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700" r:id="rId1"/>
  </p:sldMasterIdLst>
  <p:notesMasterIdLst>
    <p:notesMasterId r:id="rId12"/>
  </p:notesMasterIdLst>
  <p:sldIdLst>
    <p:sldId id="458" r:id="rId2"/>
    <p:sldId id="451" r:id="rId3"/>
    <p:sldId id="453" r:id="rId4"/>
    <p:sldId id="452" r:id="rId5"/>
    <p:sldId id="454" r:id="rId6"/>
    <p:sldId id="450" r:id="rId7"/>
    <p:sldId id="447" r:id="rId8"/>
    <p:sldId id="455" r:id="rId9"/>
    <p:sldId id="456" r:id="rId10"/>
    <p:sldId id="457" r:id="rId11"/>
  </p:sldIdLst>
  <p:sldSz cx="12190413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7E"/>
    <a:srgbClr val="E5DEFE"/>
    <a:srgbClr val="9DAFD7"/>
    <a:srgbClr val="006600"/>
    <a:srgbClr val="5B9BD5"/>
    <a:srgbClr val="D1FCCE"/>
    <a:srgbClr val="FECCDB"/>
    <a:srgbClr val="BDF395"/>
    <a:srgbClr val="CCCCFF"/>
    <a:srgbClr val="FBE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100" d="100"/>
          <a:sy n="100" d="100"/>
        </p:scale>
        <p:origin x="876" y="4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125" cy="496652"/>
          </a:xfrm>
          <a:prstGeom prst="rect">
            <a:avLst/>
          </a:prstGeom>
        </p:spPr>
        <p:txBody>
          <a:bodyPr vert="horz" lIns="92108" tIns="46053" rIns="92108" bIns="460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949" y="0"/>
            <a:ext cx="2945125" cy="496652"/>
          </a:xfrm>
          <a:prstGeom prst="rect">
            <a:avLst/>
          </a:prstGeom>
        </p:spPr>
        <p:txBody>
          <a:bodyPr vert="horz" lIns="92108" tIns="46053" rIns="92108" bIns="4605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1157B2-9DC3-4055-A83C-411CDED5AB39}" type="datetimeFigureOut">
              <a:rPr lang="ru-RU"/>
              <a:pPr>
                <a:defRPr/>
              </a:pPr>
              <a:t>28.06.2019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3" rIns="92108" bIns="4605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795"/>
            <a:ext cx="5438140" cy="4466667"/>
          </a:xfrm>
          <a:prstGeom prst="rect">
            <a:avLst/>
          </a:prstGeom>
        </p:spPr>
        <p:txBody>
          <a:bodyPr vert="horz" lIns="92108" tIns="46053" rIns="92108" bIns="4605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392"/>
            <a:ext cx="2945125" cy="496652"/>
          </a:xfrm>
          <a:prstGeom prst="rect">
            <a:avLst/>
          </a:prstGeom>
        </p:spPr>
        <p:txBody>
          <a:bodyPr vert="horz" lIns="92108" tIns="46053" rIns="92108" bIns="460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949" y="9428392"/>
            <a:ext cx="2945125" cy="496652"/>
          </a:xfrm>
          <a:prstGeom prst="rect">
            <a:avLst/>
          </a:prstGeom>
        </p:spPr>
        <p:txBody>
          <a:bodyPr vert="horz" lIns="92108" tIns="46053" rIns="92108" bIns="4605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77F140-5445-4B72-90F6-D671B1AB4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446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775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82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4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4477DFC-71B4-446E-ABDE-4EC0B9D73906}" type="slidenum">
              <a:rPr lang="ru-RU" altLang="ru-RU" smtClean="0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52863" y="9428163"/>
            <a:ext cx="29432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6" tIns="46255" rIns="92506" bIns="46255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459B7C-822A-4EB9-9200-635DC127E518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17412" name="Rectangle 7"/>
          <p:cNvSpPr txBox="1">
            <a:spLocks noGrp="1" noChangeArrowheads="1"/>
          </p:cNvSpPr>
          <p:nvPr/>
        </p:nvSpPr>
        <p:spPr bwMode="auto">
          <a:xfrm>
            <a:off x="3852863" y="9428163"/>
            <a:ext cx="29432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6" tIns="46255" rIns="92506" bIns="46255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DEE8F3-5BDC-4306-BF8E-16018BD0BF2B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06" tIns="46255" rIns="92506" bIns="4625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0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4C2AD-2E1B-415D-999A-CD4250B5F39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4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00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4C2AD-2E1B-415D-999A-CD4250B5F39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4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4C2AD-2E1B-415D-999A-CD4250B5F39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47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775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82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4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4477DFC-71B4-446E-ABDE-4EC0B9D73906}" type="slidenum">
              <a:rPr lang="ru-RU" altLang="ru-RU" smtClean="0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10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52863" y="9428163"/>
            <a:ext cx="29432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6" tIns="46255" rIns="92506" bIns="46255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459B7C-822A-4EB9-9200-635DC127E518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17412" name="Rectangle 7"/>
          <p:cNvSpPr txBox="1">
            <a:spLocks noGrp="1" noChangeArrowheads="1"/>
          </p:cNvSpPr>
          <p:nvPr/>
        </p:nvSpPr>
        <p:spPr bwMode="auto">
          <a:xfrm>
            <a:off x="3852863" y="9428163"/>
            <a:ext cx="29432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6" tIns="46255" rIns="92506" bIns="46255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DEE8F3-5BDC-4306-BF8E-16018BD0BF2B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06" tIns="46255" rIns="92506" bIns="4625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5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C9DB2-9C8D-44F5-A212-CCFD1D23B1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5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7A1F-EC2E-4A65-9CA9-5761CB0279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2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7" y="365125"/>
            <a:ext cx="2628557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7" y="365125"/>
            <a:ext cx="7733294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95E8-12FB-4B93-A188-F753FFF169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2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721691" y="10"/>
            <a:ext cx="61798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/>
          </a:p>
        </p:txBody>
      </p:sp>
      <p:sp>
        <p:nvSpPr>
          <p:cNvPr id="3" name="Прямоугольник 11"/>
          <p:cNvSpPr>
            <a:spLocks noChangeArrowheads="1"/>
          </p:cNvSpPr>
          <p:nvPr userDrawn="1"/>
        </p:nvSpPr>
        <p:spPr bwMode="auto">
          <a:xfrm>
            <a:off x="1284650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3"/>
          <p:cNvSpPr txBox="1">
            <a:spLocks noChangeArrowheads="1"/>
          </p:cNvSpPr>
          <p:nvPr userDrawn="1"/>
        </p:nvSpPr>
        <p:spPr bwMode="auto">
          <a:xfrm>
            <a:off x="1032800" y="-61912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" y="0"/>
            <a:ext cx="12190413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2112107" y="-1587"/>
            <a:ext cx="76189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12057085" y="-1587"/>
            <a:ext cx="3809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12031686" y="-1587"/>
            <a:ext cx="12697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11968196" y="-1587"/>
            <a:ext cx="33861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11885657" y="0"/>
            <a:ext cx="74074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11832745" y="0"/>
            <a:ext cx="8467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721691" y="10"/>
            <a:ext cx="61798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/>
          </a:p>
        </p:txBody>
      </p:sp>
      <p:sp>
        <p:nvSpPr>
          <p:cNvPr id="13" name="Прямоугольник 27"/>
          <p:cNvSpPr>
            <a:spLocks noChangeArrowheads="1"/>
          </p:cNvSpPr>
          <p:nvPr userDrawn="1"/>
        </p:nvSpPr>
        <p:spPr bwMode="auto">
          <a:xfrm>
            <a:off x="1284650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1032800" y="-61912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1" y="-1588"/>
            <a:ext cx="414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D86A6C2-4A76-4FAD-8711-853133DBD3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800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6331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8B89-E2AF-440C-B472-3D7DEE40DE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7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5" y="1709749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5" y="4589473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EAD4-A11E-4791-BB0C-006989766D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4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A334-8252-4209-80F9-E3020F5256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5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2" y="365132"/>
            <a:ext cx="1051423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2" y="1681163"/>
            <a:ext cx="51571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2" y="2505076"/>
            <a:ext cx="5157114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402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402" y="2505076"/>
            <a:ext cx="518251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0BD14-A264-4D64-858F-CEE4494064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8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5DB6-EF85-45FB-9278-2BFAA619D7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924EB-DF78-4801-8BC1-1A45E5D1B8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5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2" y="457200"/>
            <a:ext cx="39317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6" y="987435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82" y="2057400"/>
            <a:ext cx="39317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C718B-743D-4106-9451-FAEBAEF65E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4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2" y="457200"/>
            <a:ext cx="39317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6" y="987435"/>
            <a:ext cx="6171397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82" y="2057400"/>
            <a:ext cx="39317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1C6B2-AED3-40D9-86A2-04142755C2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7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095" y="365132"/>
            <a:ext cx="1051423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095" y="1825625"/>
            <a:ext cx="1051423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4" y="635636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417A6C-315E-47D1-BC65-451AF4F6DF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28.06.2019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6" y="635636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81" y="635636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2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699" r:id="rId12"/>
    <p:sldLayoutId id="2147483712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5" Type="http://schemas.openxmlformats.org/officeDocument/2006/relationships/image" Target="../media/image14.jpe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5.gi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microsoft.com/office/2007/relationships/hdphoto" Target="../media/hdphoto3.wdp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3.png"/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peo.roskazna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4"/>
          <p:cNvSpPr txBox="1">
            <a:spLocks noGrp="1"/>
          </p:cNvSpPr>
          <p:nvPr/>
        </p:nvSpPr>
        <p:spPr bwMode="auto">
          <a:xfrm>
            <a:off x="8736463" y="6245225"/>
            <a:ext cx="284443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>
              <a:latin typeface="Arial" pitchFamily="34" charset="0"/>
            </a:endParaRPr>
          </a:p>
        </p:txBody>
      </p:sp>
      <p:sp>
        <p:nvSpPr>
          <p:cNvPr id="4100" name="Прямоугольник 29"/>
          <p:cNvSpPr>
            <a:spLocks noChangeArrowheads="1"/>
          </p:cNvSpPr>
          <p:nvPr/>
        </p:nvSpPr>
        <p:spPr bwMode="auto">
          <a:xfrm>
            <a:off x="1163487" y="1752601"/>
            <a:ext cx="10053916" cy="9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Технологические аспекты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процессов ведения и учета Федеральным казначейством операций при казначейском сопровождении в системе «Электронный бюджет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29"/>
          <p:cNvSpPr>
            <a:spLocks noChangeArrowheads="1"/>
          </p:cNvSpPr>
          <p:nvPr/>
        </p:nvSpPr>
        <p:spPr bwMode="auto">
          <a:xfrm>
            <a:off x="6542453" y="4802581"/>
            <a:ext cx="46749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Начальник Управления развития информационных систем Федерального казначейства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Н.В. Гвоздева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6349" y="6329461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28 июня 2019 года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3209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4"/>
          <p:cNvSpPr txBox="1">
            <a:spLocks noGrp="1"/>
          </p:cNvSpPr>
          <p:nvPr/>
        </p:nvSpPr>
        <p:spPr bwMode="auto">
          <a:xfrm>
            <a:off x="8736463" y="6245225"/>
            <a:ext cx="284443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>
              <a:latin typeface="Arial" pitchFamily="34" charset="0"/>
            </a:endParaRPr>
          </a:p>
        </p:txBody>
      </p:sp>
      <p:sp>
        <p:nvSpPr>
          <p:cNvPr id="4100" name="Прямоугольник 29"/>
          <p:cNvSpPr>
            <a:spLocks noChangeArrowheads="1"/>
          </p:cNvSpPr>
          <p:nvPr/>
        </p:nvSpPr>
        <p:spPr bwMode="auto">
          <a:xfrm>
            <a:off x="1163487" y="1752600"/>
            <a:ext cx="100539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0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1730098" y="6399214"/>
            <a:ext cx="387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1D662B2-4D72-4CD0-A6C7-E76B248FF7F9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7568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8792" y="534792"/>
            <a:ext cx="2880320" cy="5198463"/>
          </a:xfrm>
          <a:prstGeom prst="rect">
            <a:avLst/>
          </a:prstGeom>
          <a:solidFill>
            <a:schemeClr val="bg1">
              <a:lumMod val="85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1232977" y="2821603"/>
            <a:ext cx="1066661" cy="824649"/>
            <a:chOff x="206593" y="1774574"/>
            <a:chExt cx="1066800" cy="824649"/>
          </a:xfrm>
        </p:grpSpPr>
        <p:pic>
          <p:nvPicPr>
            <p:cNvPr id="22" name="Рисунок 21" descr="3eb5e32f1e3b06991ea686f8d28f82d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713" y="1774574"/>
              <a:ext cx="205518" cy="532086"/>
            </a:xfrm>
            <a:prstGeom prst="rect">
              <a:avLst/>
            </a:prstGeom>
          </p:spPr>
        </p:pic>
        <p:sp>
          <p:nvSpPr>
            <p:cNvPr id="23" name="TextBox 102"/>
            <p:cNvSpPr txBox="1">
              <a:spLocks noChangeArrowheads="1"/>
            </p:cNvSpPr>
            <p:nvPr/>
          </p:nvSpPr>
          <p:spPr bwMode="auto">
            <a:xfrm>
              <a:off x="206593" y="2291446"/>
              <a:ext cx="1066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dirty="0" smtClean="0"/>
                <a:t>Клиент</a:t>
              </a:r>
              <a:endParaRPr lang="ru-RU" sz="1400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8975526" y="1017244"/>
            <a:ext cx="1097510" cy="692365"/>
            <a:chOff x="3097290" y="3905312"/>
            <a:chExt cx="1097653" cy="692365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932" y="3905312"/>
              <a:ext cx="395532" cy="395532"/>
            </a:xfrm>
            <a:prstGeom prst="rect">
              <a:avLst/>
            </a:prstGeom>
          </p:spPr>
        </p:pic>
        <p:sp>
          <p:nvSpPr>
            <p:cNvPr id="36" name="Прямоугольник 6"/>
            <p:cNvSpPr>
              <a:spLocks noChangeArrowheads="1"/>
            </p:cNvSpPr>
            <p:nvPr/>
          </p:nvSpPr>
          <p:spPr bwMode="auto">
            <a:xfrm>
              <a:off x="3097290" y="4259123"/>
              <a:ext cx="10976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800" b="1" dirty="0" smtClean="0"/>
                <a:t>Резервирование номера ЛС</a:t>
              </a:r>
              <a:endParaRPr lang="ru-RU" altLang="ru-RU" sz="800" b="1" dirty="0"/>
            </a:p>
          </p:txBody>
        </p:sp>
      </p:grpSp>
      <p:pic>
        <p:nvPicPr>
          <p:cNvPr id="61" name="Рисунок 60" descr="3188fc4694630fca61aae592740be25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19244" y="3031445"/>
            <a:ext cx="371137" cy="371185"/>
          </a:xfrm>
          <a:prstGeom prst="rect">
            <a:avLst/>
          </a:prstGeom>
        </p:spPr>
      </p:pic>
      <p:grpSp>
        <p:nvGrpSpPr>
          <p:cNvPr id="77" name="Группа 76"/>
          <p:cNvGrpSpPr/>
          <p:nvPr/>
        </p:nvGrpSpPr>
        <p:grpSpPr>
          <a:xfrm>
            <a:off x="8820039" y="2775910"/>
            <a:ext cx="1327861" cy="599982"/>
            <a:chOff x="2981617" y="1804427"/>
            <a:chExt cx="1328034" cy="599982"/>
          </a:xfrm>
        </p:grpSpPr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23" y="1804427"/>
              <a:ext cx="593337" cy="508193"/>
            </a:xfrm>
            <a:prstGeom prst="rect">
              <a:avLst/>
            </a:prstGeom>
          </p:spPr>
        </p:pic>
        <p:sp>
          <p:nvSpPr>
            <p:cNvPr id="79" name="Прямоугольник 6"/>
            <p:cNvSpPr>
              <a:spLocks noChangeArrowheads="1"/>
            </p:cNvSpPr>
            <p:nvPr/>
          </p:nvSpPr>
          <p:spPr bwMode="auto">
            <a:xfrm>
              <a:off x="2981617" y="2188965"/>
              <a:ext cx="13280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800" b="1" dirty="0" smtClean="0"/>
                <a:t>Открытие раздела</a:t>
              </a:r>
              <a:endParaRPr lang="ru-RU" altLang="ru-RU" sz="800" b="1" dirty="0"/>
            </a:p>
          </p:txBody>
        </p:sp>
      </p:grpSp>
      <p:sp>
        <p:nvSpPr>
          <p:cNvPr id="145" name="AutoShape 2" descr="http://zakupki.gov.ru/epz/main/public/img/header/emblem.svg"/>
          <p:cNvSpPr>
            <a:spLocks noChangeAspect="1" noChangeArrowheads="1"/>
          </p:cNvSpPr>
          <p:nvPr/>
        </p:nvSpPr>
        <p:spPr bwMode="auto">
          <a:xfrm>
            <a:off x="155555" y="-144463"/>
            <a:ext cx="3047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8" name="Picture 8" descr="https://cgb-leasing.com/1519e954ae6bd629544356cae3e51766-generic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-5362"/>
          <a:stretch/>
        </p:blipFill>
        <p:spPr bwMode="auto">
          <a:xfrm>
            <a:off x="4185534" y="4138562"/>
            <a:ext cx="1794728" cy="73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1" name="Соединительная линия уступом 150"/>
          <p:cNvCxnSpPr>
            <a:stCxn id="130" idx="0"/>
            <a:endCxn id="146" idx="2"/>
          </p:cNvCxnSpPr>
          <p:nvPr/>
        </p:nvCxnSpPr>
        <p:spPr>
          <a:xfrm rot="5400000" flipH="1" flipV="1">
            <a:off x="3173435" y="1792059"/>
            <a:ext cx="922074" cy="1332996"/>
          </a:xfrm>
          <a:prstGeom prst="bentConnector2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02"/>
          <p:cNvSpPr txBox="1">
            <a:spLocks noChangeArrowheads="1"/>
          </p:cNvSpPr>
          <p:nvPr/>
        </p:nvSpPr>
        <p:spPr bwMode="auto">
          <a:xfrm>
            <a:off x="3093761" y="2914238"/>
            <a:ext cx="1207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rgbClr val="0070C0"/>
                </a:solidFill>
              </a:rPr>
              <a:t>Контракт подлежит регистрации на ЕИС?</a:t>
            </a:r>
            <a:endParaRPr lang="ru-RU" sz="800" b="1" dirty="0">
              <a:solidFill>
                <a:srgbClr val="0070C0"/>
              </a:solidFill>
            </a:endParaRPr>
          </a:p>
        </p:txBody>
      </p:sp>
      <p:cxnSp>
        <p:nvCxnSpPr>
          <p:cNvPr id="75" name="Соединительная линия уступом 74"/>
          <p:cNvCxnSpPr>
            <a:stCxn id="130" idx="4"/>
            <a:endCxn id="148" idx="1"/>
          </p:cNvCxnSpPr>
          <p:nvPr/>
        </p:nvCxnSpPr>
        <p:spPr>
          <a:xfrm rot="16200000" flipH="1">
            <a:off x="2953316" y="3272806"/>
            <a:ext cx="1246877" cy="1217560"/>
          </a:xfrm>
          <a:prstGeom prst="bentConnector2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>
            <a:stCxn id="146" idx="4"/>
            <a:endCxn id="180" idx="2"/>
          </p:cNvCxnSpPr>
          <p:nvPr/>
        </p:nvCxnSpPr>
        <p:spPr>
          <a:xfrm rot="16200000" flipH="1">
            <a:off x="4845302" y="1786590"/>
            <a:ext cx="730418" cy="1490833"/>
          </a:xfrm>
          <a:prstGeom prst="bentConnector2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оединительная линия уступом 91"/>
          <p:cNvCxnSpPr>
            <a:stCxn id="148" idx="3"/>
          </p:cNvCxnSpPr>
          <p:nvPr/>
        </p:nvCxnSpPr>
        <p:spPr>
          <a:xfrm flipV="1">
            <a:off x="5980262" y="2333491"/>
            <a:ext cx="2995264" cy="2171534"/>
          </a:xfrm>
          <a:prstGeom prst="bentConnector3">
            <a:avLst>
              <a:gd name="adj1" fmla="val 74008"/>
            </a:avLst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102"/>
          <p:cNvSpPr txBox="1">
            <a:spLocks noChangeArrowheads="1"/>
          </p:cNvSpPr>
          <p:nvPr/>
        </p:nvSpPr>
        <p:spPr bwMode="auto">
          <a:xfrm>
            <a:off x="2809969" y="4295080"/>
            <a:ext cx="6099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>
                    <a:lumMod val="65000"/>
                  </a:schemeClr>
                </a:solidFill>
              </a:rPr>
              <a:t>да</a:t>
            </a:r>
            <a:endParaRPr lang="ru-RU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3" name="TextBox 102"/>
          <p:cNvSpPr txBox="1">
            <a:spLocks noChangeArrowheads="1"/>
          </p:cNvSpPr>
          <p:nvPr/>
        </p:nvSpPr>
        <p:spPr bwMode="auto">
          <a:xfrm>
            <a:off x="4626985" y="1790029"/>
            <a:ext cx="8103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rgbClr val="0070C0"/>
                </a:solidFill>
              </a:rPr>
              <a:t>Есть ЛС?</a:t>
            </a:r>
            <a:endParaRPr lang="ru-RU" sz="800" b="1" dirty="0">
              <a:solidFill>
                <a:srgbClr val="0070C0"/>
              </a:solidFill>
            </a:endParaRPr>
          </a:p>
        </p:txBody>
      </p:sp>
      <p:sp>
        <p:nvSpPr>
          <p:cNvPr id="124" name="TextBox 102"/>
          <p:cNvSpPr txBox="1">
            <a:spLocks noChangeArrowheads="1"/>
          </p:cNvSpPr>
          <p:nvPr/>
        </p:nvSpPr>
        <p:spPr bwMode="auto">
          <a:xfrm>
            <a:off x="2809969" y="1979872"/>
            <a:ext cx="6099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70C0"/>
                </a:solidFill>
              </a:rPr>
              <a:t>нет</a:t>
            </a:r>
            <a:endParaRPr lang="ru-RU" sz="800" b="1" dirty="0">
              <a:solidFill>
                <a:srgbClr val="0070C0"/>
              </a:solidFill>
            </a:endParaRPr>
          </a:p>
        </p:txBody>
      </p:sp>
      <p:sp>
        <p:nvSpPr>
          <p:cNvPr id="129" name="TextBox 102"/>
          <p:cNvSpPr txBox="1">
            <a:spLocks noChangeArrowheads="1"/>
          </p:cNvSpPr>
          <p:nvPr/>
        </p:nvSpPr>
        <p:spPr bwMode="auto">
          <a:xfrm>
            <a:off x="4324260" y="2693127"/>
            <a:ext cx="6099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70C0"/>
                </a:solidFill>
              </a:rPr>
              <a:t>да</a:t>
            </a:r>
            <a:endParaRPr lang="ru-RU" sz="800" b="1" dirty="0">
              <a:solidFill>
                <a:srgbClr val="0070C0"/>
              </a:solidFill>
            </a:endParaRPr>
          </a:p>
        </p:txBody>
      </p:sp>
      <p:sp>
        <p:nvSpPr>
          <p:cNvPr id="130" name="Овал 129"/>
          <p:cNvSpPr/>
          <p:nvPr/>
        </p:nvSpPr>
        <p:spPr>
          <a:xfrm>
            <a:off x="2803850" y="2919594"/>
            <a:ext cx="328248" cy="338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?</a:t>
            </a:r>
            <a:endParaRPr lang="ru-RU" sz="1400" b="1" dirty="0">
              <a:solidFill>
                <a:srgbClr val="0070C0"/>
              </a:solidFill>
            </a:endParaRPr>
          </a:p>
        </p:txBody>
      </p:sp>
      <p:cxnSp>
        <p:nvCxnSpPr>
          <p:cNvPr id="135" name="Соединительная линия уступом 134"/>
          <p:cNvCxnSpPr>
            <a:stCxn id="22" idx="3"/>
            <a:endCxn id="130" idx="2"/>
          </p:cNvCxnSpPr>
          <p:nvPr/>
        </p:nvCxnSpPr>
        <p:spPr>
          <a:xfrm>
            <a:off x="1881531" y="3087645"/>
            <a:ext cx="922319" cy="1226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Овал 145"/>
          <p:cNvSpPr/>
          <p:nvPr/>
        </p:nvSpPr>
        <p:spPr>
          <a:xfrm>
            <a:off x="4300971" y="1828243"/>
            <a:ext cx="328248" cy="338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?</a:t>
            </a:r>
            <a:endParaRPr lang="ru-RU" sz="1400" b="1" dirty="0">
              <a:solidFill>
                <a:srgbClr val="0070C0"/>
              </a:solidFill>
            </a:endParaRPr>
          </a:p>
        </p:txBody>
      </p:sp>
      <p:cxnSp>
        <p:nvCxnSpPr>
          <p:cNvPr id="172" name="Соединительная линия уступом 171"/>
          <p:cNvCxnSpPr>
            <a:stCxn id="146" idx="0"/>
            <a:endCxn id="137" idx="1"/>
          </p:cNvCxnSpPr>
          <p:nvPr/>
        </p:nvCxnSpPr>
        <p:spPr>
          <a:xfrm rot="5400000" flipH="1" flipV="1">
            <a:off x="5051427" y="557428"/>
            <a:ext cx="684485" cy="1857149"/>
          </a:xfrm>
          <a:prstGeom prst="bentConnector2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02"/>
          <p:cNvSpPr txBox="1">
            <a:spLocks noChangeArrowheads="1"/>
          </p:cNvSpPr>
          <p:nvPr/>
        </p:nvSpPr>
        <p:spPr bwMode="auto">
          <a:xfrm>
            <a:off x="4311767" y="1130055"/>
            <a:ext cx="6099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70C0"/>
                </a:solidFill>
              </a:rPr>
              <a:t>нет</a:t>
            </a:r>
            <a:endParaRPr lang="ru-RU" sz="800" b="1" dirty="0">
              <a:solidFill>
                <a:srgbClr val="0070C0"/>
              </a:solidFill>
            </a:endParaRPr>
          </a:p>
        </p:txBody>
      </p:sp>
      <p:sp>
        <p:nvSpPr>
          <p:cNvPr id="179" name="TextBox 102"/>
          <p:cNvSpPr txBox="1">
            <a:spLocks noChangeArrowheads="1"/>
          </p:cNvSpPr>
          <p:nvPr/>
        </p:nvSpPr>
        <p:spPr bwMode="auto">
          <a:xfrm>
            <a:off x="6284176" y="2704824"/>
            <a:ext cx="1121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rgbClr val="0070C0"/>
                </a:solidFill>
              </a:rPr>
              <a:t>Зарезервирован или открыт?</a:t>
            </a:r>
            <a:endParaRPr lang="ru-RU" sz="800" b="1" dirty="0">
              <a:solidFill>
                <a:srgbClr val="0070C0"/>
              </a:solidFill>
            </a:endParaRPr>
          </a:p>
        </p:txBody>
      </p:sp>
      <p:sp>
        <p:nvSpPr>
          <p:cNvPr id="180" name="Овал 179"/>
          <p:cNvSpPr/>
          <p:nvPr/>
        </p:nvSpPr>
        <p:spPr>
          <a:xfrm>
            <a:off x="5955928" y="2727938"/>
            <a:ext cx="328248" cy="338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?</a:t>
            </a:r>
            <a:endParaRPr lang="ru-RU" sz="1400" b="1" dirty="0">
              <a:solidFill>
                <a:srgbClr val="0070C0"/>
              </a:solidFill>
            </a:endParaRPr>
          </a:p>
        </p:txBody>
      </p:sp>
      <p:cxnSp>
        <p:nvCxnSpPr>
          <p:cNvPr id="186" name="Соединительная линия уступом 185"/>
          <p:cNvCxnSpPr>
            <a:stCxn id="148" idx="3"/>
            <a:endCxn id="2" idx="1"/>
          </p:cNvCxnSpPr>
          <p:nvPr/>
        </p:nvCxnSpPr>
        <p:spPr>
          <a:xfrm flipV="1">
            <a:off x="5980262" y="3134024"/>
            <a:ext cx="2998530" cy="1371001"/>
          </a:xfrm>
          <a:prstGeom prst="bentConnector3">
            <a:avLst>
              <a:gd name="adj1" fmla="val 74278"/>
            </a:avLst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Соединительная линия уступом 174"/>
          <p:cNvCxnSpPr>
            <a:stCxn id="180" idx="0"/>
          </p:cNvCxnSpPr>
          <p:nvPr/>
        </p:nvCxnSpPr>
        <p:spPr>
          <a:xfrm rot="5400000" flipH="1" flipV="1">
            <a:off x="7237654" y="1049197"/>
            <a:ext cx="561141" cy="2796342"/>
          </a:xfrm>
          <a:prstGeom prst="bentConnector2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 стрелкой 207"/>
          <p:cNvCxnSpPr/>
          <p:nvPr/>
        </p:nvCxnSpPr>
        <p:spPr>
          <a:xfrm>
            <a:off x="6967089" y="1486001"/>
            <a:ext cx="1979100" cy="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102"/>
          <p:cNvSpPr txBox="1">
            <a:spLocks noChangeArrowheads="1"/>
          </p:cNvSpPr>
          <p:nvPr/>
        </p:nvSpPr>
        <p:spPr bwMode="auto">
          <a:xfrm>
            <a:off x="6058442" y="2141063"/>
            <a:ext cx="11168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70C0"/>
                </a:solidFill>
              </a:rPr>
              <a:t>зарезервирован</a:t>
            </a:r>
            <a:endParaRPr lang="ru-RU" sz="800" b="1" dirty="0">
              <a:solidFill>
                <a:srgbClr val="0070C0"/>
              </a:solidFill>
            </a:endParaRPr>
          </a:p>
        </p:txBody>
      </p:sp>
      <p:cxnSp>
        <p:nvCxnSpPr>
          <p:cNvPr id="218" name="Соединительная линия уступом 217"/>
          <p:cNvCxnSpPr/>
          <p:nvPr/>
        </p:nvCxnSpPr>
        <p:spPr>
          <a:xfrm rot="16200000" flipH="1">
            <a:off x="7531346" y="1602144"/>
            <a:ext cx="555621" cy="3363918"/>
          </a:xfrm>
          <a:prstGeom prst="bentConnector3">
            <a:avLst>
              <a:gd name="adj1" fmla="val 141143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102"/>
          <p:cNvSpPr txBox="1">
            <a:spLocks noChangeArrowheads="1"/>
          </p:cNvSpPr>
          <p:nvPr/>
        </p:nvSpPr>
        <p:spPr bwMode="auto">
          <a:xfrm>
            <a:off x="5870247" y="3305257"/>
            <a:ext cx="10058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70C0"/>
                </a:solidFill>
              </a:rPr>
              <a:t>открыт</a:t>
            </a:r>
            <a:endParaRPr lang="ru-RU" sz="800" b="1" dirty="0">
              <a:solidFill>
                <a:srgbClr val="0070C0"/>
              </a:solidFill>
            </a:endParaRPr>
          </a:p>
        </p:txBody>
      </p:sp>
      <p:grpSp>
        <p:nvGrpSpPr>
          <p:cNvPr id="234" name="Группа 233"/>
          <p:cNvGrpSpPr/>
          <p:nvPr/>
        </p:nvGrpSpPr>
        <p:grpSpPr>
          <a:xfrm>
            <a:off x="6013497" y="904618"/>
            <a:ext cx="1097510" cy="773915"/>
            <a:chOff x="6014279" y="1149176"/>
            <a:chExt cx="1097653" cy="773915"/>
          </a:xfrm>
        </p:grpSpPr>
        <p:grpSp>
          <p:nvGrpSpPr>
            <p:cNvPr id="132" name="Группа 131"/>
            <p:cNvGrpSpPr/>
            <p:nvPr/>
          </p:nvGrpSpPr>
          <p:grpSpPr>
            <a:xfrm>
              <a:off x="6323067" y="1149176"/>
              <a:ext cx="521875" cy="489429"/>
              <a:chOff x="1481083" y="1685842"/>
              <a:chExt cx="521875" cy="489429"/>
            </a:xfrm>
          </p:grpSpPr>
          <p:pic>
            <p:nvPicPr>
              <p:cNvPr id="137" name="Рисунок 136" descr="gesture-512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81083" y="1685842"/>
                <a:ext cx="478282" cy="478282"/>
              </a:xfrm>
              <a:prstGeom prst="rect">
                <a:avLst/>
              </a:prstGeom>
            </p:spPr>
          </p:pic>
          <p:pic>
            <p:nvPicPr>
              <p:cNvPr id="138" name="Рисунок 137" descr="email-icon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839336" y="2011649"/>
                <a:ext cx="163622" cy="163622"/>
              </a:xfrm>
              <a:prstGeom prst="rect">
                <a:avLst/>
              </a:prstGeom>
            </p:spPr>
          </p:pic>
        </p:grpSp>
        <p:sp>
          <p:nvSpPr>
            <p:cNvPr id="231" name="Прямоугольник 6"/>
            <p:cNvSpPr>
              <a:spLocks noChangeArrowheads="1"/>
            </p:cNvSpPr>
            <p:nvPr/>
          </p:nvSpPr>
          <p:spPr bwMode="auto">
            <a:xfrm>
              <a:off x="6014279" y="1584537"/>
              <a:ext cx="10976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800" b="1" dirty="0" smtClean="0"/>
                <a:t>Онлайн-сервис резервирования</a:t>
              </a:r>
              <a:endParaRPr lang="ru-RU" altLang="ru-RU" sz="800" b="1" dirty="0"/>
            </a:p>
          </p:txBody>
        </p:sp>
      </p:grpSp>
      <p:sp>
        <p:nvSpPr>
          <p:cNvPr id="71" name="Заголовок 1"/>
          <p:cNvSpPr>
            <a:spLocks noGrp="1"/>
          </p:cNvSpPr>
          <p:nvPr>
            <p:ph type="title"/>
          </p:nvPr>
        </p:nvSpPr>
        <p:spPr>
          <a:xfrm>
            <a:off x="3718942" y="0"/>
            <a:ext cx="5911437" cy="687604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открытия «71» лицевого счета и аналитического раздела </a:t>
            </a:r>
            <a:endParaRPr lang="ru-RU" sz="1800" dirty="0"/>
          </a:p>
        </p:txBody>
      </p:sp>
      <p:pic>
        <p:nvPicPr>
          <p:cNvPr id="1026" name="Picture 2" descr="http://monitoring.ofukem.ru/images/kemregion/elektronniy-budze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762" y="504262"/>
            <a:ext cx="16573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https://www.shareicon.net/download/2015/03/12/6173_folder_128x12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C:\Users\2397\Pictures\folder-red (1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199" y="1868738"/>
            <a:ext cx="482128" cy="55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Прямоугольник 6"/>
          <p:cNvSpPr>
            <a:spLocks noChangeArrowheads="1"/>
          </p:cNvSpPr>
          <p:nvPr/>
        </p:nvSpPr>
        <p:spPr bwMode="auto">
          <a:xfrm>
            <a:off x="8811944" y="2370366"/>
            <a:ext cx="13278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800" b="1" dirty="0" smtClean="0"/>
              <a:t>Открытие ЛС</a:t>
            </a:r>
            <a:endParaRPr lang="ru-RU" altLang="ru-RU" sz="800" b="1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8183438" y="1102384"/>
            <a:ext cx="0" cy="1231107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8183438" y="1124744"/>
            <a:ext cx="762751" cy="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4" descr="http://cdn.onlinewebfonts.com/svg/download_52552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54" y="2843108"/>
            <a:ext cx="400539" cy="40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Группа 46"/>
          <p:cNvGrpSpPr/>
          <p:nvPr/>
        </p:nvGrpSpPr>
        <p:grpSpPr>
          <a:xfrm>
            <a:off x="10073036" y="1412776"/>
            <a:ext cx="1729747" cy="673170"/>
            <a:chOff x="9407574" y="4653136"/>
            <a:chExt cx="1926082" cy="768358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9407574" y="4653136"/>
              <a:ext cx="1865164" cy="611317"/>
              <a:chOff x="4077253" y="5688507"/>
              <a:chExt cx="1878674" cy="611317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4090033" y="5784256"/>
                <a:ext cx="1865894" cy="515568"/>
              </a:xfrm>
              <a:prstGeom prst="rect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r"/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6" name="Группа 55"/>
              <p:cNvGrpSpPr/>
              <p:nvPr/>
            </p:nvGrpSpPr>
            <p:grpSpPr>
              <a:xfrm>
                <a:off x="4439901" y="5688507"/>
                <a:ext cx="1034701" cy="605949"/>
                <a:chOff x="2276206" y="1994456"/>
                <a:chExt cx="1034836" cy="605949"/>
              </a:xfrm>
            </p:grpSpPr>
            <p:pic>
              <p:nvPicPr>
                <p:cNvPr id="57" name="Picture 2" descr="https://image.shutterstock.com/image-vector/contract-document-pen-business-vector-260nw-1200262867.jpg"/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aturation sat="144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62"/>
                <a:stretch/>
              </p:blipFill>
              <p:spPr bwMode="auto">
                <a:xfrm>
                  <a:off x="2424033" y="1994456"/>
                  <a:ext cx="432485" cy="421221"/>
                </a:xfrm>
                <a:prstGeom prst="rect">
                  <a:avLst/>
                </a:prstGeom>
                <a:solidFill>
                  <a:schemeClr val="bg1"/>
                </a:solidFill>
                <a:ln w="12700"/>
                <a:extLst/>
              </p:spPr>
            </p:pic>
            <p:sp>
              <p:nvSpPr>
                <p:cNvPr id="58" name="TextBox 102"/>
                <p:cNvSpPr txBox="1">
                  <a:spLocks noChangeArrowheads="1"/>
                </p:cNvSpPr>
                <p:nvPr/>
              </p:nvSpPr>
              <p:spPr bwMode="auto">
                <a:xfrm>
                  <a:off x="2276206" y="2354497"/>
                  <a:ext cx="1034836" cy="2459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800" b="1" dirty="0" smtClean="0">
                      <a:solidFill>
                        <a:srgbClr val="0070C0"/>
                      </a:solidFill>
                    </a:rPr>
                    <a:t>Соглашение</a:t>
                  </a:r>
                  <a:endParaRPr lang="ru-RU" sz="800" b="1" dirty="0">
                    <a:solidFill>
                      <a:srgbClr val="0070C0"/>
                    </a:solidFill>
                  </a:endParaRPr>
                </a:p>
              </p:txBody>
            </p:sp>
          </p:grpSp>
          <p:pic>
            <p:nvPicPr>
              <p:cNvPr id="81" name="Picture 16" descr="https://www.ipbr.org/assets/i/news/2018/180117_01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7253" y="5828488"/>
                <a:ext cx="471275" cy="47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2" name="Группа 61"/>
            <p:cNvGrpSpPr/>
            <p:nvPr/>
          </p:nvGrpSpPr>
          <p:grpSpPr>
            <a:xfrm>
              <a:off x="10256096" y="4698928"/>
              <a:ext cx="1077560" cy="722566"/>
              <a:chOff x="3092241" y="2166917"/>
              <a:chExt cx="1077700" cy="722566"/>
            </a:xfrm>
          </p:grpSpPr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8217" y="2474657"/>
                <a:ext cx="484327" cy="414826"/>
              </a:xfrm>
              <a:prstGeom prst="rect">
                <a:avLst/>
              </a:prstGeom>
            </p:spPr>
          </p:pic>
          <p:sp>
            <p:nvSpPr>
              <p:cNvPr id="64" name="Прямоугольник 6"/>
              <p:cNvSpPr>
                <a:spLocks noChangeArrowheads="1"/>
              </p:cNvSpPr>
              <p:nvPr/>
            </p:nvSpPr>
            <p:spPr bwMode="auto">
              <a:xfrm>
                <a:off x="3092241" y="2166917"/>
                <a:ext cx="1077700" cy="338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sz="800" b="1" dirty="0" smtClean="0"/>
                  <a:t>Реестр соглашений</a:t>
                </a:r>
                <a:endParaRPr lang="ru-RU" altLang="ru-RU" sz="800" b="1" dirty="0"/>
              </a:p>
            </p:txBody>
          </p:sp>
        </p:grpSp>
      </p:grpSp>
      <p:grpSp>
        <p:nvGrpSpPr>
          <p:cNvPr id="45" name="Группа 44"/>
          <p:cNvGrpSpPr/>
          <p:nvPr/>
        </p:nvGrpSpPr>
        <p:grpSpPr>
          <a:xfrm>
            <a:off x="9839622" y="3881586"/>
            <a:ext cx="1071562" cy="936197"/>
            <a:chOff x="10343678" y="1738453"/>
            <a:chExt cx="1071562" cy="936197"/>
          </a:xfrm>
        </p:grpSpPr>
        <p:pic>
          <p:nvPicPr>
            <p:cNvPr id="113" name="Picture 33" descr="3D_1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1497" y="1738453"/>
              <a:ext cx="644269" cy="59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Rectangle 63"/>
            <p:cNvSpPr>
              <a:spLocks noChangeArrowheads="1"/>
            </p:cNvSpPr>
            <p:nvPr/>
          </p:nvSpPr>
          <p:spPr bwMode="auto">
            <a:xfrm>
              <a:off x="10343678" y="2326988"/>
              <a:ext cx="1071562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750"/>
                </a:spcBef>
                <a:buFont typeface="Arial" pitchFamily="34" charset="0"/>
                <a:buChar char="•"/>
                <a:defRPr sz="21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15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375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 b="1" dirty="0" smtClean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</a:rPr>
                <a:t>Сводный</a:t>
              </a:r>
              <a:r>
                <a:rPr lang="ru-RU" altLang="ru-RU" sz="900" b="1" dirty="0" smtClean="0">
                  <a:solidFill>
                    <a:srgbClr val="FF0000"/>
                  </a:solidFill>
                  <a:latin typeface="Arial" pitchFamily="34" charset="0"/>
                </a:rPr>
                <a:t>*</a:t>
              </a:r>
              <a:r>
                <a:rPr lang="ru-RU" altLang="ru-RU" sz="900" b="1" dirty="0" smtClean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</a:rPr>
                <a:t> </a:t>
              </a:r>
              <a:r>
                <a:rPr lang="ru-RU" altLang="ru-RU" sz="900" b="1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</a:rPr>
                <a:t>реестр</a:t>
              </a:r>
            </a:p>
          </p:txBody>
        </p:sp>
      </p:grpSp>
      <p:pic>
        <p:nvPicPr>
          <p:cNvPr id="127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064" y="4646805"/>
            <a:ext cx="754549" cy="65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TextBox 102"/>
          <p:cNvSpPr txBox="1">
            <a:spLocks noChangeArrowheads="1"/>
          </p:cNvSpPr>
          <p:nvPr/>
        </p:nvSpPr>
        <p:spPr bwMode="auto">
          <a:xfrm>
            <a:off x="10698633" y="5281463"/>
            <a:ext cx="10666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ГРБС</a:t>
            </a:r>
            <a:endParaRPr lang="ru-RU" sz="1400" b="1" dirty="0"/>
          </a:p>
        </p:txBody>
      </p:sp>
      <p:pic>
        <p:nvPicPr>
          <p:cNvPr id="133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670" y="4653136"/>
            <a:ext cx="754549" cy="65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TextBox 102"/>
          <p:cNvSpPr txBox="1">
            <a:spLocks noChangeArrowheads="1"/>
          </p:cNvSpPr>
          <p:nvPr/>
        </p:nvSpPr>
        <p:spPr bwMode="auto">
          <a:xfrm>
            <a:off x="9025613" y="5239211"/>
            <a:ext cx="10666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ТОФК</a:t>
            </a:r>
            <a:endParaRPr lang="ru-RU" sz="1400" b="1" dirty="0"/>
          </a:p>
        </p:txBody>
      </p:sp>
      <p:sp>
        <p:nvSpPr>
          <p:cNvPr id="136" name="Прямоугольник 6"/>
          <p:cNvSpPr>
            <a:spLocks noChangeArrowheads="1"/>
          </p:cNvSpPr>
          <p:nvPr/>
        </p:nvSpPr>
        <p:spPr bwMode="auto">
          <a:xfrm>
            <a:off x="8930856" y="3954542"/>
            <a:ext cx="10253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800" b="1" dirty="0" smtClean="0">
                <a:solidFill>
                  <a:schemeClr val="accent2">
                    <a:lumMod val="75000"/>
                  </a:schemeClr>
                </a:solidFill>
              </a:rPr>
              <a:t>Информация о Субподрядчике</a:t>
            </a:r>
            <a:endParaRPr lang="ru-RU" altLang="ru-RU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0" name="Соединительная линия уступом 89"/>
          <p:cNvCxnSpPr/>
          <p:nvPr/>
        </p:nvCxnSpPr>
        <p:spPr>
          <a:xfrm rot="16200000" flipV="1">
            <a:off x="10688175" y="4200979"/>
            <a:ext cx="467700" cy="580629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Прямоугольник 6"/>
          <p:cNvSpPr>
            <a:spLocks noChangeArrowheads="1"/>
          </p:cNvSpPr>
          <p:nvPr/>
        </p:nvSpPr>
        <p:spPr bwMode="auto">
          <a:xfrm>
            <a:off x="10922025" y="3831431"/>
            <a:ext cx="967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800" b="1" dirty="0" smtClean="0">
                <a:solidFill>
                  <a:schemeClr val="accent2">
                    <a:lumMod val="75000"/>
                  </a:schemeClr>
                </a:solidFill>
              </a:rPr>
              <a:t>Информация о Головном исполнителе</a:t>
            </a:r>
            <a:endParaRPr lang="ru-RU" altLang="ru-RU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3" name="Соединительная линия уступом 92"/>
          <p:cNvCxnSpPr/>
          <p:nvPr/>
        </p:nvCxnSpPr>
        <p:spPr>
          <a:xfrm rot="5400000" flipH="1" flipV="1">
            <a:off x="9536178" y="4273880"/>
            <a:ext cx="474031" cy="428496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оединительная линия уступом 95"/>
          <p:cNvCxnSpPr>
            <a:stCxn id="113" idx="0"/>
            <a:endCxn id="1035" idx="3"/>
          </p:cNvCxnSpPr>
          <p:nvPr/>
        </p:nvCxnSpPr>
        <p:spPr>
          <a:xfrm rot="16200000" flipV="1">
            <a:off x="9117066" y="2689075"/>
            <a:ext cx="1736773" cy="648249"/>
          </a:xfrm>
          <a:prstGeom prst="bentConnector2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Соединительная линия уступом 146"/>
          <p:cNvCxnSpPr/>
          <p:nvPr/>
        </p:nvCxnSpPr>
        <p:spPr>
          <a:xfrm rot="5400000">
            <a:off x="10104214" y="1698619"/>
            <a:ext cx="944061" cy="1606104"/>
          </a:xfrm>
          <a:prstGeom prst="bentConnector2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Picture 4" descr="http://cdn.onlinewebfonts.com/svg/download_52552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36" y="2800849"/>
            <a:ext cx="400539" cy="40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8564813" y="6021288"/>
            <a:ext cx="27541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* </a:t>
            </a:r>
            <a:r>
              <a:rPr lang="ru-RU" sz="800" dirty="0" smtClean="0">
                <a:solidFill>
                  <a:srgbClr val="FF0000"/>
                </a:solidFill>
              </a:rPr>
              <a:t>Лицевые счета открываются организациям, включенным в Сводный реестр</a:t>
            </a:r>
            <a:endParaRPr lang="ru-RU" sz="800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66613" y="5085184"/>
            <a:ext cx="7128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Преимущества реализованных процессов: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если организация включена в Сводный реестр Заявление на открытие лицевого счета формируется в Личном кабинете системы «Электронный бюджет»;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документ-основание для открытия лицевого счета направляется в ФК из личного кабинета;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если документом-основанием является государственный контракт,  размещаемый в ЕИС, то информация о нем поступит в систему «Электронный бюджет» автоматически;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если документом-основанием является соглашение, включаемое в Реестр соглашений, то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 информация о нем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сформируется автоматически. 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6" name="Рисунок 155"/>
          <p:cNvPicPr/>
          <p:nvPr/>
        </p:nvPicPr>
        <p:blipFill>
          <a:blip r:embed="rId19"/>
          <a:stretch>
            <a:fillRect/>
          </a:stretch>
        </p:blipFill>
        <p:spPr>
          <a:xfrm>
            <a:off x="8515765" y="3406069"/>
            <a:ext cx="830181" cy="548473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8569140" y="3520701"/>
            <a:ext cx="1713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Документ-</a:t>
            </a:r>
          </a:p>
          <a:p>
            <a:r>
              <a:rPr lang="ru-RU" sz="800" dirty="0" smtClean="0"/>
              <a:t>основание</a:t>
            </a:r>
            <a:endParaRPr lang="ru-RU" sz="800" dirty="0"/>
          </a:p>
        </p:txBody>
      </p:sp>
      <p:sp>
        <p:nvSpPr>
          <p:cNvPr id="110" name="Номер слайда 10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267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25"/>
          <p:cNvSpPr/>
          <p:nvPr/>
        </p:nvSpPr>
        <p:spPr>
          <a:xfrm>
            <a:off x="6648339" y="1046472"/>
            <a:ext cx="5213834" cy="5551411"/>
          </a:xfrm>
          <a:prstGeom prst="rect">
            <a:avLst/>
          </a:prstGeom>
          <a:solidFill>
            <a:schemeClr val="bg1">
              <a:lumMod val="85000"/>
              <a:alpha val="14000"/>
            </a:schemeClr>
          </a:soli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79" name="Rectangle 25"/>
          <p:cNvSpPr/>
          <p:nvPr/>
        </p:nvSpPr>
        <p:spPr>
          <a:xfrm>
            <a:off x="2891705" y="1046473"/>
            <a:ext cx="3508391" cy="5554798"/>
          </a:xfrm>
          <a:prstGeom prst="rect">
            <a:avLst/>
          </a:prstGeom>
          <a:gradFill>
            <a:gsLst>
              <a:gs pos="0">
                <a:schemeClr val="accent2">
                  <a:alpha val="19000"/>
                  <a:lumMod val="56000"/>
                  <a:lumOff val="44000"/>
                </a:schemeClr>
              </a:gs>
              <a:gs pos="100000">
                <a:srgbClr val="10AD9B">
                  <a:alpha val="16000"/>
                  <a:lumMod val="37000"/>
                  <a:lumOff val="63000"/>
                </a:srgbClr>
              </a:gs>
            </a:gsLst>
            <a:lin ang="5400000" scaled="1"/>
          </a:gradFill>
          <a:ln w="63500">
            <a:noFill/>
          </a:ln>
          <a:effectLst>
            <a:outerShdw blurRad="2286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576610" y="4735087"/>
            <a:ext cx="8498675" cy="1324194"/>
          </a:xfrm>
          <a:custGeom>
            <a:avLst/>
            <a:gdLst>
              <a:gd name="connsiteX0" fmla="*/ 0 w 16982139"/>
              <a:gd name="connsiteY0" fmla="*/ 344269 h 2680930"/>
              <a:gd name="connsiteX1" fmla="*/ 4738254 w 16982139"/>
              <a:gd name="connsiteY1" fmla="*/ 219578 h 2680930"/>
              <a:gd name="connsiteX2" fmla="*/ 11928764 w 16982139"/>
              <a:gd name="connsiteY2" fmla="*/ 32542 h 2680930"/>
              <a:gd name="connsiteX3" fmla="*/ 14879782 w 16982139"/>
              <a:gd name="connsiteY3" fmla="*/ 74105 h 2680930"/>
              <a:gd name="connsiteX4" fmla="*/ 16604673 w 16982139"/>
              <a:gd name="connsiteY4" fmla="*/ 739124 h 2680930"/>
              <a:gd name="connsiteX5" fmla="*/ 16916400 w 16982139"/>
              <a:gd name="connsiteY5" fmla="*/ 2048378 h 2680930"/>
              <a:gd name="connsiteX6" fmla="*/ 15669491 w 16982139"/>
              <a:gd name="connsiteY6" fmla="*/ 2609487 h 2680930"/>
              <a:gd name="connsiteX7" fmla="*/ 12863945 w 16982139"/>
              <a:gd name="connsiteY7" fmla="*/ 2609487 h 2680930"/>
              <a:gd name="connsiteX8" fmla="*/ 3158836 w 16982139"/>
              <a:gd name="connsiteY8" fmla="*/ 2027596 h 2680930"/>
              <a:gd name="connsiteX0" fmla="*/ 0 w 16999562"/>
              <a:gd name="connsiteY0" fmla="*/ 344269 h 2680930"/>
              <a:gd name="connsiteX1" fmla="*/ 4738254 w 16999562"/>
              <a:gd name="connsiteY1" fmla="*/ 219578 h 2680930"/>
              <a:gd name="connsiteX2" fmla="*/ 11928764 w 16999562"/>
              <a:gd name="connsiteY2" fmla="*/ 32542 h 2680930"/>
              <a:gd name="connsiteX3" fmla="*/ 14360237 w 16999562"/>
              <a:gd name="connsiteY3" fmla="*/ 74105 h 2680930"/>
              <a:gd name="connsiteX4" fmla="*/ 16604673 w 16999562"/>
              <a:gd name="connsiteY4" fmla="*/ 739124 h 2680930"/>
              <a:gd name="connsiteX5" fmla="*/ 16916400 w 16999562"/>
              <a:gd name="connsiteY5" fmla="*/ 2048378 h 2680930"/>
              <a:gd name="connsiteX6" fmla="*/ 15669491 w 16999562"/>
              <a:gd name="connsiteY6" fmla="*/ 2609487 h 2680930"/>
              <a:gd name="connsiteX7" fmla="*/ 12863945 w 16999562"/>
              <a:gd name="connsiteY7" fmla="*/ 2609487 h 2680930"/>
              <a:gd name="connsiteX8" fmla="*/ 3158836 w 16999562"/>
              <a:gd name="connsiteY8" fmla="*/ 2027596 h 2680930"/>
              <a:gd name="connsiteX0" fmla="*/ 0 w 16999562"/>
              <a:gd name="connsiteY0" fmla="*/ 311727 h 2648388"/>
              <a:gd name="connsiteX1" fmla="*/ 4738254 w 16999562"/>
              <a:gd name="connsiteY1" fmla="*/ 187036 h 2648388"/>
              <a:gd name="connsiteX2" fmla="*/ 11928764 w 16999562"/>
              <a:gd name="connsiteY2" fmla="*/ 0 h 2648388"/>
              <a:gd name="connsiteX3" fmla="*/ 14360237 w 16999562"/>
              <a:gd name="connsiteY3" fmla="*/ 41563 h 2648388"/>
              <a:gd name="connsiteX4" fmla="*/ 16604673 w 16999562"/>
              <a:gd name="connsiteY4" fmla="*/ 706582 h 2648388"/>
              <a:gd name="connsiteX5" fmla="*/ 16916400 w 16999562"/>
              <a:gd name="connsiteY5" fmla="*/ 2015836 h 2648388"/>
              <a:gd name="connsiteX6" fmla="*/ 15669491 w 16999562"/>
              <a:gd name="connsiteY6" fmla="*/ 2576945 h 2648388"/>
              <a:gd name="connsiteX7" fmla="*/ 12863945 w 16999562"/>
              <a:gd name="connsiteY7" fmla="*/ 2576945 h 2648388"/>
              <a:gd name="connsiteX8" fmla="*/ 3158836 w 16999562"/>
              <a:gd name="connsiteY8" fmla="*/ 1995054 h 2648388"/>
              <a:gd name="connsiteX0" fmla="*/ 0 w 16999562"/>
              <a:gd name="connsiteY0" fmla="*/ 311727 h 2648388"/>
              <a:gd name="connsiteX1" fmla="*/ 4738254 w 16999562"/>
              <a:gd name="connsiteY1" fmla="*/ 187036 h 2648388"/>
              <a:gd name="connsiteX2" fmla="*/ 11928764 w 16999562"/>
              <a:gd name="connsiteY2" fmla="*/ 0 h 2648388"/>
              <a:gd name="connsiteX3" fmla="*/ 14360237 w 16999562"/>
              <a:gd name="connsiteY3" fmla="*/ 41563 h 2648388"/>
              <a:gd name="connsiteX4" fmla="*/ 16604673 w 16999562"/>
              <a:gd name="connsiteY4" fmla="*/ 706582 h 2648388"/>
              <a:gd name="connsiteX5" fmla="*/ 16916400 w 16999562"/>
              <a:gd name="connsiteY5" fmla="*/ 2015836 h 2648388"/>
              <a:gd name="connsiteX6" fmla="*/ 15669491 w 16999562"/>
              <a:gd name="connsiteY6" fmla="*/ 2576945 h 2648388"/>
              <a:gd name="connsiteX7" fmla="*/ 12863945 w 16999562"/>
              <a:gd name="connsiteY7" fmla="*/ 2576945 h 2648388"/>
              <a:gd name="connsiteX8" fmla="*/ 3158836 w 16999562"/>
              <a:gd name="connsiteY8" fmla="*/ 1995054 h 2648388"/>
              <a:gd name="connsiteX0" fmla="*/ 0 w 16999562"/>
              <a:gd name="connsiteY0" fmla="*/ 311727 h 2648388"/>
              <a:gd name="connsiteX1" fmla="*/ 4738254 w 16999562"/>
              <a:gd name="connsiteY1" fmla="*/ 187036 h 2648388"/>
              <a:gd name="connsiteX2" fmla="*/ 11928764 w 16999562"/>
              <a:gd name="connsiteY2" fmla="*/ 0 h 2648388"/>
              <a:gd name="connsiteX3" fmla="*/ 14360237 w 16999562"/>
              <a:gd name="connsiteY3" fmla="*/ 41563 h 2648388"/>
              <a:gd name="connsiteX4" fmla="*/ 16604673 w 16999562"/>
              <a:gd name="connsiteY4" fmla="*/ 706582 h 2648388"/>
              <a:gd name="connsiteX5" fmla="*/ 16916400 w 16999562"/>
              <a:gd name="connsiteY5" fmla="*/ 2015836 h 2648388"/>
              <a:gd name="connsiteX6" fmla="*/ 15669491 w 16999562"/>
              <a:gd name="connsiteY6" fmla="*/ 2576945 h 2648388"/>
              <a:gd name="connsiteX7" fmla="*/ 12863945 w 16999562"/>
              <a:gd name="connsiteY7" fmla="*/ 2576945 h 2648388"/>
              <a:gd name="connsiteX8" fmla="*/ 3158836 w 16999562"/>
              <a:gd name="connsiteY8" fmla="*/ 1995054 h 26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562" h="2648388">
                <a:moveTo>
                  <a:pt x="0" y="311727"/>
                </a:moveTo>
                <a:lnTo>
                  <a:pt x="4738254" y="187036"/>
                </a:lnTo>
                <a:lnTo>
                  <a:pt x="11928764" y="0"/>
                </a:lnTo>
                <a:lnTo>
                  <a:pt x="14360237" y="41563"/>
                </a:lnTo>
                <a:cubicBezTo>
                  <a:pt x="15368155" y="55418"/>
                  <a:pt x="16178646" y="377537"/>
                  <a:pt x="16604673" y="706582"/>
                </a:cubicBezTo>
                <a:cubicBezTo>
                  <a:pt x="17030700" y="1035627"/>
                  <a:pt x="17072264" y="1704109"/>
                  <a:pt x="16916400" y="2015836"/>
                </a:cubicBezTo>
                <a:cubicBezTo>
                  <a:pt x="16760536" y="2327563"/>
                  <a:pt x="16344900" y="2483427"/>
                  <a:pt x="15669491" y="2576945"/>
                </a:cubicBezTo>
                <a:cubicBezTo>
                  <a:pt x="14994082" y="2670463"/>
                  <a:pt x="14949054" y="2673927"/>
                  <a:pt x="12863945" y="2576945"/>
                </a:cubicBezTo>
                <a:cubicBezTo>
                  <a:pt x="10778836" y="2479963"/>
                  <a:pt x="4835236" y="2137063"/>
                  <a:pt x="3158836" y="1995054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48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endParaRPr lang="ru-RU">
              <a:solidFill>
                <a:schemeClr val="lt1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4405174" y="2135496"/>
            <a:ext cx="7047048" cy="1770398"/>
          </a:xfrm>
          <a:custGeom>
            <a:avLst/>
            <a:gdLst>
              <a:gd name="connsiteX0" fmla="*/ 12427527 w 14512428"/>
              <a:gd name="connsiteY0" fmla="*/ 52238 h 3694512"/>
              <a:gd name="connsiteX1" fmla="*/ 13882254 w 14512428"/>
              <a:gd name="connsiteY1" fmla="*/ 363965 h 3694512"/>
              <a:gd name="connsiteX2" fmla="*/ 14214764 w 14512428"/>
              <a:gd name="connsiteY2" fmla="*/ 2774656 h 3694512"/>
              <a:gd name="connsiteX3" fmla="*/ 9621982 w 14512428"/>
              <a:gd name="connsiteY3" fmla="*/ 3689056 h 3694512"/>
              <a:gd name="connsiteX4" fmla="*/ 2639291 w 14512428"/>
              <a:gd name="connsiteY4" fmla="*/ 3127947 h 3694512"/>
              <a:gd name="connsiteX5" fmla="*/ 0 w 14512428"/>
              <a:gd name="connsiteY5" fmla="*/ 2566838 h 3694512"/>
              <a:gd name="connsiteX0" fmla="*/ 12427527 w 14500414"/>
              <a:gd name="connsiteY0" fmla="*/ 36294 h 3678568"/>
              <a:gd name="connsiteX1" fmla="*/ 13840690 w 14500414"/>
              <a:gd name="connsiteY1" fmla="*/ 410367 h 3678568"/>
              <a:gd name="connsiteX2" fmla="*/ 14214764 w 14500414"/>
              <a:gd name="connsiteY2" fmla="*/ 2758712 h 3678568"/>
              <a:gd name="connsiteX3" fmla="*/ 9621982 w 14500414"/>
              <a:gd name="connsiteY3" fmla="*/ 3673112 h 3678568"/>
              <a:gd name="connsiteX4" fmla="*/ 2639291 w 14500414"/>
              <a:gd name="connsiteY4" fmla="*/ 3112003 h 3678568"/>
              <a:gd name="connsiteX5" fmla="*/ 0 w 14500414"/>
              <a:gd name="connsiteY5" fmla="*/ 2550894 h 3678568"/>
              <a:gd name="connsiteX0" fmla="*/ 12427527 w 14469030"/>
              <a:gd name="connsiteY0" fmla="*/ 18381 h 3660655"/>
              <a:gd name="connsiteX1" fmla="*/ 13840690 w 14469030"/>
              <a:gd name="connsiteY1" fmla="*/ 392454 h 3660655"/>
              <a:gd name="connsiteX2" fmla="*/ 14214764 w 14469030"/>
              <a:gd name="connsiteY2" fmla="*/ 2740799 h 3660655"/>
              <a:gd name="connsiteX3" fmla="*/ 9621982 w 14469030"/>
              <a:gd name="connsiteY3" fmla="*/ 3655199 h 3660655"/>
              <a:gd name="connsiteX4" fmla="*/ 2639291 w 14469030"/>
              <a:gd name="connsiteY4" fmla="*/ 3094090 h 3660655"/>
              <a:gd name="connsiteX5" fmla="*/ 0 w 14469030"/>
              <a:gd name="connsiteY5" fmla="*/ 2532981 h 3660655"/>
              <a:gd name="connsiteX0" fmla="*/ 12427527 w 14440692"/>
              <a:gd name="connsiteY0" fmla="*/ 18381 h 3660655"/>
              <a:gd name="connsiteX1" fmla="*/ 13715999 w 14440692"/>
              <a:gd name="connsiteY1" fmla="*/ 392454 h 3660655"/>
              <a:gd name="connsiteX2" fmla="*/ 14214764 w 14440692"/>
              <a:gd name="connsiteY2" fmla="*/ 2740799 h 3660655"/>
              <a:gd name="connsiteX3" fmla="*/ 9621982 w 14440692"/>
              <a:gd name="connsiteY3" fmla="*/ 3655199 h 3660655"/>
              <a:gd name="connsiteX4" fmla="*/ 2639291 w 14440692"/>
              <a:gd name="connsiteY4" fmla="*/ 3094090 h 3660655"/>
              <a:gd name="connsiteX5" fmla="*/ 0 w 14440692"/>
              <a:gd name="connsiteY5" fmla="*/ 2532981 h 3660655"/>
              <a:gd name="connsiteX0" fmla="*/ 12427527 w 14528917"/>
              <a:gd name="connsiteY0" fmla="*/ 26637 h 3668911"/>
              <a:gd name="connsiteX1" fmla="*/ 13715999 w 14528917"/>
              <a:gd name="connsiteY1" fmla="*/ 400710 h 3668911"/>
              <a:gd name="connsiteX2" fmla="*/ 14214764 w 14528917"/>
              <a:gd name="connsiteY2" fmla="*/ 2749055 h 3668911"/>
              <a:gd name="connsiteX3" fmla="*/ 9621982 w 14528917"/>
              <a:gd name="connsiteY3" fmla="*/ 3663455 h 3668911"/>
              <a:gd name="connsiteX4" fmla="*/ 2639291 w 14528917"/>
              <a:gd name="connsiteY4" fmla="*/ 3102346 h 3668911"/>
              <a:gd name="connsiteX5" fmla="*/ 0 w 14528917"/>
              <a:gd name="connsiteY5" fmla="*/ 2541237 h 3668911"/>
              <a:gd name="connsiteX0" fmla="*/ 12427527 w 14528917"/>
              <a:gd name="connsiteY0" fmla="*/ 100834 h 3743108"/>
              <a:gd name="connsiteX1" fmla="*/ 13715999 w 14528917"/>
              <a:gd name="connsiteY1" fmla="*/ 246307 h 3743108"/>
              <a:gd name="connsiteX2" fmla="*/ 14214764 w 14528917"/>
              <a:gd name="connsiteY2" fmla="*/ 2823252 h 3743108"/>
              <a:gd name="connsiteX3" fmla="*/ 9621982 w 14528917"/>
              <a:gd name="connsiteY3" fmla="*/ 3737652 h 3743108"/>
              <a:gd name="connsiteX4" fmla="*/ 2639291 w 14528917"/>
              <a:gd name="connsiteY4" fmla="*/ 3176543 h 3743108"/>
              <a:gd name="connsiteX5" fmla="*/ 0 w 14528917"/>
              <a:gd name="connsiteY5" fmla="*/ 2615434 h 3743108"/>
              <a:gd name="connsiteX0" fmla="*/ 12427527 w 14542730"/>
              <a:gd name="connsiteY0" fmla="*/ 70221 h 3712495"/>
              <a:gd name="connsiteX1" fmla="*/ 13715999 w 14542730"/>
              <a:gd name="connsiteY1" fmla="*/ 215694 h 3712495"/>
              <a:gd name="connsiteX2" fmla="*/ 14214764 w 14542730"/>
              <a:gd name="connsiteY2" fmla="*/ 2792639 h 3712495"/>
              <a:gd name="connsiteX3" fmla="*/ 9621982 w 14542730"/>
              <a:gd name="connsiteY3" fmla="*/ 3707039 h 3712495"/>
              <a:gd name="connsiteX4" fmla="*/ 2639291 w 14542730"/>
              <a:gd name="connsiteY4" fmla="*/ 3145930 h 3712495"/>
              <a:gd name="connsiteX5" fmla="*/ 0 w 14542730"/>
              <a:gd name="connsiteY5" fmla="*/ 2584821 h 3712495"/>
              <a:gd name="connsiteX0" fmla="*/ 12427527 w 14542730"/>
              <a:gd name="connsiteY0" fmla="*/ 70221 h 3712495"/>
              <a:gd name="connsiteX1" fmla="*/ 13715999 w 14542730"/>
              <a:gd name="connsiteY1" fmla="*/ 215694 h 3712495"/>
              <a:gd name="connsiteX2" fmla="*/ 14214764 w 14542730"/>
              <a:gd name="connsiteY2" fmla="*/ 2792639 h 3712495"/>
              <a:gd name="connsiteX3" fmla="*/ 9621982 w 14542730"/>
              <a:gd name="connsiteY3" fmla="*/ 3707039 h 3712495"/>
              <a:gd name="connsiteX4" fmla="*/ 2639291 w 14542730"/>
              <a:gd name="connsiteY4" fmla="*/ 3145930 h 3712495"/>
              <a:gd name="connsiteX5" fmla="*/ 0 w 14542730"/>
              <a:gd name="connsiteY5" fmla="*/ 2584821 h 3712495"/>
              <a:gd name="connsiteX0" fmla="*/ 12427527 w 14487324"/>
              <a:gd name="connsiteY0" fmla="*/ 70221 h 3712495"/>
              <a:gd name="connsiteX1" fmla="*/ 13715999 w 14487324"/>
              <a:gd name="connsiteY1" fmla="*/ 215694 h 3712495"/>
              <a:gd name="connsiteX2" fmla="*/ 14214764 w 14487324"/>
              <a:gd name="connsiteY2" fmla="*/ 2792639 h 3712495"/>
              <a:gd name="connsiteX3" fmla="*/ 9621982 w 14487324"/>
              <a:gd name="connsiteY3" fmla="*/ 3707039 h 3712495"/>
              <a:gd name="connsiteX4" fmla="*/ 2639291 w 14487324"/>
              <a:gd name="connsiteY4" fmla="*/ 3145930 h 3712495"/>
              <a:gd name="connsiteX5" fmla="*/ 0 w 14487324"/>
              <a:gd name="connsiteY5" fmla="*/ 2584821 h 3712495"/>
              <a:gd name="connsiteX0" fmla="*/ 12427527 w 14459624"/>
              <a:gd name="connsiteY0" fmla="*/ 70221 h 3712495"/>
              <a:gd name="connsiteX1" fmla="*/ 13715999 w 14459624"/>
              <a:gd name="connsiteY1" fmla="*/ 215694 h 3712495"/>
              <a:gd name="connsiteX2" fmla="*/ 14214764 w 14459624"/>
              <a:gd name="connsiteY2" fmla="*/ 2792639 h 3712495"/>
              <a:gd name="connsiteX3" fmla="*/ 9621982 w 14459624"/>
              <a:gd name="connsiteY3" fmla="*/ 3707039 h 3712495"/>
              <a:gd name="connsiteX4" fmla="*/ 2639291 w 14459624"/>
              <a:gd name="connsiteY4" fmla="*/ 3145930 h 3712495"/>
              <a:gd name="connsiteX5" fmla="*/ 0 w 14459624"/>
              <a:gd name="connsiteY5" fmla="*/ 2584821 h 3712495"/>
              <a:gd name="connsiteX0" fmla="*/ 12427527 w 14263740"/>
              <a:gd name="connsiteY0" fmla="*/ 113029 h 3761314"/>
              <a:gd name="connsiteX1" fmla="*/ 13715999 w 14263740"/>
              <a:gd name="connsiteY1" fmla="*/ 258502 h 3761314"/>
              <a:gd name="connsiteX2" fmla="*/ 14069292 w 14263740"/>
              <a:gd name="connsiteY2" fmla="*/ 2648411 h 3761314"/>
              <a:gd name="connsiteX3" fmla="*/ 9621982 w 14263740"/>
              <a:gd name="connsiteY3" fmla="*/ 3749847 h 3761314"/>
              <a:gd name="connsiteX4" fmla="*/ 2639291 w 14263740"/>
              <a:gd name="connsiteY4" fmla="*/ 3188738 h 3761314"/>
              <a:gd name="connsiteX5" fmla="*/ 0 w 14263740"/>
              <a:gd name="connsiteY5" fmla="*/ 2627629 h 3761314"/>
              <a:gd name="connsiteX0" fmla="*/ 12427527 w 14263740"/>
              <a:gd name="connsiteY0" fmla="*/ 47350 h 3695635"/>
              <a:gd name="connsiteX1" fmla="*/ 13715999 w 14263740"/>
              <a:gd name="connsiteY1" fmla="*/ 192823 h 3695635"/>
              <a:gd name="connsiteX2" fmla="*/ 14069292 w 14263740"/>
              <a:gd name="connsiteY2" fmla="*/ 2582732 h 3695635"/>
              <a:gd name="connsiteX3" fmla="*/ 9621982 w 14263740"/>
              <a:gd name="connsiteY3" fmla="*/ 3684168 h 3695635"/>
              <a:gd name="connsiteX4" fmla="*/ 2639291 w 14263740"/>
              <a:gd name="connsiteY4" fmla="*/ 3123059 h 3695635"/>
              <a:gd name="connsiteX5" fmla="*/ 0 w 14263740"/>
              <a:gd name="connsiteY5" fmla="*/ 2561950 h 3695635"/>
              <a:gd name="connsiteX0" fmla="*/ 12427527 w 14302896"/>
              <a:gd name="connsiteY0" fmla="*/ 35527 h 3683812"/>
              <a:gd name="connsiteX1" fmla="*/ 13549745 w 14302896"/>
              <a:gd name="connsiteY1" fmla="*/ 222563 h 3683812"/>
              <a:gd name="connsiteX2" fmla="*/ 14069292 w 14302896"/>
              <a:gd name="connsiteY2" fmla="*/ 2570909 h 3683812"/>
              <a:gd name="connsiteX3" fmla="*/ 9621982 w 14302896"/>
              <a:gd name="connsiteY3" fmla="*/ 3672345 h 3683812"/>
              <a:gd name="connsiteX4" fmla="*/ 2639291 w 14302896"/>
              <a:gd name="connsiteY4" fmla="*/ 3111236 h 3683812"/>
              <a:gd name="connsiteX5" fmla="*/ 0 w 14302896"/>
              <a:gd name="connsiteY5" fmla="*/ 2550127 h 3683812"/>
              <a:gd name="connsiteX0" fmla="*/ 12427527 w 14312877"/>
              <a:gd name="connsiteY0" fmla="*/ 96087 h 3744372"/>
              <a:gd name="connsiteX1" fmla="*/ 13591309 w 14312877"/>
              <a:gd name="connsiteY1" fmla="*/ 137650 h 3744372"/>
              <a:gd name="connsiteX2" fmla="*/ 14069292 w 14312877"/>
              <a:gd name="connsiteY2" fmla="*/ 2631469 h 3744372"/>
              <a:gd name="connsiteX3" fmla="*/ 9621982 w 14312877"/>
              <a:gd name="connsiteY3" fmla="*/ 3732905 h 3744372"/>
              <a:gd name="connsiteX4" fmla="*/ 2639291 w 14312877"/>
              <a:gd name="connsiteY4" fmla="*/ 3171796 h 3744372"/>
              <a:gd name="connsiteX5" fmla="*/ 0 w 14312877"/>
              <a:gd name="connsiteY5" fmla="*/ 2610687 h 3744372"/>
              <a:gd name="connsiteX0" fmla="*/ 12427527 w 14302896"/>
              <a:gd name="connsiteY0" fmla="*/ 63582 h 3711867"/>
              <a:gd name="connsiteX1" fmla="*/ 13549745 w 14302896"/>
              <a:gd name="connsiteY1" fmla="*/ 167491 h 3711867"/>
              <a:gd name="connsiteX2" fmla="*/ 14069292 w 14302896"/>
              <a:gd name="connsiteY2" fmla="*/ 2598964 h 3711867"/>
              <a:gd name="connsiteX3" fmla="*/ 9621982 w 14302896"/>
              <a:gd name="connsiteY3" fmla="*/ 3700400 h 3711867"/>
              <a:gd name="connsiteX4" fmla="*/ 2639291 w 14302896"/>
              <a:gd name="connsiteY4" fmla="*/ 3139291 h 3711867"/>
              <a:gd name="connsiteX5" fmla="*/ 0 w 14302896"/>
              <a:gd name="connsiteY5" fmla="*/ 2578182 h 3711867"/>
              <a:gd name="connsiteX0" fmla="*/ 12427527 w 14307512"/>
              <a:gd name="connsiteY0" fmla="*/ 32390 h 3680675"/>
              <a:gd name="connsiteX1" fmla="*/ 13569200 w 14307512"/>
              <a:gd name="connsiteY1" fmla="*/ 233575 h 3680675"/>
              <a:gd name="connsiteX2" fmla="*/ 14069292 w 14307512"/>
              <a:gd name="connsiteY2" fmla="*/ 2567772 h 3680675"/>
              <a:gd name="connsiteX3" fmla="*/ 9621982 w 14307512"/>
              <a:gd name="connsiteY3" fmla="*/ 3669208 h 3680675"/>
              <a:gd name="connsiteX4" fmla="*/ 2639291 w 14307512"/>
              <a:gd name="connsiteY4" fmla="*/ 3108099 h 3680675"/>
              <a:gd name="connsiteX5" fmla="*/ 0 w 14307512"/>
              <a:gd name="connsiteY5" fmla="*/ 2546990 h 3680675"/>
              <a:gd name="connsiteX0" fmla="*/ 12427527 w 14249732"/>
              <a:gd name="connsiteY0" fmla="*/ 32390 h 3680675"/>
              <a:gd name="connsiteX1" fmla="*/ 13569200 w 14249732"/>
              <a:gd name="connsiteY1" fmla="*/ 233575 h 3680675"/>
              <a:gd name="connsiteX2" fmla="*/ 14069292 w 14249732"/>
              <a:gd name="connsiteY2" fmla="*/ 2567772 h 3680675"/>
              <a:gd name="connsiteX3" fmla="*/ 9621982 w 14249732"/>
              <a:gd name="connsiteY3" fmla="*/ 3669208 h 3680675"/>
              <a:gd name="connsiteX4" fmla="*/ 2639291 w 14249732"/>
              <a:gd name="connsiteY4" fmla="*/ 3108099 h 3680675"/>
              <a:gd name="connsiteX5" fmla="*/ 0 w 14249732"/>
              <a:gd name="connsiteY5" fmla="*/ 2546990 h 3680675"/>
              <a:gd name="connsiteX0" fmla="*/ 12427527 w 14310347"/>
              <a:gd name="connsiteY0" fmla="*/ 29067 h 3677352"/>
              <a:gd name="connsiteX1" fmla="*/ 13569200 w 14310347"/>
              <a:gd name="connsiteY1" fmla="*/ 230252 h 3677352"/>
              <a:gd name="connsiteX2" fmla="*/ 14069292 w 14310347"/>
              <a:gd name="connsiteY2" fmla="*/ 2564449 h 3677352"/>
              <a:gd name="connsiteX3" fmla="*/ 9621982 w 14310347"/>
              <a:gd name="connsiteY3" fmla="*/ 3665885 h 3677352"/>
              <a:gd name="connsiteX4" fmla="*/ 2639291 w 14310347"/>
              <a:gd name="connsiteY4" fmla="*/ 3104776 h 3677352"/>
              <a:gd name="connsiteX5" fmla="*/ 0 w 14310347"/>
              <a:gd name="connsiteY5" fmla="*/ 2543667 h 3677352"/>
              <a:gd name="connsiteX0" fmla="*/ 12427527 w 14424621"/>
              <a:gd name="connsiteY0" fmla="*/ 14789 h 3663074"/>
              <a:gd name="connsiteX1" fmla="*/ 13569200 w 14424621"/>
              <a:gd name="connsiteY1" fmla="*/ 215974 h 3663074"/>
              <a:gd name="connsiteX2" fmla="*/ 14087419 w 14424621"/>
              <a:gd name="connsiteY2" fmla="*/ 423348 h 3663074"/>
              <a:gd name="connsiteX3" fmla="*/ 14069292 w 14424621"/>
              <a:gd name="connsiteY3" fmla="*/ 2550171 h 3663074"/>
              <a:gd name="connsiteX4" fmla="*/ 9621982 w 14424621"/>
              <a:gd name="connsiteY4" fmla="*/ 3651607 h 3663074"/>
              <a:gd name="connsiteX5" fmla="*/ 2639291 w 14424621"/>
              <a:gd name="connsiteY5" fmla="*/ 3090498 h 3663074"/>
              <a:gd name="connsiteX6" fmla="*/ 0 w 14424621"/>
              <a:gd name="connsiteY6" fmla="*/ 2529389 h 3663074"/>
              <a:gd name="connsiteX0" fmla="*/ 12427527 w 14424621"/>
              <a:gd name="connsiteY0" fmla="*/ 14789 h 3663074"/>
              <a:gd name="connsiteX1" fmla="*/ 13569200 w 14424621"/>
              <a:gd name="connsiteY1" fmla="*/ 215974 h 3663074"/>
              <a:gd name="connsiteX2" fmla="*/ 14087419 w 14424621"/>
              <a:gd name="connsiteY2" fmla="*/ 423348 h 3663074"/>
              <a:gd name="connsiteX3" fmla="*/ 14069292 w 14424621"/>
              <a:gd name="connsiteY3" fmla="*/ 2550171 h 3663074"/>
              <a:gd name="connsiteX4" fmla="*/ 9621982 w 14424621"/>
              <a:gd name="connsiteY4" fmla="*/ 3651607 h 3663074"/>
              <a:gd name="connsiteX5" fmla="*/ 2639291 w 14424621"/>
              <a:gd name="connsiteY5" fmla="*/ 3090498 h 3663074"/>
              <a:gd name="connsiteX6" fmla="*/ 0 w 14424621"/>
              <a:gd name="connsiteY6" fmla="*/ 2529389 h 3663074"/>
              <a:gd name="connsiteX0" fmla="*/ 12427527 w 14355237"/>
              <a:gd name="connsiteY0" fmla="*/ 14964 h 3663249"/>
              <a:gd name="connsiteX1" fmla="*/ 13569200 w 14355237"/>
              <a:gd name="connsiteY1" fmla="*/ 216149 h 3663249"/>
              <a:gd name="connsiteX2" fmla="*/ 13873410 w 14355237"/>
              <a:gd name="connsiteY2" fmla="*/ 442978 h 3663249"/>
              <a:gd name="connsiteX3" fmla="*/ 14069292 w 14355237"/>
              <a:gd name="connsiteY3" fmla="*/ 2550346 h 3663249"/>
              <a:gd name="connsiteX4" fmla="*/ 9621982 w 14355237"/>
              <a:gd name="connsiteY4" fmla="*/ 3651782 h 3663249"/>
              <a:gd name="connsiteX5" fmla="*/ 2639291 w 14355237"/>
              <a:gd name="connsiteY5" fmla="*/ 3090673 h 3663249"/>
              <a:gd name="connsiteX6" fmla="*/ 0 w 14355237"/>
              <a:gd name="connsiteY6" fmla="*/ 2529564 h 3663249"/>
              <a:gd name="connsiteX0" fmla="*/ 12427527 w 14355237"/>
              <a:gd name="connsiteY0" fmla="*/ 14964 h 3663249"/>
              <a:gd name="connsiteX1" fmla="*/ 13569200 w 14355237"/>
              <a:gd name="connsiteY1" fmla="*/ 216149 h 3663249"/>
              <a:gd name="connsiteX2" fmla="*/ 13873410 w 14355237"/>
              <a:gd name="connsiteY2" fmla="*/ 442978 h 3663249"/>
              <a:gd name="connsiteX3" fmla="*/ 14069292 w 14355237"/>
              <a:gd name="connsiteY3" fmla="*/ 2550346 h 3663249"/>
              <a:gd name="connsiteX4" fmla="*/ 9621982 w 14355237"/>
              <a:gd name="connsiteY4" fmla="*/ 3651782 h 3663249"/>
              <a:gd name="connsiteX5" fmla="*/ 2639291 w 14355237"/>
              <a:gd name="connsiteY5" fmla="*/ 3090673 h 3663249"/>
              <a:gd name="connsiteX6" fmla="*/ 0 w 14355237"/>
              <a:gd name="connsiteY6" fmla="*/ 2529564 h 3663249"/>
              <a:gd name="connsiteX0" fmla="*/ 12427527 w 14433036"/>
              <a:gd name="connsiteY0" fmla="*/ 14964 h 3663249"/>
              <a:gd name="connsiteX1" fmla="*/ 13569200 w 14433036"/>
              <a:gd name="connsiteY1" fmla="*/ 216149 h 3663249"/>
              <a:gd name="connsiteX2" fmla="*/ 13873410 w 14433036"/>
              <a:gd name="connsiteY2" fmla="*/ 442978 h 3663249"/>
              <a:gd name="connsiteX3" fmla="*/ 14069292 w 14433036"/>
              <a:gd name="connsiteY3" fmla="*/ 2550346 h 3663249"/>
              <a:gd name="connsiteX4" fmla="*/ 9621982 w 14433036"/>
              <a:gd name="connsiteY4" fmla="*/ 3651782 h 3663249"/>
              <a:gd name="connsiteX5" fmla="*/ 2639291 w 14433036"/>
              <a:gd name="connsiteY5" fmla="*/ 3090673 h 3663249"/>
              <a:gd name="connsiteX6" fmla="*/ 0 w 14433036"/>
              <a:gd name="connsiteY6" fmla="*/ 2529564 h 3663249"/>
              <a:gd name="connsiteX0" fmla="*/ 12427527 w 14459409"/>
              <a:gd name="connsiteY0" fmla="*/ 14964 h 3663249"/>
              <a:gd name="connsiteX1" fmla="*/ 13569200 w 14459409"/>
              <a:gd name="connsiteY1" fmla="*/ 216149 h 3663249"/>
              <a:gd name="connsiteX2" fmla="*/ 13873410 w 14459409"/>
              <a:gd name="connsiteY2" fmla="*/ 442978 h 3663249"/>
              <a:gd name="connsiteX3" fmla="*/ 14069292 w 14459409"/>
              <a:gd name="connsiteY3" fmla="*/ 2550346 h 3663249"/>
              <a:gd name="connsiteX4" fmla="*/ 9621982 w 14459409"/>
              <a:gd name="connsiteY4" fmla="*/ 3651782 h 3663249"/>
              <a:gd name="connsiteX5" fmla="*/ 2639291 w 14459409"/>
              <a:gd name="connsiteY5" fmla="*/ 3090673 h 3663249"/>
              <a:gd name="connsiteX6" fmla="*/ 0 w 14459409"/>
              <a:gd name="connsiteY6" fmla="*/ 2529564 h 3663249"/>
              <a:gd name="connsiteX0" fmla="*/ 12427527 w 14394250"/>
              <a:gd name="connsiteY0" fmla="*/ 0 h 3648285"/>
              <a:gd name="connsiteX1" fmla="*/ 13873410 w 14394250"/>
              <a:gd name="connsiteY1" fmla="*/ 428014 h 3648285"/>
              <a:gd name="connsiteX2" fmla="*/ 14069292 w 14394250"/>
              <a:gd name="connsiteY2" fmla="*/ 2535382 h 3648285"/>
              <a:gd name="connsiteX3" fmla="*/ 9621982 w 14394250"/>
              <a:gd name="connsiteY3" fmla="*/ 3636818 h 3648285"/>
              <a:gd name="connsiteX4" fmla="*/ 2639291 w 14394250"/>
              <a:gd name="connsiteY4" fmla="*/ 3075709 h 3648285"/>
              <a:gd name="connsiteX5" fmla="*/ 0 w 14394250"/>
              <a:gd name="connsiteY5" fmla="*/ 2514600 h 3648285"/>
              <a:gd name="connsiteX0" fmla="*/ 12427527 w 14394250"/>
              <a:gd name="connsiteY0" fmla="*/ 0 h 3648285"/>
              <a:gd name="connsiteX1" fmla="*/ 13873410 w 14394250"/>
              <a:gd name="connsiteY1" fmla="*/ 428014 h 3648285"/>
              <a:gd name="connsiteX2" fmla="*/ 14069292 w 14394250"/>
              <a:gd name="connsiteY2" fmla="*/ 2535382 h 3648285"/>
              <a:gd name="connsiteX3" fmla="*/ 9621982 w 14394250"/>
              <a:gd name="connsiteY3" fmla="*/ 3636818 h 3648285"/>
              <a:gd name="connsiteX4" fmla="*/ 2639291 w 14394250"/>
              <a:gd name="connsiteY4" fmla="*/ 3075709 h 3648285"/>
              <a:gd name="connsiteX5" fmla="*/ 0 w 14394250"/>
              <a:gd name="connsiteY5" fmla="*/ 2514600 h 3648285"/>
              <a:gd name="connsiteX0" fmla="*/ 12427527 w 14300894"/>
              <a:gd name="connsiteY0" fmla="*/ 0 h 3648285"/>
              <a:gd name="connsiteX1" fmla="*/ 13873410 w 14300894"/>
              <a:gd name="connsiteY1" fmla="*/ 428014 h 3648285"/>
              <a:gd name="connsiteX2" fmla="*/ 14069292 w 14300894"/>
              <a:gd name="connsiteY2" fmla="*/ 2535382 h 3648285"/>
              <a:gd name="connsiteX3" fmla="*/ 9621982 w 14300894"/>
              <a:gd name="connsiteY3" fmla="*/ 3636818 h 3648285"/>
              <a:gd name="connsiteX4" fmla="*/ 2639291 w 14300894"/>
              <a:gd name="connsiteY4" fmla="*/ 3075709 h 3648285"/>
              <a:gd name="connsiteX5" fmla="*/ 0 w 14300894"/>
              <a:gd name="connsiteY5" fmla="*/ 2514600 h 3648285"/>
              <a:gd name="connsiteX0" fmla="*/ 12427527 w 14340904"/>
              <a:gd name="connsiteY0" fmla="*/ 0 h 3648285"/>
              <a:gd name="connsiteX1" fmla="*/ 13873410 w 14340904"/>
              <a:gd name="connsiteY1" fmla="*/ 428014 h 3648285"/>
              <a:gd name="connsiteX2" fmla="*/ 14069292 w 14340904"/>
              <a:gd name="connsiteY2" fmla="*/ 2535382 h 3648285"/>
              <a:gd name="connsiteX3" fmla="*/ 9621982 w 14340904"/>
              <a:gd name="connsiteY3" fmla="*/ 3636818 h 3648285"/>
              <a:gd name="connsiteX4" fmla="*/ 2639291 w 14340904"/>
              <a:gd name="connsiteY4" fmla="*/ 3075709 h 3648285"/>
              <a:gd name="connsiteX5" fmla="*/ 0 w 14340904"/>
              <a:gd name="connsiteY5" fmla="*/ 2514600 h 364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40904" h="3648285">
                <a:moveTo>
                  <a:pt x="12427527" y="0"/>
                </a:moveTo>
                <a:cubicBezTo>
                  <a:pt x="12728753" y="89170"/>
                  <a:pt x="13599783" y="5450"/>
                  <a:pt x="13873410" y="428014"/>
                </a:cubicBezTo>
                <a:cubicBezTo>
                  <a:pt x="14147037" y="850578"/>
                  <a:pt x="14657826" y="1392737"/>
                  <a:pt x="14069292" y="2535382"/>
                </a:cubicBezTo>
                <a:cubicBezTo>
                  <a:pt x="13480758" y="3678027"/>
                  <a:pt x="11526982" y="3546764"/>
                  <a:pt x="9621982" y="3636818"/>
                </a:cubicBezTo>
                <a:cubicBezTo>
                  <a:pt x="7716982" y="3726872"/>
                  <a:pt x="4242955" y="3262745"/>
                  <a:pt x="2639291" y="3075709"/>
                </a:cubicBezTo>
                <a:cubicBezTo>
                  <a:pt x="1035627" y="2888673"/>
                  <a:pt x="517813" y="2701636"/>
                  <a:pt x="0" y="2514600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48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endParaRPr lang="ru-RU">
              <a:solidFill>
                <a:schemeClr val="lt1"/>
              </a:solidFill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2248515" y="2064624"/>
            <a:ext cx="9062269" cy="1288473"/>
          </a:xfrm>
          <a:custGeom>
            <a:avLst/>
            <a:gdLst>
              <a:gd name="connsiteX0" fmla="*/ 0 w 17645174"/>
              <a:gd name="connsiteY0" fmla="*/ 1035570 h 2635770"/>
              <a:gd name="connsiteX1" fmla="*/ 4488873 w 17645174"/>
              <a:gd name="connsiteY1" fmla="*/ 58825 h 2635770"/>
              <a:gd name="connsiteX2" fmla="*/ 10806546 w 17645174"/>
              <a:gd name="connsiteY2" fmla="*/ 432897 h 2635770"/>
              <a:gd name="connsiteX3" fmla="*/ 13882255 w 17645174"/>
              <a:gd name="connsiteY3" fmla="*/ 744625 h 2635770"/>
              <a:gd name="connsiteX4" fmla="*/ 16043564 w 17645174"/>
              <a:gd name="connsiteY4" fmla="*/ 266643 h 2635770"/>
              <a:gd name="connsiteX5" fmla="*/ 17435946 w 17645174"/>
              <a:gd name="connsiteY5" fmla="*/ 121170 h 2635770"/>
              <a:gd name="connsiteX6" fmla="*/ 17248909 w 17645174"/>
              <a:gd name="connsiteY6" fmla="*/ 2074661 h 2635770"/>
              <a:gd name="connsiteX7" fmla="*/ 13799127 w 17645174"/>
              <a:gd name="connsiteY7" fmla="*/ 2635770 h 2635770"/>
              <a:gd name="connsiteX0" fmla="*/ 0 w 17668678"/>
              <a:gd name="connsiteY0" fmla="*/ 976745 h 2576945"/>
              <a:gd name="connsiteX1" fmla="*/ 4488873 w 17668678"/>
              <a:gd name="connsiteY1" fmla="*/ 0 h 2576945"/>
              <a:gd name="connsiteX2" fmla="*/ 10806546 w 17668678"/>
              <a:gd name="connsiteY2" fmla="*/ 374072 h 2576945"/>
              <a:gd name="connsiteX3" fmla="*/ 13882255 w 17668678"/>
              <a:gd name="connsiteY3" fmla="*/ 685800 h 2576945"/>
              <a:gd name="connsiteX4" fmla="*/ 16043564 w 17668678"/>
              <a:gd name="connsiteY4" fmla="*/ 207818 h 2576945"/>
              <a:gd name="connsiteX5" fmla="*/ 17477510 w 17668678"/>
              <a:gd name="connsiteY5" fmla="*/ 1059872 h 2576945"/>
              <a:gd name="connsiteX6" fmla="*/ 17248909 w 17668678"/>
              <a:gd name="connsiteY6" fmla="*/ 2015836 h 2576945"/>
              <a:gd name="connsiteX7" fmla="*/ 13799127 w 17668678"/>
              <a:gd name="connsiteY7" fmla="*/ 2576945 h 2576945"/>
              <a:gd name="connsiteX0" fmla="*/ 0 w 17478565"/>
              <a:gd name="connsiteY0" fmla="*/ 976745 h 2576945"/>
              <a:gd name="connsiteX1" fmla="*/ 4488873 w 17478565"/>
              <a:gd name="connsiteY1" fmla="*/ 0 h 2576945"/>
              <a:gd name="connsiteX2" fmla="*/ 10806546 w 17478565"/>
              <a:gd name="connsiteY2" fmla="*/ 374072 h 2576945"/>
              <a:gd name="connsiteX3" fmla="*/ 13882255 w 17478565"/>
              <a:gd name="connsiteY3" fmla="*/ 685800 h 2576945"/>
              <a:gd name="connsiteX4" fmla="*/ 16043564 w 17478565"/>
              <a:gd name="connsiteY4" fmla="*/ 207818 h 2576945"/>
              <a:gd name="connsiteX5" fmla="*/ 17477510 w 17478565"/>
              <a:gd name="connsiteY5" fmla="*/ 1059872 h 2576945"/>
              <a:gd name="connsiteX6" fmla="*/ 16230599 w 17478565"/>
              <a:gd name="connsiteY6" fmla="*/ 2202872 h 2576945"/>
              <a:gd name="connsiteX7" fmla="*/ 13799127 w 17478565"/>
              <a:gd name="connsiteY7" fmla="*/ 2576945 h 2576945"/>
              <a:gd name="connsiteX0" fmla="*/ 0 w 17477604"/>
              <a:gd name="connsiteY0" fmla="*/ 976745 h 2576945"/>
              <a:gd name="connsiteX1" fmla="*/ 4488873 w 17477604"/>
              <a:gd name="connsiteY1" fmla="*/ 0 h 2576945"/>
              <a:gd name="connsiteX2" fmla="*/ 10806546 w 17477604"/>
              <a:gd name="connsiteY2" fmla="*/ 374072 h 2576945"/>
              <a:gd name="connsiteX3" fmla="*/ 13882255 w 17477604"/>
              <a:gd name="connsiteY3" fmla="*/ 685800 h 2576945"/>
              <a:gd name="connsiteX4" fmla="*/ 16043564 w 17477604"/>
              <a:gd name="connsiteY4" fmla="*/ 207818 h 2576945"/>
              <a:gd name="connsiteX5" fmla="*/ 17477510 w 17477604"/>
              <a:gd name="connsiteY5" fmla="*/ 1059872 h 2576945"/>
              <a:gd name="connsiteX6" fmla="*/ 16230599 w 17477604"/>
              <a:gd name="connsiteY6" fmla="*/ 2202872 h 2576945"/>
              <a:gd name="connsiteX7" fmla="*/ 13799127 w 17477604"/>
              <a:gd name="connsiteY7" fmla="*/ 2576945 h 2576945"/>
              <a:gd name="connsiteX0" fmla="*/ 0 w 17477604"/>
              <a:gd name="connsiteY0" fmla="*/ 976745 h 2576945"/>
              <a:gd name="connsiteX1" fmla="*/ 4488873 w 17477604"/>
              <a:gd name="connsiteY1" fmla="*/ 0 h 2576945"/>
              <a:gd name="connsiteX2" fmla="*/ 10806546 w 17477604"/>
              <a:gd name="connsiteY2" fmla="*/ 374072 h 2576945"/>
              <a:gd name="connsiteX3" fmla="*/ 13882255 w 17477604"/>
              <a:gd name="connsiteY3" fmla="*/ 685800 h 2576945"/>
              <a:gd name="connsiteX4" fmla="*/ 16043564 w 17477604"/>
              <a:gd name="connsiteY4" fmla="*/ 207818 h 2576945"/>
              <a:gd name="connsiteX5" fmla="*/ 17477510 w 17477604"/>
              <a:gd name="connsiteY5" fmla="*/ 1059872 h 2576945"/>
              <a:gd name="connsiteX6" fmla="*/ 16230599 w 17477604"/>
              <a:gd name="connsiteY6" fmla="*/ 2202872 h 2576945"/>
              <a:gd name="connsiteX7" fmla="*/ 13799127 w 17477604"/>
              <a:gd name="connsiteY7" fmla="*/ 2576945 h 2576945"/>
              <a:gd name="connsiteX0" fmla="*/ 0 w 17481823"/>
              <a:gd name="connsiteY0" fmla="*/ 976745 h 2576945"/>
              <a:gd name="connsiteX1" fmla="*/ 4488873 w 17481823"/>
              <a:gd name="connsiteY1" fmla="*/ 0 h 2576945"/>
              <a:gd name="connsiteX2" fmla="*/ 10806546 w 17481823"/>
              <a:gd name="connsiteY2" fmla="*/ 374072 h 2576945"/>
              <a:gd name="connsiteX3" fmla="*/ 13882255 w 17481823"/>
              <a:gd name="connsiteY3" fmla="*/ 685800 h 2576945"/>
              <a:gd name="connsiteX4" fmla="*/ 15835746 w 17481823"/>
              <a:gd name="connsiteY4" fmla="*/ 415636 h 2576945"/>
              <a:gd name="connsiteX5" fmla="*/ 17477510 w 17481823"/>
              <a:gd name="connsiteY5" fmla="*/ 1059872 h 2576945"/>
              <a:gd name="connsiteX6" fmla="*/ 16230599 w 17481823"/>
              <a:gd name="connsiteY6" fmla="*/ 2202872 h 2576945"/>
              <a:gd name="connsiteX7" fmla="*/ 13799127 w 17481823"/>
              <a:gd name="connsiteY7" fmla="*/ 2576945 h 2576945"/>
              <a:gd name="connsiteX0" fmla="*/ 0 w 17481413"/>
              <a:gd name="connsiteY0" fmla="*/ 976745 h 2576945"/>
              <a:gd name="connsiteX1" fmla="*/ 4488873 w 17481413"/>
              <a:gd name="connsiteY1" fmla="*/ 0 h 2576945"/>
              <a:gd name="connsiteX2" fmla="*/ 10806546 w 17481413"/>
              <a:gd name="connsiteY2" fmla="*/ 374072 h 2576945"/>
              <a:gd name="connsiteX3" fmla="*/ 13882255 w 17481413"/>
              <a:gd name="connsiteY3" fmla="*/ 685800 h 2576945"/>
              <a:gd name="connsiteX4" fmla="*/ 15856528 w 17481413"/>
              <a:gd name="connsiteY4" fmla="*/ 166254 h 2576945"/>
              <a:gd name="connsiteX5" fmla="*/ 17477510 w 17481413"/>
              <a:gd name="connsiteY5" fmla="*/ 1059872 h 2576945"/>
              <a:gd name="connsiteX6" fmla="*/ 16230599 w 17481413"/>
              <a:gd name="connsiteY6" fmla="*/ 2202872 h 2576945"/>
              <a:gd name="connsiteX7" fmla="*/ 13799127 w 17481413"/>
              <a:gd name="connsiteY7" fmla="*/ 2576945 h 2576945"/>
              <a:gd name="connsiteX0" fmla="*/ 0 w 17480290"/>
              <a:gd name="connsiteY0" fmla="*/ 976745 h 2576945"/>
              <a:gd name="connsiteX1" fmla="*/ 4488873 w 17480290"/>
              <a:gd name="connsiteY1" fmla="*/ 0 h 2576945"/>
              <a:gd name="connsiteX2" fmla="*/ 10806546 w 17480290"/>
              <a:gd name="connsiteY2" fmla="*/ 374072 h 2576945"/>
              <a:gd name="connsiteX3" fmla="*/ 13882255 w 17480290"/>
              <a:gd name="connsiteY3" fmla="*/ 685800 h 2576945"/>
              <a:gd name="connsiteX4" fmla="*/ 15918873 w 17480290"/>
              <a:gd name="connsiteY4" fmla="*/ 62345 h 2576945"/>
              <a:gd name="connsiteX5" fmla="*/ 17477510 w 17480290"/>
              <a:gd name="connsiteY5" fmla="*/ 1059872 h 2576945"/>
              <a:gd name="connsiteX6" fmla="*/ 16230599 w 17480290"/>
              <a:gd name="connsiteY6" fmla="*/ 2202872 h 2576945"/>
              <a:gd name="connsiteX7" fmla="*/ 13799127 w 17480290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882255 w 17478801"/>
              <a:gd name="connsiteY3" fmla="*/ 685800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591310 w 17478801"/>
              <a:gd name="connsiteY3" fmla="*/ 685800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591310 w 17478801"/>
              <a:gd name="connsiteY3" fmla="*/ 665018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591310 w 17478801"/>
              <a:gd name="connsiteY3" fmla="*/ 561109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78801"/>
              <a:gd name="connsiteY0" fmla="*/ 976745 h 2576945"/>
              <a:gd name="connsiteX1" fmla="*/ 4488873 w 17478801"/>
              <a:gd name="connsiteY1" fmla="*/ 0 h 2576945"/>
              <a:gd name="connsiteX2" fmla="*/ 10806546 w 17478801"/>
              <a:gd name="connsiteY2" fmla="*/ 374072 h 2576945"/>
              <a:gd name="connsiteX3" fmla="*/ 13591310 w 17478801"/>
              <a:gd name="connsiteY3" fmla="*/ 561109 h 2576945"/>
              <a:gd name="connsiteX4" fmla="*/ 16022782 w 17478801"/>
              <a:gd name="connsiteY4" fmla="*/ 62345 h 2576945"/>
              <a:gd name="connsiteX5" fmla="*/ 17477510 w 17478801"/>
              <a:gd name="connsiteY5" fmla="*/ 1059872 h 2576945"/>
              <a:gd name="connsiteX6" fmla="*/ 16230599 w 17478801"/>
              <a:gd name="connsiteY6" fmla="*/ 2202872 h 2576945"/>
              <a:gd name="connsiteX7" fmla="*/ 13799127 w 17478801"/>
              <a:gd name="connsiteY7" fmla="*/ 2576945 h 2576945"/>
              <a:gd name="connsiteX0" fmla="*/ 0 w 17490963"/>
              <a:gd name="connsiteY0" fmla="*/ 976745 h 2576945"/>
              <a:gd name="connsiteX1" fmla="*/ 4488873 w 17490963"/>
              <a:gd name="connsiteY1" fmla="*/ 0 h 2576945"/>
              <a:gd name="connsiteX2" fmla="*/ 10806546 w 17490963"/>
              <a:gd name="connsiteY2" fmla="*/ 374072 h 2576945"/>
              <a:gd name="connsiteX3" fmla="*/ 13591310 w 17490963"/>
              <a:gd name="connsiteY3" fmla="*/ 561109 h 2576945"/>
              <a:gd name="connsiteX4" fmla="*/ 16022782 w 17490963"/>
              <a:gd name="connsiteY4" fmla="*/ 62345 h 2576945"/>
              <a:gd name="connsiteX5" fmla="*/ 17477510 w 17490963"/>
              <a:gd name="connsiteY5" fmla="*/ 1059872 h 2576945"/>
              <a:gd name="connsiteX6" fmla="*/ 16572143 w 17490963"/>
              <a:gd name="connsiteY6" fmla="*/ 2261866 h 2576945"/>
              <a:gd name="connsiteX7" fmla="*/ 13799127 w 17490963"/>
              <a:gd name="connsiteY7" fmla="*/ 2576945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90963" h="2576945">
                <a:moveTo>
                  <a:pt x="0" y="976745"/>
                </a:moveTo>
                <a:cubicBezTo>
                  <a:pt x="1343891" y="538595"/>
                  <a:pt x="2687782" y="100445"/>
                  <a:pt x="4488873" y="0"/>
                </a:cubicBezTo>
                <a:lnTo>
                  <a:pt x="10806546" y="374072"/>
                </a:lnTo>
                <a:cubicBezTo>
                  <a:pt x="12323619" y="467590"/>
                  <a:pt x="12721937" y="613064"/>
                  <a:pt x="13591310" y="561109"/>
                </a:cubicBezTo>
                <a:cubicBezTo>
                  <a:pt x="14460683" y="509155"/>
                  <a:pt x="15375082" y="-20782"/>
                  <a:pt x="16022782" y="62345"/>
                </a:cubicBezTo>
                <a:cubicBezTo>
                  <a:pt x="16670482" y="145472"/>
                  <a:pt x="17385950" y="693285"/>
                  <a:pt x="17477510" y="1059872"/>
                </a:cubicBezTo>
                <a:cubicBezTo>
                  <a:pt x="17569070" y="1426459"/>
                  <a:pt x="17185207" y="2009021"/>
                  <a:pt x="16572143" y="2261866"/>
                </a:cubicBezTo>
                <a:cubicBezTo>
                  <a:pt x="15959079" y="2514711"/>
                  <a:pt x="15220950" y="2505940"/>
                  <a:pt x="13799127" y="2576945"/>
                </a:cubicBezTo>
              </a:path>
            </a:pathLst>
          </a:custGeom>
          <a:noFill/>
          <a:ln w="114300">
            <a:gradFill flip="none" rotWithShape="1">
              <a:gsLst>
                <a:gs pos="98000">
                  <a:srgbClr val="42A5F6"/>
                </a:gs>
                <a:gs pos="48000">
                  <a:srgbClr val="0288D1"/>
                </a:gs>
                <a:gs pos="0">
                  <a:srgbClr val="4DB7A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endParaRPr lang="ru-RU">
              <a:solidFill>
                <a:schemeClr val="lt1"/>
              </a:solidFill>
            </a:endParaRPr>
          </a:p>
        </p:txBody>
      </p:sp>
      <p:sp>
        <p:nvSpPr>
          <p:cNvPr id="56" name="Казначейская платежная система в 2018 году"/>
          <p:cNvSpPr txBox="1"/>
          <p:nvPr/>
        </p:nvSpPr>
        <p:spPr>
          <a:xfrm>
            <a:off x="4655234" y="82943"/>
            <a:ext cx="7275458" cy="674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5" tIns="25395" rIns="25395" bIns="25395" anchor="ctr">
            <a:spAutoFit/>
          </a:bodyPr>
          <a:lstStyle>
            <a:lvl1pPr indent="381000" algn="l">
              <a:lnSpc>
                <a:spcPct val="90000"/>
              </a:lnSpc>
              <a:defRPr sz="4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0"/>
            <a:endParaRPr lang="ru-RU" dirty="0"/>
          </a:p>
        </p:txBody>
      </p:sp>
      <p:sp>
        <p:nvSpPr>
          <p:cNvPr id="29" name="AutoShape 2" descr="ÐÐ°ÑÑÐ¸Ð½ÐºÐ¸ Ð¿Ð¾ Ð·Ð°Ð¿ÑÐ¾ÑÑ Ð±Ð°Ð½ÐºÐ¾Ð²ÑÐºÐ°Ñ ÐºÐ°ÑÑÐ° Ð²ÐµÐºÑÐ¾Ñ"/>
          <p:cNvSpPr>
            <a:spLocks noChangeAspect="1" noChangeArrowheads="1"/>
          </p:cNvSpPr>
          <p:nvPr/>
        </p:nvSpPr>
        <p:spPr bwMode="auto">
          <a:xfrm>
            <a:off x="77777" y="-72232"/>
            <a:ext cx="15238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Нашивка 12"/>
          <p:cNvSpPr/>
          <p:nvPr/>
        </p:nvSpPr>
        <p:spPr>
          <a:xfrm>
            <a:off x="1202512" y="1836531"/>
            <a:ext cx="1248682" cy="1248845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19046" rtlCol="0" anchor="ctr">
            <a:noAutofit/>
          </a:bodyPr>
          <a:lstStyle/>
          <a:p>
            <a:pPr algn="ctr" defTabSz="412667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Клиент (победитель в конкурсной процедуре)</a:t>
            </a:r>
          </a:p>
        </p:txBody>
      </p:sp>
      <p:sp>
        <p:nvSpPr>
          <p:cNvPr id="83" name="Нашивка 12"/>
          <p:cNvSpPr/>
          <p:nvPr/>
        </p:nvSpPr>
        <p:spPr>
          <a:xfrm>
            <a:off x="1343630" y="4250850"/>
            <a:ext cx="1248682" cy="1248845"/>
          </a:xfrm>
          <a:prstGeom prst="ellipse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19046" rtlCol="0" anchor="ctr">
            <a:noAutofit/>
          </a:bodyPr>
          <a:lstStyle/>
          <a:p>
            <a:pPr algn="ctr" defTabSz="412667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Заключение государственного контракта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38" b="971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1" y="4305874"/>
            <a:ext cx="1119669" cy="111981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13" name="Рисунок 312" descr="3188fc4694630fca61aae592740be25f.gif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4283" y="6251106"/>
            <a:ext cx="318558" cy="318600"/>
          </a:xfrm>
          <a:prstGeom prst="rect">
            <a:avLst/>
          </a:prstGeom>
          <a:ln>
            <a:noFill/>
          </a:ln>
        </p:spPr>
      </p:pic>
      <p:sp>
        <p:nvSpPr>
          <p:cNvPr id="314" name="TextBox 102"/>
          <p:cNvSpPr txBox="1">
            <a:spLocks noChangeArrowheads="1"/>
          </p:cNvSpPr>
          <p:nvPr/>
        </p:nvSpPr>
        <p:spPr bwMode="auto">
          <a:xfrm>
            <a:off x="971529" y="6300486"/>
            <a:ext cx="1558866" cy="18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1" tIns="22855" rIns="45711" bIns="22855">
            <a:spAutoFit/>
          </a:bodyPr>
          <a:lstStyle/>
          <a:p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   Электронная подпись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2929243" y="1124749"/>
            <a:ext cx="3212408" cy="2975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395" tIns="25395" rIns="25395" bIns="25395" numCol="1" spcCol="19046" rtlCol="0" anchor="ctr">
            <a:spAutoFit/>
          </a:bodyPr>
          <a:lstStyle/>
          <a:p>
            <a:r>
              <a:rPr lang="ru-RU" sz="1600" dirty="0">
                <a:solidFill>
                  <a:srgbClr val="016064"/>
                </a:solidFill>
              </a:rPr>
              <a:t>Единая система в сфере закупок</a:t>
            </a:r>
          </a:p>
        </p:txBody>
      </p:sp>
      <p:sp>
        <p:nvSpPr>
          <p:cNvPr id="183" name="Oval 238"/>
          <p:cNvSpPr>
            <a:spLocks noChangeArrowheads="1"/>
          </p:cNvSpPr>
          <p:nvPr/>
        </p:nvSpPr>
        <p:spPr bwMode="auto">
          <a:xfrm>
            <a:off x="4426404" y="1674680"/>
            <a:ext cx="943086" cy="939177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Oval 238"/>
          <p:cNvSpPr>
            <a:spLocks noChangeArrowheads="1"/>
          </p:cNvSpPr>
          <p:nvPr/>
        </p:nvSpPr>
        <p:spPr bwMode="auto">
          <a:xfrm>
            <a:off x="7622555" y="1944921"/>
            <a:ext cx="943086" cy="939177"/>
          </a:xfrm>
          <a:prstGeom prst="ellipse">
            <a:avLst/>
          </a:prstGeom>
          <a:solidFill>
            <a:srgbClr val="2793CF"/>
          </a:solidFill>
          <a:ln>
            <a:noFill/>
          </a:ln>
          <a:extLst/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Oval 238"/>
          <p:cNvSpPr>
            <a:spLocks noChangeArrowheads="1"/>
          </p:cNvSpPr>
          <p:nvPr/>
        </p:nvSpPr>
        <p:spPr bwMode="auto">
          <a:xfrm>
            <a:off x="10481606" y="1785994"/>
            <a:ext cx="1010913" cy="1006722"/>
          </a:xfrm>
          <a:prstGeom prst="ellipse">
            <a:avLst/>
          </a:prstGeom>
          <a:solidFill>
            <a:srgbClr val="2793CF"/>
          </a:solidFill>
          <a:ln>
            <a:noFill/>
          </a:ln>
          <a:extLst/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Oval 238"/>
          <p:cNvSpPr>
            <a:spLocks noChangeArrowheads="1"/>
          </p:cNvSpPr>
          <p:nvPr/>
        </p:nvSpPr>
        <p:spPr bwMode="auto">
          <a:xfrm>
            <a:off x="8919938" y="2800526"/>
            <a:ext cx="943086" cy="939177"/>
          </a:xfrm>
          <a:prstGeom prst="ellipse">
            <a:avLst/>
          </a:prstGeom>
          <a:solidFill>
            <a:srgbClr val="2793CF"/>
          </a:solidFill>
          <a:ln>
            <a:noFill/>
          </a:ln>
          <a:extLst/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Oval 238"/>
          <p:cNvSpPr>
            <a:spLocks noChangeArrowheads="1"/>
          </p:cNvSpPr>
          <p:nvPr/>
        </p:nvSpPr>
        <p:spPr bwMode="auto">
          <a:xfrm>
            <a:off x="3823949" y="2937121"/>
            <a:ext cx="943086" cy="939177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Oval 238"/>
          <p:cNvSpPr>
            <a:spLocks noChangeArrowheads="1"/>
          </p:cNvSpPr>
          <p:nvPr/>
        </p:nvSpPr>
        <p:spPr bwMode="auto">
          <a:xfrm>
            <a:off x="4426404" y="4376118"/>
            <a:ext cx="943086" cy="939177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Oval 238"/>
          <p:cNvSpPr>
            <a:spLocks noChangeArrowheads="1"/>
          </p:cNvSpPr>
          <p:nvPr/>
        </p:nvSpPr>
        <p:spPr bwMode="auto">
          <a:xfrm>
            <a:off x="3688442" y="5510264"/>
            <a:ext cx="943086" cy="939177"/>
          </a:xfrm>
          <a:prstGeom prst="ellipse">
            <a:avLst/>
          </a:prstGeom>
          <a:solidFill>
            <a:srgbClr val="3FAEB4"/>
          </a:solidFill>
          <a:ln>
            <a:noFill/>
          </a:ln>
          <a:extLst/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Oval 238"/>
          <p:cNvSpPr>
            <a:spLocks noChangeArrowheads="1"/>
          </p:cNvSpPr>
          <p:nvPr/>
        </p:nvSpPr>
        <p:spPr bwMode="auto">
          <a:xfrm>
            <a:off x="8125607" y="4326600"/>
            <a:ext cx="943086" cy="939177"/>
          </a:xfrm>
          <a:prstGeom prst="ellipse">
            <a:avLst/>
          </a:prstGeom>
          <a:solidFill>
            <a:srgbClr val="2793CF"/>
          </a:solidFill>
          <a:ln>
            <a:noFill/>
          </a:ln>
          <a:extLst/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Oval 238"/>
          <p:cNvSpPr>
            <a:spLocks noChangeArrowheads="1"/>
          </p:cNvSpPr>
          <p:nvPr/>
        </p:nvSpPr>
        <p:spPr bwMode="auto">
          <a:xfrm>
            <a:off x="9947133" y="5438894"/>
            <a:ext cx="943086" cy="939177"/>
          </a:xfrm>
          <a:prstGeom prst="ellipse">
            <a:avLst/>
          </a:prstGeom>
          <a:solidFill>
            <a:srgbClr val="2793CF"/>
          </a:solidFill>
          <a:ln>
            <a:noFill/>
          </a:ln>
          <a:extLst/>
        </p:spPr>
        <p:txBody>
          <a:bodyPr vert="horz" wrap="square" lIns="45711" tIns="22855" rIns="45711" bIns="2285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Нашивка 12"/>
          <p:cNvSpPr/>
          <p:nvPr/>
        </p:nvSpPr>
        <p:spPr>
          <a:xfrm>
            <a:off x="3363837" y="1634305"/>
            <a:ext cx="1201797" cy="469200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19046" rtlCol="0" anchor="ctr">
            <a:noAutofit/>
          </a:bodyPr>
          <a:lstStyle/>
          <a:p>
            <a:pPr algn="ctr" defTabSz="412667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Заявление на </a:t>
            </a:r>
            <a:b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резервирование ЕЛС</a:t>
            </a:r>
          </a:p>
        </p:txBody>
      </p:sp>
      <p:sp>
        <p:nvSpPr>
          <p:cNvPr id="79" name="Нашивка 12"/>
          <p:cNvSpPr/>
          <p:nvPr/>
        </p:nvSpPr>
        <p:spPr>
          <a:xfrm flipH="1">
            <a:off x="4586504" y="2901202"/>
            <a:ext cx="1375366" cy="48673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19046" rtlCol="0" anchor="ctr">
            <a:noAutofit/>
          </a:bodyPr>
          <a:lstStyle/>
          <a:p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Информация о </a:t>
            </a:r>
            <a:b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зарезервированном ЕЛС</a:t>
            </a:r>
          </a:p>
        </p:txBody>
      </p:sp>
      <p:sp>
        <p:nvSpPr>
          <p:cNvPr id="84" name="Нашивка 12"/>
          <p:cNvSpPr/>
          <p:nvPr/>
        </p:nvSpPr>
        <p:spPr>
          <a:xfrm>
            <a:off x="3363837" y="4362581"/>
            <a:ext cx="1254831" cy="469200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19046" rtlCol="0" anchor="ctr">
            <a:noAutofit/>
          </a:bodyPr>
          <a:lstStyle/>
          <a:p>
            <a:pPr algn="ctr" defTabSz="412667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Заявление на </a:t>
            </a:r>
            <a:b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открытие ЕЛС</a:t>
            </a:r>
          </a:p>
        </p:txBody>
      </p:sp>
      <p:grpSp>
        <p:nvGrpSpPr>
          <p:cNvPr id="118" name="Group 1434"/>
          <p:cNvGrpSpPr/>
          <p:nvPr/>
        </p:nvGrpSpPr>
        <p:grpSpPr>
          <a:xfrm>
            <a:off x="4671609" y="1849048"/>
            <a:ext cx="452677" cy="597145"/>
            <a:chOff x="1069976" y="328613"/>
            <a:chExt cx="184150" cy="242888"/>
          </a:xfrm>
        </p:grpSpPr>
        <p:sp>
          <p:nvSpPr>
            <p:cNvPr id="120" name="Freeform 13"/>
            <p:cNvSpPr>
              <a:spLocks/>
            </p:cNvSpPr>
            <p:nvPr/>
          </p:nvSpPr>
          <p:spPr bwMode="auto">
            <a:xfrm>
              <a:off x="1069976" y="357188"/>
              <a:ext cx="184150" cy="21431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"/>
            <p:cNvSpPr>
              <a:spLocks/>
            </p:cNvSpPr>
            <p:nvPr/>
          </p:nvSpPr>
          <p:spPr bwMode="auto">
            <a:xfrm>
              <a:off x="1069976" y="328613"/>
              <a:ext cx="184150" cy="231775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5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auto">
            <a:xfrm>
              <a:off x="1185863" y="328613"/>
              <a:ext cx="68263" cy="69850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8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9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20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21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26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7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8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29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8" name="Рисунок 177" descr="3188fc4694630fca61aae592740be25f.gif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51797" y="1501993"/>
            <a:ext cx="528607" cy="528676"/>
          </a:xfrm>
          <a:prstGeom prst="rect">
            <a:avLst/>
          </a:prstGeom>
        </p:spPr>
      </p:pic>
      <p:grpSp>
        <p:nvGrpSpPr>
          <p:cNvPr id="192" name="Group 1558"/>
          <p:cNvGrpSpPr/>
          <p:nvPr/>
        </p:nvGrpSpPr>
        <p:grpSpPr>
          <a:xfrm>
            <a:off x="4016786" y="3215646"/>
            <a:ext cx="566450" cy="426833"/>
            <a:chOff x="2990851" y="1335088"/>
            <a:chExt cx="231775" cy="174625"/>
          </a:xfrm>
        </p:grpSpPr>
        <p:sp>
          <p:nvSpPr>
            <p:cNvPr id="194" name="Freeform 82"/>
            <p:cNvSpPr>
              <a:spLocks/>
            </p:cNvSpPr>
            <p:nvPr/>
          </p:nvSpPr>
          <p:spPr bwMode="auto">
            <a:xfrm>
              <a:off x="2990851" y="1370013"/>
              <a:ext cx="231775" cy="139700"/>
            </a:xfrm>
            <a:custGeom>
              <a:avLst/>
              <a:gdLst>
                <a:gd name="T0" fmla="*/ 0 w 160"/>
                <a:gd name="T1" fmla="*/ 0 h 96"/>
                <a:gd name="T2" fmla="*/ 0 w 160"/>
                <a:gd name="T3" fmla="*/ 0 h 96"/>
                <a:gd name="T4" fmla="*/ 0 w 160"/>
                <a:gd name="T5" fmla="*/ 80 h 96"/>
                <a:gd name="T6" fmla="*/ 16 w 160"/>
                <a:gd name="T7" fmla="*/ 96 h 96"/>
                <a:gd name="T8" fmla="*/ 144 w 160"/>
                <a:gd name="T9" fmla="*/ 96 h 96"/>
                <a:gd name="T10" fmla="*/ 160 w 160"/>
                <a:gd name="T11" fmla="*/ 80 h 96"/>
                <a:gd name="T12" fmla="*/ 160 w 160"/>
                <a:gd name="T13" fmla="*/ 72 h 96"/>
                <a:gd name="T14" fmla="*/ 145 w 160"/>
                <a:gd name="T15" fmla="*/ 88 h 96"/>
                <a:gd name="T16" fmla="*/ 145 w 160"/>
                <a:gd name="T17" fmla="*/ 88 h 96"/>
                <a:gd name="T18" fmla="*/ 145 w 160"/>
                <a:gd name="T19" fmla="*/ 88 h 96"/>
                <a:gd name="T20" fmla="*/ 144 w 160"/>
                <a:gd name="T21" fmla="*/ 88 h 96"/>
                <a:gd name="T22" fmla="*/ 144 w 160"/>
                <a:gd name="T23" fmla="*/ 88 h 96"/>
                <a:gd name="T24" fmla="*/ 16 w 160"/>
                <a:gd name="T25" fmla="*/ 88 h 96"/>
                <a:gd name="T26" fmla="*/ 16 w 160"/>
                <a:gd name="T27" fmla="*/ 88 h 96"/>
                <a:gd name="T28" fmla="*/ 16 w 160"/>
                <a:gd name="T29" fmla="*/ 88 h 96"/>
                <a:gd name="T30" fmla="*/ 16 w 160"/>
                <a:gd name="T31" fmla="*/ 88 h 96"/>
                <a:gd name="T32" fmla="*/ 16 w 160"/>
                <a:gd name="T33" fmla="*/ 88 h 96"/>
                <a:gd name="T34" fmla="*/ 0 w 160"/>
                <a:gd name="T35" fmla="*/ 72 h 96"/>
                <a:gd name="T36" fmla="*/ 0 w 160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53" y="96"/>
                    <a:pt x="160" y="89"/>
                    <a:pt x="160" y="80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0" y="81"/>
                    <a:pt x="153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8"/>
                    <a:pt x="144" y="88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7" y="88"/>
                    <a:pt x="0" y="81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88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3"/>
            <p:cNvSpPr>
              <a:spLocks/>
            </p:cNvSpPr>
            <p:nvPr/>
          </p:nvSpPr>
          <p:spPr bwMode="auto">
            <a:xfrm>
              <a:off x="2990851" y="1335088"/>
              <a:ext cx="231775" cy="161925"/>
            </a:xfrm>
            <a:custGeom>
              <a:avLst/>
              <a:gdLst>
                <a:gd name="T0" fmla="*/ 160 w 160"/>
                <a:gd name="T1" fmla="*/ 96 h 112"/>
                <a:gd name="T2" fmla="*/ 144 w 160"/>
                <a:gd name="T3" fmla="*/ 112 h 112"/>
                <a:gd name="T4" fmla="*/ 16 w 160"/>
                <a:gd name="T5" fmla="*/ 112 h 112"/>
                <a:gd name="T6" fmla="*/ 0 w 160"/>
                <a:gd name="T7" fmla="*/ 96 h 112"/>
                <a:gd name="T8" fmla="*/ 0 w 160"/>
                <a:gd name="T9" fmla="*/ 16 h 112"/>
                <a:gd name="T10" fmla="*/ 16 w 160"/>
                <a:gd name="T11" fmla="*/ 0 h 112"/>
                <a:gd name="T12" fmla="*/ 144 w 160"/>
                <a:gd name="T13" fmla="*/ 0 h 112"/>
                <a:gd name="T14" fmla="*/ 160 w 160"/>
                <a:gd name="T15" fmla="*/ 16 h 112"/>
                <a:gd name="T16" fmla="*/ 160 w 160"/>
                <a:gd name="T1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12">
                  <a:moveTo>
                    <a:pt x="160" y="96"/>
                  </a:moveTo>
                  <a:cubicBezTo>
                    <a:pt x="160" y="105"/>
                    <a:pt x="153" y="112"/>
                    <a:pt x="14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7" y="112"/>
                    <a:pt x="0" y="105"/>
                    <a:pt x="0" y="9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3" y="0"/>
                    <a:pt x="160" y="8"/>
                    <a:pt x="160" y="16"/>
                  </a:cubicBezTo>
                  <a:cubicBezTo>
                    <a:pt x="160" y="96"/>
                    <a:pt x="160" y="96"/>
                    <a:pt x="160" y="9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4"/>
            <p:cNvSpPr>
              <a:spLocks noEditPoints="1"/>
            </p:cNvSpPr>
            <p:nvPr/>
          </p:nvSpPr>
          <p:spPr bwMode="auto">
            <a:xfrm>
              <a:off x="2995613" y="1416051"/>
              <a:ext cx="223838" cy="69850"/>
            </a:xfrm>
            <a:custGeom>
              <a:avLst/>
              <a:gdLst>
                <a:gd name="T0" fmla="*/ 100 w 155"/>
                <a:gd name="T1" fmla="*/ 0 h 48"/>
                <a:gd name="T2" fmla="*/ 96 w 155"/>
                <a:gd name="T3" fmla="*/ 4 h 48"/>
                <a:gd name="T4" fmla="*/ 153 w 155"/>
                <a:gd name="T5" fmla="*/ 47 h 48"/>
                <a:gd name="T6" fmla="*/ 155 w 155"/>
                <a:gd name="T7" fmla="*/ 48 h 48"/>
                <a:gd name="T8" fmla="*/ 155 w 155"/>
                <a:gd name="T9" fmla="*/ 48 h 48"/>
                <a:gd name="T10" fmla="*/ 153 w 155"/>
                <a:gd name="T11" fmla="*/ 45 h 48"/>
                <a:gd name="T12" fmla="*/ 100 w 155"/>
                <a:gd name="T13" fmla="*/ 0 h 48"/>
                <a:gd name="T14" fmla="*/ 55 w 155"/>
                <a:gd name="T15" fmla="*/ 0 h 48"/>
                <a:gd name="T16" fmla="*/ 1 w 155"/>
                <a:gd name="T17" fmla="*/ 45 h 48"/>
                <a:gd name="T18" fmla="*/ 0 w 155"/>
                <a:gd name="T19" fmla="*/ 48 h 48"/>
                <a:gd name="T20" fmla="*/ 0 w 155"/>
                <a:gd name="T21" fmla="*/ 48 h 48"/>
                <a:gd name="T22" fmla="*/ 1 w 155"/>
                <a:gd name="T23" fmla="*/ 47 h 48"/>
                <a:gd name="T24" fmla="*/ 59 w 155"/>
                <a:gd name="T25" fmla="*/ 4 h 48"/>
                <a:gd name="T26" fmla="*/ 55 w 155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48">
                  <a:moveTo>
                    <a:pt x="100" y="0"/>
                  </a:moveTo>
                  <a:cubicBezTo>
                    <a:pt x="96" y="4"/>
                    <a:pt x="96" y="4"/>
                    <a:pt x="96" y="4"/>
                  </a:cubicBezTo>
                  <a:cubicBezTo>
                    <a:pt x="153" y="47"/>
                    <a:pt x="153" y="47"/>
                    <a:pt x="153" y="47"/>
                  </a:cubicBezTo>
                  <a:cubicBezTo>
                    <a:pt x="154" y="47"/>
                    <a:pt x="154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7"/>
                    <a:pt x="154" y="46"/>
                    <a:pt x="153" y="45"/>
                  </a:cubicBezTo>
                  <a:cubicBezTo>
                    <a:pt x="100" y="0"/>
                    <a:pt x="100" y="0"/>
                    <a:pt x="100" y="0"/>
                  </a:cubicBezTo>
                  <a:moveTo>
                    <a:pt x="55" y="0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0" y="47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7"/>
                    <a:pt x="1" y="47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5"/>
            <p:cNvSpPr>
              <a:spLocks/>
            </p:cNvSpPr>
            <p:nvPr/>
          </p:nvSpPr>
          <p:spPr bwMode="auto">
            <a:xfrm>
              <a:off x="2995613" y="1406526"/>
              <a:ext cx="223838" cy="90488"/>
            </a:xfrm>
            <a:custGeom>
              <a:avLst/>
              <a:gdLst>
                <a:gd name="T0" fmla="*/ 91 w 155"/>
                <a:gd name="T1" fmla="*/ 7 h 63"/>
                <a:gd name="T2" fmla="*/ 63 w 155"/>
                <a:gd name="T3" fmla="*/ 7 h 63"/>
                <a:gd name="T4" fmla="*/ 1 w 155"/>
                <a:gd name="T5" fmla="*/ 54 h 63"/>
                <a:gd name="T6" fmla="*/ 0 w 155"/>
                <a:gd name="T7" fmla="*/ 56 h 63"/>
                <a:gd name="T8" fmla="*/ 13 w 155"/>
                <a:gd name="T9" fmla="*/ 63 h 63"/>
                <a:gd name="T10" fmla="*/ 141 w 155"/>
                <a:gd name="T11" fmla="*/ 63 h 63"/>
                <a:gd name="T12" fmla="*/ 155 w 155"/>
                <a:gd name="T13" fmla="*/ 56 h 63"/>
                <a:gd name="T14" fmla="*/ 153 w 155"/>
                <a:gd name="T15" fmla="*/ 54 h 63"/>
                <a:gd name="T16" fmla="*/ 91 w 155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3">
                  <a:moveTo>
                    <a:pt x="91" y="7"/>
                  </a:moveTo>
                  <a:cubicBezTo>
                    <a:pt x="84" y="0"/>
                    <a:pt x="71" y="0"/>
                    <a:pt x="63" y="7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55"/>
                    <a:pt x="0" y="56"/>
                  </a:cubicBezTo>
                  <a:cubicBezTo>
                    <a:pt x="2" y="60"/>
                    <a:pt x="7" y="63"/>
                    <a:pt x="13" y="63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7" y="63"/>
                    <a:pt x="152" y="60"/>
                    <a:pt x="155" y="56"/>
                  </a:cubicBezTo>
                  <a:cubicBezTo>
                    <a:pt x="154" y="55"/>
                    <a:pt x="154" y="54"/>
                    <a:pt x="153" y="54"/>
                  </a:cubicBezTo>
                  <a:cubicBezTo>
                    <a:pt x="91" y="7"/>
                    <a:pt x="91" y="7"/>
                    <a:pt x="91" y="7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86"/>
            <p:cNvSpPr>
              <a:spLocks/>
            </p:cNvSpPr>
            <p:nvPr/>
          </p:nvSpPr>
          <p:spPr bwMode="auto">
            <a:xfrm>
              <a:off x="2995613" y="1335088"/>
              <a:ext cx="223838" cy="80963"/>
            </a:xfrm>
            <a:custGeom>
              <a:avLst/>
              <a:gdLst>
                <a:gd name="T0" fmla="*/ 141 w 155"/>
                <a:gd name="T1" fmla="*/ 0 h 56"/>
                <a:gd name="T2" fmla="*/ 13 w 155"/>
                <a:gd name="T3" fmla="*/ 0 h 56"/>
                <a:gd name="T4" fmla="*/ 13 w 155"/>
                <a:gd name="T5" fmla="*/ 0 h 56"/>
                <a:gd name="T6" fmla="*/ 0 w 155"/>
                <a:gd name="T7" fmla="*/ 9 h 56"/>
                <a:gd name="T8" fmla="*/ 55 w 155"/>
                <a:gd name="T9" fmla="*/ 56 h 56"/>
                <a:gd name="T10" fmla="*/ 63 w 155"/>
                <a:gd name="T11" fmla="*/ 49 h 56"/>
                <a:gd name="T12" fmla="*/ 77 w 155"/>
                <a:gd name="T13" fmla="*/ 43 h 56"/>
                <a:gd name="T14" fmla="*/ 91 w 155"/>
                <a:gd name="T15" fmla="*/ 49 h 56"/>
                <a:gd name="T16" fmla="*/ 100 w 155"/>
                <a:gd name="T17" fmla="*/ 56 h 56"/>
                <a:gd name="T18" fmla="*/ 153 w 155"/>
                <a:gd name="T19" fmla="*/ 11 h 56"/>
                <a:gd name="T20" fmla="*/ 155 w 155"/>
                <a:gd name="T21" fmla="*/ 9 h 56"/>
                <a:gd name="T22" fmla="*/ 141 w 155"/>
                <a:gd name="T23" fmla="*/ 0 h 56"/>
                <a:gd name="T24" fmla="*/ 141 w 155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56">
                  <a:moveTo>
                    <a:pt x="14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9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7" y="45"/>
                    <a:pt x="72" y="43"/>
                    <a:pt x="77" y="43"/>
                  </a:cubicBezTo>
                  <a:cubicBezTo>
                    <a:pt x="82" y="43"/>
                    <a:pt x="87" y="45"/>
                    <a:pt x="91" y="49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4" y="11"/>
                    <a:pt x="154" y="10"/>
                    <a:pt x="155" y="9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87"/>
            <p:cNvSpPr>
              <a:spLocks/>
            </p:cNvSpPr>
            <p:nvPr/>
          </p:nvSpPr>
          <p:spPr bwMode="auto">
            <a:xfrm>
              <a:off x="3074988" y="1397001"/>
              <a:ext cx="65088" cy="25400"/>
            </a:xfrm>
            <a:custGeom>
              <a:avLst/>
              <a:gdLst>
                <a:gd name="T0" fmla="*/ 22 w 45"/>
                <a:gd name="T1" fmla="*/ 0 h 17"/>
                <a:gd name="T2" fmla="*/ 8 w 45"/>
                <a:gd name="T3" fmla="*/ 6 h 17"/>
                <a:gd name="T4" fmla="*/ 0 w 45"/>
                <a:gd name="T5" fmla="*/ 13 h 17"/>
                <a:gd name="T6" fmla="*/ 4 w 45"/>
                <a:gd name="T7" fmla="*/ 17 h 17"/>
                <a:gd name="T8" fmla="*/ 8 w 45"/>
                <a:gd name="T9" fmla="*/ 13 h 17"/>
                <a:gd name="T10" fmla="*/ 22 w 45"/>
                <a:gd name="T11" fmla="*/ 8 h 17"/>
                <a:gd name="T12" fmla="*/ 36 w 45"/>
                <a:gd name="T13" fmla="*/ 13 h 17"/>
                <a:gd name="T14" fmla="*/ 41 w 45"/>
                <a:gd name="T15" fmla="*/ 17 h 17"/>
                <a:gd name="T16" fmla="*/ 45 w 45"/>
                <a:gd name="T17" fmla="*/ 13 h 17"/>
                <a:gd name="T18" fmla="*/ 36 w 45"/>
                <a:gd name="T19" fmla="*/ 6 h 17"/>
                <a:gd name="T20" fmla="*/ 22 w 45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17">
                  <a:moveTo>
                    <a:pt x="22" y="0"/>
                  </a:moveTo>
                  <a:cubicBezTo>
                    <a:pt x="17" y="0"/>
                    <a:pt x="12" y="2"/>
                    <a:pt x="8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2" y="10"/>
                    <a:pt x="17" y="8"/>
                    <a:pt x="22" y="8"/>
                  </a:cubicBezTo>
                  <a:cubicBezTo>
                    <a:pt x="27" y="8"/>
                    <a:pt x="32" y="10"/>
                    <a:pt x="36" y="1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2" y="2"/>
                    <a:pt x="27" y="0"/>
                    <a:pt x="22" y="0"/>
                  </a:cubicBezTo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88"/>
            <p:cNvSpPr>
              <a:spLocks/>
            </p:cNvSpPr>
            <p:nvPr/>
          </p:nvSpPr>
          <p:spPr bwMode="auto">
            <a:xfrm>
              <a:off x="3081338" y="1409701"/>
              <a:ext cx="53975" cy="26988"/>
            </a:xfrm>
            <a:custGeom>
              <a:avLst/>
              <a:gdLst>
                <a:gd name="T0" fmla="*/ 18 w 37"/>
                <a:gd name="T1" fmla="*/ 0 h 19"/>
                <a:gd name="T2" fmla="*/ 4 w 37"/>
                <a:gd name="T3" fmla="*/ 5 h 19"/>
                <a:gd name="T4" fmla="*/ 0 w 37"/>
                <a:gd name="T5" fmla="*/ 9 h 19"/>
                <a:gd name="T6" fmla="*/ 4 w 37"/>
                <a:gd name="T7" fmla="*/ 13 h 19"/>
                <a:gd name="T8" fmla="*/ 18 w 37"/>
                <a:gd name="T9" fmla="*/ 19 h 19"/>
                <a:gd name="T10" fmla="*/ 32 w 37"/>
                <a:gd name="T11" fmla="*/ 13 h 19"/>
                <a:gd name="T12" fmla="*/ 37 w 37"/>
                <a:gd name="T13" fmla="*/ 9 h 19"/>
                <a:gd name="T14" fmla="*/ 32 w 37"/>
                <a:gd name="T15" fmla="*/ 5 h 19"/>
                <a:gd name="T16" fmla="*/ 18 w 37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9">
                  <a:moveTo>
                    <a:pt x="18" y="0"/>
                  </a:moveTo>
                  <a:cubicBezTo>
                    <a:pt x="13" y="0"/>
                    <a:pt x="8" y="2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8" y="17"/>
                    <a:pt x="13" y="19"/>
                    <a:pt x="18" y="19"/>
                  </a:cubicBezTo>
                  <a:cubicBezTo>
                    <a:pt x="23" y="19"/>
                    <a:pt x="28" y="17"/>
                    <a:pt x="32" y="1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2"/>
                    <a:pt x="23" y="0"/>
                    <a:pt x="18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89"/>
            <p:cNvSpPr>
              <a:spLocks/>
            </p:cNvSpPr>
            <p:nvPr/>
          </p:nvSpPr>
          <p:spPr bwMode="auto">
            <a:xfrm>
              <a:off x="2995613" y="1335088"/>
              <a:ext cx="223838" cy="93663"/>
            </a:xfrm>
            <a:custGeom>
              <a:avLst/>
              <a:gdLst>
                <a:gd name="T0" fmla="*/ 63 w 155"/>
                <a:gd name="T1" fmla="*/ 56 h 64"/>
                <a:gd name="T2" fmla="*/ 91 w 155"/>
                <a:gd name="T3" fmla="*/ 56 h 64"/>
                <a:gd name="T4" fmla="*/ 153 w 155"/>
                <a:gd name="T5" fmla="*/ 10 h 64"/>
                <a:gd name="T6" fmla="*/ 155 w 155"/>
                <a:gd name="T7" fmla="*/ 8 h 64"/>
                <a:gd name="T8" fmla="*/ 141 w 155"/>
                <a:gd name="T9" fmla="*/ 0 h 64"/>
                <a:gd name="T10" fmla="*/ 13 w 155"/>
                <a:gd name="T11" fmla="*/ 0 h 64"/>
                <a:gd name="T12" fmla="*/ 0 w 155"/>
                <a:gd name="T13" fmla="*/ 8 h 64"/>
                <a:gd name="T14" fmla="*/ 1 w 155"/>
                <a:gd name="T15" fmla="*/ 10 h 64"/>
                <a:gd name="T16" fmla="*/ 63 w 155"/>
                <a:gd name="T1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64">
                  <a:moveTo>
                    <a:pt x="63" y="56"/>
                  </a:moveTo>
                  <a:cubicBezTo>
                    <a:pt x="71" y="64"/>
                    <a:pt x="84" y="64"/>
                    <a:pt x="91" y="56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4" y="10"/>
                    <a:pt x="154" y="9"/>
                    <a:pt x="155" y="8"/>
                  </a:cubicBezTo>
                  <a:cubicBezTo>
                    <a:pt x="152" y="4"/>
                    <a:pt x="147" y="0"/>
                    <a:pt x="14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2" y="4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2" name="Group 1434"/>
          <p:cNvGrpSpPr/>
          <p:nvPr/>
        </p:nvGrpSpPr>
        <p:grpSpPr>
          <a:xfrm>
            <a:off x="4653639" y="4556937"/>
            <a:ext cx="459694" cy="606401"/>
            <a:chOff x="1069976" y="328613"/>
            <a:chExt cx="184150" cy="242888"/>
          </a:xfrm>
        </p:grpSpPr>
        <p:sp>
          <p:nvSpPr>
            <p:cNvPr id="204" name="Freeform 13"/>
            <p:cNvSpPr>
              <a:spLocks/>
            </p:cNvSpPr>
            <p:nvPr/>
          </p:nvSpPr>
          <p:spPr bwMode="auto">
            <a:xfrm>
              <a:off x="1069976" y="357188"/>
              <a:ext cx="184150" cy="214313"/>
            </a:xfrm>
            <a:custGeom>
              <a:avLst/>
              <a:gdLst>
                <a:gd name="T0" fmla="*/ 0 w 128"/>
                <a:gd name="T1" fmla="*/ 0 h 148"/>
                <a:gd name="T2" fmla="*/ 0 w 128"/>
                <a:gd name="T3" fmla="*/ 0 h 148"/>
                <a:gd name="T4" fmla="*/ 0 w 128"/>
                <a:gd name="T5" fmla="*/ 136 h 148"/>
                <a:gd name="T6" fmla="*/ 12 w 128"/>
                <a:gd name="T7" fmla="*/ 148 h 148"/>
                <a:gd name="T8" fmla="*/ 116 w 128"/>
                <a:gd name="T9" fmla="*/ 148 h 148"/>
                <a:gd name="T10" fmla="*/ 128 w 128"/>
                <a:gd name="T11" fmla="*/ 136 h 148"/>
                <a:gd name="T12" fmla="*/ 128 w 128"/>
                <a:gd name="T13" fmla="*/ 128 h 148"/>
                <a:gd name="T14" fmla="*/ 116 w 128"/>
                <a:gd name="T15" fmla="*/ 140 h 148"/>
                <a:gd name="T16" fmla="*/ 12 w 128"/>
                <a:gd name="T17" fmla="*/ 140 h 148"/>
                <a:gd name="T18" fmla="*/ 0 w 128"/>
                <a:gd name="T19" fmla="*/ 128 h 148"/>
                <a:gd name="T20" fmla="*/ 0 w 128"/>
                <a:gd name="T2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6" y="148"/>
                    <a:pt x="12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23" y="148"/>
                    <a:pt x="128" y="143"/>
                    <a:pt x="128" y="136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35"/>
                    <a:pt x="123" y="140"/>
                    <a:pt x="116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" y="140"/>
                    <a:pt x="0" y="135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4"/>
            <p:cNvSpPr>
              <a:spLocks/>
            </p:cNvSpPr>
            <p:nvPr/>
          </p:nvSpPr>
          <p:spPr bwMode="auto">
            <a:xfrm>
              <a:off x="1069976" y="328613"/>
              <a:ext cx="184150" cy="231775"/>
            </a:xfrm>
            <a:custGeom>
              <a:avLst/>
              <a:gdLst>
                <a:gd name="T0" fmla="*/ 80 w 128"/>
                <a:gd name="T1" fmla="*/ 36 h 160"/>
                <a:gd name="T2" fmla="*/ 80 w 128"/>
                <a:gd name="T3" fmla="*/ 0 h 160"/>
                <a:gd name="T4" fmla="*/ 12 w 128"/>
                <a:gd name="T5" fmla="*/ 0 h 160"/>
                <a:gd name="T6" fmla="*/ 0 w 128"/>
                <a:gd name="T7" fmla="*/ 12 h 160"/>
                <a:gd name="T8" fmla="*/ 0 w 128"/>
                <a:gd name="T9" fmla="*/ 148 h 160"/>
                <a:gd name="T10" fmla="*/ 12 w 128"/>
                <a:gd name="T11" fmla="*/ 160 h 160"/>
                <a:gd name="T12" fmla="*/ 116 w 128"/>
                <a:gd name="T13" fmla="*/ 160 h 160"/>
                <a:gd name="T14" fmla="*/ 128 w 128"/>
                <a:gd name="T15" fmla="*/ 148 h 160"/>
                <a:gd name="T16" fmla="*/ 128 w 128"/>
                <a:gd name="T17" fmla="*/ 48 h 160"/>
                <a:gd name="T18" fmla="*/ 92 w 128"/>
                <a:gd name="T19" fmla="*/ 48 h 160"/>
                <a:gd name="T20" fmla="*/ 80 w 128"/>
                <a:gd name="T21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60">
                  <a:moveTo>
                    <a:pt x="80" y="36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5"/>
                    <a:pt x="6" y="160"/>
                    <a:pt x="12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23" y="160"/>
                    <a:pt x="128" y="155"/>
                    <a:pt x="128" y="1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6" y="48"/>
                    <a:pt x="80" y="43"/>
                    <a:pt x="80" y="36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5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8 w 44"/>
                <a:gd name="T3" fmla="*/ 2 h 38"/>
                <a:gd name="T4" fmla="*/ 44 w 44"/>
                <a:gd name="T5" fmla="*/ 2 h 38"/>
                <a:gd name="T6" fmla="*/ 44 w 44"/>
                <a:gd name="T7" fmla="*/ 38 h 38"/>
                <a:gd name="T8" fmla="*/ 44 w 44"/>
                <a:gd name="T9" fmla="*/ 2 h 38"/>
                <a:gd name="T10" fmla="*/ 0 w 4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3" y="1"/>
                    <a:pt x="5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7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6"/>
            <p:cNvSpPr>
              <a:spLocks/>
            </p:cNvSpPr>
            <p:nvPr/>
          </p:nvSpPr>
          <p:spPr bwMode="auto">
            <a:xfrm>
              <a:off x="1190626" y="395288"/>
              <a:ext cx="63500" cy="53975"/>
            </a:xfrm>
            <a:custGeom>
              <a:avLst/>
              <a:gdLst>
                <a:gd name="T0" fmla="*/ 0 w 44"/>
                <a:gd name="T1" fmla="*/ 0 h 38"/>
                <a:gd name="T2" fmla="*/ 17 w 44"/>
                <a:gd name="T3" fmla="*/ 14 h 38"/>
                <a:gd name="T4" fmla="*/ 20 w 44"/>
                <a:gd name="T5" fmla="*/ 14 h 38"/>
                <a:gd name="T6" fmla="*/ 20 w 44"/>
                <a:gd name="T7" fmla="*/ 17 h 38"/>
                <a:gd name="T8" fmla="*/ 44 w 44"/>
                <a:gd name="T9" fmla="*/ 38 h 38"/>
                <a:gd name="T10" fmla="*/ 44 w 44"/>
                <a:gd name="T11" fmla="*/ 2 h 38"/>
                <a:gd name="T12" fmla="*/ 8 w 44"/>
                <a:gd name="T13" fmla="*/ 2 h 38"/>
                <a:gd name="T14" fmla="*/ 0 w 44"/>
                <a:gd name="T15" fmla="*/ 0 h 38"/>
                <a:gd name="T16" fmla="*/ 0 w 44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7"/>
            <p:cNvSpPr>
              <a:spLocks/>
            </p:cNvSpPr>
            <p:nvPr/>
          </p:nvSpPr>
          <p:spPr bwMode="auto">
            <a:xfrm>
              <a:off x="1185863" y="328613"/>
              <a:ext cx="68263" cy="69850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36 h 48"/>
                <a:gd name="T4" fmla="*/ 12 w 48"/>
                <a:gd name="T5" fmla="*/ 48 h 48"/>
                <a:gd name="T6" fmla="*/ 48 w 48"/>
                <a:gd name="T7" fmla="*/ 48 h 48"/>
                <a:gd name="T8" fmla="*/ 0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8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9"/>
            <p:cNvSpPr>
              <a:spLocks noChangeArrowheads="1"/>
            </p:cNvSpPr>
            <p:nvPr/>
          </p:nvSpPr>
          <p:spPr bwMode="auto">
            <a:xfrm>
              <a:off x="1104901" y="385763"/>
              <a:ext cx="5556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20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21"/>
            <p:cNvSpPr>
              <a:spLocks noChangeArrowheads="1"/>
            </p:cNvSpPr>
            <p:nvPr/>
          </p:nvSpPr>
          <p:spPr bwMode="auto">
            <a:xfrm>
              <a:off x="1104901" y="44450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2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3"/>
            <p:cNvSpPr>
              <a:spLocks/>
            </p:cNvSpPr>
            <p:nvPr/>
          </p:nvSpPr>
          <p:spPr bwMode="auto">
            <a:xfrm>
              <a:off x="1104901" y="414338"/>
              <a:ext cx="115888" cy="12700"/>
            </a:xfrm>
            <a:custGeom>
              <a:avLst/>
              <a:gdLst>
                <a:gd name="T0" fmla="*/ 70 w 73"/>
                <a:gd name="T1" fmla="*/ 0 h 8"/>
                <a:gd name="T2" fmla="*/ 0 w 73"/>
                <a:gd name="T3" fmla="*/ 0 h 8"/>
                <a:gd name="T4" fmla="*/ 0 w 73"/>
                <a:gd name="T5" fmla="*/ 8 h 8"/>
                <a:gd name="T6" fmla="*/ 73 w 73"/>
                <a:gd name="T7" fmla="*/ 8 h 8"/>
                <a:gd name="T8" fmla="*/ 73 w 73"/>
                <a:gd name="T9" fmla="*/ 3 h 8"/>
                <a:gd name="T10" fmla="*/ 70 w 7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">
                  <a:moveTo>
                    <a:pt x="7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3" y="8"/>
                  </a:lnTo>
                  <a:lnTo>
                    <a:pt x="73" y="3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4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98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5"/>
            <p:cNvSpPr>
              <a:spLocks/>
            </p:cNvSpPr>
            <p:nvPr/>
          </p:nvSpPr>
          <p:spPr bwMode="auto">
            <a:xfrm>
              <a:off x="1216026" y="41433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26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27"/>
            <p:cNvSpPr>
              <a:spLocks noChangeArrowheads="1"/>
            </p:cNvSpPr>
            <p:nvPr/>
          </p:nvSpPr>
          <p:spPr bwMode="auto">
            <a:xfrm>
              <a:off x="1104901" y="473076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28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29"/>
            <p:cNvSpPr>
              <a:spLocks noChangeArrowheads="1"/>
            </p:cNvSpPr>
            <p:nvPr/>
          </p:nvSpPr>
          <p:spPr bwMode="auto">
            <a:xfrm>
              <a:off x="1104901" y="501651"/>
              <a:ext cx="115888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1" name="Group 1559"/>
          <p:cNvGrpSpPr/>
          <p:nvPr/>
        </p:nvGrpSpPr>
        <p:grpSpPr>
          <a:xfrm>
            <a:off x="3891607" y="5700175"/>
            <a:ext cx="536759" cy="562566"/>
            <a:chOff x="2505076" y="1300163"/>
            <a:chExt cx="231775" cy="242887"/>
          </a:xfrm>
        </p:grpSpPr>
        <p:sp>
          <p:nvSpPr>
            <p:cNvPr id="223" name="Freeform 479"/>
            <p:cNvSpPr>
              <a:spLocks/>
            </p:cNvSpPr>
            <p:nvPr/>
          </p:nvSpPr>
          <p:spPr bwMode="auto">
            <a:xfrm>
              <a:off x="2551113" y="1520825"/>
              <a:ext cx="139700" cy="22225"/>
            </a:xfrm>
            <a:custGeom>
              <a:avLst/>
              <a:gdLst>
                <a:gd name="T0" fmla="*/ 88 w 96"/>
                <a:gd name="T1" fmla="*/ 0 h 16"/>
                <a:gd name="T2" fmla="*/ 8 w 96"/>
                <a:gd name="T3" fmla="*/ 0 h 16"/>
                <a:gd name="T4" fmla="*/ 0 w 96"/>
                <a:gd name="T5" fmla="*/ 8 h 16"/>
                <a:gd name="T6" fmla="*/ 8 w 96"/>
                <a:gd name="T7" fmla="*/ 16 h 16"/>
                <a:gd name="T8" fmla="*/ 88 w 96"/>
                <a:gd name="T9" fmla="*/ 16 h 16"/>
                <a:gd name="T10" fmla="*/ 96 w 96"/>
                <a:gd name="T11" fmla="*/ 8 h 16"/>
                <a:gd name="T12" fmla="*/ 88 w 9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8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3" y="16"/>
                    <a:pt x="96" y="13"/>
                    <a:pt x="96" y="8"/>
                  </a:cubicBezTo>
                  <a:cubicBezTo>
                    <a:pt x="96" y="4"/>
                    <a:pt x="93" y="0"/>
                    <a:pt x="88" y="0"/>
                  </a:cubicBezTo>
                </a:path>
              </a:pathLst>
            </a:custGeom>
            <a:solidFill>
              <a:srgbClr val="66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480"/>
            <p:cNvSpPr>
              <a:spLocks/>
            </p:cNvSpPr>
            <p:nvPr/>
          </p:nvSpPr>
          <p:spPr bwMode="auto">
            <a:xfrm>
              <a:off x="2551113" y="1509713"/>
              <a:ext cx="139700" cy="22225"/>
            </a:xfrm>
            <a:custGeom>
              <a:avLst/>
              <a:gdLst>
                <a:gd name="T0" fmla="*/ 96 w 96"/>
                <a:gd name="T1" fmla="*/ 8 h 16"/>
                <a:gd name="T2" fmla="*/ 88 w 96"/>
                <a:gd name="T3" fmla="*/ 16 h 16"/>
                <a:gd name="T4" fmla="*/ 8 w 96"/>
                <a:gd name="T5" fmla="*/ 16 h 16"/>
                <a:gd name="T6" fmla="*/ 0 w 96"/>
                <a:gd name="T7" fmla="*/ 8 h 16"/>
                <a:gd name="T8" fmla="*/ 8 w 96"/>
                <a:gd name="T9" fmla="*/ 0 h 16"/>
                <a:gd name="T10" fmla="*/ 88 w 96"/>
                <a:gd name="T11" fmla="*/ 0 h 16"/>
                <a:gd name="T12" fmla="*/ 96 w 96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96" y="8"/>
                  </a:moveTo>
                  <a:cubicBezTo>
                    <a:pt x="96" y="13"/>
                    <a:pt x="93" y="16"/>
                    <a:pt x="8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3" y="0"/>
                    <a:pt x="96" y="4"/>
                    <a:pt x="9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481"/>
            <p:cNvSpPr>
              <a:spLocks/>
            </p:cNvSpPr>
            <p:nvPr/>
          </p:nvSpPr>
          <p:spPr bwMode="auto">
            <a:xfrm>
              <a:off x="2551113" y="1474788"/>
              <a:ext cx="115888" cy="34925"/>
            </a:xfrm>
            <a:custGeom>
              <a:avLst/>
              <a:gdLst>
                <a:gd name="T0" fmla="*/ 68 w 80"/>
                <a:gd name="T1" fmla="*/ 0 h 24"/>
                <a:gd name="T2" fmla="*/ 80 w 80"/>
                <a:gd name="T3" fmla="*/ 24 h 24"/>
                <a:gd name="T4" fmla="*/ 16 w 80"/>
                <a:gd name="T5" fmla="*/ 24 h 24"/>
                <a:gd name="T6" fmla="*/ 28 w 80"/>
                <a:gd name="T7" fmla="*/ 0 h 24"/>
                <a:gd name="T8" fmla="*/ 68 w 8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4">
                  <a:moveTo>
                    <a:pt x="68" y="0"/>
                  </a:moveTo>
                  <a:cubicBezTo>
                    <a:pt x="68" y="0"/>
                    <a:pt x="64" y="24"/>
                    <a:pt x="80" y="24"/>
                  </a:cubicBezTo>
                  <a:cubicBezTo>
                    <a:pt x="80" y="24"/>
                    <a:pt x="0" y="24"/>
                    <a:pt x="16" y="24"/>
                  </a:cubicBezTo>
                  <a:cubicBezTo>
                    <a:pt x="32" y="24"/>
                    <a:pt x="28" y="0"/>
                    <a:pt x="28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482"/>
            <p:cNvSpPr>
              <a:spLocks/>
            </p:cNvSpPr>
            <p:nvPr/>
          </p:nvSpPr>
          <p:spPr bwMode="auto">
            <a:xfrm>
              <a:off x="2505076" y="1335088"/>
              <a:ext cx="231775" cy="150812"/>
            </a:xfrm>
            <a:custGeom>
              <a:avLst/>
              <a:gdLst>
                <a:gd name="T0" fmla="*/ 0 w 160"/>
                <a:gd name="T1" fmla="*/ 0 h 104"/>
                <a:gd name="T2" fmla="*/ 0 w 160"/>
                <a:gd name="T3" fmla="*/ 0 h 104"/>
                <a:gd name="T4" fmla="*/ 0 w 160"/>
                <a:gd name="T5" fmla="*/ 88 h 104"/>
                <a:gd name="T6" fmla="*/ 16 w 160"/>
                <a:gd name="T7" fmla="*/ 104 h 104"/>
                <a:gd name="T8" fmla="*/ 61 w 160"/>
                <a:gd name="T9" fmla="*/ 104 h 104"/>
                <a:gd name="T10" fmla="*/ 60 w 160"/>
                <a:gd name="T11" fmla="*/ 96 h 104"/>
                <a:gd name="T12" fmla="*/ 100 w 160"/>
                <a:gd name="T13" fmla="*/ 96 h 104"/>
                <a:gd name="T14" fmla="*/ 100 w 160"/>
                <a:gd name="T15" fmla="*/ 104 h 104"/>
                <a:gd name="T16" fmla="*/ 144 w 160"/>
                <a:gd name="T17" fmla="*/ 104 h 104"/>
                <a:gd name="T18" fmla="*/ 160 w 160"/>
                <a:gd name="T19" fmla="*/ 88 h 104"/>
                <a:gd name="T20" fmla="*/ 160 w 160"/>
                <a:gd name="T21" fmla="*/ 80 h 104"/>
                <a:gd name="T22" fmla="*/ 144 w 160"/>
                <a:gd name="T23" fmla="*/ 96 h 104"/>
                <a:gd name="T24" fmla="*/ 16 w 160"/>
                <a:gd name="T25" fmla="*/ 96 h 104"/>
                <a:gd name="T26" fmla="*/ 0 w 160"/>
                <a:gd name="T27" fmla="*/ 80 h 104"/>
                <a:gd name="T28" fmla="*/ 0 w 160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10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7"/>
                    <a:pt x="7" y="104"/>
                    <a:pt x="16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0"/>
                    <a:pt x="60" y="96"/>
                    <a:pt x="60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0" y="96"/>
                    <a:pt x="100" y="100"/>
                    <a:pt x="100" y="104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53" y="104"/>
                    <a:pt x="160" y="97"/>
                    <a:pt x="160" y="88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9"/>
                    <a:pt x="153" y="96"/>
                    <a:pt x="144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7" y="96"/>
                    <a:pt x="0" y="89"/>
                    <a:pt x="0" y="8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6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483"/>
            <p:cNvSpPr>
              <a:spLocks/>
            </p:cNvSpPr>
            <p:nvPr/>
          </p:nvSpPr>
          <p:spPr bwMode="auto">
            <a:xfrm>
              <a:off x="2592388" y="1474788"/>
              <a:ext cx="57150" cy="11112"/>
            </a:xfrm>
            <a:custGeom>
              <a:avLst/>
              <a:gdLst>
                <a:gd name="T0" fmla="*/ 40 w 40"/>
                <a:gd name="T1" fmla="*/ 0 h 8"/>
                <a:gd name="T2" fmla="*/ 0 w 40"/>
                <a:gd name="T3" fmla="*/ 0 h 8"/>
                <a:gd name="T4" fmla="*/ 1 w 40"/>
                <a:gd name="T5" fmla="*/ 8 h 8"/>
                <a:gd name="T6" fmla="*/ 40 w 40"/>
                <a:gd name="T7" fmla="*/ 8 h 8"/>
                <a:gd name="T8" fmla="*/ 40 w 4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4"/>
                    <a:pt x="1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4"/>
                    <a:pt x="40" y="0"/>
                    <a:pt x="4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484"/>
            <p:cNvSpPr>
              <a:spLocks/>
            </p:cNvSpPr>
            <p:nvPr/>
          </p:nvSpPr>
          <p:spPr bwMode="auto">
            <a:xfrm>
              <a:off x="2514601" y="1309688"/>
              <a:ext cx="212725" cy="155575"/>
            </a:xfrm>
            <a:custGeom>
              <a:avLst/>
              <a:gdLst>
                <a:gd name="T0" fmla="*/ 10 w 148"/>
                <a:gd name="T1" fmla="*/ 108 h 108"/>
                <a:gd name="T2" fmla="*/ 0 w 148"/>
                <a:gd name="T3" fmla="*/ 98 h 108"/>
                <a:gd name="T4" fmla="*/ 0 w 148"/>
                <a:gd name="T5" fmla="*/ 10 h 108"/>
                <a:gd name="T6" fmla="*/ 10 w 148"/>
                <a:gd name="T7" fmla="*/ 0 h 108"/>
                <a:gd name="T8" fmla="*/ 138 w 148"/>
                <a:gd name="T9" fmla="*/ 0 h 108"/>
                <a:gd name="T10" fmla="*/ 148 w 148"/>
                <a:gd name="T11" fmla="*/ 10 h 108"/>
                <a:gd name="T12" fmla="*/ 148 w 148"/>
                <a:gd name="T13" fmla="*/ 98 h 108"/>
                <a:gd name="T14" fmla="*/ 138 w 148"/>
                <a:gd name="T15" fmla="*/ 108 h 108"/>
                <a:gd name="T16" fmla="*/ 10 w 148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08">
                  <a:moveTo>
                    <a:pt x="10" y="108"/>
                  </a:moveTo>
                  <a:cubicBezTo>
                    <a:pt x="5" y="108"/>
                    <a:pt x="0" y="104"/>
                    <a:pt x="0" y="9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4" y="0"/>
                    <a:pt x="148" y="5"/>
                    <a:pt x="148" y="10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104"/>
                    <a:pt x="144" y="108"/>
                    <a:pt x="138" y="108"/>
                  </a:cubicBezTo>
                  <a:cubicBezTo>
                    <a:pt x="10" y="108"/>
                    <a:pt x="10" y="108"/>
                    <a:pt x="10" y="108"/>
                  </a:cubicBezTo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485"/>
            <p:cNvSpPr>
              <a:spLocks noEditPoints="1"/>
            </p:cNvSpPr>
            <p:nvPr/>
          </p:nvSpPr>
          <p:spPr bwMode="auto">
            <a:xfrm>
              <a:off x="2505076" y="1300163"/>
              <a:ext cx="231775" cy="174625"/>
            </a:xfrm>
            <a:custGeom>
              <a:avLst/>
              <a:gdLst>
                <a:gd name="T0" fmla="*/ 144 w 160"/>
                <a:gd name="T1" fmla="*/ 12 h 120"/>
                <a:gd name="T2" fmla="*/ 148 w 160"/>
                <a:gd name="T3" fmla="*/ 16 h 120"/>
                <a:gd name="T4" fmla="*/ 148 w 160"/>
                <a:gd name="T5" fmla="*/ 104 h 120"/>
                <a:gd name="T6" fmla="*/ 144 w 160"/>
                <a:gd name="T7" fmla="*/ 108 h 120"/>
                <a:gd name="T8" fmla="*/ 16 w 160"/>
                <a:gd name="T9" fmla="*/ 108 h 120"/>
                <a:gd name="T10" fmla="*/ 12 w 160"/>
                <a:gd name="T11" fmla="*/ 104 h 120"/>
                <a:gd name="T12" fmla="*/ 12 w 160"/>
                <a:gd name="T13" fmla="*/ 16 h 120"/>
                <a:gd name="T14" fmla="*/ 16 w 160"/>
                <a:gd name="T15" fmla="*/ 12 h 120"/>
                <a:gd name="T16" fmla="*/ 144 w 160"/>
                <a:gd name="T17" fmla="*/ 12 h 120"/>
                <a:gd name="T18" fmla="*/ 144 w 160"/>
                <a:gd name="T19" fmla="*/ 0 h 120"/>
                <a:gd name="T20" fmla="*/ 16 w 160"/>
                <a:gd name="T21" fmla="*/ 0 h 120"/>
                <a:gd name="T22" fmla="*/ 0 w 160"/>
                <a:gd name="T23" fmla="*/ 16 h 120"/>
                <a:gd name="T24" fmla="*/ 0 w 160"/>
                <a:gd name="T25" fmla="*/ 104 h 120"/>
                <a:gd name="T26" fmla="*/ 16 w 160"/>
                <a:gd name="T27" fmla="*/ 120 h 120"/>
                <a:gd name="T28" fmla="*/ 144 w 160"/>
                <a:gd name="T29" fmla="*/ 120 h 120"/>
                <a:gd name="T30" fmla="*/ 160 w 160"/>
                <a:gd name="T31" fmla="*/ 104 h 120"/>
                <a:gd name="T32" fmla="*/ 160 w 160"/>
                <a:gd name="T33" fmla="*/ 16 h 120"/>
                <a:gd name="T34" fmla="*/ 144 w 160"/>
                <a:gd name="T3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20">
                  <a:moveTo>
                    <a:pt x="144" y="12"/>
                  </a:moveTo>
                  <a:cubicBezTo>
                    <a:pt x="146" y="12"/>
                    <a:pt x="148" y="14"/>
                    <a:pt x="148" y="16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7"/>
                    <a:pt x="146" y="108"/>
                    <a:pt x="144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4" y="108"/>
                    <a:pt x="12" y="107"/>
                    <a:pt x="12" y="10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4"/>
                    <a:pt x="14" y="12"/>
                    <a:pt x="16" y="12"/>
                  </a:cubicBezTo>
                  <a:cubicBezTo>
                    <a:pt x="144" y="12"/>
                    <a:pt x="144" y="12"/>
                    <a:pt x="144" y="12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3"/>
                    <a:pt x="7" y="120"/>
                    <a:pt x="16" y="120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53" y="120"/>
                    <a:pt x="160" y="113"/>
                    <a:pt x="160" y="104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486"/>
            <p:cNvSpPr>
              <a:spLocks/>
            </p:cNvSpPr>
            <p:nvPr/>
          </p:nvSpPr>
          <p:spPr bwMode="auto">
            <a:xfrm>
              <a:off x="2592388" y="1317625"/>
              <a:ext cx="127000" cy="139700"/>
            </a:xfrm>
            <a:custGeom>
              <a:avLst/>
              <a:gdLst>
                <a:gd name="T0" fmla="*/ 84 w 88"/>
                <a:gd name="T1" fmla="*/ 0 h 96"/>
                <a:gd name="T2" fmla="*/ 0 w 88"/>
                <a:gd name="T3" fmla="*/ 0 h 96"/>
                <a:gd name="T4" fmla="*/ 55 w 88"/>
                <a:gd name="T5" fmla="*/ 96 h 96"/>
                <a:gd name="T6" fmla="*/ 84 w 88"/>
                <a:gd name="T7" fmla="*/ 96 h 96"/>
                <a:gd name="T8" fmla="*/ 88 w 88"/>
                <a:gd name="T9" fmla="*/ 92 h 96"/>
                <a:gd name="T10" fmla="*/ 88 w 88"/>
                <a:gd name="T11" fmla="*/ 4 h 96"/>
                <a:gd name="T12" fmla="*/ 84 w 88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96">
                  <a:moveTo>
                    <a:pt x="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6" y="96"/>
                    <a:pt x="88" y="95"/>
                    <a:pt x="88" y="92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</a:path>
              </a:pathLst>
            </a:custGeom>
            <a:solidFill>
              <a:srgbClr val="6C7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487"/>
            <p:cNvSpPr>
              <a:spLocks/>
            </p:cNvSpPr>
            <p:nvPr/>
          </p:nvSpPr>
          <p:spPr bwMode="auto">
            <a:xfrm>
              <a:off x="2587626" y="1312863"/>
              <a:ext cx="138113" cy="149225"/>
            </a:xfrm>
            <a:custGeom>
              <a:avLst/>
              <a:gdLst>
                <a:gd name="T0" fmla="*/ 95 w 95"/>
                <a:gd name="T1" fmla="*/ 0 h 104"/>
                <a:gd name="T2" fmla="*/ 0 w 95"/>
                <a:gd name="T3" fmla="*/ 0 h 104"/>
                <a:gd name="T4" fmla="*/ 3 w 95"/>
                <a:gd name="T5" fmla="*/ 4 h 104"/>
                <a:gd name="T6" fmla="*/ 87 w 95"/>
                <a:gd name="T7" fmla="*/ 4 h 104"/>
                <a:gd name="T8" fmla="*/ 91 w 95"/>
                <a:gd name="T9" fmla="*/ 8 h 104"/>
                <a:gd name="T10" fmla="*/ 91 w 95"/>
                <a:gd name="T11" fmla="*/ 96 h 104"/>
                <a:gd name="T12" fmla="*/ 87 w 95"/>
                <a:gd name="T13" fmla="*/ 100 h 104"/>
                <a:gd name="T14" fmla="*/ 58 w 95"/>
                <a:gd name="T15" fmla="*/ 100 h 104"/>
                <a:gd name="T16" fmla="*/ 60 w 95"/>
                <a:gd name="T17" fmla="*/ 104 h 104"/>
                <a:gd name="T18" fmla="*/ 95 w 95"/>
                <a:gd name="T19" fmla="*/ 104 h 104"/>
                <a:gd name="T20" fmla="*/ 95 w 95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04">
                  <a:moveTo>
                    <a:pt x="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9" y="4"/>
                    <a:pt x="91" y="6"/>
                    <a:pt x="91" y="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1" y="99"/>
                    <a:pt x="89" y="100"/>
                    <a:pt x="8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4" name="Рисунок 253" descr="3188fc4694630fca61aae592740be25f.gif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73459" y="4224962"/>
            <a:ext cx="518186" cy="518254"/>
          </a:xfrm>
          <a:prstGeom prst="rect">
            <a:avLst/>
          </a:prstGeom>
        </p:spPr>
      </p:pic>
      <p:sp>
        <p:nvSpPr>
          <p:cNvPr id="87" name="Нашивка 12"/>
          <p:cNvSpPr/>
          <p:nvPr/>
        </p:nvSpPr>
        <p:spPr>
          <a:xfrm flipH="1">
            <a:off x="4277631" y="5883328"/>
            <a:ext cx="1670824" cy="48673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19046" rtlCol="0" anchor="ctr">
            <a:noAutofit/>
          </a:bodyPr>
          <a:lstStyle/>
          <a:p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Сведения о </a:t>
            </a:r>
            <a:b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личном кабинете, </a:t>
            </a:r>
            <a:b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</a:b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открытом разделе</a:t>
            </a:r>
          </a:p>
        </p:txBody>
      </p:sp>
      <p:sp>
        <p:nvSpPr>
          <p:cNvPr id="99" name="Нашивка 12"/>
          <p:cNvSpPr/>
          <p:nvPr/>
        </p:nvSpPr>
        <p:spPr>
          <a:xfrm>
            <a:off x="6700603" y="1484784"/>
            <a:ext cx="1698859" cy="511825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19046" rtlCol="0" anchor="ctr">
            <a:noAutofit/>
          </a:bodyPr>
          <a:lstStyle/>
          <a:p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Резервирование </a:t>
            </a:r>
          </a:p>
          <a:p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номера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ЛС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в </a:t>
            </a:r>
          </a:p>
          <a:p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книге регистрации ЛС</a:t>
            </a:r>
          </a:p>
        </p:txBody>
      </p:sp>
      <p:sp>
        <p:nvSpPr>
          <p:cNvPr id="90" name="Нашивка 12"/>
          <p:cNvSpPr/>
          <p:nvPr/>
        </p:nvSpPr>
        <p:spPr>
          <a:xfrm>
            <a:off x="6515501" y="4762139"/>
            <a:ext cx="1757416" cy="515292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19046" rtlCol="0" anchor="ctr">
            <a:noAutofit/>
          </a:bodyPr>
          <a:lstStyle/>
          <a:p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Открытие ЕЛС в книге регистрации ЛС</a:t>
            </a:r>
          </a:p>
        </p:txBody>
      </p:sp>
      <p:sp>
        <p:nvSpPr>
          <p:cNvPr id="111" name="Нашивка 12"/>
          <p:cNvSpPr/>
          <p:nvPr/>
        </p:nvSpPr>
        <p:spPr>
          <a:xfrm>
            <a:off x="9213073" y="1575978"/>
            <a:ext cx="1694558" cy="515292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19046" rtlCol="0" anchor="ctr">
            <a:noAutofit/>
          </a:bodyPr>
          <a:lstStyle/>
          <a:p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Включение в </a:t>
            </a:r>
          </a:p>
          <a:p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Сводный реестр/</a:t>
            </a:r>
          </a:p>
          <a:p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Справочник НУБП</a:t>
            </a:r>
          </a:p>
        </p:txBody>
      </p:sp>
      <p:sp>
        <p:nvSpPr>
          <p:cNvPr id="114" name="Нашивка 12"/>
          <p:cNvSpPr/>
          <p:nvPr/>
        </p:nvSpPr>
        <p:spPr>
          <a:xfrm flipH="1">
            <a:off x="7817271" y="3014259"/>
            <a:ext cx="1184333" cy="69295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19046" rtlCol="0" anchor="ctr">
            <a:noAutofit/>
          </a:bodyPr>
          <a:lstStyle/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" panose="020F0502020204030204" pitchFamily="34" charset="0"/>
                <a:sym typeface="Helvetica Neue Medium"/>
              </a:rPr>
              <a:t>Регистрация </a:t>
            </a:r>
          </a:p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" panose="020F0502020204030204" pitchFamily="34" charset="0"/>
                <a:sym typeface="Helvetica Neue Medium"/>
              </a:rPr>
              <a:t>в ЭБ</a:t>
            </a:r>
          </a:p>
        </p:txBody>
      </p:sp>
      <p:sp>
        <p:nvSpPr>
          <p:cNvPr id="253" name="Нашивка 12"/>
          <p:cNvSpPr/>
          <p:nvPr/>
        </p:nvSpPr>
        <p:spPr>
          <a:xfrm flipH="1">
            <a:off x="8556069" y="5521917"/>
            <a:ext cx="1670824" cy="486737"/>
          </a:xfrm>
          <a:custGeom>
            <a:avLst/>
            <a:gdLst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0 w 14401600"/>
              <a:gd name="connsiteY4" fmla="*/ 388843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0 w 14401600"/>
              <a:gd name="connsiteY0" fmla="*/ 0 h 3888432"/>
              <a:gd name="connsiteX1" fmla="*/ 12457384 w 14401600"/>
              <a:gd name="connsiteY1" fmla="*/ 0 h 3888432"/>
              <a:gd name="connsiteX2" fmla="*/ 14401600 w 14401600"/>
              <a:gd name="connsiteY2" fmla="*/ 1944216 h 3888432"/>
              <a:gd name="connsiteX3" fmla="*/ 12457384 w 14401600"/>
              <a:gd name="connsiteY3" fmla="*/ 3888432 h 3888432"/>
              <a:gd name="connsiteX4" fmla="*/ 38100 w 14401600"/>
              <a:gd name="connsiteY4" fmla="*/ 3869382 h 3888432"/>
              <a:gd name="connsiteX5" fmla="*/ 1944216 w 14401600"/>
              <a:gd name="connsiteY5" fmla="*/ 1944216 h 3888432"/>
              <a:gd name="connsiteX6" fmla="*/ 0 w 14401600"/>
              <a:gd name="connsiteY6" fmla="*/ 0 h 3888432"/>
              <a:gd name="connsiteX0" fmla="*/ 134504 w 14536104"/>
              <a:gd name="connsiteY0" fmla="*/ 0 h 3888432"/>
              <a:gd name="connsiteX1" fmla="*/ 12591888 w 14536104"/>
              <a:gd name="connsiteY1" fmla="*/ 0 h 3888432"/>
              <a:gd name="connsiteX2" fmla="*/ 14536104 w 14536104"/>
              <a:gd name="connsiteY2" fmla="*/ 1944216 h 3888432"/>
              <a:gd name="connsiteX3" fmla="*/ 12591888 w 14536104"/>
              <a:gd name="connsiteY3" fmla="*/ 3888432 h 3888432"/>
              <a:gd name="connsiteX4" fmla="*/ 172604 w 14536104"/>
              <a:gd name="connsiteY4" fmla="*/ 3869382 h 3888432"/>
              <a:gd name="connsiteX5" fmla="*/ 2078720 w 14536104"/>
              <a:gd name="connsiteY5" fmla="*/ 1944216 h 3888432"/>
              <a:gd name="connsiteX6" fmla="*/ 134504 w 14536104"/>
              <a:gd name="connsiteY6" fmla="*/ 0 h 3888432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92182 w 14593782"/>
              <a:gd name="connsiteY0" fmla="*/ 6512 h 3894944"/>
              <a:gd name="connsiteX1" fmla="*/ 12649566 w 14593782"/>
              <a:gd name="connsiteY1" fmla="*/ 6512 h 3894944"/>
              <a:gd name="connsiteX2" fmla="*/ 14593782 w 14593782"/>
              <a:gd name="connsiteY2" fmla="*/ 1950728 h 3894944"/>
              <a:gd name="connsiteX3" fmla="*/ 12649566 w 14593782"/>
              <a:gd name="connsiteY3" fmla="*/ 3894944 h 3894944"/>
              <a:gd name="connsiteX4" fmla="*/ 230282 w 14593782"/>
              <a:gd name="connsiteY4" fmla="*/ 3875894 h 3894944"/>
              <a:gd name="connsiteX5" fmla="*/ 2136398 w 14593782"/>
              <a:gd name="connsiteY5" fmla="*/ 1950728 h 3894944"/>
              <a:gd name="connsiteX6" fmla="*/ 192182 w 14593782"/>
              <a:gd name="connsiteY6" fmla="*/ 6512 h 3894944"/>
              <a:gd name="connsiteX0" fmla="*/ 146942 w 14548542"/>
              <a:gd name="connsiteY0" fmla="*/ 5920 h 3894352"/>
              <a:gd name="connsiteX1" fmla="*/ 12604326 w 14548542"/>
              <a:gd name="connsiteY1" fmla="*/ 5920 h 3894352"/>
              <a:gd name="connsiteX2" fmla="*/ 14548542 w 14548542"/>
              <a:gd name="connsiteY2" fmla="*/ 1950136 h 3894352"/>
              <a:gd name="connsiteX3" fmla="*/ 12604326 w 14548542"/>
              <a:gd name="connsiteY3" fmla="*/ 3894352 h 3894352"/>
              <a:gd name="connsiteX4" fmla="*/ 185042 w 14548542"/>
              <a:gd name="connsiteY4" fmla="*/ 3875302 h 3894352"/>
              <a:gd name="connsiteX5" fmla="*/ 2091158 w 14548542"/>
              <a:gd name="connsiteY5" fmla="*/ 1950136 h 3894352"/>
              <a:gd name="connsiteX6" fmla="*/ 146942 w 14548542"/>
              <a:gd name="connsiteY6" fmla="*/ 5920 h 3894352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58913"/>
              <a:gd name="connsiteY0" fmla="*/ 5482 h 3893914"/>
              <a:gd name="connsiteX1" fmla="*/ 12614697 w 14558913"/>
              <a:gd name="connsiteY1" fmla="*/ 5482 h 3893914"/>
              <a:gd name="connsiteX2" fmla="*/ 14558913 w 14558913"/>
              <a:gd name="connsiteY2" fmla="*/ 1949698 h 3893914"/>
              <a:gd name="connsiteX3" fmla="*/ 12614697 w 14558913"/>
              <a:gd name="connsiteY3" fmla="*/ 3893914 h 3893914"/>
              <a:gd name="connsiteX4" fmla="*/ 195413 w 14558913"/>
              <a:gd name="connsiteY4" fmla="*/ 3874864 h 3893914"/>
              <a:gd name="connsiteX5" fmla="*/ 2101529 w 14558913"/>
              <a:gd name="connsiteY5" fmla="*/ 1949698 h 3893914"/>
              <a:gd name="connsiteX6" fmla="*/ 157313 w 14558913"/>
              <a:gd name="connsiteY6" fmla="*/ 5482 h 3893914"/>
              <a:gd name="connsiteX0" fmla="*/ 157313 w 14565425"/>
              <a:gd name="connsiteY0" fmla="*/ 5482 h 3893914"/>
              <a:gd name="connsiteX1" fmla="*/ 12614697 w 14565425"/>
              <a:gd name="connsiteY1" fmla="*/ 5482 h 3893914"/>
              <a:gd name="connsiteX2" fmla="*/ 14558913 w 14565425"/>
              <a:gd name="connsiteY2" fmla="*/ 1949698 h 3893914"/>
              <a:gd name="connsiteX3" fmla="*/ 12614697 w 14565425"/>
              <a:gd name="connsiteY3" fmla="*/ 3893914 h 3893914"/>
              <a:gd name="connsiteX4" fmla="*/ 195413 w 14565425"/>
              <a:gd name="connsiteY4" fmla="*/ 3874864 h 3893914"/>
              <a:gd name="connsiteX5" fmla="*/ 2101529 w 14565425"/>
              <a:gd name="connsiteY5" fmla="*/ 1949698 h 3893914"/>
              <a:gd name="connsiteX6" fmla="*/ 157313 w 14565425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157313 w 14576792"/>
              <a:gd name="connsiteY0" fmla="*/ 5482 h 3893914"/>
              <a:gd name="connsiteX1" fmla="*/ 12614697 w 14576792"/>
              <a:gd name="connsiteY1" fmla="*/ 5482 h 3893914"/>
              <a:gd name="connsiteX2" fmla="*/ 14558913 w 14576792"/>
              <a:gd name="connsiteY2" fmla="*/ 1949698 h 3893914"/>
              <a:gd name="connsiteX3" fmla="*/ 12614697 w 14576792"/>
              <a:gd name="connsiteY3" fmla="*/ 3893914 h 3893914"/>
              <a:gd name="connsiteX4" fmla="*/ 195413 w 14576792"/>
              <a:gd name="connsiteY4" fmla="*/ 3874864 h 3893914"/>
              <a:gd name="connsiteX5" fmla="*/ 2101529 w 14576792"/>
              <a:gd name="connsiteY5" fmla="*/ 1949698 h 3893914"/>
              <a:gd name="connsiteX6" fmla="*/ 157313 w 14576792"/>
              <a:gd name="connsiteY6" fmla="*/ 5482 h 3893914"/>
              <a:gd name="connsiteX0" fmla="*/ 386952 w 14806431"/>
              <a:gd name="connsiteY0" fmla="*/ 0 h 3888432"/>
              <a:gd name="connsiteX1" fmla="*/ 12844336 w 14806431"/>
              <a:gd name="connsiteY1" fmla="*/ 0 h 3888432"/>
              <a:gd name="connsiteX2" fmla="*/ 14788552 w 14806431"/>
              <a:gd name="connsiteY2" fmla="*/ 1944216 h 3888432"/>
              <a:gd name="connsiteX3" fmla="*/ 12844336 w 14806431"/>
              <a:gd name="connsiteY3" fmla="*/ 3888432 h 3888432"/>
              <a:gd name="connsiteX4" fmla="*/ 425052 w 14806431"/>
              <a:gd name="connsiteY4" fmla="*/ 3869382 h 3888432"/>
              <a:gd name="connsiteX5" fmla="*/ 2331168 w 14806431"/>
              <a:gd name="connsiteY5" fmla="*/ 1944216 h 3888432"/>
              <a:gd name="connsiteX6" fmla="*/ 386952 w 14806431"/>
              <a:gd name="connsiteY6" fmla="*/ 0 h 3888432"/>
              <a:gd name="connsiteX0" fmla="*/ 464319 w 14883798"/>
              <a:gd name="connsiteY0" fmla="*/ 0 h 3888432"/>
              <a:gd name="connsiteX1" fmla="*/ 12921703 w 14883798"/>
              <a:gd name="connsiteY1" fmla="*/ 0 h 3888432"/>
              <a:gd name="connsiteX2" fmla="*/ 14865919 w 14883798"/>
              <a:gd name="connsiteY2" fmla="*/ 1944216 h 3888432"/>
              <a:gd name="connsiteX3" fmla="*/ 12921703 w 14883798"/>
              <a:gd name="connsiteY3" fmla="*/ 3888432 h 3888432"/>
              <a:gd name="connsiteX4" fmla="*/ 502419 w 14883798"/>
              <a:gd name="connsiteY4" fmla="*/ 3869382 h 3888432"/>
              <a:gd name="connsiteX5" fmla="*/ 2408535 w 14883798"/>
              <a:gd name="connsiteY5" fmla="*/ 1944216 h 3888432"/>
              <a:gd name="connsiteX6" fmla="*/ 464319 w 14883798"/>
              <a:gd name="connsiteY6" fmla="*/ 0 h 3888432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4890945"/>
              <a:gd name="connsiteY0" fmla="*/ 162 h 3888594"/>
              <a:gd name="connsiteX1" fmla="*/ 12928850 w 14890945"/>
              <a:gd name="connsiteY1" fmla="*/ 162 h 3888594"/>
              <a:gd name="connsiteX2" fmla="*/ 14873066 w 14890945"/>
              <a:gd name="connsiteY2" fmla="*/ 1944378 h 3888594"/>
              <a:gd name="connsiteX3" fmla="*/ 12928850 w 14890945"/>
              <a:gd name="connsiteY3" fmla="*/ 3888594 h 3888594"/>
              <a:gd name="connsiteX4" fmla="*/ 509566 w 14890945"/>
              <a:gd name="connsiteY4" fmla="*/ 3869544 h 3888594"/>
              <a:gd name="connsiteX5" fmla="*/ 2415682 w 14890945"/>
              <a:gd name="connsiteY5" fmla="*/ 1944378 h 3888594"/>
              <a:gd name="connsiteX6" fmla="*/ 471466 w 14890945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204950"/>
              <a:gd name="connsiteY0" fmla="*/ 162 h 3888594"/>
              <a:gd name="connsiteX1" fmla="*/ 12928850 w 15204950"/>
              <a:gd name="connsiteY1" fmla="*/ 162 h 3888594"/>
              <a:gd name="connsiteX2" fmla="*/ 14873066 w 15204950"/>
              <a:gd name="connsiteY2" fmla="*/ 1944378 h 3888594"/>
              <a:gd name="connsiteX3" fmla="*/ 12928850 w 15204950"/>
              <a:gd name="connsiteY3" fmla="*/ 3888594 h 3888594"/>
              <a:gd name="connsiteX4" fmla="*/ 509566 w 15204950"/>
              <a:gd name="connsiteY4" fmla="*/ 3869544 h 3888594"/>
              <a:gd name="connsiteX5" fmla="*/ 2415682 w 15204950"/>
              <a:gd name="connsiteY5" fmla="*/ 1944378 h 3888594"/>
              <a:gd name="connsiteX6" fmla="*/ 471466 w 15204950"/>
              <a:gd name="connsiteY6" fmla="*/ 162 h 3888594"/>
              <a:gd name="connsiteX0" fmla="*/ 471466 w 15394869"/>
              <a:gd name="connsiteY0" fmla="*/ 162 h 3888594"/>
              <a:gd name="connsiteX1" fmla="*/ 12928850 w 15394869"/>
              <a:gd name="connsiteY1" fmla="*/ 162 h 3888594"/>
              <a:gd name="connsiteX2" fmla="*/ 15082616 w 15394869"/>
              <a:gd name="connsiteY2" fmla="*/ 1944378 h 3888594"/>
              <a:gd name="connsiteX3" fmla="*/ 12928850 w 15394869"/>
              <a:gd name="connsiteY3" fmla="*/ 3888594 h 3888594"/>
              <a:gd name="connsiteX4" fmla="*/ 509566 w 15394869"/>
              <a:gd name="connsiteY4" fmla="*/ 3869544 h 3888594"/>
              <a:gd name="connsiteX5" fmla="*/ 2415682 w 15394869"/>
              <a:gd name="connsiteY5" fmla="*/ 1944378 h 3888594"/>
              <a:gd name="connsiteX6" fmla="*/ 471466 w 15394869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429640"/>
              <a:gd name="connsiteY0" fmla="*/ 162 h 3888594"/>
              <a:gd name="connsiteX1" fmla="*/ 12928850 w 15429640"/>
              <a:gd name="connsiteY1" fmla="*/ 162 h 3888594"/>
              <a:gd name="connsiteX2" fmla="*/ 15120716 w 15429640"/>
              <a:gd name="connsiteY2" fmla="*/ 1944378 h 3888594"/>
              <a:gd name="connsiteX3" fmla="*/ 12928850 w 15429640"/>
              <a:gd name="connsiteY3" fmla="*/ 3888594 h 3888594"/>
              <a:gd name="connsiteX4" fmla="*/ 509566 w 15429640"/>
              <a:gd name="connsiteY4" fmla="*/ 3869544 h 3888594"/>
              <a:gd name="connsiteX5" fmla="*/ 2415682 w 15429640"/>
              <a:gd name="connsiteY5" fmla="*/ 1944378 h 3888594"/>
              <a:gd name="connsiteX6" fmla="*/ 471466 w 15429640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32743"/>
              <a:gd name="connsiteY0" fmla="*/ 162 h 3888594"/>
              <a:gd name="connsiteX1" fmla="*/ 12928850 w 15232743"/>
              <a:gd name="connsiteY1" fmla="*/ 162 h 3888594"/>
              <a:gd name="connsiteX2" fmla="*/ 15120716 w 15232743"/>
              <a:gd name="connsiteY2" fmla="*/ 1944378 h 3888594"/>
              <a:gd name="connsiteX3" fmla="*/ 12928850 w 15232743"/>
              <a:gd name="connsiteY3" fmla="*/ 3888594 h 3888594"/>
              <a:gd name="connsiteX4" fmla="*/ 509566 w 15232743"/>
              <a:gd name="connsiteY4" fmla="*/ 3869544 h 3888594"/>
              <a:gd name="connsiteX5" fmla="*/ 2415682 w 15232743"/>
              <a:gd name="connsiteY5" fmla="*/ 1944378 h 3888594"/>
              <a:gd name="connsiteX6" fmla="*/ 471466 w 15232743"/>
              <a:gd name="connsiteY6" fmla="*/ 162 h 3888594"/>
              <a:gd name="connsiteX0" fmla="*/ 471466 w 15228102"/>
              <a:gd name="connsiteY0" fmla="*/ 162 h 3888594"/>
              <a:gd name="connsiteX1" fmla="*/ 12928850 w 15228102"/>
              <a:gd name="connsiteY1" fmla="*/ 162 h 3888594"/>
              <a:gd name="connsiteX2" fmla="*/ 15120716 w 15228102"/>
              <a:gd name="connsiteY2" fmla="*/ 1944378 h 3888594"/>
              <a:gd name="connsiteX3" fmla="*/ 12928850 w 15228102"/>
              <a:gd name="connsiteY3" fmla="*/ 3888594 h 3888594"/>
              <a:gd name="connsiteX4" fmla="*/ 509566 w 15228102"/>
              <a:gd name="connsiteY4" fmla="*/ 3869544 h 3888594"/>
              <a:gd name="connsiteX5" fmla="*/ 2415682 w 15228102"/>
              <a:gd name="connsiteY5" fmla="*/ 1944378 h 3888594"/>
              <a:gd name="connsiteX6" fmla="*/ 471466 w 15228102"/>
              <a:gd name="connsiteY6" fmla="*/ 162 h 3888594"/>
              <a:gd name="connsiteX0" fmla="*/ 471466 w 15227250"/>
              <a:gd name="connsiteY0" fmla="*/ 162 h 3888594"/>
              <a:gd name="connsiteX1" fmla="*/ 12928850 w 15227250"/>
              <a:gd name="connsiteY1" fmla="*/ 162 h 3888594"/>
              <a:gd name="connsiteX2" fmla="*/ 15120716 w 15227250"/>
              <a:gd name="connsiteY2" fmla="*/ 1944378 h 3888594"/>
              <a:gd name="connsiteX3" fmla="*/ 12928850 w 15227250"/>
              <a:gd name="connsiteY3" fmla="*/ 3888594 h 3888594"/>
              <a:gd name="connsiteX4" fmla="*/ 509566 w 15227250"/>
              <a:gd name="connsiteY4" fmla="*/ 3869544 h 3888594"/>
              <a:gd name="connsiteX5" fmla="*/ 2415682 w 15227250"/>
              <a:gd name="connsiteY5" fmla="*/ 1944378 h 3888594"/>
              <a:gd name="connsiteX6" fmla="*/ 471466 w 15227250"/>
              <a:gd name="connsiteY6" fmla="*/ 162 h 3888594"/>
              <a:gd name="connsiteX0" fmla="*/ 471466 w 15217525"/>
              <a:gd name="connsiteY0" fmla="*/ 162 h 3888594"/>
              <a:gd name="connsiteX1" fmla="*/ 12928850 w 15217525"/>
              <a:gd name="connsiteY1" fmla="*/ 162 h 3888594"/>
              <a:gd name="connsiteX2" fmla="*/ 15120716 w 15217525"/>
              <a:gd name="connsiteY2" fmla="*/ 1944378 h 3888594"/>
              <a:gd name="connsiteX3" fmla="*/ 12928850 w 15217525"/>
              <a:gd name="connsiteY3" fmla="*/ 3888594 h 3888594"/>
              <a:gd name="connsiteX4" fmla="*/ 509566 w 15217525"/>
              <a:gd name="connsiteY4" fmla="*/ 3869544 h 3888594"/>
              <a:gd name="connsiteX5" fmla="*/ 2415682 w 15217525"/>
              <a:gd name="connsiteY5" fmla="*/ 1944378 h 3888594"/>
              <a:gd name="connsiteX6" fmla="*/ 471466 w 15217525"/>
              <a:gd name="connsiteY6" fmla="*/ 162 h 3888594"/>
              <a:gd name="connsiteX0" fmla="*/ 471466 w 15121429"/>
              <a:gd name="connsiteY0" fmla="*/ 162 h 3888594"/>
              <a:gd name="connsiteX1" fmla="*/ 12928850 w 15121429"/>
              <a:gd name="connsiteY1" fmla="*/ 162 h 3888594"/>
              <a:gd name="connsiteX2" fmla="*/ 15120716 w 15121429"/>
              <a:gd name="connsiteY2" fmla="*/ 1944378 h 3888594"/>
              <a:gd name="connsiteX3" fmla="*/ 12928850 w 15121429"/>
              <a:gd name="connsiteY3" fmla="*/ 3888594 h 3888594"/>
              <a:gd name="connsiteX4" fmla="*/ 509566 w 15121429"/>
              <a:gd name="connsiteY4" fmla="*/ 3869544 h 3888594"/>
              <a:gd name="connsiteX5" fmla="*/ 2415682 w 15121429"/>
              <a:gd name="connsiteY5" fmla="*/ 1944378 h 3888594"/>
              <a:gd name="connsiteX6" fmla="*/ 471466 w 15121429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510"/>
              <a:gd name="connsiteY0" fmla="*/ 162 h 3888594"/>
              <a:gd name="connsiteX1" fmla="*/ 12928850 w 15121510"/>
              <a:gd name="connsiteY1" fmla="*/ 162 h 3888594"/>
              <a:gd name="connsiteX2" fmla="*/ 15120716 w 15121510"/>
              <a:gd name="connsiteY2" fmla="*/ 1944378 h 3888594"/>
              <a:gd name="connsiteX3" fmla="*/ 12928850 w 15121510"/>
              <a:gd name="connsiteY3" fmla="*/ 3888594 h 3888594"/>
              <a:gd name="connsiteX4" fmla="*/ 509566 w 15121510"/>
              <a:gd name="connsiteY4" fmla="*/ 3869544 h 3888594"/>
              <a:gd name="connsiteX5" fmla="*/ 2415682 w 15121510"/>
              <a:gd name="connsiteY5" fmla="*/ 1944378 h 3888594"/>
              <a:gd name="connsiteX6" fmla="*/ 471466 w 15121510"/>
              <a:gd name="connsiteY6" fmla="*/ 162 h 3888594"/>
              <a:gd name="connsiteX0" fmla="*/ 471466 w 15121477"/>
              <a:gd name="connsiteY0" fmla="*/ 162 h 3888594"/>
              <a:gd name="connsiteX1" fmla="*/ 12928850 w 15121477"/>
              <a:gd name="connsiteY1" fmla="*/ 162 h 3888594"/>
              <a:gd name="connsiteX2" fmla="*/ 15120716 w 15121477"/>
              <a:gd name="connsiteY2" fmla="*/ 1944378 h 3888594"/>
              <a:gd name="connsiteX3" fmla="*/ 12928850 w 15121477"/>
              <a:gd name="connsiteY3" fmla="*/ 3888594 h 3888594"/>
              <a:gd name="connsiteX4" fmla="*/ 509566 w 15121477"/>
              <a:gd name="connsiteY4" fmla="*/ 3869544 h 3888594"/>
              <a:gd name="connsiteX5" fmla="*/ 2415682 w 15121477"/>
              <a:gd name="connsiteY5" fmla="*/ 1944378 h 3888594"/>
              <a:gd name="connsiteX6" fmla="*/ 471466 w 15121477"/>
              <a:gd name="connsiteY6" fmla="*/ 162 h 3888594"/>
              <a:gd name="connsiteX0" fmla="*/ 471466 w 15121477"/>
              <a:gd name="connsiteY0" fmla="*/ 1393 h 3889825"/>
              <a:gd name="connsiteX1" fmla="*/ 12928850 w 15121477"/>
              <a:gd name="connsiteY1" fmla="*/ 1393 h 3889825"/>
              <a:gd name="connsiteX2" fmla="*/ 15120716 w 15121477"/>
              <a:gd name="connsiteY2" fmla="*/ 1945609 h 3889825"/>
              <a:gd name="connsiteX3" fmla="*/ 12928850 w 15121477"/>
              <a:gd name="connsiteY3" fmla="*/ 3889825 h 3889825"/>
              <a:gd name="connsiteX4" fmla="*/ 509566 w 15121477"/>
              <a:gd name="connsiteY4" fmla="*/ 3870775 h 3889825"/>
              <a:gd name="connsiteX5" fmla="*/ 2415682 w 15121477"/>
              <a:gd name="connsiteY5" fmla="*/ 1945609 h 3889825"/>
              <a:gd name="connsiteX6" fmla="*/ 471466 w 15121477"/>
              <a:gd name="connsiteY6" fmla="*/ 1393 h 3889825"/>
              <a:gd name="connsiteX0" fmla="*/ 471466 w 15121206"/>
              <a:gd name="connsiteY0" fmla="*/ 1393 h 3899745"/>
              <a:gd name="connsiteX1" fmla="*/ 12928850 w 15121206"/>
              <a:gd name="connsiteY1" fmla="*/ 1393 h 3899745"/>
              <a:gd name="connsiteX2" fmla="*/ 15120716 w 15121206"/>
              <a:gd name="connsiteY2" fmla="*/ 1945609 h 3899745"/>
              <a:gd name="connsiteX3" fmla="*/ 12928850 w 15121206"/>
              <a:gd name="connsiteY3" fmla="*/ 3889825 h 3899745"/>
              <a:gd name="connsiteX4" fmla="*/ 509566 w 15121206"/>
              <a:gd name="connsiteY4" fmla="*/ 3870775 h 3899745"/>
              <a:gd name="connsiteX5" fmla="*/ 2415682 w 15121206"/>
              <a:gd name="connsiteY5" fmla="*/ 1945609 h 3899745"/>
              <a:gd name="connsiteX6" fmla="*/ 471466 w 15121206"/>
              <a:gd name="connsiteY6" fmla="*/ 1393 h 3899745"/>
              <a:gd name="connsiteX0" fmla="*/ 471466 w 15122116"/>
              <a:gd name="connsiteY0" fmla="*/ 163 h 3898515"/>
              <a:gd name="connsiteX1" fmla="*/ 12928850 w 15122116"/>
              <a:gd name="connsiteY1" fmla="*/ 163 h 3898515"/>
              <a:gd name="connsiteX2" fmla="*/ 15120716 w 15122116"/>
              <a:gd name="connsiteY2" fmla="*/ 1944379 h 3898515"/>
              <a:gd name="connsiteX3" fmla="*/ 12928850 w 15122116"/>
              <a:gd name="connsiteY3" fmla="*/ 3888595 h 3898515"/>
              <a:gd name="connsiteX4" fmla="*/ 509566 w 15122116"/>
              <a:gd name="connsiteY4" fmla="*/ 3869545 h 3898515"/>
              <a:gd name="connsiteX5" fmla="*/ 2415682 w 15122116"/>
              <a:gd name="connsiteY5" fmla="*/ 1944379 h 3898515"/>
              <a:gd name="connsiteX6" fmla="*/ 471466 w 15122116"/>
              <a:gd name="connsiteY6" fmla="*/ 163 h 3898515"/>
              <a:gd name="connsiteX0" fmla="*/ 471466 w 15122116"/>
              <a:gd name="connsiteY0" fmla="*/ 163 h 3888595"/>
              <a:gd name="connsiteX1" fmla="*/ 12928850 w 15122116"/>
              <a:gd name="connsiteY1" fmla="*/ 163 h 3888595"/>
              <a:gd name="connsiteX2" fmla="*/ 15120716 w 15122116"/>
              <a:gd name="connsiteY2" fmla="*/ 1944379 h 3888595"/>
              <a:gd name="connsiteX3" fmla="*/ 12928850 w 15122116"/>
              <a:gd name="connsiteY3" fmla="*/ 3888595 h 3888595"/>
              <a:gd name="connsiteX4" fmla="*/ 509566 w 15122116"/>
              <a:gd name="connsiteY4" fmla="*/ 3869545 h 3888595"/>
              <a:gd name="connsiteX5" fmla="*/ 2415682 w 15122116"/>
              <a:gd name="connsiteY5" fmla="*/ 1944379 h 3888595"/>
              <a:gd name="connsiteX6" fmla="*/ 471466 w 15122116"/>
              <a:gd name="connsiteY6" fmla="*/ 163 h 3888595"/>
              <a:gd name="connsiteX0" fmla="*/ 513960 w 15164610"/>
              <a:gd name="connsiteY0" fmla="*/ 170 h 3888602"/>
              <a:gd name="connsiteX1" fmla="*/ 12971344 w 15164610"/>
              <a:gd name="connsiteY1" fmla="*/ 170 h 3888602"/>
              <a:gd name="connsiteX2" fmla="*/ 15163210 w 15164610"/>
              <a:gd name="connsiteY2" fmla="*/ 1944386 h 3888602"/>
              <a:gd name="connsiteX3" fmla="*/ 12971344 w 15164610"/>
              <a:gd name="connsiteY3" fmla="*/ 3888602 h 3888602"/>
              <a:gd name="connsiteX4" fmla="*/ 552060 w 15164610"/>
              <a:gd name="connsiteY4" fmla="*/ 3869552 h 3888602"/>
              <a:gd name="connsiteX5" fmla="*/ 2052258 w 15164610"/>
              <a:gd name="connsiteY5" fmla="*/ 1863170 h 3888602"/>
              <a:gd name="connsiteX6" fmla="*/ 513960 w 15164610"/>
              <a:gd name="connsiteY6" fmla="*/ 170 h 3888602"/>
              <a:gd name="connsiteX0" fmla="*/ 592352 w 15243002"/>
              <a:gd name="connsiteY0" fmla="*/ 164 h 3888596"/>
              <a:gd name="connsiteX1" fmla="*/ 13049736 w 15243002"/>
              <a:gd name="connsiteY1" fmla="*/ 164 h 3888596"/>
              <a:gd name="connsiteX2" fmla="*/ 15241602 w 15243002"/>
              <a:gd name="connsiteY2" fmla="*/ 1944380 h 3888596"/>
              <a:gd name="connsiteX3" fmla="*/ 13049736 w 15243002"/>
              <a:gd name="connsiteY3" fmla="*/ 3888596 h 3888596"/>
              <a:gd name="connsiteX4" fmla="*/ 630452 w 15243002"/>
              <a:gd name="connsiteY4" fmla="*/ 3869546 h 3888596"/>
              <a:gd name="connsiteX5" fmla="*/ 1533713 w 15243002"/>
              <a:gd name="connsiteY5" fmla="*/ 1917308 h 3888596"/>
              <a:gd name="connsiteX6" fmla="*/ 592352 w 15243002"/>
              <a:gd name="connsiteY6" fmla="*/ 164 h 38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3002" h="3888596">
                <a:moveTo>
                  <a:pt x="592352" y="164"/>
                </a:moveTo>
                <a:lnTo>
                  <a:pt x="13049736" y="164"/>
                </a:lnTo>
                <a:cubicBezTo>
                  <a:pt x="14555058" y="1143536"/>
                  <a:pt x="15279330" y="1639208"/>
                  <a:pt x="15241602" y="1944380"/>
                </a:cubicBezTo>
                <a:cubicBezTo>
                  <a:pt x="15279330" y="2401952"/>
                  <a:pt x="14326458" y="2935724"/>
                  <a:pt x="13049736" y="3888596"/>
                </a:cubicBezTo>
                <a:lnTo>
                  <a:pt x="630452" y="3869546"/>
                </a:lnTo>
                <a:cubicBezTo>
                  <a:pt x="-734426" y="3932674"/>
                  <a:pt x="1660341" y="2178030"/>
                  <a:pt x="1533713" y="1917308"/>
                </a:cubicBezTo>
                <a:cubicBezTo>
                  <a:pt x="1533341" y="1554986"/>
                  <a:pt x="-1159876" y="-18514"/>
                  <a:pt x="592352" y="164"/>
                </a:cubicBezTo>
                <a:close/>
              </a:path>
            </a:pathLst>
          </a:cu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19046" rtlCol="0" anchor="ctr">
            <a:noAutofit/>
          </a:bodyPr>
          <a:lstStyle/>
          <a:p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Открытие раздела</a:t>
            </a:r>
          </a:p>
          <a:p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Medium"/>
              </a:rPr>
              <a:t> ЕЛС </a:t>
            </a:r>
          </a:p>
        </p:txBody>
      </p:sp>
      <p:grpSp>
        <p:nvGrpSpPr>
          <p:cNvPr id="255" name="Group 1514"/>
          <p:cNvGrpSpPr/>
          <p:nvPr/>
        </p:nvGrpSpPr>
        <p:grpSpPr>
          <a:xfrm>
            <a:off x="10079650" y="5633108"/>
            <a:ext cx="715298" cy="558138"/>
            <a:chOff x="1531938" y="4819650"/>
            <a:chExt cx="233363" cy="244475"/>
          </a:xfrm>
        </p:grpSpPr>
        <p:sp>
          <p:nvSpPr>
            <p:cNvPr id="257" name="Freeform 387"/>
            <p:cNvSpPr>
              <a:spLocks/>
            </p:cNvSpPr>
            <p:nvPr/>
          </p:nvSpPr>
          <p:spPr bwMode="auto">
            <a:xfrm>
              <a:off x="1531938" y="4924425"/>
              <a:ext cx="233363" cy="139700"/>
            </a:xfrm>
            <a:custGeom>
              <a:avLst/>
              <a:gdLst>
                <a:gd name="T0" fmla="*/ 88 w 162"/>
                <a:gd name="T1" fmla="*/ 95 h 97"/>
                <a:gd name="T2" fmla="*/ 74 w 162"/>
                <a:gd name="T3" fmla="*/ 95 h 97"/>
                <a:gd name="T4" fmla="*/ 4 w 162"/>
                <a:gd name="T5" fmla="*/ 53 h 97"/>
                <a:gd name="T6" fmla="*/ 4 w 162"/>
                <a:gd name="T7" fmla="*/ 44 h 97"/>
                <a:gd name="T8" fmla="*/ 74 w 162"/>
                <a:gd name="T9" fmla="*/ 2 h 97"/>
                <a:gd name="T10" fmla="*/ 88 w 162"/>
                <a:gd name="T11" fmla="*/ 2 h 97"/>
                <a:gd name="T12" fmla="*/ 158 w 162"/>
                <a:gd name="T13" fmla="*/ 44 h 97"/>
                <a:gd name="T14" fmla="*/ 158 w 162"/>
                <a:gd name="T15" fmla="*/ 53 h 97"/>
                <a:gd name="T16" fmla="*/ 88 w 162"/>
                <a:gd name="T17" fmla="*/ 9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97">
                  <a:moveTo>
                    <a:pt x="88" y="95"/>
                  </a:moveTo>
                  <a:cubicBezTo>
                    <a:pt x="84" y="97"/>
                    <a:pt x="78" y="97"/>
                    <a:pt x="74" y="9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47"/>
                    <a:pt x="4" y="44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8" y="0"/>
                    <a:pt x="84" y="0"/>
                    <a:pt x="88" y="2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62" y="47"/>
                    <a:pt x="162" y="50"/>
                    <a:pt x="158" y="53"/>
                  </a:cubicBezTo>
                  <a:lnTo>
                    <a:pt x="88" y="9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388"/>
            <p:cNvSpPr>
              <a:spLocks/>
            </p:cNvSpPr>
            <p:nvPr/>
          </p:nvSpPr>
          <p:spPr bwMode="auto">
            <a:xfrm>
              <a:off x="1531938" y="4911725"/>
              <a:ext cx="233363" cy="141287"/>
            </a:xfrm>
            <a:custGeom>
              <a:avLst/>
              <a:gdLst>
                <a:gd name="T0" fmla="*/ 88 w 162"/>
                <a:gd name="T1" fmla="*/ 95 h 97"/>
                <a:gd name="T2" fmla="*/ 74 w 162"/>
                <a:gd name="T3" fmla="*/ 95 h 97"/>
                <a:gd name="T4" fmla="*/ 4 w 162"/>
                <a:gd name="T5" fmla="*/ 53 h 97"/>
                <a:gd name="T6" fmla="*/ 4 w 162"/>
                <a:gd name="T7" fmla="*/ 44 h 97"/>
                <a:gd name="T8" fmla="*/ 74 w 162"/>
                <a:gd name="T9" fmla="*/ 2 h 97"/>
                <a:gd name="T10" fmla="*/ 88 w 162"/>
                <a:gd name="T11" fmla="*/ 2 h 97"/>
                <a:gd name="T12" fmla="*/ 158 w 162"/>
                <a:gd name="T13" fmla="*/ 44 h 97"/>
                <a:gd name="T14" fmla="*/ 158 w 162"/>
                <a:gd name="T15" fmla="*/ 53 h 97"/>
                <a:gd name="T16" fmla="*/ 88 w 162"/>
                <a:gd name="T17" fmla="*/ 9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97">
                  <a:moveTo>
                    <a:pt x="88" y="95"/>
                  </a:moveTo>
                  <a:cubicBezTo>
                    <a:pt x="84" y="97"/>
                    <a:pt x="78" y="97"/>
                    <a:pt x="74" y="9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47"/>
                    <a:pt x="4" y="44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8" y="0"/>
                    <a:pt x="84" y="0"/>
                    <a:pt x="88" y="2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62" y="47"/>
                    <a:pt x="162" y="50"/>
                    <a:pt x="158" y="53"/>
                  </a:cubicBezTo>
                  <a:lnTo>
                    <a:pt x="88" y="95"/>
                  </a:lnTo>
                  <a:close/>
                </a:path>
              </a:pathLst>
            </a:custGeom>
            <a:solidFill>
              <a:srgbClr val="C8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389"/>
            <p:cNvSpPr>
              <a:spLocks/>
            </p:cNvSpPr>
            <p:nvPr/>
          </p:nvSpPr>
          <p:spPr bwMode="auto">
            <a:xfrm>
              <a:off x="1531938" y="4878388"/>
              <a:ext cx="233363" cy="139700"/>
            </a:xfrm>
            <a:custGeom>
              <a:avLst/>
              <a:gdLst>
                <a:gd name="T0" fmla="*/ 88 w 162"/>
                <a:gd name="T1" fmla="*/ 95 h 97"/>
                <a:gd name="T2" fmla="*/ 74 w 162"/>
                <a:gd name="T3" fmla="*/ 95 h 97"/>
                <a:gd name="T4" fmla="*/ 4 w 162"/>
                <a:gd name="T5" fmla="*/ 53 h 97"/>
                <a:gd name="T6" fmla="*/ 4 w 162"/>
                <a:gd name="T7" fmla="*/ 44 h 97"/>
                <a:gd name="T8" fmla="*/ 74 w 162"/>
                <a:gd name="T9" fmla="*/ 2 h 97"/>
                <a:gd name="T10" fmla="*/ 88 w 162"/>
                <a:gd name="T11" fmla="*/ 2 h 97"/>
                <a:gd name="T12" fmla="*/ 158 w 162"/>
                <a:gd name="T13" fmla="*/ 44 h 97"/>
                <a:gd name="T14" fmla="*/ 158 w 162"/>
                <a:gd name="T15" fmla="*/ 53 h 97"/>
                <a:gd name="T16" fmla="*/ 88 w 162"/>
                <a:gd name="T17" fmla="*/ 9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97">
                  <a:moveTo>
                    <a:pt x="88" y="95"/>
                  </a:moveTo>
                  <a:cubicBezTo>
                    <a:pt x="84" y="97"/>
                    <a:pt x="78" y="97"/>
                    <a:pt x="74" y="9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47"/>
                    <a:pt x="4" y="44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8" y="0"/>
                    <a:pt x="84" y="0"/>
                    <a:pt x="88" y="2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62" y="47"/>
                    <a:pt x="162" y="50"/>
                    <a:pt x="158" y="53"/>
                  </a:cubicBezTo>
                  <a:lnTo>
                    <a:pt x="88" y="9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390"/>
            <p:cNvSpPr>
              <a:spLocks/>
            </p:cNvSpPr>
            <p:nvPr/>
          </p:nvSpPr>
          <p:spPr bwMode="auto">
            <a:xfrm>
              <a:off x="1531938" y="4865688"/>
              <a:ext cx="233363" cy="141287"/>
            </a:xfrm>
            <a:custGeom>
              <a:avLst/>
              <a:gdLst>
                <a:gd name="T0" fmla="*/ 88 w 162"/>
                <a:gd name="T1" fmla="*/ 95 h 97"/>
                <a:gd name="T2" fmla="*/ 74 w 162"/>
                <a:gd name="T3" fmla="*/ 95 h 97"/>
                <a:gd name="T4" fmla="*/ 4 w 162"/>
                <a:gd name="T5" fmla="*/ 53 h 97"/>
                <a:gd name="T6" fmla="*/ 4 w 162"/>
                <a:gd name="T7" fmla="*/ 44 h 97"/>
                <a:gd name="T8" fmla="*/ 74 w 162"/>
                <a:gd name="T9" fmla="*/ 2 h 97"/>
                <a:gd name="T10" fmla="*/ 88 w 162"/>
                <a:gd name="T11" fmla="*/ 2 h 97"/>
                <a:gd name="T12" fmla="*/ 158 w 162"/>
                <a:gd name="T13" fmla="*/ 44 h 97"/>
                <a:gd name="T14" fmla="*/ 158 w 162"/>
                <a:gd name="T15" fmla="*/ 53 h 97"/>
                <a:gd name="T16" fmla="*/ 88 w 162"/>
                <a:gd name="T17" fmla="*/ 9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97">
                  <a:moveTo>
                    <a:pt x="88" y="95"/>
                  </a:moveTo>
                  <a:cubicBezTo>
                    <a:pt x="84" y="97"/>
                    <a:pt x="78" y="97"/>
                    <a:pt x="74" y="9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47"/>
                    <a:pt x="4" y="44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8" y="0"/>
                    <a:pt x="84" y="0"/>
                    <a:pt x="88" y="2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62" y="47"/>
                    <a:pt x="162" y="50"/>
                    <a:pt x="158" y="53"/>
                  </a:cubicBezTo>
                  <a:lnTo>
                    <a:pt x="88" y="95"/>
                  </a:lnTo>
                  <a:close/>
                </a:path>
              </a:pathLst>
            </a:custGeom>
            <a:solidFill>
              <a:srgbClr val="76C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391"/>
            <p:cNvSpPr>
              <a:spLocks/>
            </p:cNvSpPr>
            <p:nvPr/>
          </p:nvSpPr>
          <p:spPr bwMode="auto">
            <a:xfrm>
              <a:off x="1531938" y="4830763"/>
              <a:ext cx="233363" cy="141287"/>
            </a:xfrm>
            <a:custGeom>
              <a:avLst/>
              <a:gdLst>
                <a:gd name="T0" fmla="*/ 88 w 162"/>
                <a:gd name="T1" fmla="*/ 95 h 97"/>
                <a:gd name="T2" fmla="*/ 74 w 162"/>
                <a:gd name="T3" fmla="*/ 95 h 97"/>
                <a:gd name="T4" fmla="*/ 4 w 162"/>
                <a:gd name="T5" fmla="*/ 53 h 97"/>
                <a:gd name="T6" fmla="*/ 4 w 162"/>
                <a:gd name="T7" fmla="*/ 44 h 97"/>
                <a:gd name="T8" fmla="*/ 74 w 162"/>
                <a:gd name="T9" fmla="*/ 2 h 97"/>
                <a:gd name="T10" fmla="*/ 88 w 162"/>
                <a:gd name="T11" fmla="*/ 2 h 97"/>
                <a:gd name="T12" fmla="*/ 158 w 162"/>
                <a:gd name="T13" fmla="*/ 44 h 97"/>
                <a:gd name="T14" fmla="*/ 158 w 162"/>
                <a:gd name="T15" fmla="*/ 53 h 97"/>
                <a:gd name="T16" fmla="*/ 88 w 162"/>
                <a:gd name="T17" fmla="*/ 9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97">
                  <a:moveTo>
                    <a:pt x="88" y="95"/>
                  </a:moveTo>
                  <a:cubicBezTo>
                    <a:pt x="84" y="97"/>
                    <a:pt x="78" y="97"/>
                    <a:pt x="74" y="9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47"/>
                    <a:pt x="4" y="44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8" y="0"/>
                    <a:pt x="84" y="0"/>
                    <a:pt x="88" y="2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62" y="47"/>
                    <a:pt x="162" y="50"/>
                    <a:pt x="158" y="53"/>
                  </a:cubicBezTo>
                  <a:lnTo>
                    <a:pt x="88" y="9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392"/>
            <p:cNvSpPr>
              <a:spLocks/>
            </p:cNvSpPr>
            <p:nvPr/>
          </p:nvSpPr>
          <p:spPr bwMode="auto">
            <a:xfrm>
              <a:off x="1531938" y="4819650"/>
              <a:ext cx="233363" cy="141287"/>
            </a:xfrm>
            <a:custGeom>
              <a:avLst/>
              <a:gdLst>
                <a:gd name="T0" fmla="*/ 88 w 162"/>
                <a:gd name="T1" fmla="*/ 95 h 97"/>
                <a:gd name="T2" fmla="*/ 74 w 162"/>
                <a:gd name="T3" fmla="*/ 95 h 97"/>
                <a:gd name="T4" fmla="*/ 4 w 162"/>
                <a:gd name="T5" fmla="*/ 53 h 97"/>
                <a:gd name="T6" fmla="*/ 4 w 162"/>
                <a:gd name="T7" fmla="*/ 44 h 97"/>
                <a:gd name="T8" fmla="*/ 74 w 162"/>
                <a:gd name="T9" fmla="*/ 2 h 97"/>
                <a:gd name="T10" fmla="*/ 88 w 162"/>
                <a:gd name="T11" fmla="*/ 2 h 97"/>
                <a:gd name="T12" fmla="*/ 158 w 162"/>
                <a:gd name="T13" fmla="*/ 44 h 97"/>
                <a:gd name="T14" fmla="*/ 158 w 162"/>
                <a:gd name="T15" fmla="*/ 53 h 97"/>
                <a:gd name="T16" fmla="*/ 88 w 162"/>
                <a:gd name="T17" fmla="*/ 9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97">
                  <a:moveTo>
                    <a:pt x="88" y="95"/>
                  </a:moveTo>
                  <a:cubicBezTo>
                    <a:pt x="84" y="97"/>
                    <a:pt x="78" y="97"/>
                    <a:pt x="74" y="9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47"/>
                    <a:pt x="4" y="44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8" y="0"/>
                    <a:pt x="84" y="0"/>
                    <a:pt x="88" y="2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62" y="47"/>
                    <a:pt x="162" y="50"/>
                    <a:pt x="158" y="53"/>
                  </a:cubicBezTo>
                  <a:lnTo>
                    <a:pt x="88" y="95"/>
                  </a:ln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0" name="Group 1533"/>
          <p:cNvGrpSpPr/>
          <p:nvPr/>
        </p:nvGrpSpPr>
        <p:grpSpPr>
          <a:xfrm>
            <a:off x="8393726" y="4559668"/>
            <a:ext cx="474001" cy="478012"/>
            <a:chOff x="3025776" y="3325813"/>
            <a:chExt cx="190500" cy="192087"/>
          </a:xfrm>
        </p:grpSpPr>
        <p:sp>
          <p:nvSpPr>
            <p:cNvPr id="272" name="Freeform 319"/>
            <p:cNvSpPr>
              <a:spLocks/>
            </p:cNvSpPr>
            <p:nvPr/>
          </p:nvSpPr>
          <p:spPr bwMode="auto">
            <a:xfrm>
              <a:off x="3025776" y="3355975"/>
              <a:ext cx="161925" cy="161925"/>
            </a:xfrm>
            <a:custGeom>
              <a:avLst/>
              <a:gdLst>
                <a:gd name="T0" fmla="*/ 112 w 112"/>
                <a:gd name="T1" fmla="*/ 96 h 112"/>
                <a:gd name="T2" fmla="*/ 96 w 112"/>
                <a:gd name="T3" fmla="*/ 112 h 112"/>
                <a:gd name="T4" fmla="*/ 16 w 112"/>
                <a:gd name="T5" fmla="*/ 112 h 112"/>
                <a:gd name="T6" fmla="*/ 0 w 112"/>
                <a:gd name="T7" fmla="*/ 96 h 112"/>
                <a:gd name="T8" fmla="*/ 0 w 112"/>
                <a:gd name="T9" fmla="*/ 16 h 112"/>
                <a:gd name="T10" fmla="*/ 16 w 112"/>
                <a:gd name="T11" fmla="*/ 0 h 112"/>
                <a:gd name="T12" fmla="*/ 96 w 112"/>
                <a:gd name="T13" fmla="*/ 0 h 112"/>
                <a:gd name="T14" fmla="*/ 112 w 112"/>
                <a:gd name="T15" fmla="*/ 16 h 112"/>
                <a:gd name="T16" fmla="*/ 112 w 112"/>
                <a:gd name="T17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112" y="96"/>
                  </a:moveTo>
                  <a:cubicBezTo>
                    <a:pt x="112" y="105"/>
                    <a:pt x="105" y="112"/>
                    <a:pt x="96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7" y="112"/>
                    <a:pt x="0" y="105"/>
                    <a:pt x="0" y="9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5" y="0"/>
                    <a:pt x="112" y="8"/>
                    <a:pt x="112" y="16"/>
                  </a:cubicBezTo>
                  <a:lnTo>
                    <a:pt x="112" y="9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320"/>
            <p:cNvSpPr>
              <a:spLocks/>
            </p:cNvSpPr>
            <p:nvPr/>
          </p:nvSpPr>
          <p:spPr bwMode="auto">
            <a:xfrm>
              <a:off x="3038476" y="3355975"/>
              <a:ext cx="138113" cy="138112"/>
            </a:xfrm>
            <a:custGeom>
              <a:avLst/>
              <a:gdLst>
                <a:gd name="T0" fmla="*/ 8 w 96"/>
                <a:gd name="T1" fmla="*/ 96 h 96"/>
                <a:gd name="T2" fmla="*/ 0 w 96"/>
                <a:gd name="T3" fmla="*/ 88 h 96"/>
                <a:gd name="T4" fmla="*/ 0 w 96"/>
                <a:gd name="T5" fmla="*/ 8 h 96"/>
                <a:gd name="T6" fmla="*/ 8 w 96"/>
                <a:gd name="T7" fmla="*/ 0 h 96"/>
                <a:gd name="T8" fmla="*/ 88 w 96"/>
                <a:gd name="T9" fmla="*/ 0 h 96"/>
                <a:gd name="T10" fmla="*/ 96 w 96"/>
                <a:gd name="T11" fmla="*/ 8 h 96"/>
                <a:gd name="T12" fmla="*/ 96 w 96"/>
                <a:gd name="T13" fmla="*/ 88 h 96"/>
                <a:gd name="T14" fmla="*/ 88 w 96"/>
                <a:gd name="T15" fmla="*/ 96 h 96"/>
                <a:gd name="T16" fmla="*/ 8 w 96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96">
                  <a:moveTo>
                    <a:pt x="8" y="96"/>
                  </a:moveTo>
                  <a:cubicBezTo>
                    <a:pt x="4" y="96"/>
                    <a:pt x="0" y="93"/>
                    <a:pt x="0" y="8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3" y="0"/>
                    <a:pt x="96" y="4"/>
                    <a:pt x="96" y="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93"/>
                    <a:pt x="93" y="96"/>
                    <a:pt x="88" y="96"/>
                  </a:cubicBezTo>
                  <a:lnTo>
                    <a:pt x="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321"/>
            <p:cNvSpPr>
              <a:spLocks noEditPoints="1"/>
            </p:cNvSpPr>
            <p:nvPr/>
          </p:nvSpPr>
          <p:spPr bwMode="auto">
            <a:xfrm>
              <a:off x="3025776" y="3343275"/>
              <a:ext cx="161925" cy="161925"/>
            </a:xfrm>
            <a:custGeom>
              <a:avLst/>
              <a:gdLst>
                <a:gd name="T0" fmla="*/ 96 w 112"/>
                <a:gd name="T1" fmla="*/ 16 h 112"/>
                <a:gd name="T2" fmla="*/ 96 w 112"/>
                <a:gd name="T3" fmla="*/ 96 h 112"/>
                <a:gd name="T4" fmla="*/ 16 w 112"/>
                <a:gd name="T5" fmla="*/ 96 h 112"/>
                <a:gd name="T6" fmla="*/ 16 w 112"/>
                <a:gd name="T7" fmla="*/ 16 h 112"/>
                <a:gd name="T8" fmla="*/ 96 w 112"/>
                <a:gd name="T9" fmla="*/ 16 h 112"/>
                <a:gd name="T10" fmla="*/ 96 w 112"/>
                <a:gd name="T11" fmla="*/ 0 h 112"/>
                <a:gd name="T12" fmla="*/ 16 w 112"/>
                <a:gd name="T13" fmla="*/ 0 h 112"/>
                <a:gd name="T14" fmla="*/ 0 w 112"/>
                <a:gd name="T15" fmla="*/ 16 h 112"/>
                <a:gd name="T16" fmla="*/ 0 w 112"/>
                <a:gd name="T17" fmla="*/ 96 h 112"/>
                <a:gd name="T18" fmla="*/ 16 w 112"/>
                <a:gd name="T19" fmla="*/ 112 h 112"/>
                <a:gd name="T20" fmla="*/ 96 w 112"/>
                <a:gd name="T21" fmla="*/ 112 h 112"/>
                <a:gd name="T22" fmla="*/ 112 w 112"/>
                <a:gd name="T23" fmla="*/ 96 h 112"/>
                <a:gd name="T24" fmla="*/ 112 w 112"/>
                <a:gd name="T25" fmla="*/ 16 h 112"/>
                <a:gd name="T26" fmla="*/ 96 w 112"/>
                <a:gd name="T2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12">
                  <a:moveTo>
                    <a:pt x="96" y="16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96" y="16"/>
                    <a:pt x="96" y="16"/>
                    <a:pt x="96" y="16"/>
                  </a:cubicBezTo>
                  <a:moveTo>
                    <a:pt x="9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105" y="112"/>
                    <a:pt x="112" y="105"/>
                    <a:pt x="112" y="9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8"/>
                    <a:pt x="105" y="0"/>
                    <a:pt x="96" y="0"/>
                  </a:cubicBez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322"/>
            <p:cNvSpPr>
              <a:spLocks/>
            </p:cNvSpPr>
            <p:nvPr/>
          </p:nvSpPr>
          <p:spPr bwMode="auto">
            <a:xfrm>
              <a:off x="3062288" y="3336925"/>
              <a:ext cx="153988" cy="134937"/>
            </a:xfrm>
            <a:custGeom>
              <a:avLst/>
              <a:gdLst>
                <a:gd name="T0" fmla="*/ 33 w 106"/>
                <a:gd name="T1" fmla="*/ 93 h 93"/>
                <a:gd name="T2" fmla="*/ 27 w 106"/>
                <a:gd name="T3" fmla="*/ 90 h 93"/>
                <a:gd name="T4" fmla="*/ 2 w 106"/>
                <a:gd name="T5" fmla="*/ 58 h 93"/>
                <a:gd name="T6" fmla="*/ 4 w 106"/>
                <a:gd name="T7" fmla="*/ 47 h 93"/>
                <a:gd name="T8" fmla="*/ 15 w 106"/>
                <a:gd name="T9" fmla="*/ 49 h 93"/>
                <a:gd name="T10" fmla="*/ 32 w 106"/>
                <a:gd name="T11" fmla="*/ 70 h 93"/>
                <a:gd name="T12" fmla="*/ 93 w 106"/>
                <a:gd name="T13" fmla="*/ 3 h 93"/>
                <a:gd name="T14" fmla="*/ 104 w 106"/>
                <a:gd name="T15" fmla="*/ 5 h 93"/>
                <a:gd name="T16" fmla="*/ 102 w 106"/>
                <a:gd name="T17" fmla="*/ 16 h 93"/>
                <a:gd name="T18" fmla="*/ 40 w 106"/>
                <a:gd name="T19" fmla="*/ 89 h 93"/>
                <a:gd name="T20" fmla="*/ 34 w 106"/>
                <a:gd name="T21" fmla="*/ 93 h 93"/>
                <a:gd name="T22" fmla="*/ 33 w 106"/>
                <a:gd name="T2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93">
                  <a:moveTo>
                    <a:pt x="33" y="93"/>
                  </a:moveTo>
                  <a:cubicBezTo>
                    <a:pt x="31" y="93"/>
                    <a:pt x="28" y="92"/>
                    <a:pt x="27" y="90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0" y="55"/>
                    <a:pt x="0" y="50"/>
                    <a:pt x="4" y="47"/>
                  </a:cubicBezTo>
                  <a:cubicBezTo>
                    <a:pt x="7" y="44"/>
                    <a:pt x="12" y="45"/>
                    <a:pt x="15" y="4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41" y="54"/>
                    <a:pt x="61" y="23"/>
                    <a:pt x="93" y="3"/>
                  </a:cubicBezTo>
                  <a:cubicBezTo>
                    <a:pt x="97" y="0"/>
                    <a:pt x="102" y="1"/>
                    <a:pt x="104" y="5"/>
                  </a:cubicBezTo>
                  <a:cubicBezTo>
                    <a:pt x="106" y="9"/>
                    <a:pt x="105" y="14"/>
                    <a:pt x="102" y="16"/>
                  </a:cubicBezTo>
                  <a:cubicBezTo>
                    <a:pt x="61" y="43"/>
                    <a:pt x="41" y="88"/>
                    <a:pt x="40" y="89"/>
                  </a:cubicBezTo>
                  <a:cubicBezTo>
                    <a:pt x="39" y="91"/>
                    <a:pt x="37" y="93"/>
                    <a:pt x="34" y="93"/>
                  </a:cubicBezTo>
                  <a:lnTo>
                    <a:pt x="33" y="9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23"/>
            <p:cNvSpPr>
              <a:spLocks/>
            </p:cNvSpPr>
            <p:nvPr/>
          </p:nvSpPr>
          <p:spPr bwMode="auto">
            <a:xfrm>
              <a:off x="3062288" y="3325813"/>
              <a:ext cx="153988" cy="133350"/>
            </a:xfrm>
            <a:custGeom>
              <a:avLst/>
              <a:gdLst>
                <a:gd name="T0" fmla="*/ 33 w 106"/>
                <a:gd name="T1" fmla="*/ 93 h 93"/>
                <a:gd name="T2" fmla="*/ 27 w 106"/>
                <a:gd name="T3" fmla="*/ 90 h 93"/>
                <a:gd name="T4" fmla="*/ 2 w 106"/>
                <a:gd name="T5" fmla="*/ 58 h 93"/>
                <a:gd name="T6" fmla="*/ 4 w 106"/>
                <a:gd name="T7" fmla="*/ 47 h 93"/>
                <a:gd name="T8" fmla="*/ 15 w 106"/>
                <a:gd name="T9" fmla="*/ 49 h 93"/>
                <a:gd name="T10" fmla="*/ 32 w 106"/>
                <a:gd name="T11" fmla="*/ 70 h 93"/>
                <a:gd name="T12" fmla="*/ 93 w 106"/>
                <a:gd name="T13" fmla="*/ 3 h 93"/>
                <a:gd name="T14" fmla="*/ 104 w 106"/>
                <a:gd name="T15" fmla="*/ 5 h 93"/>
                <a:gd name="T16" fmla="*/ 102 w 106"/>
                <a:gd name="T17" fmla="*/ 16 h 93"/>
                <a:gd name="T18" fmla="*/ 40 w 106"/>
                <a:gd name="T19" fmla="*/ 89 h 93"/>
                <a:gd name="T20" fmla="*/ 34 w 106"/>
                <a:gd name="T21" fmla="*/ 93 h 93"/>
                <a:gd name="T22" fmla="*/ 33 w 106"/>
                <a:gd name="T2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93">
                  <a:moveTo>
                    <a:pt x="33" y="93"/>
                  </a:moveTo>
                  <a:cubicBezTo>
                    <a:pt x="31" y="93"/>
                    <a:pt x="28" y="92"/>
                    <a:pt x="27" y="90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0" y="55"/>
                    <a:pt x="0" y="50"/>
                    <a:pt x="4" y="47"/>
                  </a:cubicBezTo>
                  <a:cubicBezTo>
                    <a:pt x="7" y="44"/>
                    <a:pt x="12" y="45"/>
                    <a:pt x="15" y="49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41" y="54"/>
                    <a:pt x="61" y="23"/>
                    <a:pt x="93" y="3"/>
                  </a:cubicBezTo>
                  <a:cubicBezTo>
                    <a:pt x="97" y="0"/>
                    <a:pt x="102" y="1"/>
                    <a:pt x="104" y="5"/>
                  </a:cubicBezTo>
                  <a:cubicBezTo>
                    <a:pt x="106" y="9"/>
                    <a:pt x="105" y="14"/>
                    <a:pt x="102" y="16"/>
                  </a:cubicBezTo>
                  <a:cubicBezTo>
                    <a:pt x="61" y="43"/>
                    <a:pt x="41" y="88"/>
                    <a:pt x="40" y="89"/>
                  </a:cubicBezTo>
                  <a:cubicBezTo>
                    <a:pt x="39" y="91"/>
                    <a:pt x="37" y="93"/>
                    <a:pt x="34" y="93"/>
                  </a:cubicBezTo>
                  <a:lnTo>
                    <a:pt x="33" y="93"/>
                  </a:lnTo>
                  <a:close/>
                </a:path>
              </a:pathLst>
            </a:custGeom>
            <a:solidFill>
              <a:srgbClr val="C8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8" name="Group 1530"/>
          <p:cNvGrpSpPr/>
          <p:nvPr/>
        </p:nvGrpSpPr>
        <p:grpSpPr>
          <a:xfrm>
            <a:off x="7817271" y="2105692"/>
            <a:ext cx="553649" cy="606818"/>
            <a:chOff x="2505076" y="3778250"/>
            <a:chExt cx="231775" cy="254000"/>
          </a:xfrm>
        </p:grpSpPr>
        <p:sp>
          <p:nvSpPr>
            <p:cNvPr id="280" name="Freeform 267"/>
            <p:cNvSpPr>
              <a:spLocks/>
            </p:cNvSpPr>
            <p:nvPr/>
          </p:nvSpPr>
          <p:spPr bwMode="auto">
            <a:xfrm>
              <a:off x="2505076" y="3800475"/>
              <a:ext cx="231775" cy="231775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68"/>
            <p:cNvSpPr>
              <a:spLocks/>
            </p:cNvSpPr>
            <p:nvPr/>
          </p:nvSpPr>
          <p:spPr bwMode="auto">
            <a:xfrm>
              <a:off x="2505076" y="3789363"/>
              <a:ext cx="231775" cy="231775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0 w 160"/>
                <a:gd name="T5" fmla="*/ 16 h 160"/>
                <a:gd name="T6" fmla="*/ 0 w 160"/>
                <a:gd name="T7" fmla="*/ 38 h 160"/>
                <a:gd name="T8" fmla="*/ 0 w 160"/>
                <a:gd name="T9" fmla="*/ 144 h 160"/>
                <a:gd name="T10" fmla="*/ 16 w 160"/>
                <a:gd name="T11" fmla="*/ 160 h 160"/>
                <a:gd name="T12" fmla="*/ 144 w 160"/>
                <a:gd name="T13" fmla="*/ 160 h 160"/>
                <a:gd name="T14" fmla="*/ 160 w 160"/>
                <a:gd name="T15" fmla="*/ 144 h 160"/>
                <a:gd name="T16" fmla="*/ 160 w 160"/>
                <a:gd name="T17" fmla="*/ 38 h 160"/>
                <a:gd name="T18" fmla="*/ 160 w 160"/>
                <a:gd name="T19" fmla="*/ 16 h 160"/>
                <a:gd name="T20" fmla="*/ 144 w 1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  <a:close/>
                </a:path>
              </a:pathLst>
            </a:custGeom>
            <a:solidFill>
              <a:srgbClr val="E1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269"/>
            <p:cNvSpPr>
              <a:spLocks noChangeArrowheads="1"/>
            </p:cNvSpPr>
            <p:nvPr/>
          </p:nvSpPr>
          <p:spPr bwMode="auto">
            <a:xfrm>
              <a:off x="2528888" y="3824288"/>
              <a:ext cx="184150" cy="185737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270"/>
            <p:cNvSpPr>
              <a:spLocks noChangeArrowheads="1"/>
            </p:cNvSpPr>
            <p:nvPr/>
          </p:nvSpPr>
          <p:spPr bwMode="auto">
            <a:xfrm>
              <a:off x="2528888" y="3813175"/>
              <a:ext cx="18415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271"/>
            <p:cNvSpPr>
              <a:spLocks noChangeArrowheads="1"/>
            </p:cNvSpPr>
            <p:nvPr/>
          </p:nvSpPr>
          <p:spPr bwMode="auto">
            <a:xfrm>
              <a:off x="2563813" y="3859213"/>
              <a:ext cx="114300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272"/>
            <p:cNvSpPr>
              <a:spLocks noChangeArrowheads="1"/>
            </p:cNvSpPr>
            <p:nvPr/>
          </p:nvSpPr>
          <p:spPr bwMode="auto">
            <a:xfrm>
              <a:off x="2563813" y="3881438"/>
              <a:ext cx="114300" cy="12700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273"/>
            <p:cNvSpPr>
              <a:spLocks noChangeArrowheads="1"/>
            </p:cNvSpPr>
            <p:nvPr/>
          </p:nvSpPr>
          <p:spPr bwMode="auto">
            <a:xfrm>
              <a:off x="2563813" y="3905250"/>
              <a:ext cx="114300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274"/>
            <p:cNvSpPr>
              <a:spLocks noChangeArrowheads="1"/>
            </p:cNvSpPr>
            <p:nvPr/>
          </p:nvSpPr>
          <p:spPr bwMode="auto">
            <a:xfrm>
              <a:off x="2563813" y="3929063"/>
              <a:ext cx="114300" cy="11112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275"/>
            <p:cNvSpPr>
              <a:spLocks noChangeArrowheads="1"/>
            </p:cNvSpPr>
            <p:nvPr/>
          </p:nvSpPr>
          <p:spPr bwMode="auto">
            <a:xfrm>
              <a:off x="2563813" y="3951288"/>
              <a:ext cx="114300" cy="12700"/>
            </a:xfrm>
            <a:prstGeom prst="rect">
              <a:avLst/>
            </a:pr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76"/>
            <p:cNvSpPr>
              <a:spLocks/>
            </p:cNvSpPr>
            <p:nvPr/>
          </p:nvSpPr>
          <p:spPr bwMode="auto">
            <a:xfrm>
              <a:off x="2574926" y="3789363"/>
              <a:ext cx="92075" cy="46037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7"/>
            <p:cNvSpPr>
              <a:spLocks/>
            </p:cNvSpPr>
            <p:nvPr/>
          </p:nvSpPr>
          <p:spPr bwMode="auto">
            <a:xfrm>
              <a:off x="2574926" y="3778250"/>
              <a:ext cx="92075" cy="46037"/>
            </a:xfrm>
            <a:custGeom>
              <a:avLst/>
              <a:gdLst>
                <a:gd name="T0" fmla="*/ 52 w 64"/>
                <a:gd name="T1" fmla="*/ 0 h 32"/>
                <a:gd name="T2" fmla="*/ 12 w 64"/>
                <a:gd name="T3" fmla="*/ 0 h 32"/>
                <a:gd name="T4" fmla="*/ 0 w 64"/>
                <a:gd name="T5" fmla="*/ 0 h 32"/>
                <a:gd name="T6" fmla="*/ 0 w 64"/>
                <a:gd name="T7" fmla="*/ 12 h 32"/>
                <a:gd name="T8" fmla="*/ 0 w 64"/>
                <a:gd name="T9" fmla="*/ 16 h 32"/>
                <a:gd name="T10" fmla="*/ 0 w 64"/>
                <a:gd name="T11" fmla="*/ 20 h 32"/>
                <a:gd name="T12" fmla="*/ 12 w 64"/>
                <a:gd name="T13" fmla="*/ 32 h 32"/>
                <a:gd name="T14" fmla="*/ 52 w 64"/>
                <a:gd name="T15" fmla="*/ 32 h 32"/>
                <a:gd name="T16" fmla="*/ 64 w 64"/>
                <a:gd name="T17" fmla="*/ 20 h 32"/>
                <a:gd name="T18" fmla="*/ 64 w 64"/>
                <a:gd name="T19" fmla="*/ 16 h 32"/>
                <a:gd name="T20" fmla="*/ 64 w 64"/>
                <a:gd name="T21" fmla="*/ 12 h 32"/>
                <a:gd name="T22" fmla="*/ 64 w 64"/>
                <a:gd name="T23" fmla="*/ 0 h 32"/>
                <a:gd name="T24" fmla="*/ 52 w 64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32">
                  <a:moveTo>
                    <a:pt x="5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9" y="32"/>
                    <a:pt x="64" y="27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1" name="Group 1528"/>
          <p:cNvGrpSpPr/>
          <p:nvPr/>
        </p:nvGrpSpPr>
        <p:grpSpPr>
          <a:xfrm>
            <a:off x="10691018" y="2033073"/>
            <a:ext cx="549416" cy="604830"/>
            <a:chOff x="1538288" y="3789363"/>
            <a:chExt cx="220663" cy="242887"/>
          </a:xfrm>
        </p:grpSpPr>
        <p:sp>
          <p:nvSpPr>
            <p:cNvPr id="293" name="Freeform 292"/>
            <p:cNvSpPr>
              <a:spLocks/>
            </p:cNvSpPr>
            <p:nvPr/>
          </p:nvSpPr>
          <p:spPr bwMode="auto">
            <a:xfrm>
              <a:off x="1735138" y="3830638"/>
              <a:ext cx="23813" cy="39687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93"/>
            <p:cNvSpPr>
              <a:spLocks/>
            </p:cNvSpPr>
            <p:nvPr/>
          </p:nvSpPr>
          <p:spPr bwMode="auto">
            <a:xfrm>
              <a:off x="1735138" y="3881438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94"/>
            <p:cNvSpPr>
              <a:spLocks/>
            </p:cNvSpPr>
            <p:nvPr/>
          </p:nvSpPr>
          <p:spPr bwMode="auto">
            <a:xfrm>
              <a:off x="1735138" y="3933825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1735138" y="3817938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78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1735138" y="3870325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1735138" y="3922713"/>
              <a:ext cx="23813" cy="41275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20 h 28"/>
                <a:gd name="T4" fmla="*/ 0 w 16"/>
                <a:gd name="T5" fmla="*/ 8 h 28"/>
                <a:gd name="T6" fmla="*/ 8 w 16"/>
                <a:gd name="T7" fmla="*/ 0 h 28"/>
                <a:gd name="T8" fmla="*/ 16 w 16"/>
                <a:gd name="T9" fmla="*/ 8 h 28"/>
                <a:gd name="T10" fmla="*/ 16 w 16"/>
                <a:gd name="T11" fmla="*/ 20 h 28"/>
                <a:gd name="T12" fmla="*/ 8 w 1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5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3" y="28"/>
                    <a:pt x="8" y="28"/>
                  </a:cubicBezTo>
                  <a:close/>
                </a:path>
              </a:pathLst>
            </a:custGeom>
            <a:solidFill>
              <a:srgbClr val="76C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1562101" y="3800475"/>
              <a:ext cx="184150" cy="231775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>
              <a:off x="1555751" y="3789363"/>
              <a:ext cx="185738" cy="231775"/>
            </a:xfrm>
            <a:custGeom>
              <a:avLst/>
              <a:gdLst>
                <a:gd name="T0" fmla="*/ 128 w 128"/>
                <a:gd name="T1" fmla="*/ 144 h 160"/>
                <a:gd name="T2" fmla="*/ 112 w 128"/>
                <a:gd name="T3" fmla="*/ 160 h 160"/>
                <a:gd name="T4" fmla="*/ 16 w 128"/>
                <a:gd name="T5" fmla="*/ 160 h 160"/>
                <a:gd name="T6" fmla="*/ 0 w 128"/>
                <a:gd name="T7" fmla="*/ 144 h 160"/>
                <a:gd name="T8" fmla="*/ 0 w 128"/>
                <a:gd name="T9" fmla="*/ 16 h 160"/>
                <a:gd name="T10" fmla="*/ 16 w 128"/>
                <a:gd name="T11" fmla="*/ 0 h 160"/>
                <a:gd name="T12" fmla="*/ 112 w 128"/>
                <a:gd name="T13" fmla="*/ 0 h 160"/>
                <a:gd name="T14" fmla="*/ 128 w 128"/>
                <a:gd name="T15" fmla="*/ 16 h 160"/>
                <a:gd name="T16" fmla="*/ 128 w 128"/>
                <a:gd name="T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0">
                  <a:moveTo>
                    <a:pt x="128" y="144"/>
                  </a:moveTo>
                  <a:cubicBezTo>
                    <a:pt x="128" y="153"/>
                    <a:pt x="121" y="160"/>
                    <a:pt x="112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lnTo>
                    <a:pt x="128" y="144"/>
                  </a:lnTo>
                  <a:close/>
                </a:path>
              </a:pathLst>
            </a:custGeom>
            <a:solidFill>
              <a:srgbClr val="E1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300"/>
            <p:cNvSpPr>
              <a:spLocks noChangeArrowheads="1"/>
            </p:cNvSpPr>
            <p:nvPr/>
          </p:nvSpPr>
          <p:spPr bwMode="auto">
            <a:xfrm>
              <a:off x="1590676" y="3789363"/>
              <a:ext cx="17463" cy="231775"/>
            </a:xfrm>
            <a:prstGeom prst="rect">
              <a:avLst/>
            </a:pr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301"/>
            <p:cNvSpPr>
              <a:spLocks/>
            </p:cNvSpPr>
            <p:nvPr/>
          </p:nvSpPr>
          <p:spPr bwMode="auto">
            <a:xfrm>
              <a:off x="1538288" y="3835400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02"/>
            <p:cNvSpPr>
              <a:spLocks/>
            </p:cNvSpPr>
            <p:nvPr/>
          </p:nvSpPr>
          <p:spPr bwMode="auto">
            <a:xfrm>
              <a:off x="1538288" y="3881438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303"/>
            <p:cNvSpPr>
              <a:spLocks/>
            </p:cNvSpPr>
            <p:nvPr/>
          </p:nvSpPr>
          <p:spPr bwMode="auto">
            <a:xfrm>
              <a:off x="1538288" y="3929063"/>
              <a:ext cx="41275" cy="22225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304"/>
            <p:cNvSpPr>
              <a:spLocks/>
            </p:cNvSpPr>
            <p:nvPr/>
          </p:nvSpPr>
          <p:spPr bwMode="auto">
            <a:xfrm>
              <a:off x="1538288" y="3975100"/>
              <a:ext cx="41275" cy="22225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305"/>
            <p:cNvSpPr>
              <a:spLocks/>
            </p:cNvSpPr>
            <p:nvPr/>
          </p:nvSpPr>
          <p:spPr bwMode="auto">
            <a:xfrm>
              <a:off x="1538288" y="3824288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306"/>
            <p:cNvSpPr>
              <a:spLocks/>
            </p:cNvSpPr>
            <p:nvPr/>
          </p:nvSpPr>
          <p:spPr bwMode="auto">
            <a:xfrm>
              <a:off x="1538288" y="3870325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307"/>
            <p:cNvSpPr>
              <a:spLocks/>
            </p:cNvSpPr>
            <p:nvPr/>
          </p:nvSpPr>
          <p:spPr bwMode="auto">
            <a:xfrm>
              <a:off x="1538288" y="3916363"/>
              <a:ext cx="41275" cy="23812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308"/>
            <p:cNvSpPr>
              <a:spLocks/>
            </p:cNvSpPr>
            <p:nvPr/>
          </p:nvSpPr>
          <p:spPr bwMode="auto">
            <a:xfrm>
              <a:off x="1538288" y="3963988"/>
              <a:ext cx="41275" cy="22225"/>
            </a:xfrm>
            <a:custGeom>
              <a:avLst/>
              <a:gdLst>
                <a:gd name="T0" fmla="*/ 28 w 28"/>
                <a:gd name="T1" fmla="*/ 8 h 16"/>
                <a:gd name="T2" fmla="*/ 20 w 28"/>
                <a:gd name="T3" fmla="*/ 16 h 16"/>
                <a:gd name="T4" fmla="*/ 8 w 28"/>
                <a:gd name="T5" fmla="*/ 16 h 16"/>
                <a:gd name="T6" fmla="*/ 0 w 28"/>
                <a:gd name="T7" fmla="*/ 8 h 16"/>
                <a:gd name="T8" fmla="*/ 8 w 28"/>
                <a:gd name="T9" fmla="*/ 0 h 16"/>
                <a:gd name="T10" fmla="*/ 20 w 28"/>
                <a:gd name="T11" fmla="*/ 0 h 16"/>
                <a:gd name="T12" fmla="*/ 28 w 28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13"/>
                    <a:pt x="25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8" y="4"/>
                    <a:pt x="28" y="8"/>
                  </a:cubicBezTo>
                  <a:close/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Oval 309"/>
            <p:cNvSpPr>
              <a:spLocks noChangeArrowheads="1"/>
            </p:cNvSpPr>
            <p:nvPr/>
          </p:nvSpPr>
          <p:spPr bwMode="auto">
            <a:xfrm>
              <a:off x="1647826" y="3852863"/>
              <a:ext cx="47625" cy="46037"/>
            </a:xfrm>
            <a:prstGeom prst="ellipse">
              <a:avLst/>
            </a:prstGeom>
            <a:solidFill>
              <a:srgbClr val="F5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Oval 310"/>
            <p:cNvSpPr>
              <a:spLocks noChangeArrowheads="1"/>
            </p:cNvSpPr>
            <p:nvPr/>
          </p:nvSpPr>
          <p:spPr bwMode="auto">
            <a:xfrm>
              <a:off x="1636713" y="3905250"/>
              <a:ext cx="69850" cy="58737"/>
            </a:xfrm>
            <a:prstGeom prst="ellipse">
              <a:avLst/>
            </a:prstGeom>
            <a:solidFill>
              <a:srgbClr val="F5C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6" name="Group 1559"/>
          <p:cNvGrpSpPr/>
          <p:nvPr/>
        </p:nvGrpSpPr>
        <p:grpSpPr>
          <a:xfrm>
            <a:off x="9103614" y="2988787"/>
            <a:ext cx="536759" cy="562566"/>
            <a:chOff x="2505076" y="1300163"/>
            <a:chExt cx="231775" cy="242887"/>
          </a:xfrm>
        </p:grpSpPr>
        <p:sp>
          <p:nvSpPr>
            <p:cNvPr id="157" name="Freeform 479"/>
            <p:cNvSpPr>
              <a:spLocks/>
            </p:cNvSpPr>
            <p:nvPr/>
          </p:nvSpPr>
          <p:spPr bwMode="auto">
            <a:xfrm>
              <a:off x="2551113" y="1520825"/>
              <a:ext cx="139700" cy="22225"/>
            </a:xfrm>
            <a:custGeom>
              <a:avLst/>
              <a:gdLst>
                <a:gd name="T0" fmla="*/ 88 w 96"/>
                <a:gd name="T1" fmla="*/ 0 h 16"/>
                <a:gd name="T2" fmla="*/ 8 w 96"/>
                <a:gd name="T3" fmla="*/ 0 h 16"/>
                <a:gd name="T4" fmla="*/ 0 w 96"/>
                <a:gd name="T5" fmla="*/ 8 h 16"/>
                <a:gd name="T6" fmla="*/ 8 w 96"/>
                <a:gd name="T7" fmla="*/ 16 h 16"/>
                <a:gd name="T8" fmla="*/ 88 w 96"/>
                <a:gd name="T9" fmla="*/ 16 h 16"/>
                <a:gd name="T10" fmla="*/ 96 w 96"/>
                <a:gd name="T11" fmla="*/ 8 h 16"/>
                <a:gd name="T12" fmla="*/ 88 w 9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8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3" y="16"/>
                    <a:pt x="96" y="13"/>
                    <a:pt x="96" y="8"/>
                  </a:cubicBezTo>
                  <a:cubicBezTo>
                    <a:pt x="96" y="4"/>
                    <a:pt x="93" y="0"/>
                    <a:pt x="88" y="0"/>
                  </a:cubicBezTo>
                </a:path>
              </a:pathLst>
            </a:custGeom>
            <a:solidFill>
              <a:srgbClr val="66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480"/>
            <p:cNvSpPr>
              <a:spLocks/>
            </p:cNvSpPr>
            <p:nvPr/>
          </p:nvSpPr>
          <p:spPr bwMode="auto">
            <a:xfrm>
              <a:off x="2551113" y="1509713"/>
              <a:ext cx="139700" cy="22225"/>
            </a:xfrm>
            <a:custGeom>
              <a:avLst/>
              <a:gdLst>
                <a:gd name="T0" fmla="*/ 96 w 96"/>
                <a:gd name="T1" fmla="*/ 8 h 16"/>
                <a:gd name="T2" fmla="*/ 88 w 96"/>
                <a:gd name="T3" fmla="*/ 16 h 16"/>
                <a:gd name="T4" fmla="*/ 8 w 96"/>
                <a:gd name="T5" fmla="*/ 16 h 16"/>
                <a:gd name="T6" fmla="*/ 0 w 96"/>
                <a:gd name="T7" fmla="*/ 8 h 16"/>
                <a:gd name="T8" fmla="*/ 8 w 96"/>
                <a:gd name="T9" fmla="*/ 0 h 16"/>
                <a:gd name="T10" fmla="*/ 88 w 96"/>
                <a:gd name="T11" fmla="*/ 0 h 16"/>
                <a:gd name="T12" fmla="*/ 96 w 96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96" y="8"/>
                  </a:moveTo>
                  <a:cubicBezTo>
                    <a:pt x="96" y="13"/>
                    <a:pt x="93" y="16"/>
                    <a:pt x="8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3" y="0"/>
                    <a:pt x="96" y="4"/>
                    <a:pt x="9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81"/>
            <p:cNvSpPr>
              <a:spLocks/>
            </p:cNvSpPr>
            <p:nvPr/>
          </p:nvSpPr>
          <p:spPr bwMode="auto">
            <a:xfrm>
              <a:off x="2551113" y="1474788"/>
              <a:ext cx="115888" cy="34925"/>
            </a:xfrm>
            <a:custGeom>
              <a:avLst/>
              <a:gdLst>
                <a:gd name="T0" fmla="*/ 68 w 80"/>
                <a:gd name="T1" fmla="*/ 0 h 24"/>
                <a:gd name="T2" fmla="*/ 80 w 80"/>
                <a:gd name="T3" fmla="*/ 24 h 24"/>
                <a:gd name="T4" fmla="*/ 16 w 80"/>
                <a:gd name="T5" fmla="*/ 24 h 24"/>
                <a:gd name="T6" fmla="*/ 28 w 80"/>
                <a:gd name="T7" fmla="*/ 0 h 24"/>
                <a:gd name="T8" fmla="*/ 68 w 8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4">
                  <a:moveTo>
                    <a:pt x="68" y="0"/>
                  </a:moveTo>
                  <a:cubicBezTo>
                    <a:pt x="68" y="0"/>
                    <a:pt x="64" y="24"/>
                    <a:pt x="80" y="24"/>
                  </a:cubicBezTo>
                  <a:cubicBezTo>
                    <a:pt x="80" y="24"/>
                    <a:pt x="0" y="24"/>
                    <a:pt x="16" y="24"/>
                  </a:cubicBezTo>
                  <a:cubicBezTo>
                    <a:pt x="32" y="24"/>
                    <a:pt x="28" y="0"/>
                    <a:pt x="28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E1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482"/>
            <p:cNvSpPr>
              <a:spLocks/>
            </p:cNvSpPr>
            <p:nvPr/>
          </p:nvSpPr>
          <p:spPr bwMode="auto">
            <a:xfrm>
              <a:off x="2505076" y="1335088"/>
              <a:ext cx="231775" cy="150812"/>
            </a:xfrm>
            <a:custGeom>
              <a:avLst/>
              <a:gdLst>
                <a:gd name="T0" fmla="*/ 0 w 160"/>
                <a:gd name="T1" fmla="*/ 0 h 104"/>
                <a:gd name="T2" fmla="*/ 0 w 160"/>
                <a:gd name="T3" fmla="*/ 0 h 104"/>
                <a:gd name="T4" fmla="*/ 0 w 160"/>
                <a:gd name="T5" fmla="*/ 88 h 104"/>
                <a:gd name="T6" fmla="*/ 16 w 160"/>
                <a:gd name="T7" fmla="*/ 104 h 104"/>
                <a:gd name="T8" fmla="*/ 61 w 160"/>
                <a:gd name="T9" fmla="*/ 104 h 104"/>
                <a:gd name="T10" fmla="*/ 60 w 160"/>
                <a:gd name="T11" fmla="*/ 96 h 104"/>
                <a:gd name="T12" fmla="*/ 100 w 160"/>
                <a:gd name="T13" fmla="*/ 96 h 104"/>
                <a:gd name="T14" fmla="*/ 100 w 160"/>
                <a:gd name="T15" fmla="*/ 104 h 104"/>
                <a:gd name="T16" fmla="*/ 144 w 160"/>
                <a:gd name="T17" fmla="*/ 104 h 104"/>
                <a:gd name="T18" fmla="*/ 160 w 160"/>
                <a:gd name="T19" fmla="*/ 88 h 104"/>
                <a:gd name="T20" fmla="*/ 160 w 160"/>
                <a:gd name="T21" fmla="*/ 80 h 104"/>
                <a:gd name="T22" fmla="*/ 144 w 160"/>
                <a:gd name="T23" fmla="*/ 96 h 104"/>
                <a:gd name="T24" fmla="*/ 16 w 160"/>
                <a:gd name="T25" fmla="*/ 96 h 104"/>
                <a:gd name="T26" fmla="*/ 0 w 160"/>
                <a:gd name="T27" fmla="*/ 80 h 104"/>
                <a:gd name="T28" fmla="*/ 0 w 160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10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7"/>
                    <a:pt x="7" y="104"/>
                    <a:pt x="16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0"/>
                    <a:pt x="60" y="96"/>
                    <a:pt x="60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0" y="96"/>
                    <a:pt x="100" y="100"/>
                    <a:pt x="100" y="104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53" y="104"/>
                    <a:pt x="160" y="97"/>
                    <a:pt x="160" y="88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9"/>
                    <a:pt x="153" y="96"/>
                    <a:pt x="144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7" y="96"/>
                    <a:pt x="0" y="89"/>
                    <a:pt x="0" y="8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69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483"/>
            <p:cNvSpPr>
              <a:spLocks/>
            </p:cNvSpPr>
            <p:nvPr/>
          </p:nvSpPr>
          <p:spPr bwMode="auto">
            <a:xfrm>
              <a:off x="2592388" y="1474788"/>
              <a:ext cx="57150" cy="11112"/>
            </a:xfrm>
            <a:custGeom>
              <a:avLst/>
              <a:gdLst>
                <a:gd name="T0" fmla="*/ 40 w 40"/>
                <a:gd name="T1" fmla="*/ 0 h 8"/>
                <a:gd name="T2" fmla="*/ 0 w 40"/>
                <a:gd name="T3" fmla="*/ 0 h 8"/>
                <a:gd name="T4" fmla="*/ 1 w 40"/>
                <a:gd name="T5" fmla="*/ 8 h 8"/>
                <a:gd name="T6" fmla="*/ 40 w 40"/>
                <a:gd name="T7" fmla="*/ 8 h 8"/>
                <a:gd name="T8" fmla="*/ 40 w 4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4"/>
                    <a:pt x="1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4"/>
                    <a:pt x="40" y="0"/>
                    <a:pt x="40" y="0"/>
                  </a:cubicBezTo>
                </a:path>
              </a:pathLst>
            </a:custGeom>
            <a:solidFill>
              <a:srgbClr val="AC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484"/>
            <p:cNvSpPr>
              <a:spLocks/>
            </p:cNvSpPr>
            <p:nvPr/>
          </p:nvSpPr>
          <p:spPr bwMode="auto">
            <a:xfrm>
              <a:off x="2514601" y="1309688"/>
              <a:ext cx="212725" cy="155575"/>
            </a:xfrm>
            <a:custGeom>
              <a:avLst/>
              <a:gdLst>
                <a:gd name="T0" fmla="*/ 10 w 148"/>
                <a:gd name="T1" fmla="*/ 108 h 108"/>
                <a:gd name="T2" fmla="*/ 0 w 148"/>
                <a:gd name="T3" fmla="*/ 98 h 108"/>
                <a:gd name="T4" fmla="*/ 0 w 148"/>
                <a:gd name="T5" fmla="*/ 10 h 108"/>
                <a:gd name="T6" fmla="*/ 10 w 148"/>
                <a:gd name="T7" fmla="*/ 0 h 108"/>
                <a:gd name="T8" fmla="*/ 138 w 148"/>
                <a:gd name="T9" fmla="*/ 0 h 108"/>
                <a:gd name="T10" fmla="*/ 148 w 148"/>
                <a:gd name="T11" fmla="*/ 10 h 108"/>
                <a:gd name="T12" fmla="*/ 148 w 148"/>
                <a:gd name="T13" fmla="*/ 98 h 108"/>
                <a:gd name="T14" fmla="*/ 138 w 148"/>
                <a:gd name="T15" fmla="*/ 108 h 108"/>
                <a:gd name="T16" fmla="*/ 10 w 148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08">
                  <a:moveTo>
                    <a:pt x="10" y="108"/>
                  </a:moveTo>
                  <a:cubicBezTo>
                    <a:pt x="5" y="108"/>
                    <a:pt x="0" y="104"/>
                    <a:pt x="0" y="9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4" y="0"/>
                    <a:pt x="148" y="5"/>
                    <a:pt x="148" y="10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104"/>
                    <a:pt x="144" y="108"/>
                    <a:pt x="138" y="108"/>
                  </a:cubicBezTo>
                  <a:cubicBezTo>
                    <a:pt x="10" y="108"/>
                    <a:pt x="10" y="108"/>
                    <a:pt x="10" y="108"/>
                  </a:cubicBezTo>
                </a:path>
              </a:pathLst>
            </a:custGeom>
            <a:solidFill>
              <a:srgbClr val="50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485"/>
            <p:cNvSpPr>
              <a:spLocks noEditPoints="1"/>
            </p:cNvSpPr>
            <p:nvPr/>
          </p:nvSpPr>
          <p:spPr bwMode="auto">
            <a:xfrm>
              <a:off x="2505076" y="1300163"/>
              <a:ext cx="231775" cy="174625"/>
            </a:xfrm>
            <a:custGeom>
              <a:avLst/>
              <a:gdLst>
                <a:gd name="T0" fmla="*/ 144 w 160"/>
                <a:gd name="T1" fmla="*/ 12 h 120"/>
                <a:gd name="T2" fmla="*/ 148 w 160"/>
                <a:gd name="T3" fmla="*/ 16 h 120"/>
                <a:gd name="T4" fmla="*/ 148 w 160"/>
                <a:gd name="T5" fmla="*/ 104 h 120"/>
                <a:gd name="T6" fmla="*/ 144 w 160"/>
                <a:gd name="T7" fmla="*/ 108 h 120"/>
                <a:gd name="T8" fmla="*/ 16 w 160"/>
                <a:gd name="T9" fmla="*/ 108 h 120"/>
                <a:gd name="T10" fmla="*/ 12 w 160"/>
                <a:gd name="T11" fmla="*/ 104 h 120"/>
                <a:gd name="T12" fmla="*/ 12 w 160"/>
                <a:gd name="T13" fmla="*/ 16 h 120"/>
                <a:gd name="T14" fmla="*/ 16 w 160"/>
                <a:gd name="T15" fmla="*/ 12 h 120"/>
                <a:gd name="T16" fmla="*/ 144 w 160"/>
                <a:gd name="T17" fmla="*/ 12 h 120"/>
                <a:gd name="T18" fmla="*/ 144 w 160"/>
                <a:gd name="T19" fmla="*/ 0 h 120"/>
                <a:gd name="T20" fmla="*/ 16 w 160"/>
                <a:gd name="T21" fmla="*/ 0 h 120"/>
                <a:gd name="T22" fmla="*/ 0 w 160"/>
                <a:gd name="T23" fmla="*/ 16 h 120"/>
                <a:gd name="T24" fmla="*/ 0 w 160"/>
                <a:gd name="T25" fmla="*/ 104 h 120"/>
                <a:gd name="T26" fmla="*/ 16 w 160"/>
                <a:gd name="T27" fmla="*/ 120 h 120"/>
                <a:gd name="T28" fmla="*/ 144 w 160"/>
                <a:gd name="T29" fmla="*/ 120 h 120"/>
                <a:gd name="T30" fmla="*/ 160 w 160"/>
                <a:gd name="T31" fmla="*/ 104 h 120"/>
                <a:gd name="T32" fmla="*/ 160 w 160"/>
                <a:gd name="T33" fmla="*/ 16 h 120"/>
                <a:gd name="T34" fmla="*/ 144 w 160"/>
                <a:gd name="T3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20">
                  <a:moveTo>
                    <a:pt x="144" y="12"/>
                  </a:moveTo>
                  <a:cubicBezTo>
                    <a:pt x="146" y="12"/>
                    <a:pt x="148" y="14"/>
                    <a:pt x="148" y="16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7"/>
                    <a:pt x="146" y="108"/>
                    <a:pt x="144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4" y="108"/>
                    <a:pt x="12" y="107"/>
                    <a:pt x="12" y="10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4"/>
                    <a:pt x="14" y="12"/>
                    <a:pt x="16" y="12"/>
                  </a:cubicBezTo>
                  <a:cubicBezTo>
                    <a:pt x="144" y="12"/>
                    <a:pt x="144" y="12"/>
                    <a:pt x="144" y="12"/>
                  </a:cubicBezTo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3"/>
                    <a:pt x="7" y="120"/>
                    <a:pt x="16" y="120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53" y="120"/>
                    <a:pt x="160" y="113"/>
                    <a:pt x="160" y="104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53" y="0"/>
                    <a:pt x="1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486"/>
            <p:cNvSpPr>
              <a:spLocks/>
            </p:cNvSpPr>
            <p:nvPr/>
          </p:nvSpPr>
          <p:spPr bwMode="auto">
            <a:xfrm>
              <a:off x="2592388" y="1317625"/>
              <a:ext cx="127000" cy="139700"/>
            </a:xfrm>
            <a:custGeom>
              <a:avLst/>
              <a:gdLst>
                <a:gd name="T0" fmla="*/ 84 w 88"/>
                <a:gd name="T1" fmla="*/ 0 h 96"/>
                <a:gd name="T2" fmla="*/ 0 w 88"/>
                <a:gd name="T3" fmla="*/ 0 h 96"/>
                <a:gd name="T4" fmla="*/ 55 w 88"/>
                <a:gd name="T5" fmla="*/ 96 h 96"/>
                <a:gd name="T6" fmla="*/ 84 w 88"/>
                <a:gd name="T7" fmla="*/ 96 h 96"/>
                <a:gd name="T8" fmla="*/ 88 w 88"/>
                <a:gd name="T9" fmla="*/ 92 h 96"/>
                <a:gd name="T10" fmla="*/ 88 w 88"/>
                <a:gd name="T11" fmla="*/ 4 h 96"/>
                <a:gd name="T12" fmla="*/ 84 w 88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96">
                  <a:moveTo>
                    <a:pt x="8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6" y="96"/>
                    <a:pt x="88" y="95"/>
                    <a:pt x="88" y="92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</a:path>
              </a:pathLst>
            </a:custGeom>
            <a:solidFill>
              <a:srgbClr val="6C7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487"/>
            <p:cNvSpPr>
              <a:spLocks/>
            </p:cNvSpPr>
            <p:nvPr/>
          </p:nvSpPr>
          <p:spPr bwMode="auto">
            <a:xfrm>
              <a:off x="2587626" y="1312863"/>
              <a:ext cx="138113" cy="149225"/>
            </a:xfrm>
            <a:custGeom>
              <a:avLst/>
              <a:gdLst>
                <a:gd name="T0" fmla="*/ 95 w 95"/>
                <a:gd name="T1" fmla="*/ 0 h 104"/>
                <a:gd name="T2" fmla="*/ 0 w 95"/>
                <a:gd name="T3" fmla="*/ 0 h 104"/>
                <a:gd name="T4" fmla="*/ 3 w 95"/>
                <a:gd name="T5" fmla="*/ 4 h 104"/>
                <a:gd name="T6" fmla="*/ 87 w 95"/>
                <a:gd name="T7" fmla="*/ 4 h 104"/>
                <a:gd name="T8" fmla="*/ 91 w 95"/>
                <a:gd name="T9" fmla="*/ 8 h 104"/>
                <a:gd name="T10" fmla="*/ 91 w 95"/>
                <a:gd name="T11" fmla="*/ 96 h 104"/>
                <a:gd name="T12" fmla="*/ 87 w 95"/>
                <a:gd name="T13" fmla="*/ 100 h 104"/>
                <a:gd name="T14" fmla="*/ 58 w 95"/>
                <a:gd name="T15" fmla="*/ 100 h 104"/>
                <a:gd name="T16" fmla="*/ 60 w 95"/>
                <a:gd name="T17" fmla="*/ 104 h 104"/>
                <a:gd name="T18" fmla="*/ 95 w 95"/>
                <a:gd name="T19" fmla="*/ 104 h 104"/>
                <a:gd name="T20" fmla="*/ 95 w 95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04">
                  <a:moveTo>
                    <a:pt x="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9" y="4"/>
                    <a:pt x="91" y="6"/>
                    <a:pt x="91" y="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1" y="99"/>
                    <a:pt x="89" y="100"/>
                    <a:pt x="8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3" name="Заголовок 1"/>
          <p:cNvSpPr txBox="1">
            <a:spLocks/>
          </p:cNvSpPr>
          <p:nvPr/>
        </p:nvSpPr>
        <p:spPr>
          <a:xfrm>
            <a:off x="4291460" y="37647"/>
            <a:ext cx="5911437" cy="68760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altLang="ru-RU" sz="1800" b="1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открытия «71» лицевого счета и аналитического раздела на основании данных ЕИС</a:t>
            </a:r>
            <a:endParaRPr lang="ru-RU" sz="1800" dirty="0"/>
          </a:p>
        </p:txBody>
      </p:sp>
      <p:pic>
        <p:nvPicPr>
          <p:cNvPr id="193" name="Picture 2" descr="http://monitoring.ofukem.ru/images/kemregion/elektronniy-budze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886" y="949652"/>
            <a:ext cx="16573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/>
          </a:p>
        </p:txBody>
      </p:sp>
      <p:pic>
        <p:nvPicPr>
          <p:cNvPr id="180" name="Рисунок 179" descr="3eb5e32f1e3b06991ea686f8d28f82d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8216" y="1647823"/>
            <a:ext cx="669622" cy="173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06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4687" y="911144"/>
            <a:ext cx="9361040" cy="5902640"/>
          </a:xfrm>
          <a:prstGeom prst="rect">
            <a:avLst/>
          </a:prstGeom>
          <a:solidFill>
            <a:schemeClr val="bg1">
              <a:lumMod val="85000"/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3" name="Группа 202"/>
          <p:cNvGrpSpPr/>
          <p:nvPr/>
        </p:nvGrpSpPr>
        <p:grpSpPr>
          <a:xfrm>
            <a:off x="7429077" y="1916827"/>
            <a:ext cx="1321445" cy="421221"/>
            <a:chOff x="2531826" y="2183082"/>
            <a:chExt cx="1190473" cy="421221"/>
          </a:xfrm>
        </p:grpSpPr>
        <p:pic>
          <p:nvPicPr>
            <p:cNvPr id="204" name="Picture 2" descr="https://image.shutterstock.com/image-vector/contract-document-pen-business-vector-260nw-120026286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62"/>
            <a:stretch/>
          </p:blipFill>
          <p:spPr bwMode="auto">
            <a:xfrm>
              <a:off x="2531826" y="2183082"/>
              <a:ext cx="432485" cy="42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" name="TextBox 102"/>
            <p:cNvSpPr txBox="1">
              <a:spLocks noChangeArrowheads="1"/>
            </p:cNvSpPr>
            <p:nvPr/>
          </p:nvSpPr>
          <p:spPr bwMode="auto">
            <a:xfrm>
              <a:off x="2825160" y="2362598"/>
              <a:ext cx="897139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900" b="1" dirty="0" smtClean="0">
                  <a:solidFill>
                    <a:srgbClr val="0070C0"/>
                  </a:solidFill>
                </a:rPr>
                <a:t>Соглашение</a:t>
              </a:r>
              <a:endParaRPr lang="ru-RU" sz="9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53" name="Группа 2052"/>
          <p:cNvGrpSpPr/>
          <p:nvPr/>
        </p:nvGrpSpPr>
        <p:grpSpPr>
          <a:xfrm>
            <a:off x="7446340" y="2386967"/>
            <a:ext cx="1686336" cy="579609"/>
            <a:chOff x="5790028" y="2471107"/>
            <a:chExt cx="1519199" cy="579609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5790028" y="2471107"/>
              <a:ext cx="1519199" cy="5447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ЕИС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87" name="Группа 186"/>
            <p:cNvGrpSpPr/>
            <p:nvPr/>
          </p:nvGrpSpPr>
          <p:grpSpPr>
            <a:xfrm>
              <a:off x="5805785" y="2565476"/>
              <a:ext cx="1503442" cy="485240"/>
              <a:chOff x="2577091" y="2192135"/>
              <a:chExt cx="1503442" cy="485240"/>
            </a:xfrm>
          </p:grpSpPr>
          <p:pic>
            <p:nvPicPr>
              <p:cNvPr id="188" name="Picture 2" descr="https://image.shutterstock.com/image-vector/contract-document-pen-business-vector-260nw-1200262867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562"/>
              <a:stretch/>
            </p:blipFill>
            <p:spPr bwMode="auto">
              <a:xfrm>
                <a:off x="2577091" y="2192135"/>
                <a:ext cx="432485" cy="4212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9" name="TextBox 102"/>
              <p:cNvSpPr txBox="1">
                <a:spLocks noChangeArrowheads="1"/>
              </p:cNvSpPr>
              <p:nvPr/>
            </p:nvSpPr>
            <p:spPr bwMode="auto">
              <a:xfrm>
                <a:off x="2893176" y="2308043"/>
                <a:ext cx="11873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900" b="1" dirty="0" smtClean="0">
                    <a:solidFill>
                      <a:srgbClr val="0070C0"/>
                    </a:solidFill>
                  </a:rPr>
                  <a:t>Государственный контракт</a:t>
                </a:r>
                <a:endParaRPr lang="ru-RU" sz="9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80" name="Группа 179"/>
          <p:cNvGrpSpPr/>
          <p:nvPr/>
        </p:nvGrpSpPr>
        <p:grpSpPr>
          <a:xfrm>
            <a:off x="8797605" y="3759940"/>
            <a:ext cx="1374281" cy="485240"/>
            <a:chOff x="2531826" y="2183082"/>
            <a:chExt cx="1374460" cy="485240"/>
          </a:xfrm>
        </p:grpSpPr>
        <p:pic>
          <p:nvPicPr>
            <p:cNvPr id="181" name="Picture 2" descr="https://image.shutterstock.com/image-vector/contract-document-pen-business-vector-260nw-120026286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62"/>
            <a:stretch/>
          </p:blipFill>
          <p:spPr bwMode="auto">
            <a:xfrm>
              <a:off x="2531826" y="2183082"/>
              <a:ext cx="432485" cy="42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" name="TextBox 102"/>
            <p:cNvSpPr txBox="1">
              <a:spLocks noChangeArrowheads="1"/>
            </p:cNvSpPr>
            <p:nvPr/>
          </p:nvSpPr>
          <p:spPr bwMode="auto">
            <a:xfrm>
              <a:off x="2839486" y="2298990"/>
              <a:ext cx="1066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b="1" dirty="0" smtClean="0">
                  <a:solidFill>
                    <a:srgbClr val="0070C0"/>
                  </a:solidFill>
                </a:rPr>
                <a:t>Субподрядные договора</a:t>
              </a:r>
              <a:endParaRPr lang="ru-RU" sz="9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45" name="AutoShape 2" descr="http://zakupki.gov.ru/epz/main/public/img/header/emblem.svg"/>
          <p:cNvSpPr>
            <a:spLocks noChangeAspect="1" noChangeArrowheads="1"/>
          </p:cNvSpPr>
          <p:nvPr/>
        </p:nvSpPr>
        <p:spPr bwMode="auto">
          <a:xfrm>
            <a:off x="155555" y="-144463"/>
            <a:ext cx="3047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8" name="Группа 67"/>
          <p:cNvGrpSpPr/>
          <p:nvPr/>
        </p:nvGrpSpPr>
        <p:grpSpPr>
          <a:xfrm>
            <a:off x="6054475" y="911144"/>
            <a:ext cx="1378111" cy="1005683"/>
            <a:chOff x="708614" y="1385217"/>
            <a:chExt cx="1378290" cy="1005683"/>
          </a:xfrm>
        </p:grpSpPr>
        <p:pic>
          <p:nvPicPr>
            <p:cNvPr id="69" name="Picture 2" descr="https://i.ya-webdesign.com/images/suit-clipart-worker-2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500" y="1385217"/>
              <a:ext cx="302787" cy="60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102"/>
            <p:cNvSpPr txBox="1">
              <a:spLocks noChangeArrowheads="1"/>
            </p:cNvSpPr>
            <p:nvPr/>
          </p:nvSpPr>
          <p:spPr bwMode="auto">
            <a:xfrm>
              <a:off x="708614" y="1990790"/>
              <a:ext cx="13782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/>
                <a:t>Государственный заказчик/ГРБС</a:t>
              </a:r>
              <a:endParaRPr lang="ru-RU" sz="1000" b="1" dirty="0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6195983" y="2973605"/>
            <a:ext cx="1066661" cy="916982"/>
            <a:chOff x="206593" y="1774574"/>
            <a:chExt cx="1066800" cy="916982"/>
          </a:xfrm>
        </p:grpSpPr>
        <p:pic>
          <p:nvPicPr>
            <p:cNvPr id="75" name="Рисунок 74" descr="3eb5e32f1e3b06991ea686f8d28f82df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9713" y="1774574"/>
              <a:ext cx="205518" cy="532086"/>
            </a:xfrm>
            <a:prstGeom prst="rect">
              <a:avLst/>
            </a:prstGeom>
          </p:spPr>
        </p:pic>
        <p:sp>
          <p:nvSpPr>
            <p:cNvPr id="80" name="TextBox 102"/>
            <p:cNvSpPr txBox="1">
              <a:spLocks noChangeArrowheads="1"/>
            </p:cNvSpPr>
            <p:nvPr/>
          </p:nvSpPr>
          <p:spPr bwMode="auto">
            <a:xfrm>
              <a:off x="206593" y="2291446"/>
              <a:ext cx="1066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b="1" dirty="0" smtClean="0"/>
                <a:t>Головной исполнитель</a:t>
              </a:r>
              <a:endParaRPr lang="ru-RU" sz="1000" b="1" dirty="0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4666140" y="4171853"/>
            <a:ext cx="1152972" cy="1224758"/>
            <a:chOff x="206593" y="1774574"/>
            <a:chExt cx="1153122" cy="1224758"/>
          </a:xfrm>
        </p:grpSpPr>
        <p:pic>
          <p:nvPicPr>
            <p:cNvPr id="82" name="Рисунок 81" descr="3eb5e32f1e3b06991ea686f8d28f82df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9713" y="1774574"/>
              <a:ext cx="205518" cy="532086"/>
            </a:xfrm>
            <a:prstGeom prst="rect">
              <a:avLst/>
            </a:prstGeom>
          </p:spPr>
        </p:pic>
        <p:sp>
          <p:nvSpPr>
            <p:cNvPr id="83" name="TextBox 102"/>
            <p:cNvSpPr txBox="1">
              <a:spLocks noChangeArrowheads="1"/>
            </p:cNvSpPr>
            <p:nvPr/>
          </p:nvSpPr>
          <p:spPr bwMode="auto">
            <a:xfrm>
              <a:off x="206593" y="2291446"/>
              <a:ext cx="115312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/>
                <a:t>Исполнитель по субподрядному договору</a:t>
              </a:r>
              <a:endParaRPr lang="ru-RU" sz="1000" b="1" dirty="0"/>
            </a:p>
          </p:txBody>
        </p:sp>
      </p:grpSp>
      <p:cxnSp>
        <p:nvCxnSpPr>
          <p:cNvPr id="4" name="Соединительная линия уступом 3"/>
          <p:cNvCxnSpPr>
            <a:stCxn id="70" idx="2"/>
            <a:endCxn id="75" idx="0"/>
          </p:cNvCxnSpPr>
          <p:nvPr/>
        </p:nvCxnSpPr>
        <p:spPr>
          <a:xfrm rot="5400000">
            <a:off x="6214273" y="2444347"/>
            <a:ext cx="1056779" cy="1739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87"/>
          <p:cNvGrpSpPr/>
          <p:nvPr/>
        </p:nvGrpSpPr>
        <p:grpSpPr>
          <a:xfrm>
            <a:off x="6189336" y="4171853"/>
            <a:ext cx="1155408" cy="1224758"/>
            <a:chOff x="206593" y="1774574"/>
            <a:chExt cx="1155558" cy="1224758"/>
          </a:xfrm>
        </p:grpSpPr>
        <p:pic>
          <p:nvPicPr>
            <p:cNvPr id="89" name="Рисунок 88" descr="3eb5e32f1e3b06991ea686f8d28f82df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9713" y="1774574"/>
              <a:ext cx="205518" cy="532086"/>
            </a:xfrm>
            <a:prstGeom prst="rect">
              <a:avLst/>
            </a:prstGeom>
          </p:spPr>
        </p:pic>
        <p:sp>
          <p:nvSpPr>
            <p:cNvPr id="90" name="TextBox 102"/>
            <p:cNvSpPr txBox="1">
              <a:spLocks noChangeArrowheads="1"/>
            </p:cNvSpPr>
            <p:nvPr/>
          </p:nvSpPr>
          <p:spPr bwMode="auto">
            <a:xfrm>
              <a:off x="206593" y="2291446"/>
              <a:ext cx="115555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/>
                <a:t>Исполнитель по субподрядному договору</a:t>
              </a:r>
              <a:endParaRPr lang="ru-RU" sz="1000" b="1" dirty="0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7717113" y="4171853"/>
            <a:ext cx="1184607" cy="1224758"/>
            <a:chOff x="206592" y="1774574"/>
            <a:chExt cx="1184761" cy="1224758"/>
          </a:xfrm>
        </p:grpSpPr>
        <p:pic>
          <p:nvPicPr>
            <p:cNvPr id="92" name="Рисунок 91" descr="3eb5e32f1e3b06991ea686f8d28f82df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9713" y="1774574"/>
              <a:ext cx="205518" cy="532086"/>
            </a:xfrm>
            <a:prstGeom prst="rect">
              <a:avLst/>
            </a:prstGeom>
          </p:spPr>
        </p:pic>
        <p:sp>
          <p:nvSpPr>
            <p:cNvPr id="93" name="TextBox 102"/>
            <p:cNvSpPr txBox="1">
              <a:spLocks noChangeArrowheads="1"/>
            </p:cNvSpPr>
            <p:nvPr/>
          </p:nvSpPr>
          <p:spPr bwMode="auto">
            <a:xfrm>
              <a:off x="206592" y="2291446"/>
              <a:ext cx="118476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/>
                <a:t>Исполнитель по субподрядному договору</a:t>
              </a:r>
              <a:endParaRPr lang="ru-RU" sz="1000" b="1" dirty="0"/>
            </a:p>
          </p:txBody>
        </p:sp>
      </p:grpSp>
      <p:cxnSp>
        <p:nvCxnSpPr>
          <p:cNvPr id="94" name="Соединительная линия уступом 93"/>
          <p:cNvCxnSpPr>
            <a:stCxn id="80" idx="2"/>
            <a:endCxn id="82" idx="0"/>
          </p:cNvCxnSpPr>
          <p:nvPr/>
        </p:nvCxnSpPr>
        <p:spPr>
          <a:xfrm rot="5400000">
            <a:off x="5829999" y="3272539"/>
            <a:ext cx="281266" cy="1517365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оединительная линия уступом 95"/>
          <p:cNvCxnSpPr>
            <a:stCxn id="80" idx="2"/>
            <a:endCxn id="89" idx="0"/>
          </p:cNvCxnSpPr>
          <p:nvPr/>
        </p:nvCxnSpPr>
        <p:spPr>
          <a:xfrm rot="16200000" flipH="1">
            <a:off x="6591596" y="4028305"/>
            <a:ext cx="281266" cy="583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оединительная линия уступом 98"/>
          <p:cNvCxnSpPr>
            <a:stCxn id="80" idx="2"/>
            <a:endCxn id="92" idx="0"/>
          </p:cNvCxnSpPr>
          <p:nvPr/>
        </p:nvCxnSpPr>
        <p:spPr>
          <a:xfrm rot="16200000" flipH="1">
            <a:off x="7355484" y="3264417"/>
            <a:ext cx="281266" cy="1533607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Группа 105"/>
          <p:cNvGrpSpPr/>
          <p:nvPr/>
        </p:nvGrpSpPr>
        <p:grpSpPr>
          <a:xfrm>
            <a:off x="6935462" y="5589026"/>
            <a:ext cx="1232708" cy="1070870"/>
            <a:chOff x="206593" y="1774574"/>
            <a:chExt cx="1232869" cy="1070870"/>
          </a:xfrm>
        </p:grpSpPr>
        <p:pic>
          <p:nvPicPr>
            <p:cNvPr id="107" name="Рисунок 106" descr="3eb5e32f1e3b06991ea686f8d28f82df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9713" y="1774574"/>
              <a:ext cx="205518" cy="532086"/>
            </a:xfrm>
            <a:prstGeom prst="rect">
              <a:avLst/>
            </a:prstGeom>
          </p:spPr>
        </p:pic>
        <p:sp>
          <p:nvSpPr>
            <p:cNvPr id="108" name="TextBox 102"/>
            <p:cNvSpPr txBox="1">
              <a:spLocks noChangeArrowheads="1"/>
            </p:cNvSpPr>
            <p:nvPr/>
          </p:nvSpPr>
          <p:spPr bwMode="auto">
            <a:xfrm>
              <a:off x="206593" y="2291446"/>
              <a:ext cx="123286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/>
                <a:t>Исполнитель по субподрядному договору</a:t>
              </a:r>
              <a:endParaRPr lang="ru-RU" sz="1000" b="1" dirty="0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8458658" y="5589026"/>
            <a:ext cx="1267549" cy="1070870"/>
            <a:chOff x="206592" y="1774574"/>
            <a:chExt cx="1267715" cy="1070870"/>
          </a:xfrm>
        </p:grpSpPr>
        <p:pic>
          <p:nvPicPr>
            <p:cNvPr id="110" name="Рисунок 109" descr="3eb5e32f1e3b06991ea686f8d28f82df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9713" y="1774574"/>
              <a:ext cx="205518" cy="532086"/>
            </a:xfrm>
            <a:prstGeom prst="rect">
              <a:avLst/>
            </a:prstGeom>
          </p:spPr>
        </p:pic>
        <p:sp>
          <p:nvSpPr>
            <p:cNvPr id="111" name="TextBox 102"/>
            <p:cNvSpPr txBox="1">
              <a:spLocks noChangeArrowheads="1"/>
            </p:cNvSpPr>
            <p:nvPr/>
          </p:nvSpPr>
          <p:spPr bwMode="auto">
            <a:xfrm>
              <a:off x="206592" y="2291446"/>
              <a:ext cx="126771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/>
                <a:t>Исполнитель по субподрядному договору</a:t>
              </a:r>
              <a:endParaRPr lang="ru-RU" sz="1000" b="1" dirty="0"/>
            </a:p>
          </p:txBody>
        </p:sp>
      </p:grpSp>
      <p:cxnSp>
        <p:nvCxnSpPr>
          <p:cNvPr id="115" name="Соединительная линия уступом 114"/>
          <p:cNvCxnSpPr>
            <a:stCxn id="93" idx="2"/>
            <a:endCxn id="107" idx="0"/>
          </p:cNvCxnSpPr>
          <p:nvPr/>
        </p:nvCxnSpPr>
        <p:spPr>
          <a:xfrm rot="5400000">
            <a:off x="7799137" y="5078745"/>
            <a:ext cx="192415" cy="828147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ная линия уступом 116"/>
          <p:cNvCxnSpPr>
            <a:stCxn id="93" idx="2"/>
            <a:endCxn id="110" idx="0"/>
          </p:cNvCxnSpPr>
          <p:nvPr/>
        </p:nvCxnSpPr>
        <p:spPr>
          <a:xfrm rot="16200000" flipH="1">
            <a:off x="8560735" y="5145293"/>
            <a:ext cx="192415" cy="69505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Группа 199"/>
          <p:cNvGrpSpPr/>
          <p:nvPr/>
        </p:nvGrpSpPr>
        <p:grpSpPr>
          <a:xfrm>
            <a:off x="1553750" y="2324601"/>
            <a:ext cx="1079601" cy="840641"/>
            <a:chOff x="3106607" y="3792686"/>
            <a:chExt cx="1079742" cy="840641"/>
          </a:xfrm>
        </p:grpSpPr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9146" y="3792686"/>
              <a:ext cx="395532" cy="395532"/>
            </a:xfrm>
            <a:prstGeom prst="rect">
              <a:avLst/>
            </a:prstGeom>
          </p:spPr>
        </p:pic>
        <p:sp>
          <p:nvSpPr>
            <p:cNvPr id="202" name="Прямоугольник 6"/>
            <p:cNvSpPr>
              <a:spLocks noChangeArrowheads="1"/>
            </p:cNvSpPr>
            <p:nvPr/>
          </p:nvSpPr>
          <p:spPr bwMode="auto">
            <a:xfrm>
              <a:off x="3106607" y="4171662"/>
              <a:ext cx="10797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800" b="1" dirty="0" smtClean="0"/>
                <a:t>Регистрация Сведений об операциях с ЦС</a:t>
              </a:r>
              <a:endParaRPr lang="ru-RU" altLang="ru-RU" sz="800" b="1" dirty="0"/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1578123" y="4240642"/>
            <a:ext cx="1079601" cy="975011"/>
            <a:chOff x="1999405" y="4208757"/>
            <a:chExt cx="1079742" cy="975011"/>
          </a:xfrm>
        </p:grpSpPr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710" y="4208757"/>
              <a:ext cx="395532" cy="395532"/>
            </a:xfrm>
            <a:prstGeom prst="rect">
              <a:avLst/>
            </a:prstGeom>
          </p:spPr>
        </p:pic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978" y="4272277"/>
              <a:ext cx="395532" cy="395532"/>
            </a:xfrm>
            <a:prstGeom prst="rect">
              <a:avLst/>
            </a:prstGeom>
          </p:spPr>
        </p:pic>
        <p:grpSp>
          <p:nvGrpSpPr>
            <p:cNvPr id="207" name="Группа 206"/>
            <p:cNvGrpSpPr/>
            <p:nvPr/>
          </p:nvGrpSpPr>
          <p:grpSpPr>
            <a:xfrm>
              <a:off x="1999405" y="4343127"/>
              <a:ext cx="1079742" cy="840641"/>
              <a:chOff x="3106607" y="3792686"/>
              <a:chExt cx="1079742" cy="840641"/>
            </a:xfrm>
          </p:grpSpPr>
          <p:pic>
            <p:nvPicPr>
              <p:cNvPr id="208" name="Рисунок 20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9146" y="3792686"/>
                <a:ext cx="395532" cy="395532"/>
              </a:xfrm>
              <a:prstGeom prst="rect">
                <a:avLst/>
              </a:prstGeom>
            </p:spPr>
          </p:pic>
          <p:sp>
            <p:nvSpPr>
              <p:cNvPr id="209" name="Прямоугольник 6"/>
              <p:cNvSpPr>
                <a:spLocks noChangeArrowheads="1"/>
              </p:cNvSpPr>
              <p:nvPr/>
            </p:nvSpPr>
            <p:spPr bwMode="auto">
              <a:xfrm>
                <a:off x="3106607" y="4171662"/>
                <a:ext cx="107974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sz="800" b="1" dirty="0" smtClean="0"/>
                  <a:t>Регистрация Сведений об операциях с ЦС</a:t>
                </a:r>
                <a:endParaRPr lang="ru-RU" altLang="ru-RU" sz="800" b="1" dirty="0"/>
              </a:p>
            </p:txBody>
          </p:sp>
        </p:grpSp>
      </p:grpSp>
      <p:cxnSp>
        <p:nvCxnSpPr>
          <p:cNvPr id="210" name="Прямая со стрелкой 209"/>
          <p:cNvCxnSpPr>
            <a:stCxn id="82" idx="1"/>
            <a:endCxn id="97" idx="3"/>
          </p:cNvCxnSpPr>
          <p:nvPr/>
        </p:nvCxnSpPr>
        <p:spPr>
          <a:xfrm flipH="1">
            <a:off x="2503839" y="4437897"/>
            <a:ext cx="2605364" cy="511"/>
          </a:xfrm>
          <a:prstGeom prst="straightConnector1">
            <a:avLst/>
          </a:prstGeom>
          <a:ln w="38100">
            <a:solidFill>
              <a:srgbClr val="0070C0">
                <a:alpha val="3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Группа 217"/>
          <p:cNvGrpSpPr/>
          <p:nvPr/>
        </p:nvGrpSpPr>
        <p:grpSpPr>
          <a:xfrm>
            <a:off x="1578123" y="5672043"/>
            <a:ext cx="1079601" cy="917081"/>
            <a:chOff x="2008971" y="5694676"/>
            <a:chExt cx="1079742" cy="917081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872" y="5694676"/>
              <a:ext cx="395532" cy="395532"/>
            </a:xfrm>
            <a:prstGeom prst="rect">
              <a:avLst/>
            </a:prstGeom>
          </p:spPr>
        </p:pic>
        <p:grpSp>
          <p:nvGrpSpPr>
            <p:cNvPr id="211" name="Группа 210"/>
            <p:cNvGrpSpPr/>
            <p:nvPr/>
          </p:nvGrpSpPr>
          <p:grpSpPr>
            <a:xfrm>
              <a:off x="2008971" y="5771116"/>
              <a:ext cx="1079742" cy="840641"/>
              <a:chOff x="3106607" y="3792686"/>
              <a:chExt cx="1079742" cy="840641"/>
            </a:xfrm>
          </p:grpSpPr>
          <p:pic>
            <p:nvPicPr>
              <p:cNvPr id="212" name="Рисунок 2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9146" y="3792686"/>
                <a:ext cx="395532" cy="395532"/>
              </a:xfrm>
              <a:prstGeom prst="rect">
                <a:avLst/>
              </a:prstGeom>
            </p:spPr>
          </p:pic>
          <p:sp>
            <p:nvSpPr>
              <p:cNvPr id="213" name="Прямоугольник 6"/>
              <p:cNvSpPr>
                <a:spLocks noChangeArrowheads="1"/>
              </p:cNvSpPr>
              <p:nvPr/>
            </p:nvSpPr>
            <p:spPr bwMode="auto">
              <a:xfrm>
                <a:off x="3106607" y="4171662"/>
                <a:ext cx="107974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sz="800" b="1" dirty="0" smtClean="0"/>
                  <a:t>Регистрация Сведений об операциях с ЦС</a:t>
                </a:r>
                <a:endParaRPr lang="ru-RU" altLang="ru-RU" sz="800" b="1" dirty="0"/>
              </a:p>
            </p:txBody>
          </p:sp>
        </p:grpSp>
      </p:grpSp>
      <p:cxnSp>
        <p:nvCxnSpPr>
          <p:cNvPr id="216" name="Прямая со стрелкой 215"/>
          <p:cNvCxnSpPr>
            <a:stCxn id="107" idx="1"/>
            <a:endCxn id="98" idx="3"/>
          </p:cNvCxnSpPr>
          <p:nvPr/>
        </p:nvCxnSpPr>
        <p:spPr>
          <a:xfrm flipH="1">
            <a:off x="2385450" y="5855070"/>
            <a:ext cx="4993074" cy="14739"/>
          </a:xfrm>
          <a:prstGeom prst="straightConnector1">
            <a:avLst/>
          </a:prstGeom>
          <a:ln w="38100">
            <a:solidFill>
              <a:srgbClr val="0070C0">
                <a:alpha val="3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Группа 77"/>
          <p:cNvGrpSpPr/>
          <p:nvPr/>
        </p:nvGrpSpPr>
        <p:grpSpPr>
          <a:xfrm>
            <a:off x="9509993" y="5183768"/>
            <a:ext cx="1374281" cy="485240"/>
            <a:chOff x="2531826" y="2183082"/>
            <a:chExt cx="1374460" cy="485240"/>
          </a:xfrm>
        </p:grpSpPr>
        <p:pic>
          <p:nvPicPr>
            <p:cNvPr id="79" name="Picture 2" descr="https://image.shutterstock.com/image-vector/contract-document-pen-business-vector-260nw-120026286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62"/>
            <a:stretch/>
          </p:blipFill>
          <p:spPr bwMode="auto">
            <a:xfrm>
              <a:off x="2531826" y="2183082"/>
              <a:ext cx="432485" cy="42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Box 102"/>
            <p:cNvSpPr txBox="1">
              <a:spLocks noChangeArrowheads="1"/>
            </p:cNvSpPr>
            <p:nvPr/>
          </p:nvSpPr>
          <p:spPr bwMode="auto">
            <a:xfrm>
              <a:off x="2839486" y="2298990"/>
              <a:ext cx="1066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b="1" dirty="0" smtClean="0">
                  <a:solidFill>
                    <a:srgbClr val="0070C0"/>
                  </a:solidFill>
                </a:rPr>
                <a:t>Субподрядные договора</a:t>
              </a:r>
              <a:endParaRPr lang="ru-RU" sz="9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00" name="Овал 99"/>
          <p:cNvSpPr/>
          <p:nvPr/>
        </p:nvSpPr>
        <p:spPr>
          <a:xfrm>
            <a:off x="6842146" y="2210826"/>
            <a:ext cx="388603" cy="36827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</a:t>
            </a:r>
            <a:endParaRPr lang="ru-RU" sz="1600" b="1" dirty="0"/>
          </a:p>
        </p:txBody>
      </p:sp>
      <p:sp>
        <p:nvSpPr>
          <p:cNvPr id="101" name="Овал 100"/>
          <p:cNvSpPr/>
          <p:nvPr/>
        </p:nvSpPr>
        <p:spPr>
          <a:xfrm>
            <a:off x="9148518" y="5210239"/>
            <a:ext cx="388603" cy="36827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8424532" y="3789234"/>
            <a:ext cx="388603" cy="36827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</a:t>
            </a:r>
            <a:endParaRPr lang="ru-RU" sz="1600" b="1" dirty="0"/>
          </a:p>
        </p:txBody>
      </p:sp>
      <p:sp>
        <p:nvSpPr>
          <p:cNvPr id="77" name="TextBox 25"/>
          <p:cNvSpPr txBox="1">
            <a:spLocks noChangeArrowheads="1"/>
          </p:cNvSpPr>
          <p:nvPr/>
        </p:nvSpPr>
        <p:spPr bwMode="auto">
          <a:xfrm>
            <a:off x="6718804" y="3195192"/>
            <a:ext cx="691552" cy="3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700" dirty="0">
                <a:solidFill>
                  <a:srgbClr val="00CC99"/>
                </a:solidFill>
              </a:rPr>
              <a:t>р</a:t>
            </a:r>
            <a:r>
              <a:rPr lang="ru-RU" altLang="ru-RU" sz="700" dirty="0">
                <a:solidFill>
                  <a:srgbClr val="00CC99"/>
                </a:solidFill>
              </a:rPr>
              <a:t>аздел</a:t>
            </a:r>
            <a:r>
              <a:rPr lang="en-US" altLang="ru-RU" sz="700" dirty="0">
                <a:solidFill>
                  <a:srgbClr val="00CC99"/>
                </a:solidFill>
              </a:rPr>
              <a:t> на</a:t>
            </a:r>
            <a:endParaRPr lang="ru-RU" altLang="ru-RU" sz="700" dirty="0">
              <a:solidFill>
                <a:srgbClr val="00CC99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CC99"/>
                </a:solidFill>
                <a:latin typeface="+mn-lt"/>
              </a:rPr>
              <a:t>71</a:t>
            </a:r>
            <a:r>
              <a:rPr lang="en-US" altLang="ru-RU" sz="1400" dirty="0" smtClean="0">
                <a:solidFill>
                  <a:srgbClr val="00CC99"/>
                </a:solidFill>
                <a:latin typeface="+mn-lt"/>
              </a:rPr>
              <a:t> ЛС</a:t>
            </a:r>
            <a:endParaRPr lang="ru-RU" altLang="ru-RU" sz="1400" dirty="0" smtClean="0">
              <a:solidFill>
                <a:srgbClr val="00CC99"/>
              </a:solidFill>
              <a:latin typeface="+mn-lt"/>
            </a:endParaRPr>
          </a:p>
        </p:txBody>
      </p:sp>
      <p:sp>
        <p:nvSpPr>
          <p:cNvPr id="85" name="TextBox 25"/>
          <p:cNvSpPr txBox="1">
            <a:spLocks noChangeArrowheads="1"/>
          </p:cNvSpPr>
          <p:nvPr/>
        </p:nvSpPr>
        <p:spPr bwMode="auto">
          <a:xfrm>
            <a:off x="6677469" y="1302605"/>
            <a:ext cx="69155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CC99"/>
                </a:solidFill>
                <a:latin typeface="+mn-lt"/>
              </a:rPr>
              <a:t>03</a:t>
            </a:r>
            <a:r>
              <a:rPr lang="en-US" altLang="ru-RU" sz="1400" dirty="0" smtClean="0">
                <a:solidFill>
                  <a:srgbClr val="00CC99"/>
                </a:solidFill>
                <a:latin typeface="+mn-lt"/>
              </a:rPr>
              <a:t> ЛС</a:t>
            </a:r>
            <a:endParaRPr lang="ru-RU" altLang="ru-RU" sz="1400" dirty="0" smtClean="0">
              <a:solidFill>
                <a:srgbClr val="00CC99"/>
              </a:solidFill>
              <a:latin typeface="+mn-lt"/>
            </a:endParaRPr>
          </a:p>
        </p:txBody>
      </p:sp>
      <p:sp>
        <p:nvSpPr>
          <p:cNvPr id="86" name="TextBox 25"/>
          <p:cNvSpPr txBox="1">
            <a:spLocks noChangeArrowheads="1"/>
          </p:cNvSpPr>
          <p:nvPr/>
        </p:nvSpPr>
        <p:spPr bwMode="auto">
          <a:xfrm>
            <a:off x="5180617" y="4379478"/>
            <a:ext cx="691552" cy="3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700" dirty="0">
                <a:solidFill>
                  <a:srgbClr val="00CC99"/>
                </a:solidFill>
              </a:rPr>
              <a:t>р</a:t>
            </a:r>
            <a:r>
              <a:rPr lang="ru-RU" altLang="ru-RU" sz="700" dirty="0">
                <a:solidFill>
                  <a:srgbClr val="00CC99"/>
                </a:solidFill>
              </a:rPr>
              <a:t>аздел</a:t>
            </a:r>
            <a:r>
              <a:rPr lang="en-US" altLang="ru-RU" sz="700" dirty="0">
                <a:solidFill>
                  <a:srgbClr val="00CC99"/>
                </a:solidFill>
              </a:rPr>
              <a:t> на</a:t>
            </a:r>
            <a:endParaRPr lang="ru-RU" altLang="ru-RU" sz="700" dirty="0">
              <a:solidFill>
                <a:srgbClr val="00CC99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CC99"/>
                </a:solidFill>
                <a:latin typeface="+mn-lt"/>
              </a:rPr>
              <a:t>71</a:t>
            </a:r>
            <a:r>
              <a:rPr lang="en-US" altLang="ru-RU" sz="1400" dirty="0" smtClean="0">
                <a:solidFill>
                  <a:srgbClr val="00CC99"/>
                </a:solidFill>
                <a:latin typeface="+mn-lt"/>
              </a:rPr>
              <a:t> ЛС</a:t>
            </a:r>
            <a:endParaRPr lang="ru-RU" altLang="ru-RU" sz="1400" dirty="0" smtClean="0">
              <a:solidFill>
                <a:srgbClr val="00CC99"/>
              </a:solidFill>
              <a:latin typeface="+mn-lt"/>
            </a:endParaRPr>
          </a:p>
        </p:txBody>
      </p:sp>
      <p:sp>
        <p:nvSpPr>
          <p:cNvPr id="87" name="TextBox 25"/>
          <p:cNvSpPr txBox="1">
            <a:spLocks noChangeArrowheads="1"/>
          </p:cNvSpPr>
          <p:nvPr/>
        </p:nvSpPr>
        <p:spPr bwMode="auto">
          <a:xfrm>
            <a:off x="6737525" y="4379478"/>
            <a:ext cx="691552" cy="3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700" dirty="0">
                <a:solidFill>
                  <a:srgbClr val="00CC99"/>
                </a:solidFill>
              </a:rPr>
              <a:t>р</a:t>
            </a:r>
            <a:r>
              <a:rPr lang="ru-RU" altLang="ru-RU" sz="700" dirty="0">
                <a:solidFill>
                  <a:srgbClr val="00CC99"/>
                </a:solidFill>
              </a:rPr>
              <a:t>аздел</a:t>
            </a:r>
            <a:r>
              <a:rPr lang="en-US" altLang="ru-RU" sz="700" dirty="0">
                <a:solidFill>
                  <a:srgbClr val="00CC99"/>
                </a:solidFill>
              </a:rPr>
              <a:t> на</a:t>
            </a:r>
            <a:endParaRPr lang="ru-RU" altLang="ru-RU" sz="700" dirty="0">
              <a:solidFill>
                <a:srgbClr val="00CC99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CC99"/>
                </a:solidFill>
                <a:latin typeface="+mn-lt"/>
              </a:rPr>
              <a:t>71</a:t>
            </a:r>
            <a:r>
              <a:rPr lang="en-US" altLang="ru-RU" sz="1400" dirty="0" smtClean="0">
                <a:solidFill>
                  <a:srgbClr val="00CC99"/>
                </a:solidFill>
                <a:latin typeface="+mn-lt"/>
              </a:rPr>
              <a:t> ЛС</a:t>
            </a:r>
            <a:endParaRPr lang="ru-RU" altLang="ru-RU" sz="1400" dirty="0" smtClean="0">
              <a:solidFill>
                <a:srgbClr val="00CC99"/>
              </a:solidFill>
              <a:latin typeface="+mn-lt"/>
            </a:endParaRPr>
          </a:p>
        </p:txBody>
      </p:sp>
      <p:sp>
        <p:nvSpPr>
          <p:cNvPr id="103" name="TextBox 25"/>
          <p:cNvSpPr txBox="1">
            <a:spLocks noChangeArrowheads="1"/>
          </p:cNvSpPr>
          <p:nvPr/>
        </p:nvSpPr>
        <p:spPr bwMode="auto">
          <a:xfrm>
            <a:off x="8253138" y="4379478"/>
            <a:ext cx="691552" cy="3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700" dirty="0">
                <a:solidFill>
                  <a:srgbClr val="00CC99"/>
                </a:solidFill>
              </a:rPr>
              <a:t>р</a:t>
            </a:r>
            <a:r>
              <a:rPr lang="ru-RU" altLang="ru-RU" sz="700" dirty="0">
                <a:solidFill>
                  <a:srgbClr val="00CC99"/>
                </a:solidFill>
              </a:rPr>
              <a:t>аздел</a:t>
            </a:r>
            <a:r>
              <a:rPr lang="en-US" altLang="ru-RU" sz="700" dirty="0">
                <a:solidFill>
                  <a:srgbClr val="00CC99"/>
                </a:solidFill>
              </a:rPr>
              <a:t> на</a:t>
            </a:r>
            <a:endParaRPr lang="ru-RU" altLang="ru-RU" sz="700" dirty="0">
              <a:solidFill>
                <a:srgbClr val="00CC99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CC99"/>
                </a:solidFill>
                <a:latin typeface="+mn-lt"/>
              </a:rPr>
              <a:t>71</a:t>
            </a:r>
            <a:r>
              <a:rPr lang="en-US" altLang="ru-RU" sz="1400" dirty="0" smtClean="0">
                <a:solidFill>
                  <a:srgbClr val="00CC99"/>
                </a:solidFill>
                <a:latin typeface="+mn-lt"/>
              </a:rPr>
              <a:t> ЛС</a:t>
            </a:r>
            <a:endParaRPr lang="ru-RU" altLang="ru-RU" sz="1400" dirty="0" smtClean="0">
              <a:solidFill>
                <a:srgbClr val="00CC99"/>
              </a:solidFill>
              <a:latin typeface="+mn-lt"/>
            </a:endParaRPr>
          </a:p>
        </p:txBody>
      </p:sp>
      <p:sp>
        <p:nvSpPr>
          <p:cNvPr id="104" name="TextBox 25"/>
          <p:cNvSpPr txBox="1">
            <a:spLocks noChangeArrowheads="1"/>
          </p:cNvSpPr>
          <p:nvPr/>
        </p:nvSpPr>
        <p:spPr bwMode="auto">
          <a:xfrm>
            <a:off x="7476618" y="5798121"/>
            <a:ext cx="691552" cy="3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700" dirty="0">
                <a:solidFill>
                  <a:srgbClr val="00CC99"/>
                </a:solidFill>
              </a:rPr>
              <a:t>р</a:t>
            </a:r>
            <a:r>
              <a:rPr lang="ru-RU" altLang="ru-RU" sz="700" dirty="0">
                <a:solidFill>
                  <a:srgbClr val="00CC99"/>
                </a:solidFill>
              </a:rPr>
              <a:t>аздел</a:t>
            </a:r>
            <a:r>
              <a:rPr lang="en-US" altLang="ru-RU" sz="700" dirty="0">
                <a:solidFill>
                  <a:srgbClr val="00CC99"/>
                </a:solidFill>
              </a:rPr>
              <a:t> на</a:t>
            </a:r>
            <a:endParaRPr lang="ru-RU" altLang="ru-RU" sz="700" dirty="0">
              <a:solidFill>
                <a:srgbClr val="00CC99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CC99"/>
                </a:solidFill>
                <a:latin typeface="+mn-lt"/>
              </a:rPr>
              <a:t>71</a:t>
            </a:r>
            <a:r>
              <a:rPr lang="en-US" altLang="ru-RU" sz="1400" dirty="0" smtClean="0">
                <a:solidFill>
                  <a:srgbClr val="00CC99"/>
                </a:solidFill>
                <a:latin typeface="+mn-lt"/>
              </a:rPr>
              <a:t> ЛС</a:t>
            </a:r>
            <a:endParaRPr lang="ru-RU" altLang="ru-RU" sz="1400" dirty="0" smtClean="0">
              <a:solidFill>
                <a:srgbClr val="00CC99"/>
              </a:solidFill>
              <a:latin typeface="+mn-lt"/>
            </a:endParaRPr>
          </a:p>
        </p:txBody>
      </p:sp>
      <p:sp>
        <p:nvSpPr>
          <p:cNvPr id="105" name="TextBox 25"/>
          <p:cNvSpPr txBox="1">
            <a:spLocks noChangeArrowheads="1"/>
          </p:cNvSpPr>
          <p:nvPr/>
        </p:nvSpPr>
        <p:spPr bwMode="auto">
          <a:xfrm>
            <a:off x="8992719" y="5798121"/>
            <a:ext cx="691552" cy="3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700" dirty="0">
                <a:solidFill>
                  <a:srgbClr val="00CC99"/>
                </a:solidFill>
              </a:rPr>
              <a:t>р</a:t>
            </a:r>
            <a:r>
              <a:rPr lang="ru-RU" altLang="ru-RU" sz="700" dirty="0">
                <a:solidFill>
                  <a:srgbClr val="00CC99"/>
                </a:solidFill>
              </a:rPr>
              <a:t>аздел</a:t>
            </a:r>
            <a:r>
              <a:rPr lang="en-US" altLang="ru-RU" sz="700" dirty="0">
                <a:solidFill>
                  <a:srgbClr val="00CC99"/>
                </a:solidFill>
              </a:rPr>
              <a:t> на</a:t>
            </a:r>
            <a:endParaRPr lang="ru-RU" altLang="ru-RU" sz="700" dirty="0">
              <a:solidFill>
                <a:srgbClr val="00CC99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CC99"/>
                </a:solidFill>
                <a:latin typeface="+mn-lt"/>
              </a:rPr>
              <a:t>71</a:t>
            </a:r>
            <a:r>
              <a:rPr lang="en-US" altLang="ru-RU" sz="1400" dirty="0" smtClean="0">
                <a:solidFill>
                  <a:srgbClr val="00CC99"/>
                </a:solidFill>
                <a:latin typeface="+mn-lt"/>
              </a:rPr>
              <a:t> ЛС</a:t>
            </a:r>
            <a:endParaRPr lang="ru-RU" altLang="ru-RU" sz="1400" dirty="0" smtClean="0">
              <a:solidFill>
                <a:srgbClr val="00CC99"/>
              </a:solidFill>
              <a:latin typeface="+mn-lt"/>
            </a:endParaRPr>
          </a:p>
        </p:txBody>
      </p:sp>
      <p:cxnSp>
        <p:nvCxnSpPr>
          <p:cNvPr id="3" name="Соединительная линия уступом 2"/>
          <p:cNvCxnSpPr>
            <a:stCxn id="69" idx="1"/>
          </p:cNvCxnSpPr>
          <p:nvPr/>
        </p:nvCxnSpPr>
        <p:spPr>
          <a:xfrm rot="10800000" flipV="1">
            <a:off x="3633278" y="1213930"/>
            <a:ext cx="2938017" cy="1146124"/>
          </a:xfrm>
          <a:prstGeom prst="bentConnector3">
            <a:avLst>
              <a:gd name="adj1" fmla="val 77501"/>
            </a:avLst>
          </a:prstGeom>
          <a:ln w="38100">
            <a:solidFill>
              <a:srgbClr val="0070C0">
                <a:alpha val="3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" name="Группа 2047"/>
          <p:cNvGrpSpPr/>
          <p:nvPr/>
        </p:nvGrpSpPr>
        <p:grpSpPr>
          <a:xfrm>
            <a:off x="2080872" y="1148328"/>
            <a:ext cx="1316592" cy="837068"/>
            <a:chOff x="654344" y="4325076"/>
            <a:chExt cx="1316763" cy="837068"/>
          </a:xfrm>
        </p:grpSpPr>
        <p:pic>
          <p:nvPicPr>
            <p:cNvPr id="2050" name="Picture 2" descr="https://suretybondauthority.com/wp-content/uploads/2016/11/appraisal-management-bon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014" y="4325076"/>
              <a:ext cx="457057" cy="457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TextBox 102"/>
            <p:cNvSpPr txBox="1">
              <a:spLocks noChangeArrowheads="1"/>
            </p:cNvSpPr>
            <p:nvPr/>
          </p:nvSpPr>
          <p:spPr bwMode="auto">
            <a:xfrm>
              <a:off x="654344" y="4700479"/>
              <a:ext cx="13167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 smtClean="0"/>
                <a:t>Утверждение Заказчиком Сведений </a:t>
              </a:r>
            </a:p>
            <a:p>
              <a:pPr algn="ctr"/>
              <a:r>
                <a:rPr lang="ru-RU" sz="800" b="1" dirty="0" smtClean="0"/>
                <a:t>об операциях с ЦС</a:t>
              </a:r>
              <a:endParaRPr lang="ru-RU" sz="800" b="1" dirty="0"/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2811136" y="2121039"/>
            <a:ext cx="1249148" cy="1141982"/>
            <a:chOff x="1853312" y="2793766"/>
            <a:chExt cx="1249311" cy="1141982"/>
          </a:xfrm>
        </p:grpSpPr>
        <p:grpSp>
          <p:nvGrpSpPr>
            <p:cNvPr id="112" name="Группа 111"/>
            <p:cNvGrpSpPr/>
            <p:nvPr/>
          </p:nvGrpSpPr>
          <p:grpSpPr>
            <a:xfrm>
              <a:off x="1853312" y="3032781"/>
              <a:ext cx="1249311" cy="902967"/>
              <a:chOff x="2431241" y="2703743"/>
              <a:chExt cx="1249311" cy="902967"/>
            </a:xfrm>
          </p:grpSpPr>
          <p:pic>
            <p:nvPicPr>
              <p:cNvPr id="113" name="Picture 6" descr="http://cdn.onlinewebfonts.com/svg/download_456234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1501" y="2703743"/>
                <a:ext cx="301896" cy="363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4" name="TextBox 102"/>
              <p:cNvSpPr txBox="1">
                <a:spLocks noChangeArrowheads="1"/>
              </p:cNvSpPr>
              <p:nvPr/>
            </p:nvSpPr>
            <p:spPr bwMode="auto">
              <a:xfrm>
                <a:off x="2431241" y="3021935"/>
                <a:ext cx="124931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b="1" dirty="0" smtClean="0"/>
                  <a:t>Разрешение на утверждение Сведений Исполнителем</a:t>
                </a:r>
                <a:endParaRPr lang="ru-RU" sz="800" b="1" dirty="0"/>
              </a:p>
            </p:txBody>
          </p:sp>
        </p:grpSp>
        <p:sp>
          <p:nvSpPr>
            <p:cNvPr id="124" name="TextBox 102"/>
            <p:cNvSpPr txBox="1">
              <a:spLocks noChangeArrowheads="1"/>
            </p:cNvSpPr>
            <p:nvPr/>
          </p:nvSpPr>
          <p:spPr bwMode="auto">
            <a:xfrm>
              <a:off x="2465346" y="2793766"/>
              <a:ext cx="3246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?</a:t>
              </a:r>
              <a:endParaRPr lang="ru-RU" b="1" dirty="0"/>
            </a:p>
          </p:txBody>
        </p:sp>
      </p:grpSp>
      <p:cxnSp>
        <p:nvCxnSpPr>
          <p:cNvPr id="125" name="Соединительная линия уступом 124"/>
          <p:cNvCxnSpPr>
            <a:stCxn id="114" idx="2"/>
            <a:endCxn id="202" idx="2"/>
          </p:cNvCxnSpPr>
          <p:nvPr/>
        </p:nvCxnSpPr>
        <p:spPr>
          <a:xfrm rot="5400000" flipH="1">
            <a:off x="2715741" y="2543053"/>
            <a:ext cx="97779" cy="1342159"/>
          </a:xfrm>
          <a:prstGeom prst="bentConnector3">
            <a:avLst>
              <a:gd name="adj1" fmla="val -233793"/>
            </a:avLst>
          </a:prstGeom>
          <a:ln w="38100">
            <a:solidFill>
              <a:srgbClr val="0070C0">
                <a:alpha val="3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Соединительная линия уступом 126"/>
          <p:cNvCxnSpPr>
            <a:stCxn id="113" idx="0"/>
            <a:endCxn id="2050" idx="3"/>
          </p:cNvCxnSpPr>
          <p:nvPr/>
        </p:nvCxnSpPr>
        <p:spPr>
          <a:xfrm rot="16200000" flipV="1">
            <a:off x="2720774" y="1648565"/>
            <a:ext cx="983197" cy="439782"/>
          </a:xfrm>
          <a:prstGeom prst="bentConnector2">
            <a:avLst/>
          </a:prstGeom>
          <a:ln w="38100">
            <a:solidFill>
              <a:srgbClr val="0070C0">
                <a:alpha val="3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5" name="Группа 2064"/>
          <p:cNvGrpSpPr/>
          <p:nvPr/>
        </p:nvGrpSpPr>
        <p:grpSpPr>
          <a:xfrm>
            <a:off x="3032539" y="4199494"/>
            <a:ext cx="1017204" cy="913628"/>
            <a:chOff x="556802" y="4261595"/>
            <a:chExt cx="1017336" cy="913628"/>
          </a:xfrm>
        </p:grpSpPr>
        <p:pic>
          <p:nvPicPr>
            <p:cNvPr id="146" name="Picture 6" descr="http://cdn.onlinewebfonts.com/svg/download_456234.png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582" y="4261595"/>
              <a:ext cx="301896" cy="363462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144" name="Picture 6" descr="http://cdn.onlinewebfonts.com/svg/download_456234.png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133" y="4308493"/>
              <a:ext cx="301896" cy="363462"/>
            </a:xfrm>
            <a:prstGeom prst="rect">
              <a:avLst/>
            </a:prstGeom>
            <a:solidFill>
              <a:schemeClr val="bg1"/>
            </a:solidFill>
            <a:extLst/>
          </p:spPr>
        </p:pic>
        <p:grpSp>
          <p:nvGrpSpPr>
            <p:cNvPr id="141" name="Группа 140"/>
            <p:cNvGrpSpPr/>
            <p:nvPr/>
          </p:nvGrpSpPr>
          <p:grpSpPr>
            <a:xfrm>
              <a:off x="556802" y="4350096"/>
              <a:ext cx="1017336" cy="825127"/>
              <a:chOff x="2540014" y="2703743"/>
              <a:chExt cx="1017336" cy="825127"/>
            </a:xfrm>
          </p:grpSpPr>
          <p:pic>
            <p:nvPicPr>
              <p:cNvPr id="142" name="Picture 6" descr="http://cdn.onlinewebfonts.com/svg/download_456234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1501" y="2703743"/>
                <a:ext cx="301896" cy="363462"/>
              </a:xfrm>
              <a:prstGeom prst="rect">
                <a:avLst/>
              </a:prstGeom>
              <a:solidFill>
                <a:srgbClr val="FFFFFF"/>
              </a:solidFill>
              <a:extLst/>
            </p:spPr>
          </p:pic>
          <p:sp>
            <p:nvSpPr>
              <p:cNvPr id="143" name="TextBox 102"/>
              <p:cNvSpPr txBox="1">
                <a:spLocks noChangeArrowheads="1"/>
              </p:cNvSpPr>
              <p:nvPr/>
            </p:nvSpPr>
            <p:spPr bwMode="auto">
              <a:xfrm>
                <a:off x="2540014" y="3067205"/>
                <a:ext cx="101733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Разрешение  на утверждение Сведений</a:t>
                </a:r>
                <a:endParaRPr lang="ru-RU" sz="8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2064" name="Группа 2063"/>
          <p:cNvGrpSpPr/>
          <p:nvPr/>
        </p:nvGrpSpPr>
        <p:grpSpPr>
          <a:xfrm>
            <a:off x="3076812" y="5601229"/>
            <a:ext cx="1017204" cy="866730"/>
            <a:chOff x="515601" y="5666945"/>
            <a:chExt cx="1017336" cy="866730"/>
          </a:xfrm>
        </p:grpSpPr>
        <p:pic>
          <p:nvPicPr>
            <p:cNvPr id="152" name="Picture 6" descr="http://cdn.onlinewebfonts.com/svg/download_456234.png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932" y="5666945"/>
              <a:ext cx="301896" cy="363462"/>
            </a:xfrm>
            <a:prstGeom prst="rect">
              <a:avLst/>
            </a:prstGeom>
            <a:solidFill>
              <a:schemeClr val="bg1"/>
            </a:solidFill>
            <a:extLst/>
          </p:spPr>
        </p:pic>
        <p:grpSp>
          <p:nvGrpSpPr>
            <p:cNvPr id="153" name="Группа 152"/>
            <p:cNvGrpSpPr/>
            <p:nvPr/>
          </p:nvGrpSpPr>
          <p:grpSpPr>
            <a:xfrm>
              <a:off x="515601" y="5708548"/>
              <a:ext cx="1017336" cy="825127"/>
              <a:chOff x="2540014" y="2703743"/>
              <a:chExt cx="1017336" cy="825127"/>
            </a:xfrm>
          </p:grpSpPr>
          <p:pic>
            <p:nvPicPr>
              <p:cNvPr id="154" name="Picture 6" descr="http://cdn.onlinewebfonts.com/svg/download_456234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1501" y="2703743"/>
                <a:ext cx="301896" cy="363462"/>
              </a:xfrm>
              <a:prstGeom prst="rect">
                <a:avLst/>
              </a:prstGeom>
              <a:solidFill>
                <a:srgbClr val="FFFFFF"/>
              </a:solidFill>
              <a:extLst/>
            </p:spPr>
          </p:pic>
          <p:sp>
            <p:nvSpPr>
              <p:cNvPr id="155" name="TextBox 102"/>
              <p:cNvSpPr txBox="1">
                <a:spLocks noChangeArrowheads="1"/>
              </p:cNvSpPr>
              <p:nvPr/>
            </p:nvSpPr>
            <p:spPr bwMode="auto">
              <a:xfrm>
                <a:off x="2540014" y="3067205"/>
                <a:ext cx="101733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Разрешение  на утверждение Сведений</a:t>
                </a:r>
                <a:endParaRPr lang="ru-RU" sz="8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sp>
        <p:nvSpPr>
          <p:cNvPr id="167" name="TextBox 102"/>
          <p:cNvSpPr txBox="1">
            <a:spLocks noChangeArrowheads="1"/>
          </p:cNvSpPr>
          <p:nvPr/>
        </p:nvSpPr>
        <p:spPr bwMode="auto">
          <a:xfrm>
            <a:off x="3080393" y="3565549"/>
            <a:ext cx="6099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70C0"/>
                </a:solidFill>
              </a:rPr>
              <a:t>да</a:t>
            </a:r>
            <a:endParaRPr lang="ru-RU" sz="800" b="1" dirty="0">
              <a:solidFill>
                <a:srgbClr val="0070C0"/>
              </a:solidFill>
            </a:endParaRPr>
          </a:p>
        </p:txBody>
      </p:sp>
      <p:sp>
        <p:nvSpPr>
          <p:cNvPr id="168" name="TextBox 102"/>
          <p:cNvSpPr txBox="1">
            <a:spLocks noChangeArrowheads="1"/>
          </p:cNvSpPr>
          <p:nvPr/>
        </p:nvSpPr>
        <p:spPr bwMode="auto">
          <a:xfrm flipH="1">
            <a:off x="2974375" y="1187725"/>
            <a:ext cx="7971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70C0"/>
                </a:solidFill>
              </a:rPr>
              <a:t>нет</a:t>
            </a:r>
            <a:endParaRPr lang="ru-RU" sz="800" b="1" dirty="0">
              <a:solidFill>
                <a:srgbClr val="0070C0"/>
              </a:solidFill>
            </a:endParaRPr>
          </a:p>
        </p:txBody>
      </p:sp>
      <p:cxnSp>
        <p:nvCxnSpPr>
          <p:cNvPr id="185" name="Соединительная линия уступом 184"/>
          <p:cNvCxnSpPr>
            <a:stCxn id="2050" idx="1"/>
            <a:endCxn id="201" idx="0"/>
          </p:cNvCxnSpPr>
          <p:nvPr/>
        </p:nvCxnSpPr>
        <p:spPr>
          <a:xfrm rot="10800000" flipV="1">
            <a:off x="2083986" y="1376857"/>
            <a:ext cx="451497" cy="947743"/>
          </a:xfrm>
          <a:prstGeom prst="bentConnector2">
            <a:avLst/>
          </a:prstGeom>
          <a:ln w="38100">
            <a:solidFill>
              <a:srgbClr val="0070C0">
                <a:alpha val="3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Соединительная линия уступом 195"/>
          <p:cNvCxnSpPr>
            <a:stCxn id="75" idx="1"/>
          </p:cNvCxnSpPr>
          <p:nvPr/>
        </p:nvCxnSpPr>
        <p:spPr>
          <a:xfrm rot="10800000">
            <a:off x="3633277" y="2628163"/>
            <a:ext cx="3005769" cy="611487"/>
          </a:xfrm>
          <a:prstGeom prst="bentConnector3">
            <a:avLst>
              <a:gd name="adj1" fmla="val 77378"/>
            </a:avLst>
          </a:prstGeom>
          <a:ln w="38100">
            <a:solidFill>
              <a:srgbClr val="0070C0">
                <a:alpha val="37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Заголовок 1"/>
          <p:cNvSpPr txBox="1">
            <a:spLocks/>
          </p:cNvSpPr>
          <p:nvPr/>
        </p:nvSpPr>
        <p:spPr>
          <a:xfrm>
            <a:off x="4291460" y="37647"/>
            <a:ext cx="5911437" cy="68760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altLang="ru-RU" sz="1800" b="1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направления и утверждения Заказчиком Сведения об операциях с целевыми средствами</a:t>
            </a:r>
            <a:endParaRPr lang="ru-RU" sz="1800" dirty="0"/>
          </a:p>
        </p:txBody>
      </p:sp>
      <p:pic>
        <p:nvPicPr>
          <p:cNvPr id="119" name="Picture 2" descr="http://monitoring.ofukem.ru/images/kemregion/elektronniy-budze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745" y="824478"/>
            <a:ext cx="16573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Box 119"/>
          <p:cNvSpPr txBox="1"/>
          <p:nvPr/>
        </p:nvSpPr>
        <p:spPr>
          <a:xfrm>
            <a:off x="8944690" y="1489585"/>
            <a:ext cx="321242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</a:rPr>
              <a:t>Преимущества реализованных процессов: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</a:rPr>
              <a:t>Заказчик может утверждать Сведения об операциях с целевыми средствами в Личном кабинете.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805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83578" y="2320005"/>
            <a:ext cx="10937155" cy="3327335"/>
          </a:xfrm>
          <a:prstGeom prst="rect">
            <a:avLst/>
          </a:prstGeom>
          <a:solidFill>
            <a:schemeClr val="bg1">
              <a:lumMod val="75000"/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AutoShape 2" descr="http://zakupki.gov.ru/epz/main/public/img/header/emblem.svg"/>
          <p:cNvSpPr>
            <a:spLocks noChangeAspect="1" noChangeArrowheads="1"/>
          </p:cNvSpPr>
          <p:nvPr/>
        </p:nvSpPr>
        <p:spPr bwMode="auto">
          <a:xfrm>
            <a:off x="155555" y="-144463"/>
            <a:ext cx="3047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381309" y="1059241"/>
            <a:ext cx="6532446" cy="127547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r">
              <a:defRPr/>
            </a:pPr>
            <a:r>
              <a:rPr lang="ru-RU" sz="1200" b="1" dirty="0" smtClean="0">
                <a:solidFill>
                  <a:schemeClr val="bg1">
                    <a:lumMod val="75000"/>
                  </a:schemeClr>
                </a:solidFill>
              </a:rPr>
              <a:t>СУФД-АСФК</a:t>
            </a:r>
            <a:endParaRPr lang="ru-RU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958535" y="2510364"/>
            <a:ext cx="1066661" cy="855426"/>
            <a:chOff x="206593" y="1774574"/>
            <a:chExt cx="1066800" cy="855426"/>
          </a:xfrm>
        </p:grpSpPr>
        <p:pic>
          <p:nvPicPr>
            <p:cNvPr id="80" name="Рисунок 79" descr="3eb5e32f1e3b06991ea686f8d28f82d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713" y="1774574"/>
              <a:ext cx="205518" cy="532086"/>
            </a:xfrm>
            <a:prstGeom prst="rect">
              <a:avLst/>
            </a:prstGeom>
          </p:spPr>
        </p:pic>
        <p:sp>
          <p:nvSpPr>
            <p:cNvPr id="81" name="TextBox 102"/>
            <p:cNvSpPr txBox="1">
              <a:spLocks noChangeArrowheads="1"/>
            </p:cNvSpPr>
            <p:nvPr/>
          </p:nvSpPr>
          <p:spPr bwMode="auto">
            <a:xfrm>
              <a:off x="206593" y="2291446"/>
              <a:ext cx="1066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800" b="1" dirty="0" smtClean="0"/>
                <a:t>Головной исполнитель</a:t>
              </a:r>
              <a:endParaRPr lang="ru-RU" sz="800" b="1" dirty="0"/>
            </a:p>
          </p:txBody>
        </p:sp>
      </p:grpSp>
      <p:cxnSp>
        <p:nvCxnSpPr>
          <p:cNvPr id="84" name="Прямая со стрелкой 83"/>
          <p:cNvCxnSpPr/>
          <p:nvPr/>
        </p:nvCxnSpPr>
        <p:spPr>
          <a:xfrm>
            <a:off x="5841674" y="1562193"/>
            <a:ext cx="2062945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958535" y="1258476"/>
            <a:ext cx="1066661" cy="944127"/>
            <a:chOff x="843785" y="1385217"/>
            <a:chExt cx="1066800" cy="944127"/>
          </a:xfrm>
        </p:grpSpPr>
        <p:pic>
          <p:nvPicPr>
            <p:cNvPr id="85" name="Picture 2" descr="https://i.ya-webdesign.com/images/suit-clipart-worker-2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500" y="1385217"/>
              <a:ext cx="302787" cy="60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102"/>
            <p:cNvSpPr txBox="1">
              <a:spLocks noChangeArrowheads="1"/>
            </p:cNvSpPr>
            <p:nvPr/>
          </p:nvSpPr>
          <p:spPr bwMode="auto">
            <a:xfrm>
              <a:off x="843785" y="1990790"/>
              <a:ext cx="1066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800" b="1" dirty="0" smtClean="0"/>
                <a:t>Государственный заказчик</a:t>
              </a:r>
              <a:endParaRPr lang="ru-RU" sz="800" b="1" dirty="0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2381313" y="1354050"/>
            <a:ext cx="1436072" cy="652971"/>
            <a:chOff x="3641413" y="2262904"/>
            <a:chExt cx="1436259" cy="652971"/>
          </a:xfrm>
        </p:grpSpPr>
        <p:pic>
          <p:nvPicPr>
            <p:cNvPr id="88" name="Рисунок 87" descr="penci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7840" y="2262904"/>
              <a:ext cx="403554" cy="403554"/>
            </a:xfrm>
            <a:prstGeom prst="rect">
              <a:avLst/>
            </a:prstGeom>
          </p:spPr>
        </p:pic>
        <p:sp>
          <p:nvSpPr>
            <p:cNvPr id="89" name="TextBox 102"/>
            <p:cNvSpPr txBox="1">
              <a:spLocks noChangeArrowheads="1"/>
            </p:cNvSpPr>
            <p:nvPr/>
          </p:nvSpPr>
          <p:spPr bwMode="auto">
            <a:xfrm>
              <a:off x="3641413" y="2700431"/>
              <a:ext cx="143625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 smtClean="0"/>
                <a:t>Предоставление ЗКР</a:t>
              </a:r>
              <a:endParaRPr lang="ru-RU" sz="800" b="1" dirty="0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5169211" y="1306130"/>
            <a:ext cx="1215390" cy="842329"/>
            <a:chOff x="8542090" y="5269720"/>
            <a:chExt cx="1215548" cy="842329"/>
          </a:xfrm>
        </p:grpSpPr>
        <p:pic>
          <p:nvPicPr>
            <p:cNvPr id="91" name="Рисунок 90" descr="checklis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75130" y="5269720"/>
              <a:ext cx="489511" cy="489511"/>
            </a:xfrm>
            <a:prstGeom prst="rect">
              <a:avLst/>
            </a:prstGeom>
          </p:spPr>
        </p:pic>
        <p:sp>
          <p:nvSpPr>
            <p:cNvPr id="92" name="TextBox 102"/>
            <p:cNvSpPr txBox="1">
              <a:spLocks noChangeArrowheads="1"/>
            </p:cNvSpPr>
            <p:nvPr/>
          </p:nvSpPr>
          <p:spPr bwMode="auto">
            <a:xfrm>
              <a:off x="8542090" y="5773495"/>
              <a:ext cx="12155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 smtClean="0"/>
                <a:t>Санкционирование оплаты</a:t>
              </a:r>
              <a:endParaRPr lang="ru-RU" sz="800" b="1" dirty="0"/>
            </a:p>
          </p:txBody>
        </p:sp>
      </p:grpSp>
      <p:cxnSp>
        <p:nvCxnSpPr>
          <p:cNvPr id="93" name="Прямая со стрелкой 92"/>
          <p:cNvCxnSpPr>
            <a:stCxn id="85" idx="3"/>
            <a:endCxn id="88" idx="1"/>
          </p:cNvCxnSpPr>
          <p:nvPr/>
        </p:nvCxnSpPr>
        <p:spPr>
          <a:xfrm flipV="1">
            <a:off x="1642949" y="1555828"/>
            <a:ext cx="1344712" cy="543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88" idx="3"/>
            <a:endCxn id="91" idx="1"/>
          </p:cNvCxnSpPr>
          <p:nvPr/>
        </p:nvCxnSpPr>
        <p:spPr>
          <a:xfrm flipV="1">
            <a:off x="3391162" y="1550885"/>
            <a:ext cx="2111046" cy="494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Овал 94"/>
          <p:cNvSpPr/>
          <p:nvPr/>
        </p:nvSpPr>
        <p:spPr>
          <a:xfrm>
            <a:off x="1969604" y="1413324"/>
            <a:ext cx="283876" cy="2739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1</a:t>
            </a:r>
            <a:endParaRPr lang="ru-RU" sz="1400" b="1" dirty="0"/>
          </a:p>
        </p:txBody>
      </p:sp>
      <p:sp>
        <p:nvSpPr>
          <p:cNvPr id="96" name="Овал 95"/>
          <p:cNvSpPr/>
          <p:nvPr/>
        </p:nvSpPr>
        <p:spPr>
          <a:xfrm>
            <a:off x="3832789" y="1413323"/>
            <a:ext cx="283876" cy="2739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2</a:t>
            </a:r>
          </a:p>
        </p:txBody>
      </p:sp>
      <p:grpSp>
        <p:nvGrpSpPr>
          <p:cNvPr id="108" name="Группа 107"/>
          <p:cNvGrpSpPr/>
          <p:nvPr/>
        </p:nvGrpSpPr>
        <p:grpSpPr>
          <a:xfrm>
            <a:off x="9623598" y="1180823"/>
            <a:ext cx="1730465" cy="711797"/>
            <a:chOff x="9595195" y="1398391"/>
            <a:chExt cx="1730690" cy="711797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9595195" y="1398392"/>
              <a:ext cx="1730690" cy="70797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/>
            <a:lstStyle/>
            <a:p>
              <a:pPr algn="ctr">
                <a:defRPr/>
              </a:pPr>
              <a:endParaRPr lang="ru-RU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195" y="1398391"/>
              <a:ext cx="1574255" cy="711797"/>
            </a:xfrm>
            <a:prstGeom prst="rect">
              <a:avLst/>
            </a:prstGeom>
          </p:spPr>
        </p:pic>
      </p:grpSp>
      <p:sp>
        <p:nvSpPr>
          <p:cNvPr id="112" name="Овал 111"/>
          <p:cNvSpPr/>
          <p:nvPr/>
        </p:nvSpPr>
        <p:spPr>
          <a:xfrm>
            <a:off x="6444865" y="1451586"/>
            <a:ext cx="283876" cy="2739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3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7551054" y="1351245"/>
            <a:ext cx="1079601" cy="717530"/>
            <a:chOff x="3106607" y="3792686"/>
            <a:chExt cx="1079742" cy="717530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9146" y="3792686"/>
              <a:ext cx="395532" cy="395532"/>
            </a:xfrm>
            <a:prstGeom prst="rect">
              <a:avLst/>
            </a:prstGeom>
          </p:spPr>
        </p:pic>
        <p:sp>
          <p:nvSpPr>
            <p:cNvPr id="115" name="Прямоугольник 6"/>
            <p:cNvSpPr>
              <a:spLocks noChangeArrowheads="1"/>
            </p:cNvSpPr>
            <p:nvPr/>
          </p:nvSpPr>
          <p:spPr bwMode="auto">
            <a:xfrm>
              <a:off x="3106607" y="4171662"/>
              <a:ext cx="10797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800" b="1" dirty="0" smtClean="0"/>
                <a:t>Перечисление средств в Банк</a:t>
              </a:r>
              <a:endParaRPr lang="ru-RU" altLang="ru-RU" sz="800" b="1" dirty="0"/>
            </a:p>
          </p:txBody>
        </p:sp>
      </p:grpSp>
      <p:cxnSp>
        <p:nvCxnSpPr>
          <p:cNvPr id="116" name="Прямая со стрелкой 115"/>
          <p:cNvCxnSpPr>
            <a:stCxn id="114" idx="3"/>
            <a:endCxn id="110" idx="1"/>
          </p:cNvCxnSpPr>
          <p:nvPr/>
        </p:nvCxnSpPr>
        <p:spPr>
          <a:xfrm flipV="1">
            <a:off x="8279030" y="1536722"/>
            <a:ext cx="1344568" cy="1228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Овал 116"/>
          <p:cNvSpPr/>
          <p:nvPr/>
        </p:nvSpPr>
        <p:spPr>
          <a:xfrm>
            <a:off x="8751706" y="1401380"/>
            <a:ext cx="283876" cy="2739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4</a:t>
            </a:r>
            <a:endParaRPr lang="ru-RU" sz="1400" b="1" dirty="0"/>
          </a:p>
        </p:txBody>
      </p:sp>
      <p:cxnSp>
        <p:nvCxnSpPr>
          <p:cNvPr id="122" name="Соединительная линия уступом 121"/>
          <p:cNvCxnSpPr/>
          <p:nvPr/>
        </p:nvCxnSpPr>
        <p:spPr>
          <a:xfrm rot="10800000" flipV="1">
            <a:off x="8296041" y="1921820"/>
            <a:ext cx="1829150" cy="836968"/>
          </a:xfrm>
          <a:prstGeom prst="bentConnector3">
            <a:avLst>
              <a:gd name="adj1" fmla="val -961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Группа 123"/>
          <p:cNvGrpSpPr/>
          <p:nvPr/>
        </p:nvGrpSpPr>
        <p:grpSpPr>
          <a:xfrm>
            <a:off x="7492724" y="2530769"/>
            <a:ext cx="1215390" cy="1088550"/>
            <a:chOff x="8542090" y="5269720"/>
            <a:chExt cx="1215548" cy="1088550"/>
          </a:xfrm>
        </p:grpSpPr>
        <p:pic>
          <p:nvPicPr>
            <p:cNvPr id="125" name="Рисунок 124" descr="checklis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75130" y="5269720"/>
              <a:ext cx="489511" cy="489511"/>
            </a:xfrm>
            <a:prstGeom prst="rect">
              <a:avLst/>
            </a:prstGeom>
          </p:spPr>
        </p:pic>
        <p:sp>
          <p:nvSpPr>
            <p:cNvPr id="126" name="TextBox 102"/>
            <p:cNvSpPr txBox="1">
              <a:spLocks noChangeArrowheads="1"/>
            </p:cNvSpPr>
            <p:nvPr/>
          </p:nvSpPr>
          <p:spPr bwMode="auto">
            <a:xfrm>
              <a:off x="8542090" y="5773495"/>
              <a:ext cx="121554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 smtClean="0"/>
                <a:t>Прием платежных документов и банковской выписки</a:t>
              </a:r>
              <a:endParaRPr lang="ru-RU" sz="800" b="1" dirty="0"/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958535" y="4669676"/>
            <a:ext cx="1066661" cy="978537"/>
            <a:chOff x="206593" y="1774574"/>
            <a:chExt cx="1066800" cy="978537"/>
          </a:xfrm>
        </p:grpSpPr>
        <p:pic>
          <p:nvPicPr>
            <p:cNvPr id="130" name="Рисунок 129" descr="3eb5e32f1e3b06991ea686f8d28f82d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713" y="1774574"/>
              <a:ext cx="205518" cy="532086"/>
            </a:xfrm>
            <a:prstGeom prst="rect">
              <a:avLst/>
            </a:prstGeom>
          </p:spPr>
        </p:pic>
        <p:sp>
          <p:nvSpPr>
            <p:cNvPr id="131" name="TextBox 102"/>
            <p:cNvSpPr txBox="1">
              <a:spLocks noChangeArrowheads="1"/>
            </p:cNvSpPr>
            <p:nvPr/>
          </p:nvSpPr>
          <p:spPr bwMode="auto">
            <a:xfrm>
              <a:off x="206593" y="2291446"/>
              <a:ext cx="1066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800" b="1" dirty="0" smtClean="0"/>
                <a:t>Исполнитель по субподрядному договору</a:t>
              </a:r>
              <a:endParaRPr lang="ru-RU" sz="800" b="1" dirty="0"/>
            </a:p>
          </p:txBody>
        </p:sp>
      </p:grpSp>
      <p:pic>
        <p:nvPicPr>
          <p:cNvPr id="135" name="Рисунок 1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674" y="2611759"/>
            <a:ext cx="330024" cy="330067"/>
          </a:xfrm>
          <a:prstGeom prst="rect">
            <a:avLst/>
          </a:prstGeom>
        </p:spPr>
      </p:pic>
      <p:cxnSp>
        <p:nvCxnSpPr>
          <p:cNvPr id="136" name="Прямая со стрелкой 135"/>
          <p:cNvCxnSpPr>
            <a:stCxn id="125" idx="1"/>
            <a:endCxn id="135" idx="3"/>
          </p:cNvCxnSpPr>
          <p:nvPr/>
        </p:nvCxnSpPr>
        <p:spPr>
          <a:xfrm flipH="1">
            <a:off x="6171698" y="2775526"/>
            <a:ext cx="1654024" cy="126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Прямоугольник 6"/>
          <p:cNvSpPr>
            <a:spLocks noChangeArrowheads="1"/>
          </p:cNvSpPr>
          <p:nvPr/>
        </p:nvSpPr>
        <p:spPr bwMode="auto">
          <a:xfrm>
            <a:off x="5297418" y="2959932"/>
            <a:ext cx="1431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800" b="1" dirty="0" smtClean="0"/>
              <a:t>Анализ реквизитов и зачисление на ЛС головного исполнителя</a:t>
            </a:r>
            <a:endParaRPr lang="ru-RU" altLang="ru-RU" sz="800" b="1" dirty="0"/>
          </a:p>
        </p:txBody>
      </p:sp>
      <p:cxnSp>
        <p:nvCxnSpPr>
          <p:cNvPr id="186" name="Соединительная линия уступом 185"/>
          <p:cNvCxnSpPr>
            <a:stCxn id="81" idx="2"/>
            <a:endCxn id="184" idx="1"/>
          </p:cNvCxnSpPr>
          <p:nvPr/>
        </p:nvCxnSpPr>
        <p:spPr>
          <a:xfrm rot="16200000" flipH="1">
            <a:off x="2069730" y="2787926"/>
            <a:ext cx="362151" cy="1517878"/>
          </a:xfrm>
          <a:prstGeom prst="bentConnector2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Группа 186"/>
          <p:cNvGrpSpPr/>
          <p:nvPr/>
        </p:nvGrpSpPr>
        <p:grpSpPr>
          <a:xfrm>
            <a:off x="1940684" y="3578856"/>
            <a:ext cx="318078" cy="286671"/>
            <a:chOff x="9882255" y="3340897"/>
            <a:chExt cx="318119" cy="286671"/>
          </a:xfrm>
        </p:grpSpPr>
        <p:sp>
          <p:nvSpPr>
            <p:cNvPr id="189" name="Овал 188"/>
            <p:cNvSpPr/>
            <p:nvPr/>
          </p:nvSpPr>
          <p:spPr>
            <a:xfrm>
              <a:off x="9916461" y="3340897"/>
              <a:ext cx="283913" cy="2739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9882255" y="3350569"/>
              <a:ext cx="2696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</a:rPr>
                <a:t>9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2" name="Группа 191"/>
          <p:cNvGrpSpPr/>
          <p:nvPr/>
        </p:nvGrpSpPr>
        <p:grpSpPr>
          <a:xfrm>
            <a:off x="4042139" y="3473696"/>
            <a:ext cx="1215390" cy="842329"/>
            <a:chOff x="8542090" y="5269720"/>
            <a:chExt cx="1215548" cy="842329"/>
          </a:xfrm>
        </p:grpSpPr>
        <p:pic>
          <p:nvPicPr>
            <p:cNvPr id="193" name="Рисунок 192" descr="checklis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75130" y="5269720"/>
              <a:ext cx="489511" cy="489511"/>
            </a:xfrm>
            <a:prstGeom prst="rect">
              <a:avLst/>
            </a:prstGeom>
          </p:spPr>
        </p:pic>
        <p:sp>
          <p:nvSpPr>
            <p:cNvPr id="194" name="TextBox 102"/>
            <p:cNvSpPr txBox="1">
              <a:spLocks noChangeArrowheads="1"/>
            </p:cNvSpPr>
            <p:nvPr/>
          </p:nvSpPr>
          <p:spPr bwMode="auto">
            <a:xfrm>
              <a:off x="8542090" y="5773495"/>
              <a:ext cx="12155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 smtClean="0"/>
                <a:t>Санкционирование оплаты</a:t>
              </a:r>
              <a:endParaRPr lang="ru-RU" sz="800" b="1" dirty="0"/>
            </a:p>
          </p:txBody>
        </p:sp>
      </p:grpSp>
      <p:grpSp>
        <p:nvGrpSpPr>
          <p:cNvPr id="195" name="Группа 194"/>
          <p:cNvGrpSpPr/>
          <p:nvPr/>
        </p:nvGrpSpPr>
        <p:grpSpPr>
          <a:xfrm>
            <a:off x="7548692" y="3526164"/>
            <a:ext cx="1079601" cy="717530"/>
            <a:chOff x="3106607" y="3792686"/>
            <a:chExt cx="1079742" cy="717530"/>
          </a:xfrm>
        </p:grpSpPr>
        <p:pic>
          <p:nvPicPr>
            <p:cNvPr id="196" name="Рисунок 1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9146" y="3792686"/>
              <a:ext cx="395532" cy="395532"/>
            </a:xfrm>
            <a:prstGeom prst="rect">
              <a:avLst/>
            </a:prstGeom>
          </p:spPr>
        </p:pic>
        <p:sp>
          <p:nvSpPr>
            <p:cNvPr id="197" name="Прямоугольник 6"/>
            <p:cNvSpPr>
              <a:spLocks noChangeArrowheads="1"/>
            </p:cNvSpPr>
            <p:nvPr/>
          </p:nvSpPr>
          <p:spPr bwMode="auto">
            <a:xfrm>
              <a:off x="3106607" y="4171662"/>
              <a:ext cx="10797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800" b="1" dirty="0"/>
                <a:t>Перечисление средств в Банк</a:t>
              </a:r>
            </a:p>
          </p:txBody>
        </p:sp>
      </p:grpSp>
      <p:cxnSp>
        <p:nvCxnSpPr>
          <p:cNvPr id="206" name="Прямая со стрелкой 205"/>
          <p:cNvCxnSpPr>
            <a:stCxn id="184" idx="3"/>
            <a:endCxn id="193" idx="1"/>
          </p:cNvCxnSpPr>
          <p:nvPr/>
        </p:nvCxnSpPr>
        <p:spPr>
          <a:xfrm flipV="1">
            <a:off x="3413246" y="3718451"/>
            <a:ext cx="961890" cy="949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Группа 206"/>
          <p:cNvGrpSpPr/>
          <p:nvPr/>
        </p:nvGrpSpPr>
        <p:grpSpPr>
          <a:xfrm>
            <a:off x="3803858" y="3579861"/>
            <a:ext cx="354584" cy="286671"/>
            <a:chOff x="9882255" y="3340897"/>
            <a:chExt cx="354630" cy="286671"/>
          </a:xfrm>
        </p:grpSpPr>
        <p:sp>
          <p:nvSpPr>
            <p:cNvPr id="208" name="Овал 207"/>
            <p:cNvSpPr/>
            <p:nvPr/>
          </p:nvSpPr>
          <p:spPr>
            <a:xfrm>
              <a:off x="9916461" y="3340897"/>
              <a:ext cx="283913" cy="2739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9882255" y="3350569"/>
              <a:ext cx="3546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</a:rPr>
                <a:t>10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10" name="Прямая со стрелкой 209"/>
          <p:cNvCxnSpPr>
            <a:stCxn id="193" idx="3"/>
          </p:cNvCxnSpPr>
          <p:nvPr/>
        </p:nvCxnSpPr>
        <p:spPr>
          <a:xfrm flipV="1">
            <a:off x="4864583" y="3704395"/>
            <a:ext cx="3040036" cy="1405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1" name="Группа 210"/>
          <p:cNvGrpSpPr/>
          <p:nvPr/>
        </p:nvGrpSpPr>
        <p:grpSpPr>
          <a:xfrm>
            <a:off x="6898949" y="3558278"/>
            <a:ext cx="346120" cy="286671"/>
            <a:chOff x="9882255" y="3340897"/>
            <a:chExt cx="346165" cy="286671"/>
          </a:xfrm>
        </p:grpSpPr>
        <p:sp>
          <p:nvSpPr>
            <p:cNvPr id="212" name="Овал 211"/>
            <p:cNvSpPr/>
            <p:nvPr/>
          </p:nvSpPr>
          <p:spPr>
            <a:xfrm>
              <a:off x="9916461" y="3340897"/>
              <a:ext cx="283913" cy="2739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9882255" y="3350569"/>
              <a:ext cx="3461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</a:rPr>
                <a:t>11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16" name="Соединительная линия уступом 215"/>
          <p:cNvCxnSpPr/>
          <p:nvPr/>
        </p:nvCxnSpPr>
        <p:spPr>
          <a:xfrm flipV="1">
            <a:off x="8315168" y="1888798"/>
            <a:ext cx="2093521" cy="1829654"/>
          </a:xfrm>
          <a:prstGeom prst="bentConnector3">
            <a:avLst>
              <a:gd name="adj1" fmla="val 100038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9" name="Группа 228"/>
          <p:cNvGrpSpPr/>
          <p:nvPr/>
        </p:nvGrpSpPr>
        <p:grpSpPr>
          <a:xfrm>
            <a:off x="7473595" y="4676806"/>
            <a:ext cx="1215390" cy="1025179"/>
            <a:chOff x="8542090" y="5269720"/>
            <a:chExt cx="1215548" cy="1025179"/>
          </a:xfrm>
        </p:grpSpPr>
        <p:pic>
          <p:nvPicPr>
            <p:cNvPr id="230" name="Рисунок 229" descr="checklis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75130" y="5269720"/>
              <a:ext cx="489511" cy="489511"/>
            </a:xfrm>
            <a:prstGeom prst="rect">
              <a:avLst/>
            </a:prstGeom>
          </p:spPr>
        </p:pic>
        <p:sp>
          <p:nvSpPr>
            <p:cNvPr id="231" name="TextBox 102"/>
            <p:cNvSpPr txBox="1">
              <a:spLocks noChangeArrowheads="1"/>
            </p:cNvSpPr>
            <p:nvPr/>
          </p:nvSpPr>
          <p:spPr bwMode="auto">
            <a:xfrm>
              <a:off x="8542090" y="5710124"/>
              <a:ext cx="121554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 smtClean="0"/>
                <a:t>Прием платежных документов и банковской выписки</a:t>
              </a:r>
              <a:endParaRPr lang="ru-RU" sz="800" b="1" dirty="0"/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9493232" y="3584696"/>
            <a:ext cx="354584" cy="286671"/>
            <a:chOff x="9882255" y="3340897"/>
            <a:chExt cx="354630" cy="286671"/>
          </a:xfrm>
        </p:grpSpPr>
        <p:sp>
          <p:nvSpPr>
            <p:cNvPr id="234" name="Овал 233"/>
            <p:cNvSpPr/>
            <p:nvPr/>
          </p:nvSpPr>
          <p:spPr>
            <a:xfrm>
              <a:off x="9916461" y="3340897"/>
              <a:ext cx="283913" cy="2739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9882255" y="3350569"/>
              <a:ext cx="3546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</a:rPr>
                <a:t>12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1" name="Рисунок 240" descr="1-52-5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30678" y="4394863"/>
            <a:ext cx="419043" cy="419098"/>
          </a:xfrm>
          <a:prstGeom prst="rect">
            <a:avLst/>
          </a:prstGeom>
        </p:spPr>
      </p:pic>
      <p:cxnSp>
        <p:nvCxnSpPr>
          <p:cNvPr id="183" name="Соединительная линия уступом 182"/>
          <p:cNvCxnSpPr>
            <a:stCxn id="230" idx="1"/>
            <a:endCxn id="248" idx="3"/>
          </p:cNvCxnSpPr>
          <p:nvPr/>
        </p:nvCxnSpPr>
        <p:spPr>
          <a:xfrm rot="10800000" flipV="1">
            <a:off x="6179592" y="4921561"/>
            <a:ext cx="1627000" cy="2908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7" name="Группа 236"/>
          <p:cNvGrpSpPr/>
          <p:nvPr/>
        </p:nvGrpSpPr>
        <p:grpSpPr>
          <a:xfrm>
            <a:off x="6822223" y="4804219"/>
            <a:ext cx="354584" cy="286671"/>
            <a:chOff x="9882255" y="3340897"/>
            <a:chExt cx="354630" cy="286671"/>
          </a:xfrm>
        </p:grpSpPr>
        <p:sp>
          <p:nvSpPr>
            <p:cNvPr id="238" name="Овал 237"/>
            <p:cNvSpPr/>
            <p:nvPr/>
          </p:nvSpPr>
          <p:spPr>
            <a:xfrm>
              <a:off x="9916461" y="3340897"/>
              <a:ext cx="283913" cy="2739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9882255" y="3350569"/>
              <a:ext cx="3546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</a:rPr>
                <a:t>14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6444" y="1600513"/>
            <a:ext cx="1031961" cy="1180415"/>
            <a:chOff x="-82189" y="1002006"/>
            <a:chExt cx="1032095" cy="1180415"/>
          </a:xfrm>
        </p:grpSpPr>
        <p:sp>
          <p:nvSpPr>
            <p:cNvPr id="5" name="Прямоугольная выноска 4"/>
            <p:cNvSpPr/>
            <p:nvPr/>
          </p:nvSpPr>
          <p:spPr>
            <a:xfrm>
              <a:off x="36213" y="1002006"/>
              <a:ext cx="789004" cy="1158275"/>
            </a:xfrm>
            <a:prstGeom prst="wedgeRectCallout">
              <a:avLst>
                <a:gd name="adj1" fmla="val 101989"/>
                <a:gd name="adj2" fmla="val -4449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-82189" y="1020112"/>
              <a:ext cx="1032095" cy="555941"/>
              <a:chOff x="-82189" y="1020112"/>
              <a:chExt cx="1032095" cy="555941"/>
            </a:xfrm>
          </p:grpSpPr>
          <p:pic>
            <p:nvPicPr>
              <p:cNvPr id="3074" name="Picture 2" descr="https://cdn.gethypervisual.com/images/shopify/3e9c2d55-8982-46bd-8446-9eac6662a826/w1200_8110_drive-time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670" y="1020112"/>
                <a:ext cx="349848" cy="3498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0" name="TextBox 102"/>
              <p:cNvSpPr txBox="1">
                <a:spLocks noChangeArrowheads="1"/>
              </p:cNvSpPr>
              <p:nvPr/>
            </p:nvSpPr>
            <p:spPr bwMode="auto">
              <a:xfrm>
                <a:off x="-82189" y="1299054"/>
                <a:ext cx="103209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600" dirty="0" smtClean="0"/>
                  <a:t>Срок перечисления аванса</a:t>
                </a:r>
                <a:endParaRPr lang="ru-RU" sz="600" dirty="0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36212" y="1581221"/>
              <a:ext cx="789004" cy="601200"/>
              <a:chOff x="36212" y="1581221"/>
              <a:chExt cx="789004" cy="601200"/>
            </a:xfrm>
          </p:grpSpPr>
          <p:pic>
            <p:nvPicPr>
              <p:cNvPr id="3076" name="Picture 4" descr="https://dmdou83.edumsko.ru/uploads/1700/1629/section/99952/doccheck-tha-brand-icon-1.png?1542722948418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975" y="1581221"/>
                <a:ext cx="280554" cy="280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1" name="TextBox 102"/>
              <p:cNvSpPr txBox="1">
                <a:spLocks noChangeArrowheads="1"/>
              </p:cNvSpPr>
              <p:nvPr/>
            </p:nvSpPr>
            <p:spPr bwMode="auto">
              <a:xfrm>
                <a:off x="36212" y="1813089"/>
                <a:ext cx="7890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600" dirty="0" smtClean="0"/>
                  <a:t>Акт выполненных работ</a:t>
                </a:r>
                <a:endParaRPr lang="ru-RU" sz="600" dirty="0"/>
              </a:p>
            </p:txBody>
          </p:sp>
        </p:grpSp>
      </p:grpSp>
      <p:sp>
        <p:nvSpPr>
          <p:cNvPr id="162" name="Овал 161"/>
          <p:cNvSpPr/>
          <p:nvPr/>
        </p:nvSpPr>
        <p:spPr>
          <a:xfrm>
            <a:off x="6922094" y="2621834"/>
            <a:ext cx="283876" cy="2739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6</a:t>
            </a:r>
            <a:endParaRPr lang="ru-RU" sz="1400" b="1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2648305" y="2586055"/>
            <a:ext cx="1017204" cy="948237"/>
            <a:chOff x="2540014" y="2703743"/>
            <a:chExt cx="1017336" cy="948237"/>
          </a:xfrm>
        </p:grpSpPr>
        <p:pic>
          <p:nvPicPr>
            <p:cNvPr id="3078" name="Picture 6" descr="http://cdn.onlinewebfonts.com/svg/download_456234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501" y="2703743"/>
              <a:ext cx="301896" cy="36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" name="TextBox 102"/>
            <p:cNvSpPr txBox="1">
              <a:spLocks noChangeArrowheads="1"/>
            </p:cNvSpPr>
            <p:nvPr/>
          </p:nvSpPr>
          <p:spPr bwMode="auto">
            <a:xfrm>
              <a:off x="2540014" y="3067205"/>
              <a:ext cx="101733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 smtClean="0"/>
                <a:t>Выписка по лицевому счету/</a:t>
              </a:r>
            </a:p>
            <a:p>
              <a:pPr algn="ctr"/>
              <a:r>
                <a:rPr lang="ru-RU" sz="800" b="1" dirty="0" smtClean="0"/>
                <a:t> «Лицевой счет»</a:t>
              </a:r>
              <a:endParaRPr lang="ru-RU" sz="800" b="1" dirty="0"/>
            </a:p>
          </p:txBody>
        </p:sp>
      </p:grpSp>
      <p:cxnSp>
        <p:nvCxnSpPr>
          <p:cNvPr id="165" name="Прямая со стрелкой 164"/>
          <p:cNvCxnSpPr>
            <a:stCxn id="135" idx="1"/>
            <a:endCxn id="3078" idx="3"/>
          </p:cNvCxnSpPr>
          <p:nvPr/>
        </p:nvCxnSpPr>
        <p:spPr>
          <a:xfrm flipH="1" flipV="1">
            <a:off x="3311602" y="2767786"/>
            <a:ext cx="2530072" cy="900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Овал 167"/>
          <p:cNvSpPr/>
          <p:nvPr/>
        </p:nvSpPr>
        <p:spPr>
          <a:xfrm>
            <a:off x="3832789" y="2630831"/>
            <a:ext cx="283876" cy="2739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7</a:t>
            </a:r>
            <a:endParaRPr lang="ru-RU" sz="1400" b="1" dirty="0"/>
          </a:p>
        </p:txBody>
      </p:sp>
      <p:cxnSp>
        <p:nvCxnSpPr>
          <p:cNvPr id="169" name="Прямая со стрелкой 168"/>
          <p:cNvCxnSpPr>
            <a:stCxn id="3078" idx="1"/>
          </p:cNvCxnSpPr>
          <p:nvPr/>
        </p:nvCxnSpPr>
        <p:spPr>
          <a:xfrm flipH="1">
            <a:off x="1607089" y="2767785"/>
            <a:ext cx="1402656" cy="862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Овал 187"/>
          <p:cNvSpPr/>
          <p:nvPr/>
        </p:nvSpPr>
        <p:spPr>
          <a:xfrm>
            <a:off x="1955753" y="2627889"/>
            <a:ext cx="283876" cy="2739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8</a:t>
            </a:r>
            <a:endParaRPr lang="ru-RU" sz="1400" b="1" dirty="0"/>
          </a:p>
        </p:txBody>
      </p:sp>
      <p:grpSp>
        <p:nvGrpSpPr>
          <p:cNvPr id="202" name="Группа 201"/>
          <p:cNvGrpSpPr/>
          <p:nvPr/>
        </p:nvGrpSpPr>
        <p:grpSpPr>
          <a:xfrm>
            <a:off x="26443" y="2996952"/>
            <a:ext cx="1031961" cy="1180415"/>
            <a:chOff x="-82189" y="1002006"/>
            <a:chExt cx="1032095" cy="1180415"/>
          </a:xfrm>
        </p:grpSpPr>
        <p:sp>
          <p:nvSpPr>
            <p:cNvPr id="215" name="Прямоугольная выноска 214"/>
            <p:cNvSpPr/>
            <p:nvPr/>
          </p:nvSpPr>
          <p:spPr>
            <a:xfrm>
              <a:off x="36212" y="1002006"/>
              <a:ext cx="813811" cy="1180415"/>
            </a:xfrm>
            <a:prstGeom prst="wedgeRectCallout">
              <a:avLst>
                <a:gd name="adj1" fmla="val 89611"/>
                <a:gd name="adj2" fmla="val -5025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6" name="Группа 235"/>
            <p:cNvGrpSpPr/>
            <p:nvPr/>
          </p:nvGrpSpPr>
          <p:grpSpPr>
            <a:xfrm>
              <a:off x="-82189" y="1020112"/>
              <a:ext cx="1032095" cy="555941"/>
              <a:chOff x="-82189" y="1020112"/>
              <a:chExt cx="1032095" cy="555941"/>
            </a:xfrm>
          </p:grpSpPr>
          <p:pic>
            <p:nvPicPr>
              <p:cNvPr id="245" name="Picture 2" descr="https://cdn.gethypervisual.com/images/shopify/3e9c2d55-8982-46bd-8446-9eac6662a826/w1200_8110_drive-time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670" y="1020112"/>
                <a:ext cx="349848" cy="3498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6" name="TextBox 102"/>
              <p:cNvSpPr txBox="1">
                <a:spLocks noChangeArrowheads="1"/>
              </p:cNvSpPr>
              <p:nvPr/>
            </p:nvSpPr>
            <p:spPr bwMode="auto">
              <a:xfrm>
                <a:off x="-82189" y="1299054"/>
                <a:ext cx="103209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600" dirty="0" smtClean="0"/>
                  <a:t>Срок перечисления аванса</a:t>
                </a:r>
                <a:endParaRPr lang="ru-RU" sz="600" dirty="0"/>
              </a:p>
            </p:txBody>
          </p:sp>
        </p:grpSp>
        <p:grpSp>
          <p:nvGrpSpPr>
            <p:cNvPr id="242" name="Группа 241"/>
            <p:cNvGrpSpPr/>
            <p:nvPr/>
          </p:nvGrpSpPr>
          <p:grpSpPr>
            <a:xfrm>
              <a:off x="36212" y="1581221"/>
              <a:ext cx="789004" cy="601200"/>
              <a:chOff x="36212" y="1581221"/>
              <a:chExt cx="789004" cy="601200"/>
            </a:xfrm>
          </p:grpSpPr>
          <p:pic>
            <p:nvPicPr>
              <p:cNvPr id="243" name="Picture 4" descr="https://dmdou83.edumsko.ru/uploads/1700/1629/section/99952/doccheck-tha-brand-icon-1.png?1542722948418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975" y="1581221"/>
                <a:ext cx="280554" cy="280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4" name="TextBox 102"/>
              <p:cNvSpPr txBox="1">
                <a:spLocks noChangeArrowheads="1"/>
              </p:cNvSpPr>
              <p:nvPr/>
            </p:nvSpPr>
            <p:spPr bwMode="auto">
              <a:xfrm>
                <a:off x="36212" y="1813089"/>
                <a:ext cx="7890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600" dirty="0" smtClean="0"/>
                  <a:t>Акт выполненных работ</a:t>
                </a:r>
                <a:endParaRPr lang="ru-RU" sz="600" dirty="0"/>
              </a:p>
            </p:txBody>
          </p:sp>
        </p:grpSp>
      </p:grpSp>
      <p:pic>
        <p:nvPicPr>
          <p:cNvPr id="247" name="Рисунок 246" descr="start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13796" y="843063"/>
            <a:ext cx="458304" cy="5810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5298919" y="4759436"/>
            <a:ext cx="1431323" cy="916229"/>
            <a:chOff x="5291534" y="4765160"/>
            <a:chExt cx="1431509" cy="916229"/>
          </a:xfrm>
        </p:grpSpPr>
        <p:sp>
          <p:nvSpPr>
            <p:cNvPr id="205" name="Прямоугольник 6"/>
            <p:cNvSpPr>
              <a:spLocks noChangeArrowheads="1"/>
            </p:cNvSpPr>
            <p:nvPr/>
          </p:nvSpPr>
          <p:spPr bwMode="auto">
            <a:xfrm>
              <a:off x="5291534" y="5096614"/>
              <a:ext cx="143150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800" b="1" dirty="0" smtClean="0"/>
                <a:t>Анализ реквизитов и зачисление на ЛС исполнителя по субподряду</a:t>
              </a:r>
              <a:endParaRPr lang="ru-RU" altLang="ru-RU" sz="800" b="1" dirty="0"/>
            </a:p>
          </p:txBody>
        </p:sp>
        <p:pic>
          <p:nvPicPr>
            <p:cNvPr id="248" name="Рисунок 24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254" y="4765160"/>
              <a:ext cx="330067" cy="330067"/>
            </a:xfrm>
            <a:prstGeom prst="rect">
              <a:avLst/>
            </a:prstGeom>
          </p:spPr>
        </p:pic>
      </p:grpSp>
      <p:grpSp>
        <p:nvGrpSpPr>
          <p:cNvPr id="249" name="Группа 248"/>
          <p:cNvGrpSpPr/>
          <p:nvPr/>
        </p:nvGrpSpPr>
        <p:grpSpPr>
          <a:xfrm>
            <a:off x="2662575" y="4749071"/>
            <a:ext cx="1017204" cy="948237"/>
            <a:chOff x="2540014" y="2703743"/>
            <a:chExt cx="1017336" cy="948237"/>
          </a:xfrm>
        </p:grpSpPr>
        <p:pic>
          <p:nvPicPr>
            <p:cNvPr id="251" name="Picture 6" descr="http://cdn.onlinewebfonts.com/svg/download_456234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501" y="2703743"/>
              <a:ext cx="301896" cy="36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2" name="TextBox 102"/>
            <p:cNvSpPr txBox="1">
              <a:spLocks noChangeArrowheads="1"/>
            </p:cNvSpPr>
            <p:nvPr/>
          </p:nvSpPr>
          <p:spPr bwMode="auto">
            <a:xfrm>
              <a:off x="2540014" y="3067205"/>
              <a:ext cx="101733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 smtClean="0"/>
                <a:t>Выписка по лицевому счету/</a:t>
              </a:r>
            </a:p>
            <a:p>
              <a:pPr algn="ctr"/>
              <a:r>
                <a:rPr lang="ru-RU" sz="800" b="1" dirty="0" smtClean="0"/>
                <a:t> «Лицевой счет»</a:t>
              </a:r>
              <a:endParaRPr lang="ru-RU" sz="800" b="1" dirty="0"/>
            </a:p>
          </p:txBody>
        </p:sp>
      </p:grpSp>
      <p:cxnSp>
        <p:nvCxnSpPr>
          <p:cNvPr id="253" name="Соединительная линия уступом 252"/>
          <p:cNvCxnSpPr>
            <a:stCxn id="248" idx="1"/>
            <a:endCxn id="251" idx="3"/>
          </p:cNvCxnSpPr>
          <p:nvPr/>
        </p:nvCxnSpPr>
        <p:spPr>
          <a:xfrm rot="10800000" flipV="1">
            <a:off x="3325872" y="4924469"/>
            <a:ext cx="2523695" cy="6332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Группа 177"/>
          <p:cNvGrpSpPr/>
          <p:nvPr/>
        </p:nvGrpSpPr>
        <p:grpSpPr>
          <a:xfrm>
            <a:off x="4375125" y="4795732"/>
            <a:ext cx="354584" cy="286671"/>
            <a:chOff x="9882255" y="3340897"/>
            <a:chExt cx="354630" cy="286671"/>
          </a:xfrm>
        </p:grpSpPr>
        <p:sp>
          <p:nvSpPr>
            <p:cNvPr id="179" name="Овал 178"/>
            <p:cNvSpPr/>
            <p:nvPr/>
          </p:nvSpPr>
          <p:spPr>
            <a:xfrm>
              <a:off x="9916461" y="3340897"/>
              <a:ext cx="283913" cy="2739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9882255" y="3350569"/>
              <a:ext cx="3546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</a:rPr>
                <a:t>15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54" name="Соединительная линия уступом 253"/>
          <p:cNvCxnSpPr>
            <a:stCxn id="251" idx="1"/>
            <a:endCxn id="130" idx="3"/>
          </p:cNvCxnSpPr>
          <p:nvPr/>
        </p:nvCxnSpPr>
        <p:spPr>
          <a:xfrm rot="10800000" flipV="1">
            <a:off x="1607090" y="4930801"/>
            <a:ext cx="1416927" cy="4917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5" name="Группа 254"/>
          <p:cNvGrpSpPr/>
          <p:nvPr/>
        </p:nvGrpSpPr>
        <p:grpSpPr>
          <a:xfrm>
            <a:off x="2110607" y="4802832"/>
            <a:ext cx="354584" cy="286671"/>
            <a:chOff x="9882255" y="3340897"/>
            <a:chExt cx="354630" cy="286671"/>
          </a:xfrm>
        </p:grpSpPr>
        <p:sp>
          <p:nvSpPr>
            <p:cNvPr id="256" name="Овал 255"/>
            <p:cNvSpPr/>
            <p:nvPr/>
          </p:nvSpPr>
          <p:spPr>
            <a:xfrm>
              <a:off x="9916461" y="3340897"/>
              <a:ext cx="283913" cy="2739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9882255" y="3350569"/>
              <a:ext cx="3546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</a:rPr>
                <a:t>16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1" name="Группа 180"/>
          <p:cNvGrpSpPr/>
          <p:nvPr/>
        </p:nvGrpSpPr>
        <p:grpSpPr>
          <a:xfrm>
            <a:off x="2550932" y="3526164"/>
            <a:ext cx="1257829" cy="899192"/>
            <a:chOff x="3788967" y="2262904"/>
            <a:chExt cx="1257993" cy="899192"/>
          </a:xfrm>
        </p:grpSpPr>
        <p:pic>
          <p:nvPicPr>
            <p:cNvPr id="184" name="Рисунок 183" descr="penci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7840" y="2262904"/>
              <a:ext cx="403554" cy="403554"/>
            </a:xfrm>
            <a:prstGeom prst="rect">
              <a:avLst/>
            </a:prstGeom>
          </p:spPr>
        </p:pic>
        <p:sp>
          <p:nvSpPr>
            <p:cNvPr id="185" name="TextBox 102"/>
            <p:cNvSpPr txBox="1">
              <a:spLocks noChangeArrowheads="1"/>
            </p:cNvSpPr>
            <p:nvPr/>
          </p:nvSpPr>
          <p:spPr bwMode="auto">
            <a:xfrm>
              <a:off x="3788967" y="2700431"/>
              <a:ext cx="12579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 smtClean="0"/>
                <a:t>Предоставление ПП на перечисление субподрядчику</a:t>
              </a:r>
              <a:endParaRPr lang="ru-RU" sz="800" b="1" dirty="0"/>
            </a:p>
          </p:txBody>
        </p:sp>
      </p:grpSp>
      <p:sp>
        <p:nvSpPr>
          <p:cNvPr id="148" name="TextBox 25"/>
          <p:cNvSpPr txBox="1">
            <a:spLocks noChangeArrowheads="1"/>
          </p:cNvSpPr>
          <p:nvPr/>
        </p:nvSpPr>
        <p:spPr bwMode="auto">
          <a:xfrm>
            <a:off x="1765765" y="3020280"/>
            <a:ext cx="691552" cy="3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700" dirty="0">
                <a:solidFill>
                  <a:srgbClr val="00CC99"/>
                </a:solidFill>
              </a:rPr>
              <a:t>р</a:t>
            </a:r>
            <a:r>
              <a:rPr lang="ru-RU" altLang="ru-RU" sz="700" dirty="0">
                <a:solidFill>
                  <a:srgbClr val="00CC99"/>
                </a:solidFill>
              </a:rPr>
              <a:t>аздел</a:t>
            </a:r>
            <a:r>
              <a:rPr lang="en-US" altLang="ru-RU" sz="700" dirty="0">
                <a:solidFill>
                  <a:srgbClr val="00CC99"/>
                </a:solidFill>
              </a:rPr>
              <a:t> на</a:t>
            </a:r>
            <a:endParaRPr lang="ru-RU" altLang="ru-RU" sz="700" dirty="0">
              <a:solidFill>
                <a:srgbClr val="00CC99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CC99"/>
                </a:solidFill>
                <a:latin typeface="+mn-lt"/>
              </a:rPr>
              <a:t>71</a:t>
            </a:r>
            <a:r>
              <a:rPr lang="en-US" altLang="ru-RU" sz="1400" dirty="0" smtClean="0">
                <a:solidFill>
                  <a:srgbClr val="00CC99"/>
                </a:solidFill>
                <a:latin typeface="+mn-lt"/>
              </a:rPr>
              <a:t> ЛС</a:t>
            </a:r>
            <a:endParaRPr lang="ru-RU" altLang="ru-RU" sz="1400" dirty="0" smtClean="0">
              <a:solidFill>
                <a:srgbClr val="00CC99"/>
              </a:solidFill>
              <a:latin typeface="+mn-lt"/>
            </a:endParaRPr>
          </a:p>
        </p:txBody>
      </p:sp>
      <p:sp>
        <p:nvSpPr>
          <p:cNvPr id="149" name="TextBox 25"/>
          <p:cNvSpPr txBox="1">
            <a:spLocks noChangeArrowheads="1"/>
          </p:cNvSpPr>
          <p:nvPr/>
        </p:nvSpPr>
        <p:spPr bwMode="auto">
          <a:xfrm>
            <a:off x="1781224" y="1921820"/>
            <a:ext cx="69155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CC99"/>
                </a:solidFill>
                <a:latin typeface="+mn-lt"/>
              </a:rPr>
              <a:t>03</a:t>
            </a:r>
            <a:r>
              <a:rPr lang="en-US" altLang="ru-RU" sz="1400" dirty="0" smtClean="0">
                <a:solidFill>
                  <a:srgbClr val="00CC99"/>
                </a:solidFill>
                <a:latin typeface="+mn-lt"/>
              </a:rPr>
              <a:t> ЛС</a:t>
            </a:r>
            <a:endParaRPr lang="ru-RU" altLang="ru-RU" sz="1400" dirty="0" smtClean="0">
              <a:solidFill>
                <a:srgbClr val="00CC99"/>
              </a:solidFill>
              <a:latin typeface="+mn-lt"/>
            </a:endParaRPr>
          </a:p>
        </p:txBody>
      </p:sp>
      <p:sp>
        <p:nvSpPr>
          <p:cNvPr id="150" name="TextBox 25"/>
          <p:cNvSpPr txBox="1">
            <a:spLocks noChangeArrowheads="1"/>
          </p:cNvSpPr>
          <p:nvPr/>
        </p:nvSpPr>
        <p:spPr bwMode="auto">
          <a:xfrm>
            <a:off x="1940684" y="5265031"/>
            <a:ext cx="691552" cy="3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700" dirty="0">
                <a:solidFill>
                  <a:srgbClr val="00CC99"/>
                </a:solidFill>
              </a:rPr>
              <a:t>р</a:t>
            </a:r>
            <a:r>
              <a:rPr lang="ru-RU" altLang="ru-RU" sz="700" dirty="0">
                <a:solidFill>
                  <a:srgbClr val="00CC99"/>
                </a:solidFill>
              </a:rPr>
              <a:t>аздел</a:t>
            </a:r>
            <a:r>
              <a:rPr lang="en-US" altLang="ru-RU" sz="700" dirty="0">
                <a:solidFill>
                  <a:srgbClr val="00CC99"/>
                </a:solidFill>
              </a:rPr>
              <a:t> на</a:t>
            </a:r>
            <a:endParaRPr lang="ru-RU" altLang="ru-RU" sz="700" dirty="0">
              <a:solidFill>
                <a:srgbClr val="00CC99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CC99"/>
                </a:solidFill>
                <a:latin typeface="+mn-lt"/>
              </a:rPr>
              <a:t>71</a:t>
            </a:r>
            <a:r>
              <a:rPr lang="en-US" altLang="ru-RU" sz="1400" dirty="0" smtClean="0">
                <a:solidFill>
                  <a:srgbClr val="00CC99"/>
                </a:solidFill>
                <a:latin typeface="+mn-lt"/>
              </a:rPr>
              <a:t> ЛС</a:t>
            </a:r>
            <a:endParaRPr lang="ru-RU" altLang="ru-RU" sz="1400" dirty="0" smtClean="0">
              <a:solidFill>
                <a:srgbClr val="00CC99"/>
              </a:solidFill>
              <a:latin typeface="+mn-lt"/>
            </a:endParaRPr>
          </a:p>
        </p:txBody>
      </p:sp>
      <p:pic>
        <p:nvPicPr>
          <p:cNvPr id="2050" name="Picture 2" descr="C:\Users\2397\Pictures\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30" y="3344297"/>
            <a:ext cx="129439" cy="12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Заголовок 1"/>
          <p:cNvSpPr txBox="1">
            <a:spLocks/>
          </p:cNvSpPr>
          <p:nvPr/>
        </p:nvSpPr>
        <p:spPr>
          <a:xfrm>
            <a:off x="4291460" y="37647"/>
            <a:ext cx="5911437" cy="68760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altLang="ru-RU" sz="1800" b="1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средств</a:t>
            </a:r>
            <a:br>
              <a:rPr lang="ru-RU" altLang="ru-RU" sz="1800" b="1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err="1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Госзаказчик</a:t>
            </a:r>
            <a:r>
              <a:rPr lang="ru-RU" altLang="ru-RU" sz="1800" b="1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-Головной исполнитель-Субподрядчик</a:t>
            </a:r>
            <a:endParaRPr lang="ru-RU" sz="1800" dirty="0"/>
          </a:p>
        </p:txBody>
      </p:sp>
      <p:pic>
        <p:nvPicPr>
          <p:cNvPr id="128" name="Picture 2" descr="C:\Users\2397\Pictures\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91" y="5517884"/>
            <a:ext cx="129439" cy="12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2117236" y="6141204"/>
            <a:ext cx="7362346" cy="6001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</a:rPr>
              <a:t>Преимущества реализованных процессов: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</a:rPr>
              <a:t>Возможность просмотра состояния лицевого счета в разрезе разделов, ИГК , ФАИП и других аналитических признаков в режиме он-</a:t>
            </a:r>
            <a:r>
              <a:rPr lang="ru-RU" sz="1100" dirty="0" err="1" smtClean="0">
                <a:solidFill>
                  <a:schemeClr val="accent6">
                    <a:lumMod val="75000"/>
                  </a:schemeClr>
                </a:solidFill>
              </a:rPr>
              <a:t>лайн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</a:rPr>
              <a:t>с использованием </a:t>
            </a:r>
            <a:r>
              <a:rPr lang="ru-RU" sz="1100" dirty="0" err="1" smtClean="0">
                <a:solidFill>
                  <a:schemeClr val="accent6">
                    <a:lumMod val="75000"/>
                  </a:schemeClr>
                </a:solidFill>
              </a:rPr>
              <a:t>виджета</a:t>
            </a: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</a:rPr>
              <a:t> «Лицевой счет»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561" y="5273770"/>
            <a:ext cx="3323379" cy="1467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0" name="Прямоугольник 139"/>
          <p:cNvSpPr/>
          <p:nvPr/>
        </p:nvSpPr>
        <p:spPr>
          <a:xfrm>
            <a:off x="9302608" y="5987332"/>
            <a:ext cx="1438469" cy="23240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Лицевой счет</a:t>
            </a:r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141" name="Picture 2" descr="http://monitoring.ofukem.ru/images/kemregion/elektronniy-budze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859" y="2260511"/>
            <a:ext cx="1124457" cy="39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5" name="Соединительная линия уступом 224"/>
          <p:cNvCxnSpPr/>
          <p:nvPr/>
        </p:nvCxnSpPr>
        <p:spPr>
          <a:xfrm rot="5400000">
            <a:off x="8002035" y="2193038"/>
            <a:ext cx="3033986" cy="2484719"/>
          </a:xfrm>
          <a:prstGeom prst="bentConnector3">
            <a:avLst>
              <a:gd name="adj1" fmla="val 100036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Овал 150"/>
          <p:cNvSpPr/>
          <p:nvPr/>
        </p:nvSpPr>
        <p:spPr>
          <a:xfrm>
            <a:off x="9983253" y="2260511"/>
            <a:ext cx="283876" cy="2739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5</a:t>
            </a:r>
            <a:endParaRPr lang="ru-RU" sz="1400" b="1" dirty="0"/>
          </a:p>
        </p:txBody>
      </p:sp>
      <p:grpSp>
        <p:nvGrpSpPr>
          <p:cNvPr id="154" name="Группа 153"/>
          <p:cNvGrpSpPr/>
          <p:nvPr/>
        </p:nvGrpSpPr>
        <p:grpSpPr>
          <a:xfrm>
            <a:off x="9764636" y="4805404"/>
            <a:ext cx="354584" cy="286671"/>
            <a:chOff x="9882255" y="3340897"/>
            <a:chExt cx="354630" cy="286671"/>
          </a:xfrm>
        </p:grpSpPr>
        <p:sp>
          <p:nvSpPr>
            <p:cNvPr id="155" name="Овал 154"/>
            <p:cNvSpPr/>
            <p:nvPr/>
          </p:nvSpPr>
          <p:spPr>
            <a:xfrm>
              <a:off x="9916461" y="3340897"/>
              <a:ext cx="283913" cy="2739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9882255" y="3350569"/>
              <a:ext cx="3546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</a:rPr>
                <a:t>13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2102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63358" y="429309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621" y="3861048"/>
            <a:ext cx="312349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638" y="1398550"/>
            <a:ext cx="2880320" cy="193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99743" y="332656"/>
            <a:ext cx="7554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операций по исполнению казначейского обеспечения </a:t>
            </a:r>
          </a:p>
          <a:p>
            <a:pPr algn="ctr"/>
            <a:r>
              <a:rPr lang="ru-RU" altLang="ru-RU" b="1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 на лицевом счете НУБП</a:t>
            </a:r>
          </a:p>
          <a:p>
            <a:pPr algn="ctr"/>
            <a:r>
              <a:rPr lang="ru-RU" altLang="ru-RU" b="1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(текущая реализация)</a:t>
            </a:r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0880" y="4653136"/>
            <a:ext cx="1883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Справка ф.0504833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11287" y="2132856"/>
            <a:ext cx="1967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Справка </a:t>
            </a:r>
          </a:p>
          <a:p>
            <a:pPr algn="ctr"/>
            <a:r>
              <a:rPr lang="ru-RU" sz="1400" b="1" dirty="0" smtClean="0"/>
              <a:t>об исполнении КОО</a:t>
            </a:r>
            <a:endParaRPr lang="ru-RU" sz="1400" b="1" dirty="0"/>
          </a:p>
        </p:txBody>
      </p:sp>
      <p:cxnSp>
        <p:nvCxnSpPr>
          <p:cNvPr id="13" name="Прямая со стрелкой 12"/>
          <p:cNvCxnSpPr>
            <a:stCxn id="8" idx="2"/>
            <a:endCxn id="7" idx="0"/>
          </p:cNvCxnSpPr>
          <p:nvPr/>
        </p:nvCxnSpPr>
        <p:spPr>
          <a:xfrm flipH="1">
            <a:off x="2400371" y="3333354"/>
            <a:ext cx="22427" cy="527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7" idx="1"/>
          </p:cNvCxnSpPr>
          <p:nvPr/>
        </p:nvCxnSpPr>
        <p:spPr>
          <a:xfrm flipV="1">
            <a:off x="3962120" y="3445108"/>
            <a:ext cx="980958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35566" y="196894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Выписка из л/с НУБП*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59281" y="6021288"/>
            <a:ext cx="10229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*Клиенту передается Выписка из л/с и вместе с ней </a:t>
            </a:r>
            <a:r>
              <a:rPr lang="ru-RU" sz="1400" b="1" dirty="0" smtClean="0"/>
              <a:t>Бухгалтерские </a:t>
            </a:r>
            <a:r>
              <a:rPr lang="ru-RU" sz="1400" b="1" dirty="0"/>
              <a:t>справки </a:t>
            </a:r>
            <a:r>
              <a:rPr lang="ru-RU" sz="1400" b="1" dirty="0" smtClean="0"/>
              <a:t>ф.0504833 </a:t>
            </a:r>
            <a:r>
              <a:rPr lang="ru-RU" sz="1400" dirty="0" smtClean="0"/>
              <a:t>и Справки об исполнении КОО</a:t>
            </a:r>
            <a:endParaRPr lang="ru-RU" sz="1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2018" t="39000" r="20501" b="24579"/>
          <a:stretch>
            <a:fillRect/>
          </a:stretch>
        </p:blipFill>
        <p:spPr bwMode="auto">
          <a:xfrm>
            <a:off x="4943078" y="2545008"/>
            <a:ext cx="68115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10548521" y="4129184"/>
            <a:ext cx="980958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615486" y="4818776"/>
            <a:ext cx="2249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Указывается номер КОО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1069" y="1657966"/>
            <a:ext cx="3431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Лицевой счет с переведенным КОО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>
            <a:off x="3934966" y="1268760"/>
            <a:ext cx="0" cy="468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0990" y="116632"/>
            <a:ext cx="7704856" cy="687604"/>
          </a:xfrm>
        </p:spPr>
        <p:txBody>
          <a:bodyPr/>
          <a:lstStyle/>
          <a:p>
            <a:pPr algn="ctr"/>
            <a:r>
              <a:rPr lang="ru-RU" altLang="ru-RU" sz="1800" b="1" dirty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операций по исполнению казначейского обеспечения </a:t>
            </a:r>
            <a:br>
              <a:rPr lang="ru-RU" altLang="ru-RU" sz="1800" b="1" dirty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 на лицевом счете НУБП</a:t>
            </a:r>
            <a:br>
              <a:rPr lang="ru-RU" altLang="ru-RU" sz="1800" b="1" dirty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(планируемая реализация по изменениям в Приказ 264н)</a:t>
            </a:r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370" r="27670" b="13507"/>
          <a:stretch>
            <a:fillRect/>
          </a:stretch>
        </p:blipFill>
        <p:spPr bwMode="auto">
          <a:xfrm>
            <a:off x="2494806" y="3212976"/>
            <a:ext cx="231219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t="9641" r="27315" b="15547"/>
          <a:stretch>
            <a:fillRect/>
          </a:stretch>
        </p:blipFill>
        <p:spPr bwMode="auto">
          <a:xfrm>
            <a:off x="5375126" y="1916832"/>
            <a:ext cx="186653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 t="9641" r="27315" b="15547"/>
          <a:stretch>
            <a:fillRect/>
          </a:stretch>
        </p:blipFill>
        <p:spPr bwMode="auto">
          <a:xfrm>
            <a:off x="5519142" y="2564904"/>
            <a:ext cx="186653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7" name="Группа 146"/>
          <p:cNvGrpSpPr/>
          <p:nvPr/>
        </p:nvGrpSpPr>
        <p:grpSpPr>
          <a:xfrm>
            <a:off x="190550" y="2348880"/>
            <a:ext cx="1866535" cy="1080120"/>
            <a:chOff x="190550" y="1772816"/>
            <a:chExt cx="1866535" cy="108012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9641" r="27315" b="15547"/>
            <a:stretch>
              <a:fillRect/>
            </a:stretch>
          </p:blipFill>
          <p:spPr bwMode="auto">
            <a:xfrm>
              <a:off x="190550" y="1772816"/>
              <a:ext cx="1866535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325619" y="2132856"/>
              <a:ext cx="14943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err="1" smtClean="0"/>
                <a:t>п</a:t>
              </a:r>
              <a:r>
                <a:rPr lang="ru-RU" sz="1200" dirty="0" smtClean="0"/>
                <a:t>/</a:t>
              </a:r>
              <a:r>
                <a:rPr lang="ru-RU" sz="1200" dirty="0" err="1" smtClean="0"/>
                <a:t>п</a:t>
              </a:r>
              <a:r>
                <a:rPr lang="ru-RU" sz="1200" dirty="0" smtClean="0"/>
                <a:t> № 1 – 100 руб.</a:t>
              </a:r>
            </a:p>
            <a:p>
              <a:pPr algn="ctr"/>
              <a:r>
                <a:rPr lang="ru-RU" sz="1200" dirty="0" smtClean="0"/>
                <a:t>выплаты с л/с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71830" y="1330004"/>
            <a:ext cx="2669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ТОФК 3. Лицевой счет</a:t>
            </a:r>
          </a:p>
          <a:p>
            <a:pPr algn="ctr"/>
            <a:r>
              <a:rPr lang="ru-RU" sz="1400" b="1" dirty="0" smtClean="0"/>
              <a:t>конечного получателя КОО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811090" y="1350640"/>
            <a:ext cx="4127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ТОФК 2. Лицевой счет с переведенным КОО</a:t>
            </a:r>
            <a:endParaRPr lang="ru-RU" sz="1400" b="1" dirty="0"/>
          </a:p>
        </p:txBody>
      </p:sp>
      <p:cxnSp>
        <p:nvCxnSpPr>
          <p:cNvPr id="27" name="Прямая со стрелкой 26"/>
          <p:cNvCxnSpPr>
            <a:stCxn id="1027" idx="3"/>
            <a:endCxn id="1026" idx="1"/>
          </p:cNvCxnSpPr>
          <p:nvPr/>
        </p:nvCxnSpPr>
        <p:spPr>
          <a:xfrm>
            <a:off x="2057085" y="2888940"/>
            <a:ext cx="437721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0" idx="3"/>
            <a:endCxn id="1026" idx="1"/>
          </p:cNvCxnSpPr>
          <p:nvPr/>
        </p:nvCxnSpPr>
        <p:spPr>
          <a:xfrm flipV="1">
            <a:off x="2057085" y="3897052"/>
            <a:ext cx="437721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57323" y="3625860"/>
            <a:ext cx="196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Справка</a:t>
            </a:r>
          </a:p>
          <a:p>
            <a:pPr algn="ctr"/>
            <a:r>
              <a:rPr lang="ru-RU" sz="1400" b="1" dirty="0" smtClean="0"/>
              <a:t>об исполнении КОО</a:t>
            </a:r>
            <a:endParaRPr lang="ru-RU" sz="1400" b="1" dirty="0"/>
          </a:p>
        </p:txBody>
      </p:sp>
      <p:cxnSp>
        <p:nvCxnSpPr>
          <p:cNvPr id="42" name="Прямая со стрелкой 41"/>
          <p:cNvCxnSpPr>
            <a:stCxn id="1026" idx="3"/>
            <a:endCxn id="120" idx="1"/>
          </p:cNvCxnSpPr>
          <p:nvPr/>
        </p:nvCxnSpPr>
        <p:spPr>
          <a:xfrm flipV="1">
            <a:off x="4806997" y="2960948"/>
            <a:ext cx="352105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96" idx="1"/>
            <a:endCxn id="4" idx="1"/>
          </p:cNvCxnSpPr>
          <p:nvPr/>
        </p:nvCxnSpPr>
        <p:spPr>
          <a:xfrm>
            <a:off x="7607374" y="2816932"/>
            <a:ext cx="28803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Группа 145"/>
          <p:cNvGrpSpPr/>
          <p:nvPr/>
        </p:nvGrpSpPr>
        <p:grpSpPr>
          <a:xfrm>
            <a:off x="190550" y="4581128"/>
            <a:ext cx="1866535" cy="1080120"/>
            <a:chOff x="597124" y="4293096"/>
            <a:chExt cx="1866535" cy="108012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9641" r="27315" b="15547"/>
            <a:stretch>
              <a:fillRect/>
            </a:stretch>
          </p:blipFill>
          <p:spPr bwMode="auto">
            <a:xfrm>
              <a:off x="597124" y="4293096"/>
              <a:ext cx="1866535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Box 73"/>
            <p:cNvSpPr txBox="1"/>
            <p:nvPr/>
          </p:nvSpPr>
          <p:spPr>
            <a:xfrm>
              <a:off x="669132" y="4581128"/>
              <a:ext cx="16911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err="1" smtClean="0"/>
                <a:t>п</a:t>
              </a:r>
              <a:r>
                <a:rPr lang="ru-RU" sz="1200" dirty="0" smtClean="0"/>
                <a:t>/</a:t>
              </a:r>
              <a:r>
                <a:rPr lang="ru-RU" sz="1200" dirty="0" err="1" smtClean="0"/>
                <a:t>п</a:t>
              </a:r>
              <a:r>
                <a:rPr lang="ru-RU" sz="1200" dirty="0" smtClean="0"/>
                <a:t>  № 2– 70 руб.</a:t>
              </a:r>
            </a:p>
            <a:p>
              <a:pPr algn="ctr"/>
              <a:r>
                <a:rPr lang="ru-RU" sz="1200" dirty="0" smtClean="0"/>
                <a:t>возврат поступлений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471139" y="1959223"/>
            <a:ext cx="1560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п</a:t>
            </a:r>
            <a:r>
              <a:rPr lang="ru-RU" sz="1200" dirty="0" smtClean="0"/>
              <a:t>/</a:t>
            </a:r>
            <a:r>
              <a:rPr lang="ru-RU" sz="1200" dirty="0" err="1" smtClean="0"/>
              <a:t>п</a:t>
            </a:r>
            <a:r>
              <a:rPr lang="ru-RU" sz="1200" dirty="0" smtClean="0"/>
              <a:t> № 1-  100 руб.</a:t>
            </a:r>
          </a:p>
          <a:p>
            <a:r>
              <a:rPr lang="ru-RU" sz="1200" dirty="0" smtClean="0"/>
              <a:t>поступление на л/с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735166" y="2852936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п</a:t>
            </a:r>
            <a:r>
              <a:rPr lang="ru-RU" sz="1200" dirty="0" smtClean="0"/>
              <a:t>/</a:t>
            </a:r>
            <a:r>
              <a:rPr lang="ru-RU" sz="1200" dirty="0" err="1" smtClean="0"/>
              <a:t>п</a:t>
            </a:r>
            <a:r>
              <a:rPr lang="ru-RU" sz="1200" dirty="0" smtClean="0"/>
              <a:t> № 1– 100 руб.</a:t>
            </a:r>
          </a:p>
          <a:p>
            <a:r>
              <a:rPr lang="ru-RU" sz="1200" dirty="0" smtClean="0"/>
              <a:t>выплаты с л/с</a:t>
            </a:r>
            <a:endParaRPr lang="ru-RU" sz="1200" dirty="0"/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3" cstate="print"/>
          <a:srcRect t="9641" r="27315" b="15547"/>
          <a:stretch>
            <a:fillRect/>
          </a:stretch>
        </p:blipFill>
        <p:spPr bwMode="auto">
          <a:xfrm>
            <a:off x="5375126" y="4005064"/>
            <a:ext cx="186653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3" cstate="print"/>
          <a:srcRect t="9641" r="27315" b="15547"/>
          <a:stretch>
            <a:fillRect/>
          </a:stretch>
        </p:blipFill>
        <p:spPr bwMode="auto">
          <a:xfrm>
            <a:off x="5519142" y="4869160"/>
            <a:ext cx="186653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5663158" y="4149080"/>
            <a:ext cx="1436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п</a:t>
            </a:r>
            <a:r>
              <a:rPr lang="ru-RU" sz="1200" dirty="0" smtClean="0"/>
              <a:t>/</a:t>
            </a:r>
            <a:r>
              <a:rPr lang="ru-RU" sz="1200" dirty="0" err="1" smtClean="0"/>
              <a:t>п</a:t>
            </a:r>
            <a:r>
              <a:rPr lang="ru-RU" sz="1200" dirty="0" smtClean="0"/>
              <a:t> № 2- 70 руб.</a:t>
            </a:r>
          </a:p>
          <a:p>
            <a:r>
              <a:rPr lang="ru-RU" sz="1200" dirty="0" smtClean="0"/>
              <a:t>восстановление </a:t>
            </a:r>
          </a:p>
          <a:p>
            <a:r>
              <a:rPr lang="ru-RU" sz="1200" dirty="0" smtClean="0"/>
              <a:t>кассовых выплат</a:t>
            </a:r>
            <a:endParaRPr lang="ru-RU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5591150" y="5055567"/>
            <a:ext cx="169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п</a:t>
            </a:r>
            <a:r>
              <a:rPr lang="ru-RU" sz="1200" dirty="0" smtClean="0"/>
              <a:t>/</a:t>
            </a:r>
            <a:r>
              <a:rPr lang="ru-RU" sz="1200" dirty="0" err="1" smtClean="0"/>
              <a:t>п</a:t>
            </a:r>
            <a:r>
              <a:rPr lang="ru-RU" sz="1200" dirty="0" smtClean="0"/>
              <a:t> № 2 – 70 руб.</a:t>
            </a:r>
          </a:p>
          <a:p>
            <a:r>
              <a:rPr lang="ru-RU" sz="1200" dirty="0" smtClean="0"/>
              <a:t>возврат поступлений</a:t>
            </a:r>
            <a:endParaRPr lang="ru-RU" sz="1200" dirty="0"/>
          </a:p>
        </p:txBody>
      </p:sp>
      <p:cxnSp>
        <p:nvCxnSpPr>
          <p:cNvPr id="93" name="Прямая со стрелкой 92"/>
          <p:cNvCxnSpPr>
            <a:stCxn id="1026" idx="3"/>
            <a:endCxn id="117" idx="1"/>
          </p:cNvCxnSpPr>
          <p:nvPr/>
        </p:nvCxnSpPr>
        <p:spPr>
          <a:xfrm>
            <a:off x="4806997" y="3897052"/>
            <a:ext cx="352105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авая фигурная скобка 95"/>
          <p:cNvSpPr/>
          <p:nvPr/>
        </p:nvSpPr>
        <p:spPr>
          <a:xfrm>
            <a:off x="7391350" y="2348880"/>
            <a:ext cx="216024" cy="936104"/>
          </a:xfrm>
          <a:prstGeom prst="rightBrace">
            <a:avLst>
              <a:gd name="adj1" fmla="val 5139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авая фигурная скобка 108"/>
          <p:cNvSpPr/>
          <p:nvPr/>
        </p:nvSpPr>
        <p:spPr>
          <a:xfrm>
            <a:off x="7391350" y="4365104"/>
            <a:ext cx="216024" cy="936104"/>
          </a:xfrm>
          <a:prstGeom prst="rightBrace">
            <a:avLst>
              <a:gd name="adj1" fmla="val 5139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0" name="Прямая со стрелкой 109"/>
          <p:cNvCxnSpPr>
            <a:stCxn id="109" idx="1"/>
            <a:endCxn id="4" idx="1"/>
          </p:cNvCxnSpPr>
          <p:nvPr/>
        </p:nvCxnSpPr>
        <p:spPr>
          <a:xfrm flipV="1">
            <a:off x="7607374" y="3465004"/>
            <a:ext cx="28803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авая фигурная скобка 116"/>
          <p:cNvSpPr/>
          <p:nvPr/>
        </p:nvSpPr>
        <p:spPr>
          <a:xfrm flipH="1">
            <a:off x="5159102" y="4437112"/>
            <a:ext cx="216024" cy="936104"/>
          </a:xfrm>
          <a:prstGeom prst="rightBrace">
            <a:avLst>
              <a:gd name="adj1" fmla="val 5139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авая фигурная скобка 119"/>
          <p:cNvSpPr/>
          <p:nvPr/>
        </p:nvSpPr>
        <p:spPr>
          <a:xfrm flipH="1">
            <a:off x="5159102" y="2492896"/>
            <a:ext cx="216024" cy="936104"/>
          </a:xfrm>
          <a:prstGeom prst="rightBrace">
            <a:avLst>
              <a:gd name="adj1" fmla="val 5139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TextBox 124"/>
          <p:cNvSpPr txBox="1"/>
          <p:nvPr/>
        </p:nvSpPr>
        <p:spPr>
          <a:xfrm>
            <a:off x="8759502" y="2204864"/>
            <a:ext cx="257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Выписка из л/с НУБП*</a:t>
            </a:r>
            <a:endParaRPr lang="ru-RU" dirty="0"/>
          </a:p>
        </p:txBody>
      </p:sp>
      <p:sp>
        <p:nvSpPr>
          <p:cNvPr id="142" name="TextBox 141"/>
          <p:cNvSpPr txBox="1"/>
          <p:nvPr/>
        </p:nvSpPr>
        <p:spPr>
          <a:xfrm>
            <a:off x="392954" y="6093296"/>
            <a:ext cx="10526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*Клиенту передается Выписка из л/с и вместе с ней </a:t>
            </a:r>
            <a:r>
              <a:rPr lang="ru-RU" sz="1400" b="1" dirty="0" smtClean="0"/>
              <a:t>Платежные поручения </a:t>
            </a:r>
            <a:r>
              <a:rPr lang="ru-RU" sz="1400" dirty="0" smtClean="0"/>
              <a:t>и Справки об исполнении КОО</a:t>
            </a:r>
            <a:endParaRPr lang="ru-RU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2018" t="45891" r="21055" b="18672"/>
          <a:stretch>
            <a:fillRect/>
          </a:stretch>
        </p:blipFill>
        <p:spPr bwMode="auto">
          <a:xfrm>
            <a:off x="7895406" y="2924944"/>
            <a:ext cx="41704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 стрелкой 36"/>
          <p:cNvCxnSpPr/>
          <p:nvPr/>
        </p:nvCxnSpPr>
        <p:spPr>
          <a:xfrm flipV="1">
            <a:off x="11013345" y="3855532"/>
            <a:ext cx="980958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080310" y="4545124"/>
            <a:ext cx="2249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Указывается номер КОО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150990" y="116632"/>
            <a:ext cx="7704856" cy="68760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altLang="ru-RU" sz="1800" b="1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электронного обучения Федерального казначейства</a:t>
            </a: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79" y="481812"/>
            <a:ext cx="7223522" cy="4124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8" y="2796802"/>
            <a:ext cx="6490866" cy="3808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98" y="2699607"/>
            <a:ext cx="5328592" cy="3310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2758" y="4365104"/>
            <a:ext cx="3960440" cy="32023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62758" y="4759820"/>
            <a:ext cx="2604935" cy="2533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57363" y="4685338"/>
            <a:ext cx="3960440" cy="31059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78" y="5085184"/>
            <a:ext cx="2412268" cy="1606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4686" y="4501862"/>
            <a:ext cx="8703172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Используйте ссылку  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  <a:hlinkClick r:id="rId2"/>
              </a:rPr>
              <a:t>: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  <a:hlinkClick r:id="rId2"/>
              </a:rPr>
              <a:t>peo.roskazna.ru</a:t>
            </a:r>
            <a:endParaRPr lang="ru-RU" sz="2400" dirty="0" smtClean="0">
              <a:solidFill>
                <a:srgbClr val="002060"/>
              </a:solidFill>
              <a:latin typeface="Calibri" panose="020F050202020403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верхнем правом углу нажмите меню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«Вход»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3. Авторизуйтесь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или пройдите процедуру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регистрации,</a:t>
            </a:r>
          </a:p>
          <a:p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    для этого   нажмите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«Создать учетную запись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»    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798" y="460434"/>
            <a:ext cx="8703172" cy="353361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50990" y="116632"/>
            <a:ext cx="7704856" cy="68760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altLang="ru-RU" sz="1800" b="1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на портале</a:t>
            </a:r>
          </a:p>
          <a:p>
            <a:pPr algn="ctr"/>
            <a:r>
              <a:rPr lang="ru-RU" altLang="ru-RU" sz="1800" b="1" dirty="0" smtClean="0">
                <a:solidFill>
                  <a:srgbClr val="002A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электронного обучения Федерального казначейства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18990</TotalTime>
  <Words>758</Words>
  <Application>Microsoft Office PowerPoint</Application>
  <PresentationFormat>Произвольный</PresentationFormat>
  <Paragraphs>204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Helvetica Neue Medium</vt:lpstr>
      <vt:lpstr>Open Sans</vt:lpstr>
      <vt:lpstr>Times New Roman</vt:lpstr>
      <vt:lpstr>Wingdings</vt:lpstr>
      <vt:lpstr>1_Тема Office</vt:lpstr>
      <vt:lpstr>Презентация PowerPoint</vt:lpstr>
      <vt:lpstr>Процесс открытия «71» лицевого счета и аналитического раздела 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Отражение операций по исполнению казначейского обеспечения  обязательств на лицевом счете НУБП (планируемая реализация по изменениям в Приказ 264н)</vt:lpstr>
      <vt:lpstr>Презентация PowerPoint</vt:lpstr>
      <vt:lpstr>Презентация PowerPoint</vt:lpstr>
      <vt:lpstr>Презентация PowerPoint</vt:lpstr>
    </vt:vector>
  </TitlesOfParts>
  <Company>fk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2303</dc:creator>
  <cp:lastModifiedBy>Чичкун Владимир Геннадьевич</cp:lastModifiedBy>
  <cp:revision>751</cp:revision>
  <cp:lastPrinted>2018-02-06T18:33:16Z</cp:lastPrinted>
  <dcterms:created xsi:type="dcterms:W3CDTF">2013-02-18T08:51:06Z</dcterms:created>
  <dcterms:modified xsi:type="dcterms:W3CDTF">2019-06-28T06:34:45Z</dcterms:modified>
</cp:coreProperties>
</file>