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84" r:id="rId2"/>
    <p:sldId id="348" r:id="rId3"/>
    <p:sldId id="365" r:id="rId4"/>
    <p:sldId id="331" r:id="rId5"/>
    <p:sldId id="364" r:id="rId6"/>
    <p:sldId id="347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28" r:id="rId16"/>
  </p:sldIdLst>
  <p:sldSz cx="9144000" cy="6858000" type="screen4x3"/>
  <p:notesSz cx="67945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45962"/>
    <a:srgbClr val="008000"/>
    <a:srgbClr val="C5DAE7"/>
    <a:srgbClr val="DDDDDD"/>
    <a:srgbClr val="DEFBFE"/>
    <a:srgbClr val="000066"/>
    <a:srgbClr val="014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66" autoAdjust="0"/>
    <p:restoredTop sz="82172" autoAdjust="0"/>
  </p:normalViewPr>
  <p:slideViewPr>
    <p:cSldViewPr>
      <p:cViewPr varScale="1">
        <p:scale>
          <a:sx n="109" d="100"/>
          <a:sy n="109" d="100"/>
        </p:scale>
        <p:origin x="-15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13CA60D6-CF7E-4E70-8FC7-C378ACD34FC4}" type="datetimeFigureOut">
              <a:rPr lang="ru-RU"/>
              <a:pPr>
                <a:defRPr/>
              </a:pPr>
              <a:t>14.09.2013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2F25EE93-69F9-45D3-9282-EA638CF9B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43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894DEF-68FB-405E-9D76-8ABA8A47F42A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406E-AE63-40A0-B03A-C88C3F804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78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8DC2-93AB-412B-8903-797538F72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0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DE9A-AFAC-4DF6-83C9-97A898C64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096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F3031-9BA5-4CC1-A3D3-7BA1B64BE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06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B5B3F-670B-4735-BA74-6189EB34C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8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17831-8FCD-41F3-8E81-5B3223D59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50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0A9D-607F-4C9F-8560-7D41A190D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245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44B4C-6E07-498E-A534-42CCFCD16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0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C628-B9BE-42E0-9F0F-473FC6681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3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B9794-4CC1-4699-AC48-2885840D7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89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D90B-FC5E-42B3-A57D-77527A204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640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35E2-3660-46E7-A0F2-35AAD472A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0768F8-9D36-4283-9A29-83059C05E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b="1" u="sng">
              <a:latin typeface="Times New Roman" pitchFamily="18" charset="0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87338" y="1144588"/>
            <a:ext cx="84978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dirty="0">
                <a:latin typeface="Arial" pitchFamily="34" charset="0"/>
                <a:cs typeface="Arial" pitchFamily="34" charset="0"/>
              </a:rPr>
              <a:t>Актуальные вопросы ведения бюджетного учета по кассовому исполнению федерального бюджета, кассовому обслуживанию исполнения бюджетов бюджетной системы Российской Федерации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3095625" y="4724400"/>
            <a:ext cx="6048375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itchFamily="34" charset="0"/>
              </a:rPr>
              <a:t>Васильев Евгений Николаевич,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itchFamily="34" charset="0"/>
              </a:rPr>
              <a:t>начальник отдела методического обеспечения бюджетного учета и отчетности кассового обслуживания бюджетов Управления бюджетного учета и отчетности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itchFamily="34" charset="0"/>
              </a:rPr>
              <a:t>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3050431" y="4372198"/>
            <a:ext cx="5759450" cy="935038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latin typeface="Arial" pitchFamily="34" charset="0"/>
                <a:cs typeface="Arial" pitchFamily="34" charset="0"/>
              </a:rPr>
              <a:t>Пример заполнения Инвентаризационных описей остатков на счетах учета денежных средств (ф. 0504082)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A4862ECC-4A94-4DEB-8C6F-17B3E1BF67E6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5307013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539552" y="4869160"/>
            <a:ext cx="2160240" cy="1152128"/>
          </a:xfrm>
          <a:prstGeom prst="wedgeRoundRectCallout">
            <a:avLst>
              <a:gd name="adj1" fmla="val 84590"/>
              <a:gd name="adj2" fmla="val -4955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Сумма поступлений в бюджет дополнительного периода 2013 года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539552" y="3501008"/>
            <a:ext cx="2150368" cy="1080120"/>
          </a:xfrm>
          <a:prstGeom prst="wedgeRoundRectCallout">
            <a:avLst>
              <a:gd name="adj1" fmla="val 83673"/>
              <a:gd name="adj2" fmla="val 4568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Исходящий остаток средств по банковской выписке за последний рабочий день 2013 года</a:t>
            </a:r>
            <a:endParaRPr lang="ru-RU" sz="14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1557338" y="115888"/>
            <a:ext cx="6710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Пример заполнения Инвентаризационных описей расчетов с покупателями, поставщиками и прочими дебиторами и кредиторами (ф. 0504089) (лист 1)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AD56BFA-109B-45BD-A9FC-F5544D6F46D1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5" y="1052513"/>
            <a:ext cx="6542088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1557338" y="115888"/>
            <a:ext cx="6710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latin typeface="Arial" pitchFamily="34" charset="0"/>
                <a:cs typeface="Arial" pitchFamily="34" charset="0"/>
              </a:rPr>
              <a:t>Пример заполнения Инвентаризационных описей расчетов с покупателями, поставщиками и прочими дебиторами и кредиторами (ф. 0504089) (лист 2)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907C7745-5B01-4C5E-B009-25151EF5592A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555750" y="4724400"/>
            <a:ext cx="5824538" cy="1512888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249" y="969482"/>
            <a:ext cx="5719539" cy="550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Прямоугольник 13322"/>
          <p:cNvSpPr/>
          <p:nvPr/>
        </p:nvSpPr>
        <p:spPr>
          <a:xfrm>
            <a:off x="0" y="1441450"/>
            <a:ext cx="9144000" cy="47958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0" name="Picture 4" descr="C:\Users\1\AppData\Local\Microsoft\Windows\Temporary Internet Files\Content.IE5\06JO2EYN\MC9004417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2460">
            <a:off x="3306763" y="1857375"/>
            <a:ext cx="1284287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63675" y="115888"/>
            <a:ext cx="67103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Порядок отражения в бюджетном учете операций при реорганизации бюджетных учреждений, которые обслуживаются в одном УФК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9DE826A5-F8ED-4F7F-BA93-03C6976279B2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8113" y="1908175"/>
            <a:ext cx="2147887" cy="100965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Перечисление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8 212 00 560 (УФК 1)</a:t>
            </a:r>
            <a:r>
              <a:rPr lang="ru-RU" sz="1400" dirty="0">
                <a:solidFill>
                  <a:schemeClr val="tx1"/>
                </a:solidFill>
              </a:rPr>
              <a:t>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8 309 00 730 (УФК 1)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8113" y="4551363"/>
            <a:ext cx="2120900" cy="99853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Зачисление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8 212 00 560 (УФК 1),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8 309 00 730 (УФК 1)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538" y="4570413"/>
            <a:ext cx="2447925" cy="99695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Сторнирование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8 203 13 510,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8 309 00 730 (УФК 1)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27538" y="1892300"/>
            <a:ext cx="2447925" cy="9985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Принятие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8 203 13 510,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8 309 00 730 (УФК 1)</a:t>
            </a:r>
          </a:p>
        </p:txBody>
      </p:sp>
      <p:cxnSp>
        <p:nvCxnSpPr>
          <p:cNvPr id="15" name="Прямая со стрелкой 14"/>
          <p:cNvCxnSpPr>
            <a:stCxn id="7" idx="2"/>
            <a:endCxn id="8" idx="0"/>
          </p:cNvCxnSpPr>
          <p:nvPr/>
        </p:nvCxnSpPr>
        <p:spPr>
          <a:xfrm flipH="1">
            <a:off x="2468563" y="2917825"/>
            <a:ext cx="12700" cy="163353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9" idx="0"/>
            <a:endCxn id="10" idx="2"/>
          </p:cNvCxnSpPr>
          <p:nvPr/>
        </p:nvCxnSpPr>
        <p:spPr>
          <a:xfrm flipV="1">
            <a:off x="5651500" y="2890838"/>
            <a:ext cx="0" cy="1679575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4349" name="Группа 20"/>
          <p:cNvGrpSpPr>
            <a:grpSpLocks/>
          </p:cNvGrpSpPr>
          <p:nvPr/>
        </p:nvGrpSpPr>
        <p:grpSpPr bwMode="auto">
          <a:xfrm>
            <a:off x="125413" y="1776413"/>
            <a:ext cx="1187450" cy="1298575"/>
            <a:chOff x="0" y="1240683"/>
            <a:chExt cx="1187761" cy="1299284"/>
          </a:xfrm>
        </p:grpSpPr>
        <p:sp>
          <p:nvSpPr>
            <p:cNvPr id="14360" name="TextBox 18"/>
            <p:cNvSpPr txBox="1">
              <a:spLocks noChangeArrowheads="1"/>
            </p:cNvSpPr>
            <p:nvPr/>
          </p:nvSpPr>
          <p:spPr bwMode="auto">
            <a:xfrm>
              <a:off x="0" y="2016747"/>
              <a:ext cx="118776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Головное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учреждение</a:t>
              </a:r>
            </a:p>
          </p:txBody>
        </p:sp>
        <p:pic>
          <p:nvPicPr>
            <p:cNvPr id="14361" name="Picture 5" descr="C:\Users\1\AppData\Local\Microsoft\Windows\Temporary Internet Files\Content.IE5\0VY47P0W\MC900434807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83" y="1240683"/>
              <a:ext cx="914286" cy="91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50" name="Группа 21"/>
          <p:cNvGrpSpPr>
            <a:grpSpLocks/>
          </p:cNvGrpSpPr>
          <p:nvPr/>
        </p:nvGrpSpPr>
        <p:grpSpPr bwMode="auto">
          <a:xfrm>
            <a:off x="-34925" y="4422775"/>
            <a:ext cx="1508125" cy="1276350"/>
            <a:chOff x="-139910" y="4692672"/>
            <a:chExt cx="1507272" cy="1275772"/>
          </a:xfrm>
        </p:grpSpPr>
        <p:sp>
          <p:nvSpPr>
            <p:cNvPr id="14358" name="TextBox 16"/>
            <p:cNvSpPr txBox="1">
              <a:spLocks noChangeArrowheads="1"/>
            </p:cNvSpPr>
            <p:nvPr/>
          </p:nvSpPr>
          <p:spPr bwMode="auto">
            <a:xfrm>
              <a:off x="-139910" y="5445224"/>
              <a:ext cx="15072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Обособленное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подразделение</a:t>
              </a:r>
            </a:p>
          </p:txBody>
        </p:sp>
        <p:pic>
          <p:nvPicPr>
            <p:cNvPr id="14359" name="Picture 7" descr="C:\Users\1\AppData\Local\Microsoft\Windows\Temporary Internet Files\Content.IE5\4XOAD31X\MC900434814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83" y="4692672"/>
              <a:ext cx="914286" cy="91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Прямоугольник 29"/>
          <p:cNvSpPr/>
          <p:nvPr/>
        </p:nvSpPr>
        <p:spPr>
          <a:xfrm rot="16838771">
            <a:off x="2090738" y="3203575"/>
            <a:ext cx="371475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Ликвидация обособленного подразделения</a:t>
            </a:r>
          </a:p>
        </p:txBody>
      </p:sp>
      <p:sp>
        <p:nvSpPr>
          <p:cNvPr id="13313" name="Стрелка вправо 13312"/>
          <p:cNvSpPr/>
          <p:nvPr/>
        </p:nvSpPr>
        <p:spPr>
          <a:xfrm>
            <a:off x="6905625" y="2049463"/>
            <a:ext cx="412750" cy="68421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40" name="Стрелка вправо 39"/>
          <p:cNvSpPr/>
          <p:nvPr/>
        </p:nvSpPr>
        <p:spPr>
          <a:xfrm>
            <a:off x="6905625" y="4708525"/>
            <a:ext cx="412750" cy="68421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14354" name="Document"/>
          <p:cNvSpPr>
            <a:spLocks noEditPoints="1" noChangeArrowheads="1"/>
          </p:cNvSpPr>
          <p:nvPr/>
        </p:nvSpPr>
        <p:spPr bwMode="auto">
          <a:xfrm>
            <a:off x="7359650" y="1441450"/>
            <a:ext cx="1652588" cy="1941513"/>
          </a:xfrm>
          <a:custGeom>
            <a:avLst/>
            <a:gdLst>
              <a:gd name="T0" fmla="*/ 62952126 w 21600"/>
              <a:gd name="T1" fmla="*/ 174759450 h 21600"/>
              <a:gd name="T2" fmla="*/ 497460 w 21600"/>
              <a:gd name="T3" fmla="*/ 87646369 h 21600"/>
              <a:gd name="T4" fmla="*/ 62952126 w 21600"/>
              <a:gd name="T5" fmla="*/ 654362 h 21600"/>
              <a:gd name="T6" fmla="*/ 127027860 w 21600"/>
              <a:gd name="T7" fmla="*/ 86054777 h 21600"/>
              <a:gd name="T8" fmla="*/ 62952126 w 21600"/>
              <a:gd name="T9" fmla="*/ 174759450 h 21600"/>
              <a:gd name="T10" fmla="*/ 0 w 21600"/>
              <a:gd name="T11" fmla="*/ 0 h 21600"/>
              <a:gd name="T12" fmla="*/ 126407527 w 21600"/>
              <a:gd name="T13" fmla="*/ 0 h 21600"/>
              <a:gd name="T14" fmla="*/ 126407527 w 21600"/>
              <a:gd name="T15" fmla="*/ 17450094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977 w 21600"/>
              <a:gd name="T25" fmla="*/ 818 h 21600"/>
              <a:gd name="T26" fmla="*/ 20622 w 21600"/>
              <a:gd name="T27" fmla="*/ 1642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Arial" pitchFamily="34" charset="0"/>
              </a:rPr>
              <a:t>Лицевой счет го-ловного учрежде-ния содержит по-казатели, учтен-ные по счетам 21200560 (УФК 1) 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Arial" pitchFamily="34" charset="0"/>
              </a:rPr>
              <a:t>30900730 (УФК 1)</a:t>
            </a:r>
          </a:p>
        </p:txBody>
      </p:sp>
      <p:sp>
        <p:nvSpPr>
          <p:cNvPr id="14355" name="Document"/>
          <p:cNvSpPr>
            <a:spLocks noEditPoints="1" noChangeArrowheads="1"/>
          </p:cNvSpPr>
          <p:nvPr/>
        </p:nvSpPr>
        <p:spPr bwMode="auto">
          <a:xfrm>
            <a:off x="7385050" y="4224338"/>
            <a:ext cx="1603375" cy="1809750"/>
          </a:xfrm>
          <a:custGeom>
            <a:avLst/>
            <a:gdLst>
              <a:gd name="T0" fmla="*/ 59274992 w 21600"/>
              <a:gd name="T1" fmla="*/ 151854028 h 21600"/>
              <a:gd name="T2" fmla="*/ 468393 w 21600"/>
              <a:gd name="T3" fmla="*/ 76158637 h 21600"/>
              <a:gd name="T4" fmla="*/ 59274992 w 21600"/>
              <a:gd name="T5" fmla="*/ 568647 h 21600"/>
              <a:gd name="T6" fmla="*/ 119607989 w 21600"/>
              <a:gd name="T7" fmla="*/ 74775770 h 21600"/>
              <a:gd name="T8" fmla="*/ 59274992 w 21600"/>
              <a:gd name="T9" fmla="*/ 151854028 h 21600"/>
              <a:gd name="T10" fmla="*/ 0 w 21600"/>
              <a:gd name="T11" fmla="*/ 0 h 21600"/>
              <a:gd name="T12" fmla="*/ 119023871 w 21600"/>
              <a:gd name="T13" fmla="*/ 0 h 21600"/>
              <a:gd name="T14" fmla="*/ 119023871 w 21600"/>
              <a:gd name="T15" fmla="*/ 15162940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977 w 21600"/>
              <a:gd name="T25" fmla="*/ 818 h 21600"/>
              <a:gd name="T26" fmla="*/ 20622 w 21600"/>
              <a:gd name="T27" fmla="*/ 1642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Arial" pitchFamily="34" charset="0"/>
              </a:rPr>
              <a:t>Лицевой счет обособленного подразделения не содержит учтенных показателей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408113" y="3543300"/>
            <a:ext cx="2147887" cy="50482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Платежный документ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578350" y="3543300"/>
            <a:ext cx="2147888" cy="50482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Акт приемки-передачи</a:t>
            </a:r>
          </a:p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(ф. 0531961)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67944" y="5805264"/>
            <a:ext cx="824585" cy="369332"/>
          </a:xfrm>
          <a:prstGeom prst="rect">
            <a:avLst/>
          </a:prstGeom>
          <a:noFill/>
          <a:ln w="22225"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/>
              <a:t>УФК </a:t>
            </a:r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6710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latin typeface="Arial" pitchFamily="34" charset="0"/>
                <a:cs typeface="Arial" pitchFamily="34" charset="0"/>
              </a:rPr>
              <a:t>Порядок отражения в бюджетном учете операций при реорганизации бюджетных учреждений, которые обслуживаются в разных УФК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8796E1-B4AE-4E24-8A86-000BB187D2DA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88" y="3841750"/>
            <a:ext cx="9144000" cy="2039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-12700" y="1073150"/>
            <a:ext cx="9144000" cy="20939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5366" name="Picture 4" descr="C:\Users\1\AppData\Local\Microsoft\Windows\Temporary Internet Files\Content.IE5\06JO2EYN\MC9004417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2460">
            <a:off x="3294063" y="1543050"/>
            <a:ext cx="1284287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1395413" y="1593850"/>
            <a:ext cx="2147887" cy="100965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Перечисление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8 212 00 560 (УФК 2)</a:t>
            </a:r>
            <a:r>
              <a:rPr lang="ru-RU" sz="1400" dirty="0">
                <a:solidFill>
                  <a:schemeClr val="tx1"/>
                </a:solidFill>
              </a:rPr>
              <a:t>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8 203 13 610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95413" y="4238625"/>
            <a:ext cx="2120900" cy="9985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Зачисление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8 203 13 510,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8 309 00 730 (УФК 1)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416425" y="4256088"/>
            <a:ext cx="2447925" cy="99853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Сторнирование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8 203 13 510,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8 309 00 730 (УФК 1)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416425" y="1577975"/>
            <a:ext cx="2447925" cy="9985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Принятие средств по внутренним расчетам: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8 203 13 510,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r>
              <a:rPr lang="ru-RU" sz="1400" b="1" dirty="0">
                <a:solidFill>
                  <a:schemeClr val="tx1"/>
                </a:solidFill>
              </a:rPr>
              <a:t>8 309 00 730 (УФК 1)</a:t>
            </a:r>
          </a:p>
        </p:txBody>
      </p:sp>
      <p:cxnSp>
        <p:nvCxnSpPr>
          <p:cNvPr id="24" name="Прямая со стрелкой 23"/>
          <p:cNvCxnSpPr>
            <a:stCxn id="20" idx="2"/>
            <a:endCxn id="21" idx="0"/>
          </p:cNvCxnSpPr>
          <p:nvPr/>
        </p:nvCxnSpPr>
        <p:spPr>
          <a:xfrm flipH="1">
            <a:off x="2455863" y="2603500"/>
            <a:ext cx="14287" cy="1635125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2" idx="0"/>
            <a:endCxn id="23" idx="2"/>
          </p:cNvCxnSpPr>
          <p:nvPr/>
        </p:nvCxnSpPr>
        <p:spPr>
          <a:xfrm flipV="1">
            <a:off x="5640388" y="2576513"/>
            <a:ext cx="0" cy="1679575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5373" name="Группа 25"/>
          <p:cNvGrpSpPr>
            <a:grpSpLocks/>
          </p:cNvGrpSpPr>
          <p:nvPr/>
        </p:nvGrpSpPr>
        <p:grpSpPr bwMode="auto">
          <a:xfrm>
            <a:off x="112713" y="1462088"/>
            <a:ext cx="1187450" cy="1300162"/>
            <a:chOff x="0" y="1240683"/>
            <a:chExt cx="1187761" cy="1299284"/>
          </a:xfrm>
        </p:grpSpPr>
        <p:sp>
          <p:nvSpPr>
            <p:cNvPr id="15389" name="TextBox 26"/>
            <p:cNvSpPr txBox="1">
              <a:spLocks noChangeArrowheads="1"/>
            </p:cNvSpPr>
            <p:nvPr/>
          </p:nvSpPr>
          <p:spPr bwMode="auto">
            <a:xfrm>
              <a:off x="0" y="2016747"/>
              <a:ext cx="118776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Головное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учреждение</a:t>
              </a:r>
            </a:p>
          </p:txBody>
        </p:sp>
        <p:pic>
          <p:nvPicPr>
            <p:cNvPr id="15390" name="Picture 5" descr="C:\Users\1\AppData\Local\Microsoft\Windows\Temporary Internet Files\Content.IE5\0VY47P0W\MC900434807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83" y="1240683"/>
              <a:ext cx="914286" cy="91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4" name="Группа 28"/>
          <p:cNvGrpSpPr>
            <a:grpSpLocks/>
          </p:cNvGrpSpPr>
          <p:nvPr/>
        </p:nvGrpSpPr>
        <p:grpSpPr bwMode="auto">
          <a:xfrm>
            <a:off x="-46038" y="4110038"/>
            <a:ext cx="1506538" cy="1274762"/>
            <a:chOff x="-139910" y="4692672"/>
            <a:chExt cx="1507272" cy="1275772"/>
          </a:xfrm>
        </p:grpSpPr>
        <p:sp>
          <p:nvSpPr>
            <p:cNvPr id="15387" name="TextBox 29"/>
            <p:cNvSpPr txBox="1">
              <a:spLocks noChangeArrowheads="1"/>
            </p:cNvSpPr>
            <p:nvPr/>
          </p:nvSpPr>
          <p:spPr bwMode="auto">
            <a:xfrm>
              <a:off x="-139910" y="5445224"/>
              <a:ext cx="15072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Обособленное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400">
                  <a:latin typeface="Arial" pitchFamily="34" charset="0"/>
                </a:rPr>
                <a:t>подразделение</a:t>
              </a:r>
            </a:p>
          </p:txBody>
        </p:sp>
        <p:pic>
          <p:nvPicPr>
            <p:cNvPr id="15388" name="Picture 7" descr="C:\Users\1\AppData\Local\Microsoft\Windows\Temporary Internet Files\Content.IE5\4XOAD31X\MC900434814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83" y="4692672"/>
              <a:ext cx="914286" cy="91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Прямоугольник 31"/>
          <p:cNvSpPr/>
          <p:nvPr/>
        </p:nvSpPr>
        <p:spPr>
          <a:xfrm rot="16838771">
            <a:off x="2080419" y="2890044"/>
            <a:ext cx="3713162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Ликвидация обособленного подразделения</a:t>
            </a:r>
          </a:p>
        </p:txBody>
      </p:sp>
      <p:sp>
        <p:nvSpPr>
          <p:cNvPr id="33" name="Стрелка вправо 32"/>
          <p:cNvSpPr/>
          <p:nvPr/>
        </p:nvSpPr>
        <p:spPr>
          <a:xfrm>
            <a:off x="6892925" y="1735138"/>
            <a:ext cx="412750" cy="68421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6892925" y="4395788"/>
            <a:ext cx="412750" cy="68421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15378" name="Document"/>
          <p:cNvSpPr>
            <a:spLocks noEditPoints="1" noChangeArrowheads="1"/>
          </p:cNvSpPr>
          <p:nvPr/>
        </p:nvSpPr>
        <p:spPr bwMode="auto">
          <a:xfrm>
            <a:off x="7348538" y="1128713"/>
            <a:ext cx="1651000" cy="1939925"/>
          </a:xfrm>
          <a:custGeom>
            <a:avLst/>
            <a:gdLst>
              <a:gd name="T0" fmla="*/ 62891635 w 21600"/>
              <a:gd name="T1" fmla="*/ 174616511 h 21600"/>
              <a:gd name="T2" fmla="*/ 496982 w 21600"/>
              <a:gd name="T3" fmla="*/ 87574681 h 21600"/>
              <a:gd name="T4" fmla="*/ 62891635 w 21600"/>
              <a:gd name="T5" fmla="*/ 653827 h 21600"/>
              <a:gd name="T6" fmla="*/ 126905797 w 21600"/>
              <a:gd name="T7" fmla="*/ 85984391 h 21600"/>
              <a:gd name="T8" fmla="*/ 62891635 w 21600"/>
              <a:gd name="T9" fmla="*/ 174616511 h 21600"/>
              <a:gd name="T10" fmla="*/ 0 w 21600"/>
              <a:gd name="T11" fmla="*/ 0 h 21600"/>
              <a:gd name="T12" fmla="*/ 126286060 w 21600"/>
              <a:gd name="T13" fmla="*/ 0 h 21600"/>
              <a:gd name="T14" fmla="*/ 126286060 w 21600"/>
              <a:gd name="T15" fmla="*/ 17435821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977 w 21600"/>
              <a:gd name="T25" fmla="*/ 818 h 21600"/>
              <a:gd name="T26" fmla="*/ 20622 w 21600"/>
              <a:gd name="T27" fmla="*/ 1642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Arial" pitchFamily="34" charset="0"/>
              </a:rPr>
              <a:t>Лицевой счет го-ловного учрежде-ния содержит по-казатели, учтен-ные по счетам </a:t>
            </a:r>
            <a:r>
              <a:rPr lang="ru-RU" altLang="ru-RU" sz="1200" b="1">
                <a:latin typeface="Arial" pitchFamily="34" charset="0"/>
              </a:rPr>
              <a:t>21200560 (УФК 2) </a:t>
            </a:r>
            <a:r>
              <a:rPr lang="ru-RU" altLang="ru-RU" sz="1200">
                <a:latin typeface="Arial" pitchFamily="34" charset="0"/>
              </a:rPr>
              <a:t>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Arial" pitchFamily="34" charset="0"/>
              </a:rPr>
              <a:t>30900730 (УФК 1)</a:t>
            </a:r>
          </a:p>
        </p:txBody>
      </p:sp>
      <p:sp>
        <p:nvSpPr>
          <p:cNvPr id="15379" name="Document"/>
          <p:cNvSpPr>
            <a:spLocks noEditPoints="1" noChangeArrowheads="1"/>
          </p:cNvSpPr>
          <p:nvPr/>
        </p:nvSpPr>
        <p:spPr bwMode="auto">
          <a:xfrm>
            <a:off x="7372350" y="3911600"/>
            <a:ext cx="1603375" cy="1809750"/>
          </a:xfrm>
          <a:custGeom>
            <a:avLst/>
            <a:gdLst>
              <a:gd name="T0" fmla="*/ 59274992 w 21600"/>
              <a:gd name="T1" fmla="*/ 151854028 h 21600"/>
              <a:gd name="T2" fmla="*/ 468393 w 21600"/>
              <a:gd name="T3" fmla="*/ 76158637 h 21600"/>
              <a:gd name="T4" fmla="*/ 59274992 w 21600"/>
              <a:gd name="T5" fmla="*/ 568647 h 21600"/>
              <a:gd name="T6" fmla="*/ 119607989 w 21600"/>
              <a:gd name="T7" fmla="*/ 74775770 h 21600"/>
              <a:gd name="T8" fmla="*/ 59274992 w 21600"/>
              <a:gd name="T9" fmla="*/ 151854028 h 21600"/>
              <a:gd name="T10" fmla="*/ 0 w 21600"/>
              <a:gd name="T11" fmla="*/ 0 h 21600"/>
              <a:gd name="T12" fmla="*/ 119023871 w 21600"/>
              <a:gd name="T13" fmla="*/ 0 h 21600"/>
              <a:gd name="T14" fmla="*/ 119023871 w 21600"/>
              <a:gd name="T15" fmla="*/ 15162940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977 w 21600"/>
              <a:gd name="T25" fmla="*/ 818 h 21600"/>
              <a:gd name="T26" fmla="*/ 20622 w 21600"/>
              <a:gd name="T27" fmla="*/ 1642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Arial" pitchFamily="34" charset="0"/>
              </a:rPr>
              <a:t>Лицевой счет обособленного подразделения не содержит учтенных показателей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395413" y="3228975"/>
            <a:ext cx="2147887" cy="50482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Расчетный документ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143375" y="3248025"/>
            <a:ext cx="2994025" cy="5064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Акт приемки-передачи</a:t>
            </a:r>
          </a:p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(ф. 0531961), платежное поручение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788" y="1128713"/>
            <a:ext cx="2633662" cy="368300"/>
          </a:xfrm>
          <a:prstGeom prst="rect">
            <a:avLst/>
          </a:prstGeom>
          <a:noFill/>
          <a:ln w="22225"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/>
              <a:t>УФК 1, счет № 40501-1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4300" y="5422900"/>
            <a:ext cx="2633663" cy="368300"/>
          </a:xfrm>
          <a:prstGeom prst="rect">
            <a:avLst/>
          </a:prstGeom>
          <a:noFill/>
          <a:ln w="22225"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>
            <a:defPPr>
              <a:defRPr lang="ru-RU"/>
            </a:defPPr>
            <a:lvl1pPr algn="ctr"/>
          </a:lstStyle>
          <a:p>
            <a:pPr>
              <a:defRPr/>
            </a:pPr>
            <a:r>
              <a:rPr lang="ru-RU" dirty="0"/>
              <a:t>УФК 2, счет № 40501-2</a:t>
            </a:r>
          </a:p>
        </p:txBody>
      </p:sp>
      <p:pic>
        <p:nvPicPr>
          <p:cNvPr id="15384" name="Picture 10" descr="C:\Users\1\AppData\Local\Microsoft\Windows\Temporary Internet Files\Content.IE5\4XOAD31X\MC900432526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32488"/>
            <a:ext cx="6032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5" name="Picture 10" descr="C:\Users\1\AppData\Local\Microsoft\Windows\Temporary Internet Files\Content.IE5\4XOAD31X\MC900432526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2020888"/>
            <a:ext cx="41275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6" name="TextBox 3"/>
          <p:cNvSpPr txBox="1">
            <a:spLocks noChangeArrowheads="1"/>
          </p:cNvSpPr>
          <p:nvPr/>
        </p:nvSpPr>
        <p:spPr bwMode="auto">
          <a:xfrm>
            <a:off x="539750" y="5932488"/>
            <a:ext cx="8605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400"/>
              <a:t>УФК 1 на основании Справки (ф. 0504833) корректирует аналитические показатели:</a:t>
            </a:r>
          </a:p>
          <a:p>
            <a:pPr eaLnBrk="1" hangingPunct="1"/>
            <a:r>
              <a:rPr lang="ru-RU" altLang="ru-RU" sz="1400"/>
              <a:t>Дт. </a:t>
            </a:r>
            <a:r>
              <a:rPr lang="ru-RU" altLang="ru-RU" sz="1400" b="1"/>
              <a:t>8 212 00 560 (УФК 2)</a:t>
            </a:r>
            <a:r>
              <a:rPr lang="ru-RU" altLang="ru-RU" sz="1400"/>
              <a:t>, Кт. 8 203 13 610 «сторно»; Дт. </a:t>
            </a:r>
            <a:r>
              <a:rPr lang="ru-RU" altLang="ru-RU" sz="1400" b="1"/>
              <a:t>8 212 00 560 (УФК 1)</a:t>
            </a:r>
            <a:r>
              <a:rPr lang="ru-RU" altLang="ru-RU" sz="1400"/>
              <a:t>, Кт. 8 203 13 610 «+»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 noGrp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fld id="{1F2FDAD2-E711-4A16-A06E-2DAAF4BBC1EC}" type="slidenum">
              <a:rPr lang="en-US" sz="1200">
                <a:solidFill>
                  <a:srgbClr val="878787"/>
                </a:solidFill>
                <a:latin typeface="+mn-lt"/>
                <a:sym typeface="Lucida Grande" charset="0"/>
              </a:rPr>
              <a:pPr algn="r">
                <a:defRPr/>
              </a:pPr>
              <a:t>15</a:t>
            </a:fld>
            <a:endParaRPr lang="en-US" sz="1200">
              <a:solidFill>
                <a:srgbClr val="878787"/>
              </a:solidFill>
              <a:latin typeface="+mn-lt"/>
              <a:sym typeface="Lucida Grande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1F497D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7413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2000" b="1">
              <a:latin typeface="Times New Roman" pitchFamily="18" charset="0"/>
              <a:sym typeface="Lucida Grande"/>
            </a:endParaRPr>
          </a:p>
        </p:txBody>
      </p:sp>
      <p:sp>
        <p:nvSpPr>
          <p:cNvPr id="17414" name="Rectangle 24"/>
          <p:cNvSpPr>
            <a:spLocks/>
          </p:cNvSpPr>
          <p:nvPr/>
        </p:nvSpPr>
        <p:spPr bwMode="auto">
          <a:xfrm>
            <a:off x="1965325" y="2349500"/>
            <a:ext cx="52117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415" name="Picture 25" descr="circle_422_2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75" y="3644900"/>
            <a:ext cx="3089275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Rectangle 26"/>
          <p:cNvSpPr>
            <a:spLocks/>
          </p:cNvSpPr>
          <p:nvPr/>
        </p:nvSpPr>
        <p:spPr bwMode="auto">
          <a:xfrm>
            <a:off x="4695825" y="5013325"/>
            <a:ext cx="1841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63"/>
              </a:spcBef>
              <a:buFontTx/>
              <a:buNone/>
            </a:pPr>
            <a:endParaRPr lang="en-US" alt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8346AF36-F2A3-46FC-B8F7-FD308D7FE7E9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219700" y="1052513"/>
            <a:ext cx="3744913" cy="54006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950" y="1052513"/>
            <a:ext cx="3743325" cy="54006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ТФОМС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67103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Отражение в бюджетном учете операций по переводу территориальных государственных внебюджетных фондов на кассовое обслуживание в органы Федерального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казначейства (1)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AutoShape 7"/>
          <p:cNvSpPr>
            <a:spLocks noChangeArrowheads="1"/>
          </p:cNvSpPr>
          <p:nvPr/>
        </p:nvSpPr>
        <p:spPr bwMode="auto">
          <a:xfrm>
            <a:off x="5376863" y="1604963"/>
            <a:ext cx="3455987" cy="61595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Зачисление остатков денежных средств на счет №</a:t>
            </a:r>
            <a:r>
              <a:rPr lang="ru-RU" altLang="ru-RU" sz="1400" dirty="0" smtClean="0">
                <a:solidFill>
                  <a:schemeClr val="tx1"/>
                </a:solidFill>
              </a:rPr>
              <a:t>40404 платежными поручениями</a:t>
            </a:r>
            <a:endParaRPr lang="ru-RU" altLang="ru-RU" sz="1400" dirty="0">
              <a:solidFill>
                <a:schemeClr val="tx1"/>
              </a:solidFill>
            </a:endParaRPr>
          </a:p>
        </p:txBody>
      </p:sp>
      <p:sp>
        <p:nvSpPr>
          <p:cNvPr id="3081" name="AutoShape 21"/>
          <p:cNvSpPr>
            <a:spLocks noChangeArrowheads="1"/>
          </p:cNvSpPr>
          <p:nvPr/>
        </p:nvSpPr>
        <p:spPr bwMode="auto">
          <a:xfrm>
            <a:off x="274638" y="1582738"/>
            <a:ext cx="5076825" cy="660400"/>
          </a:xfrm>
          <a:prstGeom prst="rightArrow">
            <a:avLst>
              <a:gd name="adj1" fmla="val 70797"/>
              <a:gd name="adj2" fmla="val 3169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Перечисление датой перехода остатков денежных средств с банковских счетов № 40404 ТФОМС</a:t>
            </a:r>
          </a:p>
        </p:txBody>
      </p:sp>
      <p:sp>
        <p:nvSpPr>
          <p:cNvPr id="3084" name="AutoShape 7"/>
          <p:cNvSpPr>
            <a:spLocks noChangeArrowheads="1"/>
          </p:cNvSpPr>
          <p:nvPr/>
        </p:nvSpPr>
        <p:spPr bwMode="auto">
          <a:xfrm>
            <a:off x="5376863" y="2374900"/>
            <a:ext cx="3455987" cy="10255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Формирование на основании Информации Справки (ф. 0504833) и отражение в бюджетном учете остатка денежных средств на начало 2013 года и доходов 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519863"/>
            <a:ext cx="2133600" cy="365125"/>
          </a:xfrm>
        </p:spPr>
        <p:txBody>
          <a:bodyPr/>
          <a:lstStyle/>
          <a:p>
            <a:pPr>
              <a:defRPr/>
            </a:pPr>
            <a:fld id="{E52F90E8-37C1-456E-864A-EE976459FFDF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AutoShape 21"/>
          <p:cNvSpPr>
            <a:spLocks noChangeArrowheads="1"/>
          </p:cNvSpPr>
          <p:nvPr/>
        </p:nvSpPr>
        <p:spPr bwMode="auto">
          <a:xfrm>
            <a:off x="277813" y="4625975"/>
            <a:ext cx="5076825" cy="666750"/>
          </a:xfrm>
          <a:prstGeom prst="rightArrow">
            <a:avLst>
              <a:gd name="adj1" fmla="val 70797"/>
              <a:gd name="adj2" fmla="val 3169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Представление Справок о финансировании и кассовых выплатах (ф. 0531811)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5380038" y="4508500"/>
            <a:ext cx="3455987" cy="90011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Отражение в бюджетном учете кассовых выплат за счет средств бюджета на основании Справок о финансировании и кассовых выплатах (ф. 0531811) </a:t>
            </a: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74638" y="5548313"/>
            <a:ext cx="5076825" cy="635000"/>
          </a:xfrm>
          <a:prstGeom prst="rightArrow">
            <a:avLst>
              <a:gd name="adj1" fmla="val 70797"/>
              <a:gd name="adj2" fmla="val 3169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Перечисление датой перехода остатка денежных средств с банковского счета № 40302 ТФОМС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5376863" y="5516563"/>
            <a:ext cx="3455987" cy="69691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Зачисление остатка денежных средств на счете № </a:t>
            </a:r>
            <a:r>
              <a:rPr lang="ru-RU" altLang="ru-RU" sz="1400" dirty="0" smtClean="0">
                <a:solidFill>
                  <a:schemeClr val="tx1"/>
                </a:solidFill>
              </a:rPr>
              <a:t>40302 платежным поручением</a:t>
            </a:r>
            <a:endParaRPr lang="ru-RU" altLang="ru-RU" sz="1400" dirty="0">
              <a:solidFill>
                <a:schemeClr val="tx1"/>
              </a:solidFill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5376863" y="3500438"/>
            <a:ext cx="3455987" cy="9366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Формирование на основании Информации Справки (ф. 0504833) для отражения на лицевом счете АДБ сумм прямых поступлений в бюджет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4638" y="2432050"/>
            <a:ext cx="4824412" cy="1933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Представление Информации об остатках денежных средств на начало года и кассовых поступлениях по форме согласно совместному письму Федерального казначейства и ФФОМС 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5099050" y="2644775"/>
            <a:ext cx="277813" cy="484188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5102225" y="3727450"/>
            <a:ext cx="277813" cy="484188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219700" y="1052513"/>
            <a:ext cx="3744913" cy="54006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6710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Отражение в бюджетном учете операций по переводу территориальных государственных внебюджетных фондов на кассовое обслуживание в органы Федерального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казначейства (2)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519863"/>
            <a:ext cx="2133600" cy="365125"/>
          </a:xfrm>
        </p:spPr>
        <p:txBody>
          <a:bodyPr/>
          <a:lstStyle/>
          <a:p>
            <a:pPr>
              <a:defRPr/>
            </a:pPr>
            <a:fld id="{49FE4729-8C26-40FC-9F65-C60F6AE860F5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179388" y="1519238"/>
            <a:ext cx="4516437" cy="78898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prstClr val="white"/>
                </a:solidFill>
              </a:rPr>
              <a:t>1. Платежные поручения на зачисление остатка денежных средств на счет № 40404 УФК не оформляются бухгалтерскими записями</a:t>
            </a:r>
          </a:p>
        </p:txBody>
      </p:sp>
      <p:sp>
        <p:nvSpPr>
          <p:cNvPr id="22" name="Прямоугольник с одним скругленным углом 21"/>
          <p:cNvSpPr/>
          <p:nvPr/>
        </p:nvSpPr>
        <p:spPr>
          <a:xfrm>
            <a:off x="179388" y="2374900"/>
            <a:ext cx="4516437" cy="117475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2. Отражение в бюджетном учете остатка денежных средств бюджета на начало 2013 года:</a:t>
            </a:r>
          </a:p>
          <a:p>
            <a:pPr algn="ctr">
              <a:defRPr/>
            </a:pPr>
            <a:r>
              <a:rPr lang="ru-RU" sz="1400" dirty="0" err="1"/>
              <a:t>Дт</a:t>
            </a:r>
            <a:r>
              <a:rPr lang="ru-RU" sz="1400" dirty="0"/>
              <a:t>. 1 203 12 000, </a:t>
            </a:r>
            <a:r>
              <a:rPr lang="ru-RU" sz="1400" dirty="0" err="1"/>
              <a:t>Кт</a:t>
            </a:r>
            <a:r>
              <a:rPr lang="ru-RU" sz="1400" dirty="0"/>
              <a:t>. 1 402 30 000</a:t>
            </a:r>
          </a:p>
          <a:p>
            <a:pPr>
              <a:defRPr/>
            </a:pPr>
            <a:r>
              <a:rPr lang="ru-RU" sz="1400" dirty="0"/>
              <a:t>3. Отражение в бюджетном учете доходов бюджета:</a:t>
            </a:r>
          </a:p>
          <a:p>
            <a:pPr algn="ctr">
              <a:defRPr/>
            </a:pPr>
            <a:r>
              <a:rPr lang="ru-RU" sz="1400" dirty="0" err="1"/>
              <a:t>Дт</a:t>
            </a:r>
            <a:r>
              <a:rPr lang="ru-RU" sz="1400" dirty="0"/>
              <a:t>. 1 203 12 510, </a:t>
            </a:r>
            <a:r>
              <a:rPr lang="ru-RU" sz="1400" dirty="0" err="1"/>
              <a:t>Кт</a:t>
            </a:r>
            <a:r>
              <a:rPr lang="ru-RU" sz="1400" dirty="0"/>
              <a:t>. 1 307 12 1хх (4хх)</a:t>
            </a:r>
          </a:p>
        </p:txBody>
      </p:sp>
      <p:sp>
        <p:nvSpPr>
          <p:cNvPr id="23" name="Прямоугольник с одним скругленным углом 22"/>
          <p:cNvSpPr/>
          <p:nvPr/>
        </p:nvSpPr>
        <p:spPr>
          <a:xfrm>
            <a:off x="179388" y="3613150"/>
            <a:ext cx="4516437" cy="788988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4. Зачисление прямых поступлений в бюджет на лицевой счет АДБ в бюджетном учете не отражается</a:t>
            </a:r>
          </a:p>
        </p:txBody>
      </p:sp>
      <p:sp>
        <p:nvSpPr>
          <p:cNvPr id="24" name="Прямоугольник с одним скругленным углом 23"/>
          <p:cNvSpPr/>
          <p:nvPr/>
        </p:nvSpPr>
        <p:spPr>
          <a:xfrm>
            <a:off x="184150" y="4464050"/>
            <a:ext cx="4511675" cy="788988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5. Отражение в бюджетном учете кассовых выплат:</a:t>
            </a:r>
          </a:p>
          <a:p>
            <a:pPr algn="ctr">
              <a:defRPr/>
            </a:pPr>
            <a:r>
              <a:rPr lang="ru-RU" sz="1400" dirty="0" err="1"/>
              <a:t>Дт</a:t>
            </a:r>
            <a:r>
              <a:rPr lang="ru-RU" sz="1400" dirty="0"/>
              <a:t>. 1 307 12 2хх (3хх), </a:t>
            </a:r>
            <a:r>
              <a:rPr lang="ru-RU" sz="1400" dirty="0" err="1"/>
              <a:t>Кт</a:t>
            </a:r>
            <a:r>
              <a:rPr lang="ru-RU" sz="1400" dirty="0"/>
              <a:t>. 1 203 12 610</a:t>
            </a:r>
          </a:p>
        </p:txBody>
      </p:sp>
      <p:sp>
        <p:nvSpPr>
          <p:cNvPr id="25" name="Прямоугольник с одним скругленным углом 24"/>
          <p:cNvSpPr/>
          <p:nvPr/>
        </p:nvSpPr>
        <p:spPr>
          <a:xfrm>
            <a:off x="184150" y="5308600"/>
            <a:ext cx="4511675" cy="100012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4. Зачисление остатка денежных средств на счете №40302 отражается в бюджетном учете как поступления текущего года:</a:t>
            </a:r>
          </a:p>
          <a:p>
            <a:pPr algn="ctr">
              <a:defRPr/>
            </a:pPr>
            <a:r>
              <a:rPr lang="ru-RU" sz="1400" dirty="0" err="1"/>
              <a:t>Дт</a:t>
            </a:r>
            <a:r>
              <a:rPr lang="ru-RU" sz="1400" dirty="0"/>
              <a:t>. 3 203 12 510, </a:t>
            </a:r>
            <a:r>
              <a:rPr lang="ru-RU" sz="1400" dirty="0" err="1"/>
              <a:t>Кт</a:t>
            </a:r>
            <a:r>
              <a:rPr lang="ru-RU" sz="1400" dirty="0"/>
              <a:t>. 3 307 12 180</a:t>
            </a:r>
          </a:p>
        </p:txBody>
      </p: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5376863" y="1604963"/>
            <a:ext cx="3455987" cy="61595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Зачисление остатков денежных средств на счет №40404 на основании платежных поручений</a:t>
            </a:r>
          </a:p>
        </p:txBody>
      </p:sp>
      <p:sp>
        <p:nvSpPr>
          <p:cNvPr id="32" name="AutoShape 7"/>
          <p:cNvSpPr>
            <a:spLocks noChangeArrowheads="1"/>
          </p:cNvSpPr>
          <p:nvPr/>
        </p:nvSpPr>
        <p:spPr bwMode="auto">
          <a:xfrm>
            <a:off x="5376863" y="2374900"/>
            <a:ext cx="3455987" cy="10255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Формирование на основании Информации Справки (ф. 0504833) и отражение в бюджетном учете остатка денежных средств на начало 2013 года и доходов бюджета</a:t>
            </a:r>
          </a:p>
        </p:txBody>
      </p:sp>
      <p:sp>
        <p:nvSpPr>
          <p:cNvPr id="33" name="AutoShape 7"/>
          <p:cNvSpPr>
            <a:spLocks noChangeArrowheads="1"/>
          </p:cNvSpPr>
          <p:nvPr/>
        </p:nvSpPr>
        <p:spPr bwMode="auto">
          <a:xfrm>
            <a:off x="5380038" y="4508500"/>
            <a:ext cx="3455987" cy="90011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Отражение в бюджетном учете кассовых выплат за счет средств бюджета на основании Справок о финансировании и кассовых выплатах (ф. 0531811) </a:t>
            </a: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>
            <a:off x="5376863" y="5516563"/>
            <a:ext cx="3455987" cy="69691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Зачисление остатка денежных средств на счете № 40302 на основании </a:t>
            </a:r>
            <a:r>
              <a:rPr lang="ru-RU" altLang="ru-RU" sz="1400" dirty="0" smtClean="0">
                <a:solidFill>
                  <a:schemeClr val="tx1"/>
                </a:solidFill>
              </a:rPr>
              <a:t>платежного поручения</a:t>
            </a:r>
            <a:endParaRPr lang="ru-RU" altLang="ru-RU" sz="1400" dirty="0">
              <a:solidFill>
                <a:schemeClr val="tx1"/>
              </a:solidFill>
            </a:endParaRPr>
          </a:p>
        </p:txBody>
      </p:sp>
      <p:sp>
        <p:nvSpPr>
          <p:cNvPr id="35" name="AutoShape 7"/>
          <p:cNvSpPr>
            <a:spLocks noChangeArrowheads="1"/>
          </p:cNvSpPr>
          <p:nvPr/>
        </p:nvSpPr>
        <p:spPr bwMode="auto">
          <a:xfrm>
            <a:off x="5376863" y="3500438"/>
            <a:ext cx="3455987" cy="9366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</a:rPr>
              <a:t>Формирование на основании Информации Справки (ф. 0504833) для отражения на лицевом счете АДБ сумм прямых поступлений в бюджет</a:t>
            </a:r>
          </a:p>
        </p:txBody>
      </p:sp>
      <p:sp>
        <p:nvSpPr>
          <p:cNvPr id="8" name="Стрелка влево 7"/>
          <p:cNvSpPr/>
          <p:nvPr/>
        </p:nvSpPr>
        <p:spPr>
          <a:xfrm>
            <a:off x="4695825" y="1733550"/>
            <a:ext cx="681038" cy="3587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Стрелка влево 37"/>
          <p:cNvSpPr/>
          <p:nvPr/>
        </p:nvSpPr>
        <p:spPr>
          <a:xfrm>
            <a:off x="4695825" y="2706688"/>
            <a:ext cx="676275" cy="3603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Стрелка влево 38"/>
          <p:cNvSpPr/>
          <p:nvPr/>
        </p:nvSpPr>
        <p:spPr>
          <a:xfrm>
            <a:off x="4695825" y="3789363"/>
            <a:ext cx="655638" cy="3603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>
            <a:off x="4695825" y="4779963"/>
            <a:ext cx="681038" cy="3587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Стрелка влево 40"/>
          <p:cNvSpPr/>
          <p:nvPr/>
        </p:nvSpPr>
        <p:spPr>
          <a:xfrm>
            <a:off x="4695825" y="5684838"/>
            <a:ext cx="655638" cy="3603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 descr="УФК 1&#10;"/>
          <p:cNvSpPr/>
          <p:nvPr/>
        </p:nvSpPr>
        <p:spPr>
          <a:xfrm>
            <a:off x="107950" y="4187825"/>
            <a:ext cx="8928100" cy="18002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 2</a:t>
            </a: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323850" y="5330825"/>
            <a:ext cx="4405313" cy="620713"/>
          </a:xfrm>
          <a:prstGeom prst="horizontalScroll">
            <a:avLst>
              <a:gd name="adj" fmla="val 1132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Невыясненное поступление, ошибочно зачисленное на счет органа Федерального казначейства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7950" y="2243138"/>
            <a:ext cx="8928100" cy="18002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 1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476375" y="115888"/>
            <a:ext cx="67103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Порядок передачи поступлений, ошибочно зачисленных на счет органа Федерального казначейства и предназначенных для уплаты на счет другого органа Федерального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казначейства (1)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7" name="Picture 11" descr="C:\Users\1\AppData\Local\Microsoft\Windows\Temporary Internet Files\Content.IE5\06JO2EYN\MC90043394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65213"/>
            <a:ext cx="930275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Box 10"/>
          <p:cNvSpPr txBox="1">
            <a:spLocks noChangeArrowheads="1"/>
          </p:cNvSpPr>
          <p:nvPr/>
        </p:nvSpPr>
        <p:spPr bwMode="auto">
          <a:xfrm>
            <a:off x="250825" y="1357313"/>
            <a:ext cx="655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АДБ</a:t>
            </a:r>
          </a:p>
        </p:txBody>
      </p:sp>
      <p:sp>
        <p:nvSpPr>
          <p:cNvPr id="16" name="Стрелка углом 15"/>
          <p:cNvSpPr/>
          <p:nvPr/>
        </p:nvSpPr>
        <p:spPr>
          <a:xfrm rot="16200000" flipH="1" flipV="1">
            <a:off x="2813844" y="551657"/>
            <a:ext cx="852487" cy="2806700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414838" y="2765425"/>
            <a:ext cx="314325" cy="584200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292225" y="3349625"/>
            <a:ext cx="7459663" cy="3778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Реестр платежей, ошибочно зачисленных на счет другого органа Федерального казначейства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292225" y="4405313"/>
            <a:ext cx="7459663" cy="4540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Реестр платежей, ошибочно зачисленных на счет другого органа Федерального казначейства</a:t>
            </a:r>
          </a:p>
        </p:txBody>
      </p:sp>
      <p:sp>
        <p:nvSpPr>
          <p:cNvPr id="34" name="Стрелка вниз 33"/>
          <p:cNvSpPr/>
          <p:nvPr/>
        </p:nvSpPr>
        <p:spPr>
          <a:xfrm rot="10800000" flipV="1">
            <a:off x="4414838" y="3727450"/>
            <a:ext cx="314325" cy="67786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flipV="1">
            <a:off x="5075238" y="4859338"/>
            <a:ext cx="314325" cy="554037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292225" y="2381250"/>
            <a:ext cx="7459663" cy="3841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Уведомление об уточнении вида и принадлежности платежа (ф. 0531809)</a:t>
            </a:r>
          </a:p>
        </p:txBody>
      </p:sp>
      <p:sp>
        <p:nvSpPr>
          <p:cNvPr id="40" name="Стрелка вниз 39"/>
          <p:cNvSpPr/>
          <p:nvPr/>
        </p:nvSpPr>
        <p:spPr>
          <a:xfrm rot="10800000" flipV="1">
            <a:off x="4414838" y="4859338"/>
            <a:ext cx="314325" cy="504825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 flipV="1">
            <a:off x="5075238" y="3725863"/>
            <a:ext cx="314325" cy="677862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 flipV="1">
            <a:off x="5075238" y="2763838"/>
            <a:ext cx="314325" cy="584200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трелка углом 42"/>
          <p:cNvSpPr/>
          <p:nvPr/>
        </p:nvSpPr>
        <p:spPr>
          <a:xfrm flipH="1">
            <a:off x="1836738" y="1306513"/>
            <a:ext cx="3435350" cy="1074737"/>
          </a:xfrm>
          <a:prstGeom prst="bentArrow">
            <a:avLst>
              <a:gd name="adj1" fmla="val 25000"/>
              <a:gd name="adj2" fmla="val 5817"/>
              <a:gd name="adj3" fmla="val 25000"/>
              <a:gd name="adj4" fmla="val 4375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1914525" y="2863850"/>
            <a:ext cx="2347913" cy="387350"/>
          </a:xfrm>
          <a:prstGeom prst="wedgeRoundRectCallout">
            <a:avLst>
              <a:gd name="adj1" fmla="val 58472"/>
              <a:gd name="adj2" fmla="val -1604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Формирование Реестра</a:t>
            </a:r>
          </a:p>
        </p:txBody>
      </p:sp>
      <p:sp>
        <p:nvSpPr>
          <p:cNvPr id="46" name="Скругленная прямоугольная выноска 45"/>
          <p:cNvSpPr/>
          <p:nvPr/>
        </p:nvSpPr>
        <p:spPr>
          <a:xfrm>
            <a:off x="1619250" y="1800225"/>
            <a:ext cx="2795588" cy="298450"/>
          </a:xfrm>
          <a:prstGeom prst="wedgeRoundRectCallout">
            <a:avLst>
              <a:gd name="adj1" fmla="val 29570"/>
              <a:gd name="adj2" fmla="val -8260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Направление УВиПП (ф. 0531809)</a:t>
            </a:r>
          </a:p>
        </p:txBody>
      </p:sp>
      <p:sp>
        <p:nvSpPr>
          <p:cNvPr id="47" name="Скругленная прямоугольная выноска 46"/>
          <p:cNvSpPr/>
          <p:nvPr/>
        </p:nvSpPr>
        <p:spPr>
          <a:xfrm>
            <a:off x="1909763" y="3873500"/>
            <a:ext cx="2347912" cy="385763"/>
          </a:xfrm>
          <a:prstGeom prst="wedgeRoundRectCallout">
            <a:avLst>
              <a:gd name="adj1" fmla="val 58472"/>
              <a:gd name="adj2" fmla="val -1604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Направление Реестра на согласование в УФК 2</a:t>
            </a:r>
          </a:p>
        </p:txBody>
      </p:sp>
      <p:sp>
        <p:nvSpPr>
          <p:cNvPr id="48" name="Скругленная прямоугольная выноска 47"/>
          <p:cNvSpPr/>
          <p:nvPr/>
        </p:nvSpPr>
        <p:spPr>
          <a:xfrm>
            <a:off x="1909763" y="4937125"/>
            <a:ext cx="2347912" cy="387350"/>
          </a:xfrm>
          <a:prstGeom prst="wedgeRoundRectCallout">
            <a:avLst>
              <a:gd name="adj1" fmla="val 58472"/>
              <a:gd name="adj2" fmla="val -1604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Согласование Реестра</a:t>
            </a:r>
          </a:p>
        </p:txBody>
      </p:sp>
      <p:sp>
        <p:nvSpPr>
          <p:cNvPr id="49" name="Скругленная прямоугольная выноска 48"/>
          <p:cNvSpPr/>
          <p:nvPr/>
        </p:nvSpPr>
        <p:spPr>
          <a:xfrm>
            <a:off x="5607050" y="4945063"/>
            <a:ext cx="2925763" cy="385762"/>
          </a:xfrm>
          <a:prstGeom prst="wedgeRoundRectCallout">
            <a:avLst>
              <a:gd name="adj1" fmla="val -58073"/>
              <a:gd name="adj2" fmla="val 613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Принятие Реестра к учету</a:t>
            </a:r>
          </a:p>
        </p:txBody>
      </p:sp>
      <p:sp>
        <p:nvSpPr>
          <p:cNvPr id="50" name="Скругленная прямоугольная выноска 49"/>
          <p:cNvSpPr/>
          <p:nvPr/>
        </p:nvSpPr>
        <p:spPr>
          <a:xfrm>
            <a:off x="5607050" y="3871913"/>
            <a:ext cx="2925763" cy="385762"/>
          </a:xfrm>
          <a:prstGeom prst="wedgeRoundRectCallout">
            <a:avLst>
              <a:gd name="adj1" fmla="val -57748"/>
              <a:gd name="adj2" fmla="val 3673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Направление согласованного Реестра в УФК 1, принятие его к учету</a:t>
            </a:r>
          </a:p>
        </p:txBody>
      </p:sp>
      <p:sp>
        <p:nvSpPr>
          <p:cNvPr id="51" name="Скругленная прямоугольная выноска 50"/>
          <p:cNvSpPr/>
          <p:nvPr/>
        </p:nvSpPr>
        <p:spPr>
          <a:xfrm>
            <a:off x="5607050" y="2873375"/>
            <a:ext cx="2925763" cy="385763"/>
          </a:xfrm>
          <a:prstGeom prst="wedgeRoundRectCallout">
            <a:avLst>
              <a:gd name="adj1" fmla="val -58725"/>
              <a:gd name="adj2" fmla="val 613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Принятие к учету УВиПП (ф. 0531809)</a:t>
            </a:r>
          </a:p>
        </p:txBody>
      </p:sp>
      <p:sp>
        <p:nvSpPr>
          <p:cNvPr id="52" name="Скругленная прямоугольная выноска 51"/>
          <p:cNvSpPr/>
          <p:nvPr/>
        </p:nvSpPr>
        <p:spPr>
          <a:xfrm>
            <a:off x="5486400" y="1341438"/>
            <a:ext cx="3167063" cy="385762"/>
          </a:xfrm>
          <a:prstGeom prst="wedgeRoundRectCallout">
            <a:avLst>
              <a:gd name="adj1" fmla="val -57117"/>
              <a:gd name="adj2" fmla="val -8653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Представление АДБ отчетов по лицевому счету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5114925" y="5413375"/>
            <a:ext cx="3636963" cy="4556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Информация из расчетного документа</a:t>
            </a:r>
          </a:p>
        </p:txBody>
      </p:sp>
      <p:sp>
        <p:nvSpPr>
          <p:cNvPr id="57" name="Стрелка вниз 56"/>
          <p:cNvSpPr/>
          <p:nvPr/>
        </p:nvSpPr>
        <p:spPr>
          <a:xfrm rot="5400000" flipV="1">
            <a:off x="4764881" y="5449095"/>
            <a:ext cx="314325" cy="38576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Скругленная прямоугольная выноска 57"/>
          <p:cNvSpPr/>
          <p:nvPr/>
        </p:nvSpPr>
        <p:spPr>
          <a:xfrm>
            <a:off x="4257675" y="6092825"/>
            <a:ext cx="2074863" cy="387350"/>
          </a:xfrm>
          <a:prstGeom prst="wedgeRoundRectCallout">
            <a:avLst>
              <a:gd name="adj1" fmla="val -16775"/>
              <a:gd name="adj2" fmla="val -122051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Формирование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 descr="УФК 1&#10;"/>
          <p:cNvSpPr/>
          <p:nvPr/>
        </p:nvSpPr>
        <p:spPr>
          <a:xfrm>
            <a:off x="107950" y="4187825"/>
            <a:ext cx="8928100" cy="18002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 2</a:t>
            </a: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323850" y="5330825"/>
            <a:ext cx="4405313" cy="620713"/>
          </a:xfrm>
          <a:prstGeom prst="horizontalScroll">
            <a:avLst>
              <a:gd name="adj" fmla="val 1132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Невыясненное поступление, ошибочно зачисленное на счет органа Федерального казначейства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7950" y="2243138"/>
            <a:ext cx="8928100" cy="18002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 1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476375" y="115888"/>
            <a:ext cx="67103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Порядок передачи поступлений, ошибочно зачисленных на счет органа Федерального казначейства и предназначенных для уплаты на счет другого органа Федерального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казначейства (2)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7E55F2C9-05D1-4130-9714-C1E41501DA3D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51" name="Picture 11" descr="C:\Users\1\AppData\Local\Microsoft\Windows\Temporary Internet Files\Content.IE5\06JO2EYN\MC90043394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65213"/>
            <a:ext cx="930275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250825" y="1357313"/>
            <a:ext cx="655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АДБ</a:t>
            </a:r>
          </a:p>
        </p:txBody>
      </p:sp>
      <p:sp>
        <p:nvSpPr>
          <p:cNvPr id="16" name="Стрелка углом 15"/>
          <p:cNvSpPr/>
          <p:nvPr/>
        </p:nvSpPr>
        <p:spPr>
          <a:xfrm rot="16200000" flipH="1" flipV="1">
            <a:off x="2813844" y="551657"/>
            <a:ext cx="852487" cy="2806700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414838" y="2765425"/>
            <a:ext cx="314325" cy="584200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292225" y="3349625"/>
            <a:ext cx="7459663" cy="3778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Реестр платежей, ошибочно зачисленных на счет другого органа Федерального казначейства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292225" y="4405313"/>
            <a:ext cx="7459663" cy="4540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Реестр платежей, ошибочно зачисленных на счет другого органа Федерального казначейства</a:t>
            </a:r>
          </a:p>
        </p:txBody>
      </p:sp>
      <p:sp>
        <p:nvSpPr>
          <p:cNvPr id="34" name="Стрелка вниз 33"/>
          <p:cNvSpPr/>
          <p:nvPr/>
        </p:nvSpPr>
        <p:spPr>
          <a:xfrm rot="10800000" flipV="1">
            <a:off x="4414838" y="3727450"/>
            <a:ext cx="314325" cy="67786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flipV="1">
            <a:off x="5075238" y="4859338"/>
            <a:ext cx="314325" cy="554037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292225" y="2381250"/>
            <a:ext cx="7459663" cy="3841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Уведомление об уточнении вида и принадлежности платежа (ф. 0531809)</a:t>
            </a:r>
          </a:p>
        </p:txBody>
      </p:sp>
      <p:sp>
        <p:nvSpPr>
          <p:cNvPr id="40" name="Стрелка вниз 39"/>
          <p:cNvSpPr/>
          <p:nvPr/>
        </p:nvSpPr>
        <p:spPr>
          <a:xfrm rot="10800000" flipV="1">
            <a:off x="4414838" y="4859338"/>
            <a:ext cx="314325" cy="504825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 flipV="1">
            <a:off x="5075238" y="3725863"/>
            <a:ext cx="314325" cy="677862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 flipV="1">
            <a:off x="5075238" y="2763838"/>
            <a:ext cx="314325" cy="584200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трелка углом 42"/>
          <p:cNvSpPr/>
          <p:nvPr/>
        </p:nvSpPr>
        <p:spPr>
          <a:xfrm flipH="1">
            <a:off x="1836738" y="1306513"/>
            <a:ext cx="3435350" cy="1074737"/>
          </a:xfrm>
          <a:prstGeom prst="bentArrow">
            <a:avLst>
              <a:gd name="adj1" fmla="val 25000"/>
              <a:gd name="adj2" fmla="val 5817"/>
              <a:gd name="adj3" fmla="val 25000"/>
              <a:gd name="adj4" fmla="val 4375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1914525" y="2863850"/>
            <a:ext cx="2347913" cy="387350"/>
          </a:xfrm>
          <a:prstGeom prst="wedgeRoundRectCallout">
            <a:avLst>
              <a:gd name="adj1" fmla="val 58472"/>
              <a:gd name="adj2" fmla="val -1604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Формирование Реестра</a:t>
            </a:r>
          </a:p>
        </p:txBody>
      </p:sp>
      <p:sp>
        <p:nvSpPr>
          <p:cNvPr id="46" name="Скругленная прямоугольная выноска 45"/>
          <p:cNvSpPr/>
          <p:nvPr/>
        </p:nvSpPr>
        <p:spPr>
          <a:xfrm>
            <a:off x="1619250" y="1800225"/>
            <a:ext cx="2795588" cy="298450"/>
          </a:xfrm>
          <a:prstGeom prst="wedgeRoundRectCallout">
            <a:avLst>
              <a:gd name="adj1" fmla="val 29570"/>
              <a:gd name="adj2" fmla="val -8260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Направление УВиПП (ф. 0531809)</a:t>
            </a:r>
          </a:p>
        </p:txBody>
      </p:sp>
      <p:sp>
        <p:nvSpPr>
          <p:cNvPr id="47" name="Скругленная прямоугольная выноска 46"/>
          <p:cNvSpPr/>
          <p:nvPr/>
        </p:nvSpPr>
        <p:spPr>
          <a:xfrm>
            <a:off x="1909763" y="3873500"/>
            <a:ext cx="2347912" cy="385763"/>
          </a:xfrm>
          <a:prstGeom prst="wedgeRoundRectCallout">
            <a:avLst>
              <a:gd name="adj1" fmla="val 58472"/>
              <a:gd name="adj2" fmla="val -1604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Направление Реестра на согласование в УФК 2</a:t>
            </a:r>
          </a:p>
        </p:txBody>
      </p:sp>
      <p:sp>
        <p:nvSpPr>
          <p:cNvPr id="48" name="Скругленная прямоугольная выноска 47"/>
          <p:cNvSpPr/>
          <p:nvPr/>
        </p:nvSpPr>
        <p:spPr>
          <a:xfrm>
            <a:off x="1909763" y="4937125"/>
            <a:ext cx="2347912" cy="387350"/>
          </a:xfrm>
          <a:prstGeom prst="wedgeRoundRectCallout">
            <a:avLst>
              <a:gd name="adj1" fmla="val 58472"/>
              <a:gd name="adj2" fmla="val -1604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Согласование Реестра</a:t>
            </a:r>
          </a:p>
        </p:txBody>
      </p:sp>
      <p:sp>
        <p:nvSpPr>
          <p:cNvPr id="49" name="Скругленная прямоугольная выноска 48"/>
          <p:cNvSpPr/>
          <p:nvPr/>
        </p:nvSpPr>
        <p:spPr>
          <a:xfrm>
            <a:off x="5607050" y="4945063"/>
            <a:ext cx="2925763" cy="385762"/>
          </a:xfrm>
          <a:prstGeom prst="wedgeRoundRectCallout">
            <a:avLst>
              <a:gd name="adj1" fmla="val -58073"/>
              <a:gd name="adj2" fmla="val 613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Принятие Реестра к учету</a:t>
            </a:r>
          </a:p>
        </p:txBody>
      </p:sp>
      <p:sp>
        <p:nvSpPr>
          <p:cNvPr id="50" name="Скругленная прямоугольная выноска 49"/>
          <p:cNvSpPr/>
          <p:nvPr/>
        </p:nvSpPr>
        <p:spPr>
          <a:xfrm>
            <a:off x="5607050" y="3871913"/>
            <a:ext cx="2925763" cy="385762"/>
          </a:xfrm>
          <a:prstGeom prst="wedgeRoundRectCallout">
            <a:avLst>
              <a:gd name="adj1" fmla="val -57748"/>
              <a:gd name="adj2" fmla="val 3673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Направление согласованного Реестра в УФК 1, принятие его к учету</a:t>
            </a:r>
          </a:p>
        </p:txBody>
      </p:sp>
      <p:sp>
        <p:nvSpPr>
          <p:cNvPr id="51" name="Скругленная прямоугольная выноска 50"/>
          <p:cNvSpPr/>
          <p:nvPr/>
        </p:nvSpPr>
        <p:spPr>
          <a:xfrm>
            <a:off x="5607050" y="2873375"/>
            <a:ext cx="2925763" cy="385763"/>
          </a:xfrm>
          <a:prstGeom prst="wedgeRoundRectCallout">
            <a:avLst>
              <a:gd name="adj1" fmla="val -58725"/>
              <a:gd name="adj2" fmla="val 6138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Принятие к учету УВиПП (ф. 0531809)</a:t>
            </a:r>
          </a:p>
        </p:txBody>
      </p:sp>
      <p:sp>
        <p:nvSpPr>
          <p:cNvPr id="52" name="Скругленная прямоугольная выноска 51"/>
          <p:cNvSpPr/>
          <p:nvPr/>
        </p:nvSpPr>
        <p:spPr>
          <a:xfrm>
            <a:off x="5486400" y="1341438"/>
            <a:ext cx="3167063" cy="385762"/>
          </a:xfrm>
          <a:prstGeom prst="wedgeRoundRectCallout">
            <a:avLst>
              <a:gd name="adj1" fmla="val -57117"/>
              <a:gd name="adj2" fmla="val -8653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Представление АДБ отчетов по лицевому счету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5114925" y="5413375"/>
            <a:ext cx="3636963" cy="4556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Информация из расчетного документа</a:t>
            </a:r>
          </a:p>
        </p:txBody>
      </p:sp>
      <p:sp>
        <p:nvSpPr>
          <p:cNvPr id="57" name="Стрелка вниз 56"/>
          <p:cNvSpPr/>
          <p:nvPr/>
        </p:nvSpPr>
        <p:spPr>
          <a:xfrm rot="5400000" flipV="1">
            <a:off x="4764881" y="5449095"/>
            <a:ext cx="314325" cy="38576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Скругленная прямоугольная выноска 57"/>
          <p:cNvSpPr/>
          <p:nvPr/>
        </p:nvSpPr>
        <p:spPr>
          <a:xfrm>
            <a:off x="4257675" y="6092825"/>
            <a:ext cx="2074863" cy="387350"/>
          </a:xfrm>
          <a:prstGeom prst="wedgeRoundRectCallout">
            <a:avLst>
              <a:gd name="adj1" fmla="val -16775"/>
              <a:gd name="adj2" fmla="val -122051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Формирование Информации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071563" y="4945063"/>
            <a:ext cx="6372225" cy="45561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1. Учет невыясненных поступлений: </a:t>
            </a:r>
            <a:r>
              <a:rPr lang="ru-RU" sz="1400" dirty="0" err="1"/>
              <a:t>Дт</a:t>
            </a:r>
            <a:r>
              <a:rPr lang="ru-RU" sz="1400" dirty="0"/>
              <a:t>. 1.20301.510 </a:t>
            </a:r>
            <a:r>
              <a:rPr lang="ru-RU" sz="1400" dirty="0" err="1"/>
              <a:t>Кт</a:t>
            </a:r>
            <a:r>
              <a:rPr lang="ru-RU" sz="1400" dirty="0"/>
              <a:t>. 1.40210.180</a:t>
            </a:r>
          </a:p>
        </p:txBody>
      </p:sp>
      <p:sp>
        <p:nvSpPr>
          <p:cNvPr id="36" name="Выноска со стрелкой вниз 35"/>
          <p:cNvSpPr/>
          <p:nvPr/>
        </p:nvSpPr>
        <p:spPr>
          <a:xfrm>
            <a:off x="4983163" y="1196975"/>
            <a:ext cx="3970337" cy="1209675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4. Уточнение невыясненных поступлений:</a:t>
            </a:r>
          </a:p>
          <a:p>
            <a:pPr algn="ctr">
              <a:defRPr/>
            </a:pPr>
            <a:r>
              <a:rPr lang="ru-RU" sz="1400" dirty="0" err="1"/>
              <a:t>Дт</a:t>
            </a:r>
            <a:r>
              <a:rPr lang="ru-RU" sz="1400" dirty="0"/>
              <a:t>. 1.40210.180</a:t>
            </a:r>
          </a:p>
          <a:p>
            <a:pPr algn="ctr">
              <a:defRPr/>
            </a:pPr>
            <a:r>
              <a:rPr lang="ru-RU" sz="1400" dirty="0" err="1"/>
              <a:t>Кт</a:t>
            </a:r>
            <a:r>
              <a:rPr lang="ru-RU" sz="1400" dirty="0"/>
              <a:t>. 1.40210.ХХХ</a:t>
            </a:r>
          </a:p>
        </p:txBody>
      </p:sp>
      <p:sp>
        <p:nvSpPr>
          <p:cNvPr id="39" name="Выноска со стрелкой вниз 38"/>
          <p:cNvSpPr/>
          <p:nvPr/>
        </p:nvSpPr>
        <p:spPr>
          <a:xfrm>
            <a:off x="1066800" y="2873375"/>
            <a:ext cx="6372225" cy="47625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3. Принятие невыясненных поступлений: </a:t>
            </a:r>
            <a:r>
              <a:rPr lang="ru-RU" sz="1400" dirty="0" err="1"/>
              <a:t>Дт</a:t>
            </a:r>
            <a:r>
              <a:rPr lang="ru-RU" sz="1400" dirty="0"/>
              <a:t>. 1.211.01.560 </a:t>
            </a:r>
            <a:r>
              <a:rPr lang="ru-RU" sz="1400" dirty="0" err="1"/>
              <a:t>Кт</a:t>
            </a:r>
            <a:r>
              <a:rPr lang="ru-RU" sz="1400" dirty="0"/>
              <a:t>. 1.40210.180 </a:t>
            </a:r>
          </a:p>
        </p:txBody>
      </p:sp>
      <p:sp>
        <p:nvSpPr>
          <p:cNvPr id="44" name="Выноска со стрелкой вниз 43"/>
          <p:cNvSpPr/>
          <p:nvPr/>
        </p:nvSpPr>
        <p:spPr>
          <a:xfrm>
            <a:off x="1071563" y="3929063"/>
            <a:ext cx="6372225" cy="47625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2. Передача невыясненных поступлений: </a:t>
            </a:r>
            <a:r>
              <a:rPr lang="ru-RU" sz="1400" dirty="0" err="1"/>
              <a:t>Дт</a:t>
            </a:r>
            <a:r>
              <a:rPr lang="ru-RU" sz="1400" dirty="0"/>
              <a:t>. 1.40210.180 </a:t>
            </a:r>
            <a:r>
              <a:rPr lang="ru-RU" sz="1400" dirty="0" err="1"/>
              <a:t>Кт</a:t>
            </a:r>
            <a:r>
              <a:rPr lang="ru-RU" sz="1400" dirty="0"/>
              <a:t>. 1.30801.730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6710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latin typeface="Arial" pitchFamily="34" charset="0"/>
                <a:cs typeface="Arial" pitchFamily="34" charset="0"/>
              </a:rPr>
              <a:t>Обособление в бюджетном учете средств дополнительного периода отчетного 2013 финансового года при их распределении со счетов № 40101(3)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9E5A89-8F36-4ACC-A11C-144EE97487C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288" y="1700213"/>
            <a:ext cx="6696075" cy="1878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  <a:defRPr/>
            </a:pPr>
            <a:r>
              <a:rPr lang="ru-RU" sz="1400" dirty="0"/>
              <a:t>отсутствует необходимость в переносе учетных данных со счета бюджетного учета 40210 на счет бюджетного учета 40212 с целью обособления отражения в учете операций по распределению поступлений дополнительного периода отчетного 2013 финансового года со счетов № 40101(3), который ранее осуществлялся с применением бухгалтерской записи:</a:t>
            </a:r>
          </a:p>
          <a:p>
            <a:pPr>
              <a:defRPr/>
            </a:pPr>
            <a:r>
              <a:rPr lang="ru-RU" sz="1400" dirty="0"/>
              <a:t>	 </a:t>
            </a:r>
          </a:p>
          <a:p>
            <a:pPr algn="ctr">
              <a:defRPr/>
            </a:pPr>
            <a:r>
              <a:rPr lang="ru-RU" sz="1600" dirty="0" err="1"/>
              <a:t>Дт</a:t>
            </a:r>
            <a:r>
              <a:rPr lang="ru-RU" sz="1600" dirty="0"/>
              <a:t>. 1.40210.ХХХ – </a:t>
            </a:r>
            <a:r>
              <a:rPr lang="ru-RU" sz="1600" dirty="0" err="1"/>
              <a:t>Кт</a:t>
            </a:r>
            <a:r>
              <a:rPr lang="ru-RU" sz="1600" dirty="0"/>
              <a:t>. 1.40212.ХХХ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395288" y="3933825"/>
            <a:ext cx="6696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Calibri" pitchFamily="34" charset="0"/>
              <a:buAutoNum type="arabicPeriod" startAt="2"/>
            </a:pPr>
            <a:r>
              <a:rPr lang="ru-RU" altLang="ru-RU" sz="1400">
                <a:latin typeface="Arial" pitchFamily="34" charset="0"/>
              </a:rPr>
              <a:t>обособленный учет средств дополнительного периода 2013 финансового года как распределяемых со счетов № 40101(3), так и зачисляемых в бюджеты бюджетной системы Российской Федерации, будет обеспечен путем применения дополнительных аналитических признаков, проставляемых в ППО «АС ФК» на первичные документы, что позволит формировать отдельные регистры бюджетного учета и оперативную отчетность за каждый день дополнительного периода</a:t>
            </a:r>
          </a:p>
        </p:txBody>
      </p:sp>
      <p:sp>
        <p:nvSpPr>
          <p:cNvPr id="4" name="Знак запрета 3"/>
          <p:cNvSpPr/>
          <p:nvPr/>
        </p:nvSpPr>
        <p:spPr>
          <a:xfrm>
            <a:off x="7535863" y="1852613"/>
            <a:ext cx="1081087" cy="1114425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175" name="Picture 7" descr="C:\Users\1\AppData\Local\Microsoft\Windows\Temporary Internet Files\Content.IE5\0VY47P0W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0" y="3933825"/>
            <a:ext cx="135731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Реализация в ППО «АС ФК» функционала ведения забалансового счета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19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«Невыясненные поступления бюджета прошлых лет»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11925"/>
            <a:ext cx="2133600" cy="365125"/>
          </a:xfrm>
        </p:spPr>
        <p:txBody>
          <a:bodyPr/>
          <a:lstStyle/>
          <a:p>
            <a:pPr>
              <a:defRPr/>
            </a:pPr>
            <a:fld id="{46A5DE92-21F6-4A24-BED8-E1FD134124A6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628775"/>
            <a:ext cx="59055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В ППО «АС ФК» </a:t>
            </a:r>
            <a:r>
              <a:rPr lang="ru-RU" altLang="ru-RU" sz="1400" dirty="0"/>
              <a:t>функционал ведения забалансового счета </a:t>
            </a:r>
            <a:r>
              <a:rPr lang="ru-RU" altLang="ru-RU" sz="1400" dirty="0" smtClean="0"/>
              <a:t>19 </a:t>
            </a:r>
            <a:r>
              <a:rPr lang="ru-RU" altLang="ru-RU" sz="1400" dirty="0"/>
              <a:t>«Невыясненные поступления бюджета прошлых лет» </a:t>
            </a:r>
            <a:r>
              <a:rPr lang="ru-RU" sz="1400" dirty="0"/>
              <a:t>должен будет обеспечивать:</a:t>
            </a:r>
          </a:p>
          <a:p>
            <a:pPr>
              <a:defRPr/>
            </a:pP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400" dirty="0"/>
              <a:t>обособленное хранение в базе данных ППО «АС ФК» учетных данных по забалансовому счету 19 </a:t>
            </a:r>
            <a:r>
              <a:rPr lang="ru-RU" altLang="ru-RU" sz="1400" dirty="0"/>
              <a:t>«Невыясненные поступления бюджета прошлых лет»;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400" dirty="0"/>
              <a:t>ведение учетных операций на забалансовом счете 19 в разрезе первичных учетных документов;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400" dirty="0"/>
              <a:t>учет остатков невыясненных поступлений прошлых лет в разрезе каждого финансового года;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400" dirty="0"/>
              <a:t>возможность анализа учетных данных по счету с использованием экранной формы.</a:t>
            </a:r>
          </a:p>
        </p:txBody>
      </p:sp>
      <p:pic>
        <p:nvPicPr>
          <p:cNvPr id="8197" name="Picture 6" descr="C:\Users\1\AppData\Local\Microsoft\Windows\Temporary Internet Files\Content.IE5\CGQGUB5M\MC9000885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716338"/>
            <a:ext cx="1443037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1547813" y="153988"/>
            <a:ext cx="6710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Форма аналитического отчета, используемого для выверки данных по забалансовому счету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19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«Невыясненные поступления бюджета прошлых лет»</a:t>
            </a:r>
          </a:p>
        </p:txBody>
      </p:sp>
      <p:sp>
        <p:nvSpPr>
          <p:cNvPr id="9219" name="Номер слайда 1"/>
          <p:cNvSpPr txBox="1">
            <a:spLocks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F13519FE-67AF-42A5-A24D-22FE31E0F640}" type="slidenum">
              <a:rPr lang="ru-RU" altLang="ru-RU" sz="120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/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985838"/>
            <a:ext cx="6710362" cy="553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1520825" y="115888"/>
            <a:ext cx="671036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latin typeface="Arial" pitchFamily="34" charset="0"/>
                <a:cs typeface="Arial" pitchFamily="34" charset="0"/>
              </a:rPr>
              <a:t>Отражение в бюджетном учете операций по передаче учетных показателей между УФК при реорганизации администраторов источников финансирования дефицита федерального бюджета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2758B44E-725D-403E-B982-A30D799ED9C4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 descr="УФК 1&#10;"/>
          <p:cNvSpPr/>
          <p:nvPr/>
        </p:nvSpPr>
        <p:spPr>
          <a:xfrm>
            <a:off x="107950" y="4348163"/>
            <a:ext cx="8928100" cy="18002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 2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950" y="2403475"/>
            <a:ext cx="8928100" cy="18002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УФК 1</a:t>
            </a: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107950" y="1593850"/>
            <a:ext cx="981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АИФДБ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5725" y="2565400"/>
            <a:ext cx="2952750" cy="147796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Передача показателей лицевого счета на основании </a:t>
            </a:r>
            <a:r>
              <a:rPr lang="ru-RU" sz="1400" dirty="0" smtClean="0">
                <a:solidFill>
                  <a:schemeClr val="tx1"/>
                </a:solidFill>
              </a:rPr>
              <a:t>Акта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</a:t>
            </a:r>
            <a:r>
              <a:rPr lang="ru-RU" sz="1400" dirty="0">
                <a:solidFill>
                  <a:schemeClr val="tx1"/>
                </a:solidFill>
              </a:rPr>
              <a:t>группы 500 и 800 КОСГУ):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1 212 00 560,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1 402 20 5хх (8хх)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55725" y="4510088"/>
            <a:ext cx="2952750" cy="147796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Принятие показателей лицевого счета на основании </a:t>
            </a:r>
            <a:r>
              <a:rPr lang="ru-RU" sz="1400" dirty="0" smtClean="0">
                <a:solidFill>
                  <a:schemeClr val="tx1"/>
                </a:solidFill>
              </a:rPr>
              <a:t>Акта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</a:t>
            </a:r>
            <a:r>
              <a:rPr lang="ru-RU" sz="1400" dirty="0">
                <a:solidFill>
                  <a:schemeClr val="tx1"/>
                </a:solidFill>
              </a:rPr>
              <a:t>группы 500 и 800 КОСГУ):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1 402 20 5хх (8хх), 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1 309 00 730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78438" y="2565400"/>
            <a:ext cx="2952750" cy="147796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Передача показателей лицевого счета на основании </a:t>
            </a:r>
            <a:r>
              <a:rPr lang="ru-RU" sz="1400" dirty="0" smtClean="0">
                <a:solidFill>
                  <a:schemeClr val="tx1"/>
                </a:solidFill>
              </a:rPr>
              <a:t>Акта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</a:t>
            </a:r>
            <a:r>
              <a:rPr lang="ru-RU" sz="1400" dirty="0">
                <a:solidFill>
                  <a:schemeClr val="tx1"/>
                </a:solidFill>
              </a:rPr>
              <a:t>группы 600 и 700 КОСГУ):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1 402 10 6хх (7хх), 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1 308 01 730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78438" y="4510088"/>
            <a:ext cx="2952750" cy="147796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Принятие показателей лицевого счета на основании </a:t>
            </a:r>
            <a:r>
              <a:rPr lang="ru-RU" sz="1400" dirty="0" smtClean="0">
                <a:solidFill>
                  <a:schemeClr val="tx1"/>
                </a:solidFill>
              </a:rPr>
              <a:t>Акта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</a:t>
            </a:r>
            <a:r>
              <a:rPr lang="ru-RU" sz="1400" dirty="0">
                <a:solidFill>
                  <a:schemeClr val="tx1"/>
                </a:solidFill>
              </a:rPr>
              <a:t>группы 600 и 700 КОСГУ):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Дт</a:t>
            </a:r>
            <a:r>
              <a:rPr lang="ru-RU" sz="1400" dirty="0">
                <a:solidFill>
                  <a:schemeClr val="tx1"/>
                </a:solidFill>
              </a:rPr>
              <a:t>. 1 211 01 560,</a:t>
            </a:r>
          </a:p>
          <a:p>
            <a:pPr algn="ctr">
              <a:defRPr/>
            </a:pPr>
            <a:r>
              <a:rPr lang="ru-RU" sz="1400" dirty="0" err="1">
                <a:solidFill>
                  <a:schemeClr val="tx1"/>
                </a:solidFill>
              </a:rPr>
              <a:t>Кт</a:t>
            </a:r>
            <a:r>
              <a:rPr lang="ru-RU" sz="1400" dirty="0">
                <a:solidFill>
                  <a:schemeClr val="tx1"/>
                </a:solidFill>
              </a:rPr>
              <a:t>. 1 402 10 6хх (7хх)</a:t>
            </a:r>
          </a:p>
        </p:txBody>
      </p:sp>
      <p:pic>
        <p:nvPicPr>
          <p:cNvPr id="10251" name="Picture 11" descr="C:\Users\1\AppData\Local\Microsoft\Windows\Temporary Internet Files\Content.IE5\06JO2EYN\MP90042245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244600"/>
            <a:ext cx="1354138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нутый угол 9"/>
          <p:cNvSpPr/>
          <p:nvPr/>
        </p:nvSpPr>
        <p:spPr>
          <a:xfrm>
            <a:off x="2651125" y="1419225"/>
            <a:ext cx="4103688" cy="719138"/>
          </a:xfrm>
          <a:prstGeom prst="foldedCorner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Акт приемки-передачи кассовых выплат и поступлений при реорганизации участников бюджетного процесса (ф.0531728)</a:t>
            </a:r>
          </a:p>
        </p:txBody>
      </p:sp>
      <p:cxnSp>
        <p:nvCxnSpPr>
          <p:cNvPr id="24" name="Соединительная линия уступом 23"/>
          <p:cNvCxnSpPr>
            <a:stCxn id="10" idx="2"/>
            <a:endCxn id="20" idx="0"/>
          </p:cNvCxnSpPr>
          <p:nvPr/>
        </p:nvCxnSpPr>
        <p:spPr>
          <a:xfrm rot="16200000" flipH="1">
            <a:off x="5514975" y="1325563"/>
            <a:ext cx="427037" cy="2052638"/>
          </a:xfrm>
          <a:prstGeom prst="bentConnector3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>
            <a:stCxn id="10" idx="2"/>
            <a:endCxn id="7" idx="0"/>
          </p:cNvCxnSpPr>
          <p:nvPr/>
        </p:nvCxnSpPr>
        <p:spPr>
          <a:xfrm rot="5400000">
            <a:off x="3553619" y="1416844"/>
            <a:ext cx="427037" cy="1870075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9" idx="0"/>
          </p:cNvCxnSpPr>
          <p:nvPr/>
        </p:nvCxnSpPr>
        <p:spPr>
          <a:xfrm>
            <a:off x="2832100" y="4043363"/>
            <a:ext cx="0" cy="466725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0" idx="2"/>
          </p:cNvCxnSpPr>
          <p:nvPr/>
        </p:nvCxnSpPr>
        <p:spPr>
          <a:xfrm>
            <a:off x="6754813" y="4043363"/>
            <a:ext cx="0" cy="466725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13004</TotalTime>
  <Words>1599</Words>
  <Application>Microsoft Office PowerPoint</Application>
  <PresentationFormat>Экран (4:3)</PresentationFormat>
  <Paragraphs>187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1</cp:lastModifiedBy>
  <cp:revision>413</cp:revision>
  <dcterms:created xsi:type="dcterms:W3CDTF">2012-02-14T07:53:23Z</dcterms:created>
  <dcterms:modified xsi:type="dcterms:W3CDTF">2013-09-14T12:48:51Z</dcterms:modified>
</cp:coreProperties>
</file>