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9" r:id="rId2"/>
    <p:sldId id="327" r:id="rId3"/>
    <p:sldId id="328" r:id="rId4"/>
    <p:sldId id="320" r:id="rId5"/>
    <p:sldId id="343" r:id="rId6"/>
    <p:sldId id="344" r:id="rId7"/>
    <p:sldId id="348" r:id="rId8"/>
    <p:sldId id="346" r:id="rId9"/>
    <p:sldId id="347" r:id="rId10"/>
    <p:sldId id="331" r:id="rId11"/>
    <p:sldId id="341" r:id="rId12"/>
    <p:sldId id="306" r:id="rId13"/>
    <p:sldId id="335" r:id="rId14"/>
    <p:sldId id="338" r:id="rId15"/>
    <p:sldId id="330" r:id="rId16"/>
    <p:sldId id="340" r:id="rId17"/>
    <p:sldId id="342" r:id="rId18"/>
    <p:sldId id="326" r:id="rId19"/>
    <p:sldId id="332" r:id="rId20"/>
    <p:sldId id="333" r:id="rId21"/>
    <p:sldId id="334" r:id="rId22"/>
    <p:sldId id="313" r:id="rId23"/>
    <p:sldId id="314" r:id="rId24"/>
    <p:sldId id="315" r:id="rId25"/>
    <p:sldId id="316" r:id="rId26"/>
    <p:sldId id="317" r:id="rId27"/>
    <p:sldId id="318" r:id="rId28"/>
    <p:sldId id="258" r:id="rId29"/>
    <p:sldId id="263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96"/>
    <a:srgbClr val="FF6600"/>
    <a:srgbClr val="008000"/>
    <a:srgbClr val="003CB4"/>
    <a:srgbClr val="FF9933"/>
    <a:srgbClr val="CC751E"/>
    <a:srgbClr val="009900"/>
    <a:srgbClr val="33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0867" autoAdjust="0"/>
    <p:restoredTop sz="74704" autoAdjust="0"/>
  </p:normalViewPr>
  <p:slideViewPr>
    <p:cSldViewPr>
      <p:cViewPr varScale="1">
        <p:scale>
          <a:sx n="48" d="100"/>
          <a:sy n="48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328C30-FA18-4184-BE56-D255EF44FA89}" type="doc">
      <dgm:prSet loTypeId="urn:diagrams.loki3.com/BracketList+Icon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8AB380B8-90CA-4552-A6FE-E157D8FBC19B}">
      <dgm:prSet phldrT="[Текст]"/>
      <dgm:spPr/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  <a:latin typeface="Franklin Gothic Book" pitchFamily="34" charset="0"/>
            </a:rPr>
            <a:t>Услуги родителям</a:t>
          </a:r>
          <a:endParaRPr lang="ru-RU" b="1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A9AC2FAE-6570-4232-9737-C43B0FD60A8B}" type="parTrans" cxnId="{BB603F87-0631-42D0-A602-C50341BAD6AD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CDF3B50-3D3D-4BB2-89AB-F7D093AC6DE3}" type="sibTrans" cxnId="{BB603F87-0631-42D0-A602-C50341BAD6AD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38DD0EB6-E1DE-4ABB-B916-97AA9A54CBEB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Детское творчество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2C2F7BC8-B1DE-4E8C-BF34-F9CAC573CDFF}" type="parTrans" cxnId="{35B42D9C-7AFE-4FF9-9A04-2E811C828096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E36E692C-6BD4-49AA-B4B7-D207DED0BD9E}" type="sibTrans" cxnId="{35B42D9C-7AFE-4FF9-9A04-2E811C828096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0D0FB029-4243-4F9B-A020-2D7EC5D7033B}">
      <dgm:prSet/>
      <dgm:spPr/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  <a:latin typeface="Franklin Gothic Book" pitchFamily="34" charset="0"/>
            </a:rPr>
            <a:t>Недвижимость, земля</a:t>
          </a:r>
          <a:endParaRPr lang="ru-RU" b="1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08AE0DC2-5C5D-4CF2-AC7C-AD6753B567EE}" type="parTrans" cxnId="{EAA7BF40-37D0-4BFB-A39C-F56A70EE36D1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45563AC-35CF-4291-9EF5-899300BF1D22}" type="sibTrans" cxnId="{EAA7BF40-37D0-4BFB-A39C-F56A70EE36D1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47BD3888-5590-4FAF-BF27-4A2CC11D9802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Жилищно-коммунальные услуги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D50004EA-ABB4-4B22-A9D5-6947B87F9FEF}" type="parTrans" cxnId="{5BEC8F11-638E-494B-8E3C-AA2D3CB4CA92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6AF39F4D-A15C-4971-BBD0-944F2581E46D}" type="sibTrans" cxnId="{5BEC8F11-638E-494B-8E3C-AA2D3CB4CA92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2FC00C9C-3A83-4EA3-A2C4-FBA7AC684901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smtClean="0">
              <a:solidFill>
                <a:schemeClr val="tx1"/>
              </a:solidFill>
              <a:latin typeface="Franklin Gothic Book" pitchFamily="34" charset="0"/>
            </a:rPr>
            <a:t>Департамент земельных ресурсов города Москвы</a:t>
          </a:r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0A4C7CB-F887-4DEA-A2C9-4D1858293526}" type="parTrans" cxnId="{6675AFB1-8616-4ADD-8332-9FA0A7A3A8CB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3F85A9FC-AF68-41BA-A99D-423CEDCB5984}" type="sibTrans" cxnId="{6675AFB1-8616-4ADD-8332-9FA0A7A3A8CB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E3045B24-77A0-4DE7-A164-970AD3403BB6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smtClean="0">
              <a:solidFill>
                <a:schemeClr val="tx1"/>
              </a:solidFill>
              <a:latin typeface="Franklin Gothic Book" pitchFamily="34" charset="0"/>
            </a:rPr>
            <a:t>ГУП МосгорБТИ</a:t>
          </a:r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44B4F267-85C6-48CA-9826-530FA622356B}" type="parTrans" cxnId="{5B88B448-C056-4870-9751-DBE061DA5150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DBDF55C-85A8-46AB-B1A3-58899BA92C81}" type="sibTrans" cxnId="{5B88B448-C056-4870-9751-DBE061DA5150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4F41614C-F7DF-4FAC-A929-A3D3DB917A30}">
      <dgm:prSet/>
      <dgm:spPr/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  <a:latin typeface="Franklin Gothic Book" pitchFamily="34" charset="0"/>
            </a:rPr>
            <a:t>Социальные услуги</a:t>
          </a:r>
          <a:endParaRPr lang="ru-RU" b="1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08F5001A-0A47-4119-B070-18566BDB0B92}" type="parTrans" cxnId="{F48D9411-014D-4312-AEEB-746475105A53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6F13B859-2207-428A-B4C7-3B9A78025368}" type="sibTrans" cxnId="{F48D9411-014D-4312-AEEB-746475105A53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AFE14959-2834-4432-AFF6-6AE1F268F2F5}">
      <dgm:prSet/>
      <dgm:spPr/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  <a:latin typeface="Franklin Gothic Book" pitchFamily="34" charset="0"/>
            </a:rPr>
            <a:t>Спорт</a:t>
          </a:r>
          <a:endParaRPr lang="ru-RU" b="1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BEB3C25F-42B9-4250-822A-D79B346156CC}" type="parTrans" cxnId="{83C0E1DF-09A8-4D22-87DE-268CC6A1F1B1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A36E2994-053C-4701-8939-0C846D82E10F}" type="sibTrans" cxnId="{83C0E1DF-09A8-4D22-87DE-268CC6A1F1B1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1EE5342F-752C-44F1-B805-875892807F01}">
      <dgm:prSet/>
      <dgm:spPr/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  <a:latin typeface="Franklin Gothic Book" pitchFamily="34" charset="0"/>
            </a:rPr>
            <a:t>Среднее и средне-специальное образование</a:t>
          </a:r>
          <a:endParaRPr lang="ru-RU" b="1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A4DEAAEA-6D93-4C71-A378-73318B74D139}" type="parTrans" cxnId="{604B1723-704F-493D-94CB-1017DFF62472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372DD213-1372-4294-9721-3AA5C605185A}" type="sibTrans" cxnId="{604B1723-704F-493D-94CB-1017DFF62472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3CF46AF3-4257-4D45-A221-88762FDA6B5A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smtClean="0">
              <a:solidFill>
                <a:schemeClr val="tx1"/>
              </a:solidFill>
              <a:latin typeface="Franklin Gothic Book" pitchFamily="34" charset="0"/>
            </a:rPr>
            <a:t>Пожертвования</a:t>
          </a:r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A99E98CB-363A-461E-B25F-74244FA67227}" type="parTrans" cxnId="{7C9F0E38-4BB2-4473-A42B-4EDB3604C62D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E2D9F2B1-A7F4-481E-ADAE-1DB98D8CF3D6}" type="sibTrans" cxnId="{7C9F0E38-4BB2-4473-A42B-4EDB3604C62D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C0A515CA-8367-4B0A-BB0B-29808EEC0430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Дополнительные платные образовательные услуги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39FEC978-CF6A-4CC8-AEF7-EABE4333D08A}" type="parTrans" cxnId="{C53B9BE4-C0D1-4A9F-A742-4E1A15E58522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5567AB7-F4FD-4A48-B605-6EAAC47A4F8E}" type="sibTrans" cxnId="{C53B9BE4-C0D1-4A9F-A742-4E1A15E58522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C22EA0C-F209-4DDC-94DD-F633F8E86AEA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smtClean="0">
              <a:solidFill>
                <a:schemeClr val="tx1"/>
              </a:solidFill>
              <a:latin typeface="Franklin Gothic Book" pitchFamily="34" charset="0"/>
            </a:rPr>
            <a:t>Основные платные образовательные услуги</a:t>
          </a:r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B3E063B6-2E7D-4720-A011-4F76ECD84DE9}" type="parTrans" cxnId="{0A4DDED7-A961-4A6B-97E9-FEB8294EB7C5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C7AE44F8-295D-4B8D-BAB7-E76B7DF47413}" type="sibTrans" cxnId="{0A4DDED7-A961-4A6B-97E9-FEB8294EB7C5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E7DCAA3C-ABDB-449D-8970-934B96A2D9D2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smtClean="0">
              <a:solidFill>
                <a:schemeClr val="tx1"/>
              </a:solidFill>
              <a:latin typeface="Franklin Gothic Book" pitchFamily="34" charset="0"/>
            </a:rPr>
            <a:t>Подготовительные курсы</a:t>
          </a:r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28BC2B84-8C3E-4DEC-B0FD-3BB87DD3331E}" type="parTrans" cxnId="{CF51D11D-32EA-4CF0-85E2-A07E5B91B770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9F1CCB85-C171-4EF2-AE3E-08287B656865}" type="sibTrans" cxnId="{CF51D11D-32EA-4CF0-85E2-A07E5B91B770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99F9977E-CB5A-4C8C-B9E4-566C62F1615A}">
      <dgm:prSet/>
      <dgm:spPr/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  <a:latin typeface="Franklin Gothic Book" pitchFamily="34" charset="0"/>
            </a:rPr>
            <a:t>Транспорт</a:t>
          </a:r>
          <a:endParaRPr lang="ru-RU" b="1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4BF86EE2-2510-4192-9AC1-FE63D645CD15}" type="parTrans" cxnId="{2BC3FAD5-36BC-4CBE-A4D4-B0B565336017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3CBEFBB3-F773-4153-A918-D3FDE6A119F1}" type="sibTrans" cxnId="{2BC3FAD5-36BC-4CBE-A4D4-B0B565336017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B9AEACEE-0918-4029-9DC5-14535925E009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Штрафы ГИБДД г. Москвы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DE910FC6-B2D6-4332-874C-71070B6DF0A3}" type="parTrans" cxnId="{DDF9D98A-CD46-4DD7-B9E7-8A51F57DBAF6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76FF3D8F-2401-4E11-976B-C17266634D93}" type="sibTrans" cxnId="{DDF9D98A-CD46-4DD7-B9E7-8A51F57DBAF6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129A5860-843B-4980-A79D-B2B2EED2D4A1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err="1" smtClean="0">
              <a:solidFill>
                <a:schemeClr val="tx1"/>
              </a:solidFill>
              <a:latin typeface="Franklin Gothic Book" pitchFamily="34" charset="0"/>
            </a:rPr>
            <a:t>ДТиРДИ</a:t>
          </a:r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 города Москвы (оплата штрафа за неправильную парковку)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61DCEF9B-FC6D-4B13-83DC-CEC93437CD0C}" type="parTrans" cxnId="{A2AFDB34-5370-422D-B307-E7393D3C2C6D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30A5EC4B-9CC3-46C3-A178-4805936E792C}" type="sibTrans" cxnId="{A2AFDB34-5370-422D-B307-E7393D3C2C6D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FBB266F-0B3A-4229-A142-2D3DBB0985B9}">
      <dgm:prSet phldrT="[Текст]"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Оплата услуг детского сада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A2F63E14-CA41-42E6-9CB9-196CB7664ACE}" type="parTrans" cxnId="{4F0EA656-58F2-45C9-B4BF-A833CCA927FA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E1993226-3461-42D1-B9B7-BBC1DCA5ED34}" type="sibTrans" cxnId="{4F0EA656-58F2-45C9-B4BF-A833CCA927FA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80E28537-CF99-4EE8-9BBD-D09309700D7E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Санитарно-гигиенические услуги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F282659F-ECD5-455C-AC06-16F6C022E52C}" type="parTrans" cxnId="{47BE968E-BDCD-46FD-BA4F-E33A0619D434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98E616F-C9A9-4AB8-9199-CDEAA924CF86}" type="sibTrans" cxnId="{47BE968E-BDCD-46FD-BA4F-E33A0619D434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F5D34249-CFF2-4389-A395-C6548B554747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Психологическая помощь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7BD61035-ABE7-4EB8-AD4F-E25A63547724}" type="parTrans" cxnId="{FA9FF848-2108-47B3-A40A-9E091B6E3973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C693AA16-1B0B-4EEB-AFF7-4E348F23F923}" type="sibTrans" cxnId="{FA9FF848-2108-47B3-A40A-9E091B6E3973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93487EB6-E552-45A6-BC86-FCE88945890D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Спортивно-оздоровительные услуги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1910F9EA-4E76-4C55-A736-6BABD829F06E}" type="parTrans" cxnId="{1E84CA50-59F7-4850-8BA4-945A79A38B86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7571D3FD-1653-40F7-BB51-D03769164CB8}" type="sibTrans" cxnId="{1E84CA50-59F7-4850-8BA4-945A79A38B86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5CAB7F68-6FA5-4CED-9F58-B5B591B45373}">
      <dgm:prSet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Franklin Gothic Book" pitchFamily="34" charset="0"/>
            </a:rPr>
            <a:t>Др.</a:t>
          </a:r>
          <a:endParaRPr lang="ru-RU" dirty="0">
            <a:solidFill>
              <a:schemeClr val="tx1"/>
            </a:solidFill>
            <a:latin typeface="Franklin Gothic Book" pitchFamily="34" charset="0"/>
          </a:endParaRPr>
        </a:p>
      </dgm:t>
    </dgm:pt>
    <dgm:pt modelId="{605B1C45-A723-460E-8FA3-7A5A92E6A275}" type="parTrans" cxnId="{87278CB2-5577-4C0C-A9DD-D3F951EA7724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D3918687-5BD6-4C2C-8AB6-F59F650603AC}" type="sibTrans" cxnId="{87278CB2-5577-4C0C-A9DD-D3F951EA7724}">
      <dgm:prSet/>
      <dgm:spPr/>
      <dgm:t>
        <a:bodyPr/>
        <a:lstStyle/>
        <a:p>
          <a:endParaRPr lang="ru-RU">
            <a:solidFill>
              <a:schemeClr val="tx1"/>
            </a:solidFill>
            <a:latin typeface="Franklin Gothic Book" pitchFamily="34" charset="0"/>
          </a:endParaRPr>
        </a:p>
      </dgm:t>
    </dgm:pt>
    <dgm:pt modelId="{0C525211-C554-42C6-828E-9EA27CB94A1B}" type="pres">
      <dgm:prSet presAssocID="{8F328C30-FA18-4184-BE56-D255EF44FA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D77D8E-8E43-476E-B92E-060D580B73E9}" type="pres">
      <dgm:prSet presAssocID="{8AB380B8-90CA-4552-A6FE-E157D8FBC19B}" presName="linNode" presStyleCnt="0"/>
      <dgm:spPr/>
    </dgm:pt>
    <dgm:pt modelId="{4E1B1B5C-8BE0-4855-A1FF-EC091D1D1108}" type="pres">
      <dgm:prSet presAssocID="{8AB380B8-90CA-4552-A6FE-E157D8FBC19B}" presName="parTx" presStyleLbl="revTx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A5939A-DAD3-4A0C-A385-5444BF3DD081}" type="pres">
      <dgm:prSet presAssocID="{8AB380B8-90CA-4552-A6FE-E157D8FBC19B}" presName="bracket" presStyleLbl="parChTrans1D1" presStyleIdx="0" presStyleCnt="6"/>
      <dgm:spPr/>
    </dgm:pt>
    <dgm:pt modelId="{D688D7F3-857F-4556-B0E7-E9FDAFC4A769}" type="pres">
      <dgm:prSet presAssocID="{8AB380B8-90CA-4552-A6FE-E157D8FBC19B}" presName="spH" presStyleCnt="0"/>
      <dgm:spPr/>
    </dgm:pt>
    <dgm:pt modelId="{51933B42-223E-4141-9AF5-56BFCBC2CE1B}" type="pres">
      <dgm:prSet presAssocID="{8AB380B8-90CA-4552-A6FE-E157D8FBC19B}" presName="des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EE6258-1ADF-4A94-BDA5-9916485A9B90}" type="pres">
      <dgm:prSet presAssocID="{5CDF3B50-3D3D-4BB2-89AB-F7D093AC6DE3}" presName="spV" presStyleCnt="0"/>
      <dgm:spPr/>
    </dgm:pt>
    <dgm:pt modelId="{7182B39E-6658-4042-B12A-3964E31B28A4}" type="pres">
      <dgm:prSet presAssocID="{0D0FB029-4243-4F9B-A020-2D7EC5D7033B}" presName="linNode" presStyleCnt="0"/>
      <dgm:spPr/>
    </dgm:pt>
    <dgm:pt modelId="{12958AC1-470B-4BB5-A7E7-03CAA31C9B4C}" type="pres">
      <dgm:prSet presAssocID="{0D0FB029-4243-4F9B-A020-2D7EC5D7033B}" presName="parTx" presStyleLbl="revTx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23428F-5FAD-4D8D-BF57-39D3DDFE5923}" type="pres">
      <dgm:prSet presAssocID="{0D0FB029-4243-4F9B-A020-2D7EC5D7033B}" presName="bracket" presStyleLbl="parChTrans1D1" presStyleIdx="1" presStyleCnt="6"/>
      <dgm:spPr/>
    </dgm:pt>
    <dgm:pt modelId="{64C8E95C-9344-499D-A69B-AB37B04A4F0D}" type="pres">
      <dgm:prSet presAssocID="{0D0FB029-4243-4F9B-A020-2D7EC5D7033B}" presName="spH" presStyleCnt="0"/>
      <dgm:spPr/>
    </dgm:pt>
    <dgm:pt modelId="{9568DB39-DF60-4D9A-A2EF-616775719BCD}" type="pres">
      <dgm:prSet presAssocID="{0D0FB029-4243-4F9B-A020-2D7EC5D7033B}" presName="des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50597-A775-4760-ADC2-7801276F24A1}" type="pres">
      <dgm:prSet presAssocID="{545563AC-35CF-4291-9EF5-899300BF1D22}" presName="spV" presStyleCnt="0"/>
      <dgm:spPr/>
    </dgm:pt>
    <dgm:pt modelId="{974041F0-DA0A-483D-A29F-A524CC4BE57B}" type="pres">
      <dgm:prSet presAssocID="{4F41614C-F7DF-4FAC-A929-A3D3DB917A30}" presName="linNode" presStyleCnt="0"/>
      <dgm:spPr/>
    </dgm:pt>
    <dgm:pt modelId="{6EE1DEAD-BA1F-4A0A-8350-CF893D062797}" type="pres">
      <dgm:prSet presAssocID="{4F41614C-F7DF-4FAC-A929-A3D3DB917A30}" presName="parTx" presStyleLbl="revTx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D95A3-3C6F-4CA9-8234-9D8DBD92D54F}" type="pres">
      <dgm:prSet presAssocID="{4F41614C-F7DF-4FAC-A929-A3D3DB917A30}" presName="bracket" presStyleLbl="parChTrans1D1" presStyleIdx="2" presStyleCnt="6"/>
      <dgm:spPr/>
    </dgm:pt>
    <dgm:pt modelId="{3E4ACCD5-93B7-4443-AFEB-37023E549A9E}" type="pres">
      <dgm:prSet presAssocID="{4F41614C-F7DF-4FAC-A929-A3D3DB917A30}" presName="spH" presStyleCnt="0"/>
      <dgm:spPr/>
    </dgm:pt>
    <dgm:pt modelId="{0E28299F-0589-4363-8FFE-9354BE684CDC}" type="pres">
      <dgm:prSet presAssocID="{4F41614C-F7DF-4FAC-A929-A3D3DB917A30}" presName="des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266242-95F3-4D2F-A4F1-E115A0C5F081}" type="pres">
      <dgm:prSet presAssocID="{6F13B859-2207-428A-B4C7-3B9A78025368}" presName="spV" presStyleCnt="0"/>
      <dgm:spPr/>
    </dgm:pt>
    <dgm:pt modelId="{668CA2FB-93B5-4F9C-B599-949DE8A020D9}" type="pres">
      <dgm:prSet presAssocID="{AFE14959-2834-4432-AFF6-6AE1F268F2F5}" presName="linNode" presStyleCnt="0"/>
      <dgm:spPr/>
    </dgm:pt>
    <dgm:pt modelId="{9231B9A7-546D-43EA-92D0-E8997B141513}" type="pres">
      <dgm:prSet presAssocID="{AFE14959-2834-4432-AFF6-6AE1F268F2F5}" presName="parTx" presStyleLbl="revTx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5E162-16C0-4823-A90F-2E6208502985}" type="pres">
      <dgm:prSet presAssocID="{AFE14959-2834-4432-AFF6-6AE1F268F2F5}" presName="bracket" presStyleLbl="parChTrans1D1" presStyleIdx="3" presStyleCnt="6"/>
      <dgm:spPr/>
    </dgm:pt>
    <dgm:pt modelId="{AB901555-8CDF-4A98-87E0-380B95FEFBEA}" type="pres">
      <dgm:prSet presAssocID="{AFE14959-2834-4432-AFF6-6AE1F268F2F5}" presName="spH" presStyleCnt="0"/>
      <dgm:spPr/>
    </dgm:pt>
    <dgm:pt modelId="{2ECCF93F-26C2-464F-9AE1-B505A69F4CD2}" type="pres">
      <dgm:prSet presAssocID="{AFE14959-2834-4432-AFF6-6AE1F268F2F5}" presName="des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95FFB0-7479-4329-8746-4E044E97837D}" type="pres">
      <dgm:prSet presAssocID="{A36E2994-053C-4701-8939-0C846D82E10F}" presName="spV" presStyleCnt="0"/>
      <dgm:spPr/>
    </dgm:pt>
    <dgm:pt modelId="{E9A88241-EE78-4E1F-850C-FF6F7CDEEF03}" type="pres">
      <dgm:prSet presAssocID="{1EE5342F-752C-44F1-B805-875892807F01}" presName="linNode" presStyleCnt="0"/>
      <dgm:spPr/>
    </dgm:pt>
    <dgm:pt modelId="{8B6A5393-55EE-46CA-A43E-DB2A4D8845B6}" type="pres">
      <dgm:prSet presAssocID="{1EE5342F-752C-44F1-B805-875892807F01}" presName="parTx" presStyleLbl="revTx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1C366-3F97-4E1D-9D67-AFBA8A0DD3FF}" type="pres">
      <dgm:prSet presAssocID="{1EE5342F-752C-44F1-B805-875892807F01}" presName="bracket" presStyleLbl="parChTrans1D1" presStyleIdx="4" presStyleCnt="6"/>
      <dgm:spPr/>
    </dgm:pt>
    <dgm:pt modelId="{AC8E48DA-4C71-49ED-9F5B-A2D0B715012B}" type="pres">
      <dgm:prSet presAssocID="{1EE5342F-752C-44F1-B805-875892807F01}" presName="spH" presStyleCnt="0"/>
      <dgm:spPr/>
    </dgm:pt>
    <dgm:pt modelId="{120B42B1-8FF8-4766-8F31-92FFA24D0BFE}" type="pres">
      <dgm:prSet presAssocID="{1EE5342F-752C-44F1-B805-875892807F01}" presName="des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C773A-7FFB-4155-A12E-5B1C954CAA1B}" type="pres">
      <dgm:prSet presAssocID="{372DD213-1372-4294-9721-3AA5C605185A}" presName="spV" presStyleCnt="0"/>
      <dgm:spPr/>
    </dgm:pt>
    <dgm:pt modelId="{A9C5E23D-DC3C-4FDD-8DDE-09E7F8250662}" type="pres">
      <dgm:prSet presAssocID="{99F9977E-CB5A-4C8C-B9E4-566C62F1615A}" presName="linNode" presStyleCnt="0"/>
      <dgm:spPr/>
    </dgm:pt>
    <dgm:pt modelId="{F2353A15-1B6F-4DC7-A86B-A112F476E95D}" type="pres">
      <dgm:prSet presAssocID="{99F9977E-CB5A-4C8C-B9E4-566C62F1615A}" presName="parTx" presStyleLbl="revTx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CC0A5-06BB-49BB-9316-14EAC7441498}" type="pres">
      <dgm:prSet presAssocID="{99F9977E-CB5A-4C8C-B9E4-566C62F1615A}" presName="bracket" presStyleLbl="parChTrans1D1" presStyleIdx="5" presStyleCnt="6"/>
      <dgm:spPr/>
    </dgm:pt>
    <dgm:pt modelId="{55DDF46C-F37A-41A3-A3B3-8249E27BA250}" type="pres">
      <dgm:prSet presAssocID="{99F9977E-CB5A-4C8C-B9E4-566C62F1615A}" presName="spH" presStyleCnt="0"/>
      <dgm:spPr/>
    </dgm:pt>
    <dgm:pt modelId="{468A6D6D-4E2F-49E9-A7CE-3B92736DD97C}" type="pres">
      <dgm:prSet presAssocID="{99F9977E-CB5A-4C8C-B9E4-566C62F1615A}" presName="des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660C75-0F5C-44E7-B96F-9799317D704B}" type="presOf" srcId="{5C22EA0C-F209-4DDC-94DD-F633F8E86AEA}" destId="{120B42B1-8FF8-4766-8F31-92FFA24D0BFE}" srcOrd="0" destOrd="2" presId="urn:diagrams.loki3.com/BracketList+Icon"/>
    <dgm:cxn modelId="{8ABBB74B-8E72-4880-9199-E86EA9B5CF61}" type="presOf" srcId="{E7DCAA3C-ABDB-449D-8970-934B96A2D9D2}" destId="{120B42B1-8FF8-4766-8F31-92FFA24D0BFE}" srcOrd="0" destOrd="3" presId="urn:diagrams.loki3.com/BracketList+Icon"/>
    <dgm:cxn modelId="{E0E89763-250C-4E91-9B1C-2EBB94913AE9}" type="presOf" srcId="{E3045B24-77A0-4DE7-A164-970AD3403BB6}" destId="{9568DB39-DF60-4D9A-A2EF-616775719BCD}" srcOrd="0" destOrd="2" presId="urn:diagrams.loki3.com/BracketList+Icon"/>
    <dgm:cxn modelId="{13532CCC-4BCB-4A0B-A97B-80D0A7922931}" type="presOf" srcId="{80E28537-CF99-4EE8-9BBD-D09309700D7E}" destId="{0E28299F-0589-4363-8FFE-9354BE684CDC}" srcOrd="0" destOrd="0" presId="urn:diagrams.loki3.com/BracketList+Icon"/>
    <dgm:cxn modelId="{E7047D84-0D8F-453E-A5D9-9EF18ED25FEA}" type="presOf" srcId="{129A5860-843B-4980-A79D-B2B2EED2D4A1}" destId="{468A6D6D-4E2F-49E9-A7CE-3B92736DD97C}" srcOrd="0" destOrd="1" presId="urn:diagrams.loki3.com/BracketList+Icon"/>
    <dgm:cxn modelId="{CF51D11D-32EA-4CF0-85E2-A07E5B91B770}" srcId="{1EE5342F-752C-44F1-B805-875892807F01}" destId="{E7DCAA3C-ABDB-449D-8970-934B96A2D9D2}" srcOrd="3" destOrd="0" parTransId="{28BC2B84-8C3E-4DEC-B0FD-3BB87DD3331E}" sibTransId="{9F1CCB85-C171-4EF2-AE3E-08287B656865}"/>
    <dgm:cxn modelId="{83C0E1DF-09A8-4D22-87DE-268CC6A1F1B1}" srcId="{8F328C30-FA18-4184-BE56-D255EF44FA89}" destId="{AFE14959-2834-4432-AFF6-6AE1F268F2F5}" srcOrd="3" destOrd="0" parTransId="{BEB3C25F-42B9-4250-822A-D79B346156CC}" sibTransId="{A36E2994-053C-4701-8939-0C846D82E10F}"/>
    <dgm:cxn modelId="{32A952A3-D631-40FB-BE36-1408DA87C1D4}" type="presOf" srcId="{8AB380B8-90CA-4552-A6FE-E157D8FBC19B}" destId="{4E1B1B5C-8BE0-4855-A1FF-EC091D1D1108}" srcOrd="0" destOrd="0" presId="urn:diagrams.loki3.com/BracketList+Icon"/>
    <dgm:cxn modelId="{0A4DDED7-A961-4A6B-97E9-FEB8294EB7C5}" srcId="{1EE5342F-752C-44F1-B805-875892807F01}" destId="{5C22EA0C-F209-4DDC-94DD-F633F8E86AEA}" srcOrd="2" destOrd="0" parTransId="{B3E063B6-2E7D-4720-A011-4F76ECD84DE9}" sibTransId="{C7AE44F8-295D-4B8D-BAB7-E76B7DF47413}"/>
    <dgm:cxn modelId="{87278CB2-5577-4C0C-A9DD-D3F951EA7724}" srcId="{4F41614C-F7DF-4FAC-A929-A3D3DB917A30}" destId="{5CAB7F68-6FA5-4CED-9F58-B5B591B45373}" srcOrd="2" destOrd="0" parTransId="{605B1C45-A723-460E-8FA3-7A5A92E6A275}" sibTransId="{D3918687-5BD6-4C2C-8AB6-F59F650603AC}"/>
    <dgm:cxn modelId="{FAB7090B-CF68-4DC1-A12E-D09BF7F0C583}" type="presOf" srcId="{8F328C30-FA18-4184-BE56-D255EF44FA89}" destId="{0C525211-C554-42C6-828E-9EA27CB94A1B}" srcOrd="0" destOrd="0" presId="urn:diagrams.loki3.com/BracketList+Icon"/>
    <dgm:cxn modelId="{60E90AA8-9C9E-4DC1-B8EF-AC00A4961B84}" type="presOf" srcId="{F5D34249-CFF2-4389-A395-C6548B554747}" destId="{0E28299F-0589-4363-8FFE-9354BE684CDC}" srcOrd="0" destOrd="1" presId="urn:diagrams.loki3.com/BracketList+Icon"/>
    <dgm:cxn modelId="{2BC3FAD5-36BC-4CBE-A4D4-B0B565336017}" srcId="{8F328C30-FA18-4184-BE56-D255EF44FA89}" destId="{99F9977E-CB5A-4C8C-B9E4-566C62F1615A}" srcOrd="5" destOrd="0" parTransId="{4BF86EE2-2510-4192-9AC1-FE63D645CD15}" sibTransId="{3CBEFBB3-F773-4153-A918-D3FDE6A119F1}"/>
    <dgm:cxn modelId="{A2AFDB34-5370-422D-B307-E7393D3C2C6D}" srcId="{99F9977E-CB5A-4C8C-B9E4-566C62F1615A}" destId="{129A5860-843B-4980-A79D-B2B2EED2D4A1}" srcOrd="1" destOrd="0" parTransId="{61DCEF9B-FC6D-4B13-83DC-CEC93437CD0C}" sibTransId="{30A5EC4B-9CC3-46C3-A178-4805936E792C}"/>
    <dgm:cxn modelId="{55E7E98C-88C1-4F18-8A1B-189A5EE159AF}" type="presOf" srcId="{5FBB266F-0B3A-4229-A142-2D3DBB0985B9}" destId="{51933B42-223E-4141-9AF5-56BFCBC2CE1B}" srcOrd="0" destOrd="0" presId="urn:diagrams.loki3.com/BracketList+Icon"/>
    <dgm:cxn modelId="{782C9DDE-9447-4B04-AF9E-D8E8285758B7}" type="presOf" srcId="{AFE14959-2834-4432-AFF6-6AE1F268F2F5}" destId="{9231B9A7-546D-43EA-92D0-E8997B141513}" srcOrd="0" destOrd="0" presId="urn:diagrams.loki3.com/BracketList+Icon"/>
    <dgm:cxn modelId="{CDB4D236-C980-4BA4-8C6B-F142DA8CE623}" type="presOf" srcId="{1EE5342F-752C-44F1-B805-875892807F01}" destId="{8B6A5393-55EE-46CA-A43E-DB2A4D8845B6}" srcOrd="0" destOrd="0" presId="urn:diagrams.loki3.com/BracketList+Icon"/>
    <dgm:cxn modelId="{BB603F87-0631-42D0-A602-C50341BAD6AD}" srcId="{8F328C30-FA18-4184-BE56-D255EF44FA89}" destId="{8AB380B8-90CA-4552-A6FE-E157D8FBC19B}" srcOrd="0" destOrd="0" parTransId="{A9AC2FAE-6570-4232-9737-C43B0FD60A8B}" sibTransId="{5CDF3B50-3D3D-4BB2-89AB-F7D093AC6DE3}"/>
    <dgm:cxn modelId="{EAA7BF40-37D0-4BFB-A39C-F56A70EE36D1}" srcId="{8F328C30-FA18-4184-BE56-D255EF44FA89}" destId="{0D0FB029-4243-4F9B-A020-2D7EC5D7033B}" srcOrd="1" destOrd="0" parTransId="{08AE0DC2-5C5D-4CF2-AC7C-AD6753B567EE}" sibTransId="{545563AC-35CF-4291-9EF5-899300BF1D22}"/>
    <dgm:cxn modelId="{1A9B7EC4-1557-4238-BE45-FDD9C88E3584}" type="presOf" srcId="{C0A515CA-8367-4B0A-BB0B-29808EEC0430}" destId="{120B42B1-8FF8-4766-8F31-92FFA24D0BFE}" srcOrd="0" destOrd="1" presId="urn:diagrams.loki3.com/BracketList+Icon"/>
    <dgm:cxn modelId="{1E84CA50-59F7-4850-8BA4-945A79A38B86}" srcId="{AFE14959-2834-4432-AFF6-6AE1F268F2F5}" destId="{93487EB6-E552-45A6-BC86-FCE88945890D}" srcOrd="0" destOrd="0" parTransId="{1910F9EA-4E76-4C55-A736-6BABD829F06E}" sibTransId="{7571D3FD-1653-40F7-BB51-D03769164CB8}"/>
    <dgm:cxn modelId="{47BE968E-BDCD-46FD-BA4F-E33A0619D434}" srcId="{4F41614C-F7DF-4FAC-A929-A3D3DB917A30}" destId="{80E28537-CF99-4EE8-9BBD-D09309700D7E}" srcOrd="0" destOrd="0" parTransId="{F282659F-ECD5-455C-AC06-16F6C022E52C}" sibTransId="{598E616F-C9A9-4AB8-9199-CDEAA924CF86}"/>
    <dgm:cxn modelId="{E7F0EE29-5B87-47D4-AD41-E210651E300D}" type="presOf" srcId="{5CAB7F68-6FA5-4CED-9F58-B5B591B45373}" destId="{0E28299F-0589-4363-8FFE-9354BE684CDC}" srcOrd="0" destOrd="2" presId="urn:diagrams.loki3.com/BracketList+Icon"/>
    <dgm:cxn modelId="{5B88B448-C056-4870-9751-DBE061DA5150}" srcId="{0D0FB029-4243-4F9B-A020-2D7EC5D7033B}" destId="{E3045B24-77A0-4DE7-A164-970AD3403BB6}" srcOrd="2" destOrd="0" parTransId="{44B4F267-85C6-48CA-9826-530FA622356B}" sibTransId="{5DBDF55C-85A8-46AB-B1A3-58899BA92C81}"/>
    <dgm:cxn modelId="{E30F150F-A90B-4CB8-B68B-7C51D9FF4841}" type="presOf" srcId="{99F9977E-CB5A-4C8C-B9E4-566C62F1615A}" destId="{F2353A15-1B6F-4DC7-A86B-A112F476E95D}" srcOrd="0" destOrd="0" presId="urn:diagrams.loki3.com/BracketList+Icon"/>
    <dgm:cxn modelId="{0B647E15-D51B-4689-B00B-EF7DEB0EB044}" type="presOf" srcId="{38DD0EB6-E1DE-4ABB-B916-97AA9A54CBEB}" destId="{51933B42-223E-4141-9AF5-56BFCBC2CE1B}" srcOrd="0" destOrd="1" presId="urn:diagrams.loki3.com/BracketList+Icon"/>
    <dgm:cxn modelId="{DDF9D98A-CD46-4DD7-B9E7-8A51F57DBAF6}" srcId="{99F9977E-CB5A-4C8C-B9E4-566C62F1615A}" destId="{B9AEACEE-0918-4029-9DC5-14535925E009}" srcOrd="0" destOrd="0" parTransId="{DE910FC6-B2D6-4332-874C-71070B6DF0A3}" sibTransId="{76FF3D8F-2401-4E11-976B-C17266634D93}"/>
    <dgm:cxn modelId="{1D1B2E68-2810-458F-8E34-ACEF45BC1E9C}" type="presOf" srcId="{3CF46AF3-4257-4D45-A221-88762FDA6B5A}" destId="{120B42B1-8FF8-4766-8F31-92FFA24D0BFE}" srcOrd="0" destOrd="0" presId="urn:diagrams.loki3.com/BracketList+Icon"/>
    <dgm:cxn modelId="{2D6E94BA-C720-4A3F-B075-792F5432485D}" type="presOf" srcId="{4F41614C-F7DF-4FAC-A929-A3D3DB917A30}" destId="{6EE1DEAD-BA1F-4A0A-8350-CF893D062797}" srcOrd="0" destOrd="0" presId="urn:diagrams.loki3.com/BracketList+Icon"/>
    <dgm:cxn modelId="{7C9F0E38-4BB2-4473-A42B-4EDB3604C62D}" srcId="{1EE5342F-752C-44F1-B805-875892807F01}" destId="{3CF46AF3-4257-4D45-A221-88762FDA6B5A}" srcOrd="0" destOrd="0" parTransId="{A99E98CB-363A-461E-B25F-74244FA67227}" sibTransId="{E2D9F2B1-A7F4-481E-ADAE-1DB98D8CF3D6}"/>
    <dgm:cxn modelId="{604B1723-704F-493D-94CB-1017DFF62472}" srcId="{8F328C30-FA18-4184-BE56-D255EF44FA89}" destId="{1EE5342F-752C-44F1-B805-875892807F01}" srcOrd="4" destOrd="0" parTransId="{A4DEAAEA-6D93-4C71-A378-73318B74D139}" sibTransId="{372DD213-1372-4294-9721-3AA5C605185A}"/>
    <dgm:cxn modelId="{BE80F5C9-D762-4469-9E67-80C99F3A25F7}" type="presOf" srcId="{47BD3888-5590-4FAF-BF27-4A2CC11D9802}" destId="{9568DB39-DF60-4D9A-A2EF-616775719BCD}" srcOrd="0" destOrd="0" presId="urn:diagrams.loki3.com/BracketList+Icon"/>
    <dgm:cxn modelId="{FA9FF848-2108-47B3-A40A-9E091B6E3973}" srcId="{4F41614C-F7DF-4FAC-A929-A3D3DB917A30}" destId="{F5D34249-CFF2-4389-A395-C6548B554747}" srcOrd="1" destOrd="0" parTransId="{7BD61035-ABE7-4EB8-AD4F-E25A63547724}" sibTransId="{C693AA16-1B0B-4EEB-AFF7-4E348F23F923}"/>
    <dgm:cxn modelId="{636EF0ED-9714-49CD-9C62-359FCCF4E59E}" type="presOf" srcId="{2FC00C9C-3A83-4EA3-A2C4-FBA7AC684901}" destId="{9568DB39-DF60-4D9A-A2EF-616775719BCD}" srcOrd="0" destOrd="1" presId="urn:diagrams.loki3.com/BracketList+Icon"/>
    <dgm:cxn modelId="{AC130604-7DB9-4645-AB80-B7E6E688CF5B}" type="presOf" srcId="{0D0FB029-4243-4F9B-A020-2D7EC5D7033B}" destId="{12958AC1-470B-4BB5-A7E7-03CAA31C9B4C}" srcOrd="0" destOrd="0" presId="urn:diagrams.loki3.com/BracketList+Icon"/>
    <dgm:cxn modelId="{C53B9BE4-C0D1-4A9F-A742-4E1A15E58522}" srcId="{1EE5342F-752C-44F1-B805-875892807F01}" destId="{C0A515CA-8367-4B0A-BB0B-29808EEC0430}" srcOrd="1" destOrd="0" parTransId="{39FEC978-CF6A-4CC8-AEF7-EABE4333D08A}" sibTransId="{55567AB7-F4FD-4A48-B605-6EAAC47A4F8E}"/>
    <dgm:cxn modelId="{F48D9411-014D-4312-AEEB-746475105A53}" srcId="{8F328C30-FA18-4184-BE56-D255EF44FA89}" destId="{4F41614C-F7DF-4FAC-A929-A3D3DB917A30}" srcOrd="2" destOrd="0" parTransId="{08F5001A-0A47-4119-B070-18566BDB0B92}" sibTransId="{6F13B859-2207-428A-B4C7-3B9A78025368}"/>
    <dgm:cxn modelId="{6675AFB1-8616-4ADD-8332-9FA0A7A3A8CB}" srcId="{0D0FB029-4243-4F9B-A020-2D7EC5D7033B}" destId="{2FC00C9C-3A83-4EA3-A2C4-FBA7AC684901}" srcOrd="1" destOrd="0" parTransId="{50A4C7CB-F887-4DEA-A2C9-4D1858293526}" sibTransId="{3F85A9FC-AF68-41BA-A99D-423CEDCB5984}"/>
    <dgm:cxn modelId="{5BEC8F11-638E-494B-8E3C-AA2D3CB4CA92}" srcId="{0D0FB029-4243-4F9B-A020-2D7EC5D7033B}" destId="{47BD3888-5590-4FAF-BF27-4A2CC11D9802}" srcOrd="0" destOrd="0" parTransId="{D50004EA-ABB4-4B22-A9D5-6947B87F9FEF}" sibTransId="{6AF39F4D-A15C-4971-BBD0-944F2581E46D}"/>
    <dgm:cxn modelId="{A7B9AFA2-A4BD-4224-8A05-F8E3E291FFC5}" type="presOf" srcId="{93487EB6-E552-45A6-BC86-FCE88945890D}" destId="{2ECCF93F-26C2-464F-9AE1-B505A69F4CD2}" srcOrd="0" destOrd="0" presId="urn:diagrams.loki3.com/BracketList+Icon"/>
    <dgm:cxn modelId="{78D34346-F482-4937-83D5-D12BABB17B40}" type="presOf" srcId="{B9AEACEE-0918-4029-9DC5-14535925E009}" destId="{468A6D6D-4E2F-49E9-A7CE-3B92736DD97C}" srcOrd="0" destOrd="0" presId="urn:diagrams.loki3.com/BracketList+Icon"/>
    <dgm:cxn modelId="{35B42D9C-7AFE-4FF9-9A04-2E811C828096}" srcId="{8AB380B8-90CA-4552-A6FE-E157D8FBC19B}" destId="{38DD0EB6-E1DE-4ABB-B916-97AA9A54CBEB}" srcOrd="1" destOrd="0" parTransId="{2C2F7BC8-B1DE-4E8C-BF34-F9CAC573CDFF}" sibTransId="{E36E692C-6BD4-49AA-B4B7-D207DED0BD9E}"/>
    <dgm:cxn modelId="{4F0EA656-58F2-45C9-B4BF-A833CCA927FA}" srcId="{8AB380B8-90CA-4552-A6FE-E157D8FBC19B}" destId="{5FBB266F-0B3A-4229-A142-2D3DBB0985B9}" srcOrd="0" destOrd="0" parTransId="{A2F63E14-CA41-42E6-9CB9-196CB7664ACE}" sibTransId="{E1993226-3461-42D1-B9B7-BBC1DCA5ED34}"/>
    <dgm:cxn modelId="{8C9F0D15-C30A-402C-9372-ED9A2B64DD37}" type="presParOf" srcId="{0C525211-C554-42C6-828E-9EA27CB94A1B}" destId="{25D77D8E-8E43-476E-B92E-060D580B73E9}" srcOrd="0" destOrd="0" presId="urn:diagrams.loki3.com/BracketList+Icon"/>
    <dgm:cxn modelId="{71995F19-69E4-473F-8B8C-F7873DD7F18B}" type="presParOf" srcId="{25D77D8E-8E43-476E-B92E-060D580B73E9}" destId="{4E1B1B5C-8BE0-4855-A1FF-EC091D1D1108}" srcOrd="0" destOrd="0" presId="urn:diagrams.loki3.com/BracketList+Icon"/>
    <dgm:cxn modelId="{B15FE033-7CEC-432A-A4B4-52F482685CF3}" type="presParOf" srcId="{25D77D8E-8E43-476E-B92E-060D580B73E9}" destId="{CDA5939A-DAD3-4A0C-A385-5444BF3DD081}" srcOrd="1" destOrd="0" presId="urn:diagrams.loki3.com/BracketList+Icon"/>
    <dgm:cxn modelId="{C174FCAF-01C1-4B10-BFA0-2C4DC85BE694}" type="presParOf" srcId="{25D77D8E-8E43-476E-B92E-060D580B73E9}" destId="{D688D7F3-857F-4556-B0E7-E9FDAFC4A769}" srcOrd="2" destOrd="0" presId="urn:diagrams.loki3.com/BracketList+Icon"/>
    <dgm:cxn modelId="{4DD56BF5-3D21-4C5F-9A54-948454EBCB6C}" type="presParOf" srcId="{25D77D8E-8E43-476E-B92E-060D580B73E9}" destId="{51933B42-223E-4141-9AF5-56BFCBC2CE1B}" srcOrd="3" destOrd="0" presId="urn:diagrams.loki3.com/BracketList+Icon"/>
    <dgm:cxn modelId="{E881E7BA-464B-4B73-A414-1FDB5AA32981}" type="presParOf" srcId="{0C525211-C554-42C6-828E-9EA27CB94A1B}" destId="{8AEE6258-1ADF-4A94-BDA5-9916485A9B90}" srcOrd="1" destOrd="0" presId="urn:diagrams.loki3.com/BracketList+Icon"/>
    <dgm:cxn modelId="{7AB4B5F4-6DA2-4F65-A6AD-061A71893E99}" type="presParOf" srcId="{0C525211-C554-42C6-828E-9EA27CB94A1B}" destId="{7182B39E-6658-4042-B12A-3964E31B28A4}" srcOrd="2" destOrd="0" presId="urn:diagrams.loki3.com/BracketList+Icon"/>
    <dgm:cxn modelId="{24BC6327-AD00-4ED1-A08A-E7152B8540E3}" type="presParOf" srcId="{7182B39E-6658-4042-B12A-3964E31B28A4}" destId="{12958AC1-470B-4BB5-A7E7-03CAA31C9B4C}" srcOrd="0" destOrd="0" presId="urn:diagrams.loki3.com/BracketList+Icon"/>
    <dgm:cxn modelId="{83056868-EC5F-43A2-BEE4-E407722207A3}" type="presParOf" srcId="{7182B39E-6658-4042-B12A-3964E31B28A4}" destId="{A523428F-5FAD-4D8D-BF57-39D3DDFE5923}" srcOrd="1" destOrd="0" presId="urn:diagrams.loki3.com/BracketList+Icon"/>
    <dgm:cxn modelId="{087FD250-8D52-472E-B9B8-F53002F759C6}" type="presParOf" srcId="{7182B39E-6658-4042-B12A-3964E31B28A4}" destId="{64C8E95C-9344-499D-A69B-AB37B04A4F0D}" srcOrd="2" destOrd="0" presId="urn:diagrams.loki3.com/BracketList+Icon"/>
    <dgm:cxn modelId="{CE34A201-03BB-4E01-B1A6-6C041A5D447F}" type="presParOf" srcId="{7182B39E-6658-4042-B12A-3964E31B28A4}" destId="{9568DB39-DF60-4D9A-A2EF-616775719BCD}" srcOrd="3" destOrd="0" presId="urn:diagrams.loki3.com/BracketList+Icon"/>
    <dgm:cxn modelId="{F52DBFEB-3F8E-4392-A759-430829E563B3}" type="presParOf" srcId="{0C525211-C554-42C6-828E-9EA27CB94A1B}" destId="{FA250597-A775-4760-ADC2-7801276F24A1}" srcOrd="3" destOrd="0" presId="urn:diagrams.loki3.com/BracketList+Icon"/>
    <dgm:cxn modelId="{3D118E4D-FA5B-4618-928E-B611BDA39828}" type="presParOf" srcId="{0C525211-C554-42C6-828E-9EA27CB94A1B}" destId="{974041F0-DA0A-483D-A29F-A524CC4BE57B}" srcOrd="4" destOrd="0" presId="urn:diagrams.loki3.com/BracketList+Icon"/>
    <dgm:cxn modelId="{8C1235EC-F1A0-4CBA-ACC4-C7151270ABEF}" type="presParOf" srcId="{974041F0-DA0A-483D-A29F-A524CC4BE57B}" destId="{6EE1DEAD-BA1F-4A0A-8350-CF893D062797}" srcOrd="0" destOrd="0" presId="urn:diagrams.loki3.com/BracketList+Icon"/>
    <dgm:cxn modelId="{A8FDAA6E-FAD7-4143-A58E-624DF3937BC4}" type="presParOf" srcId="{974041F0-DA0A-483D-A29F-A524CC4BE57B}" destId="{7E9D95A3-3C6F-4CA9-8234-9D8DBD92D54F}" srcOrd="1" destOrd="0" presId="urn:diagrams.loki3.com/BracketList+Icon"/>
    <dgm:cxn modelId="{3E1859D2-9A7A-4453-AB36-CBC382772DD8}" type="presParOf" srcId="{974041F0-DA0A-483D-A29F-A524CC4BE57B}" destId="{3E4ACCD5-93B7-4443-AFEB-37023E549A9E}" srcOrd="2" destOrd="0" presId="urn:diagrams.loki3.com/BracketList+Icon"/>
    <dgm:cxn modelId="{932D86D8-CB2E-4A76-A009-C3C72E0AA7AF}" type="presParOf" srcId="{974041F0-DA0A-483D-A29F-A524CC4BE57B}" destId="{0E28299F-0589-4363-8FFE-9354BE684CDC}" srcOrd="3" destOrd="0" presId="urn:diagrams.loki3.com/BracketList+Icon"/>
    <dgm:cxn modelId="{54F16EE6-291B-49E6-ACA2-1DC79B6A4528}" type="presParOf" srcId="{0C525211-C554-42C6-828E-9EA27CB94A1B}" destId="{BB266242-95F3-4D2F-A4F1-E115A0C5F081}" srcOrd="5" destOrd="0" presId="urn:diagrams.loki3.com/BracketList+Icon"/>
    <dgm:cxn modelId="{90525FEC-0413-48F1-8CFF-8FAFD1C22D1A}" type="presParOf" srcId="{0C525211-C554-42C6-828E-9EA27CB94A1B}" destId="{668CA2FB-93B5-4F9C-B599-949DE8A020D9}" srcOrd="6" destOrd="0" presId="urn:diagrams.loki3.com/BracketList+Icon"/>
    <dgm:cxn modelId="{585F4AFB-35E5-433C-BFF5-444B4BA8A80A}" type="presParOf" srcId="{668CA2FB-93B5-4F9C-B599-949DE8A020D9}" destId="{9231B9A7-546D-43EA-92D0-E8997B141513}" srcOrd="0" destOrd="0" presId="urn:diagrams.loki3.com/BracketList+Icon"/>
    <dgm:cxn modelId="{FCA99551-92B1-4CFC-911D-485B6A5C2C81}" type="presParOf" srcId="{668CA2FB-93B5-4F9C-B599-949DE8A020D9}" destId="{C9B5E162-16C0-4823-A90F-2E6208502985}" srcOrd="1" destOrd="0" presId="urn:diagrams.loki3.com/BracketList+Icon"/>
    <dgm:cxn modelId="{2EA88705-A943-469E-9BA7-8EC753F96135}" type="presParOf" srcId="{668CA2FB-93B5-4F9C-B599-949DE8A020D9}" destId="{AB901555-8CDF-4A98-87E0-380B95FEFBEA}" srcOrd="2" destOrd="0" presId="urn:diagrams.loki3.com/BracketList+Icon"/>
    <dgm:cxn modelId="{4AFA0ED7-BEBD-4709-8391-69FF5A8378B4}" type="presParOf" srcId="{668CA2FB-93B5-4F9C-B599-949DE8A020D9}" destId="{2ECCF93F-26C2-464F-9AE1-B505A69F4CD2}" srcOrd="3" destOrd="0" presId="urn:diagrams.loki3.com/BracketList+Icon"/>
    <dgm:cxn modelId="{30C9C979-0A9D-4240-B921-28A98C3278B5}" type="presParOf" srcId="{0C525211-C554-42C6-828E-9EA27CB94A1B}" destId="{4A95FFB0-7479-4329-8746-4E044E97837D}" srcOrd="7" destOrd="0" presId="urn:diagrams.loki3.com/BracketList+Icon"/>
    <dgm:cxn modelId="{B15BF5D1-B73F-46BE-89C9-188F2430A4F5}" type="presParOf" srcId="{0C525211-C554-42C6-828E-9EA27CB94A1B}" destId="{E9A88241-EE78-4E1F-850C-FF6F7CDEEF03}" srcOrd="8" destOrd="0" presId="urn:diagrams.loki3.com/BracketList+Icon"/>
    <dgm:cxn modelId="{59FD3746-3AD8-421D-BB27-DF59E5C72605}" type="presParOf" srcId="{E9A88241-EE78-4E1F-850C-FF6F7CDEEF03}" destId="{8B6A5393-55EE-46CA-A43E-DB2A4D8845B6}" srcOrd="0" destOrd="0" presId="urn:diagrams.loki3.com/BracketList+Icon"/>
    <dgm:cxn modelId="{16A81EDF-B08D-4776-9981-97DDA6C781F2}" type="presParOf" srcId="{E9A88241-EE78-4E1F-850C-FF6F7CDEEF03}" destId="{D081C366-3F97-4E1D-9D67-AFBA8A0DD3FF}" srcOrd="1" destOrd="0" presId="urn:diagrams.loki3.com/BracketList+Icon"/>
    <dgm:cxn modelId="{1C77C5BD-6B47-4132-86A2-C282038E7DE6}" type="presParOf" srcId="{E9A88241-EE78-4E1F-850C-FF6F7CDEEF03}" destId="{AC8E48DA-4C71-49ED-9F5B-A2D0B715012B}" srcOrd="2" destOrd="0" presId="urn:diagrams.loki3.com/BracketList+Icon"/>
    <dgm:cxn modelId="{0CC32D92-FC31-4C68-9F6C-81F5BB7C0648}" type="presParOf" srcId="{E9A88241-EE78-4E1F-850C-FF6F7CDEEF03}" destId="{120B42B1-8FF8-4766-8F31-92FFA24D0BFE}" srcOrd="3" destOrd="0" presId="urn:diagrams.loki3.com/BracketList+Icon"/>
    <dgm:cxn modelId="{78D485D2-1918-4D0A-8810-4868F6F47172}" type="presParOf" srcId="{0C525211-C554-42C6-828E-9EA27CB94A1B}" destId="{9B2C773A-7FFB-4155-A12E-5B1C954CAA1B}" srcOrd="9" destOrd="0" presId="urn:diagrams.loki3.com/BracketList+Icon"/>
    <dgm:cxn modelId="{8609BE74-9F67-43BC-91D7-61F7797BEE78}" type="presParOf" srcId="{0C525211-C554-42C6-828E-9EA27CB94A1B}" destId="{A9C5E23D-DC3C-4FDD-8DDE-09E7F8250662}" srcOrd="10" destOrd="0" presId="urn:diagrams.loki3.com/BracketList+Icon"/>
    <dgm:cxn modelId="{49572656-9533-40EE-81CD-BC461B3EEF08}" type="presParOf" srcId="{A9C5E23D-DC3C-4FDD-8DDE-09E7F8250662}" destId="{F2353A15-1B6F-4DC7-A86B-A112F476E95D}" srcOrd="0" destOrd="0" presId="urn:diagrams.loki3.com/BracketList+Icon"/>
    <dgm:cxn modelId="{BD00A992-5BC7-420B-BE6B-757B8A78EB26}" type="presParOf" srcId="{A9C5E23D-DC3C-4FDD-8DDE-09E7F8250662}" destId="{7DECC0A5-06BB-49BB-9316-14EAC7441498}" srcOrd="1" destOrd="0" presId="urn:diagrams.loki3.com/BracketList+Icon"/>
    <dgm:cxn modelId="{4F78BC5D-628A-49F2-B1E2-891FBC666E95}" type="presParOf" srcId="{A9C5E23D-DC3C-4FDD-8DDE-09E7F8250662}" destId="{55DDF46C-F37A-41A3-A3B3-8249E27BA250}" srcOrd="2" destOrd="0" presId="urn:diagrams.loki3.com/BracketList+Icon"/>
    <dgm:cxn modelId="{C55AF99C-92B7-4F40-BE3E-7890BAA89162}" type="presParOf" srcId="{A9C5E23D-DC3C-4FDD-8DDE-09E7F8250662}" destId="{468A6D6D-4E2F-49E9-A7CE-3B92736DD97C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1B1B5C-8BE0-4855-A1FF-EC091D1D1108}">
      <dsp:nvSpPr>
        <dsp:cNvPr id="0" name=""/>
        <dsp:cNvSpPr/>
      </dsp:nvSpPr>
      <dsp:spPr>
        <a:xfrm>
          <a:off x="0" y="219131"/>
          <a:ext cx="2118928" cy="336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Franklin Gothic Book" pitchFamily="34" charset="0"/>
            </a:rPr>
            <a:t>Услуги родителям</a:t>
          </a:r>
          <a:endParaRPr lang="ru-RU" sz="1700" b="1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0" y="219131"/>
        <a:ext cx="2118928" cy="336600"/>
      </dsp:txXfrm>
    </dsp:sp>
    <dsp:sp modelId="{CDA5939A-DAD3-4A0C-A385-5444BF3DD081}">
      <dsp:nvSpPr>
        <dsp:cNvPr id="0" name=""/>
        <dsp:cNvSpPr/>
      </dsp:nvSpPr>
      <dsp:spPr>
        <a:xfrm>
          <a:off x="2118928" y="82387"/>
          <a:ext cx="423785" cy="610087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933B42-223E-4141-9AF5-56BFCBC2CE1B}">
      <dsp:nvSpPr>
        <dsp:cNvPr id="0" name=""/>
        <dsp:cNvSpPr/>
      </dsp:nvSpPr>
      <dsp:spPr>
        <a:xfrm>
          <a:off x="2712228" y="82387"/>
          <a:ext cx="5763485" cy="610087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Оплата услуг детского сада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Детское творчество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2712228" y="82387"/>
        <a:ext cx="5763485" cy="610087"/>
      </dsp:txXfrm>
    </dsp:sp>
    <dsp:sp modelId="{12958AC1-470B-4BB5-A7E7-03CAA31C9B4C}">
      <dsp:nvSpPr>
        <dsp:cNvPr id="0" name=""/>
        <dsp:cNvSpPr/>
      </dsp:nvSpPr>
      <dsp:spPr>
        <a:xfrm>
          <a:off x="0" y="921317"/>
          <a:ext cx="2118928" cy="53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Franklin Gothic Book" pitchFamily="34" charset="0"/>
            </a:rPr>
            <a:t>Недвижимость, земля</a:t>
          </a:r>
          <a:endParaRPr lang="ru-RU" sz="1700" b="1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0" y="921317"/>
        <a:ext cx="2118928" cy="536456"/>
      </dsp:txXfrm>
    </dsp:sp>
    <dsp:sp modelId="{A523428F-5FAD-4D8D-BF57-39D3DDFE5923}">
      <dsp:nvSpPr>
        <dsp:cNvPr id="0" name=""/>
        <dsp:cNvSpPr/>
      </dsp:nvSpPr>
      <dsp:spPr>
        <a:xfrm>
          <a:off x="2118928" y="753675"/>
          <a:ext cx="423785" cy="871741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68DB39-DF60-4D9A-A2EF-616775719BCD}">
      <dsp:nvSpPr>
        <dsp:cNvPr id="0" name=""/>
        <dsp:cNvSpPr/>
      </dsp:nvSpPr>
      <dsp:spPr>
        <a:xfrm>
          <a:off x="2712228" y="753675"/>
          <a:ext cx="5763485" cy="871741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Жилищно-коммунальные услуги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>
              <a:solidFill>
                <a:schemeClr val="tx1"/>
              </a:solidFill>
              <a:latin typeface="Franklin Gothic Book" pitchFamily="34" charset="0"/>
            </a:rPr>
            <a:t>Департамент земельных ресурсов города Москвы</a:t>
          </a:r>
          <a:endParaRPr lang="ru-RU" sz="1700" kern="120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>
              <a:solidFill>
                <a:schemeClr val="tx1"/>
              </a:solidFill>
              <a:latin typeface="Franklin Gothic Book" pitchFamily="34" charset="0"/>
            </a:rPr>
            <a:t>ГУП МосгорБТИ</a:t>
          </a:r>
          <a:endParaRPr lang="ru-RU" sz="1700" kern="1200">
            <a:solidFill>
              <a:schemeClr val="tx1"/>
            </a:solidFill>
            <a:latin typeface="Franklin Gothic Book" pitchFamily="34" charset="0"/>
          </a:endParaRPr>
        </a:p>
      </dsp:txBody>
      <dsp:txXfrm>
        <a:off x="2712228" y="753675"/>
        <a:ext cx="5763485" cy="871741"/>
      </dsp:txXfrm>
    </dsp:sp>
    <dsp:sp modelId="{6EE1DEAD-BA1F-4A0A-8350-CF893D062797}">
      <dsp:nvSpPr>
        <dsp:cNvPr id="0" name=""/>
        <dsp:cNvSpPr/>
      </dsp:nvSpPr>
      <dsp:spPr>
        <a:xfrm>
          <a:off x="0" y="1960104"/>
          <a:ext cx="2118928" cy="336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Franklin Gothic Book" pitchFamily="34" charset="0"/>
            </a:rPr>
            <a:t>Социальные услуги</a:t>
          </a:r>
          <a:endParaRPr lang="ru-RU" sz="1700" b="1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0" y="1960104"/>
        <a:ext cx="2118928" cy="336600"/>
      </dsp:txXfrm>
    </dsp:sp>
    <dsp:sp modelId="{7E9D95A3-3C6F-4CA9-8234-9D8DBD92D54F}">
      <dsp:nvSpPr>
        <dsp:cNvPr id="0" name=""/>
        <dsp:cNvSpPr/>
      </dsp:nvSpPr>
      <dsp:spPr>
        <a:xfrm>
          <a:off x="2118928" y="1686616"/>
          <a:ext cx="423785" cy="883575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28299F-0589-4363-8FFE-9354BE684CDC}">
      <dsp:nvSpPr>
        <dsp:cNvPr id="0" name=""/>
        <dsp:cNvSpPr/>
      </dsp:nvSpPr>
      <dsp:spPr>
        <a:xfrm>
          <a:off x="2712228" y="1686616"/>
          <a:ext cx="5763485" cy="883575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Санитарно-гигиенические услуги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Психологическая помощь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Др.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2712228" y="1686616"/>
        <a:ext cx="5763485" cy="883575"/>
      </dsp:txXfrm>
    </dsp:sp>
    <dsp:sp modelId="{9231B9A7-546D-43EA-92D0-E8997B141513}">
      <dsp:nvSpPr>
        <dsp:cNvPr id="0" name=""/>
        <dsp:cNvSpPr/>
      </dsp:nvSpPr>
      <dsp:spPr>
        <a:xfrm>
          <a:off x="0" y="2641910"/>
          <a:ext cx="2120999" cy="336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Franklin Gothic Book" pitchFamily="34" charset="0"/>
            </a:rPr>
            <a:t>Спорт</a:t>
          </a:r>
          <a:endParaRPr lang="ru-RU" sz="1700" b="1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0" y="2641910"/>
        <a:ext cx="2120999" cy="336600"/>
      </dsp:txXfrm>
    </dsp:sp>
    <dsp:sp modelId="{C9B5E162-16C0-4823-A90F-2E6208502985}">
      <dsp:nvSpPr>
        <dsp:cNvPr id="0" name=""/>
        <dsp:cNvSpPr/>
      </dsp:nvSpPr>
      <dsp:spPr>
        <a:xfrm>
          <a:off x="2120999" y="2631391"/>
          <a:ext cx="424199" cy="357637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CCF93F-26C2-464F-9AE1-B505A69F4CD2}">
      <dsp:nvSpPr>
        <dsp:cNvPr id="0" name=""/>
        <dsp:cNvSpPr/>
      </dsp:nvSpPr>
      <dsp:spPr>
        <a:xfrm>
          <a:off x="2714879" y="2631391"/>
          <a:ext cx="5769119" cy="357637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Спортивно-оздоровительные услуги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2714879" y="2631391"/>
        <a:ext cx="5769119" cy="357637"/>
      </dsp:txXfrm>
    </dsp:sp>
    <dsp:sp modelId="{8B6A5393-55EE-46CA-A43E-DB2A4D8845B6}">
      <dsp:nvSpPr>
        <dsp:cNvPr id="0" name=""/>
        <dsp:cNvSpPr/>
      </dsp:nvSpPr>
      <dsp:spPr>
        <a:xfrm>
          <a:off x="0" y="3239566"/>
          <a:ext cx="2118928" cy="757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Franklin Gothic Book" pitchFamily="34" charset="0"/>
            </a:rPr>
            <a:t>Среднее и средне-специальное образование</a:t>
          </a:r>
          <a:endParaRPr lang="ru-RU" sz="1700" b="1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0" y="3239566"/>
        <a:ext cx="2118928" cy="757350"/>
      </dsp:txXfrm>
    </dsp:sp>
    <dsp:sp modelId="{D081C366-3F97-4E1D-9D67-AFBA8A0DD3FF}">
      <dsp:nvSpPr>
        <dsp:cNvPr id="0" name=""/>
        <dsp:cNvSpPr/>
      </dsp:nvSpPr>
      <dsp:spPr>
        <a:xfrm>
          <a:off x="2118928" y="3050229"/>
          <a:ext cx="423785" cy="1136025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0B42B1-8FF8-4766-8F31-92FFA24D0BFE}">
      <dsp:nvSpPr>
        <dsp:cNvPr id="0" name=""/>
        <dsp:cNvSpPr/>
      </dsp:nvSpPr>
      <dsp:spPr>
        <a:xfrm>
          <a:off x="2712228" y="3050229"/>
          <a:ext cx="5763485" cy="1136025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>
              <a:solidFill>
                <a:schemeClr val="tx1"/>
              </a:solidFill>
              <a:latin typeface="Franklin Gothic Book" pitchFamily="34" charset="0"/>
            </a:rPr>
            <a:t>Пожертвования</a:t>
          </a:r>
          <a:endParaRPr lang="ru-RU" sz="1700" kern="120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Дополнительные платные образовательные услуги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>
              <a:solidFill>
                <a:schemeClr val="tx1"/>
              </a:solidFill>
              <a:latin typeface="Franklin Gothic Book" pitchFamily="34" charset="0"/>
            </a:rPr>
            <a:t>Основные платные образовательные услуги</a:t>
          </a:r>
          <a:endParaRPr lang="ru-RU" sz="1700" kern="120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>
              <a:solidFill>
                <a:schemeClr val="tx1"/>
              </a:solidFill>
              <a:latin typeface="Franklin Gothic Book" pitchFamily="34" charset="0"/>
            </a:rPr>
            <a:t>Подготовительные курсы</a:t>
          </a:r>
          <a:endParaRPr lang="ru-RU" sz="1700" kern="1200">
            <a:solidFill>
              <a:schemeClr val="tx1"/>
            </a:solidFill>
            <a:latin typeface="Franklin Gothic Book" pitchFamily="34" charset="0"/>
          </a:endParaRPr>
        </a:p>
      </dsp:txBody>
      <dsp:txXfrm>
        <a:off x="2712228" y="3050229"/>
        <a:ext cx="5763485" cy="1136025"/>
      </dsp:txXfrm>
    </dsp:sp>
    <dsp:sp modelId="{F2353A15-1B6F-4DC7-A86B-A112F476E95D}">
      <dsp:nvSpPr>
        <dsp:cNvPr id="0" name=""/>
        <dsp:cNvSpPr/>
      </dsp:nvSpPr>
      <dsp:spPr>
        <a:xfrm>
          <a:off x="0" y="4499904"/>
          <a:ext cx="2118928" cy="336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Franklin Gothic Book" pitchFamily="34" charset="0"/>
            </a:rPr>
            <a:t>Транспорт</a:t>
          </a:r>
          <a:endParaRPr lang="ru-RU" sz="1700" b="1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0" y="4499904"/>
        <a:ext cx="2118928" cy="336600"/>
      </dsp:txXfrm>
    </dsp:sp>
    <dsp:sp modelId="{7DECC0A5-06BB-49BB-9316-14EAC7441498}">
      <dsp:nvSpPr>
        <dsp:cNvPr id="0" name=""/>
        <dsp:cNvSpPr/>
      </dsp:nvSpPr>
      <dsp:spPr>
        <a:xfrm>
          <a:off x="2118928" y="4247454"/>
          <a:ext cx="423785" cy="8415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8A6D6D-4E2F-49E9-A7CE-3B92736DD97C}">
      <dsp:nvSpPr>
        <dsp:cNvPr id="0" name=""/>
        <dsp:cNvSpPr/>
      </dsp:nvSpPr>
      <dsp:spPr>
        <a:xfrm>
          <a:off x="2712228" y="4247454"/>
          <a:ext cx="5763485" cy="84150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Штрафы ГИБДД г. Москвы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err="1" smtClean="0">
              <a:solidFill>
                <a:schemeClr val="tx1"/>
              </a:solidFill>
              <a:latin typeface="Franklin Gothic Book" pitchFamily="34" charset="0"/>
            </a:rPr>
            <a:t>ДТиРДИ</a:t>
          </a:r>
          <a:r>
            <a:rPr lang="ru-RU" sz="1700" kern="1200" dirty="0" smtClean="0">
              <a:solidFill>
                <a:schemeClr val="tx1"/>
              </a:solidFill>
              <a:latin typeface="Franklin Gothic Book" pitchFamily="34" charset="0"/>
            </a:rPr>
            <a:t> города Москвы (оплата штрафа за неправильную парковку)</a:t>
          </a:r>
          <a:endParaRPr lang="ru-RU" sz="1700" kern="1200" dirty="0">
            <a:solidFill>
              <a:schemeClr val="tx1"/>
            </a:solidFill>
            <a:latin typeface="Franklin Gothic Book" pitchFamily="34" charset="0"/>
          </a:endParaRPr>
        </a:p>
      </dsp:txBody>
      <dsp:txXfrm>
        <a:off x="2712228" y="4247454"/>
        <a:ext cx="5763485" cy="841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6655A02-BD50-4641-B5A3-7986B370F824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2CAA586-F525-486C-A42E-B106B5016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endParaRPr lang="ru-RU" sz="9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endParaRPr lang="ru-RU" sz="1000" dirty="0" smtClean="0">
              <a:solidFill>
                <a:srgbClr val="1947A3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1947A3"/>
              </a:solidFill>
            </a:endParaRPr>
          </a:p>
          <a:p>
            <a:r>
              <a:rPr lang="ru-RU" smtClean="0">
                <a:solidFill>
                  <a:srgbClr val="1947A3"/>
                </a:solidFill>
              </a:rPr>
              <a:t> </a:t>
            </a:r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1947A3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1947A3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1947A3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90000"/>
              </a:lnSpc>
            </a:pPr>
            <a:endParaRPr lang="ru-RU" sz="9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90000"/>
              </a:lnSpc>
            </a:pPr>
            <a:endParaRPr lang="ru-RU" sz="9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90000"/>
              </a:lnSpc>
            </a:pPr>
            <a:endParaRPr lang="ru-RU" sz="9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90000"/>
              </a:lnSpc>
            </a:pPr>
            <a:endParaRPr lang="ru-RU" sz="9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90000"/>
              </a:lnSpc>
            </a:pPr>
            <a:endParaRPr lang="ru-RU" sz="9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DEBE5-A107-4FB1-B948-490F17CC0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D2A87-DF4D-4AF8-B181-4E92618C5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C89B5-AA37-4AC4-BEB2-5F1371BC1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21035-1DA1-43C8-A0C2-2C9701E41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7E279-A2CE-4587-B939-9B94C1B46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FD67A-72D0-45CB-BC20-2A3928507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B4325-A118-4F3D-8DAA-FD80F180A3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5F1FA-44E3-4C51-A852-35B11A757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6F977-86EE-4C41-AEA5-C0FDF9BDF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A296E-ABD1-4295-81E7-FA950BA0C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BDAD2-35FC-4BEF-A280-20710DB58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5C907AB-0B14-4ED5-B346-9D84F04C6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17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diagramDrawing" Target="../diagrams/drawing1.xml"/><Relationship Id="rId5" Type="http://schemas.openxmlformats.org/officeDocument/2006/relationships/image" Target="../media/image19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8.png"/><Relationship Id="rId9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7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268413"/>
            <a:ext cx="8086725" cy="1657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Решение актуальных задач учета и отчетности с применением программных продуктов «Корпорации Парус»</a:t>
            </a:r>
            <a:endParaRPr lang="ru-RU" sz="24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5516563"/>
            <a:ext cx="8642350" cy="971550"/>
          </a:xfrm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FontTx/>
              <a:buNone/>
              <a:defRPr/>
            </a:pPr>
            <a:r>
              <a:rPr lang="ru-RU" sz="2200" kern="1200" dirty="0" smtClean="0">
                <a:solidFill>
                  <a:schemeClr val="bg1"/>
                </a:solidFill>
                <a:latin typeface="Cambria" pitchFamily="18" charset="0"/>
                <a:cs typeface="Arial" charset="0"/>
              </a:rPr>
              <a:t>«Корпорация «ПАРУС»</a:t>
            </a:r>
          </a:p>
          <a:p>
            <a:pPr marL="0" indent="0" algn="r" eaLnBrk="1" hangingPunct="1">
              <a:spcBef>
                <a:spcPct val="0"/>
              </a:spcBef>
              <a:buFontTx/>
              <a:buNone/>
              <a:defRPr/>
            </a:pPr>
            <a:r>
              <a:rPr lang="ru-RU" sz="2200" kern="1200" dirty="0" smtClean="0">
                <a:solidFill>
                  <a:schemeClr val="bg1"/>
                </a:solidFill>
                <a:latin typeface="Cambria" pitchFamily="18" charset="0"/>
                <a:cs typeface="Arial" charset="0"/>
              </a:rPr>
              <a:t>Департамент управления проектами</a:t>
            </a:r>
            <a:endParaRPr lang="en-US" sz="2200" kern="1200" dirty="0" smtClean="0">
              <a:solidFill>
                <a:schemeClr val="bg1"/>
              </a:solidFill>
              <a:latin typeface="Cambria" pitchFamily="18" charset="0"/>
              <a:cs typeface="Arial" charset="0"/>
            </a:endParaRPr>
          </a:p>
          <a:p>
            <a:pPr marL="0" indent="0" algn="r" eaLnBrk="1" hangingPunct="1">
              <a:spcBef>
                <a:spcPct val="0"/>
              </a:spcBef>
              <a:buFontTx/>
              <a:buNone/>
              <a:defRPr/>
            </a:pPr>
            <a:r>
              <a:rPr lang="ru-RU" sz="2200" kern="1200" dirty="0" smtClean="0">
                <a:solidFill>
                  <a:schemeClr val="bg1"/>
                </a:solidFill>
                <a:latin typeface="Cambria" pitchFamily="18" charset="0"/>
                <a:cs typeface="Arial" charset="0"/>
              </a:rPr>
              <a:t>Бурдуковский Михаил Владимирович</a:t>
            </a:r>
          </a:p>
        </p:txBody>
      </p:sp>
      <p:sp>
        <p:nvSpPr>
          <p:cNvPr id="14340" name="AutoShape 2"/>
          <p:cNvSpPr>
            <a:spLocks noChangeAspect="1" noChangeArrowheads="1"/>
          </p:cNvSpPr>
          <p:nvPr/>
        </p:nvSpPr>
        <p:spPr bwMode="auto">
          <a:xfrm>
            <a:off x="7938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sp>
        <p:nvSpPr>
          <p:cNvPr id="14341" name="Прямоугольник 5"/>
          <p:cNvSpPr>
            <a:spLocks noChangeArrowheads="1"/>
          </p:cNvSpPr>
          <p:nvPr/>
        </p:nvSpPr>
        <p:spPr bwMode="auto">
          <a:xfrm>
            <a:off x="971550" y="2708275"/>
            <a:ext cx="72009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40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sz="2400">
                <a:solidFill>
                  <a:schemeClr val="bg1"/>
                </a:solidFill>
                <a:latin typeface="Cambria" pitchFamily="18" charset="0"/>
              </a:rPr>
              <a:t>Опыт «Корпорации Парус» по построению «облачных» систем обеспечения финансовой деятельности государственных учреждений </a:t>
            </a:r>
            <a:endParaRPr lang="en-US" sz="240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sz="2400">
                <a:solidFill>
                  <a:schemeClr val="bg1"/>
                </a:solidFill>
                <a:latin typeface="Cambria" pitchFamily="18" charset="0"/>
              </a:rPr>
              <a:t>(на примере ОИВ г.Москвы)</a:t>
            </a:r>
            <a:endParaRPr lang="ru-RU" sz="240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427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03432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33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4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Нормативное обоснование создания ИС </a:t>
            </a:r>
            <a:r>
              <a:rPr lang="ru-RU" sz="2800" dirty="0" err="1" smtClean="0">
                <a:solidFill>
                  <a:schemeClr val="bg1"/>
                </a:solidFill>
                <a:latin typeface="Cambria" pitchFamily="18" charset="0"/>
              </a:rPr>
              <a:t>РНиП</a:t>
            </a:r>
            <a:endParaRPr lang="ru-RU" sz="280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0342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0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343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1052513"/>
            <a:ext cx="849630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5475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05480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481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547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Платные</a:t>
            </a:r>
            <a:r>
              <a:rPr lang="ru-RU" sz="2200" b="1" smtClean="0">
                <a:solidFill>
                  <a:srgbClr val="FF0000"/>
                </a:solidFill>
              </a:rPr>
              <a:t> </a:t>
            </a:r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услуги и сервисы учреждений</a:t>
            </a:r>
          </a:p>
        </p:txBody>
      </p:sp>
      <p:pic>
        <p:nvPicPr>
          <p:cNvPr id="10547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8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329075" y="1203759"/>
          <a:ext cx="8483999" cy="5171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7523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07532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533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752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     Общая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схема взаимодействия с ГИС ГМП и ИС </a:t>
            </a:r>
            <a:r>
              <a:rPr lang="ru-RU" sz="2800" dirty="0" err="1" smtClean="0">
                <a:solidFill>
                  <a:schemeClr val="bg1"/>
                </a:solidFill>
                <a:latin typeface="Cambria" pitchFamily="18" charset="0"/>
              </a:rPr>
              <a:t>РНиП</a:t>
            </a:r>
            <a:endParaRPr lang="ru-RU" sz="280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0752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6" name="Rectangle 11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07527" name="Группа 13"/>
          <p:cNvGrpSpPr>
            <a:grpSpLocks/>
          </p:cNvGrpSpPr>
          <p:nvPr/>
        </p:nvGrpSpPr>
        <p:grpSpPr bwMode="auto">
          <a:xfrm>
            <a:off x="322263" y="1190625"/>
            <a:ext cx="8483600" cy="5381625"/>
            <a:chOff x="321856" y="1190048"/>
            <a:chExt cx="8484702" cy="5381784"/>
          </a:xfrm>
        </p:grpSpPr>
        <p:grpSp>
          <p:nvGrpSpPr>
            <p:cNvPr id="107528" name="Группа 12"/>
            <p:cNvGrpSpPr>
              <a:grpSpLocks/>
            </p:cNvGrpSpPr>
            <p:nvPr/>
          </p:nvGrpSpPr>
          <p:grpSpPr bwMode="auto">
            <a:xfrm>
              <a:off x="321856" y="1190048"/>
              <a:ext cx="8484702" cy="5381784"/>
              <a:chOff x="251520" y="1340768"/>
              <a:chExt cx="8484702" cy="5381784"/>
            </a:xfrm>
          </p:grpSpPr>
          <p:pic>
            <p:nvPicPr>
              <p:cNvPr id="107530" name="Picture 1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2620" t="18513" r="887"/>
              <a:stretch>
                <a:fillRect/>
              </a:stretch>
            </p:blipFill>
            <p:spPr bwMode="auto">
              <a:xfrm>
                <a:off x="251520" y="1340768"/>
                <a:ext cx="8484702" cy="4752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Выноска-облако 11"/>
              <p:cNvSpPr>
                <a:spLocks noChangeArrowheads="1"/>
              </p:cNvSpPr>
              <p:nvPr/>
            </p:nvSpPr>
            <p:spPr bwMode="auto">
              <a:xfrm>
                <a:off x="643656" y="5444560"/>
                <a:ext cx="2643549" cy="1277992"/>
              </a:xfrm>
              <a:prstGeom prst="cloudCallout">
                <a:avLst>
                  <a:gd name="adj1" fmla="val -45940"/>
                  <a:gd name="adj2" fmla="val -98083"/>
                </a:avLst>
              </a:prstGeom>
              <a:solidFill>
                <a:srgbClr val="F2F2F2"/>
              </a:solidFill>
              <a:ln w="44450" algn="ctr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ru-RU" sz="2000" b="1" dirty="0" smtClean="0">
                    <a:solidFill>
                      <a:srgbClr val="003296"/>
                    </a:solidFill>
                    <a:latin typeface="Tahoma" pitchFamily="34" charset="0"/>
                    <a:cs typeface="Tahoma" pitchFamily="34" charset="0"/>
                  </a:rPr>
                  <a:t>ПП «ПАРУС- Бюджет»</a:t>
                </a:r>
                <a:endParaRPr lang="ru-RU" sz="2000" b="1" dirty="0">
                  <a:solidFill>
                    <a:srgbClr val="003296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11" name="Скругленный прямоугольник 10"/>
            <p:cNvSpPr>
              <a:spLocks noChangeArrowheads="1"/>
            </p:cNvSpPr>
            <p:nvPr/>
          </p:nvSpPr>
          <p:spPr bwMode="auto">
            <a:xfrm>
              <a:off x="321856" y="2044145"/>
              <a:ext cx="1655977" cy="2879798"/>
            </a:xfrm>
            <a:prstGeom prst="roundRect">
              <a:avLst>
                <a:gd name="adj" fmla="val 16667"/>
              </a:avLst>
            </a:prstGeom>
            <a:noFill/>
            <a:ln w="44450" algn="ctr">
              <a:solidFill>
                <a:srgbClr val="003366"/>
              </a:solidFill>
              <a:prstDash val="lgDash"/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rgbClr val="002060"/>
                </a:solidFill>
                <a:latin typeface="Cambria" pitchFamily="18" charset="0"/>
                <a:cs typeface="+mn-cs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Интеграция с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региональным  </a:t>
            </a:r>
            <a:r>
              <a:rPr lang="ru-RU" sz="2800" dirty="0" err="1" smtClean="0">
                <a:solidFill>
                  <a:schemeClr val="bg1"/>
                </a:solidFill>
                <a:latin typeface="Cambria" pitchFamily="18" charset="0"/>
              </a:rPr>
              <a:t>агрегатором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ambria" pitchFamily="18" charset="0"/>
              </a:rPr>
              <a:t>НиП</a:t>
            </a:r>
            <a:endParaRPr lang="ru-RU" sz="280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9570" name="Rectangle 9"/>
          <p:cNvSpPr>
            <a:spLocks noChangeArrowheads="1"/>
          </p:cNvSpPr>
          <p:nvPr/>
        </p:nvSpPr>
        <p:spPr bwMode="auto">
          <a:xfrm>
            <a:off x="0" y="24193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grpSp>
        <p:nvGrpSpPr>
          <p:cNvPr id="109571" name="Группа 49"/>
          <p:cNvGrpSpPr>
            <a:grpSpLocks/>
          </p:cNvGrpSpPr>
          <p:nvPr/>
        </p:nvGrpSpPr>
        <p:grpSpPr bwMode="auto">
          <a:xfrm>
            <a:off x="323850" y="1557338"/>
            <a:ext cx="8574088" cy="4749800"/>
            <a:chOff x="251520" y="1556792"/>
            <a:chExt cx="8573710" cy="4750941"/>
          </a:xfrm>
        </p:grpSpPr>
        <p:grpSp>
          <p:nvGrpSpPr>
            <p:cNvPr id="109573" name="Группа 39"/>
            <p:cNvGrpSpPr>
              <a:grpSpLocks/>
            </p:cNvGrpSpPr>
            <p:nvPr/>
          </p:nvGrpSpPr>
          <p:grpSpPr bwMode="auto">
            <a:xfrm>
              <a:off x="251520" y="1556792"/>
              <a:ext cx="8573710" cy="4750941"/>
              <a:chOff x="251520" y="1556792"/>
              <a:chExt cx="8573710" cy="4750941"/>
            </a:xfrm>
          </p:grpSpPr>
          <p:grpSp>
            <p:nvGrpSpPr>
              <p:cNvPr id="109579" name="Группа 26"/>
              <p:cNvGrpSpPr>
                <a:grpSpLocks/>
              </p:cNvGrpSpPr>
              <p:nvPr/>
            </p:nvGrpSpPr>
            <p:grpSpPr bwMode="auto">
              <a:xfrm>
                <a:off x="3928006" y="3571814"/>
                <a:ext cx="4897224" cy="2735919"/>
                <a:chOff x="3351942" y="4435910"/>
                <a:chExt cx="4897224" cy="2735919"/>
              </a:xfrm>
            </p:grpSpPr>
            <p:sp>
              <p:nvSpPr>
                <p:cNvPr id="19" name="Скругленный прямоугольник 18"/>
                <p:cNvSpPr/>
                <p:nvPr/>
              </p:nvSpPr>
              <p:spPr>
                <a:xfrm>
                  <a:off x="3351944" y="4435909"/>
                  <a:ext cx="4897222" cy="2735920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 dirty="0">
                    <a:solidFill>
                      <a:srgbClr val="CC751E"/>
                    </a:solidFill>
                    <a:latin typeface="Cambria" pitchFamily="18" charset="0"/>
                  </a:endParaRPr>
                </a:p>
              </p:txBody>
            </p:sp>
            <p:sp>
              <p:nvSpPr>
                <p:cNvPr id="20" name="Блок-схема: документ 19"/>
                <p:cNvSpPr/>
                <p:nvPr/>
              </p:nvSpPr>
              <p:spPr>
                <a:xfrm>
                  <a:off x="3491638" y="4593110"/>
                  <a:ext cx="1439799" cy="900328"/>
                </a:xfrm>
                <a:prstGeom prst="flowChartDocument">
                  <a:avLst/>
                </a:pr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160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Каталог </a:t>
                  </a:r>
                  <a:br>
                    <a:rPr lang="ru-RU" sz="160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</a:br>
                  <a:r>
                    <a:rPr lang="ru-RU" sz="160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услуг</a:t>
                  </a:r>
                </a:p>
              </p:txBody>
            </p:sp>
            <p:sp>
              <p:nvSpPr>
                <p:cNvPr id="21" name="Блок-схема: документ 20"/>
                <p:cNvSpPr/>
                <p:nvPr/>
              </p:nvSpPr>
              <p:spPr>
                <a:xfrm>
                  <a:off x="5075893" y="4594697"/>
                  <a:ext cx="1439799" cy="900329"/>
                </a:xfrm>
                <a:prstGeom prst="flowChartDocument">
                  <a:avLst/>
                </a:pr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160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Журнал регистрации начислений</a:t>
                  </a:r>
                </a:p>
              </p:txBody>
            </p:sp>
            <p:sp>
              <p:nvSpPr>
                <p:cNvPr id="22" name="Блок-схема: документ 21"/>
                <p:cNvSpPr/>
                <p:nvPr/>
              </p:nvSpPr>
              <p:spPr>
                <a:xfrm>
                  <a:off x="6660148" y="4593110"/>
                  <a:ext cx="1439799" cy="900328"/>
                </a:xfrm>
                <a:prstGeom prst="flowChartDocument">
                  <a:avLst/>
                </a:pr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160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Журнал регистрации платежей</a:t>
                  </a:r>
                </a:p>
              </p:txBody>
            </p:sp>
            <p:sp>
              <p:nvSpPr>
                <p:cNvPr id="23" name="Блок-схема: магнитный диск 22"/>
                <p:cNvSpPr/>
                <p:nvPr/>
              </p:nvSpPr>
              <p:spPr>
                <a:xfrm>
                  <a:off x="4139309" y="5877705"/>
                  <a:ext cx="3312967" cy="755832"/>
                </a:xfrm>
                <a:prstGeom prst="flowChartMagneticDisk">
                  <a:avLst/>
                </a:pr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1600" dirty="0" smtClean="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модуль</a:t>
                  </a:r>
                  <a:r>
                    <a:rPr lang="ru-RU" sz="1600" dirty="0" smtClean="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 </a:t>
                  </a:r>
                  <a:r>
                    <a:rPr lang="ru-RU" sz="1600" dirty="0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«Расчет  оплаты услуг учреждений»</a:t>
                  </a:r>
                </a:p>
              </p:txBody>
            </p:sp>
          </p:grpSp>
          <p:grpSp>
            <p:nvGrpSpPr>
              <p:cNvPr id="109580" name="Группа 25"/>
              <p:cNvGrpSpPr>
                <a:grpSpLocks/>
              </p:cNvGrpSpPr>
              <p:nvPr/>
            </p:nvGrpSpPr>
            <p:grpSpPr bwMode="auto">
              <a:xfrm>
                <a:off x="251520" y="1556792"/>
                <a:ext cx="6938805" cy="3960440"/>
                <a:chOff x="35496" y="2708920"/>
                <a:chExt cx="6938805" cy="3960440"/>
              </a:xfrm>
            </p:grpSpPr>
            <p:sp>
              <p:nvSpPr>
                <p:cNvPr id="11" name="Скругленный прямоугольник 10"/>
                <p:cNvSpPr/>
                <p:nvPr/>
              </p:nvSpPr>
              <p:spPr>
                <a:xfrm>
                  <a:off x="35496" y="2708920"/>
                  <a:ext cx="1728712" cy="1224256"/>
                </a:xfrm>
                <a:prstGeom prst="roundRect">
                  <a:avLst/>
                </a:prstGeom>
                <a:noFill/>
                <a:ln w="25400">
                  <a:solidFill>
                    <a:srgbClr val="FF99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dirty="0">
                      <a:solidFill>
                        <a:srgbClr val="002060"/>
                      </a:solidFill>
                      <a:latin typeface="Cambria" pitchFamily="18" charset="0"/>
                    </a:rPr>
                    <a:t>ИС Банков, Платежные системы</a:t>
                  </a:r>
                </a:p>
              </p:txBody>
            </p:sp>
            <p:sp>
              <p:nvSpPr>
                <p:cNvPr id="12" name="Скругленный прямоугольник 11"/>
                <p:cNvSpPr/>
                <p:nvPr/>
              </p:nvSpPr>
              <p:spPr>
                <a:xfrm>
                  <a:off x="35496" y="5444839"/>
                  <a:ext cx="1728712" cy="1224257"/>
                </a:xfrm>
                <a:prstGeom prst="roundRect">
                  <a:avLst/>
                </a:prstGeom>
                <a:noFill/>
                <a:ln w="2540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>
                      <a:solidFill>
                        <a:srgbClr val="002060"/>
                      </a:solidFill>
                      <a:latin typeface="Cambria" pitchFamily="18" charset="0"/>
                      <a:cs typeface="Arial" charset="0"/>
                    </a:rPr>
                    <a:t>Получатель услуги / Плательщик</a:t>
                  </a:r>
                </a:p>
              </p:txBody>
            </p:sp>
            <p:cxnSp>
              <p:nvCxnSpPr>
                <p:cNvPr id="14" name="Прямая со стрелкой 13"/>
                <p:cNvCxnSpPr>
                  <a:stCxn id="12" idx="0"/>
                  <a:endCxn id="11" idx="2"/>
                </p:cNvCxnSpPr>
                <p:nvPr/>
              </p:nvCxnSpPr>
              <p:spPr>
                <a:xfrm flipV="1">
                  <a:off x="899058" y="3933176"/>
                  <a:ext cx="0" cy="1511663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Скругленный прямоугольник 14"/>
                <p:cNvSpPr/>
                <p:nvPr/>
              </p:nvSpPr>
              <p:spPr>
                <a:xfrm>
                  <a:off x="5245441" y="2708920"/>
                  <a:ext cx="1728712" cy="1224256"/>
                </a:xfrm>
                <a:prstGeom prst="roundRect">
                  <a:avLst/>
                </a:prstGeom>
                <a:noFill/>
                <a:ln w="254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dirty="0">
                      <a:solidFill>
                        <a:srgbClr val="002060"/>
                      </a:solidFill>
                      <a:latin typeface="Cambria" pitchFamily="18" charset="0"/>
                    </a:rPr>
                    <a:t>ИС </a:t>
                  </a:r>
                  <a:r>
                    <a:rPr lang="ru-RU" dirty="0" err="1">
                      <a:solidFill>
                        <a:srgbClr val="002060"/>
                      </a:solidFill>
                      <a:latin typeface="Cambria" pitchFamily="18" charset="0"/>
                    </a:rPr>
                    <a:t>РНиП</a:t>
                  </a:r>
                  <a:endParaRPr lang="ru-RU" dirty="0">
                    <a:solidFill>
                      <a:srgbClr val="002060"/>
                    </a:solidFill>
                    <a:latin typeface="Cambria" pitchFamily="18" charset="0"/>
                  </a:endParaRPr>
                </a:p>
              </p:txBody>
            </p:sp>
            <p:cxnSp>
              <p:nvCxnSpPr>
                <p:cNvPr id="16" name="Прямая со стрелкой 15"/>
                <p:cNvCxnSpPr>
                  <a:stCxn id="11" idx="3"/>
                  <a:endCxn id="15" idx="1"/>
                </p:cNvCxnSpPr>
                <p:nvPr/>
              </p:nvCxnSpPr>
              <p:spPr>
                <a:xfrm>
                  <a:off x="1764208" y="3320254"/>
                  <a:ext cx="3481233" cy="0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593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140968"/>
                  <a:ext cx="1152128" cy="30777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1400">
                      <a:latin typeface="Cambria" pitchFamily="18" charset="0"/>
                    </a:rPr>
                    <a:t>Извещение</a:t>
                  </a:r>
                </a:p>
              </p:txBody>
            </p:sp>
            <p:sp>
              <p:nvSpPr>
                <p:cNvPr id="109594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496419" y="4561383"/>
                  <a:ext cx="825173" cy="30777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1400">
                      <a:latin typeface="Cambria" pitchFamily="18" charset="0"/>
                    </a:rPr>
                    <a:t>Оплата</a:t>
                  </a:r>
                </a:p>
              </p:txBody>
            </p:sp>
          </p:grpSp>
          <p:grpSp>
            <p:nvGrpSpPr>
              <p:cNvPr id="109581" name="Группа 38"/>
              <p:cNvGrpSpPr>
                <a:grpSpLocks/>
              </p:cNvGrpSpPr>
              <p:nvPr/>
            </p:nvGrpSpPr>
            <p:grpSpPr bwMode="auto">
              <a:xfrm>
                <a:off x="4644008" y="2780928"/>
                <a:ext cx="3528392" cy="792088"/>
                <a:chOff x="4644008" y="2780928"/>
                <a:chExt cx="3528392" cy="792088"/>
              </a:xfrm>
            </p:grpSpPr>
            <p:cxnSp>
              <p:nvCxnSpPr>
                <p:cNvPr id="28" name="Прямая со стрелкой 27"/>
                <p:cNvCxnSpPr/>
                <p:nvPr/>
              </p:nvCxnSpPr>
              <p:spPr>
                <a:xfrm>
                  <a:off x="6948887" y="2781048"/>
                  <a:ext cx="0" cy="792353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Прямая со стрелкой 32"/>
                <p:cNvCxnSpPr/>
                <p:nvPr/>
              </p:nvCxnSpPr>
              <p:spPr>
                <a:xfrm flipV="1">
                  <a:off x="5580523" y="2781048"/>
                  <a:ext cx="0" cy="792353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584" name="TextBox 33"/>
                <p:cNvSpPr txBox="1">
                  <a:spLocks noChangeArrowheads="1"/>
                </p:cNvSpPr>
                <p:nvPr/>
              </p:nvSpPr>
              <p:spPr bwMode="auto">
                <a:xfrm>
                  <a:off x="4644008" y="3160218"/>
                  <a:ext cx="1440160" cy="30777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1400">
                      <a:latin typeface="Cambria" pitchFamily="18" charset="0"/>
                    </a:rPr>
                    <a:t>Каталог услуг</a:t>
                  </a:r>
                </a:p>
              </p:txBody>
            </p:sp>
            <p:cxnSp>
              <p:nvCxnSpPr>
                <p:cNvPr id="37" name="Прямая со стрелкой 36"/>
                <p:cNvCxnSpPr/>
                <p:nvPr/>
              </p:nvCxnSpPr>
              <p:spPr>
                <a:xfrm flipV="1">
                  <a:off x="6299628" y="2781048"/>
                  <a:ext cx="0" cy="792353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586" name="TextBox 37"/>
                <p:cNvSpPr txBox="1">
                  <a:spLocks noChangeArrowheads="1"/>
                </p:cNvSpPr>
                <p:nvPr/>
              </p:nvSpPr>
              <p:spPr bwMode="auto">
                <a:xfrm>
                  <a:off x="5632870" y="2956055"/>
                  <a:ext cx="1368152" cy="30777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1400">
                      <a:latin typeface="Cambria" pitchFamily="18" charset="0"/>
                    </a:rPr>
                    <a:t>Начисления</a:t>
                  </a:r>
                </a:p>
              </p:txBody>
            </p:sp>
            <p:sp>
              <p:nvSpPr>
                <p:cNvPr id="109587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6732240" y="2852577"/>
                  <a:ext cx="1440160" cy="30777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1400">
                      <a:latin typeface="Cambria" pitchFamily="18" charset="0"/>
                    </a:rPr>
                    <a:t>Факты оплат</a:t>
                  </a:r>
                </a:p>
              </p:txBody>
            </p:sp>
          </p:grpSp>
        </p:grpSp>
        <p:grpSp>
          <p:nvGrpSpPr>
            <p:cNvPr id="109574" name="Группа 48"/>
            <p:cNvGrpSpPr>
              <a:grpSpLocks/>
            </p:cNvGrpSpPr>
            <p:nvPr/>
          </p:nvGrpSpPr>
          <p:grpSpPr bwMode="auto">
            <a:xfrm>
              <a:off x="1979712" y="4417383"/>
              <a:ext cx="1944216" cy="1027857"/>
              <a:chOff x="1979712" y="4417383"/>
              <a:chExt cx="1944216" cy="1027857"/>
            </a:xfrm>
          </p:grpSpPr>
          <p:cxnSp>
            <p:nvCxnSpPr>
              <p:cNvPr id="41" name="Прямая со стрелкой 40"/>
              <p:cNvCxnSpPr/>
              <p:nvPr/>
            </p:nvCxnSpPr>
            <p:spPr>
              <a:xfrm flipH="1">
                <a:off x="1980232" y="4602348"/>
                <a:ext cx="1943014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576" name="TextBox 43"/>
              <p:cNvSpPr txBox="1">
                <a:spLocks noChangeArrowheads="1"/>
              </p:cNvSpPr>
              <p:nvPr/>
            </p:nvSpPr>
            <p:spPr bwMode="auto">
              <a:xfrm>
                <a:off x="2267744" y="4417383"/>
                <a:ext cx="1440160" cy="30777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>
                    <a:latin typeface="Cambria" pitchFamily="18" charset="0"/>
                  </a:rPr>
                  <a:t>Оказание услуг</a:t>
                </a:r>
              </a:p>
            </p:txBody>
          </p:sp>
          <p:cxnSp>
            <p:nvCxnSpPr>
              <p:cNvPr id="45" name="Прямая со стрелкой 44"/>
              <p:cNvCxnSpPr/>
              <p:nvPr/>
            </p:nvCxnSpPr>
            <p:spPr>
              <a:xfrm flipH="1" flipV="1">
                <a:off x="1980232" y="5321658"/>
                <a:ext cx="1943014" cy="1588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578" name="TextBox 45"/>
              <p:cNvSpPr txBox="1">
                <a:spLocks noChangeArrowheads="1"/>
              </p:cNvSpPr>
              <p:nvPr/>
            </p:nvSpPr>
            <p:spPr bwMode="auto">
              <a:xfrm>
                <a:off x="2267744" y="5137463"/>
                <a:ext cx="1450208" cy="30777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>
                    <a:latin typeface="Cambria" pitchFamily="18" charset="0"/>
                  </a:rPr>
                  <a:t>Счет на оплату</a:t>
                </a:r>
              </a:p>
            </p:txBody>
          </p:sp>
        </p:grpSp>
      </p:grpSp>
      <p:sp>
        <p:nvSpPr>
          <p:cNvPr id="109572" name="Прямоугольник 50"/>
          <p:cNvSpPr>
            <a:spLocks noChangeArrowheads="1"/>
          </p:cNvSpPr>
          <p:nvPr/>
        </p:nvSpPr>
        <p:spPr bwMode="auto">
          <a:xfrm>
            <a:off x="4284663" y="5805488"/>
            <a:ext cx="27245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3296"/>
                </a:solidFill>
                <a:latin typeface="Cambria" pitchFamily="18" charset="0"/>
              </a:rPr>
              <a:t>ПП </a:t>
            </a:r>
            <a:r>
              <a:rPr lang="ru-RU" b="1" dirty="0" smtClean="0">
                <a:solidFill>
                  <a:srgbClr val="003296"/>
                </a:solidFill>
                <a:latin typeface="Cambria" pitchFamily="18" charset="0"/>
              </a:rPr>
              <a:t>«ПАРУС – БЮДЖЕТ»</a:t>
            </a:r>
            <a:endParaRPr lang="ru-RU" b="1" dirty="0">
              <a:solidFill>
                <a:srgbClr val="003296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Каталог услуг </a:t>
            </a:r>
          </a:p>
        </p:txBody>
      </p:sp>
      <p:sp>
        <p:nvSpPr>
          <p:cNvPr id="32" name="Блок-схема: несколько документов 31"/>
          <p:cNvSpPr/>
          <p:nvPr/>
        </p:nvSpPr>
        <p:spPr>
          <a:xfrm>
            <a:off x="1644650" y="1076325"/>
            <a:ext cx="3960813" cy="1655763"/>
          </a:xfrm>
          <a:prstGeom prst="flowChartMultidocumen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3296"/>
                </a:solidFill>
                <a:latin typeface="Cambria" pitchFamily="18" charset="0"/>
              </a:rPr>
              <a:t>Каталог услуг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0825" y="2924175"/>
            <a:ext cx="4105275" cy="302577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lvl="1" algn="ctr">
              <a:lnSpc>
                <a:spcPct val="80000"/>
              </a:lnSpc>
              <a:defRPr/>
            </a:pPr>
            <a:r>
              <a:rPr lang="ru-RU" sz="2000" dirty="0">
                <a:solidFill>
                  <a:srgbClr val="1947A3"/>
                </a:solidFill>
                <a:latin typeface="Cambria" pitchFamily="18" charset="0"/>
              </a:rPr>
              <a:t>Оплата по выставленному счету (начислению):</a:t>
            </a:r>
          </a:p>
          <a:p>
            <a:pPr marL="742950" lvl="1" indent="-285750">
              <a:lnSpc>
                <a:spcPct val="80000"/>
              </a:lnSpc>
              <a:defRPr/>
            </a:pPr>
            <a:endParaRPr lang="ru-RU" sz="1600" dirty="0">
              <a:solidFill>
                <a:srgbClr val="1947A3"/>
              </a:solidFill>
              <a:latin typeface="Cambria" pitchFamily="18" charset="0"/>
            </a:endParaRPr>
          </a:p>
          <a:p>
            <a:pPr marL="0" lvl="1" indent="-285750">
              <a:lnSpc>
                <a:spcPct val="80000"/>
              </a:lnSpc>
              <a:buFontTx/>
              <a:buChar char="•"/>
              <a:defRPr/>
            </a:pPr>
            <a:r>
              <a:rPr lang="ru-RU" dirty="0">
                <a:solidFill>
                  <a:srgbClr val="1947A3"/>
                </a:solidFill>
                <a:latin typeface="Cambria" pitchFamily="18" charset="0"/>
              </a:rPr>
              <a:t>Описание</a:t>
            </a:r>
          </a:p>
          <a:p>
            <a:pPr marL="0" lvl="1" indent="-285750">
              <a:lnSpc>
                <a:spcPct val="80000"/>
              </a:lnSpc>
              <a:buFontTx/>
              <a:buChar char="•"/>
              <a:defRPr/>
            </a:pPr>
            <a:r>
              <a:rPr lang="ru-RU" dirty="0">
                <a:solidFill>
                  <a:srgbClr val="1947A3"/>
                </a:solidFill>
                <a:latin typeface="Cambria" pitchFamily="18" charset="0"/>
              </a:rPr>
              <a:t>Уникальный кода и категория услуги</a:t>
            </a:r>
          </a:p>
          <a:p>
            <a:pPr marL="0" lvl="1" indent="-285750">
              <a:lnSpc>
                <a:spcPct val="80000"/>
              </a:lnSpc>
              <a:buFontTx/>
              <a:buChar char="•"/>
              <a:defRPr/>
            </a:pPr>
            <a:r>
              <a:rPr lang="ru-RU" dirty="0">
                <a:solidFill>
                  <a:srgbClr val="1947A3"/>
                </a:solidFill>
                <a:latin typeface="Cambria" pitchFamily="18" charset="0"/>
              </a:rPr>
              <a:t>Реквизиты для поиска</a:t>
            </a:r>
          </a:p>
          <a:p>
            <a:pPr marL="0" lvl="1" indent="-285750">
              <a:lnSpc>
                <a:spcPct val="80000"/>
              </a:lnSpc>
              <a:buFontTx/>
              <a:buChar char="•"/>
              <a:defRPr/>
            </a:pPr>
            <a:r>
              <a:rPr lang="ru-RU" dirty="0">
                <a:solidFill>
                  <a:srgbClr val="1947A3"/>
                </a:solidFill>
                <a:latin typeface="Cambria" pitchFamily="18" charset="0"/>
              </a:rPr>
              <a:t>Реквизиты для идентификации плательщика (получателя услуги)</a:t>
            </a:r>
          </a:p>
          <a:p>
            <a:pPr marL="0" lvl="1" indent="-285750">
              <a:lnSpc>
                <a:spcPct val="80000"/>
              </a:lnSpc>
              <a:buFontTx/>
              <a:buChar char="•"/>
              <a:defRPr/>
            </a:pPr>
            <a:r>
              <a:rPr lang="ru-RU" dirty="0">
                <a:solidFill>
                  <a:srgbClr val="1947A3"/>
                </a:solidFill>
                <a:latin typeface="Cambria" pitchFamily="18" charset="0"/>
              </a:rPr>
              <a:t>Код бюджетной классификации</a:t>
            </a:r>
          </a:p>
          <a:p>
            <a:pPr marL="0" lvl="1" indent="-285750">
              <a:lnSpc>
                <a:spcPct val="80000"/>
              </a:lnSpc>
              <a:buFontTx/>
              <a:buChar char="•"/>
              <a:defRPr/>
            </a:pPr>
            <a:r>
              <a:rPr lang="ru-RU" dirty="0">
                <a:solidFill>
                  <a:srgbClr val="1947A3"/>
                </a:solidFill>
                <a:latin typeface="Cambria" pitchFamily="18" charset="0"/>
              </a:rPr>
              <a:t>Произвольный набор дополнительных реквизитов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787900" y="2924175"/>
            <a:ext cx="4105275" cy="302577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lvl="1" algn="ctr">
              <a:lnSpc>
                <a:spcPct val="80000"/>
              </a:lnSpc>
              <a:defRPr/>
            </a:pPr>
            <a:r>
              <a:rPr lang="ru-RU" sz="2000">
                <a:solidFill>
                  <a:srgbClr val="1947A3"/>
                </a:solidFill>
                <a:latin typeface="Cambria" pitchFamily="18" charset="0"/>
                <a:cs typeface="Arial" charset="0"/>
              </a:rPr>
              <a:t>Авансовый платеж:</a:t>
            </a:r>
          </a:p>
          <a:p>
            <a:pPr marL="0" lvl="1">
              <a:lnSpc>
                <a:spcPct val="80000"/>
              </a:lnSpc>
              <a:defRPr/>
            </a:pPr>
            <a:endParaRPr lang="ru-RU" sz="1600">
              <a:solidFill>
                <a:srgbClr val="1947A3"/>
              </a:solidFill>
              <a:latin typeface="Cambria" pitchFamily="18" charset="0"/>
              <a:cs typeface="Arial" charset="0"/>
            </a:endParaRPr>
          </a:p>
          <a:p>
            <a:pPr marL="0" lvl="1">
              <a:lnSpc>
                <a:spcPct val="80000"/>
              </a:lnSpc>
              <a:defRPr/>
            </a:pPr>
            <a:r>
              <a:rPr lang="ru-RU">
                <a:solidFill>
                  <a:srgbClr val="1947A3"/>
                </a:solidFill>
                <a:latin typeface="Cambria" pitchFamily="18" charset="0"/>
                <a:cs typeface="Arial" charset="0"/>
              </a:rPr>
              <a:t>Дополнительно обязательно указываются:</a:t>
            </a:r>
          </a:p>
          <a:p>
            <a:pPr marL="0" lvl="1">
              <a:lnSpc>
                <a:spcPct val="80000"/>
              </a:lnSpc>
              <a:defRPr/>
            </a:pPr>
            <a:endParaRPr lang="ru-RU">
              <a:solidFill>
                <a:srgbClr val="1947A3"/>
              </a:solidFill>
              <a:latin typeface="Cambria" pitchFamily="18" charset="0"/>
              <a:cs typeface="Arial" charset="0"/>
            </a:endParaRPr>
          </a:p>
          <a:p>
            <a:pPr marL="0" lvl="1">
              <a:lnSpc>
                <a:spcPct val="80000"/>
              </a:lnSpc>
              <a:buFontTx/>
              <a:buChar char="•"/>
              <a:defRPr/>
            </a:pPr>
            <a:r>
              <a:rPr lang="ru-RU">
                <a:solidFill>
                  <a:srgbClr val="1947A3"/>
                </a:solidFill>
                <a:latin typeface="Cambria" pitchFamily="18" charset="0"/>
                <a:cs typeface="Arial" charset="0"/>
              </a:rPr>
              <a:t>Полное наименование получателя</a:t>
            </a:r>
          </a:p>
          <a:p>
            <a:pPr marL="0" lvl="1">
              <a:lnSpc>
                <a:spcPct val="80000"/>
              </a:lnSpc>
              <a:buFontTx/>
              <a:buChar char="•"/>
              <a:defRPr/>
            </a:pPr>
            <a:r>
              <a:rPr lang="ru-RU">
                <a:solidFill>
                  <a:srgbClr val="1947A3"/>
                </a:solidFill>
                <a:latin typeface="Cambria" pitchFamily="18" charset="0"/>
                <a:cs typeface="Arial" charset="0"/>
              </a:rPr>
              <a:t>Назначение платежа</a:t>
            </a:r>
          </a:p>
          <a:p>
            <a:pPr marL="0" lvl="1">
              <a:lnSpc>
                <a:spcPct val="80000"/>
              </a:lnSpc>
              <a:buFontTx/>
              <a:buChar char="•"/>
              <a:defRPr/>
            </a:pPr>
            <a:r>
              <a:rPr lang="ru-RU">
                <a:solidFill>
                  <a:srgbClr val="1947A3"/>
                </a:solidFill>
                <a:latin typeface="Cambria" pitchFamily="18" charset="0"/>
                <a:cs typeface="Arial" charset="0"/>
              </a:rPr>
              <a:t>Банковские реквизиты для оплаты</a:t>
            </a:r>
          </a:p>
          <a:p>
            <a:pPr marL="0" lvl="1">
              <a:lnSpc>
                <a:spcPct val="80000"/>
              </a:lnSpc>
              <a:buFontTx/>
              <a:buChar char="•"/>
              <a:defRPr/>
            </a:pPr>
            <a:r>
              <a:rPr lang="ru-RU">
                <a:solidFill>
                  <a:srgbClr val="1947A3"/>
                </a:solidFill>
                <a:latin typeface="Cambria" pitchFamily="18" charset="0"/>
                <a:cs typeface="Arial" charset="0"/>
              </a:rPr>
              <a:t>Налоговые реквизиты</a:t>
            </a:r>
          </a:p>
          <a:p>
            <a:pPr marL="0" lvl="1">
              <a:lnSpc>
                <a:spcPct val="80000"/>
              </a:lnSpc>
              <a:buFontTx/>
              <a:buChar char="•"/>
              <a:defRPr/>
            </a:pPr>
            <a:r>
              <a:rPr lang="ru-RU">
                <a:solidFill>
                  <a:srgbClr val="1947A3"/>
                </a:solidFill>
                <a:latin typeface="Cambria" pitchFamily="18" charset="0"/>
                <a:cs typeface="Arial" charset="0"/>
              </a:rPr>
              <a:t>И другие…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77050" y="981075"/>
            <a:ext cx="1798638" cy="93503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ИС </a:t>
            </a:r>
            <a:r>
              <a:rPr lang="ru-RU" dirty="0" err="1">
                <a:solidFill>
                  <a:srgbClr val="002060"/>
                </a:solidFill>
                <a:latin typeface="Cambria" pitchFamily="18" charset="0"/>
              </a:rPr>
              <a:t>РНиП</a:t>
            </a:r>
            <a:endParaRPr lang="ru-RU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11622" name="Line 47"/>
          <p:cNvSpPr>
            <a:spLocks noChangeShapeType="1"/>
          </p:cNvSpPr>
          <p:nvPr/>
        </p:nvSpPr>
        <p:spPr bwMode="auto">
          <a:xfrm flipV="1">
            <a:off x="5364163" y="1484313"/>
            <a:ext cx="14398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1623" name="Line 49"/>
          <p:cNvSpPr>
            <a:spLocks noChangeShapeType="1"/>
          </p:cNvSpPr>
          <p:nvPr/>
        </p:nvSpPr>
        <p:spPr bwMode="auto">
          <a:xfrm flipH="1">
            <a:off x="2987675" y="2565400"/>
            <a:ext cx="792163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624" name="Line 50"/>
          <p:cNvSpPr>
            <a:spLocks noChangeShapeType="1"/>
          </p:cNvSpPr>
          <p:nvPr/>
        </p:nvSpPr>
        <p:spPr bwMode="auto">
          <a:xfrm>
            <a:off x="4067175" y="2492375"/>
            <a:ext cx="10810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667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13672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673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366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Каталог услуг</a:t>
            </a:r>
          </a:p>
        </p:txBody>
      </p:sp>
      <p:pic>
        <p:nvPicPr>
          <p:cNvPr id="11366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0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1367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9811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19834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835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981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Формирование данных о начислениях</a:t>
            </a:r>
          </a:p>
        </p:txBody>
      </p:sp>
      <p:pic>
        <p:nvPicPr>
          <p:cNvPr id="11981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04025" y="1412875"/>
            <a:ext cx="2016125" cy="122396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002060"/>
                </a:solidFill>
                <a:latin typeface="Cambria" pitchFamily="18" charset="0"/>
                <a:cs typeface="Arial" charset="0"/>
              </a:rPr>
              <a:t>Журналы регистрации начислений и платежей</a:t>
            </a:r>
          </a:p>
        </p:txBody>
      </p:sp>
      <p:cxnSp>
        <p:nvCxnSpPr>
          <p:cNvPr id="24" name="Прямая со стрелкой 23"/>
          <p:cNvCxnSpPr>
            <a:stCxn id="50" idx="3"/>
          </p:cNvCxnSpPr>
          <p:nvPr/>
        </p:nvCxnSpPr>
        <p:spPr>
          <a:xfrm flipV="1">
            <a:off x="4152900" y="1700213"/>
            <a:ext cx="2651125" cy="652462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817" name="TextBox 24"/>
          <p:cNvSpPr txBox="1">
            <a:spLocks noChangeArrowheads="1"/>
          </p:cNvSpPr>
          <p:nvPr/>
        </p:nvSpPr>
        <p:spPr bwMode="auto">
          <a:xfrm>
            <a:off x="4787900" y="1844675"/>
            <a:ext cx="165576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mbria" pitchFamily="18" charset="0"/>
              </a:rPr>
              <a:t>Начисление 1</a:t>
            </a:r>
          </a:p>
        </p:txBody>
      </p:sp>
      <p:grpSp>
        <p:nvGrpSpPr>
          <p:cNvPr id="119818" name="Группа 30"/>
          <p:cNvGrpSpPr>
            <a:grpSpLocks/>
          </p:cNvGrpSpPr>
          <p:nvPr/>
        </p:nvGrpSpPr>
        <p:grpSpPr bwMode="auto">
          <a:xfrm>
            <a:off x="250825" y="1125538"/>
            <a:ext cx="3889375" cy="2738437"/>
            <a:chOff x="249933" y="1411189"/>
            <a:chExt cx="3601988" cy="2737891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251404" y="1917500"/>
              <a:ext cx="3600517" cy="1439576"/>
            </a:xfrm>
            <a:prstGeom prst="roundRect">
              <a:avLst/>
            </a:prstGeom>
            <a:noFill/>
            <a:ln w="254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cs typeface="Arial" charset="0"/>
                </a:rPr>
                <a:t>+/-</a:t>
              </a:r>
              <a:r>
                <a:rPr lang="ru-RU">
                  <a:solidFill>
                    <a:srgbClr val="002060"/>
                  </a:solidFill>
                  <a:cs typeface="Arial" charset="0"/>
                </a:rPr>
                <a:t>    Сальдо на начало месяца 1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cs typeface="Arial" charset="0"/>
                </a:rPr>
                <a:t>+</a:t>
              </a:r>
              <a:r>
                <a:rPr lang="ru-RU">
                  <a:solidFill>
                    <a:srgbClr val="002060"/>
                  </a:solidFill>
                  <a:cs typeface="Arial" charset="0"/>
                </a:rPr>
                <a:t>      Сумма 1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cs typeface="Arial" charset="0"/>
                </a:rPr>
                <a:t>- </a:t>
              </a:r>
              <a:r>
                <a:rPr lang="ru-RU">
                  <a:solidFill>
                    <a:srgbClr val="002060"/>
                  </a:solidFill>
                  <a:cs typeface="Arial" charset="0"/>
                </a:rPr>
                <a:t>      Льгота 1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cs typeface="Arial" charset="0"/>
                </a:rPr>
                <a:t>= </a:t>
              </a:r>
              <a:r>
                <a:rPr lang="ru-RU">
                  <a:solidFill>
                    <a:srgbClr val="002060"/>
                  </a:solidFill>
                  <a:cs typeface="Arial" charset="0"/>
                </a:rPr>
                <a:t>     Начисление 1</a:t>
              </a:r>
            </a:p>
          </p:txBody>
        </p:sp>
        <p:sp>
          <p:nvSpPr>
            <p:cNvPr id="119832" name="Скругленный прямоугольник 21"/>
            <p:cNvSpPr>
              <a:spLocks noChangeArrowheads="1"/>
            </p:cNvSpPr>
            <p:nvPr/>
          </p:nvSpPr>
          <p:spPr bwMode="auto">
            <a:xfrm>
              <a:off x="249933" y="1411189"/>
              <a:ext cx="3601988" cy="422191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solidFill>
                    <a:srgbClr val="002060"/>
                  </a:solidFill>
                  <a:latin typeface="Cambria" pitchFamily="18" charset="0"/>
                </a:rPr>
                <a:t>Месяц 1</a:t>
              </a: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51404" y="3428499"/>
              <a:ext cx="3600517" cy="720581"/>
            </a:xfrm>
            <a:prstGeom prst="roundRect">
              <a:avLst/>
            </a:prstGeom>
            <a:noFill/>
            <a:ln w="254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cs typeface="Arial" charset="0"/>
                </a:rPr>
                <a:t>-</a:t>
              </a:r>
              <a:r>
                <a:rPr lang="ru-RU">
                  <a:solidFill>
                    <a:srgbClr val="002060"/>
                  </a:solidFill>
                  <a:cs typeface="Arial" charset="0"/>
                </a:rPr>
                <a:t>       Оплата 1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cs typeface="Arial" charset="0"/>
                </a:rPr>
                <a:t>=</a:t>
              </a:r>
              <a:r>
                <a:rPr lang="ru-RU">
                  <a:solidFill>
                    <a:srgbClr val="002060"/>
                  </a:solidFill>
                  <a:cs typeface="Arial" charset="0"/>
                </a:rPr>
                <a:t>      Сальдо на конец месяца 1</a:t>
              </a:r>
            </a:p>
          </p:txBody>
        </p:sp>
      </p:grpSp>
      <p:cxnSp>
        <p:nvCxnSpPr>
          <p:cNvPr id="28" name="Прямая со стрелкой 27"/>
          <p:cNvCxnSpPr>
            <a:endCxn id="27" idx="3"/>
          </p:cNvCxnSpPr>
          <p:nvPr/>
        </p:nvCxnSpPr>
        <p:spPr>
          <a:xfrm flipH="1">
            <a:off x="4152900" y="2420938"/>
            <a:ext cx="2651125" cy="1082675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820" name="TextBox 29"/>
          <p:cNvSpPr txBox="1">
            <a:spLocks noChangeArrowheads="1"/>
          </p:cNvSpPr>
          <p:nvPr/>
        </p:nvSpPr>
        <p:spPr bwMode="auto">
          <a:xfrm>
            <a:off x="4572000" y="2781300"/>
            <a:ext cx="165576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mbria" pitchFamily="18" charset="0"/>
              </a:rPr>
              <a:t>Платеж 1</a:t>
            </a:r>
          </a:p>
        </p:txBody>
      </p:sp>
      <p:grpSp>
        <p:nvGrpSpPr>
          <p:cNvPr id="119821" name="Группа 31"/>
          <p:cNvGrpSpPr>
            <a:grpSpLocks/>
          </p:cNvGrpSpPr>
          <p:nvPr/>
        </p:nvGrpSpPr>
        <p:grpSpPr bwMode="auto">
          <a:xfrm>
            <a:off x="4140200" y="3860800"/>
            <a:ext cx="3743325" cy="2738438"/>
            <a:chOff x="250022" y="1411189"/>
            <a:chExt cx="3601899" cy="2737891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251550" y="1917501"/>
              <a:ext cx="3600371" cy="1439574"/>
            </a:xfrm>
            <a:prstGeom prst="roundRect">
              <a:avLst/>
            </a:prstGeom>
            <a:noFill/>
            <a:ln w="254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+/-</a:t>
              </a:r>
              <a:r>
                <a:rPr lang="ru-RU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  Сальдо на начало месяца 2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+</a:t>
              </a:r>
              <a:r>
                <a:rPr lang="ru-RU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      Сумма 2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- </a:t>
              </a:r>
              <a:r>
                <a:rPr lang="ru-RU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      Льгота 2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=</a:t>
              </a:r>
              <a:r>
                <a:rPr lang="ru-RU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      Начисление 2</a:t>
              </a:r>
            </a:p>
          </p:txBody>
        </p:sp>
        <p:sp>
          <p:nvSpPr>
            <p:cNvPr id="119829" name="Скругленный прямоугольник 33"/>
            <p:cNvSpPr>
              <a:spLocks noChangeArrowheads="1"/>
            </p:cNvSpPr>
            <p:nvPr/>
          </p:nvSpPr>
          <p:spPr bwMode="auto">
            <a:xfrm>
              <a:off x="250022" y="1411189"/>
              <a:ext cx="3601899" cy="422191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solidFill>
                    <a:srgbClr val="002060"/>
                  </a:solidFill>
                  <a:latin typeface="Cambria" pitchFamily="18" charset="0"/>
                </a:rPr>
                <a:t>Месяц 2</a:t>
              </a: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251550" y="3428499"/>
              <a:ext cx="3600371" cy="720581"/>
            </a:xfrm>
            <a:prstGeom prst="roundRect">
              <a:avLst/>
            </a:prstGeom>
            <a:noFill/>
            <a:ln w="254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-  </a:t>
              </a:r>
              <a:r>
                <a:rPr lang="ru-RU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     Оплата 2</a:t>
              </a:r>
            </a:p>
            <a:p>
              <a:pPr>
                <a:defRPr/>
              </a:pPr>
              <a:r>
                <a:rPr lang="ru-RU" b="1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=</a:t>
              </a:r>
              <a:r>
                <a:rPr lang="ru-RU">
                  <a:solidFill>
                    <a:srgbClr val="002060"/>
                  </a:solidFill>
                  <a:latin typeface="Cambria" pitchFamily="18" charset="0"/>
                  <a:cs typeface="Arial" charset="0"/>
                </a:rPr>
                <a:t>      Сальдо на конец месяца 2</a:t>
              </a:r>
            </a:p>
          </p:txBody>
        </p:sp>
      </p:grpSp>
      <p:cxnSp>
        <p:nvCxnSpPr>
          <p:cNvPr id="40" name="Shape 39"/>
          <p:cNvCxnSpPr>
            <a:stCxn id="27" idx="2"/>
          </p:cNvCxnSpPr>
          <p:nvPr/>
        </p:nvCxnSpPr>
        <p:spPr>
          <a:xfrm rot="16200000" flipH="1">
            <a:off x="2807494" y="3104356"/>
            <a:ext cx="431800" cy="1944688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823" name="TextBox 37"/>
          <p:cNvSpPr txBox="1">
            <a:spLocks noChangeArrowheads="1"/>
          </p:cNvSpPr>
          <p:nvPr/>
        </p:nvSpPr>
        <p:spPr bwMode="auto">
          <a:xfrm>
            <a:off x="2268538" y="4076700"/>
            <a:ext cx="1368425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mbria" pitchFamily="18" charset="0"/>
              </a:rPr>
              <a:t>Переходящее сальдо</a:t>
            </a:r>
          </a:p>
        </p:txBody>
      </p:sp>
      <p:cxnSp>
        <p:nvCxnSpPr>
          <p:cNvPr id="119824" name="Shape 41"/>
          <p:cNvCxnSpPr>
            <a:cxnSpLocks noChangeShapeType="1"/>
          </p:cNvCxnSpPr>
          <p:nvPr/>
        </p:nvCxnSpPr>
        <p:spPr bwMode="auto">
          <a:xfrm flipV="1">
            <a:off x="7885113" y="2708275"/>
            <a:ext cx="265112" cy="2379663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119825" name="TextBox 53"/>
          <p:cNvSpPr txBox="1">
            <a:spLocks noChangeArrowheads="1"/>
          </p:cNvSpPr>
          <p:nvPr/>
        </p:nvSpPr>
        <p:spPr bwMode="auto">
          <a:xfrm>
            <a:off x="6948488" y="3068638"/>
            <a:ext cx="143986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mbria" pitchFamily="18" charset="0"/>
              </a:rPr>
              <a:t>Начисление 2</a:t>
            </a:r>
          </a:p>
        </p:txBody>
      </p:sp>
      <p:cxnSp>
        <p:nvCxnSpPr>
          <p:cNvPr id="119826" name="Shape 41"/>
          <p:cNvCxnSpPr>
            <a:cxnSpLocks noChangeShapeType="1"/>
            <a:endCxn id="35" idx="3"/>
          </p:cNvCxnSpPr>
          <p:nvPr/>
        </p:nvCxnSpPr>
        <p:spPr bwMode="auto">
          <a:xfrm rot="5400000">
            <a:off x="6376988" y="4156075"/>
            <a:ext cx="3602037" cy="563563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119827" name="TextBox 60"/>
          <p:cNvSpPr txBox="1">
            <a:spLocks noChangeArrowheads="1"/>
          </p:cNvSpPr>
          <p:nvPr/>
        </p:nvSpPr>
        <p:spPr bwMode="auto">
          <a:xfrm>
            <a:off x="7956550" y="5516563"/>
            <a:ext cx="100806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mbria" pitchFamily="18" charset="0"/>
              </a:rPr>
              <a:t>Платеж 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1859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21882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883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186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      Взаимодействие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с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региональным </a:t>
            </a:r>
            <a:r>
              <a:rPr lang="ru-RU" sz="2800" dirty="0" err="1" smtClean="0">
                <a:solidFill>
                  <a:schemeClr val="bg1"/>
                </a:solidFill>
                <a:latin typeface="Cambria" pitchFamily="18" charset="0"/>
              </a:rPr>
              <a:t>агрегатором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ambria" pitchFamily="18" charset="0"/>
              </a:rPr>
              <a:t>НиП</a:t>
            </a:r>
            <a:endParaRPr lang="ru-RU" sz="280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2186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2" name="Rectangle 9"/>
          <p:cNvSpPr>
            <a:spLocks noChangeArrowheads="1"/>
          </p:cNvSpPr>
          <p:nvPr/>
        </p:nvSpPr>
        <p:spPr bwMode="auto">
          <a:xfrm>
            <a:off x="0" y="22383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1863" name="Скругленный прямоугольник 22"/>
          <p:cNvSpPr>
            <a:spLocks noChangeArrowheads="1"/>
          </p:cNvSpPr>
          <p:nvPr/>
        </p:nvSpPr>
        <p:spPr bwMode="auto">
          <a:xfrm>
            <a:off x="179388" y="3429000"/>
            <a:ext cx="2232025" cy="122396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>
                <a:solidFill>
                  <a:srgbClr val="002060"/>
                </a:solidFill>
                <a:latin typeface="Cambria" pitchFamily="18" charset="0"/>
              </a:rPr>
              <a:t>Каталог услуг</a:t>
            </a:r>
          </a:p>
        </p:txBody>
      </p:sp>
      <p:sp>
        <p:nvSpPr>
          <p:cNvPr id="121864" name="Скругленный прямоугольник 22"/>
          <p:cNvSpPr>
            <a:spLocks noChangeArrowheads="1"/>
          </p:cNvSpPr>
          <p:nvPr/>
        </p:nvSpPr>
        <p:spPr bwMode="auto">
          <a:xfrm>
            <a:off x="6227763" y="3429000"/>
            <a:ext cx="2665412" cy="122396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>
                <a:solidFill>
                  <a:srgbClr val="002060"/>
                </a:solidFill>
                <a:latin typeface="Cambria" pitchFamily="18" charset="0"/>
              </a:rPr>
              <a:t>Журнал регистрации платежей</a:t>
            </a:r>
          </a:p>
        </p:txBody>
      </p:sp>
      <p:sp>
        <p:nvSpPr>
          <p:cNvPr id="3" name="Скругленный прямоугольник 22"/>
          <p:cNvSpPr/>
          <p:nvPr/>
        </p:nvSpPr>
        <p:spPr>
          <a:xfrm>
            <a:off x="3132138" y="1196975"/>
            <a:ext cx="2232025" cy="86360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ИС </a:t>
            </a:r>
            <a:r>
              <a:rPr lang="ru-RU" dirty="0" err="1">
                <a:solidFill>
                  <a:srgbClr val="002060"/>
                </a:solidFill>
                <a:latin typeface="Cambria" pitchFamily="18" charset="0"/>
                <a:cs typeface="Arial" charset="0"/>
              </a:rPr>
              <a:t>РНиП</a:t>
            </a:r>
            <a:endParaRPr lang="en-US" dirty="0">
              <a:solidFill>
                <a:srgbClr val="002060"/>
              </a:solidFill>
              <a:latin typeface="Cambria" pitchFamily="18" charset="0"/>
              <a:cs typeface="Arial" charset="0"/>
            </a:endParaRPr>
          </a:p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(любой </a:t>
            </a:r>
            <a:r>
              <a:rPr lang="en-US" dirty="0" smtClean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web-</a:t>
            </a:r>
            <a:r>
              <a:rPr lang="en-US" dirty="0" err="1" smtClean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сервис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)</a:t>
            </a:r>
          </a:p>
        </p:txBody>
      </p:sp>
      <p:sp>
        <p:nvSpPr>
          <p:cNvPr id="121866" name="Скругленный прямоугольник 22"/>
          <p:cNvSpPr>
            <a:spLocks noChangeArrowheads="1"/>
          </p:cNvSpPr>
          <p:nvPr/>
        </p:nvSpPr>
        <p:spPr bwMode="auto">
          <a:xfrm>
            <a:off x="3132138" y="3429000"/>
            <a:ext cx="2592387" cy="122396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>
                <a:solidFill>
                  <a:srgbClr val="002060"/>
                </a:solidFill>
                <a:latin typeface="Cambria" pitchFamily="18" charset="0"/>
              </a:rPr>
              <a:t>Журнал регистрации начислений</a:t>
            </a:r>
          </a:p>
        </p:txBody>
      </p:sp>
      <p:sp>
        <p:nvSpPr>
          <p:cNvPr id="5" name="Скругленный прямоугольник 22"/>
          <p:cNvSpPr/>
          <p:nvPr/>
        </p:nvSpPr>
        <p:spPr>
          <a:xfrm>
            <a:off x="2051050" y="5516563"/>
            <a:ext cx="4895850" cy="79216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002060"/>
                </a:solidFill>
                <a:latin typeface="Cambria" pitchFamily="18" charset="0"/>
                <a:cs typeface="Arial" charset="0"/>
              </a:rPr>
              <a:t>Расчет оплаты услуг учреждений</a:t>
            </a:r>
          </a:p>
        </p:txBody>
      </p:sp>
      <p:sp>
        <p:nvSpPr>
          <p:cNvPr id="121868" name="Line 33"/>
          <p:cNvSpPr>
            <a:spLocks noChangeShapeType="1"/>
          </p:cNvSpPr>
          <p:nvPr/>
        </p:nvSpPr>
        <p:spPr bwMode="auto">
          <a:xfrm>
            <a:off x="1258888" y="4652963"/>
            <a:ext cx="100965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69" name="Line 34"/>
          <p:cNvSpPr>
            <a:spLocks noChangeShapeType="1"/>
          </p:cNvSpPr>
          <p:nvPr/>
        </p:nvSpPr>
        <p:spPr bwMode="auto">
          <a:xfrm flipV="1">
            <a:off x="4427538" y="4652963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0" name="Line 35"/>
          <p:cNvSpPr>
            <a:spLocks noChangeShapeType="1"/>
          </p:cNvSpPr>
          <p:nvPr/>
        </p:nvSpPr>
        <p:spPr bwMode="auto">
          <a:xfrm flipH="1">
            <a:off x="6300788" y="4652963"/>
            <a:ext cx="10795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1" name="Line 36"/>
          <p:cNvSpPr>
            <a:spLocks noChangeShapeType="1"/>
          </p:cNvSpPr>
          <p:nvPr/>
        </p:nvSpPr>
        <p:spPr bwMode="auto">
          <a:xfrm flipV="1">
            <a:off x="900113" y="2060575"/>
            <a:ext cx="22320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2" name="Line 37"/>
          <p:cNvSpPr>
            <a:spLocks noChangeShapeType="1"/>
          </p:cNvSpPr>
          <p:nvPr/>
        </p:nvSpPr>
        <p:spPr bwMode="auto">
          <a:xfrm flipV="1">
            <a:off x="1187450" y="2133600"/>
            <a:ext cx="2160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3" name="Line 38"/>
          <p:cNvSpPr>
            <a:spLocks noChangeShapeType="1"/>
          </p:cNvSpPr>
          <p:nvPr/>
        </p:nvSpPr>
        <p:spPr bwMode="auto">
          <a:xfrm flipV="1">
            <a:off x="3995738" y="2133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4" name="Line 39"/>
          <p:cNvSpPr>
            <a:spLocks noChangeShapeType="1"/>
          </p:cNvSpPr>
          <p:nvPr/>
        </p:nvSpPr>
        <p:spPr bwMode="auto">
          <a:xfrm flipV="1">
            <a:off x="4643438" y="2133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5" name="Line 41"/>
          <p:cNvSpPr>
            <a:spLocks noChangeShapeType="1"/>
          </p:cNvSpPr>
          <p:nvPr/>
        </p:nvSpPr>
        <p:spPr bwMode="auto">
          <a:xfrm>
            <a:off x="5148263" y="2060575"/>
            <a:ext cx="15843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6" name="Line 42"/>
          <p:cNvSpPr>
            <a:spLocks noChangeShapeType="1"/>
          </p:cNvSpPr>
          <p:nvPr/>
        </p:nvSpPr>
        <p:spPr bwMode="auto">
          <a:xfrm>
            <a:off x="5364163" y="1989138"/>
            <a:ext cx="1728787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7" name="Line 43"/>
          <p:cNvSpPr>
            <a:spLocks noChangeShapeType="1"/>
          </p:cNvSpPr>
          <p:nvPr/>
        </p:nvSpPr>
        <p:spPr bwMode="auto">
          <a:xfrm flipV="1">
            <a:off x="4284663" y="4652963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8" name="Line 44"/>
          <p:cNvSpPr>
            <a:spLocks noChangeShapeType="1"/>
          </p:cNvSpPr>
          <p:nvPr/>
        </p:nvSpPr>
        <p:spPr bwMode="auto">
          <a:xfrm flipH="1">
            <a:off x="6516688" y="4652963"/>
            <a:ext cx="1008062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79" name="Line 45"/>
          <p:cNvSpPr>
            <a:spLocks noChangeShapeType="1"/>
          </p:cNvSpPr>
          <p:nvPr/>
        </p:nvSpPr>
        <p:spPr bwMode="auto">
          <a:xfrm>
            <a:off x="5724525" y="407670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80" name="Line 48"/>
          <p:cNvSpPr>
            <a:spLocks noChangeShapeType="1"/>
          </p:cNvSpPr>
          <p:nvPr/>
        </p:nvSpPr>
        <p:spPr bwMode="auto">
          <a:xfrm>
            <a:off x="5724525" y="393382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81" name="TextBox 24"/>
          <p:cNvSpPr txBox="1">
            <a:spLocks noChangeArrowheads="1"/>
          </p:cNvSpPr>
          <p:nvPr/>
        </p:nvSpPr>
        <p:spPr bwMode="auto">
          <a:xfrm>
            <a:off x="5435600" y="2420938"/>
            <a:ext cx="2447925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mbria" pitchFamily="18" charset="0"/>
              </a:rPr>
              <a:t>Факты оплаты начислений</a:t>
            </a:r>
          </a:p>
          <a:p>
            <a:r>
              <a:rPr lang="ru-RU" sz="1400">
                <a:latin typeface="Cambria" pitchFamily="18" charset="0"/>
              </a:rPr>
              <a:t>Авансовые платежи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3907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23913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914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390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Передача сведений о начислениях</a:t>
            </a:r>
          </a:p>
        </p:txBody>
      </p:sp>
      <p:pic>
        <p:nvPicPr>
          <p:cNvPr id="12390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23911" name="Picture 12"/>
          <p:cNvPicPr>
            <a:picLocks noChangeAspect="1" noChangeArrowheads="1"/>
          </p:cNvPicPr>
          <p:nvPr/>
        </p:nvPicPr>
        <p:blipFill>
          <a:blip r:embed="rId7" cstate="print"/>
          <a:srcRect b="3468"/>
          <a:stretch>
            <a:fillRect/>
          </a:stretch>
        </p:blipFill>
        <p:spPr bwMode="auto">
          <a:xfrm>
            <a:off x="0" y="765175"/>
            <a:ext cx="6435725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12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62525" y="1458913"/>
            <a:ext cx="4087813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5955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25960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961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59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Передача сведений о начислениях</a:t>
            </a:r>
          </a:p>
        </p:txBody>
      </p:sp>
      <p:pic>
        <p:nvPicPr>
          <p:cNvPr id="12595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8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2595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1074738"/>
            <a:ext cx="5543550" cy="406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5003800" y="1484313"/>
          <a:ext cx="1858963" cy="2587625"/>
        </p:xfrm>
        <a:graphic>
          <a:graphicData uri="http://schemas.openxmlformats.org/presentationml/2006/ole">
            <p:oleObj spid="_x0000_s93186" name="Acrobat Document" r:id="rId4" imgW="6705000" imgH="9461160" progId="">
              <p:embed/>
            </p:oleObj>
          </a:graphicData>
        </a:graphic>
      </p:graphicFrame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6516688" y="1628775"/>
          <a:ext cx="2422525" cy="3429000"/>
        </p:xfrm>
        <a:graphic>
          <a:graphicData uri="http://schemas.openxmlformats.org/presentationml/2006/ole">
            <p:oleObj spid="_x0000_s93187" name="Acrobat Document" r:id="rId5" imgW="6693480" imgH="9472320" progId="">
              <p:embed/>
            </p:oleObj>
          </a:graphicData>
        </a:graphic>
      </p:graphicFrame>
      <p:pic>
        <p:nvPicPr>
          <p:cNvPr id="93189" name="Picture 2" descr="C:\Documents and Settings\alferova\Рабочий стол\дизайн  сайта\logotype\logotype\parus_logotype-cmyk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6750" y="5781675"/>
            <a:ext cx="7000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88" y="2071688"/>
            <a:ext cx="5643562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117000"/>
              <a:buFont typeface="Arial" pitchFamily="34" charset="0"/>
              <a:buChar char="•"/>
              <a:defRPr/>
            </a:pPr>
            <a:r>
              <a:rPr lang="ru-RU" sz="2200" kern="0" dirty="0">
                <a:latin typeface="Cambria" pitchFamily="18" charset="0"/>
              </a:rPr>
              <a:t>Более 20 лет работы </a:t>
            </a:r>
            <a:br>
              <a:rPr lang="ru-RU" sz="2200" kern="0" dirty="0">
                <a:latin typeface="Cambria" pitchFamily="18" charset="0"/>
              </a:rPr>
            </a:br>
            <a:r>
              <a:rPr lang="ru-RU" sz="2200" kern="0" dirty="0">
                <a:latin typeface="Cambria" pitchFamily="18" charset="0"/>
              </a:rPr>
              <a:t>в </a:t>
            </a:r>
            <a:r>
              <a:rPr lang="ru-RU" sz="2200" kern="0" dirty="0" err="1">
                <a:latin typeface="Cambria" pitchFamily="18" charset="0"/>
              </a:rPr>
              <a:t>ИТ-отрасли</a:t>
            </a:r>
            <a:endParaRPr lang="ru-RU" sz="2200" kern="0" dirty="0">
              <a:latin typeface="Cambria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117000"/>
              <a:buFont typeface="Arial" pitchFamily="34" charset="0"/>
              <a:buChar char="•"/>
              <a:defRPr/>
            </a:pPr>
            <a:endParaRPr lang="ru-RU" sz="2200" dirty="0">
              <a:latin typeface="Cambria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117000"/>
              <a:buFont typeface="Arial" pitchFamily="34" charset="0"/>
              <a:buChar char="•"/>
              <a:defRPr/>
            </a:pPr>
            <a:r>
              <a:rPr lang="ru-RU" sz="220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Одна из крупнейших </a:t>
            </a:r>
            <a:br>
              <a:rPr lang="ru-RU" sz="2200" dirty="0">
                <a:latin typeface="Cambria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региональных сетей </a:t>
            </a:r>
            <a:r>
              <a:rPr lang="ru-RU" sz="2200" dirty="0" err="1">
                <a:latin typeface="Cambria" pitchFamily="18" charset="0"/>
                <a:ea typeface="Calibri" pitchFamily="34" charset="0"/>
                <a:cs typeface="Times New Roman" pitchFamily="18" charset="0"/>
              </a:rPr>
              <a:t>ИТ-рынка</a:t>
            </a:r>
            <a:endParaRPr lang="ru-RU" sz="2200" dirty="0"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117000"/>
              <a:buFont typeface="Arial" pitchFamily="34" charset="0"/>
              <a:buChar char="•"/>
              <a:defRPr/>
            </a:pPr>
            <a:endParaRPr lang="ru-RU" sz="2200" dirty="0"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117000"/>
              <a:buFont typeface="Arial" pitchFamily="34" charset="0"/>
              <a:buChar char="•"/>
              <a:defRPr/>
            </a:pPr>
            <a:r>
              <a:rPr lang="ru-RU" sz="2200" kern="0" dirty="0">
                <a:latin typeface="Cambria" pitchFamily="18" charset="0"/>
              </a:rPr>
              <a:t> Более 1000 сотрудников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117000"/>
              <a:buFont typeface="Arial" pitchFamily="34" charset="0"/>
              <a:buChar char="•"/>
              <a:defRPr/>
            </a:pPr>
            <a:endParaRPr lang="ru-RU" sz="2200" kern="0" dirty="0">
              <a:latin typeface="Cambria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117000"/>
              <a:buFont typeface="Arial" pitchFamily="34" charset="0"/>
              <a:buChar char="•"/>
              <a:defRPr/>
            </a:pPr>
            <a:r>
              <a:rPr lang="ru-RU" sz="2200" dirty="0">
                <a:latin typeface="Cambria" pitchFamily="18" charset="0"/>
              </a:rPr>
              <a:t>Более 30 000 клиентов</a:t>
            </a:r>
            <a:endParaRPr lang="ru-RU" sz="2200" kern="0" dirty="0">
              <a:latin typeface="Cambria" pitchFamily="18" charset="0"/>
            </a:endParaRPr>
          </a:p>
        </p:txBody>
      </p:sp>
      <p:graphicFrame>
        <p:nvGraphicFramePr>
          <p:cNvPr id="93188" name="Object 4"/>
          <p:cNvGraphicFramePr>
            <a:graphicFrameLocks noChangeAspect="1"/>
          </p:cNvGraphicFramePr>
          <p:nvPr/>
        </p:nvGraphicFramePr>
        <p:xfrm>
          <a:off x="5572125" y="2571750"/>
          <a:ext cx="2071688" cy="2882900"/>
        </p:xfrm>
        <a:graphic>
          <a:graphicData uri="http://schemas.openxmlformats.org/presentationml/2006/ole">
            <p:oleObj spid="_x0000_s93188" name="Acrobat Document" r:id="rId7" imgW="6705000" imgH="9461160" progId="">
              <p:embed/>
            </p:oleObj>
          </a:graphicData>
        </a:graphic>
      </p:graphicFrame>
      <p:grpSp>
        <p:nvGrpSpPr>
          <p:cNvPr id="93191" name="Группа 14"/>
          <p:cNvGrpSpPr>
            <a:grpSpLocks/>
          </p:cNvGrpSpPr>
          <p:nvPr/>
        </p:nvGrpSpPr>
        <p:grpSpPr bwMode="auto">
          <a:xfrm>
            <a:off x="6000750" y="3644900"/>
            <a:ext cx="2214563" cy="3000375"/>
            <a:chOff x="6286512" y="3929066"/>
            <a:chExt cx="2094401" cy="2735008"/>
          </a:xfrm>
        </p:grpSpPr>
        <p:pic>
          <p:nvPicPr>
            <p:cNvPr id="93193" name="Рисунок 9" descr="Изображение.jpg"/>
            <p:cNvPicPr>
              <a:picLocks noChangeAspect="1"/>
            </p:cNvPicPr>
            <p:nvPr/>
          </p:nvPicPr>
          <p:blipFill>
            <a:blip r:embed="rId8" cstate="print"/>
            <a:srcRect l="3271" t="1196" r="5099" b="1939"/>
            <a:stretch>
              <a:fillRect/>
            </a:stretch>
          </p:blipFill>
          <p:spPr bwMode="auto">
            <a:xfrm>
              <a:off x="6286512" y="3929066"/>
              <a:ext cx="2094401" cy="2735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194" name="Picture 5" descr="C:\Documents and Settings\alferova\Рабочий стол\f_4e7898e31af4f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572264" y="4143380"/>
              <a:ext cx="363778" cy="400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-7938" y="0"/>
            <a:ext cx="9151938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kern="0" dirty="0">
                <a:solidFill>
                  <a:schemeClr val="bg1"/>
                </a:solidFill>
                <a:latin typeface="Cambria" pitchFamily="18" charset="0"/>
                <a:ea typeface="+mj-ea"/>
                <a:cs typeface="+mj-cs"/>
              </a:rPr>
              <a:t>Корпорация ПАРУС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8003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28009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8010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80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Передача сведений о начислениях</a:t>
            </a:r>
          </a:p>
        </p:txBody>
      </p:sp>
      <p:pic>
        <p:nvPicPr>
          <p:cNvPr id="12800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6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2800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1074738"/>
            <a:ext cx="5543550" cy="406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27213" y="1916113"/>
            <a:ext cx="711835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0051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30058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059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005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Передача сведений о начислениях</a:t>
            </a:r>
          </a:p>
        </p:txBody>
      </p:sp>
      <p:pic>
        <p:nvPicPr>
          <p:cNvPr id="13005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4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3005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1074738"/>
            <a:ext cx="5543550" cy="406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6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27213" y="1916113"/>
            <a:ext cx="711835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7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33538" y="1031875"/>
            <a:ext cx="5891212" cy="542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2339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42345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346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234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1052513"/>
            <a:ext cx="45799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250" y="2852738"/>
            <a:ext cx="57245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4663" y="5419725"/>
            <a:ext cx="4564062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12700" y="0"/>
            <a:ext cx="9151938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kern="0" dirty="0">
                <a:solidFill>
                  <a:schemeClr val="bg1"/>
                </a:solidFill>
                <a:latin typeface="Cambria" pitchFamily="18" charset="0"/>
                <a:ea typeface="+mj-ea"/>
                <a:cs typeface="+mj-cs"/>
              </a:rPr>
              <a:t>Получение данных о платежах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6" name="Text Box 5"/>
          <p:cNvSpPr txBox="1">
            <a:spLocks noChangeArrowheads="1"/>
          </p:cNvSpPr>
          <p:nvPr/>
        </p:nvSpPr>
        <p:spPr bwMode="auto">
          <a:xfrm>
            <a:off x="468313" y="1268413"/>
            <a:ext cx="5268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chemeClr val="bg1"/>
                </a:solidFill>
                <a:latin typeface="Cambria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0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0750" y="2708275"/>
            <a:ext cx="4835525" cy="1441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400" smtClean="0">
                <a:solidFill>
                  <a:schemeClr val="bg1"/>
                </a:solidFill>
                <a:latin typeface="Cambria" pitchFamily="18" charset="0"/>
              </a:rPr>
              <a:t>Тел.: +7 (495) 797 89 90</a:t>
            </a:r>
          </a:p>
          <a:p>
            <a:pPr marL="0" indent="0" eaLnBrk="1" hangingPunct="1">
              <a:buFontTx/>
              <a:buNone/>
            </a:pPr>
            <a:r>
              <a:rPr lang="en-US" sz="2400" smtClean="0">
                <a:solidFill>
                  <a:schemeClr val="bg1"/>
                </a:solidFill>
                <a:latin typeface="Cambria" pitchFamily="18" charset="0"/>
              </a:rPr>
              <a:t>E-mail: burdukovsky@parus.com</a:t>
            </a:r>
          </a:p>
          <a:p>
            <a:pPr marL="0" indent="0" eaLnBrk="1" hangingPunct="1">
              <a:buFontTx/>
              <a:buNone/>
            </a:pPr>
            <a:r>
              <a:rPr lang="en-US" sz="2400" smtClean="0">
                <a:solidFill>
                  <a:schemeClr val="bg1"/>
                </a:solidFill>
                <a:latin typeface="Cambria" pitchFamily="18" charset="0"/>
              </a:rPr>
              <a:t>Web: www.parus.com</a:t>
            </a:r>
          </a:p>
        </p:txBody>
      </p:sp>
      <p:sp>
        <p:nvSpPr>
          <p:cNvPr id="145411" name="Text Box 5"/>
          <p:cNvSpPr txBox="1">
            <a:spLocks noChangeArrowheads="1"/>
          </p:cNvSpPr>
          <p:nvPr/>
        </p:nvSpPr>
        <p:spPr bwMode="auto">
          <a:xfrm>
            <a:off x="611188" y="1281113"/>
            <a:ext cx="4675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chemeClr val="bg1"/>
                </a:solidFill>
                <a:latin typeface="Cambria" pitchFamily="18" charset="0"/>
              </a:rPr>
              <a:t>Корпорация ПАРУС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8229600" cy="714375"/>
          </a:xfrm>
        </p:spPr>
        <p:txBody>
          <a:bodyPr/>
          <a:lstStyle/>
          <a:p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Наши клиенты – учреждения ФОИВ</a:t>
            </a:r>
          </a:p>
        </p:txBody>
      </p:sp>
      <p:pic>
        <p:nvPicPr>
          <p:cNvPr id="95234" name="Picture 16" descr="http://www.sledcom.ru/bitrix/design/img/blan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18" descr="http://www.sledcom.ru/bitrix/design/img/blan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6" name="Picture 20" descr="http://www.sledcom.ru/bitrix/design/img/blan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5237" name="Группа 47"/>
          <p:cNvGrpSpPr>
            <a:grpSpLocks/>
          </p:cNvGrpSpPr>
          <p:nvPr/>
        </p:nvGrpSpPr>
        <p:grpSpPr bwMode="auto">
          <a:xfrm>
            <a:off x="250825" y="1341438"/>
            <a:ext cx="8769350" cy="2085975"/>
            <a:chOff x="323528" y="1340768"/>
            <a:chExt cx="8767990" cy="2086542"/>
          </a:xfrm>
        </p:grpSpPr>
        <p:grpSp>
          <p:nvGrpSpPr>
            <p:cNvPr id="95240" name="Группа 36"/>
            <p:cNvGrpSpPr>
              <a:grpSpLocks/>
            </p:cNvGrpSpPr>
            <p:nvPr/>
          </p:nvGrpSpPr>
          <p:grpSpPr bwMode="auto">
            <a:xfrm>
              <a:off x="4644008" y="2924944"/>
              <a:ext cx="3819806" cy="402792"/>
              <a:chOff x="392867" y="2857494"/>
              <a:chExt cx="3616343" cy="402738"/>
            </a:xfrm>
          </p:grpSpPr>
          <p:pic>
            <p:nvPicPr>
              <p:cNvPr id="95256" name="Picture 2" descr="http://www.arbitr.ru/img/gerb.gi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2867" y="2903042"/>
                <a:ext cx="370038" cy="357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257" name="TextBox 4"/>
              <p:cNvSpPr txBox="1">
                <a:spLocks noChangeArrowheads="1"/>
              </p:cNvSpPr>
              <p:nvPr/>
            </p:nvSpPr>
            <p:spPr bwMode="auto">
              <a:xfrm>
                <a:off x="849466" y="2857494"/>
                <a:ext cx="3159744" cy="36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>
                    <a:latin typeface="Cambria" pitchFamily="18" charset="0"/>
                  </a:rPr>
                  <a:t>Высший арбитражный суд РФ</a:t>
                </a:r>
              </a:p>
            </p:txBody>
          </p:sp>
        </p:grpSp>
        <p:grpSp>
          <p:nvGrpSpPr>
            <p:cNvPr id="95241" name="Группа 46"/>
            <p:cNvGrpSpPr>
              <a:grpSpLocks/>
            </p:cNvGrpSpPr>
            <p:nvPr/>
          </p:nvGrpSpPr>
          <p:grpSpPr bwMode="auto">
            <a:xfrm>
              <a:off x="4644008" y="1340768"/>
              <a:ext cx="4447510" cy="411952"/>
              <a:chOff x="4644008" y="1340768"/>
              <a:chExt cx="4447510" cy="411952"/>
            </a:xfrm>
          </p:grpSpPr>
          <p:pic>
            <p:nvPicPr>
              <p:cNvPr id="95254" name="Picture 4" descr="http://minzdrav.gov.ru/health/remedy/106/logo2.png?display=img60x6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644008" y="1395482"/>
                <a:ext cx="360040" cy="357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255" name="TextBox 6"/>
              <p:cNvSpPr txBox="1">
                <a:spLocks noChangeArrowheads="1"/>
              </p:cNvSpPr>
              <p:nvPr/>
            </p:nvSpPr>
            <p:spPr bwMode="auto">
              <a:xfrm>
                <a:off x="5096152" y="1340768"/>
                <a:ext cx="399536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>
                    <a:latin typeface="Cambria" pitchFamily="18" charset="0"/>
                  </a:rPr>
                  <a:t>Министерство  здравоохранения РФ</a:t>
                </a:r>
              </a:p>
            </p:txBody>
          </p:sp>
        </p:grpSp>
        <p:grpSp>
          <p:nvGrpSpPr>
            <p:cNvPr id="95242" name="Группа 38"/>
            <p:cNvGrpSpPr>
              <a:grpSpLocks/>
            </p:cNvGrpSpPr>
            <p:nvPr/>
          </p:nvGrpSpPr>
          <p:grpSpPr bwMode="auto">
            <a:xfrm>
              <a:off x="323528" y="1340770"/>
              <a:ext cx="3878778" cy="418639"/>
              <a:chOff x="428596" y="2786058"/>
              <a:chExt cx="3672173" cy="418582"/>
            </a:xfrm>
          </p:grpSpPr>
          <p:sp>
            <p:nvSpPr>
              <p:cNvPr id="95252" name="TextBox 7"/>
              <p:cNvSpPr txBox="1">
                <a:spLocks noChangeArrowheads="1"/>
              </p:cNvSpPr>
              <p:nvPr/>
            </p:nvSpPr>
            <p:spPr bwMode="auto">
              <a:xfrm>
                <a:off x="969655" y="2786058"/>
                <a:ext cx="313111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mbria" pitchFamily="18" charset="0"/>
                  </a:rPr>
                  <a:t>Министерство культуры РФ</a:t>
                </a:r>
              </a:p>
            </p:txBody>
          </p:sp>
          <p:pic>
            <p:nvPicPr>
              <p:cNvPr id="95253" name="Picture 6" descr="На главную страницу сайта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28596" y="2847450"/>
                <a:ext cx="451488" cy="357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5243" name="Группа 39"/>
            <p:cNvGrpSpPr>
              <a:grpSpLocks/>
            </p:cNvGrpSpPr>
            <p:nvPr/>
          </p:nvGrpSpPr>
          <p:grpSpPr bwMode="auto">
            <a:xfrm>
              <a:off x="323528" y="2062502"/>
              <a:ext cx="3824678" cy="646418"/>
              <a:chOff x="496228" y="4572008"/>
              <a:chExt cx="3620955" cy="646331"/>
            </a:xfrm>
          </p:grpSpPr>
          <p:pic>
            <p:nvPicPr>
              <p:cNvPr id="95250" name="Picture 8" descr="Картинка 19 из 279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96228" y="4672492"/>
                <a:ext cx="357190" cy="357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251" name="TextBox 10"/>
              <p:cNvSpPr txBox="1">
                <a:spLocks noChangeArrowheads="1"/>
              </p:cNvSpPr>
              <p:nvPr/>
            </p:nvSpPr>
            <p:spPr bwMode="auto">
              <a:xfrm>
                <a:off x="969655" y="4572008"/>
                <a:ext cx="3147528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mbria" pitchFamily="18" charset="0"/>
                  </a:rPr>
                  <a:t>Министерство образования </a:t>
                </a:r>
              </a:p>
              <a:p>
                <a:r>
                  <a:rPr lang="ru-RU">
                    <a:latin typeface="Cambria" pitchFamily="18" charset="0"/>
                  </a:rPr>
                  <a:t>и науки РФ</a:t>
                </a:r>
              </a:p>
            </p:txBody>
          </p:sp>
        </p:grpSp>
        <p:grpSp>
          <p:nvGrpSpPr>
            <p:cNvPr id="95244" name="Группа 41"/>
            <p:cNvGrpSpPr>
              <a:grpSpLocks/>
            </p:cNvGrpSpPr>
            <p:nvPr/>
          </p:nvGrpSpPr>
          <p:grpSpPr bwMode="auto">
            <a:xfrm>
              <a:off x="4644008" y="2108539"/>
              <a:ext cx="3688938" cy="369382"/>
              <a:chOff x="532469" y="4071942"/>
              <a:chExt cx="3492445" cy="369332"/>
            </a:xfrm>
          </p:grpSpPr>
          <p:pic>
            <p:nvPicPr>
              <p:cNvPr id="95248" name="Picture 14" descr="http://im8-tub-ru.yandex.net/i?id=432641798-61-72&amp;n=17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32469" y="4096256"/>
                <a:ext cx="285752" cy="3128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249" name="TextBox 15"/>
              <p:cNvSpPr txBox="1">
                <a:spLocks noChangeArrowheads="1"/>
              </p:cNvSpPr>
              <p:nvPr/>
            </p:nvSpPr>
            <p:spPr bwMode="auto">
              <a:xfrm>
                <a:off x="969654" y="4071942"/>
                <a:ext cx="305526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mbria" pitchFamily="18" charset="0"/>
                  </a:rPr>
                  <a:t>Министерство юстиции РФ</a:t>
                </a:r>
              </a:p>
            </p:txBody>
          </p:sp>
        </p:grpSp>
        <p:grpSp>
          <p:nvGrpSpPr>
            <p:cNvPr id="95245" name="Группа 42"/>
            <p:cNvGrpSpPr>
              <a:grpSpLocks/>
            </p:cNvGrpSpPr>
            <p:nvPr/>
          </p:nvGrpSpPr>
          <p:grpSpPr bwMode="auto">
            <a:xfrm>
              <a:off x="323528" y="2924944"/>
              <a:ext cx="3765469" cy="502366"/>
              <a:chOff x="430223" y="5286388"/>
              <a:chExt cx="3564900" cy="502298"/>
            </a:xfrm>
          </p:grpSpPr>
          <p:pic>
            <p:nvPicPr>
              <p:cNvPr id="95246" name="Picture 22" descr="http://im6-tub-ru.yandex.net/i?id=390109649-35-72&amp;n=17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30223" y="5286388"/>
                <a:ext cx="428628" cy="502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247" name="TextBox 20"/>
              <p:cNvSpPr txBox="1">
                <a:spLocks noChangeArrowheads="1"/>
              </p:cNvSpPr>
              <p:nvPr/>
            </p:nvSpPr>
            <p:spPr bwMode="auto">
              <a:xfrm>
                <a:off x="973975" y="5296659"/>
                <a:ext cx="302114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mbria" pitchFamily="18" charset="0"/>
                  </a:rPr>
                  <a:t>Следственный комитет  РФ</a:t>
                </a:r>
              </a:p>
            </p:txBody>
          </p:sp>
        </p:grpSp>
      </p:grpSp>
      <p:pic>
        <p:nvPicPr>
          <p:cNvPr id="95238" name="Picture 2" descr="C:\Documents and Settings\alferova\Рабочий стол\дизайн  сайта\logotype\logotype\parus_logotype-cmyk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86750" y="5781675"/>
            <a:ext cx="7000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9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0713" y="3656013"/>
            <a:ext cx="787082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7283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97288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7289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72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Структура УАОСОФД</a:t>
            </a:r>
            <a:r>
              <a:rPr lang="en-US" sz="2800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г.Москвы</a:t>
            </a:r>
          </a:p>
        </p:txBody>
      </p:sp>
      <p:pic>
        <p:nvPicPr>
          <p:cNvPr id="9728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6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7287" name="Picture 2" descr="C:\Users\SONY\AppData\Local\Microsoft\Windows\Temporary Internet Files\Content.Outlook\QLB549P6\Интеграция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854075"/>
            <a:ext cx="8570912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9331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99337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9338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933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   Перечень функциональных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сервисов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УАОСОФД</a:t>
            </a:r>
          </a:p>
        </p:txBody>
      </p:sp>
      <p:pic>
        <p:nvPicPr>
          <p:cNvPr id="9933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4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9335" name="Rectangle 1"/>
          <p:cNvSpPr>
            <a:spLocks noChangeArrowheads="1"/>
          </p:cNvSpPr>
          <p:nvPr/>
        </p:nvSpPr>
        <p:spPr bwMode="auto">
          <a:xfrm>
            <a:off x="0" y="1171575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наличных денежных средств и денежных документов</a:t>
            </a:r>
            <a:endParaRPr lang="ru-RU" sz="16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оборудования и техники (нефинансовых активов)</a:t>
            </a:r>
            <a:endParaRPr lang="ru-RU" sz="16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взаимоотношений с поставщиками и подрядчиками</a:t>
            </a:r>
            <a:endParaRPr lang="ru-RU" sz="16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расчетов с подотчетными лицами</a:t>
            </a:r>
            <a:endParaRPr lang="ru-RU" sz="16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взаимоотношений с покупателями и заказчиками</a:t>
            </a:r>
            <a:endParaRPr lang="ru-RU" sz="16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планируемых расходов</a:t>
            </a:r>
            <a:endParaRPr lang="ru-RU" sz="16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операций доведения бюджетных данных и кассового исполнения</a:t>
            </a:r>
            <a:endParaRPr lang="ru-RU" sz="16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Учет родительской платы</a:t>
            </a:r>
            <a:endParaRPr lang="ru-RU" sz="2400">
              <a:latin typeface="Cambria" pitchFamily="18" charset="0"/>
            </a:endParaRP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</a:rPr>
              <a:t>  Учет платных услуг</a:t>
            </a: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  <a:cs typeface="Times New Roman" pitchFamily="18" charset="0"/>
              </a:rPr>
              <a:t>  Формирование отчетности</a:t>
            </a: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</a:rPr>
              <a:t>  Расчет заработной платы</a:t>
            </a:r>
          </a:p>
          <a:p>
            <a:pPr algn="just" eaLnBrk="0" hangingPunct="0">
              <a:spcAft>
                <a:spcPts val="300"/>
              </a:spcAft>
              <a:buFont typeface="Wingdings" pitchFamily="2" charset="2"/>
              <a:buChar char="Ø"/>
              <a:tabLst>
                <a:tab pos="457200" algn="l"/>
                <a:tab pos="1141413" algn="l"/>
              </a:tabLst>
            </a:pPr>
            <a:r>
              <a:rPr lang="ru-RU" sz="2400">
                <a:latin typeface="Cambria" pitchFamily="18" charset="0"/>
              </a:rPr>
              <a:t>  Управление кадровыми ресурсами</a:t>
            </a:r>
            <a:endParaRPr lang="ru-RU" sz="3600">
              <a:latin typeface="Cambria" pitchFamily="18" charset="0"/>
            </a:endParaRPr>
          </a:p>
        </p:txBody>
      </p:sp>
      <p:pic>
        <p:nvPicPr>
          <p:cNvPr id="99336" name="Picture 2" descr="C:\Documents and Settings\alferova\Рабочий стол\дизайн  сайта\logotype\logotype\parus_logotype-cmyk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86750" y="5781675"/>
            <a:ext cx="7000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1379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01384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1385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138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  <a:latin typeface="Cambria" pitchFamily="18" charset="0"/>
              </a:rPr>
              <a:t>Перспективы развития Системы</a:t>
            </a:r>
          </a:p>
        </p:txBody>
      </p:sp>
      <p:pic>
        <p:nvPicPr>
          <p:cNvPr id="10138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2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1383" name="Рисунок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928688"/>
            <a:ext cx="914400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99337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9338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933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   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Примеры реализации «облачных» проектов бухучета</a:t>
            </a:r>
            <a:endParaRPr lang="ru-RU" sz="280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9933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4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9336" name="Picture 2" descr="C:\Documents and Settings\alferova\Рабочий стол\дизайн  сайта\logotype\logotype\parus_logotype-cmyk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86750" y="5781675"/>
            <a:ext cx="7000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11560" y="1268760"/>
            <a:ext cx="7877478" cy="498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Департамент здравоохранения г.Москвы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..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Департамент </a:t>
            </a:r>
            <a:r>
              <a:rPr lang="ru-RU" sz="2400" dirty="0" smtClean="0">
                <a:latin typeface="Cambria" pitchFamily="18" charset="0"/>
              </a:rPr>
              <a:t>культуры </a:t>
            </a:r>
            <a:r>
              <a:rPr lang="ru-RU" sz="2400" dirty="0" smtClean="0">
                <a:latin typeface="Cambria" pitchFamily="18" charset="0"/>
              </a:rPr>
              <a:t>г.Москвы</a:t>
            </a:r>
            <a:endParaRPr lang="ru-RU" sz="2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Министерство здравоохранения Краснодарского края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Департамент соцзащиты Новгородской области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Муниципальные районы Республики Башкортостан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latin typeface="Cambria" pitchFamily="18" charset="0"/>
            </a:endParaRPr>
          </a:p>
          <a:p>
            <a:r>
              <a:rPr lang="ru-RU" sz="2400" dirty="0" smtClean="0">
                <a:latin typeface="Cambria" pitchFamily="18" charset="0"/>
              </a:rPr>
              <a:t>и другие</a:t>
            </a:r>
            <a:endParaRPr lang="ru-RU" dirty="0" smtClean="0">
              <a:latin typeface="Cambria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8366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75" y="0"/>
            <a:ext cx="91471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07950" y="25400"/>
            <a:ext cx="585788" cy="895350"/>
            <a:chOff x="107504" y="34416"/>
            <a:chExt cx="586976" cy="895658"/>
          </a:xfrm>
        </p:grpSpPr>
        <p:pic>
          <p:nvPicPr>
            <p:cNvPr id="101384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l="20483" b="20753"/>
            <a:stretch>
              <a:fillRect/>
            </a:stretch>
          </p:blipFill>
          <p:spPr bwMode="auto">
            <a:xfrm>
              <a:off x="107504" y="34416"/>
              <a:ext cx="586976" cy="74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1385" name="Picture 10" descr="Новый кораблик"/>
            <p:cNvPicPr>
              <a:picLocks noChangeAspect="1" noChangeArrowheads="1"/>
            </p:cNvPicPr>
            <p:nvPr/>
          </p:nvPicPr>
          <p:blipFill>
            <a:blip r:embed="rId5" cstate="print"/>
            <a:srcRect t="82788"/>
            <a:stretch>
              <a:fillRect/>
            </a:stretch>
          </p:blipFill>
          <p:spPr bwMode="auto">
            <a:xfrm>
              <a:off x="107505" y="827489"/>
              <a:ext cx="470769" cy="10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138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938" y="0"/>
            <a:ext cx="9151938" cy="7604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 Социальная значимость  интеграции с региональным </a:t>
            </a:r>
            <a:r>
              <a:rPr lang="ru-RU" sz="2800" dirty="0" err="1" smtClean="0">
                <a:solidFill>
                  <a:schemeClr val="bg1"/>
                </a:solidFill>
                <a:latin typeface="Cambria" pitchFamily="18" charset="0"/>
              </a:rPr>
              <a:t>агрегатором</a:t>
            </a:r>
            <a:r>
              <a:rPr lang="ru-RU" sz="2800" dirty="0" smtClean="0">
                <a:solidFill>
                  <a:schemeClr val="bg1"/>
                </a:solidFill>
                <a:latin typeface="Cambria" pitchFamily="18" charset="0"/>
              </a:rPr>
              <a:t> начислений и платежей</a:t>
            </a:r>
            <a:endParaRPr lang="ru-RU" sz="280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0138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6780213"/>
            <a:ext cx="913447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2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67544" y="3501008"/>
            <a:ext cx="4032448" cy="25922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Казенные учреждения </a:t>
            </a:r>
          </a:p>
          <a:p>
            <a:pPr algn="ctr"/>
            <a:r>
              <a:rPr lang="ru-RU" sz="2400" dirty="0" smtClean="0"/>
              <a:t>(Администраторы доходов бюджета)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4644008" y="3501008"/>
            <a:ext cx="4104456" cy="26642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Бюджетные и автономные учреждения </a:t>
            </a:r>
          </a:p>
          <a:p>
            <a:pPr algn="ctr"/>
            <a:r>
              <a:rPr lang="ru-RU" sz="2400" dirty="0" smtClean="0"/>
              <a:t>(Приносящая доход деятельность)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3608" y="1340768"/>
            <a:ext cx="2520280" cy="10801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ГИС ГМП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92080" y="1340768"/>
            <a:ext cx="2520280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Региональный </a:t>
            </a:r>
            <a:r>
              <a:rPr lang="ru-RU" dirty="0" err="1" smtClean="0"/>
              <a:t>агрегатор</a:t>
            </a:r>
            <a:r>
              <a:rPr lang="ru-RU" dirty="0" smtClean="0"/>
              <a:t> </a:t>
            </a:r>
            <a:r>
              <a:rPr lang="ru-RU" dirty="0" err="1" smtClean="0"/>
              <a:t>НиП</a:t>
            </a:r>
            <a:endParaRPr lang="ru-RU" dirty="0"/>
          </a:p>
        </p:txBody>
      </p:sp>
      <p:sp>
        <p:nvSpPr>
          <p:cNvPr id="15" name="Двойная стрелка вверх/вниз 14"/>
          <p:cNvSpPr/>
          <p:nvPr/>
        </p:nvSpPr>
        <p:spPr>
          <a:xfrm>
            <a:off x="2123728" y="2636912"/>
            <a:ext cx="576064" cy="792088"/>
          </a:xfrm>
          <a:prstGeom prst="up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верх/вниз 15"/>
          <p:cNvSpPr/>
          <p:nvPr/>
        </p:nvSpPr>
        <p:spPr>
          <a:xfrm>
            <a:off x="6228184" y="2636912"/>
            <a:ext cx="576064" cy="792088"/>
          </a:xfrm>
          <a:prstGeom prst="up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3923928" y="1628800"/>
            <a:ext cx="1008112" cy="43204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7105</TotalTime>
  <Words>557</Words>
  <Application>Microsoft Office PowerPoint</Application>
  <PresentationFormat>Экран (4:3)</PresentationFormat>
  <Paragraphs>162</Paragraphs>
  <Slides>29</Slides>
  <Notes>27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Оформление по умолчанию</vt:lpstr>
      <vt:lpstr>Acrobat Document</vt:lpstr>
      <vt:lpstr>Решение актуальных задач учета и отчетности с применением программных продуктов «Корпорации Парус»</vt:lpstr>
      <vt:lpstr>Слайд 2</vt:lpstr>
      <vt:lpstr>Наши клиенты – учреждения ФОИВ</vt:lpstr>
      <vt:lpstr>Структура УАОСОФД г.Москвы</vt:lpstr>
      <vt:lpstr>    Перечень функциональных сервисов УАОСОФД</vt:lpstr>
      <vt:lpstr>Перспективы развития Системы</vt:lpstr>
      <vt:lpstr>    Примеры реализации «облачных» проектов бухучета</vt:lpstr>
      <vt:lpstr>  Социальная значимость  интеграции с региональным агрегатором начислений и платежей</vt:lpstr>
      <vt:lpstr>Слайд 9</vt:lpstr>
      <vt:lpstr>Нормативное обоснование создания ИС РНиП</vt:lpstr>
      <vt:lpstr>Платные услуги и сервисы учреждений</vt:lpstr>
      <vt:lpstr>      Общая схема взаимодействия с ГИС ГМП и ИС РНиП</vt:lpstr>
      <vt:lpstr>Интеграция с региональным  агрегатором НиП</vt:lpstr>
      <vt:lpstr>Каталог услуг </vt:lpstr>
      <vt:lpstr>Каталог услуг</vt:lpstr>
      <vt:lpstr>Формирование данных о начислениях</vt:lpstr>
      <vt:lpstr>       Взаимодействие с региональным агрегатором НиП</vt:lpstr>
      <vt:lpstr>Передача сведений о начислениях</vt:lpstr>
      <vt:lpstr>Передача сведений о начислениях</vt:lpstr>
      <vt:lpstr>Передача сведений о начислениях</vt:lpstr>
      <vt:lpstr>Передача сведений о начислениях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@home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</dc:creator>
  <cp:lastModifiedBy>Своды</cp:lastModifiedBy>
  <cp:revision>146</cp:revision>
  <dcterms:created xsi:type="dcterms:W3CDTF">2013-03-07T14:36:16Z</dcterms:created>
  <dcterms:modified xsi:type="dcterms:W3CDTF">2013-09-04T17:54:44Z</dcterms:modified>
</cp:coreProperties>
</file>