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37" r:id="rId1"/>
  </p:sldMasterIdLst>
  <p:notesMasterIdLst>
    <p:notesMasterId r:id="rId34"/>
  </p:notesMasterIdLst>
  <p:handoutMasterIdLst>
    <p:handoutMasterId r:id="rId35"/>
  </p:handoutMasterIdLst>
  <p:sldIdLst>
    <p:sldId id="750" r:id="rId2"/>
    <p:sldId id="990" r:id="rId3"/>
    <p:sldId id="924" r:id="rId4"/>
    <p:sldId id="1002" r:id="rId5"/>
    <p:sldId id="953" r:id="rId6"/>
    <p:sldId id="985" r:id="rId7"/>
    <p:sldId id="997" r:id="rId8"/>
    <p:sldId id="994" r:id="rId9"/>
    <p:sldId id="1000" r:id="rId10"/>
    <p:sldId id="1006" r:id="rId11"/>
    <p:sldId id="1007" r:id="rId12"/>
    <p:sldId id="1008" r:id="rId13"/>
    <p:sldId id="1009" r:id="rId14"/>
    <p:sldId id="1010" r:id="rId15"/>
    <p:sldId id="1011" r:id="rId16"/>
    <p:sldId id="1012" r:id="rId17"/>
    <p:sldId id="1013" r:id="rId18"/>
    <p:sldId id="1014" r:id="rId19"/>
    <p:sldId id="1015" r:id="rId20"/>
    <p:sldId id="1016" r:id="rId21"/>
    <p:sldId id="1017" r:id="rId22"/>
    <p:sldId id="1018" r:id="rId23"/>
    <p:sldId id="1019" r:id="rId24"/>
    <p:sldId id="1020" r:id="rId25"/>
    <p:sldId id="1021" r:id="rId26"/>
    <p:sldId id="1005" r:id="rId27"/>
    <p:sldId id="964" r:id="rId28"/>
    <p:sldId id="987" r:id="rId29"/>
    <p:sldId id="1003" r:id="rId30"/>
    <p:sldId id="1004" r:id="rId31"/>
    <p:sldId id="960" r:id="rId32"/>
    <p:sldId id="999" r:id="rId33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  <a:srgbClr val="0066FF"/>
    <a:srgbClr val="8A8BB8"/>
    <a:srgbClr val="FF0066"/>
    <a:srgbClr val="9FA0C5"/>
    <a:srgbClr val="999AC1"/>
    <a:srgbClr val="8586B5"/>
    <a:srgbClr val="ABACCD"/>
    <a:srgbClr val="9495BE"/>
    <a:srgbClr val="8F90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60" autoAdjust="0"/>
    <p:restoredTop sz="81486" autoAdjust="0"/>
  </p:normalViewPr>
  <p:slideViewPr>
    <p:cSldViewPr snapToGrid="0">
      <p:cViewPr>
        <p:scale>
          <a:sx n="100" d="100"/>
          <a:sy n="100" d="100"/>
        </p:scale>
        <p:origin x="-684" y="16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-4026" y="-132"/>
      </p:cViewPr>
      <p:guideLst>
        <p:guide orient="horz" pos="311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4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415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05D24944-8662-4790-8580-BFB2B0FD43E7}" type="datetime1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4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415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59699607-8834-40E1-8B20-37A0744E0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6092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4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49415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127337C-25EF-4422-9958-7C6D9D060952}" type="datetime1">
              <a:rPr lang="ru-RU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846" tIns="49924" rIns="99846" bIns="4992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0839" y="4689184"/>
            <a:ext cx="5435997" cy="444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4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49415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91C30E1-BDA1-4100-B6A9-DD61A7D16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8260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905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905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905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905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90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C10F903-7810-493C-BA64-6F75EBABA575}" type="slidenum">
              <a:rPr lang="ru-RU" smtClean="0">
                <a:latin typeface="Calibri" pitchFamily="34" charset="0"/>
              </a:rPr>
              <a:pPr eaLnBrk="1" hangingPunct="1"/>
              <a:t>1</a:t>
            </a:fld>
            <a:endParaRPr lang="ru-RU" smtClean="0">
              <a:latin typeface="Calibri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46150" y="163513"/>
            <a:ext cx="4940300" cy="37052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543" y="4049506"/>
            <a:ext cx="6339750" cy="501763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Batang"/>
            </a:endParaRPr>
          </a:p>
          <a:p>
            <a:pPr lvl="0" indent="450215" algn="just">
              <a:lnSpc>
                <a:spcPts val="2000"/>
              </a:lnSpc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latin typeface="Times New Roman"/>
              <a:ea typeface="Batang"/>
            </a:endParaRPr>
          </a:p>
          <a:p>
            <a:pPr marL="230188" indent="-230188" eaLnBrk="1" hangingPunct="1">
              <a:lnSpc>
                <a:spcPct val="90000"/>
              </a:lnSpc>
            </a:pPr>
            <a:endParaRPr lang="ru-RU" sz="140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10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11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14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15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7006" indent="-283464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3856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87398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0941" indent="-226771" defTabSz="888187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94483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48026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01568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55110" indent="-226771" defTabSz="88818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8CDB4D1-48AA-47D1-833E-78E60EFF9E0F}" type="slidenum">
              <a:rPr lang="ru-RU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16</a:t>
            </a:fld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ru-RU" smtClean="0">
              <a:cs typeface="Arial" pitchFamily="34" charset="0"/>
            </a:endParaRPr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87413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874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0FC570A-B465-466B-9341-2C4F15C471BC}" type="slidenum">
              <a:rPr kumimoji="0" lang="ru-RU" sz="1200">
                <a:cs typeface="Times New Roman" pitchFamily="18" charset="0"/>
              </a:rPr>
              <a:pPr/>
              <a:t>23</a:t>
            </a:fld>
            <a:endParaRPr kumimoji="0" lang="ru-RU" sz="120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680839" y="4689183"/>
            <a:ext cx="5435997" cy="473087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своем послании Федеральному Собранию 12 декабря Президент указал на необходимость </a:t>
            </a:r>
            <a:r>
              <a:rPr lang="ru-RU" dirty="0" smtClean="0">
                <a:solidFill>
                  <a:srgbClr val="1D1D1D"/>
                </a:solidFill>
                <a:effectLst/>
                <a:latin typeface="Arial"/>
                <a:ea typeface="Times New Roman"/>
              </a:rPr>
              <a:t>изменения самих принципов работы контрольных органов.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целях формирования эффективной системы государственного и муниципального финансового контроля необходимо завершить работу по внесению изменений в Бюджетный кодекс в части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с учетом изменений законодательства о Счетной палате и контрольно-счетных органах. В законодательстве необходимо определить сферу государственного и муниципального финансового контроля, ограничить ее контролем за соблюдением бюджетного законодательства участниками бюджетного процесса  (органами власти, казенными учреждениями), а также юридическими лицами, созданными на основе государственного (муниципального) имущества (бюджетные и автономные учреждения, унитарные предприятия,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госкорпорации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). Другие юридические лица могут быть объектами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только в процессе проверки участников бюджетного процесса, предоставивших бюджетные средства, и их проверка ограничивается проверкой соблюдения условий соответствующих договоров о получении и использовании этих средств. Внедрение такого подхода исключит проведение избыточных (неоправданных) проверок юридических лиц.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Государственный (муниципальный) финансовый контроль предлагается разделить на внутренний и внешний, деятельность по контролю (аудиту) - на контрольно-ревизионную деятельность уполномоченных органов контроля с применением ответственности и санкций и иные виды контроля и аудита, включая экспертно-аналитическую деятельность Счетной палаты и контрольно-счетных органов.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также позволит четко определить методы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внедрить единые методики и стандарты по осуществлению внутреннего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Назрела необходимость в развитии полноценных систем внутреннего контроля и аудита в органах власти и учреждениях, направленных на обеспечение эффективности их деятельности и бюджетных расходов. 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Принятие комплексных мер по совершенствованию системы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позволит решить задачу качественного управления общественными финансами.       </a:t>
            </a:r>
          </a:p>
          <a:p>
            <a:pPr indent="354013" algn="just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Апапапа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Закон о внесении комплексных изменений в Бюджетный кодекс в части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(252-ФЗ от 23.07.13)  в целом обеспечил все необходимые условия для формирования сбалансированной системы финансового контроля. Закон четко регламентирует и проведение контрольно-ревизионной деятельности в финансово-бюджетной сфере и применение мер профилактического характера с использованием инструментов внутреннего контроля и аудита и вопросы контроля (анализа) эффективности бюджетных расходов. Сейчас предстоит большая работа по реализации новаций Закона 252-ФЗ. Важнейшей задачей является установление методик (стандартов) по внутреннему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госфинконтролю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обеспечивающих прежде всего эффективное планирование контрольной деятельности в условиях ограниченных ресурсов для проведения проверок (ревизий), принятие корректных решений по квалификации нарушений, исключение дублирования проверок органов внешнего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др. Необходимо также принять меры по  обеспечению соблюдения единых методик и требований всеми органами внутреннего государственного и муниципального финансового контроля. В настоящее время остается неурегулированным вопрос принятия мер ответственности за неэффективные (необоснованные) закупки, предлагается разработать комплексные изменения в КоАП и 44-ФЗ в целях действенной реализации полномочий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финнадзоров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 контролю в сфере закупок. В части предварительного контроля использования бюджетных средств необходимо перейти к «электронному санкционированию». 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 учетом изменений законодательства о Счетной палате и контрольно-счетных органах. В законодательстве необходимо определить сферу государственного и муниципального финансового контроля, ограничить ее контролем за соблюдением бюджетного законодательства участниками бюджетного процесса  (органами власти, казенными учреждениями), а также юридическими лицами, созданными на основе государственного (муниципального) имущества (бюджетные и автономные учреждения, унитарные предприятия,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госкорпорации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). Другие юридические лица могут быть объектами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только в процессе проверки участников бюджетного процесса, предоставивших бюджетные средства, и их проверка ограничивается проверкой соблюдения условий соответствующих договоров о получении и использовании этих средств. Внедрение такого подхода исключит проведение избыточных (неоправданных) проверок юридических лиц.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Государственный (муниципальный) финансовый контроль предлагается разделить на внутренний и внешний, деятельность по контролю (аудиту) - на контрольно-ревизионную деятельность уполномоченных органов контроля с применением ответственности и санкций и иные виды контроля и аудита, включая экспертно-аналитическую деятельность Счетной палаты и контрольно-счетных органов.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также позволит четко определить методы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внедрить единые методики и стандарты по осуществлению внутреннего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Назрела необходимость в развитии полноценных систем внутреннего контроля и аудита в органах власти и учреждениях, направленных на обеспечение эффективности их деятельности и бюджетных расходов. </a:t>
            </a:r>
          </a:p>
          <a:p>
            <a:pPr marL="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Принятие комплексных мер по совершенствованию системы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госфинконтроля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позволит решить задачу качественного управления общественными финансами.       </a:t>
            </a:r>
          </a:p>
          <a:p>
            <a:pPr indent="354013"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54013"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54013"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5038" y="279400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96276" y="4105518"/>
            <a:ext cx="5931104" cy="56383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0215" algn="just">
              <a:lnSpc>
                <a:spcPts val="2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</a:rPr>
              <a:t>Важнейшим мероприятием, проводимым в рамках развития структуры сектора государственного управления, является законодательное урегулирование вопроса об отнесении институциональных единиц к определенным секторам экономики. В 2013 – 2015 годах планируется на нормативно-правовом уровне определить институциональный охват сектора государственного управления Российской Федерации.</a:t>
            </a: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Государственные программы Российской Федерации, являясь инструментом реализации государственной политики, сами по себе не формируют расходных обязательств, а задают общие границы для их принятия и исполнения. В то же время при переходе к программному бюджету особенно важно четкое определение объема и структуры действующих расходных обязательств, поскольку они служат основой для формирования «потолка» для госпрограммы, позволяют планировать деятельность, обеспечивать результаты реализации государственной политики. </a:t>
            </a: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При этом в пределах бюджетных ассигнований на обеспечение действующих расходных обязательств возможно и необходимо проведение оптимизации, перераспределения бюджетных ассигнований в пользу более эффективных расходных обязательств. </a:t>
            </a:r>
            <a:endParaRPr lang="ru-RU" dirty="0" smtClean="0">
              <a:latin typeface="Times New Roman"/>
              <a:ea typeface="Calibri"/>
            </a:endParaRP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Одновременно </a:t>
            </a:r>
            <a:r>
              <a:rPr lang="ru-RU" dirty="0">
                <a:latin typeface="Times New Roman"/>
                <a:ea typeface="Calibri"/>
              </a:rPr>
              <a:t>это позволит определить (при соблюдении «бюджетных правил») наличие ресурсов для обеспечения принимаемых расходных обязательств с учетом приоритетов государственной политики и уровня эффективности реализации соответствующих госпрограмм.</a:t>
            </a: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lang="ru-RU" sz="1100" dirty="0" smtClean="0">
              <a:effectLst/>
              <a:latin typeface="Times New Roman"/>
              <a:ea typeface="Batang"/>
            </a:endParaRPr>
          </a:p>
          <a:p>
            <a:pPr indent="354013"/>
            <a:endParaRPr lang="ru-RU" b="1" i="1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702050" y="4689184"/>
            <a:ext cx="5495349" cy="4825887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Среди вопросов реформирования системы оказания государственных услуг остались нерешенными: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несоответствие видов деятельности государственных учреждений, в основном носящей явно коммерческий характер, целям создания государственного учреждения;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несоответствие государственных услуг, оказываемых учреждениями, предусмотренному законодательством полномочиям соответствующего публично-правового образования;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наличие у отдельных уполномоченных органов в ведомственных перечнях платных услуг, включение которых в данные перечни не предусмотрено федеральными законами;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ограниченность нормативно-правовой базы и практики формировании бюджетов с учетом показателей государственных и муниципальных заданий, декларативность соответствующих норм законодательства Российской Федерации.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C30E1-BDA1-4100-B6A9-DD61A7D1614E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3902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537" indent="0" algn="just">
              <a:buNone/>
            </a:pPr>
            <a:r>
              <a:rPr lang="ru-RU" sz="1200" b="1" dirty="0" smtClean="0">
                <a:solidFill>
                  <a:schemeClr val="dk1"/>
                </a:solidFill>
                <a:cs typeface="Times New Roman" pitchFamily="18" charset="0"/>
              </a:rPr>
              <a:t>Анализ факторов роста Индекса открытости бюджета</a:t>
            </a:r>
          </a:p>
          <a:p>
            <a:pPr marL="109537" indent="0" algn="just">
              <a:buNone/>
            </a:pPr>
            <a:r>
              <a:rPr lang="ru-RU" sz="1200" b="1" dirty="0" smtClean="0"/>
              <a:t>2006-2008 гг.</a:t>
            </a:r>
          </a:p>
          <a:p>
            <a:pPr marL="109537" indent="0" algn="just">
              <a:buNone/>
            </a:pPr>
            <a:r>
              <a:rPr lang="ru-RU" sz="1200" dirty="0" smtClean="0"/>
              <a:t>За счет расширения информации, представляемой в составе материалов одновременно с проектом закона о федеральном бюджете, в том числе, в разрезе ведомственной и функциональной структуры расходов бюджета, информации о взносах в уставные капиталы государственных корпораций, а также информации, раскрывающей взаимосвязь расходов федерального бюджета с целями деятельности Правительства Российской Федерации.</a:t>
            </a:r>
          </a:p>
          <a:p>
            <a:pPr marL="109537" indent="0" algn="just">
              <a:buNone/>
            </a:pPr>
            <a:endParaRPr lang="ru-RU" sz="1200" dirty="0" smtClean="0">
              <a:cs typeface="Times New Roman" pitchFamily="18" charset="0"/>
            </a:endParaRPr>
          </a:p>
          <a:p>
            <a:pPr marL="109537" indent="0" algn="just">
              <a:buNone/>
            </a:pPr>
            <a:r>
              <a:rPr lang="ru-RU" sz="1200" b="1" dirty="0" smtClean="0">
                <a:cs typeface="Times New Roman" pitchFamily="18" charset="0"/>
              </a:rPr>
              <a:t>2008-2010 гг.</a:t>
            </a:r>
          </a:p>
          <a:p>
            <a:pPr marL="109537" indent="0" algn="just">
              <a:buNone/>
            </a:pPr>
            <a:r>
              <a:rPr lang="ru-RU" sz="1200" dirty="0" smtClean="0">
                <a:cs typeface="Times New Roman" pitchFamily="18" charset="0"/>
              </a:rPr>
              <a:t>За счет дальнейшего расширения информации, представляемой в составе материалов одновременно с проектом закона о федеральном бюджете, в том числе, об источниках налоговых и неналоговых доходов федерального бюджета, а также отражения в законе о бюджете расходов на среднесрочный период. Кроме того, за счет расширения информации, представляемой в рамках ежегодного отчета об исполнении бюджета, в том числе, разъяснения причин отклонений между утвержденными значениями (включая изменения в течение года) и итоговыми значениями по доходам и расходам бюджета.</a:t>
            </a:r>
          </a:p>
          <a:p>
            <a:pPr marL="109537" indent="0" algn="just">
              <a:buNone/>
            </a:pPr>
            <a:endParaRPr lang="ru-RU" sz="1200" b="1" dirty="0" smtClean="0">
              <a:cs typeface="Times New Roman" pitchFamily="18" charset="0"/>
            </a:endParaRPr>
          </a:p>
          <a:p>
            <a:pPr marL="109537" indent="0" algn="just">
              <a:buNone/>
            </a:pPr>
            <a:r>
              <a:rPr lang="ru-RU" sz="1200" b="1" dirty="0" smtClean="0">
                <a:cs typeface="Times New Roman" pitchFamily="18" charset="0"/>
              </a:rPr>
              <a:t>2010-2012 гг.</a:t>
            </a:r>
          </a:p>
          <a:p>
            <a:pPr marL="109537" indent="0" algn="just">
              <a:buNone/>
            </a:pPr>
            <a:r>
              <a:rPr lang="ru-RU" sz="1200" dirty="0" smtClean="0">
                <a:cs typeface="Times New Roman" pitchFamily="18" charset="0"/>
              </a:rPr>
              <a:t>За счет дальнейшего расширения информации, представляемой в составе материалов одновременно с проектом закона о федеральном бюджете, в том числе, о расходах федерального бюджета в разрезе экономической классификации, а также возобновления среднесрочного планирования расходов и представления аналитического распределения расходов федерального бюджета по государственным программам.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C30E1-BDA1-4100-B6A9-DD61A7D1614E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561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50949" y="9378361"/>
            <a:ext cx="2945199" cy="49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 anchor="b"/>
          <a:lstStyle>
            <a:lvl1pPr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F1F01465-F4AF-4556-9CF4-025321F48DED}" type="slidenum">
              <a:rPr lang="ru-RU" sz="1200">
                <a:latin typeface="Calibri" pitchFamily="34" charset="0"/>
              </a:rPr>
              <a:pPr algn="r" eaLnBrk="1" hangingPunct="1"/>
              <a:t>2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511175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0988" y="4641630"/>
            <a:ext cx="5204846" cy="498383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/>
          <a:lstStyle/>
          <a:p>
            <a:pPr lvl="0"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В 2010 – 2012 годах развитие бюджетной системы Российской Федерации проходило в рамках Программы Правительства РФ по повышению эффективности бюджетных расходов на период до 2012 года. </a:t>
            </a:r>
            <a:endParaRPr lang="ru-RU" dirty="0" smtClean="0">
              <a:solidFill>
                <a:prstClr val="black"/>
              </a:solidFill>
              <a:latin typeface="Times New Roman"/>
              <a:ea typeface="Batang"/>
            </a:endParaRPr>
          </a:p>
          <a:p>
            <a:pPr lvl="0"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По большинству направлений ее реализации был достигнут существенный прогресс.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</a:rPr>
              <a:t>Для примера приведу итоги по направлению «Повышение долгосрочной сбалансированности и устойчивости бюджетной системы Российской Федерации».</a:t>
            </a:r>
            <a:endParaRPr lang="ru-RU" dirty="0" smtClean="0">
              <a:effectLst/>
              <a:latin typeface="Times New Roman"/>
              <a:ea typeface="Batang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</a:rPr>
              <a:t>Дефицит и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ненефтегазовый</a:t>
            </a:r>
            <a:r>
              <a:rPr lang="ru-RU" dirty="0" smtClean="0">
                <a:effectLst/>
                <a:latin typeface="Times New Roman"/>
                <a:ea typeface="Calibri"/>
              </a:rPr>
              <a:t> дефицит федерального бюджета сократился соответственно с 6,0% и 13,7% ВВП в 2009 году до 0,1% и 10,5% ВВП в 2012 году, а объем Резервного фонда увеличился с 1,7% ВВП в 2010 году до 4,5% в 2012 году.</a:t>
            </a:r>
            <a:endParaRPr lang="ru-RU" dirty="0" smtClean="0">
              <a:effectLst/>
              <a:latin typeface="Times New Roman"/>
              <a:ea typeface="Batang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</a:rPr>
              <a:t>В декабре 2012 года</a:t>
            </a:r>
            <a:r>
              <a:rPr lang="ru-RU" baseline="0" dirty="0" smtClean="0">
                <a:effectLst/>
                <a:latin typeface="Times New Roman"/>
                <a:ea typeface="Calibri"/>
              </a:rPr>
              <a:t> был</a:t>
            </a:r>
            <a:r>
              <a:rPr lang="ru-RU" dirty="0" smtClean="0">
                <a:effectLst/>
                <a:latin typeface="Times New Roman"/>
                <a:ea typeface="Calibri"/>
              </a:rPr>
              <a:t> принят федеральный закон № 268-ФЗ О внесении изменений в Бюджетный кодекс, который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устанавил</a:t>
            </a:r>
            <a:r>
              <a:rPr lang="ru-RU" dirty="0" smtClean="0">
                <a:effectLst/>
                <a:latin typeface="Times New Roman"/>
                <a:ea typeface="Calibri"/>
              </a:rPr>
              <a:t> новые бюджетные правила.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</a:rPr>
              <a:t>Федеральный бюджет на 2013 год и на плановый период 2014 и 2015 годов был сформирован в соответствии с указанными правилами.</a:t>
            </a:r>
          </a:p>
          <a:p>
            <a:pPr lvl="0" indent="450215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Удалось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</a:rPr>
              <a:t>продвинуться и по другим направлениям. </a:t>
            </a:r>
            <a:endParaRPr lang="ru-RU" dirty="0">
              <a:solidFill>
                <a:prstClr val="black"/>
              </a:solidFill>
              <a:latin typeface="Times New Roman" pitchFamily="18" charset="0"/>
            </a:endParaRPr>
          </a:p>
          <a:p>
            <a:pPr indent="354013" algn="just" eaLnBrk="1" hangingPunct="1"/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680839" y="4689184"/>
            <a:ext cx="5347099" cy="444458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 indent="450215" algn="just" eaLnBrk="1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Стратегическим целевым ориентиром Программы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в данном направлении является превышение значения ИБП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80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% с вхождением Российской Федерации в число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5-ти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стран с наибольшей прозрачностью общественных финансов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в мире.</a:t>
            </a:r>
            <a:endParaRPr lang="ru-RU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indent="450215" algn="just" eaLnBrk="1" hangingPunct="1">
              <a:spcBef>
                <a:spcPct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indent="450215" algn="just" eaLnBrk="1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Times New Roman"/>
                <a:ea typeface="Calibri"/>
              </a:rPr>
              <a:t>Росту индекса в значительной степени будет способствовать публикация 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Calibri"/>
              </a:rPr>
              <a:t> пояснительных материалов к полугодовому </a:t>
            </a:r>
            <a:r>
              <a:rPr lang="ru-RU" i="1" baseline="0" dirty="0" smtClean="0">
                <a:solidFill>
                  <a:prstClr val="black"/>
                </a:solidFill>
                <a:latin typeface="Times New Roman"/>
                <a:ea typeface="Calibri"/>
              </a:rPr>
              <a:t> отчету об исполнении федерального бюджета и федерального 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Calibri"/>
              </a:rPr>
              <a:t>«бюджета </a:t>
            </a:r>
            <a:r>
              <a:rPr lang="ru-RU" i="1" dirty="0">
                <a:solidFill>
                  <a:prstClr val="black"/>
                </a:solidFill>
                <a:latin typeface="Times New Roman"/>
                <a:ea typeface="Calibri"/>
              </a:rPr>
              <a:t>для граждан».</a:t>
            </a:r>
            <a:endParaRPr lang="ru-RU" i="1" dirty="0">
              <a:solidFill>
                <a:prstClr val="black"/>
              </a:solidFill>
              <a:latin typeface="Times New Roman"/>
              <a:ea typeface="Batang"/>
            </a:endParaRPr>
          </a:p>
          <a:p>
            <a:pPr indent="354013"/>
            <a:endParaRPr lang="ru-RU" b="1" i="1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2175" y="331788"/>
            <a:ext cx="4935538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93112" y="4395920"/>
            <a:ext cx="5701122" cy="4958205"/>
          </a:xfrm>
        </p:spPr>
        <p:txBody>
          <a:bodyPr/>
          <a:lstStyle/>
          <a:p>
            <a:pPr algn="just"/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главных инструментов реализации мероприятий Программы призвана стать Новая редакция Бюджетного кодекса РФ.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настоящему времени назрела необходимость подготовки новой редакции Бюджетного кодекса, поскольку принятые в последние годы, а также разработанные (рассматриваемые) законопроекты о внесении поправок в Кодекс должны быть увязаны в единую систему.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Выбор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концепции (модели) Бюджетного кодекса должен решаться с учетом результатов сравнительного анализа правового устройства бюджетной системы России со сложившейся лучшей мировой практикой построения нормативно-правовой базы для бюджетных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Подготовка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новой редакции Бюджетного кодекса должна систематизировать и стабилизировать его структуру и содержание.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3A55-BA68-4BA0-8CA5-D77C2C442A00}" type="slidenum">
              <a:rPr lang="ru-RU" smtClean="0">
                <a:solidFill>
                  <a:prstClr val="black"/>
                </a:solidFill>
              </a:rPr>
              <a:pPr/>
              <a:t>32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2365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50949" y="9378361"/>
            <a:ext cx="2945199" cy="49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 anchor="b"/>
          <a:lstStyle>
            <a:lvl1pPr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F1F01465-F4AF-4556-9CF4-025321F48DED}" type="slidenum">
              <a:rPr lang="ru-RU" sz="1200">
                <a:latin typeface="Calibri" pitchFamily="34" charset="0"/>
              </a:rPr>
              <a:pPr algn="r" eaLnBrk="1" hangingPunct="1"/>
              <a:t>3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741363"/>
            <a:ext cx="4937125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5196" y="4690859"/>
            <a:ext cx="5120117" cy="444123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/>
          <a:lstStyle/>
          <a:p>
            <a:pPr lvl="0" indent="450215" algn="just">
              <a:spcAft>
                <a:spcPts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</a:rPr>
              <a:t>Отмечу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, что в целом, задачи Программы повышения эффективности бюджетных расходов были в основном решены, что обеспечило преемственность развития системы управления общественными финансами и создало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</a:rPr>
              <a:t>качественную базу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для разработки новой программы в этой сфере. </a:t>
            </a:r>
          </a:p>
          <a:p>
            <a:pPr marL="0" marR="0" indent="450215" algn="just" defTabSz="914400" rtl="0" eaLnBrk="0" fontAlgn="base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</a:rPr>
              <a:t>В своих выступлениях  </a:t>
            </a:r>
            <a:r>
              <a:rPr lang="ru-RU" smtClean="0">
                <a:latin typeface="Times New Roman" pitchFamily="18" charset="0"/>
              </a:rPr>
              <a:t>Президент указывает </a:t>
            </a:r>
            <a:r>
              <a:rPr lang="ru-RU" dirty="0" smtClean="0">
                <a:latin typeface="Times New Roman" pitchFamily="18" charset="0"/>
              </a:rPr>
              <a:t>на необходимость ориентации работы всех звеньев </a:t>
            </a:r>
            <a:r>
              <a:rPr lang="ru-RU" dirty="0" err="1" smtClean="0">
                <a:latin typeface="Times New Roman" pitchFamily="18" charset="0"/>
              </a:rPr>
              <a:t>госмеханизма</a:t>
            </a:r>
            <a:r>
              <a:rPr lang="ru-RU" dirty="0" smtClean="0">
                <a:latin typeface="Times New Roman" pitchFamily="18" charset="0"/>
              </a:rPr>
              <a:t> и уровней власти на измеримый, прозрачный и понятный для общества результат работы.</a:t>
            </a:r>
          </a:p>
          <a:p>
            <a:pPr marL="0" marR="0" indent="450215" algn="just" defTabSz="914400" rtl="0" eaLnBrk="0" fontAlgn="base" latinLnBrk="0" hangingPunct="0"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</a:rPr>
              <a:t>Программа 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на период до 2018 года </a:t>
            </a:r>
            <a:r>
              <a:rPr lang="ru-RU" dirty="0" smtClean="0">
                <a:latin typeface="Times New Roman" pitchFamily="18" charset="0"/>
              </a:rPr>
              <a:t>предусматривает ряд существенных мер в этом направлении.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</a:rPr>
              <a:t>Наша 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</a:rPr>
              <a:t>Программа представляет собой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единое стратегическое направление Правительства Российской федерации </a:t>
            </a:r>
            <a:r>
              <a:rPr lang="ru-RU" dirty="0" smtClean="0">
                <a:latin typeface="Times New Roman" pitchFamily="18" charset="0"/>
              </a:rPr>
              <a:t>по повышению </a:t>
            </a:r>
            <a:r>
              <a:rPr lang="ru-RU" dirty="0">
                <a:latin typeface="Times New Roman" pitchFamily="18" charset="0"/>
              </a:rPr>
              <a:t>эффективности управления общественными (государственными и муниципальными) </a:t>
            </a:r>
            <a:r>
              <a:rPr lang="ru-RU" dirty="0" smtClean="0">
                <a:latin typeface="Times New Roman" pitchFamily="18" charset="0"/>
              </a:rPr>
              <a:t>финансами. Программа содержит широкий комплекс мер, для реализации которых потребуется  взаимодействие  внутри Правительства. </a:t>
            </a: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65113" marR="0" lvl="1" indent="-265113" algn="just" defTabSz="9144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65113" marR="0" lvl="1" indent="-265113" algn="just" defTabSz="9144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</a:endParaRPr>
          </a:p>
          <a:p>
            <a:pPr indent="354013" algn="just" eaLnBrk="1" hangingPunct="1"/>
            <a:endParaRPr lang="ru-RU" sz="1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50949" y="9378361"/>
            <a:ext cx="2945199" cy="49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 anchor="b"/>
          <a:lstStyle>
            <a:lvl1pPr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F1F01465-F4AF-4556-9CF4-025321F48DED}" type="slidenum">
              <a:rPr lang="ru-RU" sz="1200">
                <a:latin typeface="Calibri" pitchFamily="34" charset="0"/>
              </a:rPr>
              <a:pPr algn="r" eaLnBrk="1" hangingPunct="1"/>
              <a:t>4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741363"/>
            <a:ext cx="4937125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5196" y="4690859"/>
            <a:ext cx="5120117" cy="444123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/>
          <a:lstStyle/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indent="450215" algn="just">
              <a:lnSpc>
                <a:spcPts val="2000"/>
              </a:lnSpc>
              <a:spcAft>
                <a:spcPts val="0"/>
              </a:spcAft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65113" marR="0" lvl="1" indent="-265113" algn="just" defTabSz="9144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65113" marR="0" lvl="1" indent="-265113" algn="just" defTabSz="9144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</a:endParaRPr>
          </a:p>
          <a:p>
            <a:pPr indent="354013" algn="just" eaLnBrk="1" hangingPunct="1"/>
            <a:endParaRPr lang="ru-RU" sz="1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50949" y="9378361"/>
            <a:ext cx="2945199" cy="49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 anchor="b"/>
          <a:lstStyle>
            <a:lvl1pPr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F1F01465-F4AF-4556-9CF4-025321F48DED}" type="slidenum">
              <a:rPr lang="ru-RU" sz="1200">
                <a:latin typeface="Calibri" pitchFamily="34" charset="0"/>
              </a:rPr>
              <a:pPr algn="r" eaLnBrk="1" hangingPunct="1"/>
              <a:t>5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741363"/>
            <a:ext cx="4937125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313" y="4690859"/>
            <a:ext cx="5439058" cy="444123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/>
          <a:lstStyle/>
          <a:p>
            <a:pPr marL="0" marR="0" lvl="0" indent="450215" algn="just" defTabSz="914400" rtl="0" eaLnBrk="0" fontAlgn="base" latinLnBrk="0" hangingPunct="0">
              <a:lnSpc>
                <a:spcPts val="2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На первый взгляд, задачи Программы выходят за пределы направлений бюджетной реформы. Но мы подходим к решению вышеуказанных вопросов исключительно с точки зрения государственных финансов. </a:t>
            </a:r>
          </a:p>
          <a:p>
            <a:pPr marL="0" marR="0" lvl="0" indent="450215" algn="just" defTabSz="914400" rtl="0" eaLnBrk="0" fontAlgn="base" latinLnBrk="0" hangingPunct="0">
              <a:lnSpc>
                <a:spcPts val="2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Вместе с тем, слаженная и координированная работа федеральных органов исполнительной власти позволит достигнуть  цели Программы - всестороннего повышения эффективности, прозрачности и подотчетности использования бюджетных средств.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50949" y="9378361"/>
            <a:ext cx="2945199" cy="49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 anchor="b"/>
          <a:lstStyle>
            <a:lvl1pPr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0963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F1F01465-F4AF-4556-9CF4-025321F48DED}" type="slidenum">
              <a:rPr lang="ru-RU" sz="1200">
                <a:latin typeface="Calibri" pitchFamily="34" charset="0"/>
              </a:rPr>
              <a:pPr algn="r" eaLnBrk="1" hangingPunct="1"/>
              <a:t>6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81063" y="234950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546" y="4039282"/>
            <a:ext cx="5797957" cy="570459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2" tIns="46527" rIns="93052" bIns="46527"/>
          <a:lstStyle/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Основным инструментом обеспечения долгосрочной бюджетной сбалансированности и устойчивости станет Бюджетная стратегия Российской Федерации, включающая долгосрочный (на срок до 2030 года) прогноз основных параметров бюджетной системы РФ. Стратегия определит на долгосрочный период финансовые возможности для достижения ключевых целей и результатов государственной политики, сформулированных в стратегических документах, решениях Президента и Правительства РФ.    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Проект первой Бюджетной стратегии на период до 2030 года уже разработан и проходит последние согласования.  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Batang"/>
            </a:endParaRP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С 2014 года планируется включить Бюджетную стратегию в состав документов бюджетного планирования с определением в Бюджетном кодексе ее основного содержания и включения в состав документов, вносимых в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ГосДуму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 одновременно с проектом федерального бюджета, а также установление полномочий Правительства РФ по определению порядка ее разработки и ведения.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Batang"/>
              </a:rPr>
              <a:t>Бюджетные правила предусматривают: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Batang"/>
              </a:rPr>
              <a:t>1). В случае, если при формировании проекта бюджета прогнозная цена на нефть превышает базовую цену, дополнительные нефтегазовые доходы подлежат направлению в Резервный фонд до достижения им нормативного объема 7% ВВП.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Batang"/>
              </a:rPr>
              <a:t>2). После достижения Резервного фонда 7% ВВП: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Batang"/>
              </a:rPr>
              <a:t>- не менее 50% дополнительных нефтегазовых доходов направляются в Фонд национального благосостояния, 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Batang"/>
              </a:rPr>
              <a:t>- оставшиеся средства могут направляться на финансовое обеспечение инфраструктурных и других приоритетных проектов, не влекущих длящихся обязательств.</a:t>
            </a:r>
          </a:p>
          <a:p>
            <a:pPr marL="0" marR="0" lvl="0" indent="450215" algn="just" defTabSz="914400" rtl="0" eaLnBrk="0" fontAlgn="base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Batang"/>
              </a:rPr>
              <a:t>Соответствующие поправки в Бюджетный кодекс были приняты 268-ФЗ, отступать от применения правил нельзя.</a:t>
            </a:r>
          </a:p>
          <a:p>
            <a:pPr indent="354013"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</a:rPr>
              <a:t>Необходимость стабилизации объема государственного долга РФ на уровне, не превышающем 15% ВВП,</a:t>
            </a:r>
            <a:r>
              <a:rPr lang="ru-RU" baseline="0" dirty="0" smtClean="0">
                <a:latin typeface="Times New Roman" pitchFamily="18" charset="0"/>
              </a:rPr>
              <a:t> вызвана сохраняющейся зависимостью федерального бюджета от внешнеэкономической конъюнктуры. </a:t>
            </a:r>
            <a:r>
              <a:rPr lang="ru-RU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0275" y="741363"/>
            <a:ext cx="4937125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Важной целью данного направления Программы является формирование прозрачной и стабильной системы </a:t>
            </a:r>
            <a:r>
              <a:rPr lang="ru-RU" sz="1200" dirty="0" smtClean="0">
                <a:effectLst/>
                <a:latin typeface="Times New Roman" pitchFamily="18" charset="0"/>
                <a:ea typeface="Batang"/>
                <a:cs typeface="Times New Roman" pitchFamily="18" charset="0"/>
              </a:rPr>
              <a:t>разграничения полномочий и доходов</a:t>
            </a:r>
            <a:r>
              <a:rPr lang="ru-RU" sz="12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между публично-правовыми образованиями. </a:t>
            </a:r>
            <a:endParaRPr lang="ru-RU" sz="1200" dirty="0" smtClean="0">
              <a:effectLst/>
              <a:latin typeface="Times New Roman" pitchFamily="18" charset="0"/>
              <a:ea typeface="Batang"/>
              <a:cs typeface="Times New Roman" pitchFamily="18" charset="0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При расширении полномочий органов местного самоуправления за счет закрепления за ними ряда полномочий, которые в настоящее время делегируются им субъектами РФ, возможен определенный пересмотр разграничения доходных источников в пользу органов местного самоуправления.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 предстоящем периоде в данном направлении планируется расширение полномочий субъектов РФ и органов местного самоуправления по участию в сборе региональных и местных налогов, а также поступающих в их бюджеты налогов, уплачиваемых при применении специальных налоговых режимов.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Перечисленные меры по разграничению расходных обязательств и доходных источников между публично-правовыми образованиями, должны создать надежную основу для обеспечения  устойчивости и сбалансированности региональных и местных бюджетов.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Необходимо создание эффективной системы предупреждения и ликвидации негативных последствий угроз несбалансированности бюджетов субъектов Российской Федерации и местных бюджетов. </a:t>
            </a:r>
          </a:p>
          <a:p>
            <a:endParaRPr lang="ru-RU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3A55-BA68-4BA0-8CA5-D77C2C442A0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2365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5038" y="279400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738362" y="4216444"/>
            <a:ext cx="5398516" cy="524397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В настоящее время, несмотря на большое количество документов стратегического планирования (стратегий, концепций, программ, основных направлений, доктрин и т.д.) целостная система стратегического планирования отсутствует. Отсутствует и единый подход к государственному стратегическому планированию.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В то же время, внедрение программно-целевого метода государственного управления, разработка долгосрочной бюджетной стратегии существенно повышают требования к качеству указанных документов.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effectLst/>
                <a:latin typeface="Times New Roman"/>
                <a:ea typeface="Calibri"/>
              </a:rPr>
              <a:t>Данные вопросы должны быть решены в рамках проекта федерального закона «О государственном стратегическом планировании», принятого Государственной Думой</a:t>
            </a:r>
            <a:r>
              <a:rPr lang="ru-RU" baseline="0" dirty="0" smtClean="0">
                <a:effectLst/>
                <a:latin typeface="Times New Roman"/>
                <a:ea typeface="Calibri"/>
              </a:rPr>
              <a:t> в ноябре 2012 г. в </a:t>
            </a:r>
            <a:r>
              <a:rPr lang="en-US" baseline="0" dirty="0" smtClean="0">
                <a:effectLst/>
                <a:latin typeface="Times New Roman"/>
                <a:ea typeface="Calibri"/>
              </a:rPr>
              <a:t>I </a:t>
            </a:r>
            <a:r>
              <a:rPr lang="ru-RU" baseline="0" dirty="0" smtClean="0">
                <a:effectLst/>
                <a:latin typeface="Times New Roman"/>
                <a:ea typeface="Calibri"/>
              </a:rPr>
              <a:t>чтении</a:t>
            </a:r>
            <a:r>
              <a:rPr lang="ru-RU" dirty="0" smtClean="0">
                <a:effectLst/>
                <a:latin typeface="Times New Roman"/>
                <a:ea typeface="Calibri"/>
              </a:rPr>
              <a:t>, которым регулируются отношения в сфере планирования, прогнозирования и стратегического контроля социально-экономического развития Российской Федерации. </a:t>
            </a:r>
            <a:endParaRPr lang="ru-RU" dirty="0" smtClean="0">
              <a:effectLst/>
              <a:latin typeface="Times New Roman"/>
              <a:ea typeface="Batang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>
                <a:effectLst/>
                <a:latin typeface="Times New Roman"/>
                <a:ea typeface="Batang"/>
              </a:rPr>
              <a:t>       </a:t>
            </a:r>
            <a:r>
              <a:rPr lang="ru-RU" dirty="0" smtClean="0">
                <a:effectLst/>
                <a:latin typeface="Times New Roman"/>
                <a:ea typeface="Calibri"/>
              </a:rPr>
              <a:t>В целом данный федеральный закон должен определять лишь самые общие (рамочные) подходы к правовому регулированию системы стратегического планирования, фактически передав основные регулятивные полномочия в данной сфере Правительству РФ и высшим органам государственной власти субъектов РФ.</a:t>
            </a:r>
            <a:endParaRPr lang="ru-RU" dirty="0" smtClean="0">
              <a:effectLst/>
              <a:latin typeface="Times New Roman"/>
              <a:ea typeface="Batang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5038" y="279400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677840" y="4105518"/>
            <a:ext cx="5350098" cy="509735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450215" algn="just" defTabSz="914400" rtl="0" eaLnBrk="0" fontAlgn="base" latinLnBrk="0" hangingPunct="0">
              <a:lnSpc>
                <a:spcPts val="2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ru-RU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В связи с тем, что государственные программы становятся основой для составления проекта бюджета, будет изменен порядок его составления.</a:t>
            </a:r>
          </a:p>
          <a:p>
            <a:pPr algn="just"/>
            <a:r>
              <a:rPr lang="ru-RU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Изменится порядок оценки предельных объемов бюджетных ассигнований федерального бюджета.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Уточнение объемов действующих расходных обязательств и принятие решения по новым расходным обязательствам будет осуществляться исходя из планируемых результатов по государственным программам.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Предполагается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силение роли Бюджетной комиссии при принятии решений по уточнению действующих и принятию новых расходных обязательств.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При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этом для обеспечения сбалансированности бюджета объемы ассигнований в  разрезе государственных программ будут планироваться исходя из расчетных долгосрочных параметров бюджетной системы и в рамках установленных ими бюджетных ограничений.</a:t>
            </a:r>
          </a:p>
          <a:p>
            <a:pPr algn="just"/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          Рассмотрение программного бюджета предполагает рассмотрение государственных программ в Государственной Думе. Соответственно законодатель будет анализировать не только состав расходов бюджета, но и планируемые результаты их достижения, а через год в составе отчета об исполнении бюджета будут рассматриваться итоги реализации государственных программ.</a:t>
            </a:r>
          </a:p>
          <a:p>
            <a:pPr algn="just"/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8FE1C7-9272-4E98-BB30-260BCA5989E5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3CF42-B4AF-4AAE-974A-46CA0BA89C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5013" y="5151438"/>
            <a:ext cx="6540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4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8" name="Rectangle 23"/>
          <p:cNvSpPr>
            <a:spLocks noChangeArrowheads="1"/>
          </p:cNvSpPr>
          <p:nvPr userDrawn="1"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r>
              <a:rPr lang="ru-RU">
                <a:latin typeface="Georgia" pitchFamily="18" charset="0"/>
              </a:rPr>
              <a:t>Минфин России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4388B1-427D-4EDE-A03D-9CF4FE082522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3CF42-B4AF-4AAE-974A-46CA0BA89C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4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963613" y="-20638"/>
            <a:ext cx="252412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53548A">
                  <a:lumMod val="20000"/>
                  <a:lumOff val="80000"/>
                </a:srgbClr>
              </a:solidFill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774700" y="-61913"/>
            <a:ext cx="384175" cy="430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" i="1" dirty="0" err="1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>
              <a:solidFill>
                <a:schemeClr val="accent1">
                  <a:lumMod val="20000"/>
                  <a:lumOff val="8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8" name="Номер слайда 11"/>
          <p:cNvSpPr txBox="1">
            <a:spLocks noGrp="1"/>
          </p:cNvSpPr>
          <p:nvPr userDrawn="1"/>
        </p:nvSpPr>
        <p:spPr>
          <a:xfrm>
            <a:off x="7424738" y="0"/>
            <a:ext cx="1484312" cy="307975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defRPr/>
            </a:pPr>
            <a:fld id="{A6E7D524-CFA2-4DDF-814F-22EEDF37D343}" type="slidenum">
              <a:rPr lang="ru-RU">
                <a:solidFill>
                  <a:srgbClr val="FFFFFF"/>
                </a:solidFill>
              </a:rPr>
              <a:pPr algn="r"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AFD80D7-2914-498E-9228-965B21812C0D}" type="datetime1">
              <a:rPr lang="ru-RU" smtClean="0"/>
              <a:pPr>
                <a:defRPr/>
              </a:pPr>
              <a:t>03.09.2013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C449642-6C7C-4F34-898F-E736BA10D5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8" r:id="rId1"/>
    <p:sldLayoutId id="2147484439" r:id="rId2"/>
    <p:sldLayoutId id="2147484440" r:id="rId3"/>
    <p:sldLayoutId id="2147484441" r:id="rId4"/>
    <p:sldLayoutId id="2147484442" r:id="rId5"/>
    <p:sldLayoutId id="2147484443" r:id="rId6"/>
    <p:sldLayoutId id="2147484444" r:id="rId7"/>
    <p:sldLayoutId id="2147484445" r:id="rId8"/>
    <p:sldLayoutId id="2147484446" r:id="rId9"/>
    <p:sldLayoutId id="2147484447" r:id="rId10"/>
    <p:sldLayoutId id="2147484448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7"/>
          <p:cNvSpPr>
            <a:spLocks noGrp="1"/>
          </p:cNvSpPr>
          <p:nvPr>
            <p:ph type="ctrTitle"/>
          </p:nvPr>
        </p:nvSpPr>
        <p:spPr>
          <a:xfrm>
            <a:off x="2630488" y="479425"/>
            <a:ext cx="6513512" cy="2773363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ОСНОВНЫЕ НАПРАВЛЕНИЯ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ПОВЫШЕНИЯ ЭФФЕКТИВНОСТИ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УПРАВЛЕНИЯ ОБЩЕСТВЕННЫМИ (ГОСУДАРСТВЕННЫМИ И МУНИЦИПАЛЬНЫМИ) ФИНАНСАМИ НА ПЕРИОД ДО 2018 ГОДА 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8"/>
          <p:cNvSpPr>
            <a:spLocks noGrp="1"/>
          </p:cNvSpPr>
          <p:nvPr>
            <p:ph type="subTitle" idx="1"/>
          </p:nvPr>
        </p:nvSpPr>
        <p:spPr>
          <a:xfrm>
            <a:off x="76200" y="3954463"/>
            <a:ext cx="6400800" cy="442912"/>
          </a:xfrm>
        </p:spPr>
        <p:txBody>
          <a:bodyPr>
            <a:normAutofit fontScale="55000" lnSpcReduction="20000"/>
          </a:bodyPr>
          <a:lstStyle/>
          <a:p>
            <a:pPr marL="109538" indent="0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Директор департамента бюджетной методологии</a:t>
            </a:r>
          </a:p>
          <a:p>
            <a:pPr marL="109538" indent="0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Министерства финансов Российской Федерации</a:t>
            </a:r>
          </a:p>
          <a:p>
            <a:pPr marL="109538" indent="0">
              <a:lnSpc>
                <a:spcPct val="80000"/>
              </a:lnSpc>
              <a:buFont typeface="Georgia" pitchFamily="18" charset="0"/>
              <a:buNone/>
            </a:pPr>
            <a:endParaRPr lang="ru-RU" sz="1800" b="1" dirty="0"/>
          </a:p>
          <a:p>
            <a:pPr marL="109538" indent="0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Романов Сергей Владимирович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24050" y="6267450"/>
            <a:ext cx="341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Геленджик, 3 сентября 2013 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101600" y="422791"/>
            <a:ext cx="8902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8756466"/>
              </p:ext>
            </p:extLst>
          </p:nvPr>
        </p:nvGraphicFramePr>
        <p:xfrm>
          <a:off x="89209" y="884455"/>
          <a:ext cx="8954429" cy="5859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390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 21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468310">
                <a:tc>
                  <a:txBody>
                    <a:bodyPr/>
                    <a:lstStyle/>
                    <a:p>
                      <a:pPr indent="291465"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  5. Код вида расходов включает группу, подгруппу и элемент вида расходов.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marR="0" indent="34226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[ПУНКТ 5 применяется с бюджета 2014-2016],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СПЕЦИАЛЬНАЯ НОРМА -</a:t>
                      </a:r>
                      <a:r>
                        <a:rPr lang="ru-RU" sz="16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b="0" i="1" dirty="0" smtClean="0">
                          <a:effectLst/>
                          <a:latin typeface="Times New Roman"/>
                          <a:ea typeface="Calibri"/>
                        </a:rPr>
                        <a:t>Установить, что в 2014 году единые для бюджетов бюджетной системы Российской Федерации перечень и коды подгрупп видов расходов классификации расходов бюджетов устанавливаются Министерством финансов Российской Федерации.</a:t>
                      </a:r>
                      <a:endParaRPr lang="ru-RU" sz="1600" b="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endParaRPr lang="ru-RU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6. Едиными для бюджетов бюджетной системы Российской Федерации группами и подгруппами видов расходов являются:</a:t>
                      </a:r>
                      <a:endParaRPr lang="ru-RU" sz="16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1) группа "Расходы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фондами"…</a:t>
                      </a:r>
                      <a:endParaRPr lang="ru-RU" sz="16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2) группа «Закупка товаров, работ и услуг для государственных нужд» …</a:t>
                      </a: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СПЕЦИАЛЬНАЯ НОРМА -</a:t>
                      </a:r>
                      <a:r>
                        <a:rPr lang="ru-RU" sz="1600" b="1" i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b="0" i="1" dirty="0" smtClean="0">
                          <a:effectLst/>
                          <a:latin typeface="Times New Roman"/>
                          <a:ea typeface="Calibri"/>
                        </a:rPr>
                        <a:t>Положения пункта 6 статьи 21 Бюджетного кодекса Российской Федерации (в редакции настоящего Федерального закона) в части подгрупп видов расходов применяются к правоотношениям, возникающим при составлении и исполнении бюджетов бюджетной системы Российской Федерации, начиная с бюджетов на 2015 год (на 2015 год и на плановый период 2016 и 2017 годов).</a:t>
                      </a: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7.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Перечень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 единых для бюджетов бюджетной системы Российской Федерации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элементов видов расходов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 классификации расходов бюджетов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устанавливается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 Министерством финансов Российской Федерации.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837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101600" y="422791"/>
            <a:ext cx="8902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ПРИМЕНЕНИЯ БЮДЖЕТНОЙ КЛАССИФИКАЦИИ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3409283"/>
              </p:ext>
            </p:extLst>
          </p:nvPr>
        </p:nvGraphicFramePr>
        <p:xfrm>
          <a:off x="89209" y="884455"/>
          <a:ext cx="8954429" cy="5859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390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aseline="0" dirty="0" smtClean="0"/>
                        <a:t>Статья  23.1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468310">
                <a:tc>
                  <a:txBody>
                    <a:bodyPr/>
                    <a:lstStyle/>
                    <a:p>
                      <a:pPr indent="342265" algn="just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[ПУНКТЫ 1-3 применяются с бюджета 2014-2016]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     1. Код классификации операций сектора государственного управления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включает группу, статью и подстатью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классификации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операций сектора государственного управления.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  <a:buNone/>
                      </a:pP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Едиными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для бюджетов бюджетной системы Российской Федерации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группами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и статьями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классификации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операций сектора государственного управления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являются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:</a:t>
                      </a:r>
                      <a:r>
                        <a:rPr lang="ru-RU" sz="1600" b="1" dirty="0" smtClean="0">
                          <a:solidFill>
                            <a:srgbClr val="0033CC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1) доходы</a:t>
                      </a:r>
                      <a:r>
                        <a:rPr lang="ru-RU" sz="1600" strike="sngStrike" dirty="0" smtClean="0">
                          <a:effectLst/>
                          <a:latin typeface="Times New Roman"/>
                          <a:ea typeface="Calibri"/>
                        </a:rPr>
                        <a:t>: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;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налоговые доходы;</a:t>
                      </a:r>
                      <a:endParaRPr lang="ru-RU" sz="16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доходы от собственности;</a:t>
                      </a:r>
                      <a:endParaRPr lang="ru-RU" sz="16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доходы от оказания платных услуг;</a:t>
                      </a:r>
                      <a:endParaRPr lang="ru-RU" sz="1600" u="none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</a:p>
                    <a:p>
                      <a:pPr marL="0" marR="0" lvl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прочие доходы;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+mn-cs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2) расходы</a:t>
                      </a:r>
                      <a:r>
                        <a:rPr lang="ru-RU" sz="1600" strike="sngStrike" dirty="0" smtClean="0">
                          <a:effectLst/>
                          <a:latin typeface="Times New Roman"/>
                          <a:ea typeface="Calibri"/>
                        </a:rPr>
                        <a:t>: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;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оплата труда и начисления на выплаты по оплате труда;</a:t>
                      </a:r>
                      <a:endParaRPr lang="ru-RU" sz="16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оплата работ, услуг;</a:t>
                      </a:r>
                    </a:p>
                    <a:p>
                      <a:pPr marL="0" marR="0" lvl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…</a:t>
                      </a:r>
                      <a:endParaRPr lang="ru-RU" sz="16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3.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Единый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для бюджетов бюджетной системы Российской Федерации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перечень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статей и</a:t>
                      </a:r>
                      <a:r>
                        <a:rPr lang="ru-RU" sz="16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подстатей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b="0" dirty="0" smtClean="0">
                          <a:effectLst/>
                          <a:latin typeface="Times New Roman"/>
                          <a:ea typeface="Calibri"/>
                        </a:rPr>
                        <a:t>классификации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операций сектора государственного управления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устанавливается Министерством финансов Российской Федерации.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4.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Порядок применения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 классификации операций сектора государственного управления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устанавливается Министерством финансов Российской Федерации.</a:t>
                      </a:r>
                    </a:p>
                    <a:p>
                      <a:pPr indent="291465" algn="just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9781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28600" y="333375"/>
            <a:ext cx="8936038" cy="8255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dirty="0" smtClean="0">
                <a:cs typeface="Times New Roman" pitchFamily="18" charset="0"/>
              </a:rPr>
              <a:t>Структура кода классификации расходов федерального бюджета 2013 </a:t>
            </a:r>
            <a:endParaRPr lang="ru-RU" sz="2000" dirty="0" smtClean="0"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250825" y="1268413"/>
          <a:ext cx="8791574" cy="1738312"/>
        </p:xfrm>
        <a:graphic>
          <a:graphicData uri="http://schemas.openxmlformats.org/drawingml/2006/table">
            <a:tbl>
              <a:tblPr/>
              <a:tblGrid>
                <a:gridCol w="395255"/>
                <a:gridCol w="346458"/>
                <a:gridCol w="385496"/>
                <a:gridCol w="346458"/>
                <a:gridCol w="344832"/>
                <a:gridCol w="536767"/>
                <a:gridCol w="522127"/>
                <a:gridCol w="444051"/>
                <a:gridCol w="442425"/>
                <a:gridCol w="515621"/>
                <a:gridCol w="590442"/>
                <a:gridCol w="590443"/>
                <a:gridCol w="515620"/>
                <a:gridCol w="632733"/>
                <a:gridCol w="320432"/>
                <a:gridCol w="320433"/>
                <a:gridCol w="318805"/>
                <a:gridCol w="408267"/>
                <a:gridCol w="408268"/>
                <a:gridCol w="406641"/>
              </a:tblGrid>
              <a:tr h="26198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8834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Главный распорядитель бюджетных средств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Раздел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Подраздел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Целевая статья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Вид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КОСГУ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2118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Программа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Подпрограмма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3" marR="683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3349625"/>
          <a:ext cx="8569325" cy="3175063"/>
        </p:xfrm>
        <a:graphic>
          <a:graphicData uri="http://schemas.openxmlformats.org/drawingml/2006/table">
            <a:tbl>
              <a:tblPr/>
              <a:tblGrid>
                <a:gridCol w="1095980"/>
                <a:gridCol w="924278"/>
                <a:gridCol w="1718104"/>
                <a:gridCol w="645559"/>
                <a:gridCol w="1095980"/>
                <a:gridCol w="772356"/>
                <a:gridCol w="772356"/>
                <a:gridCol w="772356"/>
                <a:gridCol w="772356"/>
              </a:tblGrid>
              <a:tr h="442382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Увязывается с программной структурой ГП (программной классификацией 2014 года)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5" marR="6839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48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Аналитическое распределение бюджетных ассигнований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2013 года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 (2014-201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годов), сформированное в соответствии со структурой государственной программы/непрограммной части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2" marR="6839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2" marR="6839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5" marR="6839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595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Гос.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Программа/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непрограммная часть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Подпрограмма гос. программы/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непрограммная часть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Основное мероприятие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Направление расходов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0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6165D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Акт Правительства РФ об утверждении государственной программы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Программная классификация (ЦСР)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на 2014 – 2016 года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1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398" marR="683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8771" name="Прямая соединительная линия 4"/>
          <p:cNvCxnSpPr>
            <a:cxnSpLocks noChangeShapeType="1"/>
          </p:cNvCxnSpPr>
          <p:nvPr/>
        </p:nvCxnSpPr>
        <p:spPr bwMode="auto">
          <a:xfrm flipH="1">
            <a:off x="468313" y="2997200"/>
            <a:ext cx="2663825" cy="360363"/>
          </a:xfrm>
          <a:prstGeom prst="line">
            <a:avLst/>
          </a:prstGeom>
          <a:noFill/>
          <a:ln w="31750" algn="ctr">
            <a:solidFill>
              <a:srgbClr val="007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772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6875463" y="2997200"/>
            <a:ext cx="2089150" cy="360363"/>
          </a:xfrm>
          <a:prstGeom prst="line">
            <a:avLst/>
          </a:prstGeom>
          <a:noFill/>
          <a:ln w="31750" algn="ctr">
            <a:solidFill>
              <a:srgbClr val="007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444018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12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34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9"/>
          <p:cNvSpPr>
            <a:spLocks/>
          </p:cNvSpPr>
          <p:nvPr/>
        </p:nvSpPr>
        <p:spPr bwMode="auto">
          <a:xfrm>
            <a:off x="0" y="1042988"/>
            <a:ext cx="8991600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5125" indent="-255588" algn="just" eaLnBrk="0" hangingPunct="0">
              <a:spcBef>
                <a:spcPts val="300"/>
              </a:spcBef>
              <a:buClr>
                <a:srgbClr val="000000"/>
              </a:buClr>
              <a:buFont typeface="Georgia" pitchFamily="18" charset="0"/>
              <a:buChar char="•"/>
            </a:pPr>
            <a:endParaRPr lang="ru-RU" sz="2100" dirty="0" smtClean="0">
              <a:latin typeface="Arial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30723" name="Rectangle 3"/>
          <p:cNvSpPr>
            <a:spLocks/>
          </p:cNvSpPr>
          <p:nvPr/>
        </p:nvSpPr>
        <p:spPr bwMode="auto">
          <a:xfrm>
            <a:off x="238125" y="411163"/>
            <a:ext cx="82296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1800" b="1" dirty="0" smtClean="0">
                <a:latin typeface="Arial" charset="0"/>
                <a:ea typeface="Arial Unicode MS" pitchFamily="34" charset="-128"/>
                <a:cs typeface="Arial" charset="0"/>
              </a:rPr>
              <a:t>Подходы к формированию перечня целевых статей расходов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995738" y="804863"/>
            <a:ext cx="0" cy="55038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4325938" y="1735138"/>
            <a:ext cx="4827587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sz="8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   Выплаты в составе ПНО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    Публичные выплаты в адрес физических лиц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   Межбюджетные трансферты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Tx/>
              <a:buAutoNum type="arabicPlain" startAt="4"/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Бюджетные инвестиции</a:t>
            </a:r>
          </a:p>
          <a:p>
            <a:pPr marL="342900" indent="-342900">
              <a:buFontTx/>
              <a:buAutoNum type="arabicPlain" startAt="4"/>
              <a:defRPr/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indent="-342900">
              <a:buFontTx/>
              <a:buAutoNum type="arabicPlain" startAt="4"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Взносы в уставные капиталы хозяйствующих субъектов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6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Мероприятия по реализации ФЦП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Оплата труда государственных гражданских служащих (денежное довольствие военнослужащих и приравненных к ним лиц)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8   Субсидии юрлицам</a:t>
            </a:r>
          </a:p>
          <a:p>
            <a:pPr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9   Иные адресно-целевые направления расходов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468563" y="2189163"/>
            <a:ext cx="0" cy="14954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7" name="Номер слайда 8"/>
          <p:cNvSpPr txBox="1">
            <a:spLocks noGrp="1"/>
          </p:cNvSpPr>
          <p:nvPr/>
        </p:nvSpPr>
        <p:spPr bwMode="auto">
          <a:xfrm>
            <a:off x="7389813" y="0"/>
            <a:ext cx="1484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/>
            <a:fld id="{29B77567-EC94-423A-8154-9E71E0B81C8D}" type="slidenum">
              <a:rPr lang="ru-RU" sz="1800" smtClean="0">
                <a:solidFill>
                  <a:srgbClr val="FFFFFF"/>
                </a:solidFill>
                <a:latin typeface="Arial" charset="0"/>
                <a:cs typeface="Arial" charset="0"/>
              </a:rPr>
              <a:pPr algn="r"/>
              <a:t>13</a:t>
            </a:fld>
            <a:endParaRPr lang="ru-RU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0728" name="Line 11"/>
          <p:cNvSpPr>
            <a:spLocks noChangeShapeType="1"/>
          </p:cNvSpPr>
          <p:nvPr/>
        </p:nvSpPr>
        <p:spPr bwMode="auto">
          <a:xfrm flipV="1">
            <a:off x="323850" y="3684588"/>
            <a:ext cx="316865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ctr" defTabSz="449263" eaLnBrk="0" hangingPunct="0"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 smtClean="0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827088" y="5292725"/>
            <a:ext cx="2160587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971550" y="5445125"/>
            <a:ext cx="2303463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192213" y="5586413"/>
            <a:ext cx="2300287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Новые целевые </a:t>
            </a:r>
            <a:r>
              <a:rPr lang="ru-RU" sz="1800" b="1" dirty="0">
                <a:solidFill>
                  <a:prstClr val="black"/>
                </a:solidFill>
              </a:rPr>
              <a:t>статьи</a:t>
            </a: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935038" y="1560513"/>
            <a:ext cx="2268537" cy="573087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755650" y="1371600"/>
            <a:ext cx="2336800" cy="57626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611188" y="1128713"/>
            <a:ext cx="2379662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Старые целевые </a:t>
            </a:r>
            <a:r>
              <a:rPr lang="ru-RU" sz="1800" b="1" dirty="0">
                <a:solidFill>
                  <a:prstClr val="black"/>
                </a:solidFill>
              </a:rPr>
              <a:t>статьи</a:t>
            </a: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1863725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729384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37569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331640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 flipV="1">
            <a:off x="1044302" y="3213100"/>
            <a:ext cx="287338" cy="47148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971600" y="2205038"/>
            <a:ext cx="0" cy="1479550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 flipV="1">
            <a:off x="539552" y="3141663"/>
            <a:ext cx="447675" cy="5429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2227263" y="2205038"/>
            <a:ext cx="0" cy="14795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45" name="TextBox 7"/>
          <p:cNvSpPr txBox="1">
            <a:spLocks noChangeArrowheads="1"/>
          </p:cNvSpPr>
          <p:nvPr/>
        </p:nvSpPr>
        <p:spPr bwMode="auto">
          <a:xfrm>
            <a:off x="4352925" y="836613"/>
            <a:ext cx="47323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 eaLnBrk="0" hangingPunct="0"/>
            <a:r>
              <a:rPr lang="ru-RU" sz="1300" b="1" dirty="0" smtClean="0">
                <a:solidFill>
                  <a:srgbClr val="0000FF"/>
                </a:solidFill>
                <a:cs typeface="Times New Roman" pitchFamily="18" charset="0"/>
              </a:rPr>
              <a:t>Направления расходов, требующие в        соответствии с законодательством отражения по отдельным кодам бюджетной классификации в целях контроля за их планированием, санкционированием и исполнением:</a:t>
            </a:r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2781325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1879129" y="4491038"/>
            <a:ext cx="0" cy="74771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>
            <a:off x="1494706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2229644" y="4498975"/>
            <a:ext cx="0" cy="739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5" name="Овал 11284"/>
          <p:cNvSpPr/>
          <p:nvPr/>
        </p:nvSpPr>
        <p:spPr>
          <a:xfrm>
            <a:off x="1403350" y="4221163"/>
            <a:ext cx="214313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98" name="Овал 97"/>
          <p:cNvSpPr/>
          <p:nvPr/>
        </p:nvSpPr>
        <p:spPr>
          <a:xfrm>
            <a:off x="1763713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9" name="Овал 98"/>
          <p:cNvSpPr/>
          <p:nvPr/>
        </p:nvSpPr>
        <p:spPr>
          <a:xfrm>
            <a:off x="2127250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00" name="Овал 99"/>
          <p:cNvSpPr/>
          <p:nvPr/>
        </p:nvSpPr>
        <p:spPr>
          <a:xfrm>
            <a:off x="2414588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01" name="Овал 100"/>
          <p:cNvSpPr/>
          <p:nvPr/>
        </p:nvSpPr>
        <p:spPr>
          <a:xfrm>
            <a:off x="2703513" y="4221163"/>
            <a:ext cx="212725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prstClr val="black"/>
                </a:solidFill>
              </a:rPr>
              <a:t>9</a:t>
            </a:r>
          </a:p>
        </p:txBody>
      </p:sp>
      <p:cxnSp>
        <p:nvCxnSpPr>
          <p:cNvPr id="11287" name="Прямая соединительная линия 11286"/>
          <p:cNvCxnSpPr/>
          <p:nvPr/>
        </p:nvCxnSpPr>
        <p:spPr>
          <a:xfrm>
            <a:off x="1510506" y="3789040"/>
            <a:ext cx="0" cy="376237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1878013" y="3789040"/>
            <a:ext cx="0" cy="376238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2227263" y="3789040"/>
            <a:ext cx="0" cy="376238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2743200" y="3773488"/>
            <a:ext cx="0" cy="376237"/>
          </a:xfrm>
          <a:prstGeom prst="line">
            <a:avLst/>
          </a:prstGeom>
          <a:ln w="19050">
            <a:solidFill>
              <a:srgbClr val="0000FF"/>
            </a:solidFill>
            <a:tailEnd type="non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Блок-схема: узел 1"/>
          <p:cNvSpPr/>
          <p:nvPr/>
        </p:nvSpPr>
        <p:spPr>
          <a:xfrm>
            <a:off x="4356100" y="27432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8" name="Блок-схема: узел 47"/>
          <p:cNvSpPr/>
          <p:nvPr/>
        </p:nvSpPr>
        <p:spPr>
          <a:xfrm>
            <a:off x="4356100" y="23241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4343400" y="19050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1" name="Блок-схема: узел 50"/>
          <p:cNvSpPr/>
          <p:nvPr/>
        </p:nvSpPr>
        <p:spPr>
          <a:xfrm>
            <a:off x="4356100" y="31750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2" name="Блок-схема: узел 51"/>
          <p:cNvSpPr/>
          <p:nvPr/>
        </p:nvSpPr>
        <p:spPr>
          <a:xfrm>
            <a:off x="4356100" y="3606800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3" name="Блок-схема: узел 52"/>
          <p:cNvSpPr/>
          <p:nvPr/>
        </p:nvSpPr>
        <p:spPr>
          <a:xfrm>
            <a:off x="4356100" y="40306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4" name="Блок-схема: узел 53"/>
          <p:cNvSpPr/>
          <p:nvPr/>
        </p:nvSpPr>
        <p:spPr>
          <a:xfrm>
            <a:off x="4343400" y="44497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5" name="Блок-схема: узел 54"/>
          <p:cNvSpPr/>
          <p:nvPr/>
        </p:nvSpPr>
        <p:spPr>
          <a:xfrm>
            <a:off x="4343400" y="53006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6" name="Блок-схема: узел 55"/>
          <p:cNvSpPr/>
          <p:nvPr/>
        </p:nvSpPr>
        <p:spPr>
          <a:xfrm>
            <a:off x="4356100" y="5732463"/>
            <a:ext cx="228600" cy="2286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179388" y="4102101"/>
            <a:ext cx="997743" cy="57626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Код ГП</a:t>
            </a:r>
            <a:endParaRPr lang="ru-RU" sz="1800" b="1" dirty="0">
              <a:solidFill>
                <a:prstClr val="black"/>
              </a:solidFill>
            </a:endParaRPr>
          </a:p>
        </p:txBody>
      </p:sp>
      <p:cxnSp>
        <p:nvCxnSpPr>
          <p:cNvPr id="49" name="Прямая соединительная линия 48"/>
          <p:cNvCxnSpPr>
            <a:endCxn id="37" idx="1"/>
          </p:cNvCxnSpPr>
          <p:nvPr/>
        </p:nvCxnSpPr>
        <p:spPr>
          <a:xfrm>
            <a:off x="323850" y="4720902"/>
            <a:ext cx="647700" cy="1012355"/>
          </a:xfrm>
          <a:prstGeom prst="line">
            <a:avLst/>
          </a:prstGeom>
          <a:ln w="19050">
            <a:solidFill>
              <a:srgbClr val="0000FF"/>
            </a:solidFill>
            <a:tailEnd type="triangle"/>
          </a:ln>
          <a:effectLst>
            <a:reflection endPos="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6094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327025"/>
            <a:ext cx="7853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ПРЕДСТАВЛЕНИЯ БЮДЖЕТА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9564824"/>
              </p:ext>
            </p:extLst>
          </p:nvPr>
        </p:nvGraphicFramePr>
        <p:xfrm>
          <a:off x="58388" y="696357"/>
          <a:ext cx="8998528" cy="612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8528"/>
              </a:tblGrid>
              <a:tr h="3937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184.1 Общие</a:t>
                      </a:r>
                      <a:r>
                        <a:rPr lang="ru-RU" sz="1800" b="1" i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положения -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применяется с бюджета 2014-2016]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pPr algn="just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just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Распределение бюджетных ассигнований </a:t>
                      </a:r>
                      <a:r>
                        <a:rPr lang="ru-RU" sz="22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разделам, подразделам, целевым статьям, группам (группам и подгруппам) видов расходов 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либо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разделам, подразделам, целевым статьям (государственным (муниципальным) программам и непрограммным направлениям деятельности), группам (группам и подгруппам) видов расходов </a:t>
                      </a:r>
                      <a:r>
                        <a:rPr lang="ru-RU" sz="2200" b="1" u="sng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(или)</a:t>
                      </a:r>
                      <a:r>
                        <a:rPr lang="ru-RU" sz="2200" b="1" u="non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целевым статьям (государственным (муниципальным) программам и непрограммным направлениям деятельности), группам (группам и подгруппам) видов расходов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классификации расходов бюджетов на очередной финансовый год (очередной финансовый год и плановый период), </a:t>
                      </a:r>
                      <a:r>
                        <a:rPr lang="ru-RU" sz="22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также по разделам и подразделам классификации расходов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бюджетов в случаях, установленных соответственно настоящим Кодексом, законом субъекта Российской Федерации, муниципальным правовым актом представительного органа муниципального образования.</a:t>
                      </a:r>
                      <a:endParaRPr lang="ru-RU" sz="2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5378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327025"/>
            <a:ext cx="7853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ПРЕДСТАВЛЕНИЯ БЮДЖЕТА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4779551"/>
              </p:ext>
            </p:extLst>
          </p:nvPr>
        </p:nvGraphicFramePr>
        <p:xfrm>
          <a:off x="89209" y="660400"/>
          <a:ext cx="8954429" cy="614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205 (рассмотрение во 2 чтении проекта федерального бюджета)</a:t>
                      </a:r>
                      <a:endParaRPr lang="ru-RU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[ПУНКТЫ 2-4 применяется с бюджета 2014-2016]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Предметом рассмотрения проекта федерального закона о федеральном бюджете на очередной финансовый год и плановый период во втором чтении являются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текстовые статьи проекта федерального закона о федеральном бюджете, а также приложения к нему, устанавливающие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…</a:t>
                      </a:r>
                    </a:p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бюджетные ассигнования (за исключением утвержденных в первом чтении условно утверждаемых (утвержденных) расходов) </a:t>
                      </a:r>
                      <a:r>
                        <a:rPr lang="ru-RU" sz="16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разделам, подразделам, целевым статьям (государственным программам Российской Федерации и непрограммным направлениям деятельности), группам видов расходов</a:t>
                      </a:r>
                      <a:r>
                        <a:rPr lang="ru-RU" sz="16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классификации расходов федерального бюджета на очередной финансовый год и плановый период в пределах общего объема расходов федерального бюджета на очередной финансовый год и плановый период, утвержденных в первом чтении, в соответствии с пунктом 2 статьи 192 настоящего Кодекса;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</a:p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бюджетные ассигнования (за исключением утвержденных в первом чтении условно утверждаемых (утвержденных) расходов) </a:t>
                      </a:r>
                      <a:r>
                        <a:rPr lang="ru-RU" sz="16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целевым статьям (государственным программам Российской Федерации и непрограммным направлениям деятельности), группам видов расходов, разделам, подразделам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классификации расходов федерального бюджета на очередной финансовый год и плановый период в пределах общего объема расходов федерального бюджета на очередной финансовый год и плановый период, утвержденных в первом чтении, в соответствии с пунктом 2 статьи 192 настоящего Кодекса;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826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Прямоугольник 290"/>
          <p:cNvSpPr/>
          <p:nvPr/>
        </p:nvSpPr>
        <p:spPr>
          <a:xfrm>
            <a:off x="0" y="4289425"/>
            <a:ext cx="857250" cy="2301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240" name="TextBox 156"/>
          <p:cNvSpPr txBox="1">
            <a:spLocks noChangeArrowheads="1"/>
          </p:cNvSpPr>
          <p:nvPr/>
        </p:nvSpPr>
        <p:spPr bwMode="auto">
          <a:xfrm>
            <a:off x="576263" y="327025"/>
            <a:ext cx="7853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1800" b="1" dirty="0" smtClean="0"/>
              <a:t>ИЗМЕНЕНИЕ ФОРМАТА ПРЕДСТАВЛЕНИЯ БЮДЖЕТА</a:t>
            </a: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8921426"/>
              </p:ext>
            </p:extLst>
          </p:nvPr>
        </p:nvGraphicFramePr>
        <p:xfrm>
          <a:off x="89209" y="660400"/>
          <a:ext cx="8954429" cy="697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429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6. Понятия и термины, применяемые в настоящем Кодексе</a:t>
                      </a:r>
                      <a:endParaRPr lang="ru-RU" b="1" dirty="0"/>
                    </a:p>
                  </a:txBody>
                  <a:tcPr>
                    <a:solidFill>
                      <a:srgbClr val="7FAC74"/>
                    </a:solidFill>
                  </a:tcPr>
                </a:tc>
              </a:tr>
              <a:tr h="5346898">
                <a:tc>
                  <a:txBody>
                    <a:bodyPr/>
                    <a:lstStyle/>
                    <a:p>
                      <a:r>
                        <a:rPr lang="ru-RU" sz="1800" strike="sng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ведомственная структура расходов бюджета - распределение бюджетных ассигнований, предусмотренных законом (решением) о бюджете на соответствующий финансовый год главным распорядителям бюджетных средств, по разделам, подразделам, целевым статьям и видам расходов бюджетной классификации Российской Федерации;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ведомственная структура расходов бюджета - распределение бюджетных ассигнований, предусмотренных законом (решением) о  бюджете, </a:t>
                      </a:r>
                      <a:r>
                        <a:rPr lang="ru-RU" sz="2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главным распорядителям бюджетных средств, разделам, подразделам, целевым статьям, </a:t>
                      </a:r>
                      <a:r>
                        <a:rPr lang="ru-RU" sz="22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группам (группам и подгруппам) </a:t>
                      </a:r>
                      <a:r>
                        <a:rPr lang="ru-RU" sz="2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видов расходов бюджетов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либо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главным распорядителям бюджетных средств, разделам, подразделам </a:t>
                      </a:r>
                      <a:r>
                        <a:rPr lang="ru-RU" sz="22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(или)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целевым статьям (государственным (муниципальным) программам и непрограммным направлениям деятельности), </a:t>
                      </a:r>
                      <a:r>
                        <a:rPr lang="ru-RU" sz="2200" b="0" u="sng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группам (группам и подгруппам) </a:t>
                      </a:r>
                      <a:r>
                        <a:rPr lang="ru-RU" sz="2200" b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видов расходов классификации расходов бюджетов</a:t>
                      </a: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[применяется с бюджета 2014-2016]</a:t>
                      </a:r>
                      <a:endParaRPr lang="ru-RU" sz="2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530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150938"/>
          </a:xfrm>
        </p:spPr>
        <p:txBody>
          <a:bodyPr/>
          <a:lstStyle/>
          <a:p>
            <a:r>
              <a:rPr lang="ru-RU" sz="2800" b="1" dirty="0" smtClean="0"/>
              <a:t>Ведомственная структура расходов федерального бюджета на 2013 год</a:t>
            </a:r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989138"/>
            <a:ext cx="8324850" cy="4392612"/>
          </a:xfrm>
        </p:spPr>
        <p:txBody>
          <a:bodyPr/>
          <a:lstStyle/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9644904"/>
              </p:ext>
            </p:extLst>
          </p:nvPr>
        </p:nvGraphicFramePr>
        <p:xfrm>
          <a:off x="468313" y="1628775"/>
          <a:ext cx="8280400" cy="4895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02633"/>
                <a:gridCol w="597628"/>
                <a:gridCol w="576028"/>
                <a:gridCol w="648031"/>
                <a:gridCol w="1008049"/>
                <a:gridCol w="648031"/>
              </a:tblGrid>
              <a:tr h="734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</a:t>
                      </a:r>
                      <a:r>
                        <a:rPr lang="ru-RU" sz="20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1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Мин</a:t>
                      </a:r>
                      <a:endParaRPr lang="ru-RU" sz="20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Рз</a:t>
                      </a:r>
                      <a:endParaRPr lang="ru-RU" sz="20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ПР</a:t>
                      </a:r>
                      <a:endParaRPr lang="ru-RU" sz="20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ЦСР</a:t>
                      </a:r>
                      <a:endParaRPr lang="ru-RU" sz="20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Вр</a:t>
                      </a:r>
                      <a:endParaRPr lang="ru-RU" sz="20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3437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Министерство связи и массовых коммуникаций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48958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Национальная экономика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</a:tr>
              <a:tr h="57118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Связь и информатика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</a:tr>
              <a:tr h="57118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технопарков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 smtClean="0">
                          <a:effectLst/>
                        </a:rPr>
                        <a:t>3300301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</a:tr>
              <a:tr h="130556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Субсидии, за исключением субсидий  на софинансирование объектов капитального строительства государственной собственности и муниципальной собственности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 smtClean="0">
                          <a:effectLst/>
                        </a:rPr>
                        <a:t>3300301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 smtClean="0">
                          <a:effectLst/>
                        </a:rPr>
                        <a:t>521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</a:tr>
              <a:tr h="489586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6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556375" y="6524766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17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62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150938"/>
          </a:xfrm>
        </p:spPr>
        <p:txBody>
          <a:bodyPr/>
          <a:lstStyle/>
          <a:p>
            <a:r>
              <a:rPr lang="ru-RU" sz="2800" b="1" dirty="0" smtClean="0"/>
              <a:t>Ведомственная структура расходов федерального бюджета на 2014 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1916113"/>
          <a:ext cx="8280400" cy="3584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32613"/>
                <a:gridCol w="639651"/>
                <a:gridCol w="523888"/>
                <a:gridCol w="642445"/>
                <a:gridCol w="999358"/>
                <a:gridCol w="642445"/>
              </a:tblGrid>
              <a:tr h="73880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</a:t>
                      </a:r>
                      <a:r>
                        <a:rPr lang="ru-RU" sz="2000" b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</a:t>
                      </a:r>
                      <a:endParaRPr lang="ru-RU" sz="2000" b="1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Рз</a:t>
                      </a:r>
                      <a:endParaRPr lang="ru-RU" sz="2000" b="1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</a:t>
                      </a:r>
                      <a:endParaRPr lang="ru-RU" sz="2000" b="1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ЦСР</a:t>
                      </a:r>
                      <a:endParaRPr lang="ru-RU" sz="2000" b="1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57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Министерство связи и массовых коммуникаций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225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Национальная экономика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</a:tr>
              <a:tr h="40612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Связь и информатика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</a:tr>
              <a:tr h="155970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>
                          <a:effectLst/>
                        </a:rPr>
                        <a:t>Субсидии на создание технопарков </a:t>
                      </a:r>
                      <a:endParaRPr lang="ru-RU" sz="1600" b="1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в </a:t>
                      </a:r>
                      <a:r>
                        <a:rPr lang="ru-RU" sz="1600" u="none" strike="noStrike" dirty="0">
                          <a:effectLst/>
                        </a:rPr>
                        <a:t>рамках подпрограммы «Стимулирование инноваций» государственной программы Российской Федерации «Экономическое развитие и инновационная экономика</a:t>
                      </a:r>
                      <a:r>
                        <a:rPr lang="ru-RU" sz="1600" u="none" strike="noStrike" dirty="0" smtClean="0">
                          <a:effectLst/>
                        </a:rPr>
                        <a:t>» (Межбюджетные трансферты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4" marR="9524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 smtClean="0">
                          <a:effectLst/>
                        </a:rPr>
                        <a:t>15 5 5061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500</a:t>
                      </a: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5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9504" name="Прямая соединительная линия 37"/>
          <p:cNvCxnSpPr>
            <a:cxnSpLocks noChangeShapeType="1"/>
          </p:cNvCxnSpPr>
          <p:nvPr/>
        </p:nvCxnSpPr>
        <p:spPr bwMode="auto">
          <a:xfrm flipV="1">
            <a:off x="1619250" y="4184650"/>
            <a:ext cx="0" cy="180975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505" name="Прямая соединительная линия 40"/>
          <p:cNvCxnSpPr>
            <a:cxnSpLocks noChangeShapeType="1"/>
          </p:cNvCxnSpPr>
          <p:nvPr/>
        </p:nvCxnSpPr>
        <p:spPr bwMode="auto">
          <a:xfrm>
            <a:off x="1619250" y="4184650"/>
            <a:ext cx="6265863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506" name="Прямая соединительная линия 47"/>
          <p:cNvCxnSpPr>
            <a:cxnSpLocks noChangeShapeType="1"/>
          </p:cNvCxnSpPr>
          <p:nvPr/>
        </p:nvCxnSpPr>
        <p:spPr bwMode="auto">
          <a:xfrm>
            <a:off x="7885113" y="4184650"/>
            <a:ext cx="0" cy="1116013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507" name="Прямая соединительная линия 50"/>
          <p:cNvCxnSpPr>
            <a:cxnSpLocks noChangeShapeType="1"/>
          </p:cNvCxnSpPr>
          <p:nvPr/>
        </p:nvCxnSpPr>
        <p:spPr bwMode="auto">
          <a:xfrm flipH="1">
            <a:off x="179388" y="4652963"/>
            <a:ext cx="288925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508" name="Прямая соединительная линия 52"/>
          <p:cNvCxnSpPr>
            <a:cxnSpLocks noChangeShapeType="1"/>
          </p:cNvCxnSpPr>
          <p:nvPr/>
        </p:nvCxnSpPr>
        <p:spPr bwMode="auto">
          <a:xfrm>
            <a:off x="179388" y="4652963"/>
            <a:ext cx="0" cy="1655762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611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179388" y="6308725"/>
            <a:ext cx="7416800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612" name="Прямая соединительная линия 56"/>
          <p:cNvCxnSpPr>
            <a:cxnSpLocks noChangeShapeType="1"/>
          </p:cNvCxnSpPr>
          <p:nvPr/>
        </p:nvCxnSpPr>
        <p:spPr bwMode="auto">
          <a:xfrm flipV="1">
            <a:off x="7596188" y="5481638"/>
            <a:ext cx="0" cy="827087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613" name="Прямая соединительная линия 58"/>
          <p:cNvCxnSpPr>
            <a:cxnSpLocks noChangeShapeType="1"/>
          </p:cNvCxnSpPr>
          <p:nvPr/>
        </p:nvCxnSpPr>
        <p:spPr bwMode="auto">
          <a:xfrm flipH="1">
            <a:off x="323850" y="4941888"/>
            <a:ext cx="144463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614" name="Прямая соединительная линия 61"/>
          <p:cNvCxnSpPr>
            <a:cxnSpLocks noChangeShapeType="1"/>
          </p:cNvCxnSpPr>
          <p:nvPr/>
        </p:nvCxnSpPr>
        <p:spPr bwMode="auto">
          <a:xfrm>
            <a:off x="323850" y="4941888"/>
            <a:ext cx="0" cy="954087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615" name="Прямая соединительная линия 64"/>
          <p:cNvCxnSpPr>
            <a:cxnSpLocks noChangeShapeType="1"/>
          </p:cNvCxnSpPr>
          <p:nvPr/>
        </p:nvCxnSpPr>
        <p:spPr bwMode="auto">
          <a:xfrm>
            <a:off x="323850" y="5895975"/>
            <a:ext cx="7056438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616" name="Прямая соединительная линия 66"/>
          <p:cNvCxnSpPr>
            <a:cxnSpLocks noChangeShapeType="1"/>
          </p:cNvCxnSpPr>
          <p:nvPr/>
        </p:nvCxnSpPr>
        <p:spPr bwMode="auto">
          <a:xfrm flipV="1">
            <a:off x="7380288" y="5589588"/>
            <a:ext cx="0" cy="306387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Прямая соединительная линия 56"/>
          <p:cNvCxnSpPr>
            <a:cxnSpLocks noChangeShapeType="1"/>
          </p:cNvCxnSpPr>
          <p:nvPr/>
        </p:nvCxnSpPr>
        <p:spPr bwMode="auto">
          <a:xfrm flipV="1">
            <a:off x="8532359" y="5480845"/>
            <a:ext cx="0" cy="1159441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2819400" y="6640286"/>
            <a:ext cx="5712959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0" name="Прямая соединительная линия 61"/>
          <p:cNvCxnSpPr>
            <a:cxnSpLocks noChangeShapeType="1"/>
          </p:cNvCxnSpPr>
          <p:nvPr/>
        </p:nvCxnSpPr>
        <p:spPr bwMode="auto">
          <a:xfrm>
            <a:off x="2819400" y="5481638"/>
            <a:ext cx="0" cy="1158648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79388" y="6485834"/>
            <a:ext cx="1074998" cy="37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18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442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>
          <a:xfrm>
            <a:off x="611188" y="765175"/>
            <a:ext cx="7772400" cy="1150938"/>
          </a:xfrm>
        </p:spPr>
        <p:txBody>
          <a:bodyPr/>
          <a:lstStyle/>
          <a:p>
            <a:r>
              <a:rPr lang="ru-RU" sz="2800" b="1" dirty="0" smtClean="0"/>
              <a:t>Ведомственная структура расходов федерального бюджета на 2014 год</a:t>
            </a:r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989138"/>
            <a:ext cx="8324850" cy="453548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l"/>
            <a:endParaRPr lang="ru-RU" sz="1400" dirty="0" smtClean="0"/>
          </a:p>
          <a:p>
            <a:pPr algn="l"/>
            <a:r>
              <a:rPr lang="ru-RU" sz="1400" dirty="0" smtClean="0"/>
              <a:t>*Порядок формирования наименования полного кода бюджетной классификации расходов устанавливается Указаниями о порядке применения бюджетной классификации Российской Федерации на 2014 год и на плановый период 2015 и 2016 годов.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2" y="2133600"/>
          <a:ext cx="8180387" cy="34385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4253"/>
                <a:gridCol w="571192"/>
                <a:gridCol w="668658"/>
                <a:gridCol w="640205"/>
                <a:gridCol w="995874"/>
                <a:gridCol w="640205"/>
              </a:tblGrid>
              <a:tr h="3285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</a:t>
                      </a:r>
                      <a:r>
                        <a:rPr lang="ru-RU" sz="18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b="1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3" marR="9523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Мин</a:t>
                      </a:r>
                      <a:endParaRPr lang="ru-RU" sz="18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Рз</a:t>
                      </a:r>
                      <a:endParaRPr lang="ru-RU" sz="18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ПР</a:t>
                      </a:r>
                      <a:endParaRPr lang="ru-RU" sz="18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ЦСР</a:t>
                      </a:r>
                      <a:endParaRPr lang="ru-RU" sz="18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Вр</a:t>
                      </a:r>
                      <a:endParaRPr lang="ru-RU" sz="1800" b="1" i="0" u="none" strike="noStrike" baseline="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841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Министерство связи и массовых коммуникаций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8965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Национальная экономика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</a:tr>
              <a:tr h="28965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Связь и информатика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</a:tr>
              <a:tr h="19622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>
                          <a:effectLst/>
                        </a:rPr>
                        <a:t>Субсидии на создание технопарков </a:t>
                      </a:r>
                      <a:endParaRPr lang="ru-RU" sz="1600" b="1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в </a:t>
                      </a:r>
                      <a:r>
                        <a:rPr lang="ru-RU" sz="1600" u="none" strike="noStrike" dirty="0">
                          <a:effectLst/>
                        </a:rPr>
                        <a:t>рамках подпрограммы «Стимулирование инноваций» </a:t>
                      </a:r>
                      <a:endParaRPr lang="ru-RU" sz="1600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государственной </a:t>
                      </a:r>
                      <a:r>
                        <a:rPr lang="ru-RU" sz="1600" u="none" strike="noStrike" dirty="0">
                          <a:effectLst/>
                        </a:rPr>
                        <a:t>программы Российской Федерации «Экономическое развитие и инновационная экономика</a:t>
                      </a:r>
                      <a:r>
                        <a:rPr lang="ru-RU" sz="1600" u="none" strike="noStrike" dirty="0" smtClean="0">
                          <a:effectLst/>
                        </a:rPr>
                        <a:t>» (Межбюджетные трансферты, Субсидии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 smtClean="0">
                          <a:effectLst/>
                        </a:rPr>
                        <a:t>15 5 5061</a:t>
                      </a:r>
                      <a:r>
                        <a:rPr lang="ru-RU" sz="2000" u="none" strike="noStrike" dirty="0" smtClean="0">
                          <a:effectLst/>
                        </a:rPr>
                        <a:t>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520</a:t>
                      </a: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3" marR="9523" marT="9524" marB="0" anchor="b">
                    <a:noFill/>
                  </a:tcPr>
                </a:tc>
              </a:tr>
            </a:tbl>
          </a:graphicData>
        </a:graphic>
      </p:graphicFrame>
      <p:cxnSp>
        <p:nvCxnSpPr>
          <p:cNvPr id="24624" name="Прямая соединительная линия 5"/>
          <p:cNvCxnSpPr>
            <a:cxnSpLocks noChangeShapeType="1"/>
          </p:cNvCxnSpPr>
          <p:nvPr/>
        </p:nvCxnSpPr>
        <p:spPr bwMode="auto">
          <a:xfrm flipV="1">
            <a:off x="2195513" y="3933825"/>
            <a:ext cx="0" cy="287338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25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2195513" y="3933825"/>
            <a:ext cx="5472112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26" name="Прямая соединительная линия 11"/>
          <p:cNvCxnSpPr>
            <a:cxnSpLocks noChangeShapeType="1"/>
          </p:cNvCxnSpPr>
          <p:nvPr/>
        </p:nvCxnSpPr>
        <p:spPr bwMode="auto">
          <a:xfrm>
            <a:off x="7667625" y="3933825"/>
            <a:ext cx="0" cy="1474788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27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4234543" y="4508500"/>
            <a:ext cx="3145745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28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7380288" y="4508500"/>
            <a:ext cx="0" cy="88265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29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5003800" y="5013325"/>
            <a:ext cx="2160588" cy="0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30" name="Прямая соединительная линия 22"/>
          <p:cNvCxnSpPr>
            <a:cxnSpLocks noChangeShapeType="1"/>
          </p:cNvCxnSpPr>
          <p:nvPr/>
        </p:nvCxnSpPr>
        <p:spPr bwMode="auto">
          <a:xfrm>
            <a:off x="7164388" y="5013325"/>
            <a:ext cx="0" cy="377825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31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4155849" y="5589587"/>
            <a:ext cx="0" cy="142875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32" name="Прямая соединительная линия 27"/>
          <p:cNvCxnSpPr>
            <a:cxnSpLocks noChangeShapeType="1"/>
          </p:cNvCxnSpPr>
          <p:nvPr/>
        </p:nvCxnSpPr>
        <p:spPr bwMode="auto">
          <a:xfrm>
            <a:off x="4165374" y="5741987"/>
            <a:ext cx="4303939" cy="1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633" name="Прямая соединительная линия 29"/>
          <p:cNvCxnSpPr>
            <a:cxnSpLocks noChangeShapeType="1"/>
          </p:cNvCxnSpPr>
          <p:nvPr/>
        </p:nvCxnSpPr>
        <p:spPr bwMode="auto">
          <a:xfrm flipV="1">
            <a:off x="8459788" y="5589588"/>
            <a:ext cx="0" cy="142875"/>
          </a:xfrm>
          <a:prstGeom prst="line">
            <a:avLst/>
          </a:prstGeom>
          <a:noFill/>
          <a:ln w="38100" algn="ctr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556375" y="65341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19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76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5"/>
          <p:cNvSpPr/>
          <p:nvPr/>
        </p:nvSpPr>
        <p:spPr>
          <a:xfrm>
            <a:off x="263055" y="1269998"/>
            <a:ext cx="8617877" cy="820059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ведены «новые бюджетные правила», в соответствии с которыми был сформирован федеральный бюджет на 2013-2015 годы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25"/>
          <p:cNvSpPr/>
          <p:nvPr/>
        </p:nvSpPr>
        <p:spPr>
          <a:xfrm>
            <a:off x="263061" y="2104572"/>
            <a:ext cx="8617877" cy="834578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сформированы нормативные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правовые основы для перехода к программной структуре расходов бюджетов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кругленный прямоугольник 25"/>
          <p:cNvSpPr/>
          <p:nvPr/>
        </p:nvSpPr>
        <p:spPr>
          <a:xfrm>
            <a:off x="263061" y="2999009"/>
            <a:ext cx="8617877" cy="903518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проведена фундаментальная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реформа системы оказания государственных  муниципальных услуг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25"/>
          <p:cNvSpPr/>
          <p:nvPr/>
        </p:nvSpPr>
        <p:spPr>
          <a:xfrm>
            <a:off x="263052" y="4004126"/>
            <a:ext cx="8617877" cy="88537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разработана нормативная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правовая основа, обеспечивающая формирование эффективной системы государственного (муниципального) финансового контроля</a:t>
            </a:r>
          </a:p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25"/>
          <p:cNvSpPr/>
          <p:nvPr/>
        </p:nvSpPr>
        <p:spPr>
          <a:xfrm>
            <a:off x="263053" y="5014668"/>
            <a:ext cx="8617877" cy="85635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заложены основы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формирования федеральной контрактной системы  в Российской Федерации</a:t>
            </a:r>
          </a:p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41"/>
          <p:cNvSpPr>
            <a:spLocks noGrp="1"/>
          </p:cNvSpPr>
          <p:nvPr>
            <p:ph type="title"/>
          </p:nvPr>
        </p:nvSpPr>
        <p:spPr>
          <a:xfrm>
            <a:off x="228596" y="551543"/>
            <a:ext cx="8686793" cy="316137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b="1" dirty="0" smtClean="0"/>
              <a:t>Основные итоги реализации Программы повышения эффективности бюджетных расходов на период до 2012 года</a:t>
            </a:r>
            <a:endParaRPr lang="ru-RU" sz="2400" b="1" dirty="0"/>
          </a:p>
        </p:txBody>
      </p:sp>
      <p:sp>
        <p:nvSpPr>
          <p:cNvPr id="11" name="Скругленный прямоугольник 25"/>
          <p:cNvSpPr/>
          <p:nvPr/>
        </p:nvSpPr>
        <p:spPr>
          <a:xfrm>
            <a:off x="263061" y="5914552"/>
            <a:ext cx="8617877" cy="85635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разработана и утверждена Концепция создания и развития государственной интегрированной информационной системы управления общественными финансами «Электронный бюджет»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1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13" name="Прямоугольник 19"/>
          <p:cNvSpPr>
            <a:spLocks noChangeArrowheads="1"/>
          </p:cNvSpPr>
          <p:nvPr/>
        </p:nvSpPr>
        <p:spPr bwMode="auto">
          <a:xfrm>
            <a:off x="74613" y="238125"/>
            <a:ext cx="8986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424456"/>
                </a:solidFill>
              </a:rPr>
              <a:t>ВИДЫ РАСХОДНЫХ ОБЯЗАТЕЛЬСТВ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04888" y="620931"/>
            <a:ext cx="3036499" cy="58247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Расходные обязательства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21569" y="1282489"/>
            <a:ext cx="2500459" cy="63835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Принимаемые </a:t>
            </a:r>
          </a:p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расходные обязательства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2883" y="3205729"/>
            <a:ext cx="1598762" cy="6383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 Бюджетные обязательства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8520" y="5103499"/>
            <a:ext cx="1598759" cy="6383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Принятые </a:t>
            </a:r>
          </a:p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бюджетные обязательства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280" y="6076619"/>
            <a:ext cx="1598759" cy="6383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Денежные</a:t>
            </a:r>
          </a:p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 обязательства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616575" y="1203325"/>
            <a:ext cx="904875" cy="25400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977900" y="1203325"/>
            <a:ext cx="4176713" cy="696607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971550" y="3852863"/>
            <a:ext cx="6350" cy="255587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4" idx="2"/>
          </p:cNvCxnSpPr>
          <p:nvPr/>
        </p:nvCxnSpPr>
        <p:spPr>
          <a:xfrm>
            <a:off x="977900" y="5741854"/>
            <a:ext cx="0" cy="33533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4391025" y="2392363"/>
            <a:ext cx="3346450" cy="0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753350" y="1917700"/>
            <a:ext cx="0" cy="474663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1776413" y="2392363"/>
            <a:ext cx="2614612" cy="0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6" name="TextBox 29"/>
          <p:cNvSpPr txBox="1">
            <a:spLocks noChangeArrowheads="1"/>
          </p:cNvSpPr>
          <p:nvPr/>
        </p:nvSpPr>
        <p:spPr bwMode="auto">
          <a:xfrm>
            <a:off x="-106363" y="620713"/>
            <a:ext cx="415290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dirty="0" smtClean="0"/>
              <a:t>Планирование бюджетных ассигнований осуществляется раздельно по бюджетным ассигнованиям на исполнение действующих и принимаемых обязательств (ст. 174.2. БК)</a:t>
            </a:r>
          </a:p>
        </p:txBody>
      </p:sp>
      <p:sp>
        <p:nvSpPr>
          <p:cNvPr id="7197" name="TextBox 34"/>
          <p:cNvSpPr txBox="1">
            <a:spLocks noChangeArrowheads="1"/>
          </p:cNvSpPr>
          <p:nvPr/>
        </p:nvSpPr>
        <p:spPr bwMode="auto">
          <a:xfrm>
            <a:off x="1777283" y="2359025"/>
            <a:ext cx="7284168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Расходные обязательства - </a:t>
            </a:r>
            <a:r>
              <a:rPr lang="ru-RU" sz="1000" b="1" dirty="0" smtClean="0"/>
              <a:t>обусловленные</a:t>
            </a:r>
            <a:r>
              <a:rPr lang="ru-RU" sz="1000" dirty="0" smtClean="0"/>
              <a:t> законом, иным НПА, договором или соглашением </a:t>
            </a:r>
            <a:r>
              <a:rPr lang="ru-RU" sz="1000" b="1" dirty="0" smtClean="0"/>
              <a:t>обязанности</a:t>
            </a:r>
            <a:r>
              <a:rPr lang="ru-RU" sz="1000" dirty="0" smtClean="0"/>
              <a:t> ППО или действующего от его имени бюджетного учреждения </a:t>
            </a:r>
            <a:r>
              <a:rPr lang="ru-RU" sz="1000" b="1" dirty="0" smtClean="0"/>
              <a:t>предоставить</a:t>
            </a:r>
            <a:r>
              <a:rPr lang="ru-RU" sz="1000" dirty="0" smtClean="0"/>
              <a:t> физическому или юридическому лицу, иному ППО, субъекту международного права </a:t>
            </a:r>
            <a:r>
              <a:rPr lang="ru-RU" sz="1000" b="1" dirty="0" smtClean="0"/>
              <a:t>средства </a:t>
            </a:r>
            <a:r>
              <a:rPr lang="ru-RU" sz="1000" dirty="0" smtClean="0"/>
              <a:t>из соответствующего бюджета (ст. 6 БК);</a:t>
            </a:r>
          </a:p>
          <a:p>
            <a:pPr algn="just" eaLnBrk="1" hangingPunct="1"/>
            <a:endParaRPr lang="ru-RU" b="1" dirty="0" smtClean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Принимаемые расходные обязательства - </a:t>
            </a:r>
            <a:r>
              <a:rPr lang="ru-RU" sz="1000" b="1" dirty="0" smtClean="0"/>
              <a:t>новые</a:t>
            </a:r>
            <a:r>
              <a:rPr lang="ru-RU" sz="1000" dirty="0" smtClean="0"/>
              <a:t> виды расходных обязательств </a:t>
            </a:r>
            <a:r>
              <a:rPr lang="ru-RU" sz="1000" b="1" dirty="0" smtClean="0"/>
              <a:t>или увеличение </a:t>
            </a:r>
            <a:r>
              <a:rPr lang="ru-RU" sz="1000" dirty="0" smtClean="0"/>
              <a:t>бюджетных ассигнований на исполнение существующих видов расходных обязательств (ст. 83 БК);</a:t>
            </a:r>
          </a:p>
          <a:p>
            <a:pPr algn="just" eaLnBrk="1" hangingPunct="1"/>
            <a:endParaRPr lang="ru-RU" b="1" dirty="0" smtClean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Действующие расходные обязательства </a:t>
            </a:r>
            <a:r>
              <a:rPr lang="ru-RU" dirty="0" smtClean="0">
                <a:solidFill>
                  <a:srgbClr val="C00000"/>
                </a:solidFill>
              </a:rPr>
              <a:t>–</a:t>
            </a:r>
            <a:r>
              <a:rPr lang="ru-RU" dirty="0" smtClean="0"/>
              <a:t> </a:t>
            </a:r>
            <a:r>
              <a:rPr lang="ru-RU" sz="1000" dirty="0" smtClean="0"/>
              <a:t>обязательства, обусловленные законами, НПА, договорами и соглашениями, не предлагаемыми (не планируемыми) к </a:t>
            </a:r>
            <a:r>
              <a:rPr lang="ru-RU" sz="1000" b="1" dirty="0" smtClean="0"/>
              <a:t>изменению в текущем (очередном) финансовом году или в плановом периоде</a:t>
            </a:r>
            <a:r>
              <a:rPr lang="ru-RU" sz="1000" dirty="0" smtClean="0"/>
              <a:t>, к признанию утратившими силу </a:t>
            </a:r>
            <a:r>
              <a:rPr lang="ru-RU" sz="1000" b="1" dirty="0" smtClean="0"/>
              <a:t>либо к изменению </a:t>
            </a:r>
            <a:r>
              <a:rPr lang="ru-RU" sz="1000" dirty="0" smtClean="0"/>
              <a:t>с увеличением объема бюджетных ассигнований, предусмотренного на исполнение соответствующих обязательств </a:t>
            </a:r>
            <a:r>
              <a:rPr lang="ru-RU" sz="1000" b="1" dirty="0" smtClean="0"/>
              <a:t>в текущем финансовом году</a:t>
            </a:r>
            <a:r>
              <a:rPr lang="ru-RU" sz="1000" dirty="0" smtClean="0"/>
              <a:t>, включая договоры и соглашения, заключенные (подлежащие заключению) получателями бюджетных средств во исполнение указанных законов и НПА (ст. 174.2 БК);</a:t>
            </a:r>
          </a:p>
          <a:p>
            <a:pPr algn="just" eaLnBrk="1" hangingPunct="1"/>
            <a:endParaRPr lang="ru-RU" b="1" dirty="0" smtClean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Бюджетные обязательства - </a:t>
            </a:r>
            <a:r>
              <a:rPr lang="ru-RU" dirty="0" smtClean="0"/>
              <a:t>расходные обязательства, </a:t>
            </a:r>
            <a:r>
              <a:rPr lang="ru-RU" b="1" dirty="0" smtClean="0"/>
              <a:t>подлежащие исполнению в соответствующем </a:t>
            </a:r>
            <a:r>
              <a:rPr lang="ru-RU" dirty="0" smtClean="0"/>
              <a:t>финансовом году (ст. 6 БК);</a:t>
            </a:r>
          </a:p>
          <a:p>
            <a:pPr algn="just" eaLnBrk="1" hangingPunct="1"/>
            <a:endParaRPr lang="ru-RU" b="1" dirty="0" smtClean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Лимит бюджетных обязательств -</a:t>
            </a:r>
            <a:r>
              <a:rPr lang="ru-RU" dirty="0" smtClean="0"/>
              <a:t> </a:t>
            </a:r>
            <a:r>
              <a:rPr lang="ru-RU" sz="1000" dirty="0" smtClean="0"/>
              <a:t>объем прав в денежном выражении на принятие казенным учреждением бюджетных обязательств и (или) их исполнение в текущем финансовом году (текущем финансовом году и плановом периоде);</a:t>
            </a:r>
          </a:p>
          <a:p>
            <a:pPr algn="just" eaLnBrk="1" hangingPunct="1"/>
            <a:endParaRPr lang="ru-RU" b="1" dirty="0" smtClean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Принятые бюджетные обязательства - </a:t>
            </a:r>
            <a:r>
              <a:rPr lang="ru-RU" sz="1000" dirty="0" smtClean="0"/>
              <a:t>обязательства по заключенным государственным (муниципальным) контрактам, иным договорам с физическими и юридическими лицами, индивидуальными предпринимателями или возникшие в соответствии с законом, иным правовым актом, соглашением;</a:t>
            </a:r>
          </a:p>
          <a:p>
            <a:pPr algn="just" eaLnBrk="1" hangingPunct="1"/>
            <a:r>
              <a:rPr lang="ru-RU" b="1" dirty="0" smtClean="0">
                <a:solidFill>
                  <a:srgbClr val="C00000"/>
                </a:solidFill>
              </a:rPr>
              <a:t>Денежные обязательства - </a:t>
            </a:r>
            <a:r>
              <a:rPr lang="ru-RU" sz="1000" dirty="0" smtClean="0"/>
              <a:t>обязанность получателя бюджетных средств уплатить бюджету, физическому лицу и юридическому лицу за счет средств бюджета определенные денежные средства в соответствии с выполненными условиями гражданско-правовой сделки, заключенной в рамках его бюджетных полномочий, или в соответствии с положениями закона, иного правового акта, условиями договора или соглашения (ст. 6 БК)</a:t>
            </a:r>
            <a:endParaRPr lang="ru-RU" sz="1400" b="1" dirty="0" smtClean="0">
              <a:solidFill>
                <a:srgbClr val="C00000"/>
              </a:solidFill>
            </a:endParaRPr>
          </a:p>
        </p:txBody>
      </p:sp>
      <p:cxnSp>
        <p:nvCxnSpPr>
          <p:cNvPr id="77" name="Прямая со стрелкой 76"/>
          <p:cNvCxnSpPr/>
          <p:nvPr/>
        </p:nvCxnSpPr>
        <p:spPr>
          <a:xfrm>
            <a:off x="977900" y="1920875"/>
            <a:ext cx="0" cy="366713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Скругленный прямоугольник 81"/>
          <p:cNvSpPr/>
          <p:nvPr/>
        </p:nvSpPr>
        <p:spPr>
          <a:xfrm>
            <a:off x="178281" y="2241081"/>
            <a:ext cx="1598762" cy="6383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 Действующие</a:t>
            </a:r>
          </a:p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расходные обязательства</a:t>
            </a:r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977900" y="2879725"/>
            <a:ext cx="1" cy="288018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178520" y="4110600"/>
            <a:ext cx="1598762" cy="6383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</a:rPr>
              <a:t>Лимиты бюджетных обязательств</a:t>
            </a:r>
            <a:endParaRPr lang="ru-RU" sz="1400" b="1" dirty="0">
              <a:solidFill>
                <a:prstClr val="white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971550" y="4768160"/>
            <a:ext cx="0" cy="33533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9948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975" y="2171700"/>
            <a:ext cx="7270750" cy="187166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Реестр принимаемых обязательств</a:t>
            </a:r>
          </a:p>
        </p:txBody>
      </p:sp>
      <p:sp>
        <p:nvSpPr>
          <p:cNvPr id="5" name="Номер слайда 26"/>
          <p:cNvSpPr txBox="1">
            <a:spLocks noGrp="1"/>
          </p:cNvSpPr>
          <p:nvPr/>
        </p:nvSpPr>
        <p:spPr>
          <a:xfrm>
            <a:off x="8154988" y="0"/>
            <a:ext cx="762000" cy="366713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defRPr/>
            </a:pPr>
            <a:fld id="{847A261E-EA91-41B7-956C-CEFF6DEF37C8}" type="slidenum">
              <a:rPr lang="ru-RU" sz="1800">
                <a:solidFill>
                  <a:srgbClr val="FFFFFF"/>
                </a:solidFill>
                <a:latin typeface="Arial"/>
                <a:cs typeface="Arial" charset="0"/>
              </a:rPr>
              <a:pPr algn="r">
                <a:defRPr/>
              </a:pPr>
              <a:t>21</a:t>
            </a:fld>
            <a:endParaRPr lang="ru-RU" sz="1800" dirty="0">
              <a:solidFill>
                <a:srgbClr val="FFFFFF"/>
              </a:solidFill>
              <a:latin typeface="Arial"/>
              <a:cs typeface="Arial" charset="0"/>
            </a:endParaRPr>
          </a:p>
        </p:txBody>
      </p:sp>
      <p:sp>
        <p:nvSpPr>
          <p:cNvPr id="7172" name="Rectangle 4"/>
          <p:cNvSpPr>
            <a:spLocks/>
          </p:cNvSpPr>
          <p:nvPr/>
        </p:nvSpPr>
        <p:spPr bwMode="auto">
          <a:xfrm>
            <a:off x="142875" y="563563"/>
            <a:ext cx="895032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26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РРО как инструмент</a:t>
            </a:r>
            <a:br>
              <a:rPr lang="ru-RU" sz="26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6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бюджетного планирования и исполнения бюджета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6137435"/>
              </p:ext>
            </p:extLst>
          </p:nvPr>
        </p:nvGraphicFramePr>
        <p:xfrm>
          <a:off x="391887" y="2541588"/>
          <a:ext cx="7348762" cy="1808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366"/>
                <a:gridCol w="579536"/>
                <a:gridCol w="1183526"/>
                <a:gridCol w="1305579"/>
                <a:gridCol w="1305579"/>
                <a:gridCol w="1523176"/>
              </a:tblGrid>
              <a:tr h="370775"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Реестр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действующих обязательств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66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Полномочия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правовые основания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КБК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Очередной год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Первый год планового периода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Второй год планового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периода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Обязательства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пределами планового периода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775"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742238" y="1268413"/>
            <a:ext cx="1163637" cy="86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Плановый РРО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77013" y="4625975"/>
            <a:ext cx="1165225" cy="3211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СБР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490913" y="4635954"/>
            <a:ext cx="1149349" cy="3111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ЛБО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39480" y="4606925"/>
            <a:ext cx="1489075" cy="622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39480" y="5392738"/>
            <a:ext cx="1489075" cy="484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Денежные обязательства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39480" y="6064250"/>
            <a:ext cx="1489075" cy="7556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Отчет об исполнении бюджета</a:t>
            </a:r>
          </a:p>
        </p:txBody>
      </p:sp>
      <p:cxnSp>
        <p:nvCxnSpPr>
          <p:cNvPr id="42" name="Прямая со стрелкой 41"/>
          <p:cNvCxnSpPr>
            <a:stCxn id="33" idx="1"/>
            <a:endCxn id="34" idx="3"/>
          </p:cNvCxnSpPr>
          <p:nvPr/>
        </p:nvCxnSpPr>
        <p:spPr>
          <a:xfrm flipH="1">
            <a:off x="4640262" y="4786540"/>
            <a:ext cx="1936751" cy="499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flipV="1">
            <a:off x="7742238" y="2132014"/>
            <a:ext cx="793750" cy="504898"/>
          </a:xfrm>
          <a:prstGeom prst="bentConnector3">
            <a:avLst>
              <a:gd name="adj1" fmla="val 99920"/>
            </a:avLst>
          </a:prstGeom>
          <a:ln w="2222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34" idx="1"/>
          </p:cNvCxnSpPr>
          <p:nvPr/>
        </p:nvCxnSpPr>
        <p:spPr>
          <a:xfrm flipH="1">
            <a:off x="1728555" y="4791530"/>
            <a:ext cx="1762358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1009418" y="5229225"/>
            <a:ext cx="0" cy="16351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1009418" y="5900738"/>
            <a:ext cx="0" cy="16351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4383088" y="4330700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7451725" y="4340225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8" name="Соединительная линия уступом 7167"/>
          <p:cNvCxnSpPr>
            <a:stCxn id="35" idx="1"/>
          </p:cNvCxnSpPr>
          <p:nvPr/>
        </p:nvCxnSpPr>
        <p:spPr>
          <a:xfrm rot="10800000">
            <a:off x="29930" y="2780929"/>
            <a:ext cx="209550" cy="2137147"/>
          </a:xfrm>
          <a:prstGeom prst="bentConnector2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39688" y="2780928"/>
            <a:ext cx="47847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6" name="Соединительная линия уступом 7175"/>
          <p:cNvCxnSpPr>
            <a:endCxn id="74" idx="3"/>
          </p:cNvCxnSpPr>
          <p:nvPr/>
        </p:nvCxnSpPr>
        <p:spPr>
          <a:xfrm rot="10800000" flipV="1">
            <a:off x="5291138" y="1592259"/>
            <a:ext cx="2451100" cy="3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3490913" y="1268413"/>
            <a:ext cx="1800225" cy="647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Утвержденный закон о бюджете</a:t>
            </a:r>
          </a:p>
        </p:txBody>
      </p:sp>
      <p:sp>
        <p:nvSpPr>
          <p:cNvPr id="7211" name="TextBox 7182"/>
          <p:cNvSpPr txBox="1">
            <a:spLocks noChangeArrowheads="1"/>
          </p:cNvSpPr>
          <p:nvPr/>
        </p:nvSpPr>
        <p:spPr bwMode="auto">
          <a:xfrm>
            <a:off x="6024563" y="1225550"/>
            <a:ext cx="206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уточнение РРО</a:t>
            </a:r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39688" y="2636912"/>
            <a:ext cx="47847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14" name="TextBox 85"/>
          <p:cNvSpPr txBox="1">
            <a:spLocks noChangeArrowheads="1"/>
          </p:cNvSpPr>
          <p:nvPr/>
        </p:nvSpPr>
        <p:spPr bwMode="auto">
          <a:xfrm>
            <a:off x="957263" y="1230313"/>
            <a:ext cx="2063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уточнение РРО</a:t>
            </a:r>
          </a:p>
        </p:txBody>
      </p:sp>
      <p:cxnSp>
        <p:nvCxnSpPr>
          <p:cNvPr id="89" name="Прямая со стрелкой 88"/>
          <p:cNvCxnSpPr/>
          <p:nvPr/>
        </p:nvCxnSpPr>
        <p:spPr>
          <a:xfrm flipV="1">
            <a:off x="6842125" y="4330700"/>
            <a:ext cx="0" cy="301625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 flipV="1">
            <a:off x="3708400" y="4322763"/>
            <a:ext cx="0" cy="301625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оединительная линия уступом 40"/>
          <p:cNvCxnSpPr>
            <a:endCxn id="74" idx="1"/>
          </p:cNvCxnSpPr>
          <p:nvPr/>
        </p:nvCxnSpPr>
        <p:spPr>
          <a:xfrm flipV="1">
            <a:off x="38099" y="1592263"/>
            <a:ext cx="3452814" cy="1044649"/>
          </a:xfrm>
          <a:prstGeom prst="bentConnector3">
            <a:avLst>
              <a:gd name="adj1" fmla="val -97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/>
          <p:nvPr/>
        </p:nvCxnSpPr>
        <p:spPr>
          <a:xfrm flipV="1">
            <a:off x="7437438" y="2132014"/>
            <a:ext cx="793750" cy="222444"/>
          </a:xfrm>
          <a:prstGeom prst="bentConnector3">
            <a:avLst>
              <a:gd name="adj1" fmla="val 99920"/>
            </a:avLst>
          </a:prstGeom>
          <a:ln w="2222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Соединительная линия уступом 78"/>
          <p:cNvCxnSpPr>
            <a:endCxn id="33" idx="3"/>
          </p:cNvCxnSpPr>
          <p:nvPr/>
        </p:nvCxnSpPr>
        <p:spPr>
          <a:xfrm rot="5400000">
            <a:off x="7030341" y="3492825"/>
            <a:ext cx="2005612" cy="581818"/>
          </a:xfrm>
          <a:prstGeom prst="bentConnector2">
            <a:avLst/>
          </a:prstGeom>
          <a:ln w="2222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742238" y="2780929"/>
            <a:ext cx="581818" cy="0"/>
          </a:xfrm>
          <a:prstGeom prst="line">
            <a:avLst/>
          </a:prstGeom>
          <a:ln w="2222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1764506" y="4947105"/>
            <a:ext cx="7379493" cy="1910895"/>
          </a:xfrm>
          <a:prstGeom prst="roundRect">
            <a:avLst/>
          </a:prstGeom>
          <a:gradFill>
            <a:gsLst>
              <a:gs pos="0">
                <a:schemeClr val="accent2">
                  <a:tint val="43000"/>
                  <a:satMod val="165000"/>
                </a:schemeClr>
              </a:gs>
              <a:gs pos="100000">
                <a:schemeClr val="accent2">
                  <a:tint val="83000"/>
                  <a:satMod val="155000"/>
                </a:schemeClr>
              </a:gs>
              <a:gs pos="100000">
                <a:schemeClr val="accent2">
                  <a:shade val="8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Ст. 65 БК </a:t>
            </a:r>
            <a:r>
              <a:rPr lang="ru-RU" sz="1400" b="1" dirty="0" smtClean="0">
                <a:solidFill>
                  <a:srgbClr val="FF0000"/>
                </a:solidFill>
              </a:rPr>
              <a:t>Формирование </a:t>
            </a:r>
            <a:r>
              <a:rPr lang="ru-RU" sz="1400" b="1" dirty="0">
                <a:solidFill>
                  <a:srgbClr val="FF0000"/>
                </a:solidFill>
              </a:rPr>
              <a:t>расходов бюджетов бюджетной системы Российской Федерации осуществляется в соответствии с расходными обязательствами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r>
              <a:rPr lang="ru-RU" sz="1400" dirty="0">
                <a:solidFill>
                  <a:srgbClr val="FF0000"/>
                </a:solidFill>
              </a:rPr>
              <a:t>обусловленными установленным законодательством Российской Федерации разграничением полномочий</a:t>
            </a:r>
            <a:r>
              <a:rPr lang="ru-RU" sz="1400" dirty="0">
                <a:solidFill>
                  <a:schemeClr val="tx1"/>
                </a:solidFill>
              </a:rPr>
              <a:t> федеральных органов государственной власти, органов государственной власти субъектов Российской Федерации и органов местного самоуправления, </a:t>
            </a:r>
            <a:r>
              <a:rPr lang="ru-RU" sz="1400" dirty="0">
                <a:solidFill>
                  <a:srgbClr val="FF0000"/>
                </a:solidFill>
              </a:rPr>
              <a:t>исполнение которых согласно законодательству Российской Федерации, международным и иным договорам и соглашениям </a:t>
            </a:r>
            <a:r>
              <a:rPr lang="ru-RU" sz="1400" dirty="0">
                <a:solidFill>
                  <a:schemeClr val="tx1"/>
                </a:solidFill>
              </a:rPr>
              <a:t>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877814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26"/>
          <p:cNvSpPr txBox="1">
            <a:spLocks noGrp="1"/>
          </p:cNvSpPr>
          <p:nvPr/>
        </p:nvSpPr>
        <p:spPr>
          <a:xfrm>
            <a:off x="8154988" y="0"/>
            <a:ext cx="762000" cy="366713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defRPr/>
            </a:pPr>
            <a:fld id="{54641A0A-3329-42A6-B91B-4F32B79A89DD}" type="slidenum">
              <a:rPr lang="ru-RU" sz="1800">
                <a:solidFill>
                  <a:srgbClr val="FFFFFF"/>
                </a:solidFill>
                <a:latin typeface="Arial"/>
                <a:cs typeface="Arial" charset="0"/>
              </a:rPr>
              <a:pPr algn="r">
                <a:defRPr/>
              </a:pPr>
              <a:t>22</a:t>
            </a:fld>
            <a:endParaRPr lang="ru-RU" sz="1800" dirty="0">
              <a:solidFill>
                <a:srgbClr val="FFFFFF"/>
              </a:solidFill>
              <a:latin typeface="Arial"/>
              <a:cs typeface="Arial" charset="0"/>
            </a:endParaRPr>
          </a:p>
        </p:txBody>
      </p:sp>
      <p:sp>
        <p:nvSpPr>
          <p:cNvPr id="6147" name="Содержимое 9"/>
          <p:cNvSpPr>
            <a:spLocks/>
          </p:cNvSpPr>
          <p:nvPr/>
        </p:nvSpPr>
        <p:spPr bwMode="auto">
          <a:xfrm>
            <a:off x="0" y="1086532"/>
            <a:ext cx="8991600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5125" indent="-255588" algn="just" eaLnBrk="0" hangingPunct="0">
              <a:spcBef>
                <a:spcPts val="300"/>
              </a:spcBef>
              <a:buClr>
                <a:prstClr val="black"/>
              </a:buClr>
              <a:buFont typeface="Georgia" pitchFamily="18" charset="0"/>
              <a:buChar char="•"/>
            </a:pPr>
            <a:endParaRPr lang="ru-RU" sz="2100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6" name="Group 2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8796926"/>
              </p:ext>
            </p:extLst>
          </p:nvPr>
        </p:nvGraphicFramePr>
        <p:xfrm>
          <a:off x="271462" y="1051607"/>
          <a:ext cx="8532813" cy="1833569"/>
        </p:xfrm>
        <a:graphic>
          <a:graphicData uri="http://schemas.openxmlformats.org/drawingml/2006/table">
            <a:tbl>
              <a:tblPr/>
              <a:tblGrid>
                <a:gridCol w="365575"/>
                <a:gridCol w="1166738"/>
                <a:gridCol w="574528"/>
                <a:gridCol w="975108"/>
                <a:gridCol w="1044759"/>
                <a:gridCol w="1122314"/>
                <a:gridCol w="1176158"/>
                <a:gridCol w="1044759"/>
                <a:gridCol w="1062874"/>
              </a:tblGrid>
              <a:tr h="457196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правового основания РО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Коды бюджетной классификации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52309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целевая статья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расходов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716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Трудовой договор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02 3 1019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45,2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26556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Госконтракт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01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39 2 2019 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244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105,0</a:t>
                      </a:r>
                      <a:endParaRPr kumimoji="0" lang="ru-RU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110,0</a:t>
                      </a:r>
                      <a:endParaRPr kumimoji="0" lang="ru-RU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120,0</a:t>
                      </a:r>
                      <a:endParaRPr kumimoji="0" lang="ru-RU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6193" name="Заголовок 1"/>
          <p:cNvSpPr>
            <a:spLocks/>
          </p:cNvSpPr>
          <p:nvPr/>
        </p:nvSpPr>
        <p:spPr bwMode="auto">
          <a:xfrm>
            <a:off x="271463" y="371475"/>
            <a:ext cx="8532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300" b="1" dirty="0" smtClean="0">
                <a:solidFill>
                  <a:prstClr val="black"/>
                </a:solidFill>
              </a:rPr>
              <a:t>ОБАС  как составной раздел РРО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2007603"/>
              </p:ext>
            </p:extLst>
          </p:nvPr>
        </p:nvGraphicFramePr>
        <p:xfrm>
          <a:off x="522729" y="3277282"/>
          <a:ext cx="1873250" cy="735012"/>
        </p:xfrm>
        <a:graphic>
          <a:graphicData uri="http://schemas.openxmlformats.org/drawingml/2006/table">
            <a:tbl>
              <a:tblPr/>
              <a:tblGrid>
                <a:gridCol w="1224817"/>
                <a:gridCol w="648433"/>
              </a:tblGrid>
              <a:tr h="735012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6014" marR="36014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45,2</a:t>
                      </a:r>
                    </a:p>
                  </a:txBody>
                  <a:tcPr marL="36014" marR="36014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47082289"/>
              </p:ext>
            </p:extLst>
          </p:nvPr>
        </p:nvGraphicFramePr>
        <p:xfrm>
          <a:off x="1387916" y="4264480"/>
          <a:ext cx="1625600" cy="576263"/>
        </p:xfrm>
        <a:graphic>
          <a:graphicData uri="http://schemas.openxmlformats.org/drawingml/2006/table">
            <a:tbl>
              <a:tblPr/>
              <a:tblGrid>
                <a:gridCol w="949260"/>
                <a:gridCol w="67634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</a:p>
                  </a:txBody>
                  <a:tcPr marL="36001" marR="36001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2106808"/>
              </p:ext>
            </p:extLst>
          </p:nvPr>
        </p:nvGraphicFramePr>
        <p:xfrm>
          <a:off x="1397441" y="6074231"/>
          <a:ext cx="1439863" cy="566056"/>
        </p:xfrm>
        <a:graphic>
          <a:graphicData uri="http://schemas.openxmlformats.org/drawingml/2006/table">
            <a:tbl>
              <a:tblPr/>
              <a:tblGrid>
                <a:gridCol w="941449"/>
                <a:gridCol w="498414"/>
              </a:tblGrid>
              <a:tr h="566056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5987" marR="35987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35987" marR="35987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879917" y="4064455"/>
            <a:ext cx="544512" cy="433387"/>
          </a:xfrm>
          <a:prstGeom prst="bentConnector3">
            <a:avLst>
              <a:gd name="adj1" fmla="val 98980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>
            <a:endCxn id="24" idx="1"/>
          </p:cNvCxnSpPr>
          <p:nvPr/>
        </p:nvCxnSpPr>
        <p:spPr>
          <a:xfrm rot="16200000" flipH="1">
            <a:off x="205002" y="5164820"/>
            <a:ext cx="1922916" cy="461962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7606699"/>
              </p:ext>
            </p:extLst>
          </p:nvPr>
        </p:nvGraphicFramePr>
        <p:xfrm>
          <a:off x="2395979" y="4935993"/>
          <a:ext cx="863600" cy="365125"/>
        </p:xfrm>
        <a:graphic>
          <a:graphicData uri="http://schemas.openxmlformats.org/drawingml/2006/table">
            <a:tbl>
              <a:tblPr/>
              <a:tblGrid>
                <a:gridCol w="564662"/>
                <a:gridCol w="298938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5973" marR="35973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35973" marR="35973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cxnSp>
        <p:nvCxnSpPr>
          <p:cNvPr id="36" name="Соединительная линия уступом 35"/>
          <p:cNvCxnSpPr/>
          <p:nvPr/>
        </p:nvCxnSpPr>
        <p:spPr>
          <a:xfrm>
            <a:off x="1972116" y="4869318"/>
            <a:ext cx="433388" cy="273050"/>
          </a:xfrm>
          <a:prstGeom prst="bentConnector3">
            <a:avLst>
              <a:gd name="adj1" fmla="val -549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9090161"/>
              </p:ext>
            </p:extLst>
          </p:nvPr>
        </p:nvGraphicFramePr>
        <p:xfrm>
          <a:off x="2395979" y="5499555"/>
          <a:ext cx="863600" cy="365125"/>
        </p:xfrm>
        <a:graphic>
          <a:graphicData uri="http://schemas.openxmlformats.org/drawingml/2006/table">
            <a:tbl>
              <a:tblPr/>
              <a:tblGrid>
                <a:gridCol w="564662"/>
                <a:gridCol w="298938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5973" marR="35973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35973" marR="35973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cxnSp>
        <p:nvCxnSpPr>
          <p:cNvPr id="38" name="Соединительная линия уступом 37"/>
          <p:cNvCxnSpPr>
            <a:endCxn id="37" idx="1"/>
          </p:cNvCxnSpPr>
          <p:nvPr/>
        </p:nvCxnSpPr>
        <p:spPr>
          <a:xfrm rot="16200000" flipH="1">
            <a:off x="1902266" y="5188405"/>
            <a:ext cx="563563" cy="423863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0604652"/>
              </p:ext>
            </p:extLst>
          </p:nvPr>
        </p:nvGraphicFramePr>
        <p:xfrm>
          <a:off x="6133429" y="3301094"/>
          <a:ext cx="1871662" cy="735013"/>
        </p:xfrm>
        <a:graphic>
          <a:graphicData uri="http://schemas.openxmlformats.org/drawingml/2006/table">
            <a:tbl>
              <a:tblPr/>
              <a:tblGrid>
                <a:gridCol w="1223779"/>
                <a:gridCol w="647883"/>
              </a:tblGrid>
              <a:tr h="7350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5984" marR="35984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 marL="35984" marR="35984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3844312"/>
              </p:ext>
            </p:extLst>
          </p:nvPr>
        </p:nvGraphicFramePr>
        <p:xfrm>
          <a:off x="6997029" y="4277407"/>
          <a:ext cx="1584325" cy="576262"/>
        </p:xfrm>
        <a:graphic>
          <a:graphicData uri="http://schemas.openxmlformats.org/drawingml/2006/table">
            <a:tbl>
              <a:tblPr/>
              <a:tblGrid>
                <a:gridCol w="936467"/>
                <a:gridCol w="647858"/>
              </a:tblGrid>
              <a:tr h="576262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6014" marR="36014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36014" marR="36014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0285011"/>
              </p:ext>
            </p:extLst>
          </p:nvPr>
        </p:nvGraphicFramePr>
        <p:xfrm>
          <a:off x="7006554" y="6039532"/>
          <a:ext cx="1441450" cy="590550"/>
        </p:xfrm>
        <a:graphic>
          <a:graphicData uri="http://schemas.openxmlformats.org/drawingml/2006/table">
            <a:tbl>
              <a:tblPr/>
              <a:tblGrid>
                <a:gridCol w="942486"/>
                <a:gridCol w="498964"/>
              </a:tblGrid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6026" marR="3602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36026" marR="36026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cxnSp>
        <p:nvCxnSpPr>
          <p:cNvPr id="46" name="Соединительная линия уступом 45"/>
          <p:cNvCxnSpPr>
            <a:endCxn id="44" idx="1"/>
          </p:cNvCxnSpPr>
          <p:nvPr/>
        </p:nvCxnSpPr>
        <p:spPr>
          <a:xfrm rot="16200000" flipH="1">
            <a:off x="6508873" y="4076588"/>
            <a:ext cx="544512" cy="431800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оединительная линия уступом 46"/>
          <p:cNvCxnSpPr>
            <a:endCxn id="45" idx="1"/>
          </p:cNvCxnSpPr>
          <p:nvPr/>
        </p:nvCxnSpPr>
        <p:spPr>
          <a:xfrm rot="16200000" flipH="1">
            <a:off x="5815135" y="5143388"/>
            <a:ext cx="1941513" cy="441325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6583351"/>
              </p:ext>
            </p:extLst>
          </p:nvPr>
        </p:nvGraphicFramePr>
        <p:xfrm>
          <a:off x="8005091" y="4966382"/>
          <a:ext cx="865188" cy="366712"/>
        </p:xfrm>
        <a:graphic>
          <a:graphicData uri="http://schemas.openxmlformats.org/drawingml/2006/table">
            <a:tbl>
              <a:tblPr/>
              <a:tblGrid>
                <a:gridCol w="565700"/>
                <a:gridCol w="299488"/>
              </a:tblGrid>
              <a:tr h="366712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6039" marR="36039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36039" marR="36039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cxnSp>
        <p:nvCxnSpPr>
          <p:cNvPr id="49" name="Соединительная линия уступом 48"/>
          <p:cNvCxnSpPr/>
          <p:nvPr/>
        </p:nvCxnSpPr>
        <p:spPr>
          <a:xfrm>
            <a:off x="7573291" y="4872719"/>
            <a:ext cx="431800" cy="258763"/>
          </a:xfrm>
          <a:prstGeom prst="bentConnector3">
            <a:avLst>
              <a:gd name="adj1" fmla="val 147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Таблица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3346069"/>
              </p:ext>
            </p:extLst>
          </p:nvPr>
        </p:nvGraphicFramePr>
        <p:xfrm>
          <a:off x="8005091" y="5491844"/>
          <a:ext cx="865188" cy="366713"/>
        </p:xfrm>
        <a:graphic>
          <a:graphicData uri="http://schemas.openxmlformats.org/drawingml/2006/table">
            <a:tbl>
              <a:tblPr/>
              <a:tblGrid>
                <a:gridCol w="565700"/>
                <a:gridCol w="299488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ОБАС</a:t>
                      </a:r>
                    </a:p>
                  </a:txBody>
                  <a:tcPr marL="36039" marR="36039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36039" marR="36039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cxnSp>
        <p:nvCxnSpPr>
          <p:cNvPr id="51" name="Соединительная линия уступом 50"/>
          <p:cNvCxnSpPr/>
          <p:nvPr/>
        </p:nvCxnSpPr>
        <p:spPr>
          <a:xfrm rot="16200000" flipH="1">
            <a:off x="7516935" y="5178313"/>
            <a:ext cx="563562" cy="431800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736600" y="4020232"/>
            <a:ext cx="0" cy="233702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7" name="Прямая со стрелкой 5156"/>
          <p:cNvCxnSpPr/>
          <p:nvPr/>
        </p:nvCxnSpPr>
        <p:spPr>
          <a:xfrm>
            <a:off x="135730" y="2248581"/>
            <a:ext cx="135733" cy="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0" name="Соединительная линия уступом 5159"/>
          <p:cNvCxnSpPr/>
          <p:nvPr/>
        </p:nvCxnSpPr>
        <p:spPr>
          <a:xfrm rot="16200000" flipH="1">
            <a:off x="-380207" y="2764519"/>
            <a:ext cx="1397002" cy="365127"/>
          </a:xfrm>
          <a:prstGeom prst="bentConnector3">
            <a:avLst>
              <a:gd name="adj1" fmla="val 99091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4" name="Прямая со стрелкой 5163"/>
          <p:cNvCxnSpPr/>
          <p:nvPr/>
        </p:nvCxnSpPr>
        <p:spPr>
          <a:xfrm flipH="1" flipV="1">
            <a:off x="8774112" y="2692744"/>
            <a:ext cx="217488" cy="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6" name="Соединительная линия уступом 5165"/>
          <p:cNvCxnSpPr>
            <a:endCxn id="43" idx="3"/>
          </p:cNvCxnSpPr>
          <p:nvPr/>
        </p:nvCxnSpPr>
        <p:spPr>
          <a:xfrm rot="10800000" flipV="1">
            <a:off x="8005092" y="2692744"/>
            <a:ext cx="986511" cy="975855"/>
          </a:xfrm>
          <a:prstGeom prst="bentConnector3">
            <a:avLst>
              <a:gd name="adj1" fmla="val -1862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747657" y="2104119"/>
            <a:ext cx="677178" cy="28892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5747657" y="2524807"/>
            <a:ext cx="666292" cy="28733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7336970" y="3454575"/>
            <a:ext cx="668119" cy="40481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729687" y="3454575"/>
            <a:ext cx="666292" cy="38201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 flipV="1">
            <a:off x="6388549" y="4091331"/>
            <a:ext cx="0" cy="224347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4"/>
          <p:cNvSpPr/>
          <p:nvPr/>
        </p:nvSpPr>
        <p:spPr>
          <a:xfrm>
            <a:off x="3429003" y="3026229"/>
            <a:ext cx="2503715" cy="3747748"/>
          </a:xfrm>
          <a:prstGeom prst="roundRect">
            <a:avLst/>
          </a:prstGeom>
          <a:gradFill>
            <a:gsLst>
              <a:gs pos="0">
                <a:schemeClr val="accent2">
                  <a:tint val="43000"/>
                  <a:satMod val="165000"/>
                </a:schemeClr>
              </a:gs>
              <a:gs pos="100000">
                <a:schemeClr val="accent2">
                  <a:tint val="83000"/>
                  <a:satMod val="155000"/>
                </a:schemeClr>
              </a:gs>
              <a:gs pos="100000">
                <a:schemeClr val="accent2">
                  <a:shade val="8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Ст.6 БК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Обоснование </a:t>
            </a:r>
            <a:r>
              <a:rPr lang="ru-RU" sz="2000" b="1" dirty="0">
                <a:solidFill>
                  <a:schemeClr val="tx1"/>
                </a:solidFill>
              </a:rPr>
              <a:t>бюджетных ассигнований </a:t>
            </a:r>
            <a:r>
              <a:rPr lang="ru-RU" sz="1800" dirty="0">
                <a:solidFill>
                  <a:schemeClr val="tx1"/>
                </a:solidFill>
              </a:rPr>
              <a:t>- документ, характеризующий бюджетные ассигнования в очередном финансовом году (очередном финансовом году и плановом периоде)</a:t>
            </a:r>
          </a:p>
        </p:txBody>
      </p:sp>
    </p:spTree>
    <p:extLst>
      <p:ext uri="{BB962C8B-B14F-4D97-AF65-F5344CB8AC3E}">
        <p14:creationId xmlns:p14="http://schemas.microsoft.com/office/powerpoint/2010/main" xmlns="" val="40954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6" descr="E:\Tanya\WORK WORK\Презентация\Минфин 2013.04.05\материал\мак-скрин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6438" y="1087438"/>
            <a:ext cx="6173787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5" descr="E:\Tanya\WORK WORK\Презентация\Минфин 2013.04.05\материал\мак-скрин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2713" y="461963"/>
            <a:ext cx="617061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7" descr="E:\Tanya\WORK WORK\Презентация\Минфин 2013.04.05\материал\мак-скрин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98" b="3441"/>
          <a:stretch>
            <a:fillRect/>
          </a:stretch>
        </p:blipFill>
        <p:spPr bwMode="auto">
          <a:xfrm>
            <a:off x="0" y="2393950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3" descr="E:\Tanya\WORK WORK\Презентация\Минфин 2013.04.05\материал\выделение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5275" y="1366838"/>
            <a:ext cx="27940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3" descr="E:\Tanya\WORK WORK\Презентация\Минфин 2013.04.05\материал\выделение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25" y="714375"/>
            <a:ext cx="27940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13" descr="E:\Tanya\WORK WORK\Презентация\Минфин 2013.04.05\материал\выделение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2075" y="3744913"/>
            <a:ext cx="324167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Box 156"/>
          <p:cNvSpPr txBox="1">
            <a:spLocks noChangeArrowheads="1"/>
          </p:cNvSpPr>
          <p:nvPr/>
        </p:nvSpPr>
        <p:spPr bwMode="auto">
          <a:xfrm>
            <a:off x="0" y="2698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НОВЫЙ ФОРМАТ РЕЕСТРА РАСХОДНЫХ ОБЯЗАТЕЛЬСТВ </a:t>
            </a:r>
          </a:p>
        </p:txBody>
      </p:sp>
      <p:sp>
        <p:nvSpPr>
          <p:cNvPr id="19" name="Овал 18"/>
          <p:cNvSpPr/>
          <p:nvPr/>
        </p:nvSpPr>
        <p:spPr>
          <a:xfrm>
            <a:off x="4032250" y="3954463"/>
            <a:ext cx="2703513" cy="149701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772275" y="1492250"/>
            <a:ext cx="2413000" cy="128587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Выгнутая влево стрелка 13"/>
          <p:cNvSpPr>
            <a:spLocks noChangeArrowheads="1"/>
          </p:cNvSpPr>
          <p:nvPr/>
        </p:nvSpPr>
        <p:spPr bwMode="auto">
          <a:xfrm rot="-9092934">
            <a:off x="6811963" y="2259013"/>
            <a:ext cx="865187" cy="3435350"/>
          </a:xfrm>
          <a:prstGeom prst="curvedRightArrow">
            <a:avLst>
              <a:gd name="adj1" fmla="val 25000"/>
              <a:gd name="adj2" fmla="val 50001"/>
              <a:gd name="adj3" fmla="val 25000"/>
            </a:avLst>
          </a:prstGeom>
          <a:gradFill rotWithShape="1">
            <a:gsLst>
              <a:gs pos="0">
                <a:srgbClr val="0070C0"/>
              </a:gs>
              <a:gs pos="100000">
                <a:srgbClr val="00B4FF"/>
              </a:gs>
            </a:gsLst>
            <a:lin ang="5400000"/>
          </a:gradFill>
          <a:ln>
            <a:noFill/>
          </a:ln>
          <a:effectLst>
            <a:outerShdw blurRad="114300" dist="88900" dir="5400000" sx="98000" sy="98000" algn="t" rotWithShape="0">
              <a:srgbClr val="80808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49163" name="Picture 6" descr="E:\Tanya\WORK WORK\Презентация\Минфин 2013.04.05\материал\мак-скрин8_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928688"/>
            <a:ext cx="22272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Овал 21"/>
          <p:cNvSpPr/>
          <p:nvPr/>
        </p:nvSpPr>
        <p:spPr>
          <a:xfrm>
            <a:off x="3362325" y="901700"/>
            <a:ext cx="2413000" cy="128428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Выгнутая влево стрелка 20"/>
          <p:cNvSpPr>
            <a:spLocks noChangeArrowheads="1"/>
          </p:cNvSpPr>
          <p:nvPr/>
        </p:nvSpPr>
        <p:spPr bwMode="auto">
          <a:xfrm rot="17317426" flipH="1">
            <a:off x="5666581" y="-394493"/>
            <a:ext cx="779463" cy="3035300"/>
          </a:xfrm>
          <a:prstGeom prst="curvedRightArrow">
            <a:avLst>
              <a:gd name="adj1" fmla="val 25005"/>
              <a:gd name="adj2" fmla="val 49992"/>
              <a:gd name="adj3" fmla="val 25000"/>
            </a:avLst>
          </a:prstGeom>
          <a:gradFill rotWithShape="1">
            <a:gsLst>
              <a:gs pos="0">
                <a:srgbClr val="0070C0"/>
              </a:gs>
              <a:gs pos="100000">
                <a:srgbClr val="00B4FF"/>
              </a:gs>
            </a:gsLst>
            <a:lin ang="5400000"/>
          </a:gradFill>
          <a:ln>
            <a:noFill/>
          </a:ln>
          <a:effectLst>
            <a:outerShdw blurRad="114300" dist="88900" dir="5400000" sx="98000" sy="98000" algn="t" rotWithShape="0">
              <a:srgbClr val="80808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0" name="Выгнутая влево стрелка 19"/>
          <p:cNvSpPr>
            <a:spLocks noChangeArrowheads="1"/>
          </p:cNvSpPr>
          <p:nvPr/>
        </p:nvSpPr>
        <p:spPr bwMode="auto">
          <a:xfrm rot="10031713" flipH="1">
            <a:off x="2917825" y="1536700"/>
            <a:ext cx="1036638" cy="3435350"/>
          </a:xfrm>
          <a:prstGeom prst="curvedRightArrow">
            <a:avLst>
              <a:gd name="adj1" fmla="val 24993"/>
              <a:gd name="adj2" fmla="val 50001"/>
              <a:gd name="adj3" fmla="val 25000"/>
            </a:avLst>
          </a:prstGeom>
          <a:gradFill rotWithShape="1">
            <a:gsLst>
              <a:gs pos="0">
                <a:srgbClr val="0070C0"/>
              </a:gs>
              <a:gs pos="100000">
                <a:srgbClr val="00B4FF"/>
              </a:gs>
            </a:gsLst>
            <a:lin ang="5400000"/>
          </a:gradFill>
          <a:ln>
            <a:noFill/>
          </a:ln>
          <a:effectLst>
            <a:outerShdw blurRad="114300" dist="88900" dir="5400000" sx="98000" sy="98000" algn="t" rotWithShape="0">
              <a:srgbClr val="80808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95534" y="6483823"/>
            <a:ext cx="9908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defTabSz="457200" eaLnBrk="1" hangingPunct="1"/>
            <a:r>
              <a:rPr lang="en-GB" sz="1200" dirty="0" smtClean="0">
                <a:solidFill>
                  <a:srgbClr val="000000"/>
                </a:solidFill>
              </a:rPr>
              <a:t>СЛАЙД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fld id="{69103821-F513-405B-8A27-E1DCBDB92158}" type="slidenum">
              <a:rPr lang="en-GB" sz="1400" smtClean="0">
                <a:solidFill>
                  <a:srgbClr val="000000"/>
                </a:solidFill>
              </a:rPr>
              <a:pPr algn="r" defTabSz="457200" eaLnBrk="1" hangingPunct="1"/>
              <a:t>23</a:t>
            </a:fld>
            <a:endParaRPr lang="en-GB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9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26"/>
          <p:cNvSpPr txBox="1">
            <a:spLocks noGrp="1"/>
          </p:cNvSpPr>
          <p:nvPr/>
        </p:nvSpPr>
        <p:spPr bwMode="auto">
          <a:xfrm>
            <a:off x="8154988" y="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E76541B-7056-4A09-8903-570AC27A82B8}" type="slidenum">
              <a:rPr lang="ru-RU">
                <a:solidFill>
                  <a:srgbClr val="FFFFFF"/>
                </a:solidFill>
              </a:rPr>
              <a:pPr algn="r" eaLnBrk="1" hangingPunct="1"/>
              <a:t>24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195" name="Rectangle 4"/>
          <p:cNvSpPr>
            <a:spLocks/>
          </p:cNvSpPr>
          <p:nvPr/>
        </p:nvSpPr>
        <p:spPr bwMode="auto">
          <a:xfrm>
            <a:off x="142875" y="377825"/>
            <a:ext cx="895032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2200" b="1" dirty="0">
                <a:solidFill>
                  <a:srgbClr val="000000"/>
                </a:solidFill>
              </a:rPr>
              <a:t>Перечень </a:t>
            </a:r>
            <a:r>
              <a:rPr lang="ru-RU" sz="2200" b="1" dirty="0" smtClean="0">
                <a:solidFill>
                  <a:srgbClr val="000000"/>
                </a:solidFill>
              </a:rPr>
              <a:t>ОБАС</a:t>
            </a:r>
            <a:endParaRPr lang="ru-RU" sz="2200" b="1" dirty="0">
              <a:solidFill>
                <a:srgbClr val="0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1044842"/>
              </p:ext>
            </p:extLst>
          </p:nvPr>
        </p:nvGraphicFramePr>
        <p:xfrm>
          <a:off x="28575" y="1962150"/>
          <a:ext cx="9093200" cy="42345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561"/>
                <a:gridCol w="7416825"/>
                <a:gridCol w="1064814"/>
              </a:tblGrid>
              <a:tr h="6068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03.200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Публичные обязательства по осуществлению выплат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гражданам</a:t>
                      </a:r>
                    </a:p>
                    <a:p>
                      <a:pPr lvl="1" algn="l" fontAlgn="ctr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(за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исключением публичных нормативных обязательств и стипендий)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321, 322, 350, 360, 880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03.210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и иные выплаты населению в части публичных обязательств по осуществлению выплат гражданам, не зависящих от площадей жилых помещений, земельных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 (за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исключением публичных нормативных обязательств и стипендий, а также погашения внутренней задолженности бывшего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СССР перед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физическими лицами-владельцами специальных (рублевых) средств, хранящихся в Сбербанке России)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03.220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и иные выплаты населению в части публичных обязательств по осуществлению выплат гражданам, зависящих от площадей жилых помещений, земельных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 (за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исключением публичных нормативных обязательств и стипендий, а также погашения внутренней задолженности бывшего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СССР перед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физическими лицами-владельцами специальных (рублевых) средств, хранящихся в Сбербанке России)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03.300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товаров, работ, услуг в пользу граждан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03.400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Стипендии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03.500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и иные выплаты населению в части погашения внутренней задолженности бывшего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СССР перед </a:t>
                      </a:r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физическими лицами-владельцами специальных (рублевых) средств, хранящихся в Сбербанке России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13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…   + еще 52 формы ОБАС (всего 57)</a:t>
                      </a:r>
                      <a:endParaRPr lang="ru-RU" sz="2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71" marR="5471" marT="54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665450"/>
              </p:ext>
            </p:extLst>
          </p:nvPr>
        </p:nvGraphicFramePr>
        <p:xfrm>
          <a:off x="32657" y="892175"/>
          <a:ext cx="9078232" cy="1165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7403817"/>
                <a:gridCol w="1064815"/>
              </a:tblGrid>
              <a:tr h="36190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Номер</a:t>
                      </a:r>
                      <a:endParaRPr lang="ru-RU" sz="1600" b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ОБАС</a:t>
                      </a:r>
                      <a:endParaRPr lang="ru-RU" sz="1600" b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</a:t>
                      </a:r>
                      <a:endParaRPr lang="ru-RU" sz="1600" b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129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ru-RU" sz="16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Социальное обеспечение</a:t>
                      </a:r>
                      <a:endParaRPr lang="ru-RU" sz="16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</a:t>
                      </a:r>
                      <a:endParaRPr lang="ru-RU" sz="16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02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03.100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Социальное обеспечение и иные выплаты </a:t>
                      </a:r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населению</a:t>
                      </a:r>
                    </a:p>
                    <a:p>
                      <a:pPr marL="457200" lvl="1" algn="l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части публичных нормативных обязательств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311, </a:t>
                      </a:r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312,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313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330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4176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26"/>
          <p:cNvSpPr txBox="1">
            <a:spLocks noGrp="1"/>
          </p:cNvSpPr>
          <p:nvPr/>
        </p:nvSpPr>
        <p:spPr>
          <a:xfrm>
            <a:off x="8154988" y="0"/>
            <a:ext cx="762000" cy="366713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defRPr/>
            </a:pPr>
            <a:fld id="{9DE89DE8-7F63-4745-844E-377F7BAA906F}" type="slidenum">
              <a:rPr lang="ru-RU" sz="1800">
                <a:solidFill>
                  <a:srgbClr val="FFFFFF"/>
                </a:solidFill>
                <a:latin typeface="Arial"/>
                <a:cs typeface="Arial" charset="0"/>
              </a:rPr>
              <a:pPr algn="r">
                <a:defRPr/>
              </a:pPr>
              <a:t>25</a:t>
            </a:fld>
            <a:endParaRPr lang="ru-RU" sz="1800" dirty="0">
              <a:solidFill>
                <a:srgbClr val="FFFFFF"/>
              </a:solidFill>
              <a:latin typeface="Arial"/>
              <a:cs typeface="Arial" charset="0"/>
            </a:endParaRPr>
          </a:p>
        </p:txBody>
      </p:sp>
      <p:sp>
        <p:nvSpPr>
          <p:cNvPr id="8195" name="Rectangle 4"/>
          <p:cNvSpPr>
            <a:spLocks/>
          </p:cNvSpPr>
          <p:nvPr/>
        </p:nvSpPr>
        <p:spPr bwMode="auto">
          <a:xfrm>
            <a:off x="142875" y="611188"/>
            <a:ext cx="895032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26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Единство справочников, показателей и</a:t>
            </a:r>
            <a:br>
              <a:rPr lang="ru-RU" sz="26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6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порядков (формул) расчета БА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2050" y="3257550"/>
            <a:ext cx="1887538" cy="10175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900" dirty="0">
                <a:solidFill>
                  <a:prstClr val="black"/>
                </a:solidFill>
              </a:rPr>
              <a:t>Справочники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78000" y="1597025"/>
            <a:ext cx="1871663" cy="1511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Штатная численность;</a:t>
            </a:r>
          </a:p>
          <a:p>
            <a:pPr algn="ctr">
              <a:defRPr/>
            </a:pPr>
            <a:endParaRPr lang="ru-RU" sz="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Количество получателей выплат;</a:t>
            </a:r>
          </a:p>
          <a:p>
            <a:pPr algn="ctr">
              <a:defRPr/>
            </a:pPr>
            <a:endParaRPr lang="ru-RU" sz="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Показатели количества услуг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589588" y="3257550"/>
            <a:ext cx="1793875" cy="10175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>
                <a:solidFill>
                  <a:prstClr val="black"/>
                </a:solidFill>
              </a:rPr>
              <a:t>Порядок расчета (формулы)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380288" y="3257550"/>
            <a:ext cx="1592262" cy="10175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prstClr val="black"/>
                </a:solidFill>
              </a:rPr>
              <a:t>Объемы БА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778000" y="3257550"/>
            <a:ext cx="1941513" cy="10175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prstClr val="black"/>
                </a:solidFill>
              </a:rPr>
              <a:t>Факторы (контингент)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702050" y="1597025"/>
            <a:ext cx="1887538" cy="1511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Справочник должностей;</a:t>
            </a:r>
          </a:p>
          <a:p>
            <a:pPr algn="ctr">
              <a:defRPr/>
            </a:pPr>
            <a:endParaRPr lang="ru-RU" sz="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Перечень ПНО;</a:t>
            </a:r>
          </a:p>
          <a:p>
            <a:pPr algn="ctr">
              <a:defRPr/>
            </a:pPr>
            <a:endParaRPr lang="ru-RU" sz="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Общероссийские классификаторы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380288" y="1481138"/>
            <a:ext cx="1620837" cy="9890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prstClr val="black"/>
                </a:solidFill>
              </a:rPr>
              <a:t>РРО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177800" y="5086350"/>
            <a:ext cx="3370263" cy="990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prstClr val="black"/>
                </a:solidFill>
              </a:rPr>
              <a:t>ГРБС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125913" y="5073650"/>
            <a:ext cx="2592387" cy="990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prstClr val="black"/>
                </a:solidFill>
              </a:rPr>
              <a:t>Минфин России</a:t>
            </a:r>
          </a:p>
        </p:txBody>
      </p:sp>
      <p:cxnSp>
        <p:nvCxnSpPr>
          <p:cNvPr id="48" name="Прямая со стрелкой 47"/>
          <p:cNvCxnSpPr>
            <a:endCxn id="39" idx="2"/>
          </p:cNvCxnSpPr>
          <p:nvPr/>
        </p:nvCxnSpPr>
        <p:spPr>
          <a:xfrm flipV="1">
            <a:off x="944563" y="4275138"/>
            <a:ext cx="0" cy="79851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21" idx="2"/>
          </p:cNvCxnSpPr>
          <p:nvPr/>
        </p:nvCxnSpPr>
        <p:spPr>
          <a:xfrm flipV="1">
            <a:off x="2747963" y="4275138"/>
            <a:ext cx="0" cy="7874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4713288" y="4275138"/>
            <a:ext cx="0" cy="79851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7212013" y="5086350"/>
            <a:ext cx="1747837" cy="98901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prstClr val="black"/>
                </a:solidFill>
              </a:rPr>
              <a:t>Предельные объемы БА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8207375" y="4275138"/>
            <a:ext cx="0" cy="79851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101600" y="3257550"/>
            <a:ext cx="1684338" cy="10175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prstClr val="black"/>
                </a:solidFill>
              </a:rPr>
              <a:t>Правовые основания</a:t>
            </a:r>
          </a:p>
        </p:txBody>
      </p:sp>
      <p:cxnSp>
        <p:nvCxnSpPr>
          <p:cNvPr id="43" name="Прямая со стрелкой 42"/>
          <p:cNvCxnSpPr/>
          <p:nvPr/>
        </p:nvCxnSpPr>
        <p:spPr>
          <a:xfrm flipV="1">
            <a:off x="3552825" y="5602288"/>
            <a:ext cx="573088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54" idx="3"/>
          </p:cNvCxnSpPr>
          <p:nvPr/>
        </p:nvCxnSpPr>
        <p:spPr>
          <a:xfrm>
            <a:off x="6718300" y="5568950"/>
            <a:ext cx="523875" cy="1270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6305550" y="4264025"/>
            <a:ext cx="0" cy="798513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V="1">
            <a:off x="1871663" y="6078538"/>
            <a:ext cx="1587" cy="30321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2" name="Соединительная линия уступом 7171"/>
          <p:cNvCxnSpPr>
            <a:stCxn id="72" idx="2"/>
          </p:cNvCxnSpPr>
          <p:nvPr/>
        </p:nvCxnSpPr>
        <p:spPr>
          <a:xfrm rot="5400000">
            <a:off x="4822031" y="3117057"/>
            <a:ext cx="306387" cy="6223000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8177213" y="2459038"/>
            <a:ext cx="0" cy="79851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101600" y="1597025"/>
            <a:ext cx="1684338" cy="1511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Полномочия;</a:t>
            </a:r>
          </a:p>
          <a:p>
            <a:pPr algn="ctr">
              <a:defRPr/>
            </a:pPr>
            <a:endParaRPr lang="ru-RU" sz="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Направления расходов;</a:t>
            </a:r>
          </a:p>
          <a:p>
            <a:pPr algn="ctr">
              <a:defRPr/>
            </a:pPr>
            <a:endParaRPr lang="ru-RU" sz="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правовых оснований РО</a:t>
            </a:r>
          </a:p>
        </p:txBody>
      </p:sp>
      <p:sp>
        <p:nvSpPr>
          <p:cNvPr id="7175" name="Прямоугольник 7174"/>
          <p:cNvSpPr/>
          <p:nvPr/>
        </p:nvSpPr>
        <p:spPr>
          <a:xfrm>
            <a:off x="1619250" y="3611563"/>
            <a:ext cx="360363" cy="287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prstClr val="black"/>
                </a:solidFill>
              </a:rPr>
              <a:t>+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522663" y="3611563"/>
            <a:ext cx="358775" cy="287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prstClr val="black"/>
                </a:solidFill>
              </a:rPr>
              <a:t>+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5422900" y="3611563"/>
            <a:ext cx="358775" cy="287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prstClr val="black"/>
                </a:solidFill>
              </a:rPr>
              <a:t>+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200900" y="3611563"/>
            <a:ext cx="358775" cy="287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040688" y="4530725"/>
            <a:ext cx="358775" cy="287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prstClr val="black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xmlns="" val="2277217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667656" y="391885"/>
            <a:ext cx="8229600" cy="711201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b="1" dirty="0" smtClean="0"/>
              <a:t>Развитие системы государственного и муниципального финансового контроля (основные меры)</a:t>
            </a:r>
            <a:endParaRPr lang="ru-RU" sz="2400" b="1" dirty="0"/>
          </a:p>
        </p:txBody>
      </p:sp>
      <p:sp>
        <p:nvSpPr>
          <p:cNvPr id="4" name="Скругленный прямоугольник 25"/>
          <p:cNvSpPr/>
          <p:nvPr/>
        </p:nvSpPr>
        <p:spPr>
          <a:xfrm>
            <a:off x="235833" y="1541627"/>
            <a:ext cx="8617877" cy="798286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457200" indent="-457200" algn="just">
              <a:buFontTx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внедрение единой методики осуществления внутреннего государственного (муниципального) финансового контроля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25"/>
          <p:cNvSpPr/>
          <p:nvPr/>
        </p:nvSpPr>
        <p:spPr>
          <a:xfrm>
            <a:off x="235834" y="2673288"/>
            <a:ext cx="8617877" cy="116839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447675" indent="-447675" algn="just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	применение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комплексных мер административной (уголовной) ответственности и мер принуждения за каждое нарушение в сфере закупок, влекущее нанесение финансового ущерба публично-правовому образованию</a:t>
            </a:r>
          </a:p>
        </p:txBody>
      </p:sp>
      <p:sp>
        <p:nvSpPr>
          <p:cNvPr id="7" name="Скругленный прямоугольник 25"/>
          <p:cNvSpPr/>
          <p:nvPr/>
        </p:nvSpPr>
        <p:spPr>
          <a:xfrm>
            <a:off x="235835" y="5111438"/>
            <a:ext cx="8617877" cy="127031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361950" indent="-361950"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переход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«электронному санкционированию» – проверке 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автоматическом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режиме органами Федерального казначейства (финансовыми органами) документов, подтверждающих возникновение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денежных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обязательств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25"/>
          <p:cNvSpPr/>
          <p:nvPr/>
        </p:nvSpPr>
        <p:spPr>
          <a:xfrm>
            <a:off x="235837" y="4031559"/>
            <a:ext cx="8617877" cy="85997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>
              <a:tabLst>
                <a:tab pos="447675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	обеспечение координации деятельности органов внутреннего 	государственного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(муниципального)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финансового контроля</a:t>
            </a:r>
            <a:endParaRPr lang="ru-RU" sz="2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85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508001" y="391885"/>
            <a:ext cx="8229600" cy="957944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b="1" dirty="0" smtClean="0"/>
              <a:t>Упорядочение </a:t>
            </a:r>
            <a:r>
              <a:rPr lang="ru-RU" sz="2400" b="1" dirty="0"/>
              <a:t>структуры управления финансовыми ресурсами публично-правовых </a:t>
            </a:r>
            <a:r>
              <a:rPr lang="ru-RU" sz="2400" b="1" dirty="0" smtClean="0"/>
              <a:t>образований </a:t>
            </a:r>
            <a:br>
              <a:rPr lang="ru-RU" sz="2400" b="1" dirty="0" smtClean="0"/>
            </a:br>
            <a:r>
              <a:rPr lang="ru-RU" sz="2400" b="1" dirty="0"/>
              <a:t>(основные </a:t>
            </a:r>
            <a:r>
              <a:rPr lang="ru-RU" sz="2400" b="1" dirty="0" smtClean="0"/>
              <a:t>направления)</a:t>
            </a:r>
            <a:endParaRPr lang="ru-RU" sz="2400" b="1" dirty="0"/>
          </a:p>
        </p:txBody>
      </p:sp>
      <p:sp>
        <p:nvSpPr>
          <p:cNvPr id="5" name="Скругленный прямоугольник 25"/>
          <p:cNvSpPr/>
          <p:nvPr/>
        </p:nvSpPr>
        <p:spPr>
          <a:xfrm>
            <a:off x="346195" y="1671144"/>
            <a:ext cx="8617877" cy="107168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перспектив развития структуры сектора государственного управления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6" name="Скругленный прямоугольник 25"/>
          <p:cNvSpPr/>
          <p:nvPr/>
        </p:nvSpPr>
        <p:spPr>
          <a:xfrm>
            <a:off x="346195" y="2916246"/>
            <a:ext cx="8617877" cy="116839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методологии формирования и использования расходных обязательств как основного финансового ресурса публично-правовых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25"/>
          <p:cNvSpPr/>
          <p:nvPr/>
        </p:nvSpPr>
        <p:spPr>
          <a:xfrm>
            <a:off x="346195" y="4258061"/>
            <a:ext cx="8617877" cy="1196808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единую систему управления всех финансовых и непосредственно связанных с ними нефинансовых ресурсов публично-правовых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образований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077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92843" y="449144"/>
            <a:ext cx="75147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eaLnBrk="0" hangingPunct="0">
              <a:defRPr sz="2400" b="1">
                <a:ea typeface="+mj-ea"/>
                <a:cs typeface="+mj-cs"/>
              </a:defRPr>
            </a:lvl1pPr>
            <a:lvl2pPr algn="ctr" eaLnBrk="0" hangingPunct="0">
              <a:defRPr sz="3200"/>
            </a:lvl2pPr>
            <a:lvl3pPr algn="ctr" eaLnBrk="0" hangingPunct="0">
              <a:defRPr sz="3200"/>
            </a:lvl3pPr>
            <a:lvl4pPr algn="ctr" eaLnBrk="0" hangingPunct="0">
              <a:defRPr sz="3200"/>
            </a:lvl4pPr>
            <a:lvl5pPr algn="ctr" eaLnBrk="0" hangingPunct="0">
              <a:defRPr sz="3200"/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Повышение качества и доступности государственных услуг (основные меры)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036459" y="2351356"/>
            <a:ext cx="8868229" cy="2267819"/>
          </a:xfrm>
          <a:prstGeom prst="rect">
            <a:avLst/>
          </a:prstGeom>
        </p:spPr>
        <p:txBody>
          <a:bodyPr/>
          <a:lstStyle/>
          <a:p>
            <a:pPr lvl="0" rtl="0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25"/>
          <p:cNvSpPr/>
          <p:nvPr/>
        </p:nvSpPr>
        <p:spPr>
          <a:xfrm>
            <a:off x="241283" y="1337208"/>
            <a:ext cx="8617877" cy="820059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инструмента государственного задания при стратегическом и бюджетном планировании, обеспечение взаимосвязи государственных программ и государственных заданий</a:t>
            </a:r>
          </a:p>
        </p:txBody>
      </p:sp>
      <p:sp>
        <p:nvSpPr>
          <p:cNvPr id="6" name="Скругленный прямоугольник 25"/>
          <p:cNvSpPr/>
          <p:nvPr/>
        </p:nvSpPr>
        <p:spPr>
          <a:xfrm>
            <a:off x="241278" y="2157267"/>
            <a:ext cx="8617877" cy="417289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структуры бюджетной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сети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25"/>
          <p:cNvSpPr/>
          <p:nvPr/>
        </p:nvSpPr>
        <p:spPr>
          <a:xfrm>
            <a:off x="241289" y="2594422"/>
            <a:ext cx="8617877" cy="903518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единого регистра государственных услуг на основе базовых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перечней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25"/>
          <p:cNvSpPr/>
          <p:nvPr/>
        </p:nvSpPr>
        <p:spPr>
          <a:xfrm>
            <a:off x="241289" y="3497940"/>
            <a:ext cx="8617877" cy="88537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при финансовом обеспечении учреждений к расчету прозрачных и объективных единых нормативных затрат на оказание услуг (с учетом региональной или отраслевой специфики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25"/>
          <p:cNvSpPr/>
          <p:nvPr/>
        </p:nvSpPr>
        <p:spPr>
          <a:xfrm>
            <a:off x="241289" y="4397820"/>
            <a:ext cx="8617877" cy="70396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упорядочение формирования перечней услуг, оказываемых на платной основе в государственных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учреждениях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25"/>
          <p:cNvSpPr/>
          <p:nvPr/>
        </p:nvSpPr>
        <p:spPr>
          <a:xfrm>
            <a:off x="241289" y="5087298"/>
            <a:ext cx="8617877" cy="645905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включение показателей качества государственных услуг в государственные задания</a:t>
            </a:r>
          </a:p>
        </p:txBody>
      </p:sp>
      <p:sp>
        <p:nvSpPr>
          <p:cNvPr id="11" name="Скругленный прямоугольник 25"/>
          <p:cNvSpPr/>
          <p:nvPr/>
        </p:nvSpPr>
        <p:spPr>
          <a:xfrm>
            <a:off x="241289" y="5735076"/>
            <a:ext cx="8617877" cy="645905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к «эффективному контракту» с работниками государственных учреждений</a:t>
            </a:r>
          </a:p>
        </p:txBody>
      </p:sp>
    </p:spTree>
    <p:extLst>
      <p:ext uri="{BB962C8B-B14F-4D97-AF65-F5344CB8AC3E}">
        <p14:creationId xmlns:p14="http://schemas.microsoft.com/office/powerpoint/2010/main" xmlns="" val="76244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1"/>
          <p:cNvSpPr>
            <a:spLocks noGrp="1"/>
          </p:cNvSpPr>
          <p:nvPr>
            <p:ph type="title"/>
          </p:nvPr>
        </p:nvSpPr>
        <p:spPr>
          <a:xfrm>
            <a:off x="457198" y="399142"/>
            <a:ext cx="8229600" cy="35242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b="1" dirty="0" smtClean="0"/>
              <a:t>Основания для разработки </a:t>
            </a:r>
            <a:r>
              <a:rPr lang="ru-RU" sz="2400" b="1" dirty="0"/>
              <a:t>Программы</a:t>
            </a:r>
          </a:p>
        </p:txBody>
      </p:sp>
      <p:sp>
        <p:nvSpPr>
          <p:cNvPr id="5" name="Скругленный прямоугольник 25"/>
          <p:cNvSpPr/>
          <p:nvPr/>
        </p:nvSpPr>
        <p:spPr>
          <a:xfrm>
            <a:off x="385529" y="838201"/>
            <a:ext cx="8617877" cy="78513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Бюджетное послание Президента Российской Федерации Федеральному Собранию Российской Федерации от 28 июня 2012 г. «О бюджетной политике в 2013 - 2015 годах» </a:t>
            </a:r>
            <a:endParaRPr lang="en-US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кругленный прямоугольник 25"/>
          <p:cNvSpPr/>
          <p:nvPr/>
        </p:nvSpPr>
        <p:spPr>
          <a:xfrm>
            <a:off x="385529" y="3030611"/>
            <a:ext cx="8617877" cy="38048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FontTx/>
              <a:buBlip>
                <a:blip r:embed="rId3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поручение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Правительства Российской Федерации от 5 июля 2012 года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№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ДМ-П13-3787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7992" y="1637845"/>
            <a:ext cx="8372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/>
              <a:t>	«Предлагаю Правительству Российской Федерации в 2012 году подвести итоги реализации Программы по повышению эффективности бюджетных расходов и разработать новую стратегию действий в этой сфере – программу повышения эффективности управления общественными (государственными и муниципальными) финансами на период до 2018 года».</a:t>
            </a:r>
            <a:endParaRPr lang="ru-RU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07998" y="3666255"/>
            <a:ext cx="8372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/>
              <a:t>	«Минфину России обеспечить внесение в Правительство Российской Федерации проекта программы повышения эффективности управления общественными (государственными и муниципальными) финансами на период до 2018 года».</a:t>
            </a:r>
            <a:endParaRPr lang="ru-RU" sz="1600" i="1" dirty="0"/>
          </a:p>
        </p:txBody>
      </p:sp>
      <p:sp>
        <p:nvSpPr>
          <p:cNvPr id="8" name="Скругленный прямоугольник 25"/>
          <p:cNvSpPr/>
          <p:nvPr/>
        </p:nvSpPr>
        <p:spPr>
          <a:xfrm>
            <a:off x="507998" y="5271100"/>
            <a:ext cx="8372937" cy="63440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0" lvl="1" algn="ctr">
              <a:lnSpc>
                <a:spcPct val="90000"/>
              </a:lnSpc>
              <a:spcBef>
                <a:spcPct val="10000"/>
              </a:spcBef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Проект Программы до 2018 года внесен Минфином России в Правительство Российской Федерации  в декабре 2012 года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619500" y="4581525"/>
            <a:ext cx="1266825" cy="68957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/>
          </p:cNvSpPr>
          <p:nvPr/>
        </p:nvSpPr>
        <p:spPr bwMode="auto">
          <a:xfrm>
            <a:off x="0" y="327025"/>
            <a:ext cx="91440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ru-RU" sz="2800" b="1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86431" y="403225"/>
            <a:ext cx="8771138" cy="657256"/>
          </a:xfrm>
        </p:spPr>
        <p:txBody>
          <a:bodyPr/>
          <a:lstStyle/>
          <a:p>
            <a:pPr eaLnBrk="1" hangingPunct="1">
              <a:spcAft>
                <a:spcPts val="600"/>
              </a:spcAft>
              <a:defRPr/>
            </a:pPr>
            <a:r>
              <a:rPr lang="ru-RU" sz="1800" b="1" dirty="0" smtClean="0">
                <a:solidFill>
                  <a:schemeClr val="dk1"/>
                </a:solidFill>
                <a:ea typeface="+mn-ea"/>
                <a:cs typeface="Times New Roman" pitchFamily="18" charset="0"/>
              </a:rPr>
              <a:t>Динамика объема предоставляемой информации по восьми ключевым документам о бюджете</a:t>
            </a:r>
            <a:endParaRPr lang="ru-RU" sz="1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87069269"/>
              </p:ext>
            </p:extLst>
          </p:nvPr>
        </p:nvGraphicFramePr>
        <p:xfrm>
          <a:off x="381000" y="1425575"/>
          <a:ext cx="852678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6500"/>
                <a:gridCol w="939800"/>
                <a:gridCol w="800100"/>
                <a:gridCol w="850900"/>
                <a:gridCol w="919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 Анкеты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558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Документ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Предварительное бюджетное заявление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(Основные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направления бюджетной политики)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 Бюджетное предложение Правительства </a:t>
                      </a:r>
                    </a:p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(проект федерального бюджета)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 Утвержденный бюджет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оценивался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 Бюджет для граждан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5. Текущие отчеты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6. Полугодовой обзор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7. Годовой отчет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8. Аудиторский отчет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43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57199" y="174170"/>
            <a:ext cx="8229600" cy="105954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/>
              <a:t>Обеспечение </a:t>
            </a:r>
            <a:r>
              <a:rPr lang="ru-RU" sz="2400" b="1" dirty="0"/>
              <a:t>открытости и прозрачности общественных </a:t>
            </a:r>
            <a:r>
              <a:rPr lang="ru-RU" sz="2400" b="1" dirty="0" smtClean="0"/>
              <a:t>финансов (основные меры)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57200" y="1167565"/>
            <a:ext cx="841102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>
                <a:latin typeface="Times New Roman"/>
                <a:ea typeface="Batang"/>
              </a:rPr>
              <a:t>публичное </a:t>
            </a:r>
            <a:r>
              <a:rPr lang="ru-RU" dirty="0">
                <a:latin typeface="Times New Roman"/>
                <a:ea typeface="Batang"/>
              </a:rPr>
              <a:t>рассмотрение проектов государственных программ и отчетов об их </a:t>
            </a:r>
            <a:r>
              <a:rPr lang="ru-RU" dirty="0" smtClean="0">
                <a:latin typeface="Times New Roman"/>
                <a:ea typeface="Batang"/>
              </a:rPr>
              <a:t>реализации;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dirty="0" smtClean="0">
              <a:latin typeface="Times New Roman"/>
              <a:ea typeface="Batang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>
                <a:latin typeface="Times New Roman"/>
                <a:ea typeface="Batang"/>
              </a:rPr>
              <a:t>разработка </a:t>
            </a:r>
            <a:r>
              <a:rPr lang="ru-RU" dirty="0">
                <a:latin typeface="Times New Roman"/>
                <a:ea typeface="Batang"/>
              </a:rPr>
              <a:t>системы мер, принимаемых по результатам мониторинга, ежегодной экспертизы и оценки государственных программ Российской </a:t>
            </a:r>
            <a:r>
              <a:rPr lang="ru-RU" dirty="0" smtClean="0">
                <a:latin typeface="Times New Roman"/>
                <a:ea typeface="Batang"/>
              </a:rPr>
              <a:t>Федерации, оценки </a:t>
            </a:r>
            <a:r>
              <a:rPr lang="ru-RU" dirty="0">
                <a:latin typeface="Times New Roman"/>
                <a:ea typeface="Batang"/>
              </a:rPr>
              <a:t>итогов публичных процедур </a:t>
            </a:r>
            <a:r>
              <a:rPr lang="ru-RU" dirty="0" smtClean="0">
                <a:latin typeface="Times New Roman"/>
                <a:ea typeface="Batang"/>
              </a:rPr>
              <a:t>рассмотрения государственных программ;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dirty="0" smtClean="0">
              <a:latin typeface="Times New Roman"/>
              <a:ea typeface="Batang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>
                <a:latin typeface="Times New Roman"/>
                <a:ea typeface="Batang"/>
              </a:rPr>
              <a:t>создание </a:t>
            </a:r>
            <a:r>
              <a:rPr lang="ru-RU" dirty="0">
                <a:latin typeface="Times New Roman"/>
                <a:ea typeface="Batang"/>
              </a:rPr>
              <a:t>механизмов общественного контроля за подготовкой и реализацией государственных программ Российской </a:t>
            </a:r>
            <a:r>
              <a:rPr lang="ru-RU" dirty="0" smtClean="0">
                <a:latin typeface="Times New Roman"/>
                <a:ea typeface="Batang"/>
              </a:rPr>
              <a:t>Федерации;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dirty="0" smtClean="0">
              <a:latin typeface="Times New Roman"/>
              <a:ea typeface="Batang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>
                <a:latin typeface="Times New Roman"/>
                <a:ea typeface="Calibri"/>
              </a:rPr>
              <a:t>организация </a:t>
            </a:r>
            <a:r>
              <a:rPr lang="ru-RU" dirty="0">
                <a:latin typeface="Times New Roman"/>
                <a:ea typeface="Calibri"/>
              </a:rPr>
              <a:t>деятельности по участию граждан в бюджетном процессе в рамках системы раскрытия информации о разрабатываемых проектах нормативных правовых актов в сфере управления общественными финансами, результатах их общественных </a:t>
            </a:r>
            <a:r>
              <a:rPr lang="ru-RU" dirty="0" smtClean="0">
                <a:latin typeface="Times New Roman"/>
                <a:ea typeface="Calibri"/>
              </a:rPr>
              <a:t>обсуждений;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dirty="0" smtClean="0">
              <a:latin typeface="Times New Roman"/>
              <a:ea typeface="Calibri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latin typeface="Times New Roman"/>
                <a:ea typeface="Calibri"/>
              </a:rPr>
              <a:t>п</a:t>
            </a:r>
            <a:r>
              <a:rPr lang="ru-RU" dirty="0" smtClean="0">
                <a:latin typeface="Times New Roman"/>
                <a:ea typeface="Calibri"/>
              </a:rPr>
              <a:t>олнофункциональная работа Единого </a:t>
            </a:r>
            <a:r>
              <a:rPr lang="ru-RU" dirty="0">
                <a:latin typeface="Times New Roman"/>
                <a:ea typeface="Calibri"/>
              </a:rPr>
              <a:t>портала бюджетной системы Российской </a:t>
            </a:r>
            <a:r>
              <a:rPr lang="ru-RU" dirty="0" smtClean="0">
                <a:latin typeface="Times New Roman"/>
                <a:ea typeface="Calibri"/>
              </a:rPr>
              <a:t>Федерации;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dirty="0" smtClean="0">
              <a:latin typeface="Times New Roman"/>
              <a:ea typeface="Batang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/>
                <a:ea typeface="Calibri"/>
              </a:rPr>
              <a:t>регулярная </a:t>
            </a:r>
            <a:r>
              <a:rPr lang="ru-RU" dirty="0">
                <a:latin typeface="Times New Roman"/>
                <a:ea typeface="Calibri"/>
              </a:rPr>
              <a:t>публикация «бюджета для граждан (открытого бюджета</a:t>
            </a:r>
            <a:r>
              <a:rPr lang="ru-RU" dirty="0" smtClean="0">
                <a:latin typeface="Times New Roman"/>
                <a:ea typeface="Calibri"/>
              </a:rPr>
              <a:t>)».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5276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125644"/>
            <a:ext cx="8229600" cy="66500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Механизм реализации Программы</a:t>
            </a:r>
            <a:endParaRPr lang="ru-RU" sz="24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514" y="12772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209" y="4212049"/>
            <a:ext cx="8863124" cy="277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45155" y="669595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Организационная работа над проектом Программы</a:t>
            </a:r>
          </a:p>
          <a:p>
            <a:pPr algn="ctr"/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Calibri"/>
              </a:rPr>
              <a:t>Доработка проекта Программы в установленные сроки с учетом решений, принятых на заседании Государственного совета.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Times New Roman"/>
              <a:ea typeface="Calibri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/>
                <a:ea typeface="Calibri"/>
              </a:rPr>
              <a:t>В случае </a:t>
            </a:r>
            <a:r>
              <a:rPr lang="ru-RU" sz="2000" dirty="0" smtClean="0">
                <a:latin typeface="Times New Roman"/>
                <a:ea typeface="Calibri"/>
              </a:rPr>
              <a:t>одобрения </a:t>
            </a:r>
            <a:r>
              <a:rPr lang="ru-RU" sz="2000" dirty="0">
                <a:latin typeface="Times New Roman"/>
                <a:ea typeface="Calibri"/>
              </a:rPr>
              <a:t>общей концепции Программы до 2018 года - п</a:t>
            </a:r>
            <a:r>
              <a:rPr lang="ru-RU" sz="2000" dirty="0" smtClean="0">
                <a:latin typeface="Times New Roman"/>
                <a:ea typeface="Calibri"/>
              </a:rPr>
              <a:t>одготовка проекта распоряжения к утверждению Правительством Российской Федерации.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Times New Roman"/>
              <a:ea typeface="Calibri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Calibri"/>
              </a:rPr>
              <a:t>Включение мероприятий Программы в планы реализации соответствующих государственных программ.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6237" y="4447630"/>
            <a:ext cx="86409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Законодательное закрепление результатов реализации  Программы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lvl="0" algn="ctr"/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lvl="0"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Новая редакция Бюджетного кодекса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оссийской Федерации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, которая </a:t>
            </a:r>
            <a:r>
              <a:rPr lang="ru-RU" sz="20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призвана </a:t>
            </a:r>
            <a:r>
              <a:rPr lang="ru-RU" sz="20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устранить все имеющиеся пробелы бюджетного законодательства, объединить и систематизировать вносимые в него </a:t>
            </a:r>
            <a:r>
              <a:rPr lang="ru-RU" sz="20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46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1"/>
          <p:cNvSpPr>
            <a:spLocks noGrp="1"/>
          </p:cNvSpPr>
          <p:nvPr>
            <p:ph type="title"/>
          </p:nvPr>
        </p:nvSpPr>
        <p:spPr>
          <a:xfrm>
            <a:off x="457198" y="399142"/>
            <a:ext cx="8229600" cy="35242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b="1" dirty="0" smtClean="0"/>
              <a:t>Доработка Программы</a:t>
            </a:r>
            <a:endParaRPr lang="ru-RU" sz="2400" b="1" dirty="0"/>
          </a:p>
        </p:txBody>
      </p:sp>
      <p:sp>
        <p:nvSpPr>
          <p:cNvPr id="5" name="Скругленный прямоугольник 25"/>
          <p:cNvSpPr/>
          <p:nvPr/>
        </p:nvSpPr>
        <p:spPr>
          <a:xfrm>
            <a:off x="385529" y="838201"/>
            <a:ext cx="8617877" cy="78513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Поручение Правительства Российской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Федерации от 28 февраля 2013 г. № ИШ-П13-7638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Минфину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России, Минэкономразвития России, Минтруду России, Минздраву России,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Минкомсвязи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России и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Минрегиону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России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7998" y="1723570"/>
            <a:ext cx="83729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/>
              <a:t>	«С участие заинтересованных федеральных органов исполнительной власти доработать программу Правительства Российской Федерации по повышению эффективности управления общественными (государственными и муниципальными) финансами».</a:t>
            </a:r>
            <a:endParaRPr lang="ru-RU" sz="1600" i="1" dirty="0"/>
          </a:p>
        </p:txBody>
      </p:sp>
      <p:sp>
        <p:nvSpPr>
          <p:cNvPr id="8" name="Скругленный прямоугольник 25"/>
          <p:cNvSpPr/>
          <p:nvPr/>
        </p:nvSpPr>
        <p:spPr>
          <a:xfrm>
            <a:off x="507995" y="3000484"/>
            <a:ext cx="8372937" cy="63440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0" lvl="1" algn="ctr">
              <a:lnSpc>
                <a:spcPct val="90000"/>
              </a:lnSpc>
              <a:spcBef>
                <a:spcPct val="10000"/>
              </a:spcBef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Повторно проект Программы внесен Минфином России в Правительство Российской Федерации 1 марта 2013 года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774281" y="2601091"/>
            <a:ext cx="957259" cy="39939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25"/>
          <p:cNvSpPr/>
          <p:nvPr/>
        </p:nvSpPr>
        <p:spPr>
          <a:xfrm>
            <a:off x="385526" y="3752850"/>
            <a:ext cx="8617877" cy="1104899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265113" lvl="1" indent="-265113" algn="just">
              <a:lnSpc>
                <a:spcPct val="90000"/>
              </a:lnSpc>
              <a:spcBef>
                <a:spcPct val="10000"/>
              </a:spcBef>
              <a:buBlip>
                <a:blip r:embed="rId3"/>
              </a:buBlip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Решением Рабочей группы Государственного совета Российской Федерации от 04 июля 2013 г. установлено, что основные положения проекта Программы войдут в доклад  Рабочей группы, выносимый на заседание Государственного совета в октябре 2013 г. по вопросу «О мерах по повышению эффективности бюджетных расходов»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Скругленный прямоугольник 25"/>
          <p:cNvSpPr/>
          <p:nvPr/>
        </p:nvSpPr>
        <p:spPr>
          <a:xfrm>
            <a:off x="530780" y="5257142"/>
            <a:ext cx="8372937" cy="63440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0" lvl="1" algn="ctr">
              <a:lnSpc>
                <a:spcPct val="90000"/>
              </a:lnSpc>
              <a:spcBef>
                <a:spcPct val="10000"/>
              </a:spcBef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ноябре 2013 года планируется доработка и внесение проекта Программы в Правительство Российской Федерации с учетом решений, принятых Госсоветом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759990" y="4857749"/>
            <a:ext cx="957259" cy="399393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5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5"/>
          <p:cNvSpPr/>
          <p:nvPr/>
        </p:nvSpPr>
        <p:spPr>
          <a:xfrm>
            <a:off x="263061" y="841829"/>
            <a:ext cx="8617877" cy="798286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0" lvl="1" algn="just">
              <a:lnSpc>
                <a:spcPct val="90000"/>
              </a:lnSpc>
              <a:spcBef>
                <a:spcPct val="1000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долгосрочная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устойчивость и сбалансированность федерального бюджета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кругленный прямоугольник 25"/>
          <p:cNvSpPr/>
          <p:nvPr/>
        </p:nvSpPr>
        <p:spPr>
          <a:xfrm>
            <a:off x="263049" y="5889157"/>
            <a:ext cx="8617877" cy="845461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marL="0" lvl="1" algn="just">
              <a:lnSpc>
                <a:spcPct val="90000"/>
              </a:lnSpc>
              <a:spcBef>
                <a:spcPct val="1000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открытости и прозрачности управления общественными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финансами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кругленный прямоугольник 25"/>
          <p:cNvSpPr/>
          <p:nvPr/>
        </p:nvSpPr>
        <p:spPr>
          <a:xfrm>
            <a:off x="263061" y="1640115"/>
            <a:ext cx="8617877" cy="116839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разграничение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расходных обязательств и доходных источников, обеспечение устойчивости и сбалансированности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региональных и местных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бюджетов</a:t>
            </a:r>
            <a:endParaRPr lang="ru-RU" sz="2000" dirty="0"/>
          </a:p>
        </p:txBody>
      </p:sp>
      <p:sp>
        <p:nvSpPr>
          <p:cNvPr id="8" name="Rectangle 41"/>
          <p:cNvSpPr>
            <a:spLocks noGrp="1"/>
          </p:cNvSpPr>
          <p:nvPr>
            <p:ph type="title"/>
          </p:nvPr>
        </p:nvSpPr>
        <p:spPr>
          <a:xfrm>
            <a:off x="355600" y="442684"/>
            <a:ext cx="8229600" cy="35242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b="1" dirty="0"/>
              <a:t>Задачи Программы</a:t>
            </a:r>
          </a:p>
        </p:txBody>
      </p:sp>
      <p:sp>
        <p:nvSpPr>
          <p:cNvPr id="9" name="Скругленный прямоугольник 25"/>
          <p:cNvSpPr/>
          <p:nvPr/>
        </p:nvSpPr>
        <p:spPr>
          <a:xfrm>
            <a:off x="263061" y="2808509"/>
            <a:ext cx="8617877" cy="85997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полноценное внедрение программно-целевых методов управления в бюджетный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процесс</a:t>
            </a:r>
            <a:endParaRPr lang="ru-RU" sz="2000" dirty="0"/>
          </a:p>
        </p:txBody>
      </p:sp>
      <p:sp>
        <p:nvSpPr>
          <p:cNvPr id="10" name="Скругленный прямоугольник 25"/>
          <p:cNvSpPr/>
          <p:nvPr/>
        </p:nvSpPr>
        <p:spPr>
          <a:xfrm>
            <a:off x="263061" y="3668483"/>
            <a:ext cx="8617877" cy="700306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lvl="0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реализация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 по повышению эффективности бюджетных расходов</a:t>
            </a:r>
            <a:endParaRPr lang="ru-RU" sz="2000" dirty="0"/>
          </a:p>
        </p:txBody>
      </p:sp>
      <p:sp>
        <p:nvSpPr>
          <p:cNvPr id="11" name="Скругленный прямоугольник 25"/>
          <p:cNvSpPr/>
          <p:nvPr/>
        </p:nvSpPr>
        <p:spPr>
          <a:xfrm>
            <a:off x="263052" y="4368789"/>
            <a:ext cx="8617877" cy="85997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упорядочение структуры управления финансовыми ресурсами публично-правовых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25"/>
          <p:cNvSpPr/>
          <p:nvPr/>
        </p:nvSpPr>
        <p:spPr>
          <a:xfrm>
            <a:off x="263050" y="5228763"/>
            <a:ext cx="8617877" cy="660394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качества финансового менеджмента в секторе государственного управления</a:t>
            </a:r>
            <a:endParaRPr lang="ru-RU" sz="20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76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1"/>
          <p:cNvSpPr>
            <a:spLocks noGrp="1"/>
          </p:cNvSpPr>
          <p:nvPr>
            <p:ph type="title"/>
          </p:nvPr>
        </p:nvSpPr>
        <p:spPr>
          <a:xfrm>
            <a:off x="537030" y="319312"/>
            <a:ext cx="8229600" cy="103051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1"/>
            <a:r>
              <a:rPr lang="ru-RU" sz="2400" b="1" dirty="0"/>
              <a:t>Обеспечение долгосрочной устойчивости и сбалансированности федерального </a:t>
            </a:r>
            <a:r>
              <a:rPr lang="ru-RU" sz="2400" b="1" dirty="0" smtClean="0"/>
              <a:t>бюджета</a:t>
            </a:r>
            <a:endParaRPr lang="en-US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2858" y="1872343"/>
            <a:ext cx="8577944" cy="3657601"/>
          </a:xfrm>
          <a:prstGeom prst="rect">
            <a:avLst/>
          </a:prstGeom>
        </p:spPr>
        <p:txBody>
          <a:bodyPr/>
          <a:lstStyle/>
          <a:p>
            <a:pPr lvl="0" rtl="0"/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9048805"/>
              </p:ext>
            </p:extLst>
          </p:nvPr>
        </p:nvGraphicFramePr>
        <p:xfrm>
          <a:off x="188686" y="1451428"/>
          <a:ext cx="8752116" cy="5164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429"/>
                <a:gridCol w="4252687"/>
              </a:tblGrid>
              <a:tr h="39190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Планируемый результат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489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утверждение и реализация долгосрочной бюджетной стратегии Российской Федерации на период до 2030 года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постоянное ведение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бюджетной стратегии позволит использовать ее в бюджетном процессе в качестве потолков бюджетных расходов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6434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стабильность законодательно закрепленных «бюджетных правил» использования нефтегазовых доходов, регулирующих определение предельного объема расходов федерального бюджета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бездефицитность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федерального бюджета, начиная с 2015 года;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ненефтегазового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дефицита федерального бюджета;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объема суверенных фондов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296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поддержание безопасного уровня и структуры государственного долга Российской Федерации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just">
                        <a:buFont typeface="+mj-lt"/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устойчивости федерального бюджета от внешних шоков;</a:t>
                      </a:r>
                    </a:p>
                    <a:p>
                      <a:pPr marL="457200" indent="-457200" algn="just">
                        <a:buFont typeface="+mj-lt"/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сохранение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контролируемого уровня и структуры долговой нагрузки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710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8233"/>
            <a:ext cx="9144000" cy="1440160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Разграничение расходных обязательств и доходных источников, обеспечение устойчивости и сбалансированности региональных и местных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бюджетов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7839" y="2893883"/>
            <a:ext cx="8640960" cy="888618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определение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урегулирование на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законодательном уровне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вопросов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разграничении полномочий между органами государственной власти и органами местного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самоуправления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4611" y="1800538"/>
            <a:ext cx="8647428" cy="764366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дополнительная инвентаризация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полномочий субъектов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вопросов местного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4610" y="5000533"/>
            <a:ext cx="8615875" cy="72008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ревизия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всей системы регулирования исполнения региональных и муниципальных полномочий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839" y="4020953"/>
            <a:ext cx="8602647" cy="848207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разграничение вопросов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местного значения на обязательные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добровольные в целях более четкого установления их правового статуса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7839" y="5877273"/>
            <a:ext cx="8602647" cy="720080"/>
          </a:xfrm>
          <a:prstGeom prst="roundRect">
            <a:avLst>
              <a:gd name="adj" fmla="val 5404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127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анализ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перечня полномочий, которые органы государственной власти субъектов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вправе делегировать на муниципальный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4310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93487" y="174171"/>
            <a:ext cx="8229600" cy="957944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/>
              <a:t>Программно-целевые методы планирования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0074163"/>
              </p:ext>
            </p:extLst>
          </p:nvPr>
        </p:nvGraphicFramePr>
        <p:xfrm>
          <a:off x="275770" y="1002370"/>
          <a:ext cx="8679543" cy="5470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8543"/>
                <a:gridCol w="5641000"/>
              </a:tblGrid>
              <a:tr h="40093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Планируемый результат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781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системы стратегического планирования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целостной системы стратегического планирования;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возможность использования стратегических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документов в целях формирования федерального бюджета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01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программного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взаимосвязи целей, задач и результатов деятельности органов исполнительной власти и бюджетных расходов на их достижение;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прозрачности и доступности закона о бюджете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533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Реформирование системы государственного и муниципального финансового контроля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полноценных систем внутреннего       контроля и аудита в федеральных органах       исполнительной власти;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комплексной системы контроля и аудита    государственных (муниципальных) программ;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результативность контрольно-ревизионной деятельности  органов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госфинконтроля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75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45323" y="106879"/>
            <a:ext cx="8229600" cy="106362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/>
              <a:t>Программный бюджет и бюджетный процесс</a:t>
            </a:r>
            <a:endParaRPr lang="ru-RU" sz="24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5324" y="865580"/>
            <a:ext cx="8229600" cy="5340124"/>
          </a:xfrm>
        </p:spPr>
        <p:txBody>
          <a:bodyPr>
            <a:normAutofit fontScale="92500" lnSpcReduction="10000"/>
          </a:bodyPr>
          <a:lstStyle/>
          <a:p>
            <a:pPr algn="just">
              <a:buClrTx/>
            </a:pPr>
            <a:r>
              <a:rPr lang="ru-RU" sz="2000" dirty="0"/>
              <a:t>и</a:t>
            </a:r>
            <a:r>
              <a:rPr lang="ru-RU" sz="2000" dirty="0" smtClean="0"/>
              <a:t>зменения порядка формирования федерального закона о федеральном бюджете </a:t>
            </a:r>
          </a:p>
          <a:p>
            <a:pPr lvl="1" algn="just">
              <a:buClrTx/>
            </a:pPr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точнение объемов действующих расходных обязательств и принятие решений по новым расходным обязательствам исходя из планируемых результатов реализации государственных программ;</a:t>
            </a:r>
          </a:p>
          <a:p>
            <a:pPr lvl="1" algn="just">
              <a:buClrTx/>
            </a:pPr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силение роли </a:t>
            </a:r>
            <a:r>
              <a:rPr lang="ru-RU" sz="2000" dirty="0">
                <a:solidFill>
                  <a:schemeClr val="tx1"/>
                </a:solidFill>
              </a:rPr>
              <a:t>Бюджетной комиссии при принятии решений по уточнению действующих и принятию новых расходных </a:t>
            </a:r>
            <a:r>
              <a:rPr lang="ru-RU" sz="2000" dirty="0" smtClean="0">
                <a:solidFill>
                  <a:schemeClr val="tx1"/>
                </a:solidFill>
              </a:rPr>
              <a:t>обязательств;</a:t>
            </a:r>
          </a:p>
          <a:p>
            <a:pPr lvl="1" algn="just">
              <a:buClrTx/>
            </a:pPr>
            <a:r>
              <a:rPr lang="ru-RU" sz="2000" dirty="0">
                <a:solidFill>
                  <a:schemeClr val="tx1"/>
                </a:solidFill>
              </a:rPr>
              <a:t>доведение предельных объемов </a:t>
            </a:r>
            <a:r>
              <a:rPr lang="ru-RU" sz="2000" dirty="0" smtClean="0">
                <a:solidFill>
                  <a:schemeClr val="tx1"/>
                </a:solidFill>
              </a:rPr>
              <a:t>по ответственным исполнителям государственных </a:t>
            </a:r>
            <a:r>
              <a:rPr lang="ru-RU" sz="2000" dirty="0">
                <a:solidFill>
                  <a:schemeClr val="tx1"/>
                </a:solidFill>
              </a:rPr>
              <a:t>программ (не по </a:t>
            </a:r>
            <a:r>
              <a:rPr lang="ru-RU" sz="2000" dirty="0" smtClean="0">
                <a:solidFill>
                  <a:schemeClr val="tx1"/>
                </a:solidFill>
              </a:rPr>
              <a:t>главным распорядителям средств федерального бюджета);</a:t>
            </a:r>
          </a:p>
          <a:p>
            <a:pPr lvl="1" algn="just">
              <a:buClrTx/>
            </a:pPr>
            <a:r>
              <a:rPr lang="ru-RU" sz="2000" dirty="0">
                <a:solidFill>
                  <a:schemeClr val="tx1"/>
                </a:solidFill>
              </a:rPr>
              <a:t>б</a:t>
            </a:r>
            <a:r>
              <a:rPr lang="ru-RU" sz="2000" dirty="0" smtClean="0">
                <a:solidFill>
                  <a:schemeClr val="tx1"/>
                </a:solidFill>
              </a:rPr>
              <a:t>езусловный учет параметров долгосрочного прогноза бюджетной системы (предельных объемов на реализацию государственных программ)</a:t>
            </a:r>
          </a:p>
          <a:p>
            <a:pPr algn="just">
              <a:buClrTx/>
            </a:pPr>
            <a:r>
              <a:rPr lang="ru-RU" sz="2000" dirty="0"/>
              <a:t>о</a:t>
            </a:r>
            <a:r>
              <a:rPr lang="ru-RU" sz="2000" dirty="0" smtClean="0"/>
              <a:t>бсуждение параметров государственных программ в Государственной Думе при рассмотрении проекта закона о бюджете 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2092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37160</TotalTime>
  <Words>5213</Words>
  <Application>Microsoft Office PowerPoint</Application>
  <PresentationFormat>Экран (4:3)</PresentationFormat>
  <Paragraphs>687</Paragraphs>
  <Slides>32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Аспект</vt:lpstr>
      <vt:lpstr>ОСНОВНЫЕ НАПРАВЛЕНИЯ  ПОВЫШЕНИЯ ЭФФЕКТИВНОСТИ  УПРАВЛЕНИЯ ОБЩЕСТВЕННЫМИ (ГОСУДАРСТВЕННЫМИ И МУНИЦИПАЛЬНЫМИ) ФИНАНСАМИ НА ПЕРИОД ДО 2018 ГОДА  </vt:lpstr>
      <vt:lpstr>Основные итоги реализации Программы повышения эффективности бюджетных расходов на период до 2012 года</vt:lpstr>
      <vt:lpstr>Основания для разработки Программы</vt:lpstr>
      <vt:lpstr>Доработка Программы</vt:lpstr>
      <vt:lpstr>Задачи Программы</vt:lpstr>
      <vt:lpstr>Обеспечение долгосрочной устойчивости и сбалансированности федерального бюджета</vt:lpstr>
      <vt:lpstr>Разграничение расходных обязательств и доходных источников, обеспечение устойчивости и сбалансированности региональных и местных бюджетов</vt:lpstr>
      <vt:lpstr>Программно-целевые методы планирования</vt:lpstr>
      <vt:lpstr>Программный бюджет и бюджетный процесс</vt:lpstr>
      <vt:lpstr>Слайд 10</vt:lpstr>
      <vt:lpstr>Слайд 11</vt:lpstr>
      <vt:lpstr>Структура кода классификации расходов федерального бюджета 2013 </vt:lpstr>
      <vt:lpstr>Слайд 13</vt:lpstr>
      <vt:lpstr>Слайд 14</vt:lpstr>
      <vt:lpstr>Слайд 15</vt:lpstr>
      <vt:lpstr>Слайд 16</vt:lpstr>
      <vt:lpstr>Ведомственная структура расходов федерального бюджета на 2013 год</vt:lpstr>
      <vt:lpstr>Ведомственная структура расходов федерального бюджета на 2014 год</vt:lpstr>
      <vt:lpstr>Ведомственная структура расходов федерального бюджета на 2014 год</vt:lpstr>
      <vt:lpstr>Слайд 20</vt:lpstr>
      <vt:lpstr>Слайд 21</vt:lpstr>
      <vt:lpstr>Слайд 22</vt:lpstr>
      <vt:lpstr>Слайд 23</vt:lpstr>
      <vt:lpstr>Слайд 24</vt:lpstr>
      <vt:lpstr>Слайд 25</vt:lpstr>
      <vt:lpstr>Развитие системы государственного и муниципального финансового контроля (основные меры)</vt:lpstr>
      <vt:lpstr>Упорядочение структуры управления финансовыми ресурсами публично-правовых образований  (основные направления)</vt:lpstr>
      <vt:lpstr>Слайд 28</vt:lpstr>
      <vt:lpstr>Слайд 29</vt:lpstr>
      <vt:lpstr>Динамика объема предоставляемой информации по восьми ключевым документам о бюджете</vt:lpstr>
      <vt:lpstr>Обеспечение открытости и прозрачности общественных финансов (основные меры)</vt:lpstr>
      <vt:lpstr>Механизм реализации Программы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Россия-2020: Концепция обеспечения экономического лидерства</dc:title>
  <dc:creator>Vaio</dc:creator>
  <cp:lastModifiedBy>Antonec</cp:lastModifiedBy>
  <cp:revision>2101</cp:revision>
  <cp:lastPrinted>2013-08-30T13:30:27Z</cp:lastPrinted>
  <dcterms:modified xsi:type="dcterms:W3CDTF">2013-09-03T06:06:02Z</dcterms:modified>
</cp:coreProperties>
</file>