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commentAuthors.xml" ContentType="application/vnd.openxmlformats-officedocument.presentationml.commentAuthors+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7" r:id="rId2"/>
    <p:sldId id="283" r:id="rId3"/>
    <p:sldId id="281" r:id="rId4"/>
    <p:sldId id="325" r:id="rId5"/>
    <p:sldId id="299" r:id="rId6"/>
    <p:sldId id="318" r:id="rId7"/>
    <p:sldId id="319" r:id="rId8"/>
    <p:sldId id="300" r:id="rId9"/>
    <p:sldId id="320" r:id="rId10"/>
    <p:sldId id="326" r:id="rId11"/>
    <p:sldId id="327" r:id="rId12"/>
    <p:sldId id="328" r:id="rId13"/>
    <p:sldId id="301" r:id="rId14"/>
    <p:sldId id="306" r:id="rId15"/>
    <p:sldId id="313" r:id="rId16"/>
    <p:sldId id="309" r:id="rId17"/>
    <p:sldId id="310" r:id="rId18"/>
    <p:sldId id="323" r:id="rId19"/>
    <p:sldId id="324" r:id="rId20"/>
    <p:sldId id="321" r:id="rId21"/>
    <p:sldId id="329" r:id="rId22"/>
  </p:sldIdLst>
  <p:sldSz cx="9144000" cy="6858000" type="screen4x3"/>
  <p:notesSz cx="6797675" cy="9928225"/>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Гварамия В.Ю." initials="ГВ" lastIdx="2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B6C1D"/>
    <a:srgbClr val="E9EFF7"/>
    <a:srgbClr val="FBC090"/>
    <a:srgbClr val="72A1FF"/>
    <a:srgbClr val="CC9900"/>
    <a:srgbClr val="000099"/>
    <a:srgbClr val="FF9900"/>
    <a:srgbClr val="7DC3D6"/>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78495" autoAdjust="0"/>
  </p:normalViewPr>
  <p:slideViewPr>
    <p:cSldViewPr>
      <p:cViewPr>
        <p:scale>
          <a:sx n="50" d="100"/>
          <a:sy n="50" d="100"/>
        </p:scale>
        <p:origin x="-1920" y="-234"/>
      </p:cViewPr>
      <p:guideLst>
        <p:guide orient="horz" pos="2160"/>
        <p:guide pos="2880"/>
      </p:guideLst>
    </p:cSldViewPr>
  </p:slideViewPr>
  <p:outlineViewPr>
    <p:cViewPr>
      <p:scale>
        <a:sx n="33" d="100"/>
        <a:sy n="33" d="100"/>
      </p:scale>
      <p:origin x="48" y="78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1044;&#1080;&#1072;&#1075;&#1088;&#1072;&#1084;&#1084;&#1072;%20&#1074;%20Microsoft%20Office%20PowerPoint"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title>
      <c:tx>
        <c:rich>
          <a:bodyPr/>
          <a:lstStyle/>
          <a:p>
            <a:pPr>
              <a:defRPr>
                <a:solidFill>
                  <a:schemeClr val="accent5">
                    <a:lumMod val="75000"/>
                  </a:schemeClr>
                </a:solidFill>
              </a:defRPr>
            </a:pPr>
            <a:r>
              <a:rPr lang="ru-RU" sz="1400" dirty="0" smtClean="0">
                <a:solidFill>
                  <a:schemeClr val="tx2"/>
                </a:solidFill>
              </a:rPr>
              <a:t>Количество</a:t>
            </a:r>
            <a:r>
              <a:rPr lang="ru-RU" sz="1400" baseline="0" dirty="0" smtClean="0">
                <a:solidFill>
                  <a:schemeClr val="tx2"/>
                </a:solidFill>
              </a:rPr>
              <a:t> клиентов</a:t>
            </a:r>
            <a:endParaRPr lang="ru-RU" sz="1400" dirty="0">
              <a:solidFill>
                <a:schemeClr val="tx2"/>
              </a:solidFill>
            </a:endParaRPr>
          </a:p>
        </c:rich>
      </c:tx>
      <c:layout/>
    </c:title>
    <c:plotArea>
      <c:layout>
        <c:manualLayout>
          <c:layoutTarget val="inner"/>
          <c:xMode val="edge"/>
          <c:yMode val="edge"/>
          <c:x val="6.7398557023076719E-2"/>
          <c:y val="0.13435401965537042"/>
          <c:w val="0.8911027859649473"/>
          <c:h val="0.79063160154088696"/>
        </c:manualLayout>
      </c:layout>
      <c:barChart>
        <c:barDir val="col"/>
        <c:grouping val="clustered"/>
        <c:ser>
          <c:idx val="0"/>
          <c:order val="0"/>
          <c:tx>
            <c:strRef>
              <c:f>'[Диаграмма в Microsoft Office PowerPoint]Лист1'!$B$1</c:f>
              <c:strCache>
                <c:ptCount val="1"/>
                <c:pt idx="0">
                  <c:v>Столбец1</c:v>
                </c:pt>
              </c:strCache>
            </c:strRef>
          </c:tx>
          <c:spPr>
            <a:solidFill>
              <a:srgbClr val="4BACC6">
                <a:alpha val="69804"/>
              </a:srgbClr>
            </a:solidFill>
          </c:spPr>
          <c:dLbls>
            <c:dLbl>
              <c:idx val="0"/>
              <c:layout/>
              <c:tx>
                <c:rich>
                  <a:bodyPr/>
                  <a:lstStyle/>
                  <a:p>
                    <a:r>
                      <a:rPr lang="ru-RU" smtClean="0"/>
                      <a:t>1%</a:t>
                    </a:r>
                    <a:endParaRPr lang="en-US"/>
                  </a:p>
                </c:rich>
              </c:tx>
              <c:showVal val="1"/>
            </c:dLbl>
            <c:dLbl>
              <c:idx val="1"/>
              <c:layout/>
              <c:tx>
                <c:rich>
                  <a:bodyPr/>
                  <a:lstStyle/>
                  <a:p>
                    <a:r>
                      <a:rPr lang="ru-RU" smtClean="0"/>
                      <a:t>5%</a:t>
                    </a:r>
                    <a:endParaRPr lang="en-US"/>
                  </a:p>
                </c:rich>
              </c:tx>
              <c:showVal val="1"/>
            </c:dLbl>
            <c:dLbl>
              <c:idx val="2"/>
              <c:layout/>
              <c:tx>
                <c:rich>
                  <a:bodyPr/>
                  <a:lstStyle/>
                  <a:p>
                    <a:r>
                      <a:rPr lang="ru-RU" smtClean="0"/>
                      <a:t>28,4%</a:t>
                    </a:r>
                    <a:endParaRPr lang="en-US"/>
                  </a:p>
                </c:rich>
              </c:tx>
              <c:showVal val="1"/>
            </c:dLbl>
            <c:dLbl>
              <c:idx val="3"/>
              <c:layout/>
              <c:tx>
                <c:rich>
                  <a:bodyPr/>
                  <a:lstStyle/>
                  <a:p>
                    <a:r>
                      <a:rPr lang="ru-RU" smtClean="0"/>
                      <a:t>100%</a:t>
                    </a:r>
                    <a:endParaRPr lang="en-US"/>
                  </a:p>
                </c:rich>
              </c:tx>
              <c:showVal val="1"/>
            </c:dLbl>
            <c:showVal val="1"/>
          </c:dLbls>
          <c:cat>
            <c:strRef>
              <c:f>'[Диаграмма в Microsoft Office PowerPoint]Лист1'!$A$2:$A$5</c:f>
              <c:strCache>
                <c:ptCount val="4"/>
                <c:pt idx="0">
                  <c:v>2011-2010 гг. </c:v>
                </c:pt>
                <c:pt idx="1">
                  <c:v>2011 г. </c:v>
                </c:pt>
                <c:pt idx="2">
                  <c:v>2012 г. </c:v>
                </c:pt>
                <c:pt idx="3">
                  <c:v>2013 г. </c:v>
                </c:pt>
              </c:strCache>
            </c:strRef>
          </c:cat>
          <c:val>
            <c:numRef>
              <c:f>'[Диаграмма в Microsoft Office PowerPoint]Лист1'!$B$2:$B$5</c:f>
              <c:numCache>
                <c:formatCode>General</c:formatCode>
                <c:ptCount val="4"/>
                <c:pt idx="0">
                  <c:v>1</c:v>
                </c:pt>
                <c:pt idx="1">
                  <c:v>5</c:v>
                </c:pt>
                <c:pt idx="2">
                  <c:v>28.4</c:v>
                </c:pt>
                <c:pt idx="3">
                  <c:v>100</c:v>
                </c:pt>
              </c:numCache>
            </c:numRef>
          </c:val>
        </c:ser>
        <c:dLbls>
          <c:showVal val="1"/>
        </c:dLbls>
        <c:axId val="95930624"/>
        <c:axId val="99172352"/>
      </c:barChart>
      <c:catAx>
        <c:axId val="95930624"/>
        <c:scaling>
          <c:orientation val="minMax"/>
        </c:scaling>
        <c:delete val="1"/>
        <c:axPos val="b"/>
        <c:tickLblPos val="none"/>
        <c:crossAx val="99172352"/>
        <c:crosses val="autoZero"/>
        <c:auto val="1"/>
        <c:lblAlgn val="ctr"/>
        <c:lblOffset val="100"/>
      </c:catAx>
      <c:valAx>
        <c:axId val="99172352"/>
        <c:scaling>
          <c:orientation val="minMax"/>
          <c:max val="100"/>
        </c:scaling>
        <c:axPos val="l"/>
        <c:majorGridlines/>
        <c:numFmt formatCode="General" sourceLinked="1"/>
        <c:tickLblPos val="nextTo"/>
        <c:crossAx val="95930624"/>
        <c:crosses val="autoZero"/>
        <c:crossBetween val="between"/>
      </c:valAx>
    </c:plotArea>
    <c:plotVisOnly val="1"/>
  </c:chart>
  <c:externalData r:id="rId2"/>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8C0B2B-20E8-4E57-91D0-4EAEC8DBE0C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CC37DED0-76A3-46B4-B19D-981A82D97A16}">
      <dgm:prSet phldrT="[Текст]" custT="1"/>
      <dgm:spPr/>
      <dgm:t>
        <a:bodyPr/>
        <a:lstStyle/>
        <a:p>
          <a:r>
            <a:rPr lang="ru-RU" sz="1400" b="1" i="0" u="none" dirty="0" smtClean="0">
              <a:solidFill>
                <a:srgbClr val="FBC090"/>
              </a:solidFill>
              <a:effectLst>
                <a:outerShdw blurRad="38100" dist="38100" dir="2700000" algn="tl">
                  <a:srgbClr val="000000">
                    <a:alpha val="43137"/>
                  </a:srgbClr>
                </a:outerShdw>
              </a:effectLst>
            </a:rPr>
            <a:t>СУФД</a:t>
          </a:r>
          <a:r>
            <a:rPr lang="ru-RU" sz="1200" b="1" dirty="0" smtClean="0">
              <a:solidFill>
                <a:srgbClr val="FBC090"/>
              </a:solidFill>
            </a:rPr>
            <a:t> – обеспечивает защищенный, юридически значимый документооборот между участниками бюджетного процесса и Федеральным Казначейством.</a:t>
          </a:r>
          <a:endParaRPr lang="ru-RU" sz="1200" b="1" dirty="0">
            <a:solidFill>
              <a:srgbClr val="FBC090"/>
            </a:solidFill>
          </a:endParaRPr>
        </a:p>
      </dgm:t>
    </dgm:pt>
    <dgm:pt modelId="{76DA1616-4F77-47FB-B03E-8E2F89048810}" type="parTrans" cxnId="{DDBCEF97-CB4D-4770-968A-C7D464E09C0C}">
      <dgm:prSet/>
      <dgm:spPr/>
      <dgm:t>
        <a:bodyPr/>
        <a:lstStyle/>
        <a:p>
          <a:endParaRPr lang="ru-RU"/>
        </a:p>
      </dgm:t>
    </dgm:pt>
    <dgm:pt modelId="{9F21B8A8-A94E-4A30-A31A-A76B25B0F061}" type="sibTrans" cxnId="{DDBCEF97-CB4D-4770-968A-C7D464E09C0C}">
      <dgm:prSet/>
      <dgm:spPr/>
      <dgm:t>
        <a:bodyPr/>
        <a:lstStyle/>
        <a:p>
          <a:endParaRPr lang="ru-RU"/>
        </a:p>
      </dgm:t>
    </dgm:pt>
    <dgm:pt modelId="{C4EAF9D7-73A2-47F7-AA86-C5EA1FF4E9A0}">
      <dgm:prSet phldrT="[Текст]"/>
      <dgm:spPr/>
      <dgm:t>
        <a:bodyPr/>
        <a:lstStyle/>
        <a:p>
          <a:r>
            <a:rPr lang="ru-RU" b="1" dirty="0" smtClean="0"/>
            <a:t>Централизованная система справочников;</a:t>
          </a:r>
          <a:endParaRPr lang="ru-RU" dirty="0"/>
        </a:p>
      </dgm:t>
    </dgm:pt>
    <dgm:pt modelId="{7CB8A575-6175-4896-B403-95B245E53DB4}" type="parTrans" cxnId="{B934B717-A0F0-4A92-9550-B30DEA72B693}">
      <dgm:prSet/>
      <dgm:spPr/>
      <dgm:t>
        <a:bodyPr/>
        <a:lstStyle/>
        <a:p>
          <a:endParaRPr lang="ru-RU"/>
        </a:p>
      </dgm:t>
    </dgm:pt>
    <dgm:pt modelId="{F1016BD1-763F-4266-B84D-E5930B00EA20}" type="sibTrans" cxnId="{B934B717-A0F0-4A92-9550-B30DEA72B693}">
      <dgm:prSet/>
      <dgm:spPr/>
      <dgm:t>
        <a:bodyPr/>
        <a:lstStyle/>
        <a:p>
          <a:endParaRPr lang="ru-RU"/>
        </a:p>
      </dgm:t>
    </dgm:pt>
    <dgm:pt modelId="{C850F2DC-AA1B-4B73-AB16-68198BAB8006}">
      <dgm:prSet phldrT="[Текст]"/>
      <dgm:spPr/>
      <dgm:t>
        <a:bodyPr/>
        <a:lstStyle/>
        <a:p>
          <a:r>
            <a:rPr lang="ru-RU" b="1" dirty="0" smtClean="0">
              <a:solidFill>
                <a:srgbClr val="E9EFF7"/>
              </a:solidFill>
            </a:rPr>
            <a:t>Электронный документооборот</a:t>
          </a:r>
          <a:r>
            <a:rPr lang="ru-RU" dirty="0" smtClean="0">
              <a:solidFill>
                <a:srgbClr val="E9EFF7"/>
              </a:solidFill>
            </a:rPr>
            <a:t> клиентов ФК: ввод, контроль и юридическая значимость электронных документов;</a:t>
          </a:r>
          <a:endParaRPr lang="ru-RU" dirty="0">
            <a:solidFill>
              <a:srgbClr val="E9EFF7"/>
            </a:solidFill>
          </a:endParaRPr>
        </a:p>
      </dgm:t>
    </dgm:pt>
    <dgm:pt modelId="{CD6C1A74-CF8C-423F-8C05-917C84AD61DF}" type="parTrans" cxnId="{06EED913-16AC-476F-94A0-00D1DAD1F1E8}">
      <dgm:prSet/>
      <dgm:spPr/>
      <dgm:t>
        <a:bodyPr/>
        <a:lstStyle/>
        <a:p>
          <a:endParaRPr lang="ru-RU"/>
        </a:p>
      </dgm:t>
    </dgm:pt>
    <dgm:pt modelId="{CFF017CE-7E45-4B40-9790-07CAD87705E6}" type="sibTrans" cxnId="{06EED913-16AC-476F-94A0-00D1DAD1F1E8}">
      <dgm:prSet/>
      <dgm:spPr/>
      <dgm:t>
        <a:bodyPr/>
        <a:lstStyle/>
        <a:p>
          <a:endParaRPr lang="ru-RU"/>
        </a:p>
      </dgm:t>
    </dgm:pt>
    <dgm:pt modelId="{F5AB8490-9DDD-44C8-9BAB-BFF902FC159C}">
      <dgm:prSet phldrT="[Текст]"/>
      <dgm:spPr/>
      <dgm:t>
        <a:bodyPr/>
        <a:lstStyle/>
        <a:p>
          <a:r>
            <a:rPr lang="ru-RU" b="1" dirty="0" smtClean="0">
              <a:solidFill>
                <a:srgbClr val="E9EFF7"/>
              </a:solidFill>
            </a:rPr>
            <a:t>Удаленный доступ через браузер</a:t>
          </a:r>
          <a:r>
            <a:rPr lang="ru-RU" dirty="0" smtClean="0">
              <a:solidFill>
                <a:srgbClr val="E9EFF7"/>
              </a:solidFill>
            </a:rPr>
            <a:t>: при работе с СУФД исполнитель не привязан к одному рабочему Месту;</a:t>
          </a:r>
          <a:endParaRPr lang="ru-RU" dirty="0">
            <a:solidFill>
              <a:srgbClr val="E9EFF7"/>
            </a:solidFill>
          </a:endParaRPr>
        </a:p>
      </dgm:t>
    </dgm:pt>
    <dgm:pt modelId="{E4FAC0C1-9033-47DE-B300-8E650DC745E5}" type="parTrans" cxnId="{30BEF8D9-9C4F-4EFE-8C35-65FE81380DA5}">
      <dgm:prSet/>
      <dgm:spPr/>
      <dgm:t>
        <a:bodyPr/>
        <a:lstStyle/>
        <a:p>
          <a:endParaRPr lang="ru-RU"/>
        </a:p>
      </dgm:t>
    </dgm:pt>
    <dgm:pt modelId="{C0303B61-A9D6-419C-BD99-2F69AF408BE4}" type="sibTrans" cxnId="{30BEF8D9-9C4F-4EFE-8C35-65FE81380DA5}">
      <dgm:prSet/>
      <dgm:spPr/>
      <dgm:t>
        <a:bodyPr/>
        <a:lstStyle/>
        <a:p>
          <a:endParaRPr lang="ru-RU"/>
        </a:p>
      </dgm:t>
    </dgm:pt>
    <dgm:pt modelId="{11B22FD7-288F-4FDA-8EBB-DEE5D8C4C2C8}">
      <dgm:prSet phldrT="[Текст]"/>
      <dgm:spPr/>
      <dgm:t>
        <a:bodyPr/>
        <a:lstStyle/>
        <a:p>
          <a:r>
            <a:rPr lang="en-US" b="1" dirty="0" smtClean="0"/>
            <a:t>Online </a:t>
          </a:r>
          <a:r>
            <a:rPr lang="ru-RU" b="1" dirty="0" smtClean="0"/>
            <a:t>доступ </a:t>
          </a:r>
          <a:r>
            <a:rPr lang="ru-RU" dirty="0" smtClean="0"/>
            <a:t>для всех клиентов;</a:t>
          </a:r>
          <a:endParaRPr lang="ru-RU" dirty="0"/>
        </a:p>
      </dgm:t>
    </dgm:pt>
    <dgm:pt modelId="{5FEB87D2-2AC8-4021-9BB5-B63885CAD185}" type="parTrans" cxnId="{0D796CAC-98F3-482B-8D1D-CF805B9464BE}">
      <dgm:prSet/>
      <dgm:spPr/>
      <dgm:t>
        <a:bodyPr/>
        <a:lstStyle/>
        <a:p>
          <a:endParaRPr lang="ru-RU"/>
        </a:p>
      </dgm:t>
    </dgm:pt>
    <dgm:pt modelId="{2AB9501D-D61C-4C0D-B1A5-A06712786C44}" type="sibTrans" cxnId="{0D796CAC-98F3-482B-8D1D-CF805B9464BE}">
      <dgm:prSet/>
      <dgm:spPr/>
      <dgm:t>
        <a:bodyPr/>
        <a:lstStyle/>
        <a:p>
          <a:endParaRPr lang="ru-RU"/>
        </a:p>
      </dgm:t>
    </dgm:pt>
    <dgm:pt modelId="{682F6830-5832-434E-BE1D-59D37BEAF1AF}">
      <dgm:prSet phldrT="[Текст]"/>
      <dgm:spPr/>
      <dgm:t>
        <a:bodyPr/>
        <a:lstStyle/>
        <a:p>
          <a:r>
            <a:rPr lang="ru-RU" b="1" dirty="0" smtClean="0"/>
            <a:t>Трансформация внешних форматов </a:t>
          </a:r>
          <a:r>
            <a:rPr lang="ru-RU" dirty="0" smtClean="0"/>
            <a:t>данных (форматы ТФФ, внешних банков, МФ РФ, и др.)</a:t>
          </a:r>
          <a:endParaRPr lang="ru-RU" dirty="0"/>
        </a:p>
      </dgm:t>
    </dgm:pt>
    <dgm:pt modelId="{4FF2926E-F3EE-4F69-AC95-9FA425833D13}" type="parTrans" cxnId="{2848C59F-42E3-4CAA-90FC-4DBA107B29AA}">
      <dgm:prSet/>
      <dgm:spPr/>
      <dgm:t>
        <a:bodyPr/>
        <a:lstStyle/>
        <a:p>
          <a:endParaRPr lang="ru-RU"/>
        </a:p>
      </dgm:t>
    </dgm:pt>
    <dgm:pt modelId="{7AC53E5A-C6C6-477D-8674-C426B9E3F2CD}" type="sibTrans" cxnId="{2848C59F-42E3-4CAA-90FC-4DBA107B29AA}">
      <dgm:prSet/>
      <dgm:spPr/>
      <dgm:t>
        <a:bodyPr/>
        <a:lstStyle/>
        <a:p>
          <a:endParaRPr lang="ru-RU"/>
        </a:p>
      </dgm:t>
    </dgm:pt>
    <dgm:pt modelId="{F5168F7C-DA86-4612-803A-9C473638D259}" type="pres">
      <dgm:prSet presAssocID="{3E8C0B2B-20E8-4E57-91D0-4EAEC8DBE0C0}" presName="cycle" presStyleCnt="0">
        <dgm:presLayoutVars>
          <dgm:chMax val="1"/>
          <dgm:dir/>
          <dgm:animLvl val="ctr"/>
          <dgm:resizeHandles val="exact"/>
        </dgm:presLayoutVars>
      </dgm:prSet>
      <dgm:spPr/>
      <dgm:t>
        <a:bodyPr/>
        <a:lstStyle/>
        <a:p>
          <a:endParaRPr lang="ru-RU"/>
        </a:p>
      </dgm:t>
    </dgm:pt>
    <dgm:pt modelId="{ECDF9A9D-4037-42E0-8A8E-D353E8DD77B4}" type="pres">
      <dgm:prSet presAssocID="{CC37DED0-76A3-46B4-B19D-981A82D97A16}" presName="centerShape" presStyleLbl="node0" presStyleIdx="0" presStyleCnt="1" custScaleX="132783" custScaleY="125387" custLinFactNeighborX="-41901" custLinFactNeighborY="-45909"/>
      <dgm:spPr/>
      <dgm:t>
        <a:bodyPr/>
        <a:lstStyle/>
        <a:p>
          <a:endParaRPr lang="ru-RU"/>
        </a:p>
      </dgm:t>
    </dgm:pt>
    <dgm:pt modelId="{51CD8CE8-FC2D-4154-AB53-EC66038875F3}" type="pres">
      <dgm:prSet presAssocID="{7CB8A575-6175-4896-B403-95B245E53DB4}" presName="parTrans" presStyleLbl="bgSibTrans2D1" presStyleIdx="0" presStyleCnt="5" custScaleX="65294" custLinFactNeighborX="797" custLinFactNeighborY="-41428"/>
      <dgm:spPr/>
      <dgm:t>
        <a:bodyPr/>
        <a:lstStyle/>
        <a:p>
          <a:endParaRPr lang="ru-RU"/>
        </a:p>
      </dgm:t>
    </dgm:pt>
    <dgm:pt modelId="{2C8FF55A-F986-4C24-A8E6-6ADC1CA19D57}" type="pres">
      <dgm:prSet presAssocID="{C4EAF9D7-73A2-47F7-AA86-C5EA1FF4E9A0}" presName="node" presStyleLbl="node1" presStyleIdx="0" presStyleCnt="5" custRadScaleRad="85052" custRadScaleInc="-28409">
        <dgm:presLayoutVars>
          <dgm:bulletEnabled val="1"/>
        </dgm:presLayoutVars>
      </dgm:prSet>
      <dgm:spPr/>
      <dgm:t>
        <a:bodyPr/>
        <a:lstStyle/>
        <a:p>
          <a:endParaRPr lang="ru-RU"/>
        </a:p>
      </dgm:t>
    </dgm:pt>
    <dgm:pt modelId="{02474C52-6868-4423-A076-BA75FC93B3C8}" type="pres">
      <dgm:prSet presAssocID="{CD6C1A74-CF8C-423F-8C05-917C84AD61DF}" presName="parTrans" presStyleLbl="bgSibTrans2D1" presStyleIdx="1" presStyleCnt="5" custLinFactNeighborX="-2007" custLinFactNeighborY="-8077"/>
      <dgm:spPr/>
      <dgm:t>
        <a:bodyPr/>
        <a:lstStyle/>
        <a:p>
          <a:endParaRPr lang="ru-RU"/>
        </a:p>
      </dgm:t>
    </dgm:pt>
    <dgm:pt modelId="{DF9479F4-4D29-41F7-A64D-A33F7041A2D9}" type="pres">
      <dgm:prSet presAssocID="{C850F2DC-AA1B-4B73-AB16-68198BAB8006}" presName="node" presStyleLbl="node1" presStyleIdx="1" presStyleCnt="5" custScaleX="162304" custScaleY="115699" custRadScaleRad="104801" custRadScaleInc="295830">
        <dgm:presLayoutVars>
          <dgm:bulletEnabled val="1"/>
        </dgm:presLayoutVars>
      </dgm:prSet>
      <dgm:spPr/>
      <dgm:t>
        <a:bodyPr/>
        <a:lstStyle/>
        <a:p>
          <a:endParaRPr lang="ru-RU"/>
        </a:p>
      </dgm:t>
    </dgm:pt>
    <dgm:pt modelId="{3A065339-17B8-499F-B23B-D72C00E51DDD}" type="pres">
      <dgm:prSet presAssocID="{E4FAC0C1-9033-47DE-B300-8E650DC745E5}" presName="parTrans" presStyleLbl="bgSibTrans2D1" presStyleIdx="2" presStyleCnt="5" custScaleX="54859" custLinFactNeighborX="-27703" custLinFactNeighborY="-30541"/>
      <dgm:spPr/>
      <dgm:t>
        <a:bodyPr/>
        <a:lstStyle/>
        <a:p>
          <a:endParaRPr lang="ru-RU"/>
        </a:p>
      </dgm:t>
    </dgm:pt>
    <dgm:pt modelId="{B5C701FB-2148-4911-B89B-056B170DCE29}" type="pres">
      <dgm:prSet presAssocID="{F5AB8490-9DDD-44C8-9BAB-BFF902FC159C}" presName="node" presStyleLbl="node1" presStyleIdx="2" presStyleCnt="5" custScaleX="220154" custScaleY="62412" custRadScaleRad="156440" custRadScaleInc="141747">
        <dgm:presLayoutVars>
          <dgm:bulletEnabled val="1"/>
        </dgm:presLayoutVars>
      </dgm:prSet>
      <dgm:spPr/>
      <dgm:t>
        <a:bodyPr/>
        <a:lstStyle/>
        <a:p>
          <a:endParaRPr lang="ru-RU"/>
        </a:p>
      </dgm:t>
    </dgm:pt>
    <dgm:pt modelId="{E799E1F1-74C2-4588-A465-E072FF211C4A}" type="pres">
      <dgm:prSet presAssocID="{5FEB87D2-2AC8-4021-9BB5-B63885CAD185}" presName="parTrans" presStyleLbl="bgSibTrans2D1" presStyleIdx="3" presStyleCnt="5" custLinFactNeighborX="-7492" custLinFactNeighborY="-4782"/>
      <dgm:spPr/>
      <dgm:t>
        <a:bodyPr/>
        <a:lstStyle/>
        <a:p>
          <a:endParaRPr lang="ru-RU"/>
        </a:p>
      </dgm:t>
    </dgm:pt>
    <dgm:pt modelId="{A467BF55-AF46-4B03-9B2E-FAD8A9A39D18}" type="pres">
      <dgm:prSet presAssocID="{11B22FD7-288F-4FDA-8EBB-DEE5D8C4C2C8}" presName="node" presStyleLbl="node1" presStyleIdx="3" presStyleCnt="5" custRadScaleRad="22506" custRadScaleInc="-492060">
        <dgm:presLayoutVars>
          <dgm:bulletEnabled val="1"/>
        </dgm:presLayoutVars>
      </dgm:prSet>
      <dgm:spPr/>
      <dgm:t>
        <a:bodyPr/>
        <a:lstStyle/>
        <a:p>
          <a:endParaRPr lang="ru-RU"/>
        </a:p>
      </dgm:t>
    </dgm:pt>
    <dgm:pt modelId="{332CE36C-A41A-414B-B524-7D7514F27FF6}" type="pres">
      <dgm:prSet presAssocID="{4FF2926E-F3EE-4F69-AC95-9FA425833D13}" presName="parTrans" presStyleLbl="bgSibTrans2D1" presStyleIdx="4" presStyleCnt="5" custLinFactNeighborX="-1463" custLinFactNeighborY="6395"/>
      <dgm:spPr/>
      <dgm:t>
        <a:bodyPr/>
        <a:lstStyle/>
        <a:p>
          <a:endParaRPr lang="ru-RU"/>
        </a:p>
      </dgm:t>
    </dgm:pt>
    <dgm:pt modelId="{E58EB14C-D8BA-4933-8375-CFB712DBF849}" type="pres">
      <dgm:prSet presAssocID="{682F6830-5832-434E-BE1D-59D37BEAF1AF}" presName="node" presStyleLbl="node1" presStyleIdx="4" presStyleCnt="5" custScaleX="187626" custRadScaleRad="84003" custRadScaleInc="24613">
        <dgm:presLayoutVars>
          <dgm:bulletEnabled val="1"/>
        </dgm:presLayoutVars>
      </dgm:prSet>
      <dgm:spPr/>
      <dgm:t>
        <a:bodyPr/>
        <a:lstStyle/>
        <a:p>
          <a:endParaRPr lang="ru-RU"/>
        </a:p>
      </dgm:t>
    </dgm:pt>
  </dgm:ptLst>
  <dgm:cxnLst>
    <dgm:cxn modelId="{AEDE9D37-9641-47A6-88BF-D86F26049BFC}" type="presOf" srcId="{7CB8A575-6175-4896-B403-95B245E53DB4}" destId="{51CD8CE8-FC2D-4154-AB53-EC66038875F3}" srcOrd="0" destOrd="0" presId="urn:microsoft.com/office/officeart/2005/8/layout/radial4"/>
    <dgm:cxn modelId="{CFB42F20-01A9-4581-9673-FBF11A4094A7}" type="presOf" srcId="{E4FAC0C1-9033-47DE-B300-8E650DC745E5}" destId="{3A065339-17B8-499F-B23B-D72C00E51DDD}" srcOrd="0" destOrd="0" presId="urn:microsoft.com/office/officeart/2005/8/layout/radial4"/>
    <dgm:cxn modelId="{2848C59F-42E3-4CAA-90FC-4DBA107B29AA}" srcId="{CC37DED0-76A3-46B4-B19D-981A82D97A16}" destId="{682F6830-5832-434E-BE1D-59D37BEAF1AF}" srcOrd="4" destOrd="0" parTransId="{4FF2926E-F3EE-4F69-AC95-9FA425833D13}" sibTransId="{7AC53E5A-C6C6-477D-8674-C426B9E3F2CD}"/>
    <dgm:cxn modelId="{3ECF76DA-19FB-40D1-8A87-DD274670AF97}" type="presOf" srcId="{682F6830-5832-434E-BE1D-59D37BEAF1AF}" destId="{E58EB14C-D8BA-4933-8375-CFB712DBF849}" srcOrd="0" destOrd="0" presId="urn:microsoft.com/office/officeart/2005/8/layout/radial4"/>
    <dgm:cxn modelId="{B934B717-A0F0-4A92-9550-B30DEA72B693}" srcId="{CC37DED0-76A3-46B4-B19D-981A82D97A16}" destId="{C4EAF9D7-73A2-47F7-AA86-C5EA1FF4E9A0}" srcOrd="0" destOrd="0" parTransId="{7CB8A575-6175-4896-B403-95B245E53DB4}" sibTransId="{F1016BD1-763F-4266-B84D-E5930B00EA20}"/>
    <dgm:cxn modelId="{06EED913-16AC-476F-94A0-00D1DAD1F1E8}" srcId="{CC37DED0-76A3-46B4-B19D-981A82D97A16}" destId="{C850F2DC-AA1B-4B73-AB16-68198BAB8006}" srcOrd="1" destOrd="0" parTransId="{CD6C1A74-CF8C-423F-8C05-917C84AD61DF}" sibTransId="{CFF017CE-7E45-4B40-9790-07CAD87705E6}"/>
    <dgm:cxn modelId="{93FD1B85-DE29-4EB4-AB43-672214D481C7}" type="presOf" srcId="{3E8C0B2B-20E8-4E57-91D0-4EAEC8DBE0C0}" destId="{F5168F7C-DA86-4612-803A-9C473638D259}" srcOrd="0" destOrd="0" presId="urn:microsoft.com/office/officeart/2005/8/layout/radial4"/>
    <dgm:cxn modelId="{0291D9A1-6569-4CB2-B1D5-8A1F74C2A6A1}" type="presOf" srcId="{5FEB87D2-2AC8-4021-9BB5-B63885CAD185}" destId="{E799E1F1-74C2-4588-A465-E072FF211C4A}" srcOrd="0" destOrd="0" presId="urn:microsoft.com/office/officeart/2005/8/layout/radial4"/>
    <dgm:cxn modelId="{0692CF95-0BB8-4329-B9C1-4A4FA016E028}" type="presOf" srcId="{CD6C1A74-CF8C-423F-8C05-917C84AD61DF}" destId="{02474C52-6868-4423-A076-BA75FC93B3C8}" srcOrd="0" destOrd="0" presId="urn:microsoft.com/office/officeart/2005/8/layout/radial4"/>
    <dgm:cxn modelId="{674CD7BC-8BD5-4B04-8F7B-C130F997721D}" type="presOf" srcId="{C4EAF9D7-73A2-47F7-AA86-C5EA1FF4E9A0}" destId="{2C8FF55A-F986-4C24-A8E6-6ADC1CA19D57}" srcOrd="0" destOrd="0" presId="urn:microsoft.com/office/officeart/2005/8/layout/radial4"/>
    <dgm:cxn modelId="{F54BDBC1-CB69-4991-BA45-49FB1AA1578A}" type="presOf" srcId="{CC37DED0-76A3-46B4-B19D-981A82D97A16}" destId="{ECDF9A9D-4037-42E0-8A8E-D353E8DD77B4}" srcOrd="0" destOrd="0" presId="urn:microsoft.com/office/officeart/2005/8/layout/radial4"/>
    <dgm:cxn modelId="{54D1EC43-F1C8-4BE6-B174-92C357A6E8F6}" type="presOf" srcId="{C850F2DC-AA1B-4B73-AB16-68198BAB8006}" destId="{DF9479F4-4D29-41F7-A64D-A33F7041A2D9}" srcOrd="0" destOrd="0" presId="urn:microsoft.com/office/officeart/2005/8/layout/radial4"/>
    <dgm:cxn modelId="{0D796CAC-98F3-482B-8D1D-CF805B9464BE}" srcId="{CC37DED0-76A3-46B4-B19D-981A82D97A16}" destId="{11B22FD7-288F-4FDA-8EBB-DEE5D8C4C2C8}" srcOrd="3" destOrd="0" parTransId="{5FEB87D2-2AC8-4021-9BB5-B63885CAD185}" sibTransId="{2AB9501D-D61C-4C0D-B1A5-A06712786C44}"/>
    <dgm:cxn modelId="{DDBCEF97-CB4D-4770-968A-C7D464E09C0C}" srcId="{3E8C0B2B-20E8-4E57-91D0-4EAEC8DBE0C0}" destId="{CC37DED0-76A3-46B4-B19D-981A82D97A16}" srcOrd="0" destOrd="0" parTransId="{76DA1616-4F77-47FB-B03E-8E2F89048810}" sibTransId="{9F21B8A8-A94E-4A30-A31A-A76B25B0F061}"/>
    <dgm:cxn modelId="{72A09A8F-0742-4C7B-AE99-F6AD168F3C97}" type="presOf" srcId="{F5AB8490-9DDD-44C8-9BAB-BFF902FC159C}" destId="{B5C701FB-2148-4911-B89B-056B170DCE29}" srcOrd="0" destOrd="0" presId="urn:microsoft.com/office/officeart/2005/8/layout/radial4"/>
    <dgm:cxn modelId="{24A85BC8-B487-4217-857E-1FB35D4C7744}" type="presOf" srcId="{11B22FD7-288F-4FDA-8EBB-DEE5D8C4C2C8}" destId="{A467BF55-AF46-4B03-9B2E-FAD8A9A39D18}" srcOrd="0" destOrd="0" presId="urn:microsoft.com/office/officeart/2005/8/layout/radial4"/>
    <dgm:cxn modelId="{AEA83416-59D2-4CDF-9ADD-AA4CA852BDF0}" type="presOf" srcId="{4FF2926E-F3EE-4F69-AC95-9FA425833D13}" destId="{332CE36C-A41A-414B-B524-7D7514F27FF6}" srcOrd="0" destOrd="0" presId="urn:microsoft.com/office/officeart/2005/8/layout/radial4"/>
    <dgm:cxn modelId="{30BEF8D9-9C4F-4EFE-8C35-65FE81380DA5}" srcId="{CC37DED0-76A3-46B4-B19D-981A82D97A16}" destId="{F5AB8490-9DDD-44C8-9BAB-BFF902FC159C}" srcOrd="2" destOrd="0" parTransId="{E4FAC0C1-9033-47DE-B300-8E650DC745E5}" sibTransId="{C0303B61-A9D6-419C-BD99-2F69AF408BE4}"/>
    <dgm:cxn modelId="{C007DD33-D39C-4521-A92F-97E390A91653}" type="presParOf" srcId="{F5168F7C-DA86-4612-803A-9C473638D259}" destId="{ECDF9A9D-4037-42E0-8A8E-D353E8DD77B4}" srcOrd="0" destOrd="0" presId="urn:microsoft.com/office/officeart/2005/8/layout/radial4"/>
    <dgm:cxn modelId="{6C3B1EA6-3383-442C-BE84-0F12FBCEB64A}" type="presParOf" srcId="{F5168F7C-DA86-4612-803A-9C473638D259}" destId="{51CD8CE8-FC2D-4154-AB53-EC66038875F3}" srcOrd="1" destOrd="0" presId="urn:microsoft.com/office/officeart/2005/8/layout/radial4"/>
    <dgm:cxn modelId="{CC30153E-8C94-4B6A-A853-65BCAF4FED88}" type="presParOf" srcId="{F5168F7C-DA86-4612-803A-9C473638D259}" destId="{2C8FF55A-F986-4C24-A8E6-6ADC1CA19D57}" srcOrd="2" destOrd="0" presId="urn:microsoft.com/office/officeart/2005/8/layout/radial4"/>
    <dgm:cxn modelId="{67987972-A65C-4685-920C-2F2D871D458C}" type="presParOf" srcId="{F5168F7C-DA86-4612-803A-9C473638D259}" destId="{02474C52-6868-4423-A076-BA75FC93B3C8}" srcOrd="3" destOrd="0" presId="urn:microsoft.com/office/officeart/2005/8/layout/radial4"/>
    <dgm:cxn modelId="{94B1B8A5-90AB-47EF-A34F-9864885B42B5}" type="presParOf" srcId="{F5168F7C-DA86-4612-803A-9C473638D259}" destId="{DF9479F4-4D29-41F7-A64D-A33F7041A2D9}" srcOrd="4" destOrd="0" presId="urn:microsoft.com/office/officeart/2005/8/layout/radial4"/>
    <dgm:cxn modelId="{7FE4EF24-91DC-4257-8B63-1F94F54F3D4C}" type="presParOf" srcId="{F5168F7C-DA86-4612-803A-9C473638D259}" destId="{3A065339-17B8-499F-B23B-D72C00E51DDD}" srcOrd="5" destOrd="0" presId="urn:microsoft.com/office/officeart/2005/8/layout/radial4"/>
    <dgm:cxn modelId="{91B05728-F080-4F3F-BB44-591831355C66}" type="presParOf" srcId="{F5168F7C-DA86-4612-803A-9C473638D259}" destId="{B5C701FB-2148-4911-B89B-056B170DCE29}" srcOrd="6" destOrd="0" presId="urn:microsoft.com/office/officeart/2005/8/layout/radial4"/>
    <dgm:cxn modelId="{1328374A-967B-41E5-91C9-C4CCB65D9884}" type="presParOf" srcId="{F5168F7C-DA86-4612-803A-9C473638D259}" destId="{E799E1F1-74C2-4588-A465-E072FF211C4A}" srcOrd="7" destOrd="0" presId="urn:microsoft.com/office/officeart/2005/8/layout/radial4"/>
    <dgm:cxn modelId="{1A1347F5-7853-4FFD-93BE-5ACC33B97022}" type="presParOf" srcId="{F5168F7C-DA86-4612-803A-9C473638D259}" destId="{A467BF55-AF46-4B03-9B2E-FAD8A9A39D18}" srcOrd="8" destOrd="0" presId="urn:microsoft.com/office/officeart/2005/8/layout/radial4"/>
    <dgm:cxn modelId="{501F1BD7-8D27-4681-9937-D67A3B3D7E05}" type="presParOf" srcId="{F5168F7C-DA86-4612-803A-9C473638D259}" destId="{332CE36C-A41A-414B-B524-7D7514F27FF6}" srcOrd="9" destOrd="0" presId="urn:microsoft.com/office/officeart/2005/8/layout/radial4"/>
    <dgm:cxn modelId="{D28EDB71-CAFD-497D-A461-1B0D6BEEDE1A}" type="presParOf" srcId="{F5168F7C-DA86-4612-803A-9C473638D259}" destId="{E58EB14C-D8BA-4933-8375-CFB712DBF849}"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3BA81-AC45-4444-8837-365FD05A07E7}"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ru-RU"/>
        </a:p>
      </dgm:t>
    </dgm:pt>
    <dgm:pt modelId="{60D16628-02C6-4ED6-B976-20C2B7B2DF57}">
      <dgm:prSet custT="1"/>
      <dgm:spPr/>
      <dgm:t>
        <a:bodyPr/>
        <a:lstStyle/>
        <a:p>
          <a:pPr rtl="0"/>
          <a:r>
            <a:rPr lang="ru-RU" sz="1600" dirty="0" smtClean="0"/>
            <a:t>Усовершенствование функционала для ГРБС и Финансовых органов</a:t>
          </a:r>
          <a:endParaRPr lang="ru-RU" sz="1600" dirty="0"/>
        </a:p>
      </dgm:t>
    </dgm:pt>
    <dgm:pt modelId="{A70DA7FE-0AD3-4DB1-87A4-4F7A8D844995}" type="parTrans" cxnId="{783B4BFF-290F-4AAD-A70C-C62B294A3490}">
      <dgm:prSet/>
      <dgm:spPr/>
      <dgm:t>
        <a:bodyPr/>
        <a:lstStyle/>
        <a:p>
          <a:endParaRPr lang="ru-RU" sz="1400"/>
        </a:p>
      </dgm:t>
    </dgm:pt>
    <dgm:pt modelId="{7AFF6895-FDE1-4C39-9FB6-77E4C00C2C75}" type="sibTrans" cxnId="{783B4BFF-290F-4AAD-A70C-C62B294A3490}">
      <dgm:prSet/>
      <dgm:spPr/>
      <dgm:t>
        <a:bodyPr/>
        <a:lstStyle/>
        <a:p>
          <a:endParaRPr lang="ru-RU" sz="1400"/>
        </a:p>
      </dgm:t>
    </dgm:pt>
    <dgm:pt modelId="{90595F17-BBB2-420C-86A9-48A5F7433B38}">
      <dgm:prSet custT="1"/>
      <dgm:spPr/>
      <dgm:t>
        <a:bodyPr/>
        <a:lstStyle/>
        <a:p>
          <a:pPr rtl="0"/>
          <a:r>
            <a:rPr lang="ru-RU" sz="1600" dirty="0" smtClean="0"/>
            <a:t>Усовершенствование пользовательских интерфейсов</a:t>
          </a:r>
          <a:endParaRPr lang="ru-RU" sz="1600" dirty="0"/>
        </a:p>
      </dgm:t>
    </dgm:pt>
    <dgm:pt modelId="{2DECE26F-A513-417E-9FBF-36B6948AC977}" type="parTrans" cxnId="{9122C4E9-3132-4D41-B7EC-A9031AB232C7}">
      <dgm:prSet/>
      <dgm:spPr/>
      <dgm:t>
        <a:bodyPr/>
        <a:lstStyle/>
        <a:p>
          <a:endParaRPr lang="ru-RU" sz="1400"/>
        </a:p>
      </dgm:t>
    </dgm:pt>
    <dgm:pt modelId="{6F18B37B-EA5D-4AE9-B531-47964620D576}" type="sibTrans" cxnId="{9122C4E9-3132-4D41-B7EC-A9031AB232C7}">
      <dgm:prSet/>
      <dgm:spPr/>
      <dgm:t>
        <a:bodyPr/>
        <a:lstStyle/>
        <a:p>
          <a:endParaRPr lang="ru-RU" sz="1400"/>
        </a:p>
      </dgm:t>
    </dgm:pt>
    <dgm:pt modelId="{7E2CD1A6-6B48-4962-BDF1-AFDD61A6B192}">
      <dgm:prSet custT="1"/>
      <dgm:spPr/>
      <dgm:t>
        <a:bodyPr/>
        <a:lstStyle/>
        <a:p>
          <a:pPr rtl="0"/>
          <a:r>
            <a:rPr lang="ru-RU" sz="1600" dirty="0" smtClean="0"/>
            <a:t>Учет требований функциональных заказчиков</a:t>
          </a:r>
          <a:endParaRPr lang="ru-RU" sz="1600" dirty="0"/>
        </a:p>
      </dgm:t>
    </dgm:pt>
    <dgm:pt modelId="{1E70092A-4CD3-4449-91C9-741CBC6A3969}" type="parTrans" cxnId="{1A059BDE-EC4A-4336-8425-24452C3B5773}">
      <dgm:prSet/>
      <dgm:spPr/>
      <dgm:t>
        <a:bodyPr/>
        <a:lstStyle/>
        <a:p>
          <a:endParaRPr lang="ru-RU" sz="1400"/>
        </a:p>
      </dgm:t>
    </dgm:pt>
    <dgm:pt modelId="{E360A909-7564-4F74-B8DF-CB78C0452B0C}" type="sibTrans" cxnId="{1A059BDE-EC4A-4336-8425-24452C3B5773}">
      <dgm:prSet/>
      <dgm:spPr/>
      <dgm:t>
        <a:bodyPr/>
        <a:lstStyle/>
        <a:p>
          <a:endParaRPr lang="ru-RU" sz="1400"/>
        </a:p>
      </dgm:t>
    </dgm:pt>
    <dgm:pt modelId="{1394BFB9-99FE-4118-B3ED-18DFFA3DD0A9}">
      <dgm:prSet custT="1"/>
      <dgm:spPr/>
      <dgm:t>
        <a:bodyPr/>
        <a:lstStyle/>
        <a:p>
          <a:pPr rtl="0"/>
          <a:r>
            <a:rPr lang="ru-RU" sz="1600" dirty="0" smtClean="0"/>
            <a:t>Исполнения планов ФК по  переводу 100% технически готовых клиентов в 2013 г</a:t>
          </a:r>
          <a:endParaRPr lang="ru-RU" sz="1600" dirty="0"/>
        </a:p>
      </dgm:t>
    </dgm:pt>
    <dgm:pt modelId="{43F3265A-C9C3-4F73-B409-7244282992FF}" type="parTrans" cxnId="{70A89B5C-6CD7-4B73-8896-BC4EBED2B26D}">
      <dgm:prSet/>
      <dgm:spPr/>
      <dgm:t>
        <a:bodyPr/>
        <a:lstStyle/>
        <a:p>
          <a:endParaRPr lang="ru-RU" sz="1400"/>
        </a:p>
      </dgm:t>
    </dgm:pt>
    <dgm:pt modelId="{0E24FC2D-3042-4F25-B117-D330314490B8}" type="sibTrans" cxnId="{70A89B5C-6CD7-4B73-8896-BC4EBED2B26D}">
      <dgm:prSet/>
      <dgm:spPr/>
      <dgm:t>
        <a:bodyPr/>
        <a:lstStyle/>
        <a:p>
          <a:endParaRPr lang="ru-RU" sz="1400"/>
        </a:p>
      </dgm:t>
    </dgm:pt>
    <dgm:pt modelId="{3284F377-D9B9-4C6D-9046-A0A1C34D0D0A}">
      <dgm:prSet custT="1"/>
      <dgm:spPr/>
      <dgm:t>
        <a:bodyPr/>
        <a:lstStyle/>
        <a:p>
          <a:pPr rtl="0"/>
          <a:r>
            <a:rPr lang="ru-RU" sz="1600" dirty="0" smtClean="0"/>
            <a:t>Проработка легкого </a:t>
          </a:r>
          <a:r>
            <a:rPr lang="en-US" sz="1600" dirty="0" smtClean="0"/>
            <a:t>off-line </a:t>
          </a:r>
          <a:r>
            <a:rPr lang="ru-RU" sz="1600" dirty="0" smtClean="0"/>
            <a:t>решения для клиентов ФК</a:t>
          </a:r>
          <a:endParaRPr lang="ru-RU" sz="1600" dirty="0"/>
        </a:p>
      </dgm:t>
    </dgm:pt>
    <dgm:pt modelId="{D9A2F3AF-2F55-4A66-9C27-5D4900D8F079}" type="parTrans" cxnId="{606F53FF-156D-4387-BBEB-ECF82B99ADEC}">
      <dgm:prSet/>
      <dgm:spPr/>
      <dgm:t>
        <a:bodyPr/>
        <a:lstStyle/>
        <a:p>
          <a:endParaRPr lang="ru-RU" sz="1400"/>
        </a:p>
      </dgm:t>
    </dgm:pt>
    <dgm:pt modelId="{6D0B58F2-7FBD-472E-AFBF-DF2878ECBE60}" type="sibTrans" cxnId="{606F53FF-156D-4387-BBEB-ECF82B99ADEC}">
      <dgm:prSet/>
      <dgm:spPr/>
      <dgm:t>
        <a:bodyPr/>
        <a:lstStyle/>
        <a:p>
          <a:endParaRPr lang="ru-RU" sz="1400"/>
        </a:p>
      </dgm:t>
    </dgm:pt>
    <dgm:pt modelId="{67CFE8EC-BCF1-41D6-ACED-49C608808654}" type="pres">
      <dgm:prSet presAssocID="{B243BA81-AC45-4444-8837-365FD05A07E7}" presName="linear" presStyleCnt="0">
        <dgm:presLayoutVars>
          <dgm:animLvl val="lvl"/>
          <dgm:resizeHandles val="exact"/>
        </dgm:presLayoutVars>
      </dgm:prSet>
      <dgm:spPr/>
      <dgm:t>
        <a:bodyPr/>
        <a:lstStyle/>
        <a:p>
          <a:endParaRPr lang="ru-RU"/>
        </a:p>
      </dgm:t>
    </dgm:pt>
    <dgm:pt modelId="{BDB48730-FF42-48BD-99FF-F88D7A1A9589}" type="pres">
      <dgm:prSet presAssocID="{60D16628-02C6-4ED6-B976-20C2B7B2DF57}" presName="parentText" presStyleLbl="node1" presStyleIdx="0" presStyleCnt="5">
        <dgm:presLayoutVars>
          <dgm:chMax val="0"/>
          <dgm:bulletEnabled val="1"/>
        </dgm:presLayoutVars>
      </dgm:prSet>
      <dgm:spPr/>
      <dgm:t>
        <a:bodyPr/>
        <a:lstStyle/>
        <a:p>
          <a:endParaRPr lang="ru-RU"/>
        </a:p>
      </dgm:t>
    </dgm:pt>
    <dgm:pt modelId="{3274CE1B-8D54-433B-8638-F418A3759AB6}" type="pres">
      <dgm:prSet presAssocID="{7AFF6895-FDE1-4C39-9FB6-77E4C00C2C75}" presName="spacer" presStyleCnt="0"/>
      <dgm:spPr/>
    </dgm:pt>
    <dgm:pt modelId="{46276815-17F9-43CC-9E2F-52B35BCD6FBD}" type="pres">
      <dgm:prSet presAssocID="{90595F17-BBB2-420C-86A9-48A5F7433B38}" presName="parentText" presStyleLbl="node1" presStyleIdx="1" presStyleCnt="5">
        <dgm:presLayoutVars>
          <dgm:chMax val="0"/>
          <dgm:bulletEnabled val="1"/>
        </dgm:presLayoutVars>
      </dgm:prSet>
      <dgm:spPr/>
      <dgm:t>
        <a:bodyPr/>
        <a:lstStyle/>
        <a:p>
          <a:endParaRPr lang="ru-RU"/>
        </a:p>
      </dgm:t>
    </dgm:pt>
    <dgm:pt modelId="{59158C20-3979-4607-B044-712A0783D331}" type="pres">
      <dgm:prSet presAssocID="{6F18B37B-EA5D-4AE9-B531-47964620D576}" presName="spacer" presStyleCnt="0"/>
      <dgm:spPr/>
    </dgm:pt>
    <dgm:pt modelId="{6E56442B-B7EF-426F-91D9-BDEE6CC1D445}" type="pres">
      <dgm:prSet presAssocID="{7E2CD1A6-6B48-4962-BDF1-AFDD61A6B192}" presName="parentText" presStyleLbl="node1" presStyleIdx="2" presStyleCnt="5">
        <dgm:presLayoutVars>
          <dgm:chMax val="0"/>
          <dgm:bulletEnabled val="1"/>
        </dgm:presLayoutVars>
      </dgm:prSet>
      <dgm:spPr/>
      <dgm:t>
        <a:bodyPr/>
        <a:lstStyle/>
        <a:p>
          <a:endParaRPr lang="ru-RU"/>
        </a:p>
      </dgm:t>
    </dgm:pt>
    <dgm:pt modelId="{6A60AD4D-AC5C-4B15-AB97-3E6F9CE848E2}" type="pres">
      <dgm:prSet presAssocID="{E360A909-7564-4F74-B8DF-CB78C0452B0C}" presName="spacer" presStyleCnt="0"/>
      <dgm:spPr/>
    </dgm:pt>
    <dgm:pt modelId="{40578C48-231F-4271-BDC2-6D45DC1C3277}" type="pres">
      <dgm:prSet presAssocID="{1394BFB9-99FE-4118-B3ED-18DFFA3DD0A9}" presName="parentText" presStyleLbl="node1" presStyleIdx="3" presStyleCnt="5">
        <dgm:presLayoutVars>
          <dgm:chMax val="0"/>
          <dgm:bulletEnabled val="1"/>
        </dgm:presLayoutVars>
      </dgm:prSet>
      <dgm:spPr/>
      <dgm:t>
        <a:bodyPr/>
        <a:lstStyle/>
        <a:p>
          <a:endParaRPr lang="ru-RU"/>
        </a:p>
      </dgm:t>
    </dgm:pt>
    <dgm:pt modelId="{DF3D5827-1BB6-43E4-B1F0-311CC2F121EC}" type="pres">
      <dgm:prSet presAssocID="{0E24FC2D-3042-4F25-B117-D330314490B8}" presName="spacer" presStyleCnt="0"/>
      <dgm:spPr/>
    </dgm:pt>
    <dgm:pt modelId="{9C7BBD28-BA0B-4141-BE89-E48D9D94315D}" type="pres">
      <dgm:prSet presAssocID="{3284F377-D9B9-4C6D-9046-A0A1C34D0D0A}" presName="parentText" presStyleLbl="node1" presStyleIdx="4" presStyleCnt="5">
        <dgm:presLayoutVars>
          <dgm:chMax val="0"/>
          <dgm:bulletEnabled val="1"/>
        </dgm:presLayoutVars>
      </dgm:prSet>
      <dgm:spPr/>
      <dgm:t>
        <a:bodyPr/>
        <a:lstStyle/>
        <a:p>
          <a:endParaRPr lang="ru-RU"/>
        </a:p>
      </dgm:t>
    </dgm:pt>
  </dgm:ptLst>
  <dgm:cxnLst>
    <dgm:cxn modelId="{606F53FF-156D-4387-BBEB-ECF82B99ADEC}" srcId="{B243BA81-AC45-4444-8837-365FD05A07E7}" destId="{3284F377-D9B9-4C6D-9046-A0A1C34D0D0A}" srcOrd="4" destOrd="0" parTransId="{D9A2F3AF-2F55-4A66-9C27-5D4900D8F079}" sibTransId="{6D0B58F2-7FBD-472E-AFBF-DF2878ECBE60}"/>
    <dgm:cxn modelId="{0A1707C4-7856-4F88-9B57-AA4F1F2C34D9}" type="presOf" srcId="{7E2CD1A6-6B48-4962-BDF1-AFDD61A6B192}" destId="{6E56442B-B7EF-426F-91D9-BDEE6CC1D445}" srcOrd="0" destOrd="0" presId="urn:microsoft.com/office/officeart/2005/8/layout/vList2"/>
    <dgm:cxn modelId="{9122C4E9-3132-4D41-B7EC-A9031AB232C7}" srcId="{B243BA81-AC45-4444-8837-365FD05A07E7}" destId="{90595F17-BBB2-420C-86A9-48A5F7433B38}" srcOrd="1" destOrd="0" parTransId="{2DECE26F-A513-417E-9FBF-36B6948AC977}" sibTransId="{6F18B37B-EA5D-4AE9-B531-47964620D576}"/>
    <dgm:cxn modelId="{1A059BDE-EC4A-4336-8425-24452C3B5773}" srcId="{B243BA81-AC45-4444-8837-365FD05A07E7}" destId="{7E2CD1A6-6B48-4962-BDF1-AFDD61A6B192}" srcOrd="2" destOrd="0" parTransId="{1E70092A-4CD3-4449-91C9-741CBC6A3969}" sibTransId="{E360A909-7564-4F74-B8DF-CB78C0452B0C}"/>
    <dgm:cxn modelId="{70A89B5C-6CD7-4B73-8896-BC4EBED2B26D}" srcId="{B243BA81-AC45-4444-8837-365FD05A07E7}" destId="{1394BFB9-99FE-4118-B3ED-18DFFA3DD0A9}" srcOrd="3" destOrd="0" parTransId="{43F3265A-C9C3-4F73-B409-7244282992FF}" sibTransId="{0E24FC2D-3042-4F25-B117-D330314490B8}"/>
    <dgm:cxn modelId="{2EAD9B25-AC79-43ED-B64A-EB2F54E0FF15}" type="presOf" srcId="{3284F377-D9B9-4C6D-9046-A0A1C34D0D0A}" destId="{9C7BBD28-BA0B-4141-BE89-E48D9D94315D}" srcOrd="0" destOrd="0" presId="urn:microsoft.com/office/officeart/2005/8/layout/vList2"/>
    <dgm:cxn modelId="{182B1E3D-13C8-4C16-B74F-F80EDE96094D}" type="presOf" srcId="{1394BFB9-99FE-4118-B3ED-18DFFA3DD0A9}" destId="{40578C48-231F-4271-BDC2-6D45DC1C3277}" srcOrd="0" destOrd="0" presId="urn:microsoft.com/office/officeart/2005/8/layout/vList2"/>
    <dgm:cxn modelId="{7A0EB959-ADF1-4720-AE5D-AE4E8F94AE07}" type="presOf" srcId="{60D16628-02C6-4ED6-B976-20C2B7B2DF57}" destId="{BDB48730-FF42-48BD-99FF-F88D7A1A9589}" srcOrd="0" destOrd="0" presId="urn:microsoft.com/office/officeart/2005/8/layout/vList2"/>
    <dgm:cxn modelId="{FAAE7306-5A47-4CE9-B536-691AD7AC1848}" type="presOf" srcId="{90595F17-BBB2-420C-86A9-48A5F7433B38}" destId="{46276815-17F9-43CC-9E2F-52B35BCD6FBD}" srcOrd="0" destOrd="0" presId="urn:microsoft.com/office/officeart/2005/8/layout/vList2"/>
    <dgm:cxn modelId="{055C6B00-7C88-45BA-A041-B00E938F6012}" type="presOf" srcId="{B243BA81-AC45-4444-8837-365FD05A07E7}" destId="{67CFE8EC-BCF1-41D6-ACED-49C608808654}" srcOrd="0" destOrd="0" presId="urn:microsoft.com/office/officeart/2005/8/layout/vList2"/>
    <dgm:cxn modelId="{783B4BFF-290F-4AAD-A70C-C62B294A3490}" srcId="{B243BA81-AC45-4444-8837-365FD05A07E7}" destId="{60D16628-02C6-4ED6-B976-20C2B7B2DF57}" srcOrd="0" destOrd="0" parTransId="{A70DA7FE-0AD3-4DB1-87A4-4F7A8D844995}" sibTransId="{7AFF6895-FDE1-4C39-9FB6-77E4C00C2C75}"/>
    <dgm:cxn modelId="{8FD99037-4752-4207-AB38-37769F15535E}" type="presParOf" srcId="{67CFE8EC-BCF1-41D6-ACED-49C608808654}" destId="{BDB48730-FF42-48BD-99FF-F88D7A1A9589}" srcOrd="0" destOrd="0" presId="urn:microsoft.com/office/officeart/2005/8/layout/vList2"/>
    <dgm:cxn modelId="{ECF0DCE3-83C7-49A8-ACCA-A950D2603CE8}" type="presParOf" srcId="{67CFE8EC-BCF1-41D6-ACED-49C608808654}" destId="{3274CE1B-8D54-433B-8638-F418A3759AB6}" srcOrd="1" destOrd="0" presId="urn:microsoft.com/office/officeart/2005/8/layout/vList2"/>
    <dgm:cxn modelId="{B27502D0-8B2D-4313-95C1-2C2696E73AA6}" type="presParOf" srcId="{67CFE8EC-BCF1-41D6-ACED-49C608808654}" destId="{46276815-17F9-43CC-9E2F-52B35BCD6FBD}" srcOrd="2" destOrd="0" presId="urn:microsoft.com/office/officeart/2005/8/layout/vList2"/>
    <dgm:cxn modelId="{44CEF145-A586-44F8-AE2E-9BE06C165B39}" type="presParOf" srcId="{67CFE8EC-BCF1-41D6-ACED-49C608808654}" destId="{59158C20-3979-4607-B044-712A0783D331}" srcOrd="3" destOrd="0" presId="urn:microsoft.com/office/officeart/2005/8/layout/vList2"/>
    <dgm:cxn modelId="{7286C48C-76C8-482C-AE03-BC2C0DBB5EC3}" type="presParOf" srcId="{67CFE8EC-BCF1-41D6-ACED-49C608808654}" destId="{6E56442B-B7EF-426F-91D9-BDEE6CC1D445}" srcOrd="4" destOrd="0" presId="urn:microsoft.com/office/officeart/2005/8/layout/vList2"/>
    <dgm:cxn modelId="{E93C1755-F040-44F0-8003-96FF9B37C979}" type="presParOf" srcId="{67CFE8EC-BCF1-41D6-ACED-49C608808654}" destId="{6A60AD4D-AC5C-4B15-AB97-3E6F9CE848E2}" srcOrd="5" destOrd="0" presId="urn:microsoft.com/office/officeart/2005/8/layout/vList2"/>
    <dgm:cxn modelId="{5C570610-4444-47E8-9725-8739ACB32283}" type="presParOf" srcId="{67CFE8EC-BCF1-41D6-ACED-49C608808654}" destId="{40578C48-231F-4271-BDC2-6D45DC1C3277}" srcOrd="6" destOrd="0" presId="urn:microsoft.com/office/officeart/2005/8/layout/vList2"/>
    <dgm:cxn modelId="{EED10895-7309-4D76-80B5-EBFC6AB34B80}" type="presParOf" srcId="{67CFE8EC-BCF1-41D6-ACED-49C608808654}" destId="{DF3D5827-1BB6-43E4-B1F0-311CC2F121EC}" srcOrd="7" destOrd="0" presId="urn:microsoft.com/office/officeart/2005/8/layout/vList2"/>
    <dgm:cxn modelId="{BAD9A93F-4C3E-4791-A5FF-891AB2DC8155}" type="presParOf" srcId="{67CFE8EC-BCF1-41D6-ACED-49C608808654}" destId="{9C7BBD28-BA0B-4141-BE89-E48D9D94315D}"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03481B-C551-447D-9D63-970817FDA40A}" type="doc">
      <dgm:prSet loTypeId="urn:microsoft.com/office/officeart/2005/8/layout/lProcess2" loCatId="list" qsTypeId="urn:microsoft.com/office/officeart/2005/8/quickstyle/simple5" qsCatId="simple" csTypeId="urn:microsoft.com/office/officeart/2005/8/colors/colorful4" csCatId="colorful" phldr="1"/>
      <dgm:spPr/>
      <dgm:t>
        <a:bodyPr/>
        <a:lstStyle/>
        <a:p>
          <a:endParaRPr lang="ru-RU"/>
        </a:p>
      </dgm:t>
    </dgm:pt>
    <dgm:pt modelId="{689987F7-273F-4EF4-BDF3-EFBC11702D63}">
      <dgm:prSet phldrT="[Текст]" custT="1"/>
      <dgm:spPr/>
      <dgm:t>
        <a:bodyPr/>
        <a:lstStyle/>
        <a:p>
          <a:r>
            <a:rPr lang="ru-RU" sz="2400" b="1" dirty="0" smtClean="0">
              <a:solidFill>
                <a:schemeClr val="tx2">
                  <a:lumMod val="75000"/>
                </a:schemeClr>
              </a:solidFill>
            </a:rPr>
            <a:t>15 версия</a:t>
          </a:r>
        </a:p>
        <a:p>
          <a:r>
            <a:rPr lang="ru-RU" sz="1800" b="0" dirty="0" smtClean="0">
              <a:solidFill>
                <a:schemeClr val="tx2">
                  <a:lumMod val="75000"/>
                </a:schemeClr>
              </a:solidFill>
            </a:rPr>
            <a:t>(</a:t>
          </a:r>
          <a:r>
            <a:rPr lang="ru-RU" sz="1800" b="0" dirty="0" err="1" smtClean="0"/>
            <a:t>пром.эксплуатация</a:t>
          </a:r>
          <a:r>
            <a:rPr lang="ru-RU" sz="1800" b="0" dirty="0" smtClean="0"/>
            <a:t> 27.06.13</a:t>
          </a:r>
          <a:r>
            <a:rPr lang="ru-RU" sz="1800" b="0" dirty="0" smtClean="0">
              <a:solidFill>
                <a:schemeClr val="tx2">
                  <a:lumMod val="75000"/>
                </a:schemeClr>
              </a:solidFill>
            </a:rPr>
            <a:t>)</a:t>
          </a:r>
          <a:endParaRPr lang="ru-RU" sz="1800" b="0" dirty="0">
            <a:solidFill>
              <a:schemeClr val="tx2">
                <a:lumMod val="75000"/>
              </a:schemeClr>
            </a:solidFill>
          </a:endParaRPr>
        </a:p>
      </dgm:t>
    </dgm:pt>
    <dgm:pt modelId="{42301D3A-F9A5-4258-BDF0-34761416195C}" type="parTrans" cxnId="{B2C5406D-C70D-4F8F-8BBC-6BD22B8F5B99}">
      <dgm:prSet/>
      <dgm:spPr/>
      <dgm:t>
        <a:bodyPr/>
        <a:lstStyle/>
        <a:p>
          <a:endParaRPr lang="ru-RU"/>
        </a:p>
      </dgm:t>
    </dgm:pt>
    <dgm:pt modelId="{E087AB4E-975D-4188-9EC8-57EBD89F5F28}" type="sibTrans" cxnId="{B2C5406D-C70D-4F8F-8BBC-6BD22B8F5B99}">
      <dgm:prSet/>
      <dgm:spPr/>
      <dgm:t>
        <a:bodyPr/>
        <a:lstStyle/>
        <a:p>
          <a:endParaRPr lang="ru-RU"/>
        </a:p>
      </dgm:t>
    </dgm:pt>
    <dgm:pt modelId="{0B8A6993-0C35-4F66-91EF-3BD19918C926}">
      <dgm:prSet phldrT="[Текст]" custT="1"/>
      <dgm:spPr/>
      <dgm:t>
        <a:bodyPr/>
        <a:lstStyle/>
        <a:p>
          <a:r>
            <a:rPr lang="ru-RU" sz="1600" dirty="0" smtClean="0">
              <a:latin typeface="Arial" pitchFamily="34" charset="0"/>
              <a:cs typeface="Arial" pitchFamily="34" charset="0"/>
            </a:rPr>
            <a:t>Обеспечение тиражирования СУФД у ГРБС ФБ</a:t>
          </a:r>
          <a:endParaRPr lang="ru-RU" sz="1600" dirty="0">
            <a:latin typeface="Arial" pitchFamily="34" charset="0"/>
            <a:cs typeface="Arial" pitchFamily="34" charset="0"/>
          </a:endParaRPr>
        </a:p>
      </dgm:t>
    </dgm:pt>
    <dgm:pt modelId="{618E6EB4-2E95-4D7B-82BA-820C1CB3703D}" type="parTrans" cxnId="{EB0809AA-2FF9-4437-BC5A-5149EEDFA38C}">
      <dgm:prSet/>
      <dgm:spPr/>
      <dgm:t>
        <a:bodyPr/>
        <a:lstStyle/>
        <a:p>
          <a:endParaRPr lang="ru-RU"/>
        </a:p>
      </dgm:t>
    </dgm:pt>
    <dgm:pt modelId="{C3D0F47E-4DF2-40EC-9C8A-019C4ECCB6AE}" type="sibTrans" cxnId="{EB0809AA-2FF9-4437-BC5A-5149EEDFA38C}">
      <dgm:prSet/>
      <dgm:spPr/>
      <dgm:t>
        <a:bodyPr/>
        <a:lstStyle/>
        <a:p>
          <a:endParaRPr lang="ru-RU"/>
        </a:p>
      </dgm:t>
    </dgm:pt>
    <dgm:pt modelId="{EAB84D6F-721C-4FE5-A84D-0848ABECD28E}">
      <dgm:prSet phldrT="[Текст]" custT="1"/>
      <dgm:spPr/>
      <dgm:t>
        <a:bodyPr/>
        <a:lstStyle/>
        <a:p>
          <a:pPr algn="ctr"/>
          <a:r>
            <a:rPr lang="ru-RU" sz="1600" dirty="0" smtClean="0">
              <a:latin typeface="Arial" pitchFamily="34" charset="0"/>
              <a:cs typeface="Arial" pitchFamily="34" charset="0"/>
            </a:rPr>
            <a:t>Повышение удобства работы с СУФД : </a:t>
          </a:r>
        </a:p>
        <a:p>
          <a:pPr algn="l"/>
          <a:r>
            <a:rPr lang="ru-RU" sz="1600" dirty="0" smtClean="0">
              <a:latin typeface="Arial" pitchFamily="34" charset="0"/>
              <a:cs typeface="Arial" pitchFamily="34" charset="0"/>
            </a:rPr>
            <a:t>- шаблона печати со штампом «проведено»;</a:t>
          </a:r>
        </a:p>
        <a:p>
          <a:pPr algn="l"/>
          <a:r>
            <a:rPr lang="ru-RU" sz="1600" dirty="0" smtClean="0">
              <a:latin typeface="Arial" pitchFamily="34" charset="0"/>
              <a:cs typeface="Arial" pitchFamily="34" charset="0"/>
            </a:rPr>
            <a:t>- итоговых суммы в списках и </a:t>
          </a:r>
          <a:r>
            <a:rPr lang="ru-RU" sz="1600" dirty="0" err="1" smtClean="0">
              <a:latin typeface="Arial" pitchFamily="34" charset="0"/>
              <a:cs typeface="Arial" pitchFamily="34" charset="0"/>
            </a:rPr>
            <a:t>мн.др</a:t>
          </a:r>
          <a:endParaRPr lang="ru-RU" sz="1600" dirty="0" smtClean="0">
            <a:latin typeface="Arial" pitchFamily="34" charset="0"/>
            <a:cs typeface="Arial" pitchFamily="34" charset="0"/>
          </a:endParaRPr>
        </a:p>
      </dgm:t>
    </dgm:pt>
    <dgm:pt modelId="{29550340-E8EF-41C9-BB65-F0B7E7C2CC74}" type="parTrans" cxnId="{C8CF7E05-D684-4BE0-B142-A2C11E1011C3}">
      <dgm:prSet/>
      <dgm:spPr/>
      <dgm:t>
        <a:bodyPr/>
        <a:lstStyle/>
        <a:p>
          <a:endParaRPr lang="ru-RU"/>
        </a:p>
      </dgm:t>
    </dgm:pt>
    <dgm:pt modelId="{7D184515-1866-4A2D-ABF1-674F026AC646}" type="sibTrans" cxnId="{C8CF7E05-D684-4BE0-B142-A2C11E1011C3}">
      <dgm:prSet/>
      <dgm:spPr/>
      <dgm:t>
        <a:bodyPr/>
        <a:lstStyle/>
        <a:p>
          <a:endParaRPr lang="ru-RU"/>
        </a:p>
      </dgm:t>
    </dgm:pt>
    <dgm:pt modelId="{AFA6C5AD-956B-47E0-8737-6F9F6FEE7239}">
      <dgm:prSet phldrT="[Текст]" custT="1"/>
      <dgm:spPr/>
      <dgm:t>
        <a:bodyPr/>
        <a:lstStyle/>
        <a:p>
          <a:r>
            <a:rPr lang="ru-RU" sz="2400" b="1" dirty="0" smtClean="0">
              <a:solidFill>
                <a:schemeClr val="tx2">
                  <a:lumMod val="75000"/>
                </a:schemeClr>
              </a:solidFill>
            </a:rPr>
            <a:t>16 версия</a:t>
          </a:r>
        </a:p>
        <a:p>
          <a:r>
            <a:rPr lang="ru-RU" sz="1800" b="0" dirty="0" smtClean="0">
              <a:solidFill>
                <a:schemeClr val="tx2">
                  <a:lumMod val="75000"/>
                </a:schemeClr>
              </a:solidFill>
            </a:rPr>
            <a:t>(</a:t>
          </a:r>
          <a:r>
            <a:rPr lang="ru-RU" sz="1800" b="0" dirty="0" err="1" smtClean="0"/>
            <a:t>пром.эксплуатация</a:t>
          </a:r>
          <a:r>
            <a:rPr lang="ru-RU" sz="1800" b="0" dirty="0" smtClean="0"/>
            <a:t> 02.10.13</a:t>
          </a:r>
          <a:r>
            <a:rPr lang="ru-RU" sz="1800" b="0" dirty="0" smtClean="0">
              <a:solidFill>
                <a:schemeClr val="tx2">
                  <a:lumMod val="75000"/>
                </a:schemeClr>
              </a:solidFill>
            </a:rPr>
            <a:t>)</a:t>
          </a:r>
          <a:endParaRPr lang="ru-RU" sz="1800" b="0" dirty="0">
            <a:solidFill>
              <a:schemeClr val="tx2">
                <a:lumMod val="75000"/>
              </a:schemeClr>
            </a:solidFill>
          </a:endParaRPr>
        </a:p>
      </dgm:t>
    </dgm:pt>
    <dgm:pt modelId="{495C31E5-9A37-413C-BF53-688BA39B3F6F}" type="parTrans" cxnId="{0D48C92B-1693-43C2-8EBF-B442C468A597}">
      <dgm:prSet/>
      <dgm:spPr/>
      <dgm:t>
        <a:bodyPr/>
        <a:lstStyle/>
        <a:p>
          <a:endParaRPr lang="ru-RU"/>
        </a:p>
      </dgm:t>
    </dgm:pt>
    <dgm:pt modelId="{E1D6797F-3D7C-4979-A733-ECE01DABE1DA}" type="sibTrans" cxnId="{0D48C92B-1693-43C2-8EBF-B442C468A597}">
      <dgm:prSet/>
      <dgm:spPr/>
      <dgm:t>
        <a:bodyPr/>
        <a:lstStyle/>
        <a:p>
          <a:endParaRPr lang="ru-RU"/>
        </a:p>
      </dgm:t>
    </dgm:pt>
    <dgm:pt modelId="{DAB88C97-33DD-4255-BCD1-20DBFB432009}">
      <dgm:prSet phldrT="[Текст]" custT="1"/>
      <dgm:spPr/>
      <dgm:t>
        <a:bodyPr/>
        <a:lstStyle/>
        <a:p>
          <a:r>
            <a:rPr lang="ru-RU" sz="1600" dirty="0" smtClean="0">
              <a:latin typeface="Arial" pitchFamily="34" charset="0"/>
              <a:cs typeface="Arial" pitchFamily="34" charset="0"/>
            </a:rPr>
            <a:t>Обеспечение документооборота клиентов, лицевые счета которых ведутся в ЗК АСФК</a:t>
          </a:r>
          <a:endParaRPr lang="ru-RU" sz="1600" dirty="0">
            <a:latin typeface="Arial" pitchFamily="34" charset="0"/>
            <a:cs typeface="Arial" pitchFamily="34" charset="0"/>
          </a:endParaRPr>
        </a:p>
      </dgm:t>
    </dgm:pt>
    <dgm:pt modelId="{B10AFC54-FC70-4D5E-AC4D-62D5E24E5170}" type="parTrans" cxnId="{61170545-C046-47AE-8FE2-719ABD8BACDD}">
      <dgm:prSet/>
      <dgm:spPr/>
      <dgm:t>
        <a:bodyPr/>
        <a:lstStyle/>
        <a:p>
          <a:endParaRPr lang="ru-RU"/>
        </a:p>
      </dgm:t>
    </dgm:pt>
    <dgm:pt modelId="{969A1CBB-856B-43BC-B7BC-A63C2BE4CB3C}" type="sibTrans" cxnId="{61170545-C046-47AE-8FE2-719ABD8BACDD}">
      <dgm:prSet/>
      <dgm:spPr/>
      <dgm:t>
        <a:bodyPr/>
        <a:lstStyle/>
        <a:p>
          <a:endParaRPr lang="ru-RU"/>
        </a:p>
      </dgm:t>
    </dgm:pt>
    <dgm:pt modelId="{252CBA63-AC1E-448D-8796-D38D979DF312}">
      <dgm:prSet phldrT="[Текст]" custT="1"/>
      <dgm:spPr/>
      <dgm:t>
        <a:bodyPr/>
        <a:lstStyle/>
        <a:p>
          <a:pPr algn="ctr"/>
          <a:r>
            <a:rPr lang="ru-RU" sz="1600" dirty="0" smtClean="0">
              <a:latin typeface="Arial" pitchFamily="34" charset="0"/>
              <a:cs typeface="Arial" pitchFamily="34" charset="0"/>
            </a:rPr>
            <a:t>Повышение удобства работы с СУФД:</a:t>
          </a:r>
        </a:p>
        <a:p>
          <a:pPr algn="l"/>
          <a:r>
            <a:rPr lang="ru-RU" sz="1600" dirty="0" smtClean="0">
              <a:latin typeface="Arial" pitchFamily="34" charset="0"/>
              <a:cs typeface="Arial" pitchFamily="34" charset="0"/>
            </a:rPr>
            <a:t>- оповещения клиентов и проведении регламентных работ;</a:t>
          </a:r>
        </a:p>
        <a:p>
          <a:pPr algn="l"/>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автообновление</a:t>
          </a:r>
          <a:r>
            <a:rPr lang="ru-RU" sz="1600" dirty="0" smtClean="0">
              <a:latin typeface="Arial" pitchFamily="34" charset="0"/>
              <a:cs typeface="Arial" pitchFamily="34" charset="0"/>
            </a:rPr>
            <a:t> списков документов</a:t>
          </a:r>
          <a:endParaRPr lang="ru-RU" sz="1600" dirty="0">
            <a:latin typeface="Arial" pitchFamily="34" charset="0"/>
            <a:cs typeface="Arial" pitchFamily="34" charset="0"/>
          </a:endParaRPr>
        </a:p>
      </dgm:t>
    </dgm:pt>
    <dgm:pt modelId="{C83B69F8-DEFE-4F3A-9C46-97567E2E9380}" type="parTrans" cxnId="{85883038-95C3-4287-95B4-A848C0C76E68}">
      <dgm:prSet/>
      <dgm:spPr/>
      <dgm:t>
        <a:bodyPr/>
        <a:lstStyle/>
        <a:p>
          <a:endParaRPr lang="ru-RU"/>
        </a:p>
      </dgm:t>
    </dgm:pt>
    <dgm:pt modelId="{7B5B2417-F483-4602-95F7-26D051D256CE}" type="sibTrans" cxnId="{85883038-95C3-4287-95B4-A848C0C76E68}">
      <dgm:prSet/>
      <dgm:spPr/>
      <dgm:t>
        <a:bodyPr/>
        <a:lstStyle/>
        <a:p>
          <a:endParaRPr lang="ru-RU"/>
        </a:p>
      </dgm:t>
    </dgm:pt>
    <dgm:pt modelId="{777FBC8C-0877-46AE-ABB9-924C7E295E5B}">
      <dgm:prSet custT="1"/>
      <dgm:spPr/>
      <dgm:t>
        <a:bodyPr/>
        <a:lstStyle/>
        <a:p>
          <a:r>
            <a:rPr lang="ru-RU" sz="1600" dirty="0" smtClean="0">
              <a:latin typeface="Arial" pitchFamily="34" charset="0"/>
              <a:cs typeface="Arial" pitchFamily="34" charset="0"/>
            </a:rPr>
            <a:t>Предоставление финансовыми органами отчетности в Федеральное казначейство через СУФД</a:t>
          </a:r>
          <a:endParaRPr lang="ru-RU" sz="1600" dirty="0">
            <a:latin typeface="Arial" pitchFamily="34" charset="0"/>
            <a:cs typeface="Arial" pitchFamily="34" charset="0"/>
          </a:endParaRPr>
        </a:p>
      </dgm:t>
    </dgm:pt>
    <dgm:pt modelId="{99284049-0D5C-4C8A-A6D7-6A3FFCD13A10}" type="parTrans" cxnId="{593C1B0E-AA03-429A-9637-640D86345DDD}">
      <dgm:prSet/>
      <dgm:spPr/>
      <dgm:t>
        <a:bodyPr/>
        <a:lstStyle/>
        <a:p>
          <a:endParaRPr lang="ru-RU"/>
        </a:p>
      </dgm:t>
    </dgm:pt>
    <dgm:pt modelId="{125F7209-2CCB-43C0-B646-BFAE235105A8}" type="sibTrans" cxnId="{593C1B0E-AA03-429A-9637-640D86345DDD}">
      <dgm:prSet/>
      <dgm:spPr/>
      <dgm:t>
        <a:bodyPr/>
        <a:lstStyle/>
        <a:p>
          <a:endParaRPr lang="ru-RU"/>
        </a:p>
      </dgm:t>
    </dgm:pt>
    <dgm:pt modelId="{73098CCB-5672-47B6-B6AB-128B955ACE1F}">
      <dgm:prSet custT="1"/>
      <dgm:spPr/>
      <dgm:t>
        <a:bodyPr/>
        <a:lstStyle/>
        <a:p>
          <a:pPr algn="ctr"/>
          <a:r>
            <a:rPr lang="ru-RU" sz="1600" dirty="0" smtClean="0">
              <a:latin typeface="Arial" pitchFamily="34" charset="0"/>
              <a:cs typeface="Arial" pitchFamily="34" charset="0"/>
            </a:rPr>
            <a:t>Реализация новых сервисов</a:t>
          </a:r>
        </a:p>
        <a:p>
          <a:pPr algn="l"/>
          <a:r>
            <a:rPr lang="ru-RU" sz="1600" dirty="0" smtClean="0">
              <a:latin typeface="Arial" pitchFamily="34" charset="0"/>
              <a:cs typeface="Arial" pitchFamily="34" charset="0"/>
            </a:rPr>
            <a:t>	</a:t>
          </a:r>
          <a:endParaRPr lang="ru-RU" sz="1600" dirty="0">
            <a:latin typeface="Arial" pitchFamily="34" charset="0"/>
            <a:cs typeface="Arial" pitchFamily="34" charset="0"/>
          </a:endParaRPr>
        </a:p>
      </dgm:t>
    </dgm:pt>
    <dgm:pt modelId="{02848FCB-B7BF-4C5E-8A82-0D5019E84DED}" type="parTrans" cxnId="{A5EB6719-D5D4-4C67-A779-BBC0F783410C}">
      <dgm:prSet/>
      <dgm:spPr/>
      <dgm:t>
        <a:bodyPr/>
        <a:lstStyle/>
        <a:p>
          <a:endParaRPr lang="ru-RU"/>
        </a:p>
      </dgm:t>
    </dgm:pt>
    <dgm:pt modelId="{88E664C6-5E67-43AD-A110-80D97FD888C6}" type="sibTrans" cxnId="{A5EB6719-D5D4-4C67-A779-BBC0F783410C}">
      <dgm:prSet/>
      <dgm:spPr/>
      <dgm:t>
        <a:bodyPr/>
        <a:lstStyle/>
        <a:p>
          <a:endParaRPr lang="ru-RU"/>
        </a:p>
      </dgm:t>
    </dgm:pt>
    <dgm:pt modelId="{ED916ABE-8E25-4359-A099-4AA90B6BE9C8}" type="pres">
      <dgm:prSet presAssocID="{3A03481B-C551-447D-9D63-970817FDA40A}" presName="theList" presStyleCnt="0">
        <dgm:presLayoutVars>
          <dgm:dir/>
          <dgm:animLvl val="lvl"/>
          <dgm:resizeHandles val="exact"/>
        </dgm:presLayoutVars>
      </dgm:prSet>
      <dgm:spPr/>
      <dgm:t>
        <a:bodyPr/>
        <a:lstStyle/>
        <a:p>
          <a:endParaRPr lang="ru-RU"/>
        </a:p>
      </dgm:t>
    </dgm:pt>
    <dgm:pt modelId="{B313594F-2699-42AB-A1AE-3937D6285930}" type="pres">
      <dgm:prSet presAssocID="{689987F7-273F-4EF4-BDF3-EFBC11702D63}" presName="compNode" presStyleCnt="0"/>
      <dgm:spPr/>
    </dgm:pt>
    <dgm:pt modelId="{A492D107-DD80-4F75-9967-0632C1017E32}" type="pres">
      <dgm:prSet presAssocID="{689987F7-273F-4EF4-BDF3-EFBC11702D63}" presName="aNode" presStyleLbl="bgShp" presStyleIdx="0" presStyleCnt="2"/>
      <dgm:spPr/>
      <dgm:t>
        <a:bodyPr/>
        <a:lstStyle/>
        <a:p>
          <a:endParaRPr lang="ru-RU"/>
        </a:p>
      </dgm:t>
    </dgm:pt>
    <dgm:pt modelId="{684C3A79-FF41-4272-8E9D-2BEDAD6C7A3A}" type="pres">
      <dgm:prSet presAssocID="{689987F7-273F-4EF4-BDF3-EFBC11702D63}" presName="textNode" presStyleLbl="bgShp" presStyleIdx="0" presStyleCnt="2"/>
      <dgm:spPr/>
      <dgm:t>
        <a:bodyPr/>
        <a:lstStyle/>
        <a:p>
          <a:endParaRPr lang="ru-RU"/>
        </a:p>
      </dgm:t>
    </dgm:pt>
    <dgm:pt modelId="{50482C28-4B0C-4436-B787-6895120D25D4}" type="pres">
      <dgm:prSet presAssocID="{689987F7-273F-4EF4-BDF3-EFBC11702D63}" presName="compChildNode" presStyleCnt="0"/>
      <dgm:spPr/>
    </dgm:pt>
    <dgm:pt modelId="{81289997-CEF6-4897-A749-14F6163E39F7}" type="pres">
      <dgm:prSet presAssocID="{689987F7-273F-4EF4-BDF3-EFBC11702D63}" presName="theInnerList" presStyleCnt="0"/>
      <dgm:spPr/>
    </dgm:pt>
    <dgm:pt modelId="{7770A69E-55AB-4CF9-B36A-B8310130D14E}" type="pres">
      <dgm:prSet presAssocID="{0B8A6993-0C35-4F66-91EF-3BD19918C926}" presName="childNode" presStyleLbl="node1" presStyleIdx="0" presStyleCnt="6" custScaleX="114229" custScaleY="2000000" custLinFactY="-223044" custLinFactNeighborX="-568" custLinFactNeighborY="-300000">
        <dgm:presLayoutVars>
          <dgm:bulletEnabled val="1"/>
        </dgm:presLayoutVars>
      </dgm:prSet>
      <dgm:spPr/>
      <dgm:t>
        <a:bodyPr/>
        <a:lstStyle/>
        <a:p>
          <a:endParaRPr lang="ru-RU"/>
        </a:p>
      </dgm:t>
    </dgm:pt>
    <dgm:pt modelId="{B8CDED9D-0E25-4EA4-B4CE-C58EE9569E10}" type="pres">
      <dgm:prSet presAssocID="{0B8A6993-0C35-4F66-91EF-3BD19918C926}" presName="aSpace2" presStyleCnt="0"/>
      <dgm:spPr/>
    </dgm:pt>
    <dgm:pt modelId="{4DE0DD3C-0471-4058-87CC-63EF5CCC0EEB}" type="pres">
      <dgm:prSet presAssocID="{EAB84D6F-721C-4FE5-A84D-0848ABECD28E}" presName="childNode" presStyleLbl="node1" presStyleIdx="1" presStyleCnt="6" custScaleX="114229" custScaleY="2000000" custLinFactY="-100000" custLinFactNeighborX="-568" custLinFactNeighborY="-148978">
        <dgm:presLayoutVars>
          <dgm:bulletEnabled val="1"/>
        </dgm:presLayoutVars>
      </dgm:prSet>
      <dgm:spPr/>
      <dgm:t>
        <a:bodyPr/>
        <a:lstStyle/>
        <a:p>
          <a:endParaRPr lang="ru-RU"/>
        </a:p>
      </dgm:t>
    </dgm:pt>
    <dgm:pt modelId="{F6418A59-09DB-47B5-8992-77131D2C29DB}" type="pres">
      <dgm:prSet presAssocID="{EAB84D6F-721C-4FE5-A84D-0848ABECD28E}" presName="aSpace2" presStyleCnt="0"/>
      <dgm:spPr/>
    </dgm:pt>
    <dgm:pt modelId="{AA4CF677-0157-437E-99BA-CF975630A04D}" type="pres">
      <dgm:prSet presAssocID="{777FBC8C-0877-46AE-ABB9-924C7E295E5B}" presName="childNode" presStyleLbl="node1" presStyleIdx="2" presStyleCnt="6" custScaleX="114229" custScaleY="2000000">
        <dgm:presLayoutVars>
          <dgm:bulletEnabled val="1"/>
        </dgm:presLayoutVars>
      </dgm:prSet>
      <dgm:spPr/>
      <dgm:t>
        <a:bodyPr/>
        <a:lstStyle/>
        <a:p>
          <a:endParaRPr lang="ru-RU"/>
        </a:p>
      </dgm:t>
    </dgm:pt>
    <dgm:pt modelId="{CA39E011-4B42-434A-BF44-476F7B47C5B6}" type="pres">
      <dgm:prSet presAssocID="{689987F7-273F-4EF4-BDF3-EFBC11702D63}" presName="aSpace" presStyleCnt="0"/>
      <dgm:spPr/>
    </dgm:pt>
    <dgm:pt modelId="{079294EB-A277-468C-8891-731F2ABCA290}" type="pres">
      <dgm:prSet presAssocID="{AFA6C5AD-956B-47E0-8737-6F9F6FEE7239}" presName="compNode" presStyleCnt="0"/>
      <dgm:spPr/>
    </dgm:pt>
    <dgm:pt modelId="{C8DB1E6B-A65F-4A47-9C72-0D2C6B170E0B}" type="pres">
      <dgm:prSet presAssocID="{AFA6C5AD-956B-47E0-8737-6F9F6FEE7239}" presName="aNode" presStyleLbl="bgShp" presStyleIdx="1" presStyleCnt="2"/>
      <dgm:spPr/>
      <dgm:t>
        <a:bodyPr/>
        <a:lstStyle/>
        <a:p>
          <a:endParaRPr lang="ru-RU"/>
        </a:p>
      </dgm:t>
    </dgm:pt>
    <dgm:pt modelId="{24777095-9CD0-4B73-8245-4C22F1935772}" type="pres">
      <dgm:prSet presAssocID="{AFA6C5AD-956B-47E0-8737-6F9F6FEE7239}" presName="textNode" presStyleLbl="bgShp" presStyleIdx="1" presStyleCnt="2"/>
      <dgm:spPr/>
      <dgm:t>
        <a:bodyPr/>
        <a:lstStyle/>
        <a:p>
          <a:endParaRPr lang="ru-RU"/>
        </a:p>
      </dgm:t>
    </dgm:pt>
    <dgm:pt modelId="{AF7C3B05-A779-4B6E-B2A9-E79A853633BE}" type="pres">
      <dgm:prSet presAssocID="{AFA6C5AD-956B-47E0-8737-6F9F6FEE7239}" presName="compChildNode" presStyleCnt="0"/>
      <dgm:spPr/>
    </dgm:pt>
    <dgm:pt modelId="{F8B32662-76D6-4600-9AB0-E5DEC7B5613C}" type="pres">
      <dgm:prSet presAssocID="{AFA6C5AD-956B-47E0-8737-6F9F6FEE7239}" presName="theInnerList" presStyleCnt="0"/>
      <dgm:spPr/>
    </dgm:pt>
    <dgm:pt modelId="{A08DBEE2-3ACD-40F6-B783-37FD161DBD0E}" type="pres">
      <dgm:prSet presAssocID="{DAB88C97-33DD-4255-BCD1-20DBFB432009}" presName="childNode" presStyleLbl="node1" presStyleIdx="3" presStyleCnt="6" custScaleX="114229" custScaleY="2000000" custLinFactY="-223044" custLinFactNeighborX="0" custLinFactNeighborY="-300000">
        <dgm:presLayoutVars>
          <dgm:bulletEnabled val="1"/>
        </dgm:presLayoutVars>
      </dgm:prSet>
      <dgm:spPr/>
      <dgm:t>
        <a:bodyPr/>
        <a:lstStyle/>
        <a:p>
          <a:endParaRPr lang="ru-RU"/>
        </a:p>
      </dgm:t>
    </dgm:pt>
    <dgm:pt modelId="{FC9B1F60-0698-4B73-AED7-ADB17D4F3427}" type="pres">
      <dgm:prSet presAssocID="{DAB88C97-33DD-4255-BCD1-20DBFB432009}" presName="aSpace2" presStyleCnt="0"/>
      <dgm:spPr/>
    </dgm:pt>
    <dgm:pt modelId="{46DFB819-4666-4C2F-9621-F19EA3DE7880}" type="pres">
      <dgm:prSet presAssocID="{252CBA63-AC1E-448D-8796-D38D979DF312}" presName="childNode" presStyleLbl="node1" presStyleIdx="4" presStyleCnt="6" custScaleX="114229" custScaleY="2000000" custLinFactY="-100000" custLinFactNeighborX="0" custLinFactNeighborY="-148975">
        <dgm:presLayoutVars>
          <dgm:bulletEnabled val="1"/>
        </dgm:presLayoutVars>
      </dgm:prSet>
      <dgm:spPr/>
      <dgm:t>
        <a:bodyPr/>
        <a:lstStyle/>
        <a:p>
          <a:endParaRPr lang="ru-RU"/>
        </a:p>
      </dgm:t>
    </dgm:pt>
    <dgm:pt modelId="{F6D841CF-7FED-4A54-904A-2D82E7C5C39A}" type="pres">
      <dgm:prSet presAssocID="{252CBA63-AC1E-448D-8796-D38D979DF312}" presName="aSpace2" presStyleCnt="0"/>
      <dgm:spPr/>
    </dgm:pt>
    <dgm:pt modelId="{FB9B8E63-B23F-439E-82E0-C220DD359B49}" type="pres">
      <dgm:prSet presAssocID="{73098CCB-5672-47B6-B6AB-128B955ACE1F}" presName="childNode" presStyleLbl="node1" presStyleIdx="5" presStyleCnt="6" custScaleX="114229" custScaleY="2000000">
        <dgm:presLayoutVars>
          <dgm:bulletEnabled val="1"/>
        </dgm:presLayoutVars>
      </dgm:prSet>
      <dgm:spPr/>
      <dgm:t>
        <a:bodyPr/>
        <a:lstStyle/>
        <a:p>
          <a:endParaRPr lang="ru-RU"/>
        </a:p>
      </dgm:t>
    </dgm:pt>
  </dgm:ptLst>
  <dgm:cxnLst>
    <dgm:cxn modelId="{593C1B0E-AA03-429A-9637-640D86345DDD}" srcId="{689987F7-273F-4EF4-BDF3-EFBC11702D63}" destId="{777FBC8C-0877-46AE-ABB9-924C7E295E5B}" srcOrd="2" destOrd="0" parTransId="{99284049-0D5C-4C8A-A6D7-6A3FFCD13A10}" sibTransId="{125F7209-2CCB-43C0-B646-BFAE235105A8}"/>
    <dgm:cxn modelId="{278702AA-D332-4889-A710-FE9CEB1B7DCC}" type="presOf" srcId="{AFA6C5AD-956B-47E0-8737-6F9F6FEE7239}" destId="{24777095-9CD0-4B73-8245-4C22F1935772}" srcOrd="1" destOrd="0" presId="urn:microsoft.com/office/officeart/2005/8/layout/lProcess2"/>
    <dgm:cxn modelId="{878B3541-C2CE-4C06-B5D0-610E22C13941}" type="presOf" srcId="{777FBC8C-0877-46AE-ABB9-924C7E295E5B}" destId="{AA4CF677-0157-437E-99BA-CF975630A04D}" srcOrd="0" destOrd="0" presId="urn:microsoft.com/office/officeart/2005/8/layout/lProcess2"/>
    <dgm:cxn modelId="{B2C5406D-C70D-4F8F-8BBC-6BD22B8F5B99}" srcId="{3A03481B-C551-447D-9D63-970817FDA40A}" destId="{689987F7-273F-4EF4-BDF3-EFBC11702D63}" srcOrd="0" destOrd="0" parTransId="{42301D3A-F9A5-4258-BDF0-34761416195C}" sibTransId="{E087AB4E-975D-4188-9EC8-57EBD89F5F28}"/>
    <dgm:cxn modelId="{A5EB6719-D5D4-4C67-A779-BBC0F783410C}" srcId="{AFA6C5AD-956B-47E0-8737-6F9F6FEE7239}" destId="{73098CCB-5672-47B6-B6AB-128B955ACE1F}" srcOrd="2" destOrd="0" parTransId="{02848FCB-B7BF-4C5E-8A82-0D5019E84DED}" sibTransId="{88E664C6-5E67-43AD-A110-80D97FD888C6}"/>
    <dgm:cxn modelId="{FB511A8E-D505-4391-B685-412325CFA80A}" type="presOf" srcId="{252CBA63-AC1E-448D-8796-D38D979DF312}" destId="{46DFB819-4666-4C2F-9621-F19EA3DE7880}" srcOrd="0" destOrd="0" presId="urn:microsoft.com/office/officeart/2005/8/layout/lProcess2"/>
    <dgm:cxn modelId="{74246358-D2CB-4134-9A98-77AEB85F52C2}" type="presOf" srcId="{3A03481B-C551-447D-9D63-970817FDA40A}" destId="{ED916ABE-8E25-4359-A099-4AA90B6BE9C8}" srcOrd="0" destOrd="0" presId="urn:microsoft.com/office/officeart/2005/8/layout/lProcess2"/>
    <dgm:cxn modelId="{3858D432-EACB-44A5-8243-5166192B18D5}" type="presOf" srcId="{EAB84D6F-721C-4FE5-A84D-0848ABECD28E}" destId="{4DE0DD3C-0471-4058-87CC-63EF5CCC0EEB}" srcOrd="0" destOrd="0" presId="urn:microsoft.com/office/officeart/2005/8/layout/lProcess2"/>
    <dgm:cxn modelId="{146C1718-B71C-4E66-B0EF-081B80AFF816}" type="presOf" srcId="{689987F7-273F-4EF4-BDF3-EFBC11702D63}" destId="{684C3A79-FF41-4272-8E9D-2BEDAD6C7A3A}" srcOrd="1" destOrd="0" presId="urn:microsoft.com/office/officeart/2005/8/layout/lProcess2"/>
    <dgm:cxn modelId="{1D6001C4-62C8-425B-864B-3BED0CB2D355}" type="presOf" srcId="{689987F7-273F-4EF4-BDF3-EFBC11702D63}" destId="{A492D107-DD80-4F75-9967-0632C1017E32}" srcOrd="0" destOrd="0" presId="urn:microsoft.com/office/officeart/2005/8/layout/lProcess2"/>
    <dgm:cxn modelId="{07001945-1A2C-48AF-85B5-7A53DDBE9C96}" type="presOf" srcId="{AFA6C5AD-956B-47E0-8737-6F9F6FEE7239}" destId="{C8DB1E6B-A65F-4A47-9C72-0D2C6B170E0B}" srcOrd="0" destOrd="0" presId="urn:microsoft.com/office/officeart/2005/8/layout/lProcess2"/>
    <dgm:cxn modelId="{EB0809AA-2FF9-4437-BC5A-5149EEDFA38C}" srcId="{689987F7-273F-4EF4-BDF3-EFBC11702D63}" destId="{0B8A6993-0C35-4F66-91EF-3BD19918C926}" srcOrd="0" destOrd="0" parTransId="{618E6EB4-2E95-4D7B-82BA-820C1CB3703D}" sibTransId="{C3D0F47E-4DF2-40EC-9C8A-019C4ECCB6AE}"/>
    <dgm:cxn modelId="{FBF98B10-F45B-4120-9F3D-846196DCB996}" type="presOf" srcId="{0B8A6993-0C35-4F66-91EF-3BD19918C926}" destId="{7770A69E-55AB-4CF9-B36A-B8310130D14E}" srcOrd="0" destOrd="0" presId="urn:microsoft.com/office/officeart/2005/8/layout/lProcess2"/>
    <dgm:cxn modelId="{6EE0B31C-1469-4CE1-889C-E6E6BFCC9F2C}" type="presOf" srcId="{DAB88C97-33DD-4255-BCD1-20DBFB432009}" destId="{A08DBEE2-3ACD-40F6-B783-37FD161DBD0E}" srcOrd="0" destOrd="0" presId="urn:microsoft.com/office/officeart/2005/8/layout/lProcess2"/>
    <dgm:cxn modelId="{85883038-95C3-4287-95B4-A848C0C76E68}" srcId="{AFA6C5AD-956B-47E0-8737-6F9F6FEE7239}" destId="{252CBA63-AC1E-448D-8796-D38D979DF312}" srcOrd="1" destOrd="0" parTransId="{C83B69F8-DEFE-4F3A-9C46-97567E2E9380}" sibTransId="{7B5B2417-F483-4602-95F7-26D051D256CE}"/>
    <dgm:cxn modelId="{1306F763-5893-4AA5-BC5D-603E26365361}" type="presOf" srcId="{73098CCB-5672-47B6-B6AB-128B955ACE1F}" destId="{FB9B8E63-B23F-439E-82E0-C220DD359B49}" srcOrd="0" destOrd="0" presId="urn:microsoft.com/office/officeart/2005/8/layout/lProcess2"/>
    <dgm:cxn modelId="{0D48C92B-1693-43C2-8EBF-B442C468A597}" srcId="{3A03481B-C551-447D-9D63-970817FDA40A}" destId="{AFA6C5AD-956B-47E0-8737-6F9F6FEE7239}" srcOrd="1" destOrd="0" parTransId="{495C31E5-9A37-413C-BF53-688BA39B3F6F}" sibTransId="{E1D6797F-3D7C-4979-A733-ECE01DABE1DA}"/>
    <dgm:cxn modelId="{C8CF7E05-D684-4BE0-B142-A2C11E1011C3}" srcId="{689987F7-273F-4EF4-BDF3-EFBC11702D63}" destId="{EAB84D6F-721C-4FE5-A84D-0848ABECD28E}" srcOrd="1" destOrd="0" parTransId="{29550340-E8EF-41C9-BB65-F0B7E7C2CC74}" sibTransId="{7D184515-1866-4A2D-ABF1-674F026AC646}"/>
    <dgm:cxn modelId="{61170545-C046-47AE-8FE2-719ABD8BACDD}" srcId="{AFA6C5AD-956B-47E0-8737-6F9F6FEE7239}" destId="{DAB88C97-33DD-4255-BCD1-20DBFB432009}" srcOrd="0" destOrd="0" parTransId="{B10AFC54-FC70-4D5E-AC4D-62D5E24E5170}" sibTransId="{969A1CBB-856B-43BC-B7BC-A63C2BE4CB3C}"/>
    <dgm:cxn modelId="{E95CF6BA-8ECD-4525-8563-F26AE34E319B}" type="presParOf" srcId="{ED916ABE-8E25-4359-A099-4AA90B6BE9C8}" destId="{B313594F-2699-42AB-A1AE-3937D6285930}" srcOrd="0" destOrd="0" presId="urn:microsoft.com/office/officeart/2005/8/layout/lProcess2"/>
    <dgm:cxn modelId="{3D827680-AADE-439E-B78B-CFA68CCFCA5D}" type="presParOf" srcId="{B313594F-2699-42AB-A1AE-3937D6285930}" destId="{A492D107-DD80-4F75-9967-0632C1017E32}" srcOrd="0" destOrd="0" presId="urn:microsoft.com/office/officeart/2005/8/layout/lProcess2"/>
    <dgm:cxn modelId="{88A5B5B7-7F0F-458B-B5DE-ADBF442FD81F}" type="presParOf" srcId="{B313594F-2699-42AB-A1AE-3937D6285930}" destId="{684C3A79-FF41-4272-8E9D-2BEDAD6C7A3A}" srcOrd="1" destOrd="0" presId="urn:microsoft.com/office/officeart/2005/8/layout/lProcess2"/>
    <dgm:cxn modelId="{11F1EFA1-7750-4917-9939-A9B03514B5F6}" type="presParOf" srcId="{B313594F-2699-42AB-A1AE-3937D6285930}" destId="{50482C28-4B0C-4436-B787-6895120D25D4}" srcOrd="2" destOrd="0" presId="urn:microsoft.com/office/officeart/2005/8/layout/lProcess2"/>
    <dgm:cxn modelId="{F629A246-0781-4928-963E-F17F49E31F4E}" type="presParOf" srcId="{50482C28-4B0C-4436-B787-6895120D25D4}" destId="{81289997-CEF6-4897-A749-14F6163E39F7}" srcOrd="0" destOrd="0" presId="urn:microsoft.com/office/officeart/2005/8/layout/lProcess2"/>
    <dgm:cxn modelId="{B75F3E12-4952-4F51-96CD-CF7DC65FF2C2}" type="presParOf" srcId="{81289997-CEF6-4897-A749-14F6163E39F7}" destId="{7770A69E-55AB-4CF9-B36A-B8310130D14E}" srcOrd="0" destOrd="0" presId="urn:microsoft.com/office/officeart/2005/8/layout/lProcess2"/>
    <dgm:cxn modelId="{2B8C15BB-7BD3-4FF1-B868-0F9B3DBBC087}" type="presParOf" srcId="{81289997-CEF6-4897-A749-14F6163E39F7}" destId="{B8CDED9D-0E25-4EA4-B4CE-C58EE9569E10}" srcOrd="1" destOrd="0" presId="urn:microsoft.com/office/officeart/2005/8/layout/lProcess2"/>
    <dgm:cxn modelId="{83AD10F1-5AE0-4F2A-B445-9569C0E8311A}" type="presParOf" srcId="{81289997-CEF6-4897-A749-14F6163E39F7}" destId="{4DE0DD3C-0471-4058-87CC-63EF5CCC0EEB}" srcOrd="2" destOrd="0" presId="urn:microsoft.com/office/officeart/2005/8/layout/lProcess2"/>
    <dgm:cxn modelId="{1F12ED18-3A20-4C58-92D7-E53C98650894}" type="presParOf" srcId="{81289997-CEF6-4897-A749-14F6163E39F7}" destId="{F6418A59-09DB-47B5-8992-77131D2C29DB}" srcOrd="3" destOrd="0" presId="urn:microsoft.com/office/officeart/2005/8/layout/lProcess2"/>
    <dgm:cxn modelId="{1B2A3524-5A4C-4B1B-BF4F-F77FCC22BA10}" type="presParOf" srcId="{81289997-CEF6-4897-A749-14F6163E39F7}" destId="{AA4CF677-0157-437E-99BA-CF975630A04D}" srcOrd="4" destOrd="0" presId="urn:microsoft.com/office/officeart/2005/8/layout/lProcess2"/>
    <dgm:cxn modelId="{608AF804-A158-47F6-888B-160793724B1B}" type="presParOf" srcId="{ED916ABE-8E25-4359-A099-4AA90B6BE9C8}" destId="{CA39E011-4B42-434A-BF44-476F7B47C5B6}" srcOrd="1" destOrd="0" presId="urn:microsoft.com/office/officeart/2005/8/layout/lProcess2"/>
    <dgm:cxn modelId="{6CF80033-40F0-4BA7-B1DA-707ACFEA85C2}" type="presParOf" srcId="{ED916ABE-8E25-4359-A099-4AA90B6BE9C8}" destId="{079294EB-A277-468C-8891-731F2ABCA290}" srcOrd="2" destOrd="0" presId="urn:microsoft.com/office/officeart/2005/8/layout/lProcess2"/>
    <dgm:cxn modelId="{E16C8DEB-206B-4CF7-BFE2-ACC8285ED406}" type="presParOf" srcId="{079294EB-A277-468C-8891-731F2ABCA290}" destId="{C8DB1E6B-A65F-4A47-9C72-0D2C6B170E0B}" srcOrd="0" destOrd="0" presId="urn:microsoft.com/office/officeart/2005/8/layout/lProcess2"/>
    <dgm:cxn modelId="{463CE933-0B0A-414D-991C-B9C22152938F}" type="presParOf" srcId="{079294EB-A277-468C-8891-731F2ABCA290}" destId="{24777095-9CD0-4B73-8245-4C22F1935772}" srcOrd="1" destOrd="0" presId="urn:microsoft.com/office/officeart/2005/8/layout/lProcess2"/>
    <dgm:cxn modelId="{D18EC239-070E-434F-B340-6618F0DBF13C}" type="presParOf" srcId="{079294EB-A277-468C-8891-731F2ABCA290}" destId="{AF7C3B05-A779-4B6E-B2A9-E79A853633BE}" srcOrd="2" destOrd="0" presId="urn:microsoft.com/office/officeart/2005/8/layout/lProcess2"/>
    <dgm:cxn modelId="{CF78EAE4-3F1C-4190-937C-C6ADCF299707}" type="presParOf" srcId="{AF7C3B05-A779-4B6E-B2A9-E79A853633BE}" destId="{F8B32662-76D6-4600-9AB0-E5DEC7B5613C}" srcOrd="0" destOrd="0" presId="urn:microsoft.com/office/officeart/2005/8/layout/lProcess2"/>
    <dgm:cxn modelId="{E78A9FD6-29E7-4AD9-8445-4D7E18CC7F31}" type="presParOf" srcId="{F8B32662-76D6-4600-9AB0-E5DEC7B5613C}" destId="{A08DBEE2-3ACD-40F6-B783-37FD161DBD0E}" srcOrd="0" destOrd="0" presId="urn:microsoft.com/office/officeart/2005/8/layout/lProcess2"/>
    <dgm:cxn modelId="{2F029419-1439-4C42-9709-87205BE0390A}" type="presParOf" srcId="{F8B32662-76D6-4600-9AB0-E5DEC7B5613C}" destId="{FC9B1F60-0698-4B73-AED7-ADB17D4F3427}" srcOrd="1" destOrd="0" presId="urn:microsoft.com/office/officeart/2005/8/layout/lProcess2"/>
    <dgm:cxn modelId="{C0CBBDF1-66B1-40ED-B07F-326A725AE983}" type="presParOf" srcId="{F8B32662-76D6-4600-9AB0-E5DEC7B5613C}" destId="{46DFB819-4666-4C2F-9621-F19EA3DE7880}" srcOrd="2" destOrd="0" presId="urn:microsoft.com/office/officeart/2005/8/layout/lProcess2"/>
    <dgm:cxn modelId="{9DC30CAD-0A47-4AD8-B199-93A311E04AA9}" type="presParOf" srcId="{F8B32662-76D6-4600-9AB0-E5DEC7B5613C}" destId="{F6D841CF-7FED-4A54-904A-2D82E7C5C39A}" srcOrd="3" destOrd="0" presId="urn:microsoft.com/office/officeart/2005/8/layout/lProcess2"/>
    <dgm:cxn modelId="{295EE697-1709-4C95-94B3-7E439D6769E8}" type="presParOf" srcId="{F8B32662-76D6-4600-9AB0-E5DEC7B5613C}" destId="{FB9B8E63-B23F-439E-82E0-C220DD359B49}" srcOrd="4"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92F676-8501-4753-864A-6DDC2F0ECE35}"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ru-RU"/>
        </a:p>
      </dgm:t>
    </dgm:pt>
    <dgm:pt modelId="{0B482ACC-BAAC-4339-B707-D16BACFAE2E9}">
      <dgm:prSet custT="1"/>
      <dgm:spPr>
        <a:solidFill>
          <a:schemeClr val="accent2">
            <a:hueOff val="0"/>
            <a:satOff val="0"/>
            <a:lumOff val="0"/>
          </a:schemeClr>
        </a:solidFill>
      </dgm:spPr>
      <dgm:t>
        <a:bodyPr/>
        <a:lstStyle/>
        <a:p>
          <a:pPr rtl="0"/>
          <a:r>
            <a:rPr lang="ru-RU" sz="1600" dirty="0" smtClean="0">
              <a:solidFill>
                <a:srgbClr val="E9EFF7"/>
              </a:solidFill>
            </a:rPr>
            <a:t>Реализация нового Порядка кассового обслуживания исполнения бюджетов ГВБФ, который учитывает особенности открытия и ведения лицевых счетов ГВБФ, запланирована в составе 16-й версии АСФК. </a:t>
          </a:r>
          <a:r>
            <a:rPr lang="ru-RU" sz="1600" b="1" i="1" dirty="0" smtClean="0">
              <a:solidFill>
                <a:srgbClr val="E9EFF7"/>
              </a:solidFill>
              <a:effectLst>
                <a:outerShdw blurRad="38100" dist="38100" dir="2700000" algn="tl">
                  <a:srgbClr val="000000">
                    <a:alpha val="43137"/>
                  </a:srgbClr>
                </a:outerShdw>
              </a:effectLst>
            </a:rPr>
            <a:t>Плановый срок выпуска версии для </a:t>
          </a:r>
          <a:r>
            <a:rPr lang="ru-RU" sz="1600" b="1" i="1" dirty="0" err="1" smtClean="0">
              <a:solidFill>
                <a:srgbClr val="E9EFF7"/>
              </a:solidFill>
              <a:effectLst>
                <a:outerShdw blurRad="38100" dist="38100" dir="2700000" algn="tl">
                  <a:srgbClr val="000000">
                    <a:alpha val="43137"/>
                  </a:srgbClr>
                </a:outerShdw>
              </a:effectLst>
            </a:rPr>
            <a:t>пром.эксплуатации</a:t>
          </a:r>
          <a:r>
            <a:rPr lang="ru-RU" sz="1600" b="1" i="1" dirty="0" smtClean="0">
              <a:solidFill>
                <a:srgbClr val="E9EFF7"/>
              </a:solidFill>
              <a:effectLst>
                <a:outerShdw blurRad="38100" dist="38100" dir="2700000" algn="tl">
                  <a:srgbClr val="000000">
                    <a:alpha val="43137"/>
                  </a:srgbClr>
                </a:outerShdw>
              </a:effectLst>
            </a:rPr>
            <a:t> – 02.10.2013</a:t>
          </a:r>
          <a:endParaRPr lang="ru-RU" sz="1600" b="1" i="1" dirty="0">
            <a:solidFill>
              <a:srgbClr val="E9EFF7"/>
            </a:solidFill>
            <a:effectLst>
              <a:outerShdw blurRad="38100" dist="38100" dir="2700000" algn="tl">
                <a:srgbClr val="000000">
                  <a:alpha val="43137"/>
                </a:srgbClr>
              </a:outerShdw>
            </a:effectLst>
          </a:endParaRPr>
        </a:p>
      </dgm:t>
    </dgm:pt>
    <dgm:pt modelId="{79910D2C-4261-4DB1-AE6D-6549830F9E36}" type="parTrans" cxnId="{68B65E94-23F0-4435-82FD-635711277087}">
      <dgm:prSet/>
      <dgm:spPr/>
      <dgm:t>
        <a:bodyPr/>
        <a:lstStyle/>
        <a:p>
          <a:endParaRPr lang="ru-RU"/>
        </a:p>
      </dgm:t>
    </dgm:pt>
    <dgm:pt modelId="{0028C5FA-99EB-4B14-A799-6BD980551A71}" type="sibTrans" cxnId="{68B65E94-23F0-4435-82FD-635711277087}">
      <dgm:prSet/>
      <dgm:spPr/>
      <dgm:t>
        <a:bodyPr/>
        <a:lstStyle/>
        <a:p>
          <a:endParaRPr lang="ru-RU"/>
        </a:p>
      </dgm:t>
    </dgm:pt>
    <dgm:pt modelId="{3AFBA5C6-358A-4650-99E1-A610C7AE5EFE}">
      <dgm:prSet custT="1"/>
      <dgm:spPr/>
      <dgm:t>
        <a:bodyPr/>
        <a:lstStyle/>
        <a:p>
          <a:pPr rtl="0"/>
          <a:r>
            <a:rPr lang="ru-RU" sz="1600" b="1" i="1" dirty="0" smtClean="0">
              <a:solidFill>
                <a:srgbClr val="E9EFF7"/>
              </a:solidFill>
              <a:effectLst>
                <a:outerShdw blurRad="38100" dist="38100" dir="2700000" algn="tl">
                  <a:srgbClr val="000000">
                    <a:alpha val="43137"/>
                  </a:srgbClr>
                </a:outerShdw>
              </a:effectLst>
            </a:rPr>
            <a:t>Информационное взаимодействие с клиентами в рамках кассового обслуживания исполнения бюджетов ГВБФ планируется обеспечивать через </a:t>
          </a:r>
          <a:r>
            <a:rPr lang="ru-RU" sz="1600" b="1" i="1" dirty="0" err="1" smtClean="0">
              <a:solidFill>
                <a:srgbClr val="E9EFF7"/>
              </a:solidFill>
              <a:effectLst>
                <a:outerShdw blurRad="38100" dist="38100" dir="2700000" algn="tl">
                  <a:srgbClr val="000000">
                    <a:alpha val="43137"/>
                  </a:srgbClr>
                </a:outerShdw>
              </a:effectLst>
            </a:rPr>
            <a:t>СУФД-онлайн</a:t>
          </a:r>
          <a:endParaRPr lang="ru-RU" sz="1600" dirty="0">
            <a:solidFill>
              <a:srgbClr val="E9EFF7"/>
            </a:solidFill>
          </a:endParaRPr>
        </a:p>
      </dgm:t>
    </dgm:pt>
    <dgm:pt modelId="{94C1E189-7BF9-4F81-A0D7-7017DC1F7D6A}" type="parTrans" cxnId="{55ECF016-231B-4E48-A645-65B91D4292C4}">
      <dgm:prSet/>
      <dgm:spPr/>
      <dgm:t>
        <a:bodyPr/>
        <a:lstStyle/>
        <a:p>
          <a:endParaRPr lang="ru-RU"/>
        </a:p>
      </dgm:t>
    </dgm:pt>
    <dgm:pt modelId="{F4454C3C-B25E-445C-9545-43A26B1EBD28}" type="sibTrans" cxnId="{55ECF016-231B-4E48-A645-65B91D4292C4}">
      <dgm:prSet/>
      <dgm:spPr/>
      <dgm:t>
        <a:bodyPr/>
        <a:lstStyle/>
        <a:p>
          <a:endParaRPr lang="ru-RU"/>
        </a:p>
      </dgm:t>
    </dgm:pt>
    <dgm:pt modelId="{975B8D8E-773F-4F8D-9482-8ED3B8E9735C}">
      <dgm:prSet custT="1"/>
      <dgm:spPr/>
      <dgm:t>
        <a:bodyPr/>
        <a:lstStyle/>
        <a:p>
          <a:pPr rtl="0"/>
          <a:r>
            <a:rPr lang="ru-RU" sz="1600" dirty="0" smtClean="0">
              <a:solidFill>
                <a:srgbClr val="E9EFF7"/>
              </a:solidFill>
            </a:rPr>
            <a:t>Информационный обмен с клиентами в электронном виде осуществляется в соответствии с установленными форматами файлов. (ТФФ)</a:t>
          </a:r>
          <a:endParaRPr lang="ru-RU" sz="1600" dirty="0">
            <a:solidFill>
              <a:srgbClr val="E9EFF7"/>
            </a:solidFill>
          </a:endParaRPr>
        </a:p>
      </dgm:t>
    </dgm:pt>
    <dgm:pt modelId="{046F723A-325E-4F36-8E46-60D08033564D}" type="parTrans" cxnId="{2855514F-D703-407A-80A4-C0D1687549AF}">
      <dgm:prSet/>
      <dgm:spPr/>
      <dgm:t>
        <a:bodyPr/>
        <a:lstStyle/>
        <a:p>
          <a:endParaRPr lang="ru-RU"/>
        </a:p>
      </dgm:t>
    </dgm:pt>
    <dgm:pt modelId="{131A3CDB-492A-4B16-A3EC-B01F4B792227}" type="sibTrans" cxnId="{2855514F-D703-407A-80A4-C0D1687549AF}">
      <dgm:prSet/>
      <dgm:spPr/>
      <dgm:t>
        <a:bodyPr/>
        <a:lstStyle/>
        <a:p>
          <a:endParaRPr lang="ru-RU"/>
        </a:p>
      </dgm:t>
    </dgm:pt>
    <dgm:pt modelId="{88E3E641-58AF-4AB7-9302-1B742AAD7E57}">
      <dgm:prSet custT="1"/>
      <dgm:spPr/>
      <dgm:t>
        <a:bodyPr/>
        <a:lstStyle/>
        <a:p>
          <a:r>
            <a:rPr lang="ru-RU" sz="1400" dirty="0" smtClean="0">
              <a:solidFill>
                <a:srgbClr val="E9EFF7"/>
              </a:solidFill>
            </a:rPr>
            <a:t>Действующая версия Альбома ТФФ – 11.1, утверждена 20.06.2013, размещена  на официальном сайте ФК в разделе </a:t>
          </a:r>
          <a:r>
            <a:rPr lang="ru-RU" sz="1400" b="1" i="1" dirty="0" smtClean="0">
              <a:solidFill>
                <a:srgbClr val="E9EFF7"/>
              </a:solidFill>
              <a:effectLst>
                <a:outerShdw blurRad="38100" dist="38100" dir="2700000" algn="tl">
                  <a:srgbClr val="000000">
                    <a:alpha val="43137"/>
                  </a:srgbClr>
                </a:outerShdw>
              </a:effectLst>
            </a:rPr>
            <a:t>Методический кабинет – Информационные системы</a:t>
          </a:r>
          <a:r>
            <a:rPr lang="ru-RU" sz="1400" dirty="0" smtClean="0">
              <a:solidFill>
                <a:srgbClr val="E9EFF7"/>
              </a:solidFill>
            </a:rPr>
            <a:t>.  Этой версией следует руководствоваться при доработке собственного программного обеспечения ГВБФ</a:t>
          </a:r>
          <a:endParaRPr lang="ru-RU" sz="1400" dirty="0">
            <a:solidFill>
              <a:srgbClr val="E9EFF7"/>
            </a:solidFill>
          </a:endParaRPr>
        </a:p>
      </dgm:t>
    </dgm:pt>
    <dgm:pt modelId="{EE6B75EA-E71D-4AD6-B895-23438363E515}" type="parTrans" cxnId="{32DDB70E-BE5D-459D-B72D-E6358E19E0CF}">
      <dgm:prSet/>
      <dgm:spPr/>
      <dgm:t>
        <a:bodyPr/>
        <a:lstStyle/>
        <a:p>
          <a:endParaRPr lang="ru-RU"/>
        </a:p>
      </dgm:t>
    </dgm:pt>
    <dgm:pt modelId="{713D4151-BA53-424C-8BF6-5A15F392FEDD}" type="sibTrans" cxnId="{32DDB70E-BE5D-459D-B72D-E6358E19E0CF}">
      <dgm:prSet/>
      <dgm:spPr/>
      <dgm:t>
        <a:bodyPr/>
        <a:lstStyle/>
        <a:p>
          <a:endParaRPr lang="ru-RU"/>
        </a:p>
      </dgm:t>
    </dgm:pt>
    <dgm:pt modelId="{C3280957-7ABF-4F8F-A637-28E3F8D90A40}">
      <dgm:prSet custT="1"/>
      <dgm:spPr/>
      <dgm:t>
        <a:bodyPr/>
        <a:lstStyle/>
        <a:p>
          <a:pPr rtl="0"/>
          <a:r>
            <a:rPr lang="ru-RU" sz="1600" dirty="0" smtClean="0">
              <a:solidFill>
                <a:srgbClr val="E9EFF7"/>
              </a:solidFill>
            </a:rPr>
            <a:t>Интеграционное тестирование в </a:t>
          </a:r>
          <a:r>
            <a:rPr lang="ru-RU" sz="1600" dirty="0" err="1" smtClean="0">
              <a:solidFill>
                <a:srgbClr val="E9EFF7"/>
              </a:solidFill>
            </a:rPr>
            <a:t>пилотных</a:t>
          </a:r>
          <a:r>
            <a:rPr lang="ru-RU" sz="1600" dirty="0" smtClean="0">
              <a:solidFill>
                <a:srgbClr val="E9EFF7"/>
              </a:solidFill>
            </a:rPr>
            <a:t> регионах</a:t>
          </a:r>
          <a:endParaRPr lang="ru-RU" sz="1600" b="1" u="sng" dirty="0">
            <a:solidFill>
              <a:srgbClr val="E9EFF7"/>
            </a:solidFill>
          </a:endParaRPr>
        </a:p>
      </dgm:t>
    </dgm:pt>
    <dgm:pt modelId="{CEA22D40-EBD2-45C4-986F-4B463AA70C7A}" type="sibTrans" cxnId="{CC28E281-F33B-4B8A-967A-354F8A843747}">
      <dgm:prSet/>
      <dgm:spPr/>
      <dgm:t>
        <a:bodyPr/>
        <a:lstStyle/>
        <a:p>
          <a:endParaRPr lang="ru-RU"/>
        </a:p>
      </dgm:t>
    </dgm:pt>
    <dgm:pt modelId="{822E4B6F-ADD4-4CEF-84BC-1DD011BB06E1}" type="parTrans" cxnId="{CC28E281-F33B-4B8A-967A-354F8A843747}">
      <dgm:prSet/>
      <dgm:spPr/>
      <dgm:t>
        <a:bodyPr/>
        <a:lstStyle/>
        <a:p>
          <a:endParaRPr lang="ru-RU"/>
        </a:p>
      </dgm:t>
    </dgm:pt>
    <dgm:pt modelId="{6D53C741-93F6-4493-91D0-4F8BF83612A9}" type="pres">
      <dgm:prSet presAssocID="{0A92F676-8501-4753-864A-6DDC2F0ECE35}" presName="linear" presStyleCnt="0">
        <dgm:presLayoutVars>
          <dgm:animLvl val="lvl"/>
          <dgm:resizeHandles val="exact"/>
        </dgm:presLayoutVars>
      </dgm:prSet>
      <dgm:spPr/>
      <dgm:t>
        <a:bodyPr/>
        <a:lstStyle/>
        <a:p>
          <a:endParaRPr lang="ru-RU"/>
        </a:p>
      </dgm:t>
    </dgm:pt>
    <dgm:pt modelId="{D6C30EBC-EA1F-454C-9D93-FA2B5BBE90A6}" type="pres">
      <dgm:prSet presAssocID="{0B482ACC-BAAC-4339-B707-D16BACFAE2E9}" presName="parentText" presStyleLbl="node1" presStyleIdx="0" presStyleCnt="5" custLinFactNeighborX="-15860" custLinFactNeighborY="34979">
        <dgm:presLayoutVars>
          <dgm:chMax val="0"/>
          <dgm:bulletEnabled val="1"/>
        </dgm:presLayoutVars>
      </dgm:prSet>
      <dgm:spPr/>
      <dgm:t>
        <a:bodyPr/>
        <a:lstStyle/>
        <a:p>
          <a:endParaRPr lang="ru-RU"/>
        </a:p>
      </dgm:t>
    </dgm:pt>
    <dgm:pt modelId="{7C3AE036-2FB3-4D77-8B2D-8E22BB5950D6}" type="pres">
      <dgm:prSet presAssocID="{0028C5FA-99EB-4B14-A799-6BD980551A71}" presName="spacer" presStyleCnt="0"/>
      <dgm:spPr/>
    </dgm:pt>
    <dgm:pt modelId="{FF7137A0-047A-4A9A-B70F-C0308C76EF02}" type="pres">
      <dgm:prSet presAssocID="{C3280957-7ABF-4F8F-A637-28E3F8D90A40}" presName="parentText" presStyleLbl="node1" presStyleIdx="1" presStyleCnt="5">
        <dgm:presLayoutVars>
          <dgm:chMax val="0"/>
          <dgm:bulletEnabled val="1"/>
        </dgm:presLayoutVars>
      </dgm:prSet>
      <dgm:spPr/>
      <dgm:t>
        <a:bodyPr/>
        <a:lstStyle/>
        <a:p>
          <a:endParaRPr lang="ru-RU"/>
        </a:p>
      </dgm:t>
    </dgm:pt>
    <dgm:pt modelId="{56BDFD34-90D1-4FFA-BE69-D90100B2843E}" type="pres">
      <dgm:prSet presAssocID="{CEA22D40-EBD2-45C4-986F-4B463AA70C7A}" presName="spacer" presStyleCnt="0"/>
      <dgm:spPr/>
    </dgm:pt>
    <dgm:pt modelId="{9AC67DCF-7237-4CEE-85A5-5E2FA4CD721B}" type="pres">
      <dgm:prSet presAssocID="{3AFBA5C6-358A-4650-99E1-A610C7AE5EFE}" presName="parentText" presStyleLbl="node1" presStyleIdx="2" presStyleCnt="5">
        <dgm:presLayoutVars>
          <dgm:chMax val="0"/>
          <dgm:bulletEnabled val="1"/>
        </dgm:presLayoutVars>
      </dgm:prSet>
      <dgm:spPr/>
      <dgm:t>
        <a:bodyPr/>
        <a:lstStyle/>
        <a:p>
          <a:endParaRPr lang="ru-RU"/>
        </a:p>
      </dgm:t>
    </dgm:pt>
    <dgm:pt modelId="{3D423ADA-0A38-415F-8F64-63330593C389}" type="pres">
      <dgm:prSet presAssocID="{F4454C3C-B25E-445C-9545-43A26B1EBD28}" presName="spacer" presStyleCnt="0"/>
      <dgm:spPr/>
    </dgm:pt>
    <dgm:pt modelId="{40CBAE8B-0439-4B72-8CB3-7292B4FF5068}" type="pres">
      <dgm:prSet presAssocID="{975B8D8E-773F-4F8D-9482-8ED3B8E9735C}" presName="parentText" presStyleLbl="node1" presStyleIdx="3" presStyleCnt="5" custScaleX="83790" custLinFactNeighborX="-18280" custLinFactNeighborY="-50501">
        <dgm:presLayoutVars>
          <dgm:chMax val="0"/>
          <dgm:bulletEnabled val="1"/>
        </dgm:presLayoutVars>
      </dgm:prSet>
      <dgm:spPr/>
      <dgm:t>
        <a:bodyPr/>
        <a:lstStyle/>
        <a:p>
          <a:endParaRPr lang="ru-RU"/>
        </a:p>
      </dgm:t>
    </dgm:pt>
    <dgm:pt modelId="{F9A60A04-34B8-4DE1-94E2-1590B99E0BE2}" type="pres">
      <dgm:prSet presAssocID="{131A3CDB-492A-4B16-A3EC-B01F4B792227}" presName="spacer" presStyleCnt="0"/>
      <dgm:spPr/>
    </dgm:pt>
    <dgm:pt modelId="{3BD4B516-4DCC-4ADE-8ACB-2BCB992B04C3}" type="pres">
      <dgm:prSet presAssocID="{88E3E641-58AF-4AB7-9302-1B742AAD7E57}" presName="parentText" presStyleLbl="node1" presStyleIdx="4" presStyleCnt="5" custScaleX="82475" custLinFactNeighborX="-19897" custLinFactNeighborY="8758">
        <dgm:presLayoutVars>
          <dgm:chMax val="0"/>
          <dgm:bulletEnabled val="1"/>
        </dgm:presLayoutVars>
      </dgm:prSet>
      <dgm:spPr/>
      <dgm:t>
        <a:bodyPr/>
        <a:lstStyle/>
        <a:p>
          <a:endParaRPr lang="ru-RU"/>
        </a:p>
      </dgm:t>
    </dgm:pt>
  </dgm:ptLst>
  <dgm:cxnLst>
    <dgm:cxn modelId="{68B65E94-23F0-4435-82FD-635711277087}" srcId="{0A92F676-8501-4753-864A-6DDC2F0ECE35}" destId="{0B482ACC-BAAC-4339-B707-D16BACFAE2E9}" srcOrd="0" destOrd="0" parTransId="{79910D2C-4261-4DB1-AE6D-6549830F9E36}" sibTransId="{0028C5FA-99EB-4B14-A799-6BD980551A71}"/>
    <dgm:cxn modelId="{02F2A9A0-8729-4B1C-BDFB-42D90B892C44}" type="presOf" srcId="{88E3E641-58AF-4AB7-9302-1B742AAD7E57}" destId="{3BD4B516-4DCC-4ADE-8ACB-2BCB992B04C3}" srcOrd="0" destOrd="0" presId="urn:microsoft.com/office/officeart/2005/8/layout/vList2"/>
    <dgm:cxn modelId="{B02FAAE5-CB53-4464-8D29-7010913B2BBD}" type="presOf" srcId="{C3280957-7ABF-4F8F-A637-28E3F8D90A40}" destId="{FF7137A0-047A-4A9A-B70F-C0308C76EF02}" srcOrd="0" destOrd="0" presId="urn:microsoft.com/office/officeart/2005/8/layout/vList2"/>
    <dgm:cxn modelId="{64EC8BED-D245-4164-BADE-3EF201512314}" type="presOf" srcId="{0B482ACC-BAAC-4339-B707-D16BACFAE2E9}" destId="{D6C30EBC-EA1F-454C-9D93-FA2B5BBE90A6}" srcOrd="0" destOrd="0" presId="urn:microsoft.com/office/officeart/2005/8/layout/vList2"/>
    <dgm:cxn modelId="{28AEBD95-E877-46BE-B8EF-7955DA349CCB}" type="presOf" srcId="{975B8D8E-773F-4F8D-9482-8ED3B8E9735C}" destId="{40CBAE8B-0439-4B72-8CB3-7292B4FF5068}" srcOrd="0" destOrd="0" presId="urn:microsoft.com/office/officeart/2005/8/layout/vList2"/>
    <dgm:cxn modelId="{CC28E281-F33B-4B8A-967A-354F8A843747}" srcId="{0A92F676-8501-4753-864A-6DDC2F0ECE35}" destId="{C3280957-7ABF-4F8F-A637-28E3F8D90A40}" srcOrd="1" destOrd="0" parTransId="{822E4B6F-ADD4-4CEF-84BC-1DD011BB06E1}" sibTransId="{CEA22D40-EBD2-45C4-986F-4B463AA70C7A}"/>
    <dgm:cxn modelId="{2855514F-D703-407A-80A4-C0D1687549AF}" srcId="{0A92F676-8501-4753-864A-6DDC2F0ECE35}" destId="{975B8D8E-773F-4F8D-9482-8ED3B8E9735C}" srcOrd="3" destOrd="0" parTransId="{046F723A-325E-4F36-8E46-60D08033564D}" sibTransId="{131A3CDB-492A-4B16-A3EC-B01F4B792227}"/>
    <dgm:cxn modelId="{55ECF016-231B-4E48-A645-65B91D4292C4}" srcId="{0A92F676-8501-4753-864A-6DDC2F0ECE35}" destId="{3AFBA5C6-358A-4650-99E1-A610C7AE5EFE}" srcOrd="2" destOrd="0" parTransId="{94C1E189-7BF9-4F81-A0D7-7017DC1F7D6A}" sibTransId="{F4454C3C-B25E-445C-9545-43A26B1EBD28}"/>
    <dgm:cxn modelId="{32DDB70E-BE5D-459D-B72D-E6358E19E0CF}" srcId="{0A92F676-8501-4753-864A-6DDC2F0ECE35}" destId="{88E3E641-58AF-4AB7-9302-1B742AAD7E57}" srcOrd="4" destOrd="0" parTransId="{EE6B75EA-E71D-4AD6-B895-23438363E515}" sibTransId="{713D4151-BA53-424C-8BF6-5A15F392FEDD}"/>
    <dgm:cxn modelId="{C5D11304-2871-421C-AEEF-B1DBA05802B7}" type="presOf" srcId="{3AFBA5C6-358A-4650-99E1-A610C7AE5EFE}" destId="{9AC67DCF-7237-4CEE-85A5-5E2FA4CD721B}" srcOrd="0" destOrd="0" presId="urn:microsoft.com/office/officeart/2005/8/layout/vList2"/>
    <dgm:cxn modelId="{6B003928-D8A5-412D-9D06-F3DE8FC63A05}" type="presOf" srcId="{0A92F676-8501-4753-864A-6DDC2F0ECE35}" destId="{6D53C741-93F6-4493-91D0-4F8BF83612A9}" srcOrd="0" destOrd="0" presId="urn:microsoft.com/office/officeart/2005/8/layout/vList2"/>
    <dgm:cxn modelId="{953BA77B-E2C4-4915-A97B-19083EBD9877}" type="presParOf" srcId="{6D53C741-93F6-4493-91D0-4F8BF83612A9}" destId="{D6C30EBC-EA1F-454C-9D93-FA2B5BBE90A6}" srcOrd="0" destOrd="0" presId="urn:microsoft.com/office/officeart/2005/8/layout/vList2"/>
    <dgm:cxn modelId="{65C9D9CA-154E-4239-8A9D-1C7816F579E2}" type="presParOf" srcId="{6D53C741-93F6-4493-91D0-4F8BF83612A9}" destId="{7C3AE036-2FB3-4D77-8B2D-8E22BB5950D6}" srcOrd="1" destOrd="0" presId="urn:microsoft.com/office/officeart/2005/8/layout/vList2"/>
    <dgm:cxn modelId="{132B2F9A-3BF1-49C8-A9C2-D673F0E5CFC2}" type="presParOf" srcId="{6D53C741-93F6-4493-91D0-4F8BF83612A9}" destId="{FF7137A0-047A-4A9A-B70F-C0308C76EF02}" srcOrd="2" destOrd="0" presId="urn:microsoft.com/office/officeart/2005/8/layout/vList2"/>
    <dgm:cxn modelId="{DDC1E1A7-D126-4601-ABF4-49D0E4A2E3E7}" type="presParOf" srcId="{6D53C741-93F6-4493-91D0-4F8BF83612A9}" destId="{56BDFD34-90D1-4FFA-BE69-D90100B2843E}" srcOrd="3" destOrd="0" presId="urn:microsoft.com/office/officeart/2005/8/layout/vList2"/>
    <dgm:cxn modelId="{08CAD193-A2BA-46B1-9A05-2680037C19C1}" type="presParOf" srcId="{6D53C741-93F6-4493-91D0-4F8BF83612A9}" destId="{9AC67DCF-7237-4CEE-85A5-5E2FA4CD721B}" srcOrd="4" destOrd="0" presId="urn:microsoft.com/office/officeart/2005/8/layout/vList2"/>
    <dgm:cxn modelId="{F992B5D0-4912-416B-9599-6CE5D6B93531}" type="presParOf" srcId="{6D53C741-93F6-4493-91D0-4F8BF83612A9}" destId="{3D423ADA-0A38-415F-8F64-63330593C389}" srcOrd="5" destOrd="0" presId="urn:microsoft.com/office/officeart/2005/8/layout/vList2"/>
    <dgm:cxn modelId="{2BF9F52F-AC46-44AD-989B-1A3FB1FF7E74}" type="presParOf" srcId="{6D53C741-93F6-4493-91D0-4F8BF83612A9}" destId="{40CBAE8B-0439-4B72-8CB3-7292B4FF5068}" srcOrd="6" destOrd="0" presId="urn:microsoft.com/office/officeart/2005/8/layout/vList2"/>
    <dgm:cxn modelId="{335CF9D6-A3E2-4A8E-A246-B8AB10A5AD94}" type="presParOf" srcId="{6D53C741-93F6-4493-91D0-4F8BF83612A9}" destId="{F9A60A04-34B8-4DE1-94E2-1590B99E0BE2}" srcOrd="7" destOrd="0" presId="urn:microsoft.com/office/officeart/2005/8/layout/vList2"/>
    <dgm:cxn modelId="{BEC4FDD6-20C7-4BB5-AF4D-CAAEFBF2ADC1}" type="presParOf" srcId="{6D53C741-93F6-4493-91D0-4F8BF83612A9}" destId="{3BD4B516-4DCC-4ADE-8ACB-2BCB992B04C3}" srcOrd="8"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1DFC1C-74A0-4872-91C6-A302B9B077FC}"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ru-RU"/>
        </a:p>
      </dgm:t>
    </dgm:pt>
    <dgm:pt modelId="{FCAEA482-84D2-49DE-84C6-F3C3BBC66236}">
      <dgm:prSet/>
      <dgm:spPr/>
      <dgm:t>
        <a:bodyPr/>
        <a:lstStyle/>
        <a:p>
          <a:pPr rtl="0"/>
          <a:r>
            <a:rPr lang="ru-RU" dirty="0" smtClean="0"/>
            <a:t>Конфигурация компьютера не ниже</a:t>
          </a:r>
          <a:r>
            <a:rPr lang="en-US" dirty="0" smtClean="0"/>
            <a:t>:</a:t>
          </a:r>
          <a:endParaRPr lang="ru-RU" dirty="0"/>
        </a:p>
      </dgm:t>
    </dgm:pt>
    <dgm:pt modelId="{6D434442-F393-4ADA-B1FD-3606C5477F2E}" type="parTrans" cxnId="{42275F71-BD23-4B96-9BD9-C0CA043F9D3A}">
      <dgm:prSet/>
      <dgm:spPr/>
      <dgm:t>
        <a:bodyPr/>
        <a:lstStyle/>
        <a:p>
          <a:endParaRPr lang="ru-RU"/>
        </a:p>
      </dgm:t>
    </dgm:pt>
    <dgm:pt modelId="{7952BD9C-3CA4-4F22-A3E3-B3A3F3F7B975}" type="sibTrans" cxnId="{42275F71-BD23-4B96-9BD9-C0CA043F9D3A}">
      <dgm:prSet/>
      <dgm:spPr/>
      <dgm:t>
        <a:bodyPr/>
        <a:lstStyle/>
        <a:p>
          <a:endParaRPr lang="ru-RU"/>
        </a:p>
      </dgm:t>
    </dgm:pt>
    <dgm:pt modelId="{BA952671-F489-42BB-9157-F6781945AA2D}">
      <dgm:prSet/>
      <dgm:spPr>
        <a:ln>
          <a:noFill/>
        </a:ln>
      </dgm:spPr>
      <dgm:t>
        <a:bodyPr/>
        <a:lstStyle/>
        <a:p>
          <a:pPr algn="l" rtl="0"/>
          <a:r>
            <a:rPr lang="ru-RU" b="1" dirty="0" smtClean="0">
              <a:solidFill>
                <a:schemeClr val="accent4">
                  <a:lumMod val="50000"/>
                </a:schemeClr>
              </a:solidFill>
            </a:rPr>
            <a:t>CPU </a:t>
          </a:r>
          <a:r>
            <a:rPr lang="ru-RU" b="1" dirty="0" err="1" smtClean="0">
              <a:solidFill>
                <a:schemeClr val="accent4">
                  <a:lumMod val="50000"/>
                </a:schemeClr>
              </a:solidFill>
            </a:rPr>
            <a:t>Pentium</a:t>
          </a:r>
          <a:r>
            <a:rPr lang="ru-RU" b="1" dirty="0" smtClean="0">
              <a:solidFill>
                <a:schemeClr val="accent4">
                  <a:lumMod val="50000"/>
                </a:schemeClr>
              </a:solidFill>
            </a:rPr>
            <a:t> IV 1,5 ГГц;</a:t>
          </a:r>
          <a:endParaRPr lang="ru-RU" b="1" dirty="0">
            <a:solidFill>
              <a:schemeClr val="accent4">
                <a:lumMod val="50000"/>
              </a:schemeClr>
            </a:solidFill>
          </a:endParaRPr>
        </a:p>
      </dgm:t>
    </dgm:pt>
    <dgm:pt modelId="{287F10ED-77AF-4CEC-BACF-F945D1C8BC7B}" type="parTrans" cxnId="{6A9C3BAF-9635-4D1B-A552-9F51C7ED660F}">
      <dgm:prSet/>
      <dgm:spPr/>
      <dgm:t>
        <a:bodyPr/>
        <a:lstStyle/>
        <a:p>
          <a:endParaRPr lang="ru-RU"/>
        </a:p>
      </dgm:t>
    </dgm:pt>
    <dgm:pt modelId="{D5D418B9-99C0-428F-960A-B2861B5C2B83}" type="sibTrans" cxnId="{6A9C3BAF-9635-4D1B-A552-9F51C7ED660F}">
      <dgm:prSet/>
      <dgm:spPr/>
      <dgm:t>
        <a:bodyPr/>
        <a:lstStyle/>
        <a:p>
          <a:endParaRPr lang="ru-RU"/>
        </a:p>
      </dgm:t>
    </dgm:pt>
    <dgm:pt modelId="{2FEA5654-FDD1-4142-9025-21E4FCD61931}">
      <dgm:prSet/>
      <dgm:spPr>
        <a:ln>
          <a:noFill/>
        </a:ln>
      </dgm:spPr>
      <dgm:t>
        <a:bodyPr/>
        <a:lstStyle/>
        <a:p>
          <a:pPr algn="l" rtl="0"/>
          <a:r>
            <a:rPr lang="ru-RU" b="1" dirty="0" smtClean="0">
              <a:solidFill>
                <a:schemeClr val="accent4">
                  <a:lumMod val="50000"/>
                </a:schemeClr>
              </a:solidFill>
            </a:rPr>
            <a:t>20 ГБ дискового пространства</a:t>
          </a:r>
          <a:r>
            <a:rPr lang="en-US" dirty="0" smtClean="0">
              <a:solidFill>
                <a:schemeClr val="accent4">
                  <a:lumMod val="50000"/>
                </a:schemeClr>
              </a:solidFill>
            </a:rPr>
            <a:t>;</a:t>
          </a:r>
          <a:endParaRPr lang="ru-RU" dirty="0">
            <a:solidFill>
              <a:schemeClr val="accent4">
                <a:lumMod val="50000"/>
              </a:schemeClr>
            </a:solidFill>
          </a:endParaRPr>
        </a:p>
      </dgm:t>
    </dgm:pt>
    <dgm:pt modelId="{528E8A6D-41DF-4C82-9FBB-B19B48B28516}" type="parTrans" cxnId="{0D5FDC07-A2CF-464B-B0FC-5A3B918B26CB}">
      <dgm:prSet/>
      <dgm:spPr/>
      <dgm:t>
        <a:bodyPr/>
        <a:lstStyle/>
        <a:p>
          <a:endParaRPr lang="ru-RU"/>
        </a:p>
      </dgm:t>
    </dgm:pt>
    <dgm:pt modelId="{2E74223D-FB5A-4BAC-B2F6-F387328D53C0}" type="sibTrans" cxnId="{0D5FDC07-A2CF-464B-B0FC-5A3B918B26CB}">
      <dgm:prSet/>
      <dgm:spPr/>
      <dgm:t>
        <a:bodyPr/>
        <a:lstStyle/>
        <a:p>
          <a:endParaRPr lang="ru-RU"/>
        </a:p>
      </dgm:t>
    </dgm:pt>
    <dgm:pt modelId="{ACA3AD66-96F6-42CE-B445-C49DAD88401B}">
      <dgm:prSet/>
      <dgm:spPr/>
      <dgm:t>
        <a:bodyPr/>
        <a:lstStyle/>
        <a:p>
          <a:pPr rtl="0"/>
          <a:r>
            <a:rPr lang="ru-RU" dirty="0" smtClean="0"/>
            <a:t>Требования к каналам связи:</a:t>
          </a:r>
          <a:endParaRPr lang="ru-RU" dirty="0"/>
        </a:p>
      </dgm:t>
    </dgm:pt>
    <dgm:pt modelId="{0FFF6D8F-70AD-4548-9565-7AAD5315C379}" type="parTrans" cxnId="{C68D347F-4B5A-4B18-8C39-A4001A2EA530}">
      <dgm:prSet/>
      <dgm:spPr/>
      <dgm:t>
        <a:bodyPr/>
        <a:lstStyle/>
        <a:p>
          <a:endParaRPr lang="ru-RU"/>
        </a:p>
      </dgm:t>
    </dgm:pt>
    <dgm:pt modelId="{E3ADE707-9EC0-4D6C-BA3B-C4B4FEFF53CC}" type="sibTrans" cxnId="{C68D347F-4B5A-4B18-8C39-A4001A2EA530}">
      <dgm:prSet/>
      <dgm:spPr/>
      <dgm:t>
        <a:bodyPr/>
        <a:lstStyle/>
        <a:p>
          <a:endParaRPr lang="ru-RU"/>
        </a:p>
      </dgm:t>
    </dgm:pt>
    <dgm:pt modelId="{6864E014-6D57-4252-8745-A416117A8D50}">
      <dgm:prSet/>
      <dgm:spPr>
        <a:ln>
          <a:noFill/>
        </a:ln>
      </dgm:spPr>
      <dgm:t>
        <a:bodyPr/>
        <a:lstStyle/>
        <a:p>
          <a:pPr rtl="0"/>
          <a:r>
            <a:rPr lang="ru-RU" b="1" dirty="0" smtClean="0">
              <a:solidFill>
                <a:schemeClr val="accent5">
                  <a:lumMod val="50000"/>
                </a:schemeClr>
              </a:solidFill>
            </a:rPr>
            <a:t>пропускная способность интернет-канала, - комфортная 512 Кбит/сек;</a:t>
          </a:r>
          <a:endParaRPr lang="ru-RU" b="1" dirty="0">
            <a:solidFill>
              <a:schemeClr val="accent5">
                <a:lumMod val="50000"/>
              </a:schemeClr>
            </a:solidFill>
          </a:endParaRPr>
        </a:p>
      </dgm:t>
    </dgm:pt>
    <dgm:pt modelId="{8BFA681C-B429-486E-91FE-54CD4E124185}" type="parTrans" cxnId="{69371189-4D65-4A2D-8167-DF128DC3282D}">
      <dgm:prSet/>
      <dgm:spPr/>
      <dgm:t>
        <a:bodyPr/>
        <a:lstStyle/>
        <a:p>
          <a:endParaRPr lang="ru-RU"/>
        </a:p>
      </dgm:t>
    </dgm:pt>
    <dgm:pt modelId="{4E8B9090-AFAC-4AFE-895F-9E8C295AB0FF}" type="sibTrans" cxnId="{69371189-4D65-4A2D-8167-DF128DC3282D}">
      <dgm:prSet/>
      <dgm:spPr/>
      <dgm:t>
        <a:bodyPr/>
        <a:lstStyle/>
        <a:p>
          <a:endParaRPr lang="ru-RU"/>
        </a:p>
      </dgm:t>
    </dgm:pt>
    <dgm:pt modelId="{D6481645-5D1B-43E4-A394-97E5C248B179}">
      <dgm:prSet/>
      <dgm:spPr>
        <a:ln>
          <a:noFill/>
        </a:ln>
      </dgm:spPr>
      <dgm:t>
        <a:bodyPr/>
        <a:lstStyle/>
        <a:p>
          <a:pPr rtl="0"/>
          <a:r>
            <a:rPr lang="ru-RU" b="1" dirty="0" smtClean="0">
              <a:solidFill>
                <a:schemeClr val="accent5">
                  <a:lumMod val="50000"/>
                </a:schemeClr>
              </a:solidFill>
            </a:rPr>
            <a:t>максимальная общая задержка в канале связи не более 800 </a:t>
          </a:r>
          <a:r>
            <a:rPr lang="ru-RU" b="1" dirty="0" err="1" smtClean="0">
              <a:solidFill>
                <a:schemeClr val="accent5">
                  <a:lumMod val="50000"/>
                </a:schemeClr>
              </a:solidFill>
            </a:rPr>
            <a:t>мсек</a:t>
          </a:r>
          <a:r>
            <a:rPr lang="ru-RU" b="1" dirty="0" smtClean="0">
              <a:solidFill>
                <a:schemeClr val="accent5">
                  <a:lumMod val="50000"/>
                </a:schemeClr>
              </a:solidFill>
            </a:rPr>
            <a:t>.</a:t>
          </a:r>
          <a:endParaRPr lang="ru-RU" b="1" dirty="0">
            <a:solidFill>
              <a:schemeClr val="accent5">
                <a:lumMod val="50000"/>
              </a:schemeClr>
            </a:solidFill>
          </a:endParaRPr>
        </a:p>
      </dgm:t>
    </dgm:pt>
    <dgm:pt modelId="{A5278F8C-BB7A-4B5E-ADB3-9C78D83DE335}" type="parTrans" cxnId="{137411D4-0A3D-4D76-8E9E-12210ED54576}">
      <dgm:prSet/>
      <dgm:spPr/>
      <dgm:t>
        <a:bodyPr/>
        <a:lstStyle/>
        <a:p>
          <a:endParaRPr lang="ru-RU"/>
        </a:p>
      </dgm:t>
    </dgm:pt>
    <dgm:pt modelId="{255B6DB2-F399-4AC5-B2EE-33F0271EDFBF}" type="sibTrans" cxnId="{137411D4-0A3D-4D76-8E9E-12210ED54576}">
      <dgm:prSet/>
      <dgm:spPr/>
      <dgm:t>
        <a:bodyPr/>
        <a:lstStyle/>
        <a:p>
          <a:endParaRPr lang="ru-RU"/>
        </a:p>
      </dgm:t>
    </dgm:pt>
    <dgm:pt modelId="{6B155F9A-6C81-4D4F-8097-D7210429F11D}">
      <dgm:prSet/>
      <dgm:spPr>
        <a:ln>
          <a:noFill/>
        </a:ln>
      </dgm:spPr>
      <dgm:t>
        <a:bodyPr/>
        <a:lstStyle/>
        <a:p>
          <a:pPr algn="l" rtl="0"/>
          <a:r>
            <a:rPr lang="ru-RU" b="1" dirty="0" smtClean="0">
              <a:solidFill>
                <a:schemeClr val="accent4">
                  <a:lumMod val="50000"/>
                </a:schemeClr>
              </a:solidFill>
            </a:rPr>
            <a:t>512 МБ оперативной памяти;</a:t>
          </a:r>
          <a:endParaRPr lang="ru-RU" dirty="0">
            <a:solidFill>
              <a:schemeClr val="accent4">
                <a:lumMod val="50000"/>
              </a:schemeClr>
            </a:solidFill>
          </a:endParaRPr>
        </a:p>
      </dgm:t>
    </dgm:pt>
    <dgm:pt modelId="{F72ADD81-355C-4635-BA60-153AD3B88861}" type="parTrans" cxnId="{68C9EFB2-872D-4046-8CE9-21EB303006B6}">
      <dgm:prSet/>
      <dgm:spPr/>
      <dgm:t>
        <a:bodyPr/>
        <a:lstStyle/>
        <a:p>
          <a:endParaRPr lang="ru-RU"/>
        </a:p>
      </dgm:t>
    </dgm:pt>
    <dgm:pt modelId="{1D5E919B-8F34-4825-80E4-7B1B87510B7D}" type="sibTrans" cxnId="{68C9EFB2-872D-4046-8CE9-21EB303006B6}">
      <dgm:prSet/>
      <dgm:spPr/>
      <dgm:t>
        <a:bodyPr/>
        <a:lstStyle/>
        <a:p>
          <a:endParaRPr lang="ru-RU"/>
        </a:p>
      </dgm:t>
    </dgm:pt>
    <dgm:pt modelId="{D0C4EB8D-F8DF-45F4-8E30-00A8030ED80D}" type="pres">
      <dgm:prSet presAssocID="{461DFC1C-74A0-4872-91C6-A302B9B077FC}" presName="linear" presStyleCnt="0">
        <dgm:presLayoutVars>
          <dgm:dir/>
          <dgm:animLvl val="lvl"/>
          <dgm:resizeHandles val="exact"/>
        </dgm:presLayoutVars>
      </dgm:prSet>
      <dgm:spPr/>
      <dgm:t>
        <a:bodyPr/>
        <a:lstStyle/>
        <a:p>
          <a:endParaRPr lang="ru-RU"/>
        </a:p>
      </dgm:t>
    </dgm:pt>
    <dgm:pt modelId="{F14BFA91-3F01-4EC2-B74C-028E875E6118}" type="pres">
      <dgm:prSet presAssocID="{FCAEA482-84D2-49DE-84C6-F3C3BBC66236}" presName="parentLin" presStyleCnt="0"/>
      <dgm:spPr/>
    </dgm:pt>
    <dgm:pt modelId="{F2D6461E-E99F-4D2C-B9BD-B158F7986D1A}" type="pres">
      <dgm:prSet presAssocID="{FCAEA482-84D2-49DE-84C6-F3C3BBC66236}" presName="parentLeftMargin" presStyleLbl="node1" presStyleIdx="0" presStyleCnt="2"/>
      <dgm:spPr/>
      <dgm:t>
        <a:bodyPr/>
        <a:lstStyle/>
        <a:p>
          <a:endParaRPr lang="ru-RU"/>
        </a:p>
      </dgm:t>
    </dgm:pt>
    <dgm:pt modelId="{943FDC14-574E-4093-AA3A-8B164D297F8C}" type="pres">
      <dgm:prSet presAssocID="{FCAEA482-84D2-49DE-84C6-F3C3BBC66236}" presName="parentText" presStyleLbl="node1" presStyleIdx="0" presStyleCnt="2">
        <dgm:presLayoutVars>
          <dgm:chMax val="0"/>
          <dgm:bulletEnabled val="1"/>
        </dgm:presLayoutVars>
      </dgm:prSet>
      <dgm:spPr/>
      <dgm:t>
        <a:bodyPr/>
        <a:lstStyle/>
        <a:p>
          <a:endParaRPr lang="ru-RU"/>
        </a:p>
      </dgm:t>
    </dgm:pt>
    <dgm:pt modelId="{ED6124EB-2649-40FC-93F3-42925E798A78}" type="pres">
      <dgm:prSet presAssocID="{FCAEA482-84D2-49DE-84C6-F3C3BBC66236}" presName="negativeSpace" presStyleCnt="0"/>
      <dgm:spPr/>
    </dgm:pt>
    <dgm:pt modelId="{68340252-D336-45B8-B8F5-EF83B4E7BCA1}" type="pres">
      <dgm:prSet presAssocID="{FCAEA482-84D2-49DE-84C6-F3C3BBC66236}" presName="childText" presStyleLbl="conFgAcc1" presStyleIdx="0" presStyleCnt="2" custScaleX="95219" custLinFactNeighborX="2799">
        <dgm:presLayoutVars>
          <dgm:bulletEnabled val="1"/>
        </dgm:presLayoutVars>
      </dgm:prSet>
      <dgm:spPr/>
      <dgm:t>
        <a:bodyPr/>
        <a:lstStyle/>
        <a:p>
          <a:endParaRPr lang="ru-RU"/>
        </a:p>
      </dgm:t>
    </dgm:pt>
    <dgm:pt modelId="{6E7CD13D-2AD4-412C-ABF4-F0BB1D3542F3}" type="pres">
      <dgm:prSet presAssocID="{7952BD9C-3CA4-4F22-A3E3-B3A3F3F7B975}" presName="spaceBetweenRectangles" presStyleCnt="0"/>
      <dgm:spPr/>
    </dgm:pt>
    <dgm:pt modelId="{264FAD0C-218E-46D2-8CBE-314FCC805C68}" type="pres">
      <dgm:prSet presAssocID="{ACA3AD66-96F6-42CE-B445-C49DAD88401B}" presName="parentLin" presStyleCnt="0"/>
      <dgm:spPr/>
    </dgm:pt>
    <dgm:pt modelId="{8B78B6C7-B222-4CDD-A914-8F3CC9B9DE6B}" type="pres">
      <dgm:prSet presAssocID="{ACA3AD66-96F6-42CE-B445-C49DAD88401B}" presName="parentLeftMargin" presStyleLbl="node1" presStyleIdx="0" presStyleCnt="2"/>
      <dgm:spPr/>
      <dgm:t>
        <a:bodyPr/>
        <a:lstStyle/>
        <a:p>
          <a:endParaRPr lang="ru-RU"/>
        </a:p>
      </dgm:t>
    </dgm:pt>
    <dgm:pt modelId="{20A934C0-85CD-4ACF-B6E0-57470486DB10}" type="pres">
      <dgm:prSet presAssocID="{ACA3AD66-96F6-42CE-B445-C49DAD88401B}" presName="parentText" presStyleLbl="node1" presStyleIdx="1" presStyleCnt="2">
        <dgm:presLayoutVars>
          <dgm:chMax val="0"/>
          <dgm:bulletEnabled val="1"/>
        </dgm:presLayoutVars>
      </dgm:prSet>
      <dgm:spPr/>
      <dgm:t>
        <a:bodyPr/>
        <a:lstStyle/>
        <a:p>
          <a:endParaRPr lang="ru-RU"/>
        </a:p>
      </dgm:t>
    </dgm:pt>
    <dgm:pt modelId="{9B9B92F9-2D6A-4CD4-AF0F-B8FFEEF1AED4}" type="pres">
      <dgm:prSet presAssocID="{ACA3AD66-96F6-42CE-B445-C49DAD88401B}" presName="negativeSpace" presStyleCnt="0"/>
      <dgm:spPr/>
    </dgm:pt>
    <dgm:pt modelId="{39B4C9E4-725F-431F-8A41-03EF21E6106A}" type="pres">
      <dgm:prSet presAssocID="{ACA3AD66-96F6-42CE-B445-C49DAD88401B}" presName="childText" presStyleLbl="conFgAcc1" presStyleIdx="1" presStyleCnt="2" custScaleX="95219" custLinFactNeighborX="3187" custLinFactNeighborY="2221">
        <dgm:presLayoutVars>
          <dgm:bulletEnabled val="1"/>
        </dgm:presLayoutVars>
      </dgm:prSet>
      <dgm:spPr/>
      <dgm:t>
        <a:bodyPr/>
        <a:lstStyle/>
        <a:p>
          <a:endParaRPr lang="ru-RU"/>
        </a:p>
      </dgm:t>
    </dgm:pt>
  </dgm:ptLst>
  <dgm:cxnLst>
    <dgm:cxn modelId="{6BABA0DB-E9E2-4848-BFC1-CC0F25F4B214}" type="presOf" srcId="{6B155F9A-6C81-4D4F-8097-D7210429F11D}" destId="{68340252-D336-45B8-B8F5-EF83B4E7BCA1}" srcOrd="0" destOrd="0" presId="urn:microsoft.com/office/officeart/2005/8/layout/list1"/>
    <dgm:cxn modelId="{472EB48F-28A4-4CFC-A0A3-B6CBD8D800D3}" type="presOf" srcId="{461DFC1C-74A0-4872-91C6-A302B9B077FC}" destId="{D0C4EB8D-F8DF-45F4-8E30-00A8030ED80D}" srcOrd="0" destOrd="0" presId="urn:microsoft.com/office/officeart/2005/8/layout/list1"/>
    <dgm:cxn modelId="{52459079-1575-48E3-B5E3-B843235CB4FE}" type="presOf" srcId="{BA952671-F489-42BB-9157-F6781945AA2D}" destId="{68340252-D336-45B8-B8F5-EF83B4E7BCA1}" srcOrd="0" destOrd="1" presId="urn:microsoft.com/office/officeart/2005/8/layout/list1"/>
    <dgm:cxn modelId="{6800A3F8-1D58-4000-AF52-0881DE9A3EE5}" type="presOf" srcId="{FCAEA482-84D2-49DE-84C6-F3C3BBC66236}" destId="{943FDC14-574E-4093-AA3A-8B164D297F8C}" srcOrd="1" destOrd="0" presId="urn:microsoft.com/office/officeart/2005/8/layout/list1"/>
    <dgm:cxn modelId="{68C9EFB2-872D-4046-8CE9-21EB303006B6}" srcId="{FCAEA482-84D2-49DE-84C6-F3C3BBC66236}" destId="{6B155F9A-6C81-4D4F-8097-D7210429F11D}" srcOrd="0" destOrd="0" parTransId="{F72ADD81-355C-4635-BA60-153AD3B88861}" sibTransId="{1D5E919B-8F34-4825-80E4-7B1B87510B7D}"/>
    <dgm:cxn modelId="{6A9C3BAF-9635-4D1B-A552-9F51C7ED660F}" srcId="{FCAEA482-84D2-49DE-84C6-F3C3BBC66236}" destId="{BA952671-F489-42BB-9157-F6781945AA2D}" srcOrd="1" destOrd="0" parTransId="{287F10ED-77AF-4CEC-BACF-F945D1C8BC7B}" sibTransId="{D5D418B9-99C0-428F-960A-B2861B5C2B83}"/>
    <dgm:cxn modelId="{0D5FDC07-A2CF-464B-B0FC-5A3B918B26CB}" srcId="{FCAEA482-84D2-49DE-84C6-F3C3BBC66236}" destId="{2FEA5654-FDD1-4142-9025-21E4FCD61931}" srcOrd="2" destOrd="0" parTransId="{528E8A6D-41DF-4C82-9FBB-B19B48B28516}" sibTransId="{2E74223D-FB5A-4BAC-B2F6-F387328D53C0}"/>
    <dgm:cxn modelId="{69371189-4D65-4A2D-8167-DF128DC3282D}" srcId="{ACA3AD66-96F6-42CE-B445-C49DAD88401B}" destId="{6864E014-6D57-4252-8745-A416117A8D50}" srcOrd="0" destOrd="0" parTransId="{8BFA681C-B429-486E-91FE-54CD4E124185}" sibTransId="{4E8B9090-AFAC-4AFE-895F-9E8C295AB0FF}"/>
    <dgm:cxn modelId="{3D21E18E-3B48-48D3-82BC-82EAD11F21D5}" type="presOf" srcId="{D6481645-5D1B-43E4-A394-97E5C248B179}" destId="{39B4C9E4-725F-431F-8A41-03EF21E6106A}" srcOrd="0" destOrd="1" presId="urn:microsoft.com/office/officeart/2005/8/layout/list1"/>
    <dgm:cxn modelId="{137411D4-0A3D-4D76-8E9E-12210ED54576}" srcId="{ACA3AD66-96F6-42CE-B445-C49DAD88401B}" destId="{D6481645-5D1B-43E4-A394-97E5C248B179}" srcOrd="1" destOrd="0" parTransId="{A5278F8C-BB7A-4B5E-ADB3-9C78D83DE335}" sibTransId="{255B6DB2-F399-4AC5-B2EE-33F0271EDFBF}"/>
    <dgm:cxn modelId="{891FD4C8-D1D9-4496-BE67-E90BAE075560}" type="presOf" srcId="{FCAEA482-84D2-49DE-84C6-F3C3BBC66236}" destId="{F2D6461E-E99F-4D2C-B9BD-B158F7986D1A}" srcOrd="0" destOrd="0" presId="urn:microsoft.com/office/officeart/2005/8/layout/list1"/>
    <dgm:cxn modelId="{91027785-98F1-4391-BC01-D66F4ABC5312}" type="presOf" srcId="{2FEA5654-FDD1-4142-9025-21E4FCD61931}" destId="{68340252-D336-45B8-B8F5-EF83B4E7BCA1}" srcOrd="0" destOrd="2" presId="urn:microsoft.com/office/officeart/2005/8/layout/list1"/>
    <dgm:cxn modelId="{71535C4A-BB64-4A6E-94FA-2163E24DBDA0}" type="presOf" srcId="{ACA3AD66-96F6-42CE-B445-C49DAD88401B}" destId="{8B78B6C7-B222-4CDD-A914-8F3CC9B9DE6B}" srcOrd="0" destOrd="0" presId="urn:microsoft.com/office/officeart/2005/8/layout/list1"/>
    <dgm:cxn modelId="{4BD05DE3-1AD6-4A02-82CB-7F4184C69590}" type="presOf" srcId="{ACA3AD66-96F6-42CE-B445-C49DAD88401B}" destId="{20A934C0-85CD-4ACF-B6E0-57470486DB10}" srcOrd="1" destOrd="0" presId="urn:microsoft.com/office/officeart/2005/8/layout/list1"/>
    <dgm:cxn modelId="{42275F71-BD23-4B96-9BD9-C0CA043F9D3A}" srcId="{461DFC1C-74A0-4872-91C6-A302B9B077FC}" destId="{FCAEA482-84D2-49DE-84C6-F3C3BBC66236}" srcOrd="0" destOrd="0" parTransId="{6D434442-F393-4ADA-B1FD-3606C5477F2E}" sibTransId="{7952BD9C-3CA4-4F22-A3E3-B3A3F3F7B975}"/>
    <dgm:cxn modelId="{F4192827-BE5A-46AB-B0C8-CABF0B96132E}" type="presOf" srcId="{6864E014-6D57-4252-8745-A416117A8D50}" destId="{39B4C9E4-725F-431F-8A41-03EF21E6106A}" srcOrd="0" destOrd="0" presId="urn:microsoft.com/office/officeart/2005/8/layout/list1"/>
    <dgm:cxn modelId="{C68D347F-4B5A-4B18-8C39-A4001A2EA530}" srcId="{461DFC1C-74A0-4872-91C6-A302B9B077FC}" destId="{ACA3AD66-96F6-42CE-B445-C49DAD88401B}" srcOrd="1" destOrd="0" parTransId="{0FFF6D8F-70AD-4548-9565-7AAD5315C379}" sibTransId="{E3ADE707-9EC0-4D6C-BA3B-C4B4FEFF53CC}"/>
    <dgm:cxn modelId="{F4B871A2-A10B-4801-9681-9AED06232FB5}" type="presParOf" srcId="{D0C4EB8D-F8DF-45F4-8E30-00A8030ED80D}" destId="{F14BFA91-3F01-4EC2-B74C-028E875E6118}" srcOrd="0" destOrd="0" presId="urn:microsoft.com/office/officeart/2005/8/layout/list1"/>
    <dgm:cxn modelId="{13D9D76E-32BC-4DB0-87D9-D6A668BFFE50}" type="presParOf" srcId="{F14BFA91-3F01-4EC2-B74C-028E875E6118}" destId="{F2D6461E-E99F-4D2C-B9BD-B158F7986D1A}" srcOrd="0" destOrd="0" presId="urn:microsoft.com/office/officeart/2005/8/layout/list1"/>
    <dgm:cxn modelId="{6E52E569-6CCD-4BBB-8596-C6B5327A6486}" type="presParOf" srcId="{F14BFA91-3F01-4EC2-B74C-028E875E6118}" destId="{943FDC14-574E-4093-AA3A-8B164D297F8C}" srcOrd="1" destOrd="0" presId="urn:microsoft.com/office/officeart/2005/8/layout/list1"/>
    <dgm:cxn modelId="{06DD2340-D4C8-4B1F-8927-5D1156303EBF}" type="presParOf" srcId="{D0C4EB8D-F8DF-45F4-8E30-00A8030ED80D}" destId="{ED6124EB-2649-40FC-93F3-42925E798A78}" srcOrd="1" destOrd="0" presId="urn:microsoft.com/office/officeart/2005/8/layout/list1"/>
    <dgm:cxn modelId="{B33AD921-9A58-4870-9E02-63231FBA2853}" type="presParOf" srcId="{D0C4EB8D-F8DF-45F4-8E30-00A8030ED80D}" destId="{68340252-D336-45B8-B8F5-EF83B4E7BCA1}" srcOrd="2" destOrd="0" presId="urn:microsoft.com/office/officeart/2005/8/layout/list1"/>
    <dgm:cxn modelId="{BD68787B-0F3F-41A2-A635-2BA44016AE45}" type="presParOf" srcId="{D0C4EB8D-F8DF-45F4-8E30-00A8030ED80D}" destId="{6E7CD13D-2AD4-412C-ABF4-F0BB1D3542F3}" srcOrd="3" destOrd="0" presId="urn:microsoft.com/office/officeart/2005/8/layout/list1"/>
    <dgm:cxn modelId="{447169F9-9A66-4482-B189-0535040E7733}" type="presParOf" srcId="{D0C4EB8D-F8DF-45F4-8E30-00A8030ED80D}" destId="{264FAD0C-218E-46D2-8CBE-314FCC805C68}" srcOrd="4" destOrd="0" presId="urn:microsoft.com/office/officeart/2005/8/layout/list1"/>
    <dgm:cxn modelId="{11EF2941-11D5-4001-A032-58FAB4102A68}" type="presParOf" srcId="{264FAD0C-218E-46D2-8CBE-314FCC805C68}" destId="{8B78B6C7-B222-4CDD-A914-8F3CC9B9DE6B}" srcOrd="0" destOrd="0" presId="urn:microsoft.com/office/officeart/2005/8/layout/list1"/>
    <dgm:cxn modelId="{FDB1AF22-48D1-48AB-BFEA-3E746545161F}" type="presParOf" srcId="{264FAD0C-218E-46D2-8CBE-314FCC805C68}" destId="{20A934C0-85CD-4ACF-B6E0-57470486DB10}" srcOrd="1" destOrd="0" presId="urn:microsoft.com/office/officeart/2005/8/layout/list1"/>
    <dgm:cxn modelId="{84041BFB-2141-47DD-B6DB-9733CC706083}" type="presParOf" srcId="{D0C4EB8D-F8DF-45F4-8E30-00A8030ED80D}" destId="{9B9B92F9-2D6A-4CD4-AF0F-B8FFEEF1AED4}" srcOrd="5" destOrd="0" presId="urn:microsoft.com/office/officeart/2005/8/layout/list1"/>
    <dgm:cxn modelId="{AB6EE239-7D76-4B18-8A90-A4B827F5617E}" type="presParOf" srcId="{D0C4EB8D-F8DF-45F4-8E30-00A8030ED80D}" destId="{39B4C9E4-725F-431F-8A41-03EF21E6106A}" srcOrd="6"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6D16392-5F0C-4C9D-AEF9-D52E49ABC38C}" type="doc">
      <dgm:prSet loTypeId="urn:microsoft.com/office/officeart/2005/8/layout/radial6" loCatId="cycle" qsTypeId="urn:microsoft.com/office/officeart/2005/8/quickstyle/simple2" qsCatId="simple" csTypeId="urn:microsoft.com/office/officeart/2005/8/colors/accent4_3" csCatId="accent4" phldr="1"/>
      <dgm:spPr/>
      <dgm:t>
        <a:bodyPr/>
        <a:lstStyle/>
        <a:p>
          <a:endParaRPr lang="ru-RU"/>
        </a:p>
      </dgm:t>
    </dgm:pt>
    <dgm:pt modelId="{9F5D26B1-15DF-4154-9665-8A801EBD72D0}">
      <dgm:prSet phldrT="[Текст]" custT="1"/>
      <dgm:spPr/>
      <dgm:t>
        <a:bodyPr/>
        <a:lstStyle/>
        <a:p>
          <a:r>
            <a:rPr lang="ru-RU" sz="2000" dirty="0" smtClean="0"/>
            <a:t>Абоненты</a:t>
          </a:r>
        </a:p>
        <a:p>
          <a:r>
            <a:rPr lang="ru-RU" sz="2000" dirty="0" smtClean="0"/>
            <a:t>СУФД</a:t>
          </a:r>
          <a:endParaRPr lang="ru-RU" sz="2000" dirty="0"/>
        </a:p>
      </dgm:t>
    </dgm:pt>
    <dgm:pt modelId="{7FC0B16B-2077-4FA5-94F6-6B2A694A2179}" type="parTrans" cxnId="{E603B0CD-0189-41E9-BE96-1CD911AD263A}">
      <dgm:prSet/>
      <dgm:spPr/>
      <dgm:t>
        <a:bodyPr/>
        <a:lstStyle/>
        <a:p>
          <a:endParaRPr lang="ru-RU" sz="1400"/>
        </a:p>
      </dgm:t>
    </dgm:pt>
    <dgm:pt modelId="{5298E5BD-7116-4CFC-80C0-05CD8236575A}" type="sibTrans" cxnId="{E603B0CD-0189-41E9-BE96-1CD911AD263A}">
      <dgm:prSet/>
      <dgm:spPr/>
      <dgm:t>
        <a:bodyPr/>
        <a:lstStyle/>
        <a:p>
          <a:endParaRPr lang="ru-RU" sz="1400"/>
        </a:p>
      </dgm:t>
    </dgm:pt>
    <dgm:pt modelId="{4955FC80-90D4-4419-BC17-0882D4581826}">
      <dgm:prSet phldrT="[Текст]" custT="1"/>
      <dgm:spPr/>
      <dgm:t>
        <a:bodyPr/>
        <a:lstStyle/>
        <a:p>
          <a:r>
            <a:rPr lang="ru-RU" sz="2000" dirty="0" smtClean="0"/>
            <a:t>Пользовательская документация</a:t>
          </a:r>
          <a:endParaRPr lang="ru-RU" sz="2000" dirty="0"/>
        </a:p>
      </dgm:t>
    </dgm:pt>
    <dgm:pt modelId="{95B200FA-9288-4B53-B94A-B5998AAB10E9}" type="parTrans" cxnId="{66E9A048-8B22-400A-B042-8C5BA547025D}">
      <dgm:prSet/>
      <dgm:spPr/>
      <dgm:t>
        <a:bodyPr/>
        <a:lstStyle/>
        <a:p>
          <a:endParaRPr lang="ru-RU" sz="1400"/>
        </a:p>
      </dgm:t>
    </dgm:pt>
    <dgm:pt modelId="{3F688401-E1CA-4887-8583-37C0427EA836}" type="sibTrans" cxnId="{66E9A048-8B22-400A-B042-8C5BA547025D}">
      <dgm:prSet/>
      <dgm:spPr/>
      <dgm:t>
        <a:bodyPr/>
        <a:lstStyle/>
        <a:p>
          <a:endParaRPr lang="ru-RU" sz="1400"/>
        </a:p>
      </dgm:t>
    </dgm:pt>
    <dgm:pt modelId="{796A2F98-F194-4B84-84DD-6CF2F9051168}">
      <dgm:prSet phldrT="[Текст]" custT="1"/>
      <dgm:spPr/>
      <dgm:t>
        <a:bodyPr/>
        <a:lstStyle/>
        <a:p>
          <a:r>
            <a:rPr lang="ru-RU" sz="2000" dirty="0" smtClean="0"/>
            <a:t>База знаний</a:t>
          </a:r>
          <a:endParaRPr lang="ru-RU" sz="2000" dirty="0"/>
        </a:p>
      </dgm:t>
    </dgm:pt>
    <dgm:pt modelId="{F2FA115F-9CE4-4978-8295-A72CF9982623}" type="parTrans" cxnId="{BED86E5F-FE44-43D3-85FB-1E1BEC44AE5E}">
      <dgm:prSet/>
      <dgm:spPr/>
      <dgm:t>
        <a:bodyPr/>
        <a:lstStyle/>
        <a:p>
          <a:endParaRPr lang="ru-RU" sz="1400"/>
        </a:p>
      </dgm:t>
    </dgm:pt>
    <dgm:pt modelId="{6BCCC40E-7373-49D9-AC60-0D81980D1D7F}" type="sibTrans" cxnId="{BED86E5F-FE44-43D3-85FB-1E1BEC44AE5E}">
      <dgm:prSet/>
      <dgm:spPr/>
      <dgm:t>
        <a:bodyPr/>
        <a:lstStyle/>
        <a:p>
          <a:endParaRPr lang="ru-RU" sz="1400"/>
        </a:p>
      </dgm:t>
    </dgm:pt>
    <dgm:pt modelId="{419BD717-56DA-4678-B09C-E8A58D445292}">
      <dgm:prSet phldrT="[Текст]" custT="1"/>
      <dgm:spPr/>
      <dgm:t>
        <a:bodyPr/>
        <a:lstStyle/>
        <a:p>
          <a:r>
            <a:rPr lang="ru-RU" sz="2000" dirty="0" smtClean="0"/>
            <a:t>Портал поддержки</a:t>
          </a:r>
          <a:endParaRPr lang="ru-RU" sz="2000" dirty="0"/>
        </a:p>
      </dgm:t>
    </dgm:pt>
    <dgm:pt modelId="{2AFE6AB3-710D-4F22-A8C9-E45DFE0D388E}" type="parTrans" cxnId="{D31EBB4C-ECE3-4F4E-97EE-CA1D566EEABD}">
      <dgm:prSet/>
      <dgm:spPr/>
      <dgm:t>
        <a:bodyPr/>
        <a:lstStyle/>
        <a:p>
          <a:endParaRPr lang="ru-RU" sz="1400"/>
        </a:p>
      </dgm:t>
    </dgm:pt>
    <dgm:pt modelId="{15A6DB01-2352-468D-B853-208AF2152A3D}" type="sibTrans" cxnId="{D31EBB4C-ECE3-4F4E-97EE-CA1D566EEABD}">
      <dgm:prSet/>
      <dgm:spPr/>
      <dgm:t>
        <a:bodyPr/>
        <a:lstStyle/>
        <a:p>
          <a:endParaRPr lang="ru-RU" sz="1400"/>
        </a:p>
      </dgm:t>
    </dgm:pt>
    <dgm:pt modelId="{DACDDD1A-F19F-4CDD-931F-C26C9C6050B2}">
      <dgm:prSet phldrT="[Текст]" custT="1"/>
      <dgm:spPr/>
      <dgm:t>
        <a:bodyPr/>
        <a:lstStyle/>
        <a:p>
          <a:r>
            <a:rPr lang="ru-RU" sz="2000" dirty="0" smtClean="0"/>
            <a:t>Выезды</a:t>
          </a:r>
          <a:endParaRPr lang="ru-RU" sz="2000" dirty="0"/>
        </a:p>
      </dgm:t>
    </dgm:pt>
    <dgm:pt modelId="{FC421FD3-7391-483D-ACAD-545A13D9E3BD}" type="parTrans" cxnId="{3F5161AB-0AFB-4893-878E-36E90AFECFDB}">
      <dgm:prSet/>
      <dgm:spPr/>
      <dgm:t>
        <a:bodyPr/>
        <a:lstStyle/>
        <a:p>
          <a:endParaRPr lang="ru-RU" sz="1400"/>
        </a:p>
      </dgm:t>
    </dgm:pt>
    <dgm:pt modelId="{56391B6D-A414-45E3-AF89-2A81E55E8A49}" type="sibTrans" cxnId="{3F5161AB-0AFB-4893-878E-36E90AFECFDB}">
      <dgm:prSet/>
      <dgm:spPr/>
      <dgm:t>
        <a:bodyPr/>
        <a:lstStyle/>
        <a:p>
          <a:endParaRPr lang="ru-RU" sz="1400"/>
        </a:p>
      </dgm:t>
    </dgm:pt>
    <dgm:pt modelId="{71E36C16-404A-45C4-A9A2-5A23E6159099}">
      <dgm:prSet phldrT="[Текст]" custT="1"/>
      <dgm:spPr/>
      <dgm:t>
        <a:bodyPr/>
        <a:lstStyle/>
        <a:p>
          <a:r>
            <a:rPr lang="ru-RU" sz="2000" dirty="0" smtClean="0"/>
            <a:t>Горячая линия</a:t>
          </a:r>
        </a:p>
        <a:p>
          <a:r>
            <a:rPr lang="ru-RU" sz="2000" dirty="0" smtClean="0"/>
            <a:t>8-800-100-22-55</a:t>
          </a:r>
          <a:endParaRPr lang="ru-RU" sz="2000" dirty="0"/>
        </a:p>
      </dgm:t>
    </dgm:pt>
    <dgm:pt modelId="{8D4CBF15-1FBE-4843-AAB1-29DFEDC34A79}" type="parTrans" cxnId="{4BC603AD-0BBD-4B9E-AE2E-65647FB88F09}">
      <dgm:prSet/>
      <dgm:spPr/>
      <dgm:t>
        <a:bodyPr/>
        <a:lstStyle/>
        <a:p>
          <a:endParaRPr lang="ru-RU"/>
        </a:p>
      </dgm:t>
    </dgm:pt>
    <dgm:pt modelId="{4C8A806F-3B12-4C4F-8BDB-3BA68A2D52CC}" type="sibTrans" cxnId="{4BC603AD-0BBD-4B9E-AE2E-65647FB88F09}">
      <dgm:prSet/>
      <dgm:spPr/>
      <dgm:t>
        <a:bodyPr/>
        <a:lstStyle/>
        <a:p>
          <a:endParaRPr lang="ru-RU"/>
        </a:p>
      </dgm:t>
    </dgm:pt>
    <dgm:pt modelId="{FB2E18CA-3D3E-46AC-9988-C9DE7AA85FFF}" type="pres">
      <dgm:prSet presAssocID="{46D16392-5F0C-4C9D-AEF9-D52E49ABC38C}" presName="Name0" presStyleCnt="0">
        <dgm:presLayoutVars>
          <dgm:chMax val="1"/>
          <dgm:dir/>
          <dgm:animLvl val="ctr"/>
          <dgm:resizeHandles val="exact"/>
        </dgm:presLayoutVars>
      </dgm:prSet>
      <dgm:spPr/>
      <dgm:t>
        <a:bodyPr/>
        <a:lstStyle/>
        <a:p>
          <a:endParaRPr lang="ru-RU"/>
        </a:p>
      </dgm:t>
    </dgm:pt>
    <dgm:pt modelId="{B172311E-9B3D-4138-ABAB-9CC82614C72C}" type="pres">
      <dgm:prSet presAssocID="{9F5D26B1-15DF-4154-9665-8A801EBD72D0}" presName="centerShape" presStyleLbl="node0" presStyleIdx="0" presStyleCnt="1" custLinFactNeighborX="-3422" custLinFactNeighborY="-5209"/>
      <dgm:spPr/>
      <dgm:t>
        <a:bodyPr/>
        <a:lstStyle/>
        <a:p>
          <a:endParaRPr lang="ru-RU"/>
        </a:p>
      </dgm:t>
    </dgm:pt>
    <dgm:pt modelId="{4A53A6B3-D404-4950-981A-5FC3DCF764D8}" type="pres">
      <dgm:prSet presAssocID="{4955FC80-90D4-4419-BC17-0882D4581826}" presName="node" presStyleLbl="node1" presStyleIdx="0" presStyleCnt="5" custScaleX="158246">
        <dgm:presLayoutVars>
          <dgm:bulletEnabled val="1"/>
        </dgm:presLayoutVars>
      </dgm:prSet>
      <dgm:spPr/>
      <dgm:t>
        <a:bodyPr/>
        <a:lstStyle/>
        <a:p>
          <a:endParaRPr lang="ru-RU"/>
        </a:p>
      </dgm:t>
    </dgm:pt>
    <dgm:pt modelId="{B89672F1-EBC4-4065-B5BC-24BB74405E29}" type="pres">
      <dgm:prSet presAssocID="{4955FC80-90D4-4419-BC17-0882D4581826}" presName="dummy" presStyleCnt="0"/>
      <dgm:spPr/>
      <dgm:t>
        <a:bodyPr/>
        <a:lstStyle/>
        <a:p>
          <a:endParaRPr lang="ru-RU"/>
        </a:p>
      </dgm:t>
    </dgm:pt>
    <dgm:pt modelId="{454E2909-B059-42D8-AE75-F80DADA3B036}" type="pres">
      <dgm:prSet presAssocID="{3F688401-E1CA-4887-8583-37C0427EA836}" presName="sibTrans" presStyleLbl="sibTrans2D1" presStyleIdx="0" presStyleCnt="5"/>
      <dgm:spPr/>
      <dgm:t>
        <a:bodyPr/>
        <a:lstStyle/>
        <a:p>
          <a:endParaRPr lang="ru-RU"/>
        </a:p>
      </dgm:t>
    </dgm:pt>
    <dgm:pt modelId="{54DFCF29-0233-4026-B40F-CA154AA357F3}" type="pres">
      <dgm:prSet presAssocID="{71E36C16-404A-45C4-A9A2-5A23E6159099}" presName="node" presStyleLbl="node1" presStyleIdx="1" presStyleCnt="5" custScaleX="158246" custRadScaleRad="105787" custRadScaleInc="-11608">
        <dgm:presLayoutVars>
          <dgm:bulletEnabled val="1"/>
        </dgm:presLayoutVars>
      </dgm:prSet>
      <dgm:spPr/>
      <dgm:t>
        <a:bodyPr/>
        <a:lstStyle/>
        <a:p>
          <a:endParaRPr lang="ru-RU"/>
        </a:p>
      </dgm:t>
    </dgm:pt>
    <dgm:pt modelId="{0CBD924B-0F5D-4381-94DE-522E2EF82B62}" type="pres">
      <dgm:prSet presAssocID="{71E36C16-404A-45C4-A9A2-5A23E6159099}" presName="dummy" presStyleCnt="0"/>
      <dgm:spPr/>
      <dgm:t>
        <a:bodyPr/>
        <a:lstStyle/>
        <a:p>
          <a:endParaRPr lang="ru-RU"/>
        </a:p>
      </dgm:t>
    </dgm:pt>
    <dgm:pt modelId="{F2D55665-21B2-448D-ADED-B82B00E58C3D}" type="pres">
      <dgm:prSet presAssocID="{4C8A806F-3B12-4C4F-8BDB-3BA68A2D52CC}" presName="sibTrans" presStyleLbl="sibTrans2D1" presStyleIdx="1" presStyleCnt="5"/>
      <dgm:spPr/>
      <dgm:t>
        <a:bodyPr/>
        <a:lstStyle/>
        <a:p>
          <a:endParaRPr lang="ru-RU"/>
        </a:p>
      </dgm:t>
    </dgm:pt>
    <dgm:pt modelId="{CF0A86FC-2933-4F58-ADEF-7AD8F02E6507}" type="pres">
      <dgm:prSet presAssocID="{796A2F98-F194-4B84-84DD-6CF2F9051168}" presName="node" presStyleLbl="node1" presStyleIdx="2" presStyleCnt="5" custScaleX="147790" custRadScaleRad="96090" custRadScaleInc="-31533">
        <dgm:presLayoutVars>
          <dgm:bulletEnabled val="1"/>
        </dgm:presLayoutVars>
      </dgm:prSet>
      <dgm:spPr/>
      <dgm:t>
        <a:bodyPr/>
        <a:lstStyle/>
        <a:p>
          <a:endParaRPr lang="ru-RU"/>
        </a:p>
      </dgm:t>
    </dgm:pt>
    <dgm:pt modelId="{FCEB35E8-804E-4421-A3B8-DAE52DECABF6}" type="pres">
      <dgm:prSet presAssocID="{796A2F98-F194-4B84-84DD-6CF2F9051168}" presName="dummy" presStyleCnt="0"/>
      <dgm:spPr/>
      <dgm:t>
        <a:bodyPr/>
        <a:lstStyle/>
        <a:p>
          <a:endParaRPr lang="ru-RU"/>
        </a:p>
      </dgm:t>
    </dgm:pt>
    <dgm:pt modelId="{23462FB0-0A14-421B-A7BD-9269018B0A56}" type="pres">
      <dgm:prSet presAssocID="{6BCCC40E-7373-49D9-AC60-0D81980D1D7F}" presName="sibTrans" presStyleLbl="sibTrans2D1" presStyleIdx="2" presStyleCnt="5"/>
      <dgm:spPr/>
      <dgm:t>
        <a:bodyPr/>
        <a:lstStyle/>
        <a:p>
          <a:endParaRPr lang="ru-RU"/>
        </a:p>
      </dgm:t>
    </dgm:pt>
    <dgm:pt modelId="{AA075BF8-2664-426F-99AA-E65A090AAE21}" type="pres">
      <dgm:prSet presAssocID="{419BD717-56DA-4678-B09C-E8A58D445292}" presName="node" presStyleLbl="node1" presStyleIdx="3" presStyleCnt="5" custScaleX="151057" custRadScaleRad="105557" custRadScaleInc="62656">
        <dgm:presLayoutVars>
          <dgm:bulletEnabled val="1"/>
        </dgm:presLayoutVars>
      </dgm:prSet>
      <dgm:spPr/>
      <dgm:t>
        <a:bodyPr/>
        <a:lstStyle/>
        <a:p>
          <a:endParaRPr lang="ru-RU"/>
        </a:p>
      </dgm:t>
    </dgm:pt>
    <dgm:pt modelId="{3D80074C-86E3-4440-B1F6-330A055AA4BF}" type="pres">
      <dgm:prSet presAssocID="{419BD717-56DA-4678-B09C-E8A58D445292}" presName="dummy" presStyleCnt="0"/>
      <dgm:spPr/>
      <dgm:t>
        <a:bodyPr/>
        <a:lstStyle/>
        <a:p>
          <a:endParaRPr lang="ru-RU"/>
        </a:p>
      </dgm:t>
    </dgm:pt>
    <dgm:pt modelId="{96D5D3D8-5E74-450A-8ED6-1B5D60512DE5}" type="pres">
      <dgm:prSet presAssocID="{15A6DB01-2352-468D-B853-208AF2152A3D}" presName="sibTrans" presStyleLbl="sibTrans2D1" presStyleIdx="3" presStyleCnt="5"/>
      <dgm:spPr/>
      <dgm:t>
        <a:bodyPr/>
        <a:lstStyle/>
        <a:p>
          <a:endParaRPr lang="ru-RU"/>
        </a:p>
      </dgm:t>
    </dgm:pt>
    <dgm:pt modelId="{9AD3B310-34A9-4B4E-9C46-649557AC9341}" type="pres">
      <dgm:prSet presAssocID="{DACDDD1A-F19F-4CDD-931F-C26C9C6050B2}" presName="node" presStyleLbl="node1" presStyleIdx="4" presStyleCnt="5" custScaleX="146587" custRadScaleRad="114384" custRadScaleInc="-86">
        <dgm:presLayoutVars>
          <dgm:bulletEnabled val="1"/>
        </dgm:presLayoutVars>
      </dgm:prSet>
      <dgm:spPr/>
      <dgm:t>
        <a:bodyPr/>
        <a:lstStyle/>
        <a:p>
          <a:endParaRPr lang="ru-RU"/>
        </a:p>
      </dgm:t>
    </dgm:pt>
    <dgm:pt modelId="{41053FE7-5CCB-4B23-AC04-7A26396BAC5E}" type="pres">
      <dgm:prSet presAssocID="{DACDDD1A-F19F-4CDD-931F-C26C9C6050B2}" presName="dummy" presStyleCnt="0"/>
      <dgm:spPr/>
      <dgm:t>
        <a:bodyPr/>
        <a:lstStyle/>
        <a:p>
          <a:endParaRPr lang="ru-RU"/>
        </a:p>
      </dgm:t>
    </dgm:pt>
    <dgm:pt modelId="{50A62AFA-2A19-468F-8B44-9FCA6939B23E}" type="pres">
      <dgm:prSet presAssocID="{56391B6D-A414-45E3-AF89-2A81E55E8A49}" presName="sibTrans" presStyleLbl="sibTrans2D1" presStyleIdx="4" presStyleCnt="5"/>
      <dgm:spPr/>
      <dgm:t>
        <a:bodyPr/>
        <a:lstStyle/>
        <a:p>
          <a:endParaRPr lang="ru-RU"/>
        </a:p>
      </dgm:t>
    </dgm:pt>
  </dgm:ptLst>
  <dgm:cxnLst>
    <dgm:cxn modelId="{E603B0CD-0189-41E9-BE96-1CD911AD263A}" srcId="{46D16392-5F0C-4C9D-AEF9-D52E49ABC38C}" destId="{9F5D26B1-15DF-4154-9665-8A801EBD72D0}" srcOrd="0" destOrd="0" parTransId="{7FC0B16B-2077-4FA5-94F6-6B2A694A2179}" sibTransId="{5298E5BD-7116-4CFC-80C0-05CD8236575A}"/>
    <dgm:cxn modelId="{71DB2333-D365-49CC-9138-093A843F1171}" type="presOf" srcId="{796A2F98-F194-4B84-84DD-6CF2F9051168}" destId="{CF0A86FC-2933-4F58-ADEF-7AD8F02E6507}" srcOrd="0" destOrd="0" presId="urn:microsoft.com/office/officeart/2005/8/layout/radial6"/>
    <dgm:cxn modelId="{D10B6C5F-57A9-4677-ACCF-1CDC4E6DB401}" type="presOf" srcId="{4C8A806F-3B12-4C4F-8BDB-3BA68A2D52CC}" destId="{F2D55665-21B2-448D-ADED-B82B00E58C3D}" srcOrd="0" destOrd="0" presId="urn:microsoft.com/office/officeart/2005/8/layout/radial6"/>
    <dgm:cxn modelId="{BED86E5F-FE44-43D3-85FB-1E1BEC44AE5E}" srcId="{9F5D26B1-15DF-4154-9665-8A801EBD72D0}" destId="{796A2F98-F194-4B84-84DD-6CF2F9051168}" srcOrd="2" destOrd="0" parTransId="{F2FA115F-9CE4-4978-8295-A72CF9982623}" sibTransId="{6BCCC40E-7373-49D9-AC60-0D81980D1D7F}"/>
    <dgm:cxn modelId="{4BC603AD-0BBD-4B9E-AE2E-65647FB88F09}" srcId="{9F5D26B1-15DF-4154-9665-8A801EBD72D0}" destId="{71E36C16-404A-45C4-A9A2-5A23E6159099}" srcOrd="1" destOrd="0" parTransId="{8D4CBF15-1FBE-4843-AAB1-29DFEDC34A79}" sibTransId="{4C8A806F-3B12-4C4F-8BDB-3BA68A2D52CC}"/>
    <dgm:cxn modelId="{F36CE57D-BFD7-4CA5-80F7-F7BB5231A3F3}" type="presOf" srcId="{3F688401-E1CA-4887-8583-37C0427EA836}" destId="{454E2909-B059-42D8-AE75-F80DADA3B036}" srcOrd="0" destOrd="0" presId="urn:microsoft.com/office/officeart/2005/8/layout/radial6"/>
    <dgm:cxn modelId="{E0696955-D9E1-45A0-ACC6-8DCFB54051A5}" type="presOf" srcId="{9F5D26B1-15DF-4154-9665-8A801EBD72D0}" destId="{B172311E-9B3D-4138-ABAB-9CC82614C72C}" srcOrd="0" destOrd="0" presId="urn:microsoft.com/office/officeart/2005/8/layout/radial6"/>
    <dgm:cxn modelId="{C8151335-2BD3-450D-85EA-3ED132F00DC7}" type="presOf" srcId="{56391B6D-A414-45E3-AF89-2A81E55E8A49}" destId="{50A62AFA-2A19-468F-8B44-9FCA6939B23E}" srcOrd="0" destOrd="0" presId="urn:microsoft.com/office/officeart/2005/8/layout/radial6"/>
    <dgm:cxn modelId="{4EC991AD-CC73-4002-8F3C-363FCD0484B3}" type="presOf" srcId="{DACDDD1A-F19F-4CDD-931F-C26C9C6050B2}" destId="{9AD3B310-34A9-4B4E-9C46-649557AC9341}" srcOrd="0" destOrd="0" presId="urn:microsoft.com/office/officeart/2005/8/layout/radial6"/>
    <dgm:cxn modelId="{3502FF19-76AE-4B70-8364-A4C4CDC76417}" type="presOf" srcId="{71E36C16-404A-45C4-A9A2-5A23E6159099}" destId="{54DFCF29-0233-4026-B40F-CA154AA357F3}" srcOrd="0" destOrd="0" presId="urn:microsoft.com/office/officeart/2005/8/layout/radial6"/>
    <dgm:cxn modelId="{F23D212F-E6BA-4DAC-80DC-8A6CD46AA549}" type="presOf" srcId="{4955FC80-90D4-4419-BC17-0882D4581826}" destId="{4A53A6B3-D404-4950-981A-5FC3DCF764D8}" srcOrd="0" destOrd="0" presId="urn:microsoft.com/office/officeart/2005/8/layout/radial6"/>
    <dgm:cxn modelId="{0CA60F87-EEA3-467C-8105-891E5EA2C24A}" type="presOf" srcId="{6BCCC40E-7373-49D9-AC60-0D81980D1D7F}" destId="{23462FB0-0A14-421B-A7BD-9269018B0A56}" srcOrd="0" destOrd="0" presId="urn:microsoft.com/office/officeart/2005/8/layout/radial6"/>
    <dgm:cxn modelId="{F1E98EE8-4960-4249-A003-F5BF3CC9B1FA}" type="presOf" srcId="{419BD717-56DA-4678-B09C-E8A58D445292}" destId="{AA075BF8-2664-426F-99AA-E65A090AAE21}" srcOrd="0" destOrd="0" presId="urn:microsoft.com/office/officeart/2005/8/layout/radial6"/>
    <dgm:cxn modelId="{61CDDE6E-ED00-4F2B-B47F-2E652319169B}" type="presOf" srcId="{15A6DB01-2352-468D-B853-208AF2152A3D}" destId="{96D5D3D8-5E74-450A-8ED6-1B5D60512DE5}" srcOrd="0" destOrd="0" presId="urn:microsoft.com/office/officeart/2005/8/layout/radial6"/>
    <dgm:cxn modelId="{7D8952A2-16B1-4880-8984-EA0A5CF7878C}" type="presOf" srcId="{46D16392-5F0C-4C9D-AEF9-D52E49ABC38C}" destId="{FB2E18CA-3D3E-46AC-9988-C9DE7AA85FFF}" srcOrd="0" destOrd="0" presId="urn:microsoft.com/office/officeart/2005/8/layout/radial6"/>
    <dgm:cxn modelId="{66E9A048-8B22-400A-B042-8C5BA547025D}" srcId="{9F5D26B1-15DF-4154-9665-8A801EBD72D0}" destId="{4955FC80-90D4-4419-BC17-0882D4581826}" srcOrd="0" destOrd="0" parTransId="{95B200FA-9288-4B53-B94A-B5998AAB10E9}" sibTransId="{3F688401-E1CA-4887-8583-37C0427EA836}"/>
    <dgm:cxn modelId="{D31EBB4C-ECE3-4F4E-97EE-CA1D566EEABD}" srcId="{9F5D26B1-15DF-4154-9665-8A801EBD72D0}" destId="{419BD717-56DA-4678-B09C-E8A58D445292}" srcOrd="3" destOrd="0" parTransId="{2AFE6AB3-710D-4F22-A8C9-E45DFE0D388E}" sibTransId="{15A6DB01-2352-468D-B853-208AF2152A3D}"/>
    <dgm:cxn modelId="{3F5161AB-0AFB-4893-878E-36E90AFECFDB}" srcId="{9F5D26B1-15DF-4154-9665-8A801EBD72D0}" destId="{DACDDD1A-F19F-4CDD-931F-C26C9C6050B2}" srcOrd="4" destOrd="0" parTransId="{FC421FD3-7391-483D-ACAD-545A13D9E3BD}" sibTransId="{56391B6D-A414-45E3-AF89-2A81E55E8A49}"/>
    <dgm:cxn modelId="{E4C61FA2-F203-4F53-85C6-BCA907741736}" type="presParOf" srcId="{FB2E18CA-3D3E-46AC-9988-C9DE7AA85FFF}" destId="{B172311E-9B3D-4138-ABAB-9CC82614C72C}" srcOrd="0" destOrd="0" presId="urn:microsoft.com/office/officeart/2005/8/layout/radial6"/>
    <dgm:cxn modelId="{2699861A-F3DC-4B73-A779-36EC2961396F}" type="presParOf" srcId="{FB2E18CA-3D3E-46AC-9988-C9DE7AA85FFF}" destId="{4A53A6B3-D404-4950-981A-5FC3DCF764D8}" srcOrd="1" destOrd="0" presId="urn:microsoft.com/office/officeart/2005/8/layout/radial6"/>
    <dgm:cxn modelId="{99DE8BDB-11A3-497C-B257-0F87C8E77D9A}" type="presParOf" srcId="{FB2E18CA-3D3E-46AC-9988-C9DE7AA85FFF}" destId="{B89672F1-EBC4-4065-B5BC-24BB74405E29}" srcOrd="2" destOrd="0" presId="urn:microsoft.com/office/officeart/2005/8/layout/radial6"/>
    <dgm:cxn modelId="{66C70756-C17E-4FED-8CA1-FDFB93268CFD}" type="presParOf" srcId="{FB2E18CA-3D3E-46AC-9988-C9DE7AA85FFF}" destId="{454E2909-B059-42D8-AE75-F80DADA3B036}" srcOrd="3" destOrd="0" presId="urn:microsoft.com/office/officeart/2005/8/layout/radial6"/>
    <dgm:cxn modelId="{ED8FC645-8284-45AE-9EA3-B80C32F40D9A}" type="presParOf" srcId="{FB2E18CA-3D3E-46AC-9988-C9DE7AA85FFF}" destId="{54DFCF29-0233-4026-B40F-CA154AA357F3}" srcOrd="4" destOrd="0" presId="urn:microsoft.com/office/officeart/2005/8/layout/radial6"/>
    <dgm:cxn modelId="{8EBE5C6A-FE6C-44C0-848A-139AA5EA31FF}" type="presParOf" srcId="{FB2E18CA-3D3E-46AC-9988-C9DE7AA85FFF}" destId="{0CBD924B-0F5D-4381-94DE-522E2EF82B62}" srcOrd="5" destOrd="0" presId="urn:microsoft.com/office/officeart/2005/8/layout/radial6"/>
    <dgm:cxn modelId="{EC3D6ED3-64DF-4F6E-8A15-0EDB97FFC030}" type="presParOf" srcId="{FB2E18CA-3D3E-46AC-9988-C9DE7AA85FFF}" destId="{F2D55665-21B2-448D-ADED-B82B00E58C3D}" srcOrd="6" destOrd="0" presId="urn:microsoft.com/office/officeart/2005/8/layout/radial6"/>
    <dgm:cxn modelId="{7AAA444D-DFCA-42BA-AD03-360E54569ADF}" type="presParOf" srcId="{FB2E18CA-3D3E-46AC-9988-C9DE7AA85FFF}" destId="{CF0A86FC-2933-4F58-ADEF-7AD8F02E6507}" srcOrd="7" destOrd="0" presId="urn:microsoft.com/office/officeart/2005/8/layout/radial6"/>
    <dgm:cxn modelId="{1BAEAA56-6988-4E2D-A8AA-217614FC7D0B}" type="presParOf" srcId="{FB2E18CA-3D3E-46AC-9988-C9DE7AA85FFF}" destId="{FCEB35E8-804E-4421-A3B8-DAE52DECABF6}" srcOrd="8" destOrd="0" presId="urn:microsoft.com/office/officeart/2005/8/layout/radial6"/>
    <dgm:cxn modelId="{FB695AC6-8F8E-419F-B77B-B729D100BC98}" type="presParOf" srcId="{FB2E18CA-3D3E-46AC-9988-C9DE7AA85FFF}" destId="{23462FB0-0A14-421B-A7BD-9269018B0A56}" srcOrd="9" destOrd="0" presId="urn:microsoft.com/office/officeart/2005/8/layout/radial6"/>
    <dgm:cxn modelId="{958EE607-4852-4A8C-97E0-1831C6BC91C4}" type="presParOf" srcId="{FB2E18CA-3D3E-46AC-9988-C9DE7AA85FFF}" destId="{AA075BF8-2664-426F-99AA-E65A090AAE21}" srcOrd="10" destOrd="0" presId="urn:microsoft.com/office/officeart/2005/8/layout/radial6"/>
    <dgm:cxn modelId="{8C61AF1B-F10E-454F-98C5-53C4A2B69C63}" type="presParOf" srcId="{FB2E18CA-3D3E-46AC-9988-C9DE7AA85FFF}" destId="{3D80074C-86E3-4440-B1F6-330A055AA4BF}" srcOrd="11" destOrd="0" presId="urn:microsoft.com/office/officeart/2005/8/layout/radial6"/>
    <dgm:cxn modelId="{E7A89BE1-7EE5-479F-9212-4D053DFE7D3C}" type="presParOf" srcId="{FB2E18CA-3D3E-46AC-9988-C9DE7AA85FFF}" destId="{96D5D3D8-5E74-450A-8ED6-1B5D60512DE5}" srcOrd="12" destOrd="0" presId="urn:microsoft.com/office/officeart/2005/8/layout/radial6"/>
    <dgm:cxn modelId="{24710F27-26AE-4947-AFBA-0BC2C616C4C9}" type="presParOf" srcId="{FB2E18CA-3D3E-46AC-9988-C9DE7AA85FFF}" destId="{9AD3B310-34A9-4B4E-9C46-649557AC9341}" srcOrd="13" destOrd="0" presId="urn:microsoft.com/office/officeart/2005/8/layout/radial6"/>
    <dgm:cxn modelId="{343911C3-1D21-424D-ABE3-589B40C52E4A}" type="presParOf" srcId="{FB2E18CA-3D3E-46AC-9988-C9DE7AA85FFF}" destId="{41053FE7-5CCB-4B23-AC04-7A26396BAC5E}" srcOrd="14" destOrd="0" presId="urn:microsoft.com/office/officeart/2005/8/layout/radial6"/>
    <dgm:cxn modelId="{4CB896FE-8D78-4458-B96C-1668525D7DE5}" type="presParOf" srcId="{FB2E18CA-3D3E-46AC-9988-C9DE7AA85FFF}" destId="{50A62AFA-2A19-468F-8B44-9FCA6939B23E}" srcOrd="15"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DF9A9D-4037-42E0-8A8E-D353E8DD77B4}">
      <dsp:nvSpPr>
        <dsp:cNvPr id="0" name=""/>
        <dsp:cNvSpPr/>
      </dsp:nvSpPr>
      <dsp:spPr>
        <a:xfrm>
          <a:off x="0" y="0"/>
          <a:ext cx="3013026" cy="28452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b="1" i="0" u="none" kern="1200" dirty="0" smtClean="0">
              <a:solidFill>
                <a:srgbClr val="FBC090"/>
              </a:solidFill>
              <a:effectLst>
                <a:outerShdw blurRad="38100" dist="38100" dir="2700000" algn="tl">
                  <a:srgbClr val="000000">
                    <a:alpha val="43137"/>
                  </a:srgbClr>
                </a:outerShdw>
              </a:effectLst>
            </a:rPr>
            <a:t>СУФД</a:t>
          </a:r>
          <a:r>
            <a:rPr lang="ru-RU" sz="1200" b="1" kern="1200" dirty="0" smtClean="0">
              <a:solidFill>
                <a:srgbClr val="FBC090"/>
              </a:solidFill>
            </a:rPr>
            <a:t> – обеспечивает защищенный, юридически значимый документооборот между участниками бюджетного процесса и Федеральным Казначейством.</a:t>
          </a:r>
          <a:endParaRPr lang="ru-RU" sz="1200" b="1" kern="1200" dirty="0">
            <a:solidFill>
              <a:srgbClr val="FBC090"/>
            </a:solidFill>
          </a:endParaRPr>
        </a:p>
      </dsp:txBody>
      <dsp:txXfrm>
        <a:off x="0" y="0"/>
        <a:ext cx="3013026" cy="2845201"/>
      </dsp:txXfrm>
    </dsp:sp>
    <dsp:sp modelId="{51CD8CE8-FC2D-4154-AB53-EC66038875F3}">
      <dsp:nvSpPr>
        <dsp:cNvPr id="0" name=""/>
        <dsp:cNvSpPr/>
      </dsp:nvSpPr>
      <dsp:spPr>
        <a:xfrm rot="5728705">
          <a:off x="823101" y="3066427"/>
          <a:ext cx="961567" cy="64670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8FF55A-F986-4C24-A8E6-6ADC1CA19D57}">
      <dsp:nvSpPr>
        <dsp:cNvPr id="0" name=""/>
        <dsp:cNvSpPr/>
      </dsp:nvSpPr>
      <dsp:spPr>
        <a:xfrm>
          <a:off x="144009" y="3528397"/>
          <a:ext cx="2155679" cy="17245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b="1" kern="1200" dirty="0" smtClean="0"/>
            <a:t>Централизованная система справочников;</a:t>
          </a:r>
          <a:endParaRPr lang="ru-RU" sz="1400" kern="1200" dirty="0"/>
        </a:p>
      </dsp:txBody>
      <dsp:txXfrm>
        <a:off x="144009" y="3528397"/>
        <a:ext cx="2155679" cy="1724543"/>
      </dsp:txXfrm>
    </dsp:sp>
    <dsp:sp modelId="{02474C52-6868-4423-A076-BA75FC93B3C8}">
      <dsp:nvSpPr>
        <dsp:cNvPr id="0" name=""/>
        <dsp:cNvSpPr/>
      </dsp:nvSpPr>
      <dsp:spPr>
        <a:xfrm rot="489781">
          <a:off x="3122497" y="1569534"/>
          <a:ext cx="3896990" cy="64670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9479F4-4D29-41F7-A64D-A33F7041A2D9}">
      <dsp:nvSpPr>
        <dsp:cNvPr id="0" name=""/>
        <dsp:cNvSpPr/>
      </dsp:nvSpPr>
      <dsp:spPr>
        <a:xfrm>
          <a:off x="5328581" y="1224148"/>
          <a:ext cx="3498753" cy="19952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b="1" kern="1200" dirty="0" smtClean="0">
              <a:solidFill>
                <a:srgbClr val="E9EFF7"/>
              </a:solidFill>
            </a:rPr>
            <a:t>Электронный документооборот</a:t>
          </a:r>
          <a:r>
            <a:rPr lang="ru-RU" sz="1400" kern="1200" dirty="0" smtClean="0">
              <a:solidFill>
                <a:srgbClr val="E9EFF7"/>
              </a:solidFill>
            </a:rPr>
            <a:t> клиентов ФК: ввод, контроль и юридическая значимость электронных документов;</a:t>
          </a:r>
          <a:endParaRPr lang="ru-RU" sz="1400" kern="1200" dirty="0">
            <a:solidFill>
              <a:srgbClr val="E9EFF7"/>
            </a:solidFill>
          </a:endParaRPr>
        </a:p>
      </dsp:txBody>
      <dsp:txXfrm>
        <a:off x="5328581" y="1224148"/>
        <a:ext cx="3498753" cy="1995279"/>
      </dsp:txXfrm>
    </dsp:sp>
    <dsp:sp modelId="{3A065339-17B8-499F-B23B-D72C00E51DDD}">
      <dsp:nvSpPr>
        <dsp:cNvPr id="0" name=""/>
        <dsp:cNvSpPr/>
      </dsp:nvSpPr>
      <dsp:spPr>
        <a:xfrm rot="21055360">
          <a:off x="2991521" y="361047"/>
          <a:ext cx="1889796" cy="64670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C701FB-2148-4911-B89B-056B170DCE29}">
      <dsp:nvSpPr>
        <dsp:cNvPr id="0" name=""/>
        <dsp:cNvSpPr/>
      </dsp:nvSpPr>
      <dsp:spPr>
        <a:xfrm>
          <a:off x="4218673" y="72007"/>
          <a:ext cx="4745814" cy="10763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b="1" kern="1200" dirty="0" smtClean="0">
              <a:solidFill>
                <a:srgbClr val="E9EFF7"/>
              </a:solidFill>
            </a:rPr>
            <a:t>Удаленный доступ через браузер</a:t>
          </a:r>
          <a:r>
            <a:rPr lang="ru-RU" sz="1400" kern="1200" dirty="0" smtClean="0">
              <a:solidFill>
                <a:srgbClr val="E9EFF7"/>
              </a:solidFill>
            </a:rPr>
            <a:t>: при работе с СУФД исполнитель не привязан к одному рабочему Месту;</a:t>
          </a:r>
          <a:endParaRPr lang="ru-RU" sz="1400" kern="1200" dirty="0">
            <a:solidFill>
              <a:srgbClr val="E9EFF7"/>
            </a:solidFill>
          </a:endParaRPr>
        </a:p>
      </dsp:txBody>
      <dsp:txXfrm>
        <a:off x="4218673" y="72007"/>
        <a:ext cx="4745814" cy="1076322"/>
      </dsp:txXfrm>
    </dsp:sp>
    <dsp:sp modelId="{E799E1F1-74C2-4588-A465-E072FF211C4A}">
      <dsp:nvSpPr>
        <dsp:cNvPr id="0" name=""/>
        <dsp:cNvSpPr/>
      </dsp:nvSpPr>
      <dsp:spPr>
        <a:xfrm rot="3403654">
          <a:off x="1765905" y="3205350"/>
          <a:ext cx="1987930" cy="64670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67BF55-AF46-4B03-9B2E-FAD8A9A39D18}">
      <dsp:nvSpPr>
        <dsp:cNvPr id="0" name=""/>
        <dsp:cNvSpPr/>
      </dsp:nvSpPr>
      <dsp:spPr>
        <a:xfrm>
          <a:off x="2376276" y="3528382"/>
          <a:ext cx="2155679" cy="17245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t>Online </a:t>
          </a:r>
          <a:r>
            <a:rPr lang="ru-RU" sz="1400" b="1" kern="1200" dirty="0" smtClean="0"/>
            <a:t>доступ </a:t>
          </a:r>
          <a:r>
            <a:rPr lang="ru-RU" sz="1400" kern="1200" dirty="0" smtClean="0"/>
            <a:t>для всех клиентов;</a:t>
          </a:r>
          <a:endParaRPr lang="ru-RU" sz="1400" kern="1200" dirty="0"/>
        </a:p>
      </dsp:txBody>
      <dsp:txXfrm>
        <a:off x="2376276" y="3528382"/>
        <a:ext cx="2155679" cy="1724543"/>
      </dsp:txXfrm>
    </dsp:sp>
    <dsp:sp modelId="{332CE36C-A41A-414B-B524-7D7514F27FF6}">
      <dsp:nvSpPr>
        <dsp:cNvPr id="0" name=""/>
        <dsp:cNvSpPr/>
      </dsp:nvSpPr>
      <dsp:spPr>
        <a:xfrm rot="1727878">
          <a:off x="2699567" y="3006442"/>
          <a:ext cx="4277199" cy="64670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8EB14C-D8BA-4933-8375-CFB712DBF849}">
      <dsp:nvSpPr>
        <dsp:cNvPr id="0" name=""/>
        <dsp:cNvSpPr/>
      </dsp:nvSpPr>
      <dsp:spPr>
        <a:xfrm>
          <a:off x="4752540" y="3456378"/>
          <a:ext cx="4044614" cy="17245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b="1" kern="1200" dirty="0" smtClean="0"/>
            <a:t>Трансформация внешних форматов </a:t>
          </a:r>
          <a:r>
            <a:rPr lang="ru-RU" sz="1400" kern="1200" dirty="0" smtClean="0"/>
            <a:t>данных (форматы ТФФ, внешних банков, МФ РФ, и др.)</a:t>
          </a:r>
          <a:endParaRPr lang="ru-RU" sz="1400" kern="1200" dirty="0"/>
        </a:p>
      </dsp:txBody>
      <dsp:txXfrm>
        <a:off x="4752540" y="3456378"/>
        <a:ext cx="4044614" cy="172454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B48730-FF42-48BD-99FF-F88D7A1A9589}">
      <dsp:nvSpPr>
        <dsp:cNvPr id="0" name=""/>
        <dsp:cNvSpPr/>
      </dsp:nvSpPr>
      <dsp:spPr>
        <a:xfrm>
          <a:off x="0" y="2901"/>
          <a:ext cx="8229599" cy="80495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t>Усовершенствование функционала для ГРБС и Финансовых органов</a:t>
          </a:r>
          <a:endParaRPr lang="ru-RU" sz="1600" kern="1200" dirty="0"/>
        </a:p>
      </dsp:txBody>
      <dsp:txXfrm>
        <a:off x="0" y="2901"/>
        <a:ext cx="8229599" cy="804959"/>
      </dsp:txXfrm>
    </dsp:sp>
    <dsp:sp modelId="{46276815-17F9-43CC-9E2F-52B35BCD6FBD}">
      <dsp:nvSpPr>
        <dsp:cNvPr id="0" name=""/>
        <dsp:cNvSpPr/>
      </dsp:nvSpPr>
      <dsp:spPr>
        <a:xfrm>
          <a:off x="0" y="931701"/>
          <a:ext cx="8229599" cy="804959"/>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t>Усовершенствование пользовательских интерфейсов</a:t>
          </a:r>
          <a:endParaRPr lang="ru-RU" sz="1600" kern="1200" dirty="0"/>
        </a:p>
      </dsp:txBody>
      <dsp:txXfrm>
        <a:off x="0" y="931701"/>
        <a:ext cx="8229599" cy="804959"/>
      </dsp:txXfrm>
    </dsp:sp>
    <dsp:sp modelId="{6E56442B-B7EF-426F-91D9-BDEE6CC1D445}">
      <dsp:nvSpPr>
        <dsp:cNvPr id="0" name=""/>
        <dsp:cNvSpPr/>
      </dsp:nvSpPr>
      <dsp:spPr>
        <a:xfrm>
          <a:off x="0" y="1860501"/>
          <a:ext cx="8229599" cy="804959"/>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t>Учет требований функциональных заказчиков</a:t>
          </a:r>
          <a:endParaRPr lang="ru-RU" sz="1600" kern="1200" dirty="0"/>
        </a:p>
      </dsp:txBody>
      <dsp:txXfrm>
        <a:off x="0" y="1860501"/>
        <a:ext cx="8229599" cy="804959"/>
      </dsp:txXfrm>
    </dsp:sp>
    <dsp:sp modelId="{40578C48-231F-4271-BDC2-6D45DC1C3277}">
      <dsp:nvSpPr>
        <dsp:cNvPr id="0" name=""/>
        <dsp:cNvSpPr/>
      </dsp:nvSpPr>
      <dsp:spPr>
        <a:xfrm>
          <a:off x="0" y="2789301"/>
          <a:ext cx="8229599" cy="804959"/>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t>Исполнения планов ФК по  переводу 100% технически готовых клиентов в 2013 г</a:t>
          </a:r>
          <a:endParaRPr lang="ru-RU" sz="1600" kern="1200" dirty="0"/>
        </a:p>
      </dsp:txBody>
      <dsp:txXfrm>
        <a:off x="0" y="2789301"/>
        <a:ext cx="8229599" cy="804959"/>
      </dsp:txXfrm>
    </dsp:sp>
    <dsp:sp modelId="{9C7BBD28-BA0B-4141-BE89-E48D9D94315D}">
      <dsp:nvSpPr>
        <dsp:cNvPr id="0" name=""/>
        <dsp:cNvSpPr/>
      </dsp:nvSpPr>
      <dsp:spPr>
        <a:xfrm>
          <a:off x="0" y="3718101"/>
          <a:ext cx="8229599" cy="804959"/>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t>Проработка легкого </a:t>
          </a:r>
          <a:r>
            <a:rPr lang="en-US" sz="1600" kern="1200" dirty="0" smtClean="0"/>
            <a:t>off-line </a:t>
          </a:r>
          <a:r>
            <a:rPr lang="ru-RU" sz="1600" kern="1200" dirty="0" smtClean="0"/>
            <a:t>решения для клиентов ФК</a:t>
          </a:r>
          <a:endParaRPr lang="ru-RU" sz="1600" kern="1200" dirty="0"/>
        </a:p>
      </dsp:txBody>
      <dsp:txXfrm>
        <a:off x="0" y="3718101"/>
        <a:ext cx="8229599" cy="80495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92D107-DD80-4F75-9967-0632C1017E32}">
      <dsp:nvSpPr>
        <dsp:cNvPr id="0" name=""/>
        <dsp:cNvSpPr/>
      </dsp:nvSpPr>
      <dsp:spPr>
        <a:xfrm>
          <a:off x="4396" y="0"/>
          <a:ext cx="4229485" cy="5256583"/>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2">
                  <a:lumMod val="75000"/>
                </a:schemeClr>
              </a:solidFill>
            </a:rPr>
            <a:t>15 версия</a:t>
          </a:r>
        </a:p>
        <a:p>
          <a:pPr lvl="0" algn="ctr" defTabSz="1066800">
            <a:lnSpc>
              <a:spcPct val="90000"/>
            </a:lnSpc>
            <a:spcBef>
              <a:spcPct val="0"/>
            </a:spcBef>
            <a:spcAft>
              <a:spcPct val="35000"/>
            </a:spcAft>
          </a:pPr>
          <a:r>
            <a:rPr lang="ru-RU" sz="1800" b="0" kern="1200" dirty="0" smtClean="0">
              <a:solidFill>
                <a:schemeClr val="tx2">
                  <a:lumMod val="75000"/>
                </a:schemeClr>
              </a:solidFill>
            </a:rPr>
            <a:t>(</a:t>
          </a:r>
          <a:r>
            <a:rPr lang="ru-RU" sz="1800" b="0" kern="1200" dirty="0" err="1" smtClean="0"/>
            <a:t>пром.эксплуатация</a:t>
          </a:r>
          <a:r>
            <a:rPr lang="ru-RU" sz="1800" b="0" kern="1200" dirty="0" smtClean="0"/>
            <a:t> 27.06.13</a:t>
          </a:r>
          <a:r>
            <a:rPr lang="ru-RU" sz="1800" b="0" kern="1200" dirty="0" smtClean="0">
              <a:solidFill>
                <a:schemeClr val="tx2">
                  <a:lumMod val="75000"/>
                </a:schemeClr>
              </a:solidFill>
            </a:rPr>
            <a:t>)</a:t>
          </a:r>
          <a:endParaRPr lang="ru-RU" sz="1800" b="0" kern="1200" dirty="0">
            <a:solidFill>
              <a:schemeClr val="tx2">
                <a:lumMod val="75000"/>
              </a:schemeClr>
            </a:solidFill>
          </a:endParaRPr>
        </a:p>
      </dsp:txBody>
      <dsp:txXfrm>
        <a:off x="4396" y="0"/>
        <a:ext cx="4229485" cy="1576975"/>
      </dsp:txXfrm>
    </dsp:sp>
    <dsp:sp modelId="{7770A69E-55AB-4CF9-B36A-B8310130D14E}">
      <dsp:nvSpPr>
        <dsp:cNvPr id="0" name=""/>
        <dsp:cNvSpPr/>
      </dsp:nvSpPr>
      <dsp:spPr>
        <a:xfrm>
          <a:off x="167401" y="1425647"/>
          <a:ext cx="3865039" cy="113239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Обеспечение тиражирования СУФД у ГРБС ФБ</a:t>
          </a:r>
          <a:endParaRPr lang="ru-RU" sz="1600" kern="1200" dirty="0">
            <a:latin typeface="Arial" pitchFamily="34" charset="0"/>
            <a:cs typeface="Arial" pitchFamily="34" charset="0"/>
          </a:endParaRPr>
        </a:p>
      </dsp:txBody>
      <dsp:txXfrm>
        <a:off x="167401" y="1425647"/>
        <a:ext cx="3865039" cy="1132392"/>
      </dsp:txXfrm>
    </dsp:sp>
    <dsp:sp modelId="{4DE0DD3C-0471-4058-87CC-63EF5CCC0EEB}">
      <dsp:nvSpPr>
        <dsp:cNvPr id="0" name=""/>
        <dsp:cNvSpPr/>
      </dsp:nvSpPr>
      <dsp:spPr>
        <a:xfrm>
          <a:off x="167401" y="2649572"/>
          <a:ext cx="3865039" cy="1132392"/>
        </a:xfrm>
        <a:prstGeom prst="roundRect">
          <a:avLst>
            <a:gd name="adj" fmla="val 10000"/>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Повышение удобства работы с СУФД : </a:t>
          </a:r>
        </a:p>
        <a:p>
          <a:pPr lvl="0" algn="l" defTabSz="711200">
            <a:lnSpc>
              <a:spcPct val="90000"/>
            </a:lnSpc>
            <a:spcBef>
              <a:spcPct val="0"/>
            </a:spcBef>
            <a:spcAft>
              <a:spcPct val="35000"/>
            </a:spcAft>
          </a:pPr>
          <a:r>
            <a:rPr lang="ru-RU" sz="1600" kern="1200" dirty="0" smtClean="0">
              <a:latin typeface="Arial" pitchFamily="34" charset="0"/>
              <a:cs typeface="Arial" pitchFamily="34" charset="0"/>
            </a:rPr>
            <a:t>- шаблона печати со штампом «проведено»;</a:t>
          </a:r>
        </a:p>
        <a:p>
          <a:pPr lvl="0" algn="l" defTabSz="711200">
            <a:lnSpc>
              <a:spcPct val="90000"/>
            </a:lnSpc>
            <a:spcBef>
              <a:spcPct val="0"/>
            </a:spcBef>
            <a:spcAft>
              <a:spcPct val="35000"/>
            </a:spcAft>
          </a:pPr>
          <a:r>
            <a:rPr lang="ru-RU" sz="1600" kern="1200" dirty="0" smtClean="0">
              <a:latin typeface="Arial" pitchFamily="34" charset="0"/>
              <a:cs typeface="Arial" pitchFamily="34" charset="0"/>
            </a:rPr>
            <a:t>- итоговых суммы в списках и </a:t>
          </a:r>
          <a:r>
            <a:rPr lang="ru-RU" sz="1600" kern="1200" dirty="0" err="1" smtClean="0">
              <a:latin typeface="Arial" pitchFamily="34" charset="0"/>
              <a:cs typeface="Arial" pitchFamily="34" charset="0"/>
            </a:rPr>
            <a:t>мн.др</a:t>
          </a:r>
          <a:endParaRPr lang="ru-RU" sz="1600" kern="1200" dirty="0" smtClean="0">
            <a:latin typeface="Arial" pitchFamily="34" charset="0"/>
            <a:cs typeface="Arial" pitchFamily="34" charset="0"/>
          </a:endParaRPr>
        </a:p>
      </dsp:txBody>
      <dsp:txXfrm>
        <a:off x="167401" y="2649572"/>
        <a:ext cx="3865039" cy="1132392"/>
      </dsp:txXfrm>
    </dsp:sp>
    <dsp:sp modelId="{AA4CF677-0157-437E-99BA-CF975630A04D}">
      <dsp:nvSpPr>
        <dsp:cNvPr id="0" name=""/>
        <dsp:cNvSpPr/>
      </dsp:nvSpPr>
      <dsp:spPr>
        <a:xfrm>
          <a:off x="186619" y="3860271"/>
          <a:ext cx="3865039" cy="1132392"/>
        </a:xfrm>
        <a:prstGeom prst="roundRect">
          <a:avLst>
            <a:gd name="adj" fmla="val 10000"/>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Предоставление финансовыми органами отчетности в Федеральное казначейство через СУФД</a:t>
          </a:r>
          <a:endParaRPr lang="ru-RU" sz="1600" kern="1200" dirty="0">
            <a:latin typeface="Arial" pitchFamily="34" charset="0"/>
            <a:cs typeface="Arial" pitchFamily="34" charset="0"/>
          </a:endParaRPr>
        </a:p>
      </dsp:txBody>
      <dsp:txXfrm>
        <a:off x="186619" y="3860271"/>
        <a:ext cx="3865039" cy="1132392"/>
      </dsp:txXfrm>
    </dsp:sp>
    <dsp:sp modelId="{C8DB1E6B-A65F-4A47-9C72-0D2C6B170E0B}">
      <dsp:nvSpPr>
        <dsp:cNvPr id="0" name=""/>
        <dsp:cNvSpPr/>
      </dsp:nvSpPr>
      <dsp:spPr>
        <a:xfrm>
          <a:off x="4551093" y="0"/>
          <a:ext cx="4229485" cy="5256583"/>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2">
                  <a:lumMod val="75000"/>
                </a:schemeClr>
              </a:solidFill>
            </a:rPr>
            <a:t>16 версия</a:t>
          </a:r>
        </a:p>
        <a:p>
          <a:pPr lvl="0" algn="ctr" defTabSz="1066800">
            <a:lnSpc>
              <a:spcPct val="90000"/>
            </a:lnSpc>
            <a:spcBef>
              <a:spcPct val="0"/>
            </a:spcBef>
            <a:spcAft>
              <a:spcPct val="35000"/>
            </a:spcAft>
          </a:pPr>
          <a:r>
            <a:rPr lang="ru-RU" sz="1800" b="0" kern="1200" dirty="0" smtClean="0">
              <a:solidFill>
                <a:schemeClr val="tx2">
                  <a:lumMod val="75000"/>
                </a:schemeClr>
              </a:solidFill>
            </a:rPr>
            <a:t>(</a:t>
          </a:r>
          <a:r>
            <a:rPr lang="ru-RU" sz="1800" b="0" kern="1200" dirty="0" err="1" smtClean="0"/>
            <a:t>пром.эксплуатация</a:t>
          </a:r>
          <a:r>
            <a:rPr lang="ru-RU" sz="1800" b="0" kern="1200" dirty="0" smtClean="0"/>
            <a:t> 02.10.13</a:t>
          </a:r>
          <a:r>
            <a:rPr lang="ru-RU" sz="1800" b="0" kern="1200" dirty="0" smtClean="0">
              <a:solidFill>
                <a:schemeClr val="tx2">
                  <a:lumMod val="75000"/>
                </a:schemeClr>
              </a:solidFill>
            </a:rPr>
            <a:t>)</a:t>
          </a:r>
          <a:endParaRPr lang="ru-RU" sz="1800" b="0" kern="1200" dirty="0">
            <a:solidFill>
              <a:schemeClr val="tx2">
                <a:lumMod val="75000"/>
              </a:schemeClr>
            </a:solidFill>
          </a:endParaRPr>
        </a:p>
      </dsp:txBody>
      <dsp:txXfrm>
        <a:off x="4551093" y="0"/>
        <a:ext cx="4229485" cy="1576975"/>
      </dsp:txXfrm>
    </dsp:sp>
    <dsp:sp modelId="{A08DBEE2-3ACD-40F6-B783-37FD161DBD0E}">
      <dsp:nvSpPr>
        <dsp:cNvPr id="0" name=""/>
        <dsp:cNvSpPr/>
      </dsp:nvSpPr>
      <dsp:spPr>
        <a:xfrm>
          <a:off x="4733316" y="1425647"/>
          <a:ext cx="3865039" cy="1132392"/>
        </a:xfrm>
        <a:prstGeom prst="roundRect">
          <a:avLst>
            <a:gd name="adj" fmla="val 10000"/>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Обеспечение документооборота клиентов, лицевые счета которых ведутся в ЗК АСФК</a:t>
          </a:r>
          <a:endParaRPr lang="ru-RU" sz="1600" kern="1200" dirty="0">
            <a:latin typeface="Arial" pitchFamily="34" charset="0"/>
            <a:cs typeface="Arial" pitchFamily="34" charset="0"/>
          </a:endParaRPr>
        </a:p>
      </dsp:txBody>
      <dsp:txXfrm>
        <a:off x="4733316" y="1425647"/>
        <a:ext cx="3865039" cy="1132392"/>
      </dsp:txXfrm>
    </dsp:sp>
    <dsp:sp modelId="{46DFB819-4666-4C2F-9621-F19EA3DE7880}">
      <dsp:nvSpPr>
        <dsp:cNvPr id="0" name=""/>
        <dsp:cNvSpPr/>
      </dsp:nvSpPr>
      <dsp:spPr>
        <a:xfrm>
          <a:off x="4733316" y="2649572"/>
          <a:ext cx="3865039" cy="1132392"/>
        </a:xfrm>
        <a:prstGeom prst="roundRect">
          <a:avLst>
            <a:gd name="adj" fmla="val 10000"/>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Повышение удобства работы с СУФД:</a:t>
          </a:r>
        </a:p>
        <a:p>
          <a:pPr lvl="0" algn="l" defTabSz="711200">
            <a:lnSpc>
              <a:spcPct val="90000"/>
            </a:lnSpc>
            <a:spcBef>
              <a:spcPct val="0"/>
            </a:spcBef>
            <a:spcAft>
              <a:spcPct val="35000"/>
            </a:spcAft>
          </a:pPr>
          <a:r>
            <a:rPr lang="ru-RU" sz="1600" kern="1200" dirty="0" smtClean="0">
              <a:latin typeface="Arial" pitchFamily="34" charset="0"/>
              <a:cs typeface="Arial" pitchFamily="34" charset="0"/>
            </a:rPr>
            <a:t>- оповещения клиентов и проведении регламентных работ;</a:t>
          </a:r>
        </a:p>
        <a:p>
          <a:pPr lvl="0" algn="l" defTabSz="711200">
            <a:lnSpc>
              <a:spcPct val="90000"/>
            </a:lnSpc>
            <a:spcBef>
              <a:spcPct val="0"/>
            </a:spcBef>
            <a:spcAft>
              <a:spcPct val="35000"/>
            </a:spcAft>
          </a:pPr>
          <a:r>
            <a:rPr lang="ru-RU" sz="1600" kern="1200" dirty="0" smtClean="0">
              <a:latin typeface="Arial" pitchFamily="34" charset="0"/>
              <a:cs typeface="Arial" pitchFamily="34" charset="0"/>
            </a:rPr>
            <a:t>- </a:t>
          </a:r>
          <a:r>
            <a:rPr lang="ru-RU" sz="1600" kern="1200" dirty="0" err="1" smtClean="0">
              <a:latin typeface="Arial" pitchFamily="34" charset="0"/>
              <a:cs typeface="Arial" pitchFamily="34" charset="0"/>
            </a:rPr>
            <a:t>автообновление</a:t>
          </a:r>
          <a:r>
            <a:rPr lang="ru-RU" sz="1600" kern="1200" dirty="0" smtClean="0">
              <a:latin typeface="Arial" pitchFamily="34" charset="0"/>
              <a:cs typeface="Arial" pitchFamily="34" charset="0"/>
            </a:rPr>
            <a:t> списков документов</a:t>
          </a:r>
          <a:endParaRPr lang="ru-RU" sz="1600" kern="1200" dirty="0">
            <a:latin typeface="Arial" pitchFamily="34" charset="0"/>
            <a:cs typeface="Arial" pitchFamily="34" charset="0"/>
          </a:endParaRPr>
        </a:p>
      </dsp:txBody>
      <dsp:txXfrm>
        <a:off x="4733316" y="2649572"/>
        <a:ext cx="3865039" cy="1132392"/>
      </dsp:txXfrm>
    </dsp:sp>
    <dsp:sp modelId="{FB9B8E63-B23F-439E-82E0-C220DD359B49}">
      <dsp:nvSpPr>
        <dsp:cNvPr id="0" name=""/>
        <dsp:cNvSpPr/>
      </dsp:nvSpPr>
      <dsp:spPr>
        <a:xfrm>
          <a:off x="4733316" y="3860271"/>
          <a:ext cx="3865039" cy="1132392"/>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ru-RU" sz="1600" kern="1200" dirty="0" smtClean="0">
              <a:latin typeface="Arial" pitchFamily="34" charset="0"/>
              <a:cs typeface="Arial" pitchFamily="34" charset="0"/>
            </a:rPr>
            <a:t>Реализация новых сервисов</a:t>
          </a:r>
        </a:p>
        <a:p>
          <a:pPr lvl="0" algn="l" defTabSz="711200">
            <a:lnSpc>
              <a:spcPct val="90000"/>
            </a:lnSpc>
            <a:spcBef>
              <a:spcPct val="0"/>
            </a:spcBef>
            <a:spcAft>
              <a:spcPct val="35000"/>
            </a:spcAft>
          </a:pPr>
          <a:r>
            <a:rPr lang="ru-RU" sz="1600" kern="1200" dirty="0" smtClean="0">
              <a:latin typeface="Arial" pitchFamily="34" charset="0"/>
              <a:cs typeface="Arial" pitchFamily="34" charset="0"/>
            </a:rPr>
            <a:t>	</a:t>
          </a:r>
          <a:endParaRPr lang="ru-RU" sz="1600" kern="1200" dirty="0">
            <a:latin typeface="Arial" pitchFamily="34" charset="0"/>
            <a:cs typeface="Arial" pitchFamily="34" charset="0"/>
          </a:endParaRPr>
        </a:p>
      </dsp:txBody>
      <dsp:txXfrm>
        <a:off x="4733316" y="3860271"/>
        <a:ext cx="3865039" cy="113239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C30EBC-EA1F-454C-9D93-FA2B5BBE90A6}">
      <dsp:nvSpPr>
        <dsp:cNvPr id="0" name=""/>
        <dsp:cNvSpPr/>
      </dsp:nvSpPr>
      <dsp:spPr>
        <a:xfrm>
          <a:off x="0" y="6687"/>
          <a:ext cx="8712968" cy="1082615"/>
        </a:xfrm>
        <a:prstGeom prst="roundRect">
          <a:avLst/>
        </a:prstGeom>
        <a:solidFill>
          <a:schemeClr val="accent2">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solidFill>
                <a:srgbClr val="E9EFF7"/>
              </a:solidFill>
            </a:rPr>
            <a:t>Реализация нового Порядка кассового обслуживания исполнения бюджетов ГВБФ, который учитывает особенности открытия и ведения лицевых счетов ГВБФ, запланирована в составе 16-й версии АСФК. </a:t>
          </a:r>
          <a:r>
            <a:rPr lang="ru-RU" sz="1600" b="1" i="1" kern="1200" dirty="0" smtClean="0">
              <a:solidFill>
                <a:srgbClr val="E9EFF7"/>
              </a:solidFill>
              <a:effectLst>
                <a:outerShdw blurRad="38100" dist="38100" dir="2700000" algn="tl">
                  <a:srgbClr val="000000">
                    <a:alpha val="43137"/>
                  </a:srgbClr>
                </a:outerShdw>
              </a:effectLst>
            </a:rPr>
            <a:t>Плановый срок выпуска версии для </a:t>
          </a:r>
          <a:r>
            <a:rPr lang="ru-RU" sz="1600" b="1" i="1" kern="1200" dirty="0" err="1" smtClean="0">
              <a:solidFill>
                <a:srgbClr val="E9EFF7"/>
              </a:solidFill>
              <a:effectLst>
                <a:outerShdw blurRad="38100" dist="38100" dir="2700000" algn="tl">
                  <a:srgbClr val="000000">
                    <a:alpha val="43137"/>
                  </a:srgbClr>
                </a:outerShdw>
              </a:effectLst>
            </a:rPr>
            <a:t>пром.эксплуатации</a:t>
          </a:r>
          <a:r>
            <a:rPr lang="ru-RU" sz="1600" b="1" i="1" kern="1200" dirty="0" smtClean="0">
              <a:solidFill>
                <a:srgbClr val="E9EFF7"/>
              </a:solidFill>
              <a:effectLst>
                <a:outerShdw blurRad="38100" dist="38100" dir="2700000" algn="tl">
                  <a:srgbClr val="000000">
                    <a:alpha val="43137"/>
                  </a:srgbClr>
                </a:outerShdw>
              </a:effectLst>
            </a:rPr>
            <a:t> – 02.10.2013</a:t>
          </a:r>
          <a:endParaRPr lang="ru-RU" sz="1600" b="1" i="1" kern="1200" dirty="0">
            <a:solidFill>
              <a:srgbClr val="E9EFF7"/>
            </a:solidFill>
            <a:effectLst>
              <a:outerShdw blurRad="38100" dist="38100" dir="2700000" algn="tl">
                <a:srgbClr val="000000">
                  <a:alpha val="43137"/>
                </a:srgbClr>
              </a:outerShdw>
            </a:effectLst>
          </a:endParaRPr>
        </a:p>
      </dsp:txBody>
      <dsp:txXfrm>
        <a:off x="0" y="6687"/>
        <a:ext cx="8712968" cy="1082615"/>
      </dsp:txXfrm>
    </dsp:sp>
    <dsp:sp modelId="{FF7137A0-047A-4A9A-B70F-C0308C76EF02}">
      <dsp:nvSpPr>
        <dsp:cNvPr id="0" name=""/>
        <dsp:cNvSpPr/>
      </dsp:nvSpPr>
      <dsp:spPr>
        <a:xfrm>
          <a:off x="0" y="1098327"/>
          <a:ext cx="8712968" cy="108261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solidFill>
                <a:srgbClr val="E9EFF7"/>
              </a:solidFill>
            </a:rPr>
            <a:t>Интеграционное тестирование в </a:t>
          </a:r>
          <a:r>
            <a:rPr lang="ru-RU" sz="1600" kern="1200" dirty="0" err="1" smtClean="0">
              <a:solidFill>
                <a:srgbClr val="E9EFF7"/>
              </a:solidFill>
            </a:rPr>
            <a:t>пилотных</a:t>
          </a:r>
          <a:r>
            <a:rPr lang="ru-RU" sz="1600" kern="1200" dirty="0" smtClean="0">
              <a:solidFill>
                <a:srgbClr val="E9EFF7"/>
              </a:solidFill>
            </a:rPr>
            <a:t> регионах</a:t>
          </a:r>
          <a:endParaRPr lang="ru-RU" sz="1600" b="1" u="sng" kern="1200" dirty="0">
            <a:solidFill>
              <a:srgbClr val="E9EFF7"/>
            </a:solidFill>
          </a:endParaRPr>
        </a:p>
      </dsp:txBody>
      <dsp:txXfrm>
        <a:off x="0" y="1098327"/>
        <a:ext cx="8712968" cy="1082615"/>
      </dsp:txXfrm>
    </dsp:sp>
    <dsp:sp modelId="{9AC67DCF-7237-4CEE-85A5-5E2FA4CD721B}">
      <dsp:nvSpPr>
        <dsp:cNvPr id="0" name=""/>
        <dsp:cNvSpPr/>
      </dsp:nvSpPr>
      <dsp:spPr>
        <a:xfrm>
          <a:off x="0" y="2194822"/>
          <a:ext cx="8712968" cy="108261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b="1" i="1" kern="1200" dirty="0" smtClean="0">
              <a:solidFill>
                <a:srgbClr val="E9EFF7"/>
              </a:solidFill>
              <a:effectLst>
                <a:outerShdw blurRad="38100" dist="38100" dir="2700000" algn="tl">
                  <a:srgbClr val="000000">
                    <a:alpha val="43137"/>
                  </a:srgbClr>
                </a:outerShdw>
              </a:effectLst>
            </a:rPr>
            <a:t>Информационное взаимодействие с клиентами в рамках кассового обслуживания исполнения бюджетов ГВБФ планируется обеспечивать через </a:t>
          </a:r>
          <a:r>
            <a:rPr lang="ru-RU" sz="1600" b="1" i="1" kern="1200" dirty="0" err="1" smtClean="0">
              <a:solidFill>
                <a:srgbClr val="E9EFF7"/>
              </a:solidFill>
              <a:effectLst>
                <a:outerShdw blurRad="38100" dist="38100" dir="2700000" algn="tl">
                  <a:srgbClr val="000000">
                    <a:alpha val="43137"/>
                  </a:srgbClr>
                </a:outerShdw>
              </a:effectLst>
            </a:rPr>
            <a:t>СУФД-онлайн</a:t>
          </a:r>
          <a:endParaRPr lang="ru-RU" sz="1600" kern="1200" dirty="0">
            <a:solidFill>
              <a:srgbClr val="E9EFF7"/>
            </a:solidFill>
          </a:endParaRPr>
        </a:p>
      </dsp:txBody>
      <dsp:txXfrm>
        <a:off x="0" y="2194822"/>
        <a:ext cx="8712968" cy="1082615"/>
      </dsp:txXfrm>
    </dsp:sp>
    <dsp:sp modelId="{40CBAE8B-0439-4B72-8CB3-7292B4FF5068}">
      <dsp:nvSpPr>
        <dsp:cNvPr id="0" name=""/>
        <dsp:cNvSpPr/>
      </dsp:nvSpPr>
      <dsp:spPr>
        <a:xfrm>
          <a:off x="0" y="3284308"/>
          <a:ext cx="6117169" cy="10826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ru-RU" sz="1600" kern="1200" dirty="0" smtClean="0">
              <a:solidFill>
                <a:srgbClr val="E9EFF7"/>
              </a:solidFill>
            </a:rPr>
            <a:t>Информационный обмен с клиентами в электронном виде осуществляется в соответствии с установленными форматами файлов. (ТФФ)</a:t>
          </a:r>
          <a:endParaRPr lang="ru-RU" sz="1600" kern="1200" dirty="0">
            <a:solidFill>
              <a:srgbClr val="E9EFF7"/>
            </a:solidFill>
          </a:endParaRPr>
        </a:p>
      </dsp:txBody>
      <dsp:txXfrm>
        <a:off x="0" y="3284308"/>
        <a:ext cx="6117169" cy="1082615"/>
      </dsp:txXfrm>
    </dsp:sp>
    <dsp:sp modelId="{3BD4B516-4DCC-4ADE-8ACB-2BCB992B04C3}">
      <dsp:nvSpPr>
        <dsp:cNvPr id="0" name=""/>
        <dsp:cNvSpPr/>
      </dsp:nvSpPr>
      <dsp:spPr>
        <a:xfrm>
          <a:off x="0" y="4389028"/>
          <a:ext cx="5926670" cy="108261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solidFill>
                <a:srgbClr val="E9EFF7"/>
              </a:solidFill>
            </a:rPr>
            <a:t>Действующая версия Альбома ТФФ – 11.1, утверждена 20.06.2013, размещена  на официальном сайте ФК в разделе </a:t>
          </a:r>
          <a:r>
            <a:rPr lang="ru-RU" sz="1400" b="1" i="1" kern="1200" dirty="0" smtClean="0">
              <a:solidFill>
                <a:srgbClr val="E9EFF7"/>
              </a:solidFill>
              <a:effectLst>
                <a:outerShdw blurRad="38100" dist="38100" dir="2700000" algn="tl">
                  <a:srgbClr val="000000">
                    <a:alpha val="43137"/>
                  </a:srgbClr>
                </a:outerShdw>
              </a:effectLst>
            </a:rPr>
            <a:t>Методический кабинет – Информационные системы</a:t>
          </a:r>
          <a:r>
            <a:rPr lang="ru-RU" sz="1400" kern="1200" dirty="0" smtClean="0">
              <a:solidFill>
                <a:srgbClr val="E9EFF7"/>
              </a:solidFill>
            </a:rPr>
            <a:t>.  Этой версией следует руководствоваться при доработке собственного программного обеспечения ГВБФ</a:t>
          </a:r>
          <a:endParaRPr lang="ru-RU" sz="1400" kern="1200" dirty="0">
            <a:solidFill>
              <a:srgbClr val="E9EFF7"/>
            </a:solidFill>
          </a:endParaRPr>
        </a:p>
      </dsp:txBody>
      <dsp:txXfrm>
        <a:off x="0" y="4389028"/>
        <a:ext cx="5926670" cy="108261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340252-D336-45B8-B8F5-EF83B4E7BCA1}">
      <dsp:nvSpPr>
        <dsp:cNvPr id="0" name=""/>
        <dsp:cNvSpPr/>
      </dsp:nvSpPr>
      <dsp:spPr>
        <a:xfrm>
          <a:off x="250916" y="664600"/>
          <a:ext cx="8535895" cy="1738800"/>
        </a:xfrm>
        <a:prstGeom prst="rect">
          <a:avLst/>
        </a:prstGeom>
        <a:solidFill>
          <a:schemeClr val="lt1">
            <a:alpha val="90000"/>
            <a:hueOff val="0"/>
            <a:satOff val="0"/>
            <a:lumOff val="0"/>
            <a:alphaOff val="0"/>
          </a:schemeClr>
        </a:solid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95744" tIns="479044" rIns="695744" bIns="163576" numCol="1" spcCol="1270" anchor="t" anchorCtr="0">
          <a:noAutofit/>
        </a:bodyPr>
        <a:lstStyle/>
        <a:p>
          <a:pPr marL="228600" lvl="1" indent="-228600" algn="l" defTabSz="1022350" rtl="0">
            <a:lnSpc>
              <a:spcPct val="90000"/>
            </a:lnSpc>
            <a:spcBef>
              <a:spcPct val="0"/>
            </a:spcBef>
            <a:spcAft>
              <a:spcPct val="15000"/>
            </a:spcAft>
            <a:buChar char="••"/>
          </a:pPr>
          <a:r>
            <a:rPr lang="ru-RU" sz="2300" b="1" kern="1200" dirty="0" smtClean="0">
              <a:solidFill>
                <a:schemeClr val="accent4">
                  <a:lumMod val="50000"/>
                </a:schemeClr>
              </a:solidFill>
            </a:rPr>
            <a:t>512 МБ оперативной памяти;</a:t>
          </a:r>
          <a:endParaRPr lang="ru-RU" sz="2300" kern="1200" dirty="0">
            <a:solidFill>
              <a:schemeClr val="accent4">
                <a:lumMod val="50000"/>
              </a:schemeClr>
            </a:solidFill>
          </a:endParaRPr>
        </a:p>
        <a:p>
          <a:pPr marL="228600" lvl="1" indent="-228600" algn="l" defTabSz="1022350" rtl="0">
            <a:lnSpc>
              <a:spcPct val="90000"/>
            </a:lnSpc>
            <a:spcBef>
              <a:spcPct val="0"/>
            </a:spcBef>
            <a:spcAft>
              <a:spcPct val="15000"/>
            </a:spcAft>
            <a:buChar char="••"/>
          </a:pPr>
          <a:r>
            <a:rPr lang="ru-RU" sz="2300" b="1" kern="1200" dirty="0" smtClean="0">
              <a:solidFill>
                <a:schemeClr val="accent4">
                  <a:lumMod val="50000"/>
                </a:schemeClr>
              </a:solidFill>
            </a:rPr>
            <a:t>CPU </a:t>
          </a:r>
          <a:r>
            <a:rPr lang="ru-RU" sz="2300" b="1" kern="1200" dirty="0" err="1" smtClean="0">
              <a:solidFill>
                <a:schemeClr val="accent4">
                  <a:lumMod val="50000"/>
                </a:schemeClr>
              </a:solidFill>
            </a:rPr>
            <a:t>Pentium</a:t>
          </a:r>
          <a:r>
            <a:rPr lang="ru-RU" sz="2300" b="1" kern="1200" dirty="0" smtClean="0">
              <a:solidFill>
                <a:schemeClr val="accent4">
                  <a:lumMod val="50000"/>
                </a:schemeClr>
              </a:solidFill>
            </a:rPr>
            <a:t> IV 1,5 ГГц;</a:t>
          </a:r>
          <a:endParaRPr lang="ru-RU" sz="2300" b="1" kern="1200" dirty="0">
            <a:solidFill>
              <a:schemeClr val="accent4">
                <a:lumMod val="50000"/>
              </a:schemeClr>
            </a:solidFill>
          </a:endParaRPr>
        </a:p>
        <a:p>
          <a:pPr marL="228600" lvl="1" indent="-228600" algn="l" defTabSz="1022350" rtl="0">
            <a:lnSpc>
              <a:spcPct val="90000"/>
            </a:lnSpc>
            <a:spcBef>
              <a:spcPct val="0"/>
            </a:spcBef>
            <a:spcAft>
              <a:spcPct val="15000"/>
            </a:spcAft>
            <a:buChar char="••"/>
          </a:pPr>
          <a:r>
            <a:rPr lang="ru-RU" sz="2300" b="1" kern="1200" dirty="0" smtClean="0">
              <a:solidFill>
                <a:schemeClr val="accent4">
                  <a:lumMod val="50000"/>
                </a:schemeClr>
              </a:solidFill>
            </a:rPr>
            <a:t>20 ГБ дискового пространства</a:t>
          </a:r>
          <a:r>
            <a:rPr lang="en-US" sz="2300" kern="1200" dirty="0" smtClean="0">
              <a:solidFill>
                <a:schemeClr val="accent4">
                  <a:lumMod val="50000"/>
                </a:schemeClr>
              </a:solidFill>
            </a:rPr>
            <a:t>;</a:t>
          </a:r>
          <a:endParaRPr lang="ru-RU" sz="2300" kern="1200" dirty="0">
            <a:solidFill>
              <a:schemeClr val="accent4">
                <a:lumMod val="50000"/>
              </a:schemeClr>
            </a:solidFill>
          </a:endParaRPr>
        </a:p>
      </dsp:txBody>
      <dsp:txXfrm>
        <a:off x="250916" y="664600"/>
        <a:ext cx="8535895" cy="1738800"/>
      </dsp:txXfrm>
    </dsp:sp>
    <dsp:sp modelId="{943FDC14-574E-4093-AA3A-8B164D297F8C}">
      <dsp:nvSpPr>
        <dsp:cNvPr id="0" name=""/>
        <dsp:cNvSpPr/>
      </dsp:nvSpPr>
      <dsp:spPr>
        <a:xfrm>
          <a:off x="448224" y="325120"/>
          <a:ext cx="6275141" cy="6789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37185" tIns="0" rIns="237185" bIns="0" numCol="1" spcCol="1270" anchor="ctr" anchorCtr="0">
          <a:noAutofit/>
        </a:bodyPr>
        <a:lstStyle/>
        <a:p>
          <a:pPr lvl="0" algn="l" defTabSz="1022350" rtl="0">
            <a:lnSpc>
              <a:spcPct val="90000"/>
            </a:lnSpc>
            <a:spcBef>
              <a:spcPct val="0"/>
            </a:spcBef>
            <a:spcAft>
              <a:spcPct val="35000"/>
            </a:spcAft>
          </a:pPr>
          <a:r>
            <a:rPr lang="ru-RU" sz="2300" kern="1200" dirty="0" smtClean="0"/>
            <a:t>Конфигурация компьютера не ниже</a:t>
          </a:r>
          <a:r>
            <a:rPr lang="en-US" sz="2300" kern="1200" dirty="0" smtClean="0"/>
            <a:t>:</a:t>
          </a:r>
          <a:endParaRPr lang="ru-RU" sz="2300" kern="1200" dirty="0"/>
        </a:p>
      </dsp:txBody>
      <dsp:txXfrm>
        <a:off x="448224" y="325120"/>
        <a:ext cx="6275141" cy="678960"/>
      </dsp:txXfrm>
    </dsp:sp>
    <dsp:sp modelId="{39B4C9E4-725F-431F-8A41-03EF21E6106A}">
      <dsp:nvSpPr>
        <dsp:cNvPr id="0" name=""/>
        <dsp:cNvSpPr/>
      </dsp:nvSpPr>
      <dsp:spPr>
        <a:xfrm>
          <a:off x="285698" y="2874620"/>
          <a:ext cx="8535895" cy="1992375"/>
        </a:xfrm>
        <a:prstGeom prst="rect">
          <a:avLst/>
        </a:prstGeom>
        <a:solidFill>
          <a:schemeClr val="lt1">
            <a:alpha val="90000"/>
            <a:hueOff val="0"/>
            <a:satOff val="0"/>
            <a:lumOff val="0"/>
            <a:alphaOff val="0"/>
          </a:schemeClr>
        </a:solid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95744" tIns="479044" rIns="695744" bIns="163576" numCol="1" spcCol="1270" anchor="t" anchorCtr="0">
          <a:noAutofit/>
        </a:bodyPr>
        <a:lstStyle/>
        <a:p>
          <a:pPr marL="228600" lvl="1" indent="-228600" algn="l" defTabSz="1022350" rtl="0">
            <a:lnSpc>
              <a:spcPct val="90000"/>
            </a:lnSpc>
            <a:spcBef>
              <a:spcPct val="0"/>
            </a:spcBef>
            <a:spcAft>
              <a:spcPct val="15000"/>
            </a:spcAft>
            <a:buChar char="••"/>
          </a:pPr>
          <a:r>
            <a:rPr lang="ru-RU" sz="2300" b="1" kern="1200" dirty="0" smtClean="0">
              <a:solidFill>
                <a:schemeClr val="accent5">
                  <a:lumMod val="50000"/>
                </a:schemeClr>
              </a:solidFill>
            </a:rPr>
            <a:t>пропускная способность интернет-канала, - комфортная 512 Кбит/сек;</a:t>
          </a:r>
          <a:endParaRPr lang="ru-RU" sz="2300" b="1" kern="1200" dirty="0">
            <a:solidFill>
              <a:schemeClr val="accent5">
                <a:lumMod val="50000"/>
              </a:schemeClr>
            </a:solidFill>
          </a:endParaRPr>
        </a:p>
        <a:p>
          <a:pPr marL="228600" lvl="1" indent="-228600" algn="l" defTabSz="1022350" rtl="0">
            <a:lnSpc>
              <a:spcPct val="90000"/>
            </a:lnSpc>
            <a:spcBef>
              <a:spcPct val="0"/>
            </a:spcBef>
            <a:spcAft>
              <a:spcPct val="15000"/>
            </a:spcAft>
            <a:buChar char="••"/>
          </a:pPr>
          <a:r>
            <a:rPr lang="ru-RU" sz="2300" b="1" kern="1200" dirty="0" smtClean="0">
              <a:solidFill>
                <a:schemeClr val="accent5">
                  <a:lumMod val="50000"/>
                </a:schemeClr>
              </a:solidFill>
            </a:rPr>
            <a:t>максимальная общая задержка в канале связи не более 800 </a:t>
          </a:r>
          <a:r>
            <a:rPr lang="ru-RU" sz="2300" b="1" kern="1200" dirty="0" err="1" smtClean="0">
              <a:solidFill>
                <a:schemeClr val="accent5">
                  <a:lumMod val="50000"/>
                </a:schemeClr>
              </a:solidFill>
            </a:rPr>
            <a:t>мсек</a:t>
          </a:r>
          <a:r>
            <a:rPr lang="ru-RU" sz="2300" b="1" kern="1200" dirty="0" smtClean="0">
              <a:solidFill>
                <a:schemeClr val="accent5">
                  <a:lumMod val="50000"/>
                </a:schemeClr>
              </a:solidFill>
            </a:rPr>
            <a:t>.</a:t>
          </a:r>
          <a:endParaRPr lang="ru-RU" sz="2300" b="1" kern="1200" dirty="0">
            <a:solidFill>
              <a:schemeClr val="accent5">
                <a:lumMod val="50000"/>
              </a:schemeClr>
            </a:solidFill>
          </a:endParaRPr>
        </a:p>
      </dsp:txBody>
      <dsp:txXfrm>
        <a:off x="285698" y="2874620"/>
        <a:ext cx="8535895" cy="1992375"/>
      </dsp:txXfrm>
    </dsp:sp>
    <dsp:sp modelId="{20A934C0-85CD-4ACF-B6E0-57470486DB10}">
      <dsp:nvSpPr>
        <dsp:cNvPr id="0" name=""/>
        <dsp:cNvSpPr/>
      </dsp:nvSpPr>
      <dsp:spPr>
        <a:xfrm>
          <a:off x="448224" y="2527600"/>
          <a:ext cx="6275141" cy="67896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37185" tIns="0" rIns="237185" bIns="0" numCol="1" spcCol="1270" anchor="ctr" anchorCtr="0">
          <a:noAutofit/>
        </a:bodyPr>
        <a:lstStyle/>
        <a:p>
          <a:pPr lvl="0" algn="l" defTabSz="1022350" rtl="0">
            <a:lnSpc>
              <a:spcPct val="90000"/>
            </a:lnSpc>
            <a:spcBef>
              <a:spcPct val="0"/>
            </a:spcBef>
            <a:spcAft>
              <a:spcPct val="35000"/>
            </a:spcAft>
          </a:pPr>
          <a:r>
            <a:rPr lang="ru-RU" sz="2300" kern="1200" dirty="0" smtClean="0"/>
            <a:t>Требования к каналам связи:</a:t>
          </a:r>
          <a:endParaRPr lang="ru-RU" sz="2300" kern="1200" dirty="0"/>
        </a:p>
      </dsp:txBody>
      <dsp:txXfrm>
        <a:off x="448224" y="2527600"/>
        <a:ext cx="6275141" cy="67896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A62AFA-2A19-468F-8B44-9FCA6939B23E}">
      <dsp:nvSpPr>
        <dsp:cNvPr id="0" name=""/>
        <dsp:cNvSpPr/>
      </dsp:nvSpPr>
      <dsp:spPr>
        <a:xfrm>
          <a:off x="1007898" y="651104"/>
          <a:ext cx="4504167" cy="4504167"/>
        </a:xfrm>
        <a:prstGeom prst="blockArc">
          <a:avLst>
            <a:gd name="adj1" fmla="val 11999992"/>
            <a:gd name="adj2" fmla="val 16711672"/>
            <a:gd name="adj3" fmla="val 4639"/>
          </a:avLst>
        </a:prstGeom>
        <a:solidFill>
          <a:schemeClr val="accent4">
            <a:shade val="90000"/>
            <a:hueOff val="-176373"/>
            <a:satOff val="-4228"/>
            <a:lumOff val="22381"/>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96D5D3D8-5E74-450A-8ED6-1B5D60512DE5}">
      <dsp:nvSpPr>
        <dsp:cNvPr id="0" name=""/>
        <dsp:cNvSpPr/>
      </dsp:nvSpPr>
      <dsp:spPr>
        <a:xfrm>
          <a:off x="1044555" y="541514"/>
          <a:ext cx="4504167" cy="4504167"/>
        </a:xfrm>
        <a:prstGeom prst="blockArc">
          <a:avLst>
            <a:gd name="adj1" fmla="val 8013720"/>
            <a:gd name="adj2" fmla="val 11819385"/>
            <a:gd name="adj3" fmla="val 4639"/>
          </a:avLst>
        </a:prstGeom>
        <a:solidFill>
          <a:schemeClr val="accent4">
            <a:shade val="90000"/>
            <a:hueOff val="-132280"/>
            <a:satOff val="-3171"/>
            <a:lumOff val="16786"/>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23462FB0-0A14-421B-A7BD-9269018B0A56}">
      <dsp:nvSpPr>
        <dsp:cNvPr id="0" name=""/>
        <dsp:cNvSpPr/>
      </dsp:nvSpPr>
      <dsp:spPr>
        <a:xfrm>
          <a:off x="1192076" y="696134"/>
          <a:ext cx="4504167" cy="4504167"/>
        </a:xfrm>
        <a:prstGeom prst="blockArc">
          <a:avLst>
            <a:gd name="adj1" fmla="val 2602707"/>
            <a:gd name="adj2" fmla="val 8347813"/>
            <a:gd name="adj3" fmla="val 4639"/>
          </a:avLst>
        </a:prstGeom>
        <a:solidFill>
          <a:schemeClr val="accent4">
            <a:shade val="90000"/>
            <a:hueOff val="-88186"/>
            <a:satOff val="-2114"/>
            <a:lumOff val="11191"/>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F2D55665-21B2-448D-ADED-B82B00E58C3D}">
      <dsp:nvSpPr>
        <dsp:cNvPr id="0" name=""/>
        <dsp:cNvSpPr/>
      </dsp:nvSpPr>
      <dsp:spPr>
        <a:xfrm>
          <a:off x="1407325" y="496822"/>
          <a:ext cx="4504167" cy="4504167"/>
        </a:xfrm>
        <a:prstGeom prst="blockArc">
          <a:avLst>
            <a:gd name="adj1" fmla="val 20573337"/>
            <a:gd name="adj2" fmla="val 3061480"/>
            <a:gd name="adj3" fmla="val 4639"/>
          </a:avLst>
        </a:prstGeom>
        <a:solidFill>
          <a:schemeClr val="accent4">
            <a:shade val="90000"/>
            <a:hueOff val="-44093"/>
            <a:satOff val="-1057"/>
            <a:lumOff val="5595"/>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454E2909-B059-42D8-AE75-F80DADA3B036}">
      <dsp:nvSpPr>
        <dsp:cNvPr id="0" name=""/>
        <dsp:cNvSpPr/>
      </dsp:nvSpPr>
      <dsp:spPr>
        <a:xfrm>
          <a:off x="1469178" y="671276"/>
          <a:ext cx="4504167" cy="4504167"/>
        </a:xfrm>
        <a:prstGeom prst="blockArc">
          <a:avLst>
            <a:gd name="adj1" fmla="val 15988799"/>
            <a:gd name="adj2" fmla="val 20284000"/>
            <a:gd name="adj3" fmla="val 4639"/>
          </a:avLst>
        </a:prstGeom>
        <a:solidFill>
          <a:schemeClr val="accent4">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B172311E-9B3D-4138-ABAB-9CC82614C72C}">
      <dsp:nvSpPr>
        <dsp:cNvPr id="0" name=""/>
        <dsp:cNvSpPr/>
      </dsp:nvSpPr>
      <dsp:spPr>
        <a:xfrm>
          <a:off x="2399181" y="1661871"/>
          <a:ext cx="2072917" cy="2072917"/>
        </a:xfrm>
        <a:prstGeom prst="ellipse">
          <a:avLst/>
        </a:prstGeom>
        <a:solidFill>
          <a:schemeClr val="accent4">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Абоненты</a:t>
          </a:r>
        </a:p>
        <a:p>
          <a:pPr lvl="0" algn="ctr" defTabSz="889000">
            <a:lnSpc>
              <a:spcPct val="90000"/>
            </a:lnSpc>
            <a:spcBef>
              <a:spcPct val="0"/>
            </a:spcBef>
            <a:spcAft>
              <a:spcPct val="35000"/>
            </a:spcAft>
          </a:pPr>
          <a:r>
            <a:rPr lang="ru-RU" sz="2000" kern="1200" dirty="0" smtClean="0"/>
            <a:t>СУФД</a:t>
          </a:r>
          <a:endParaRPr lang="ru-RU" sz="2000" kern="1200" dirty="0"/>
        </a:p>
      </dsp:txBody>
      <dsp:txXfrm>
        <a:off x="2399181" y="1661871"/>
        <a:ext cx="2072917" cy="2072917"/>
      </dsp:txXfrm>
    </dsp:sp>
    <dsp:sp modelId="{4A53A6B3-D404-4950-981A-5FC3DCF764D8}">
      <dsp:nvSpPr>
        <dsp:cNvPr id="0" name=""/>
        <dsp:cNvSpPr/>
      </dsp:nvSpPr>
      <dsp:spPr>
        <a:xfrm>
          <a:off x="2438089" y="2143"/>
          <a:ext cx="2296216" cy="1451042"/>
        </a:xfrm>
        <a:prstGeom prst="ellipse">
          <a:avLst/>
        </a:prstGeom>
        <a:solidFill>
          <a:schemeClr val="accent4">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Пользовательская документация</a:t>
          </a:r>
          <a:endParaRPr lang="ru-RU" sz="2000" kern="1200" dirty="0"/>
        </a:p>
      </dsp:txBody>
      <dsp:txXfrm>
        <a:off x="2438089" y="2143"/>
        <a:ext cx="2296216" cy="1451042"/>
      </dsp:txXfrm>
    </dsp:sp>
    <dsp:sp modelId="{54DFCF29-0233-4026-B40F-CA154AA357F3}">
      <dsp:nvSpPr>
        <dsp:cNvPr id="0" name=""/>
        <dsp:cNvSpPr/>
      </dsp:nvSpPr>
      <dsp:spPr>
        <a:xfrm>
          <a:off x="4613773" y="1376136"/>
          <a:ext cx="2296216" cy="1451042"/>
        </a:xfrm>
        <a:prstGeom prst="ellipse">
          <a:avLst/>
        </a:prstGeom>
        <a:solidFill>
          <a:schemeClr val="accent4">
            <a:shade val="80000"/>
            <a:hueOff val="-44139"/>
            <a:satOff val="-1091"/>
            <a:lumOff val="624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Горячая линия</a:t>
          </a:r>
        </a:p>
        <a:p>
          <a:pPr lvl="0" algn="ctr" defTabSz="889000">
            <a:lnSpc>
              <a:spcPct val="90000"/>
            </a:lnSpc>
            <a:spcBef>
              <a:spcPct val="0"/>
            </a:spcBef>
            <a:spcAft>
              <a:spcPct val="35000"/>
            </a:spcAft>
          </a:pPr>
          <a:r>
            <a:rPr lang="ru-RU" sz="2000" kern="1200" dirty="0" smtClean="0"/>
            <a:t>8-800-100-22-55</a:t>
          </a:r>
          <a:endParaRPr lang="ru-RU" sz="2000" kern="1200" dirty="0"/>
        </a:p>
      </dsp:txBody>
      <dsp:txXfrm>
        <a:off x="4613773" y="1376136"/>
        <a:ext cx="2296216" cy="1451042"/>
      </dsp:txXfrm>
    </dsp:sp>
    <dsp:sp modelId="{CF0A86FC-2933-4F58-ADEF-7AD8F02E6507}">
      <dsp:nvSpPr>
        <dsp:cNvPr id="0" name=""/>
        <dsp:cNvSpPr/>
      </dsp:nvSpPr>
      <dsp:spPr>
        <a:xfrm>
          <a:off x="3970832" y="3733582"/>
          <a:ext cx="2144495" cy="1451042"/>
        </a:xfrm>
        <a:prstGeom prst="ellipse">
          <a:avLst/>
        </a:prstGeom>
        <a:solidFill>
          <a:schemeClr val="accent4">
            <a:shade val="80000"/>
            <a:hueOff val="-88279"/>
            <a:satOff val="-2183"/>
            <a:lumOff val="1249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База знаний</a:t>
          </a:r>
          <a:endParaRPr lang="ru-RU" sz="2000" kern="1200" dirty="0"/>
        </a:p>
      </dsp:txBody>
      <dsp:txXfrm>
        <a:off x="3970832" y="3733582"/>
        <a:ext cx="2144495" cy="1451042"/>
      </dsp:txXfrm>
    </dsp:sp>
    <dsp:sp modelId="{AA075BF8-2664-426F-99AA-E65A090AAE21}">
      <dsp:nvSpPr>
        <dsp:cNvPr id="0" name=""/>
        <dsp:cNvSpPr/>
      </dsp:nvSpPr>
      <dsp:spPr>
        <a:xfrm>
          <a:off x="684688" y="3662149"/>
          <a:ext cx="2191901" cy="1451042"/>
        </a:xfrm>
        <a:prstGeom prst="ellipse">
          <a:avLst/>
        </a:prstGeom>
        <a:solidFill>
          <a:schemeClr val="accent4">
            <a:shade val="80000"/>
            <a:hueOff val="-132418"/>
            <a:satOff val="-3274"/>
            <a:lumOff val="1874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Портал поддержки</a:t>
          </a:r>
          <a:endParaRPr lang="ru-RU" sz="2000" kern="1200" dirty="0"/>
        </a:p>
      </dsp:txBody>
      <dsp:txXfrm>
        <a:off x="684688" y="3662149"/>
        <a:ext cx="2191901" cy="1451042"/>
      </dsp:txXfrm>
    </dsp:sp>
    <dsp:sp modelId="{9AD3B310-34A9-4B4E-9C46-649557AC9341}">
      <dsp:nvSpPr>
        <dsp:cNvPr id="0" name=""/>
        <dsp:cNvSpPr/>
      </dsp:nvSpPr>
      <dsp:spPr>
        <a:xfrm>
          <a:off x="129281" y="1425280"/>
          <a:ext cx="2127039" cy="1451042"/>
        </a:xfrm>
        <a:prstGeom prst="ellipse">
          <a:avLst/>
        </a:prstGeom>
        <a:solidFill>
          <a:schemeClr val="accent4">
            <a:shade val="80000"/>
            <a:hueOff val="-176558"/>
            <a:satOff val="-4365"/>
            <a:lumOff val="2498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Выезды</a:t>
          </a:r>
          <a:endParaRPr lang="ru-RU" sz="2000" kern="1200" dirty="0"/>
        </a:p>
      </dsp:txBody>
      <dsp:txXfrm>
        <a:off x="129281" y="1425280"/>
        <a:ext cx="2127039" cy="145104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drawing1.xml><?xml version="1.0" encoding="utf-8"?>
<c:userShapes xmlns:c="http://schemas.openxmlformats.org/drawingml/2006/chart">
  <cdr:relSizeAnchor xmlns:cdr="http://schemas.openxmlformats.org/drawingml/2006/chartDrawing">
    <cdr:from>
      <cdr:x>0.07353</cdr:x>
      <cdr:y>0.93724</cdr:y>
    </cdr:from>
    <cdr:to>
      <cdr:x>0.3338</cdr:x>
      <cdr:y>1</cdr:y>
    </cdr:to>
    <cdr:sp macro="" textlink="">
      <cdr:nvSpPr>
        <cdr:cNvPr id="2" name="TextBox 1"/>
        <cdr:cNvSpPr txBox="1"/>
      </cdr:nvSpPr>
      <cdr:spPr>
        <a:xfrm xmlns:a="http://schemas.openxmlformats.org/drawingml/2006/main">
          <a:off x="360040" y="3816424"/>
          <a:ext cx="1274440" cy="2555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0.33333</cdr:x>
      <cdr:y>0.93373</cdr:y>
    </cdr:from>
    <cdr:to>
      <cdr:x>0.63568</cdr:x>
      <cdr:y>1</cdr:y>
    </cdr:to>
    <cdr:sp macro="" textlink="">
      <cdr:nvSpPr>
        <cdr:cNvPr id="4" name="TextBox 3"/>
        <cdr:cNvSpPr txBox="1"/>
      </cdr:nvSpPr>
      <cdr:spPr>
        <a:xfrm xmlns:a="http://schemas.openxmlformats.org/drawingml/2006/main">
          <a:off x="1008112" y="3600400"/>
          <a:ext cx="914400" cy="2555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0" indent="0"/>
          <a:r>
            <a:rPr lang="ru-RU" sz="1100" dirty="0" smtClean="0">
              <a:latin typeface="+mn-lt"/>
              <a:ea typeface="+mn-ea"/>
              <a:cs typeface="+mn-cs"/>
            </a:rPr>
            <a:t>2011</a:t>
          </a:r>
        </a:p>
        <a:p xmlns:a="http://schemas.openxmlformats.org/drawingml/2006/main">
          <a:pPr marL="0" indent="0"/>
          <a:endParaRPr lang="ru-RU" sz="1100" dirty="0">
            <a:latin typeface="+mn-lt"/>
            <a:ea typeface="+mn-ea"/>
            <a:cs typeface="+mn-cs"/>
          </a:endParaRPr>
        </a:p>
      </cdr:txBody>
    </cdr:sp>
  </cdr:relSizeAnchor>
  <cdr:relSizeAnchor xmlns:cdr="http://schemas.openxmlformats.org/drawingml/2006/chartDrawing">
    <cdr:from>
      <cdr:x>0.57143</cdr:x>
      <cdr:y>0.91505</cdr:y>
    </cdr:from>
    <cdr:to>
      <cdr:x>0.80952</cdr:x>
      <cdr:y>1</cdr:y>
    </cdr:to>
    <cdr:sp macro="" textlink="">
      <cdr:nvSpPr>
        <cdr:cNvPr id="5" name="TextBox 4"/>
        <cdr:cNvSpPr txBox="1"/>
      </cdr:nvSpPr>
      <cdr:spPr>
        <a:xfrm xmlns:a="http://schemas.openxmlformats.org/drawingml/2006/main">
          <a:off x="1728192" y="3528392"/>
          <a:ext cx="720080" cy="3275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0.54762</cdr:x>
      <cdr:y>0.91505</cdr:y>
    </cdr:from>
    <cdr:to>
      <cdr:x>0.83333</cdr:x>
      <cdr:y>1</cdr:y>
    </cdr:to>
    <cdr:sp macro="" textlink="">
      <cdr:nvSpPr>
        <cdr:cNvPr id="6" name="TextBox 5"/>
        <cdr:cNvSpPr txBox="1"/>
      </cdr:nvSpPr>
      <cdr:spPr>
        <a:xfrm xmlns:a="http://schemas.openxmlformats.org/drawingml/2006/main">
          <a:off x="1656184" y="3528392"/>
          <a:ext cx="864096" cy="3275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0.78571</cdr:x>
      <cdr:y>0.93373</cdr:y>
    </cdr:from>
    <cdr:to>
      <cdr:x>1</cdr:x>
      <cdr:y>1</cdr:y>
    </cdr:to>
    <cdr:sp macro="" textlink="">
      <cdr:nvSpPr>
        <cdr:cNvPr id="8" name="TextBox 7"/>
        <cdr:cNvSpPr txBox="1"/>
      </cdr:nvSpPr>
      <cdr:spPr>
        <a:xfrm xmlns:a="http://schemas.openxmlformats.org/drawingml/2006/main">
          <a:off x="2376264" y="3600409"/>
          <a:ext cx="648072" cy="25553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t>2013</a:t>
          </a:r>
          <a:endParaRPr lang="ru-RU" sz="1100" dirty="0"/>
        </a:p>
      </cdr:txBody>
    </cdr:sp>
  </cdr:relSizeAnchor>
  <cdr:relSizeAnchor xmlns:cdr="http://schemas.openxmlformats.org/drawingml/2006/chartDrawing">
    <cdr:from>
      <cdr:x>0.59524</cdr:x>
      <cdr:y>0.93373</cdr:y>
    </cdr:from>
    <cdr:to>
      <cdr:x>0.7619</cdr:x>
      <cdr:y>1</cdr:y>
    </cdr:to>
    <cdr:sp macro="" textlink="">
      <cdr:nvSpPr>
        <cdr:cNvPr id="9" name="TextBox 8"/>
        <cdr:cNvSpPr txBox="1"/>
      </cdr:nvSpPr>
      <cdr:spPr>
        <a:xfrm xmlns:a="http://schemas.openxmlformats.org/drawingml/2006/main">
          <a:off x="1800200" y="3600400"/>
          <a:ext cx="504056" cy="2555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t>2012</a:t>
          </a:r>
          <a:endParaRPr lang="ru-RU"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cs typeface="+mn-cs"/>
              </a:defRPr>
            </a:lvl1pPr>
          </a:lstStyle>
          <a:p>
            <a:pPr>
              <a:defRPr/>
            </a:pPr>
            <a:endParaRPr lang="ru-RU"/>
          </a:p>
        </p:txBody>
      </p:sp>
      <p:sp>
        <p:nvSpPr>
          <p:cNvPr id="3" name="Дата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cs typeface="+mn-cs"/>
              </a:defRPr>
            </a:lvl1pPr>
          </a:lstStyle>
          <a:p>
            <a:pPr>
              <a:defRPr/>
            </a:pPr>
            <a:fld id="{3FC82ACE-42E5-427D-8836-5A726C71343C}" type="datetimeFigureOut">
              <a:rPr lang="ru-RU"/>
              <a:pPr>
                <a:defRPr/>
              </a:pPr>
              <a:t>05.09.2013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ru-RU"/>
          </a:p>
        </p:txBody>
      </p:sp>
      <p:sp>
        <p:nvSpPr>
          <p:cNvPr id="7" name="Номер слайда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atin typeface="Arial" charset="0"/>
                <a:cs typeface="+mn-cs"/>
              </a:defRPr>
            </a:lvl1pPr>
          </a:lstStyle>
          <a:p>
            <a:pPr>
              <a:defRPr/>
            </a:pPr>
            <a:fld id="{C37417C4-ED51-4286-9BED-71D11F23FE4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asfk-support.ru/jira/browse/SUFD-38888"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dirty="0" smtClean="0"/>
              <a:t>Добрый день, уважаемые коллеги!</a:t>
            </a:r>
          </a:p>
          <a:p>
            <a:r>
              <a:rPr lang="ru-RU" dirty="0" smtClean="0"/>
              <a:t>Меня зовут </a:t>
            </a:r>
            <a:r>
              <a:rPr lang="ru-RU" dirty="0" err="1" smtClean="0"/>
              <a:t>Гварамия</a:t>
            </a:r>
            <a:r>
              <a:rPr lang="ru-RU" dirty="0" smtClean="0"/>
              <a:t> Валерий.</a:t>
            </a:r>
            <a:r>
              <a:rPr lang="ru-RU" baseline="0" dirty="0" smtClean="0"/>
              <a:t> </a:t>
            </a:r>
          </a:p>
          <a:p>
            <a:r>
              <a:rPr lang="ru-RU" baseline="0" dirty="0" smtClean="0"/>
              <a:t>Я н</a:t>
            </a:r>
            <a:r>
              <a:rPr lang="ru-RU" sz="1200" dirty="0" smtClean="0">
                <a:solidFill>
                  <a:schemeClr val="accent1">
                    <a:lumMod val="75000"/>
                  </a:schemeClr>
                </a:solidFill>
              </a:rPr>
              <a:t>ачальник отдела эксплуатации прикладного программного</a:t>
            </a:r>
            <a:r>
              <a:rPr lang="ru-RU" sz="1200" baseline="0" dirty="0" smtClean="0">
                <a:solidFill>
                  <a:schemeClr val="accent1">
                    <a:lumMod val="75000"/>
                  </a:schemeClr>
                </a:solidFill>
              </a:rPr>
              <a:t> обеспечения </a:t>
            </a:r>
            <a:r>
              <a:rPr lang="ru-RU" sz="1200" dirty="0" smtClean="0">
                <a:solidFill>
                  <a:schemeClr val="accent1">
                    <a:lumMod val="75000"/>
                  </a:schemeClr>
                </a:solidFill>
              </a:rPr>
              <a:t>Управления информационных систем Федерального казначейства</a:t>
            </a:r>
            <a:r>
              <a:rPr lang="ru-RU" baseline="0" dirty="0" smtClean="0"/>
              <a:t>. В зону ответственности управления входит поддержка информационных систем переведенных в промышленную эксплуатацию.</a:t>
            </a:r>
            <a:endParaRPr lang="ru-RU" dirty="0" smtClean="0"/>
          </a:p>
        </p:txBody>
      </p:sp>
      <p:sp>
        <p:nvSpPr>
          <p:cNvPr id="4" name="Номер слайда 3"/>
          <p:cNvSpPr>
            <a:spLocks noGrp="1"/>
          </p:cNvSpPr>
          <p:nvPr>
            <p:ph type="sldNum" sz="quarter" idx="10"/>
          </p:nvPr>
        </p:nvSpPr>
        <p:spPr/>
        <p:txBody>
          <a:bodyPr/>
          <a:lstStyle/>
          <a:p>
            <a:pPr>
              <a:defRPr/>
            </a:pPr>
            <a:fld id="{C37417C4-ED51-4286-9BED-71D11F23FE49}" type="slidenum">
              <a:rPr lang="ru-RU" smtClean="0"/>
              <a:pPr>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228600" lvl="0" indent="-228600" rtl="0">
              <a:buFont typeface="+mj-lt"/>
              <a:buAutoNum type="arabicPeriod"/>
            </a:pPr>
            <a:r>
              <a:rPr lang="ru-RU" dirty="0" smtClean="0">
                <a:solidFill>
                  <a:schemeClr val="tx2"/>
                </a:solidFill>
              </a:rPr>
              <a:t>Реализация нового Порядка кассового обслуживания исполнения бюджетов ГВБФ, который учитывает особенности открытия и ведения лицевых счетов ГВБФ, запланирована в составе 16-й версии АСФК. </a:t>
            </a:r>
            <a:r>
              <a:rPr lang="ru-RU" b="1" i="1" dirty="0" smtClean="0">
                <a:solidFill>
                  <a:schemeClr val="tx2"/>
                </a:solidFill>
                <a:effectLst>
                  <a:outerShdw blurRad="38100" dist="38100" dir="2700000" algn="tl">
                    <a:srgbClr val="000000">
                      <a:alpha val="43137"/>
                    </a:srgbClr>
                  </a:outerShdw>
                </a:effectLst>
              </a:rPr>
              <a:t>Срок выпуска версии для начала приемочных испытаний – 01.09.2013;</a:t>
            </a:r>
            <a:r>
              <a:rPr lang="ru-RU" b="1" i="1" dirty="0" smtClean="0">
                <a:solidFill>
                  <a:schemeClr val="tx2"/>
                </a:solidFill>
                <a:effectLst>
                  <a:outerShdw blurRad="38100" dist="38100" dir="2700000" algn="tl">
                    <a:srgbClr val="000000">
                      <a:alpha val="43137"/>
                    </a:srgbClr>
                  </a:outerShdw>
                </a:effectLst>
                <a:hlinkClick r:id="rId3"/>
              </a:rPr>
              <a:t> </a:t>
            </a:r>
            <a:endParaRPr lang="ru-RU" b="1" i="1" u="sng" dirty="0" smtClean="0">
              <a:solidFill>
                <a:schemeClr val="tx2"/>
              </a:solidFill>
              <a:effectLst>
                <a:outerShdw blurRad="38100" dist="38100" dir="2700000" algn="tl">
                  <a:srgbClr val="000000">
                    <a:alpha val="43137"/>
                  </a:srgbClr>
                </a:outerShdw>
              </a:effectLst>
            </a:endParaRPr>
          </a:p>
          <a:p>
            <a:pPr marL="228600" lvl="0" indent="-228600" rtl="0">
              <a:buFont typeface="+mj-lt"/>
              <a:buAutoNum type="arabicPeriod"/>
            </a:pPr>
            <a:r>
              <a:rPr lang="ru-RU" dirty="0" smtClean="0">
                <a:solidFill>
                  <a:schemeClr val="tx2"/>
                </a:solidFill>
              </a:rPr>
              <a:t>Начиная </a:t>
            </a:r>
            <a:r>
              <a:rPr lang="ru-RU" b="1" i="1" dirty="0" smtClean="0">
                <a:solidFill>
                  <a:schemeClr val="tx2"/>
                </a:solidFill>
                <a:effectLst>
                  <a:outerShdw blurRad="38100" dist="38100" dir="2700000" algn="tl">
                    <a:srgbClr val="000000">
                      <a:alpha val="43137"/>
                    </a:srgbClr>
                  </a:outerShdw>
                </a:effectLst>
              </a:rPr>
              <a:t>с  16 сентября </a:t>
            </a:r>
            <a:r>
              <a:rPr lang="ru-RU" b="1" i="1" dirty="0" err="1" smtClean="0">
                <a:solidFill>
                  <a:schemeClr val="tx2"/>
                </a:solidFill>
                <a:effectLst>
                  <a:outerShdw blurRad="38100" dist="38100" dir="2700000" algn="tl">
                    <a:srgbClr val="000000">
                      <a:alpha val="43137"/>
                    </a:srgbClr>
                  </a:outerShdw>
                </a:effectLst>
              </a:rPr>
              <a:t>пилотные</a:t>
            </a:r>
            <a:r>
              <a:rPr lang="ru-RU" b="1" i="1" dirty="0" smtClean="0">
                <a:solidFill>
                  <a:schemeClr val="tx2"/>
                </a:solidFill>
                <a:effectLst>
                  <a:outerShdw blurRad="38100" dist="38100" dir="2700000" algn="tl">
                    <a:srgbClr val="000000">
                      <a:alpha val="43137"/>
                    </a:srgbClr>
                  </a:outerShdw>
                </a:effectLst>
              </a:rPr>
              <a:t> регионы</a:t>
            </a:r>
            <a:r>
              <a:rPr lang="ru-RU" b="1" i="1" baseline="0" dirty="0" smtClean="0">
                <a:solidFill>
                  <a:schemeClr val="tx2"/>
                </a:solidFill>
                <a:effectLst>
                  <a:outerShdw blurRad="38100" dist="38100" dir="2700000" algn="tl">
                    <a:srgbClr val="000000">
                      <a:alpha val="43137"/>
                    </a:srgbClr>
                  </a:outerShdw>
                </a:effectLst>
              </a:rPr>
              <a:t> по переводу пенсионного фонда</a:t>
            </a:r>
            <a:r>
              <a:rPr lang="ru-RU" b="1" i="1" dirty="0" smtClean="0">
                <a:solidFill>
                  <a:schemeClr val="tx2"/>
                </a:solidFill>
                <a:effectLst>
                  <a:outerShdw blurRad="38100" dist="38100" dir="2700000" algn="tl">
                    <a:srgbClr val="000000">
                      <a:alpha val="43137"/>
                    </a:srgbClr>
                  </a:outerShdw>
                </a:effectLst>
              </a:rPr>
              <a:t> организуют </a:t>
            </a:r>
            <a:r>
              <a:rPr lang="ru-RU" dirty="0" smtClean="0">
                <a:solidFill>
                  <a:schemeClr val="tx2"/>
                </a:solidFill>
              </a:rPr>
              <a:t>интеграционное тестирование</a:t>
            </a:r>
            <a:r>
              <a:rPr lang="ru-RU" baseline="0" dirty="0" smtClean="0">
                <a:solidFill>
                  <a:schemeClr val="tx2"/>
                </a:solidFill>
              </a:rPr>
              <a:t>. Смогут </a:t>
            </a:r>
            <a:r>
              <a:rPr lang="ru-RU" dirty="0" smtClean="0">
                <a:solidFill>
                  <a:schemeClr val="tx2"/>
                </a:solidFill>
              </a:rPr>
              <a:t>открыть лицевые счета новым клиентам и совместно с ними провести максимально приближенную к реальной работе «обкатку» технологии кассового обслуживания исполнения бюджетов ГВБФ;</a:t>
            </a:r>
            <a:endParaRPr lang="ru-RU" b="1" u="sng" dirty="0" smtClean="0">
              <a:solidFill>
                <a:schemeClr val="tx2"/>
              </a:solidFill>
            </a:endParaRPr>
          </a:p>
          <a:p>
            <a:pPr marL="228600" lvl="0" indent="-228600" rtl="0">
              <a:buFont typeface="+mj-lt"/>
              <a:buAutoNum type="arabicPeriod"/>
            </a:pPr>
            <a:r>
              <a:rPr lang="ru-RU" b="1" i="1" dirty="0" smtClean="0">
                <a:solidFill>
                  <a:schemeClr val="tx2"/>
                </a:solidFill>
                <a:effectLst>
                  <a:outerShdw blurRad="38100" dist="38100" dir="2700000" algn="tl">
                    <a:srgbClr val="000000">
                      <a:alpha val="43137"/>
                    </a:srgbClr>
                  </a:outerShdw>
                </a:effectLst>
              </a:rPr>
              <a:t>Информационное взаимодействие с клиентами в рамках кассового обслуживания исполнения бюджетов ГВБФ планируется обеспечивать через </a:t>
            </a:r>
            <a:r>
              <a:rPr lang="ru-RU" b="1" i="1" dirty="0" err="1" smtClean="0">
                <a:solidFill>
                  <a:schemeClr val="tx2"/>
                </a:solidFill>
                <a:effectLst>
                  <a:outerShdw blurRad="38100" dist="38100" dir="2700000" algn="tl">
                    <a:srgbClr val="000000">
                      <a:alpha val="43137"/>
                    </a:srgbClr>
                  </a:outerShdw>
                </a:effectLst>
              </a:rPr>
              <a:t>СУФД-онлайн</a:t>
            </a:r>
            <a:r>
              <a:rPr lang="ru-RU" b="1" i="1" dirty="0" smtClean="0">
                <a:solidFill>
                  <a:schemeClr val="tx2"/>
                </a:solidFill>
                <a:effectLst>
                  <a:outerShdw blurRad="38100" dist="38100" dir="2700000" algn="tl">
                    <a:srgbClr val="000000">
                      <a:alpha val="43137"/>
                    </a:srgbClr>
                  </a:outerShdw>
                </a:effectLst>
              </a:rPr>
              <a:t>. </a:t>
            </a:r>
            <a:r>
              <a:rPr lang="ru-RU" dirty="0" smtClean="0">
                <a:solidFill>
                  <a:schemeClr val="tx2"/>
                </a:solidFill>
              </a:rPr>
              <a:t>Использование для этих целей СЭД не планируется</a:t>
            </a:r>
            <a:r>
              <a:rPr lang="ru-RU" b="1" u="sng" dirty="0" smtClean="0">
                <a:solidFill>
                  <a:schemeClr val="tx2"/>
                </a:solidFill>
              </a:rPr>
              <a:t> </a:t>
            </a:r>
            <a:endParaRPr lang="ru-RU" dirty="0" smtClean="0">
              <a:solidFill>
                <a:schemeClr val="tx2"/>
              </a:solidFill>
            </a:endParaRPr>
          </a:p>
          <a:p>
            <a:pPr marL="228600" lvl="0" indent="-228600" rtl="0">
              <a:buFont typeface="+mj-lt"/>
              <a:buAutoNum type="arabicPeriod"/>
            </a:pPr>
            <a:r>
              <a:rPr lang="ru-RU" dirty="0" smtClean="0">
                <a:solidFill>
                  <a:schemeClr val="tx2"/>
                </a:solidFill>
              </a:rPr>
              <a:t>Информационный обмен с клиентами в электронном виде осуществляется в соответствии с установленными форматами файлов. (ТФФ)</a:t>
            </a:r>
          </a:p>
          <a:p>
            <a:pPr marL="228600" lvl="0" indent="-228600">
              <a:buFont typeface="+mj-lt"/>
              <a:buAutoNum type="arabicPeriod"/>
            </a:pPr>
            <a:r>
              <a:rPr lang="ru-RU" dirty="0" smtClean="0">
                <a:solidFill>
                  <a:schemeClr val="tx2"/>
                </a:solidFill>
              </a:rPr>
              <a:t>Действующая версия Альбома ТФФ – 11.1, утверждена 20.06.2013, размещена  на официальном сайте ФК в разделе </a:t>
            </a:r>
            <a:r>
              <a:rPr lang="ru-RU" b="1" i="1" dirty="0" smtClean="0">
                <a:solidFill>
                  <a:schemeClr val="tx2"/>
                </a:solidFill>
                <a:effectLst>
                  <a:outerShdw blurRad="38100" dist="38100" dir="2700000" algn="tl">
                    <a:srgbClr val="000000">
                      <a:alpha val="43137"/>
                    </a:srgbClr>
                  </a:outerShdw>
                </a:effectLst>
              </a:rPr>
              <a:t>Методический кабинет – Информационные системы</a:t>
            </a:r>
            <a:r>
              <a:rPr lang="ru-RU" dirty="0" smtClean="0">
                <a:solidFill>
                  <a:schemeClr val="tx2"/>
                </a:solidFill>
              </a:rPr>
              <a:t>.  Этой версией следует руководствоваться при доработке собственного программного обеспечения ГВБФ.</a:t>
            </a:r>
          </a:p>
          <a:p>
            <a:pPr marL="228600" lvl="0" indent="-228600">
              <a:buFont typeface="+mj-lt"/>
              <a:buAutoNum type="arabicPeriod"/>
            </a:pPr>
            <a:r>
              <a:rPr lang="ru-RU" dirty="0" smtClean="0">
                <a:solidFill>
                  <a:schemeClr val="tx2"/>
                </a:solidFill>
              </a:rPr>
              <a:t>Инкассовые</a:t>
            </a:r>
            <a:r>
              <a:rPr lang="ru-RU" baseline="0" dirty="0" smtClean="0">
                <a:solidFill>
                  <a:schemeClr val="tx2"/>
                </a:solidFill>
              </a:rPr>
              <a:t> поручения. Не знаю говорилось уже или нет, но инкассовые поручения фондов также пойдут через </a:t>
            </a:r>
            <a:r>
              <a:rPr lang="ru-RU" baseline="0" dirty="0" err="1" smtClean="0">
                <a:solidFill>
                  <a:schemeClr val="tx2"/>
                </a:solidFill>
              </a:rPr>
              <a:t>ОрФК</a:t>
            </a:r>
            <a:r>
              <a:rPr lang="ru-RU" baseline="0" dirty="0" smtClean="0">
                <a:solidFill>
                  <a:schemeClr val="tx2"/>
                </a:solidFill>
              </a:rPr>
              <a:t>. Схема в данный момент обсуждается ФК, ЦБ и Фондами. Предположительно это будет </a:t>
            </a:r>
            <a:r>
              <a:rPr lang="ru-RU" baseline="0" dirty="0" err="1" smtClean="0">
                <a:solidFill>
                  <a:schemeClr val="tx2"/>
                </a:solidFill>
              </a:rPr>
              <a:t>транзинтный</a:t>
            </a:r>
            <a:r>
              <a:rPr lang="ru-RU" baseline="0" dirty="0" smtClean="0">
                <a:solidFill>
                  <a:schemeClr val="tx2"/>
                </a:solidFill>
              </a:rPr>
              <a:t> способ обработки документов (по крайней мере с января).</a:t>
            </a:r>
            <a:endParaRPr lang="ru-RU" dirty="0" smtClean="0">
              <a:solidFill>
                <a:schemeClr val="tx2"/>
              </a:solidFill>
            </a:endParaRPr>
          </a:p>
          <a:p>
            <a:endParaRPr lang="ru-RU" dirty="0">
              <a:solidFill>
                <a:schemeClr val="tx2"/>
              </a:solidFill>
            </a:endParaRPr>
          </a:p>
        </p:txBody>
      </p:sp>
      <p:sp>
        <p:nvSpPr>
          <p:cNvPr id="4" name="Номер слайда 3"/>
          <p:cNvSpPr>
            <a:spLocks noGrp="1"/>
          </p:cNvSpPr>
          <p:nvPr>
            <p:ph type="sldNum" sz="quarter" idx="10"/>
          </p:nvPr>
        </p:nvSpPr>
        <p:spPr/>
        <p:txBody>
          <a:bodyPr/>
          <a:lstStyle/>
          <a:p>
            <a:pPr>
              <a:defRPr/>
            </a:pPr>
            <a:fld id="{C37417C4-ED51-4286-9BED-71D11F23FE49}" type="slidenum">
              <a:rPr lang="ru-RU" smtClean="0"/>
              <a:pPr>
                <a:defRPr/>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p:spPr>
      </p:sp>
      <p:sp>
        <p:nvSpPr>
          <p:cNvPr id="32771" name="Заметки 2"/>
          <p:cNvSpPr>
            <a:spLocks noGrp="1"/>
          </p:cNvSpPr>
          <p:nvPr>
            <p:ph type="body" idx="1"/>
          </p:nvPr>
        </p:nvSpPr>
        <p:spPr bwMode="auto">
          <a:noFill/>
        </p:spPr>
        <p:txBody>
          <a:bodyPr wrap="square" numCol="1" anchor="t" anchorCtr="0" compatLnSpc="1">
            <a:prstTxWarp prst="textNoShape">
              <a:avLst/>
            </a:prstTxWarp>
          </a:bodyPr>
          <a:lstStyle/>
          <a:p>
            <a:r>
              <a:rPr lang="ru-RU" sz="1200" b="1" dirty="0" smtClean="0">
                <a:solidFill>
                  <a:srgbClr val="FF0000"/>
                </a:solidFill>
              </a:rPr>
              <a:t>1</a:t>
            </a:r>
            <a:r>
              <a:rPr lang="ru-RU" sz="1200" dirty="0" smtClean="0"/>
              <a:t> – Отправка архивов с отчетными формами посредством ППО СЭД;</a:t>
            </a:r>
          </a:p>
          <a:p>
            <a:r>
              <a:rPr lang="ru-RU" sz="1200" b="1" dirty="0" smtClean="0">
                <a:solidFill>
                  <a:srgbClr val="FF0000"/>
                </a:solidFill>
              </a:rPr>
              <a:t>2</a:t>
            </a:r>
            <a:r>
              <a:rPr lang="ru-RU" sz="1200" dirty="0" smtClean="0">
                <a:solidFill>
                  <a:srgbClr val="FF0000"/>
                </a:solidFill>
              </a:rPr>
              <a:t> </a:t>
            </a:r>
            <a:r>
              <a:rPr lang="ru-RU" sz="1200" dirty="0" smtClean="0"/>
              <a:t>– Доставка архивов с отчетами в ППО СЭД МОУ ФК;</a:t>
            </a:r>
          </a:p>
          <a:p>
            <a:r>
              <a:rPr lang="ru-RU" sz="1200" b="1" dirty="0" smtClean="0">
                <a:solidFill>
                  <a:srgbClr val="FF0000"/>
                </a:solidFill>
              </a:rPr>
              <a:t>3</a:t>
            </a:r>
            <a:r>
              <a:rPr lang="ru-RU" sz="1200" dirty="0" smtClean="0"/>
              <a:t> – Автоматическая выгрузка архивов с отчетами из ППО СЭД МОУ ФК в каталог для загрузки в АСФК МОУ ФК;</a:t>
            </a:r>
          </a:p>
          <a:p>
            <a:r>
              <a:rPr lang="ru-RU" sz="1200" b="1" dirty="0" smtClean="0">
                <a:solidFill>
                  <a:srgbClr val="FF0000"/>
                </a:solidFill>
              </a:rPr>
              <a:t>4</a:t>
            </a:r>
            <a:r>
              <a:rPr lang="ru-RU" sz="1200" dirty="0" smtClean="0"/>
              <a:t> – Автоматическая загрузка архивов с отчетами через СУФД;</a:t>
            </a:r>
          </a:p>
          <a:p>
            <a:r>
              <a:rPr lang="ru-RU" sz="1200" b="1" dirty="0" smtClean="0">
                <a:solidFill>
                  <a:srgbClr val="FF0000"/>
                </a:solidFill>
              </a:rPr>
              <a:t>5</a:t>
            </a:r>
            <a:r>
              <a:rPr lang="ru-RU" sz="1200" dirty="0" smtClean="0"/>
              <a:t> – Загрузка отчетных форм в АСФК МОУ ФК с автоматическим запуском контролей.</a:t>
            </a:r>
          </a:p>
          <a:p>
            <a:r>
              <a:rPr lang="ru-RU" sz="1200" dirty="0" smtClean="0"/>
              <a:t>_________________________________</a:t>
            </a:r>
          </a:p>
          <a:p>
            <a:endParaRPr lang="ru-RU" sz="1200" dirty="0" smtClean="0"/>
          </a:p>
          <a:p>
            <a:r>
              <a:rPr lang="ru-RU" sz="1200" b="1" dirty="0" smtClean="0">
                <a:solidFill>
                  <a:srgbClr val="FF0000"/>
                </a:solidFill>
              </a:rPr>
              <a:t>6</a:t>
            </a:r>
            <a:r>
              <a:rPr lang="ru-RU" sz="1200" dirty="0" smtClean="0"/>
              <a:t> – Выгрузка протоколов (ВДК, МДК) из АСФК МОУ ФК в СУФД;</a:t>
            </a:r>
          </a:p>
          <a:p>
            <a:r>
              <a:rPr lang="ru-RU" sz="1200" b="1" dirty="0" smtClean="0">
                <a:solidFill>
                  <a:srgbClr val="FF0000"/>
                </a:solidFill>
              </a:rPr>
              <a:t>7</a:t>
            </a:r>
            <a:r>
              <a:rPr lang="ru-RU" sz="1200" dirty="0" smtClean="0"/>
              <a:t> – Выгрузка протоколов из СУФД в каталог для выгрузки из АСФК;</a:t>
            </a:r>
          </a:p>
          <a:p>
            <a:r>
              <a:rPr lang="ru-RU" sz="1200" b="1" dirty="0" smtClean="0">
                <a:solidFill>
                  <a:srgbClr val="FF0000"/>
                </a:solidFill>
              </a:rPr>
              <a:t>8</a:t>
            </a:r>
            <a:r>
              <a:rPr lang="ru-RU" sz="1200" dirty="0" smtClean="0"/>
              <a:t> – Автоматическая отправка протоколов посредством ППО СЭД МОУ ФК;</a:t>
            </a:r>
          </a:p>
          <a:p>
            <a:r>
              <a:rPr lang="ru-RU" sz="1200" b="1" dirty="0" smtClean="0">
                <a:solidFill>
                  <a:srgbClr val="FF0000"/>
                </a:solidFill>
              </a:rPr>
              <a:t>9</a:t>
            </a:r>
            <a:r>
              <a:rPr lang="ru-RU" sz="1200" dirty="0" smtClean="0"/>
              <a:t> – Доставка протоколов в ППО СЭД УФК;</a:t>
            </a:r>
          </a:p>
          <a:p>
            <a:r>
              <a:rPr lang="ru-RU" sz="1200" b="1" dirty="0" smtClean="0">
                <a:solidFill>
                  <a:srgbClr val="FF0000"/>
                </a:solidFill>
              </a:rPr>
              <a:t>10</a:t>
            </a:r>
            <a:r>
              <a:rPr lang="ru-RU" sz="1200" dirty="0" smtClean="0"/>
              <a:t> – Доставка протоколов до конечного получателя.</a:t>
            </a:r>
          </a:p>
          <a:p>
            <a:endParaRPr lang="ru-RU" dirty="0" smtClean="0"/>
          </a:p>
        </p:txBody>
      </p:sp>
      <p:sp>
        <p:nvSpPr>
          <p:cNvPr id="4" name="Номер слайда 3"/>
          <p:cNvSpPr>
            <a:spLocks noGrp="1"/>
          </p:cNvSpPr>
          <p:nvPr>
            <p:ph type="sldNum" sz="quarter" idx="5"/>
          </p:nvPr>
        </p:nvSpPr>
        <p:spPr/>
        <p:txBody>
          <a:bodyPr/>
          <a:lstStyle/>
          <a:p>
            <a:pPr>
              <a:defRPr/>
            </a:pPr>
            <a:fld id="{5CF67476-C658-4FAE-99CD-34807F1027C0}" type="slidenum">
              <a:rPr lang="ru-RU" smtClean="0"/>
              <a:pPr>
                <a:defRPr/>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p:spPr>
      </p:sp>
      <p:sp>
        <p:nvSpPr>
          <p:cNvPr id="3379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80CCEE76-2517-432B-9994-3CEBE64F11AB}" type="slidenum">
              <a:rPr lang="ru-RU" smtClean="0"/>
              <a:pPr>
                <a:defRPr/>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p:spPr>
      </p:sp>
      <p:sp>
        <p:nvSpPr>
          <p:cNvPr id="34819"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Остановимся на типовых проблемах при работе с </a:t>
            </a:r>
            <a:r>
              <a:rPr lang="ru-RU" dirty="0" err="1" smtClean="0"/>
              <a:t>СУФД-порталом</a:t>
            </a:r>
            <a:r>
              <a:rPr lang="ru-RU" dirty="0" smtClean="0"/>
              <a:t>.</a:t>
            </a:r>
          </a:p>
          <a:p>
            <a:r>
              <a:rPr lang="ru-RU" dirty="0" smtClean="0"/>
              <a:t>Первая часть касается отчетности.</a:t>
            </a:r>
          </a:p>
          <a:p>
            <a:r>
              <a:rPr lang="ru-RU" dirty="0" smtClean="0"/>
              <a:t>Часто задаются вопросы о том, что отчеты не доходят до конечных получателей.</a:t>
            </a:r>
          </a:p>
          <a:p>
            <a:r>
              <a:rPr lang="ru-RU" dirty="0" smtClean="0"/>
              <a:t>Основные причины этой ошибки:</a:t>
            </a:r>
          </a:p>
          <a:p>
            <a:r>
              <a:rPr lang="ru-RU" dirty="0" smtClean="0"/>
              <a:t>а) отчет некорректен, нет адреса для маршрутизации</a:t>
            </a:r>
          </a:p>
          <a:p>
            <a:r>
              <a:rPr lang="ru-RU" dirty="0" smtClean="0"/>
              <a:t>б) некорректно настроен </a:t>
            </a:r>
            <a:r>
              <a:rPr lang="ru-RU" dirty="0" err="1" smtClean="0"/>
              <a:t>тоссер</a:t>
            </a:r>
            <a:endParaRPr lang="ru-RU" dirty="0" smtClean="0"/>
          </a:p>
          <a:p>
            <a:r>
              <a:rPr lang="ru-RU" dirty="0" smtClean="0"/>
              <a:t>в) некорректно настроена фильтрация документов</a:t>
            </a:r>
          </a:p>
          <a:p>
            <a:r>
              <a:rPr lang="ru-RU" dirty="0" smtClean="0"/>
              <a:t>г) некорректно настроены параметры маршрутизации</a:t>
            </a:r>
          </a:p>
          <a:p>
            <a:endParaRPr lang="ru-RU" dirty="0" smtClean="0"/>
          </a:p>
          <a:p>
            <a:endParaRPr lang="ru-RU" dirty="0" smtClean="0"/>
          </a:p>
        </p:txBody>
      </p:sp>
      <p:sp>
        <p:nvSpPr>
          <p:cNvPr id="4" name="Номер слайда 3"/>
          <p:cNvSpPr>
            <a:spLocks noGrp="1"/>
          </p:cNvSpPr>
          <p:nvPr>
            <p:ph type="sldNum" sz="quarter" idx="5"/>
          </p:nvPr>
        </p:nvSpPr>
        <p:spPr/>
        <p:txBody>
          <a:bodyPr/>
          <a:lstStyle/>
          <a:p>
            <a:pPr>
              <a:defRPr/>
            </a:pPr>
            <a:fld id="{46A9C150-7722-4D3A-AC46-BA81B2C7A271}" type="slidenum">
              <a:rPr lang="ru-RU" smtClean="0"/>
              <a:pPr>
                <a:defRPr/>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p:spPr>
      </p:sp>
      <p:sp>
        <p:nvSpPr>
          <p:cNvPr id="35843"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Также часто поступают вопросы, касающиеся ЭП.</a:t>
            </a:r>
          </a:p>
          <a:p>
            <a:r>
              <a:rPr lang="ru-RU" dirty="0" smtClean="0"/>
              <a:t>Например, Ошибка при подписании документа. Она может возникать в случаях:</a:t>
            </a:r>
          </a:p>
          <a:p>
            <a:r>
              <a:rPr lang="ru-RU" dirty="0" smtClean="0"/>
              <a:t>1) браузер настроен на блокировку всплывающих окон</a:t>
            </a:r>
          </a:p>
          <a:p>
            <a:r>
              <a:rPr lang="ru-RU" dirty="0" smtClean="0"/>
              <a:t>2) некорректно установлен, либо не установлен сертификат ЭП</a:t>
            </a:r>
          </a:p>
          <a:p>
            <a:r>
              <a:rPr lang="ru-RU" dirty="0" smtClean="0"/>
              <a:t>3) не установлены компоненты </a:t>
            </a:r>
            <a:r>
              <a:rPr lang="en-US" dirty="0" smtClean="0"/>
              <a:t>Java</a:t>
            </a:r>
            <a:r>
              <a:rPr lang="ru-RU" dirty="0" smtClean="0"/>
              <a:t>, либо отключены </a:t>
            </a:r>
            <a:r>
              <a:rPr lang="ru-RU" dirty="0" err="1" smtClean="0"/>
              <a:t>плагины</a:t>
            </a:r>
            <a:r>
              <a:rPr lang="ru-RU" dirty="0" smtClean="0"/>
              <a:t> в настройках браузера</a:t>
            </a:r>
          </a:p>
          <a:p>
            <a:r>
              <a:rPr lang="ru-RU" dirty="0" smtClean="0"/>
              <a:t>4) отсутствует привязка закрытого контейнера ключа к открытому</a:t>
            </a:r>
          </a:p>
          <a:p>
            <a:r>
              <a:rPr lang="ru-RU" dirty="0" smtClean="0"/>
              <a:t>5) ошибки в ППО «</a:t>
            </a:r>
            <a:r>
              <a:rPr lang="ru-RU" dirty="0" err="1" smtClean="0"/>
              <a:t>Крипто-Про</a:t>
            </a:r>
            <a:r>
              <a:rPr lang="ru-RU" dirty="0" smtClean="0"/>
              <a:t>»</a:t>
            </a:r>
          </a:p>
          <a:p>
            <a:r>
              <a:rPr lang="ru-RU" dirty="0" smtClean="0"/>
              <a:t>6) некорректно настроено межуровневое утверждение документа</a:t>
            </a:r>
          </a:p>
          <a:p>
            <a:endParaRPr lang="ru-RU" dirty="0" smtClean="0"/>
          </a:p>
          <a:p>
            <a:endParaRPr lang="ru-RU" dirty="0" smtClean="0"/>
          </a:p>
        </p:txBody>
      </p:sp>
      <p:sp>
        <p:nvSpPr>
          <p:cNvPr id="4" name="Номер слайда 3"/>
          <p:cNvSpPr>
            <a:spLocks noGrp="1"/>
          </p:cNvSpPr>
          <p:nvPr>
            <p:ph type="sldNum" sz="quarter" idx="5"/>
          </p:nvPr>
        </p:nvSpPr>
        <p:spPr/>
        <p:txBody>
          <a:bodyPr/>
          <a:lstStyle/>
          <a:p>
            <a:pPr>
              <a:defRPr/>
            </a:pPr>
            <a:fld id="{270DC81F-C1DF-4969-88AE-EE330132B384}" type="slidenum">
              <a:rPr lang="ru-RU" smtClean="0"/>
              <a:pPr>
                <a:defRPr/>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p:spPr>
      </p:sp>
      <p:sp>
        <p:nvSpPr>
          <p:cNvPr id="36867" name="Заметки 2"/>
          <p:cNvSpPr>
            <a:spLocks noGrp="1"/>
          </p:cNvSpPr>
          <p:nvPr>
            <p:ph type="body" idx="1"/>
          </p:nvPr>
        </p:nvSpPr>
        <p:spPr bwMode="auto">
          <a:noFill/>
        </p:spPr>
        <p:txBody>
          <a:bodyPr wrap="square" numCol="1" anchor="t" anchorCtr="0" compatLnSpc="1">
            <a:prstTxWarp prst="textNoShape">
              <a:avLst/>
            </a:prstTxWarp>
          </a:bodyPr>
          <a:lstStyle/>
          <a:p>
            <a:r>
              <a:rPr lang="ru-RU" smtClean="0"/>
              <a:t>Кроме того, необходимо бывает проверить срок действия сертификата. Данная проверка осуществляется в модуле Администратор криптографии СУФД. </a:t>
            </a:r>
          </a:p>
          <a:p>
            <a:r>
              <a:rPr lang="ru-RU" smtClean="0"/>
              <a:t>Пункт: «Сертификаты»</a:t>
            </a:r>
          </a:p>
          <a:p>
            <a:r>
              <a:rPr lang="ru-RU" smtClean="0"/>
              <a:t>Нажимаем кнопку «Проверить целостность сертификата» открывается окно «Информация о сертификате».</a:t>
            </a:r>
          </a:p>
          <a:p>
            <a:r>
              <a:rPr lang="ru-RU" smtClean="0"/>
              <a:t>Нажимаем кнопку «Проверить», появляется окно с результатом.</a:t>
            </a:r>
          </a:p>
          <a:p>
            <a:endParaRPr lang="ru-RU" smtClean="0"/>
          </a:p>
        </p:txBody>
      </p:sp>
      <p:sp>
        <p:nvSpPr>
          <p:cNvPr id="4" name="Номер слайда 3"/>
          <p:cNvSpPr>
            <a:spLocks noGrp="1"/>
          </p:cNvSpPr>
          <p:nvPr>
            <p:ph type="sldNum" sz="quarter" idx="5"/>
          </p:nvPr>
        </p:nvSpPr>
        <p:spPr/>
        <p:txBody>
          <a:bodyPr/>
          <a:lstStyle/>
          <a:p>
            <a:pPr>
              <a:defRPr/>
            </a:pPr>
            <a:fld id="{72B721EE-8837-46DE-9D37-0F8D850AF557}" type="slidenum">
              <a:rPr lang="ru-RU" smtClean="0"/>
              <a:pPr>
                <a:defRPr/>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p:spPr>
      </p:sp>
      <p:sp>
        <p:nvSpPr>
          <p:cNvPr id="39939" name="Заметки 2"/>
          <p:cNvSpPr>
            <a:spLocks noGrp="1"/>
          </p:cNvSpPr>
          <p:nvPr>
            <p:ph type="body" idx="1"/>
          </p:nvPr>
        </p:nvSpPr>
        <p:spPr bwMode="auto"/>
        <p:txBody>
          <a:bodyPr wrap="square" numCol="1" anchor="t" anchorCtr="0" compatLnSpc="1">
            <a:prstTxWarp prst="textNoShape">
              <a:avLst/>
            </a:prstTxWarp>
            <a:normAutofit fontScale="92500" lnSpcReduction="20000"/>
          </a:bodyPr>
          <a:lstStyle/>
          <a:p>
            <a:pPr>
              <a:defRPr/>
            </a:pPr>
            <a:r>
              <a:rPr lang="ru-RU" dirty="0" smtClean="0"/>
              <a:t>Перед Вами схема доведения справочников.</a:t>
            </a:r>
          </a:p>
          <a:p>
            <a:pPr>
              <a:defRPr/>
            </a:pPr>
            <a:endParaRPr lang="ru-RU" dirty="0" smtClean="0"/>
          </a:p>
          <a:p>
            <a:pPr>
              <a:defRPr/>
            </a:pPr>
            <a:r>
              <a:rPr lang="ru-RU" dirty="0" smtClean="0"/>
              <a:t>Доведение централизованно и распределено ведущихся справочников СУФД осуществляется по следующему сценарию (рис. 1):</a:t>
            </a:r>
          </a:p>
          <a:p>
            <a:pPr>
              <a:defRPr/>
            </a:pPr>
            <a:r>
              <a:rPr lang="ru-RU" dirty="0" smtClean="0"/>
              <a:t>Справочник загружается на сервер СУФД из ППО «АСФК(</a:t>
            </a:r>
            <a:r>
              <a:rPr lang="en-US" dirty="0" smtClean="0"/>
              <a:t>OEBS</a:t>
            </a:r>
            <a:r>
              <a:rPr lang="ru-RU" dirty="0" smtClean="0"/>
              <a:t>)» в формате </a:t>
            </a:r>
            <a:r>
              <a:rPr lang="en-US" dirty="0" smtClean="0"/>
              <a:t>XML </a:t>
            </a:r>
            <a:r>
              <a:rPr lang="ru-RU" dirty="0" smtClean="0"/>
              <a:t>на уровне ЦАФК.</a:t>
            </a:r>
          </a:p>
          <a:p>
            <a:pPr>
              <a:defRPr/>
            </a:pPr>
            <a:r>
              <a:rPr lang="ru-RU" dirty="0" smtClean="0"/>
              <a:t>От сервера ЦАФК передается на клиент/сервер УФК, где автоматически (в соответствии с настроенным расписанием) или по запросу пользователя выгружается в ППО «АСФК(</a:t>
            </a:r>
            <a:r>
              <a:rPr lang="en-US" dirty="0" smtClean="0"/>
              <a:t>OEBS</a:t>
            </a:r>
            <a:r>
              <a:rPr lang="ru-RU" dirty="0" smtClean="0"/>
              <a:t>)»уровня УФК.</a:t>
            </a:r>
          </a:p>
          <a:p>
            <a:pPr>
              <a:defRPr/>
            </a:pPr>
            <a:r>
              <a:rPr lang="ru-RU" dirty="0" smtClean="0"/>
              <a:t>Из ППО «АСФК(</a:t>
            </a:r>
            <a:r>
              <a:rPr lang="en-US" dirty="0" smtClean="0"/>
              <a:t>OEBS</a:t>
            </a:r>
            <a:r>
              <a:rPr lang="ru-RU" dirty="0" smtClean="0"/>
              <a:t>)»уровня УФК в СУФД выгружается обновленный справочник.</a:t>
            </a:r>
          </a:p>
          <a:p>
            <a:pPr>
              <a:defRPr/>
            </a:pPr>
            <a:r>
              <a:rPr lang="ru-RU" dirty="0" smtClean="0"/>
              <a:t>От клиента/сервера УФК справочник, полученный из ППО «АСФК(</a:t>
            </a:r>
            <a:r>
              <a:rPr lang="en-US" dirty="0" smtClean="0"/>
              <a:t>OEBS</a:t>
            </a:r>
            <a:r>
              <a:rPr lang="ru-RU" dirty="0" smtClean="0"/>
              <a:t>)»передается на клиент/сервер ОФК.</a:t>
            </a:r>
          </a:p>
          <a:p>
            <a:pPr>
              <a:defRPr/>
            </a:pPr>
            <a:r>
              <a:rPr lang="ru-RU" dirty="0" smtClean="0"/>
              <a:t>От сервера ЦАФК и клиент/серверов УФК и ОФК справочник рассылается соответствующим клиентам: АРМ ГРБС, РБС, ПБС, АП, ФО.</a:t>
            </a:r>
          </a:p>
          <a:p>
            <a:pPr>
              <a:defRPr/>
            </a:pPr>
            <a:endParaRPr lang="ru-RU" dirty="0" smtClean="0"/>
          </a:p>
          <a:p>
            <a:pPr>
              <a:defRPr/>
            </a:pPr>
            <a:r>
              <a:rPr lang="ru-RU" dirty="0" smtClean="0"/>
              <a:t>Наиболее частыми являются вопросы </a:t>
            </a:r>
          </a:p>
          <a:p>
            <a:pPr>
              <a:defRPr/>
            </a:pPr>
            <a:r>
              <a:rPr lang="ru-RU" dirty="0" smtClean="0"/>
              <a:t>1. Не обновляются или не реплицируются справочники</a:t>
            </a:r>
          </a:p>
          <a:p>
            <a:pPr>
              <a:defRPr/>
            </a:pPr>
            <a:r>
              <a:rPr lang="ru-RU" dirty="0" smtClean="0"/>
              <a:t>а) некорректно выполнены настройки </a:t>
            </a:r>
            <a:r>
              <a:rPr lang="ru-RU" dirty="0" err="1" smtClean="0"/>
              <a:t>репликаций</a:t>
            </a:r>
            <a:r>
              <a:rPr lang="ru-RU" dirty="0" smtClean="0"/>
              <a:t> справочников</a:t>
            </a:r>
          </a:p>
          <a:p>
            <a:pPr>
              <a:defRPr/>
            </a:pPr>
            <a:r>
              <a:rPr lang="ru-RU" dirty="0" smtClean="0"/>
              <a:t>б) некорректно настроен </a:t>
            </a:r>
            <a:r>
              <a:rPr lang="ru-RU" dirty="0" err="1" smtClean="0"/>
              <a:t>тоссер</a:t>
            </a:r>
            <a:endParaRPr lang="ru-RU" dirty="0" smtClean="0"/>
          </a:p>
          <a:p>
            <a:pPr>
              <a:defRPr/>
            </a:pPr>
            <a:r>
              <a:rPr lang="ru-RU" dirty="0" smtClean="0"/>
              <a:t>в) данные по справочникам не поступили из АСФК</a:t>
            </a:r>
          </a:p>
          <a:p>
            <a:pPr>
              <a:defRPr/>
            </a:pPr>
            <a:r>
              <a:rPr lang="ru-RU" dirty="0" smtClean="0"/>
              <a:t>2. Справочники не отображаются в визуальной форме</a:t>
            </a:r>
          </a:p>
          <a:p>
            <a:pPr>
              <a:defRPr/>
            </a:pPr>
            <a:r>
              <a:rPr lang="ru-RU" dirty="0" smtClean="0"/>
              <a:t>а) запрет на отображение и работу со справочником на сервере безопасности</a:t>
            </a:r>
          </a:p>
          <a:p>
            <a:pPr>
              <a:defRPr/>
            </a:pPr>
            <a:r>
              <a:rPr lang="ru-RU" dirty="0" smtClean="0"/>
              <a:t>б) не выполнена синхронизация настроек безопасности по справочникам с сервером безопасности</a:t>
            </a:r>
          </a:p>
          <a:p>
            <a:pPr>
              <a:defRPr/>
            </a:pPr>
            <a:endParaRPr lang="ru-RU" dirty="0" smtClean="0"/>
          </a:p>
          <a:p>
            <a:pPr>
              <a:defRPr/>
            </a:pPr>
            <a:endParaRPr lang="ru-RU" dirty="0" smtClean="0"/>
          </a:p>
        </p:txBody>
      </p:sp>
      <p:sp>
        <p:nvSpPr>
          <p:cNvPr id="4" name="Номер слайда 3"/>
          <p:cNvSpPr>
            <a:spLocks noGrp="1"/>
          </p:cNvSpPr>
          <p:nvPr>
            <p:ph type="sldNum" sz="quarter" idx="5"/>
          </p:nvPr>
        </p:nvSpPr>
        <p:spPr/>
        <p:txBody>
          <a:bodyPr/>
          <a:lstStyle/>
          <a:p>
            <a:pPr>
              <a:defRPr/>
            </a:pPr>
            <a:fld id="{9895F9A2-CE2C-4A42-92BB-789F0DC17CEA}" type="slidenum">
              <a:rPr lang="ru-RU" smtClean="0"/>
              <a:pPr>
                <a:defRPr/>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p:spPr>
      </p:sp>
      <p:sp>
        <p:nvSpPr>
          <p:cNvPr id="38915"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Типичной проблемой, связанной с фильтрами является то, что Не отображаются какие-либо документы.</a:t>
            </a:r>
          </a:p>
          <a:p>
            <a:r>
              <a:rPr lang="ru-RU" dirty="0" smtClean="0"/>
              <a:t>Причина этой проблемы:</a:t>
            </a:r>
          </a:p>
          <a:p>
            <a:r>
              <a:rPr lang="ru-RU" dirty="0" smtClean="0"/>
              <a:t>А) либо неверно настроены фильтры</a:t>
            </a:r>
          </a:p>
          <a:p>
            <a:r>
              <a:rPr lang="ru-RU" dirty="0" smtClean="0"/>
              <a:t>Б) либо настроены предыдущие фильтры, которые пересекаются с текущими</a:t>
            </a:r>
          </a:p>
          <a:p>
            <a:endParaRPr lang="ru-RU" dirty="0" smtClean="0"/>
          </a:p>
          <a:p>
            <a:r>
              <a:rPr lang="ru-RU" dirty="0" smtClean="0"/>
              <a:t>Поэтому настройке фильтров необходимо уделять внимание при работе на портале.</a:t>
            </a:r>
          </a:p>
          <a:p>
            <a:endParaRPr lang="ru-RU" dirty="0" smtClean="0"/>
          </a:p>
          <a:p>
            <a:r>
              <a:rPr lang="ru-RU" dirty="0" smtClean="0"/>
              <a:t> Настройка фильтров сохраняется при выходе из системы, и так же как настройка колонок сохраняется в разрезе пользователей.</a:t>
            </a:r>
          </a:p>
          <a:p>
            <a:r>
              <a:rPr lang="ru-RU" dirty="0" smtClean="0"/>
              <a:t>Пример фильтрации по Дате отчета.</a:t>
            </a:r>
          </a:p>
          <a:p>
            <a:r>
              <a:rPr lang="ru-RU" dirty="0" smtClean="0"/>
              <a:t>Открываем календарь, выбираем соответствующую дату и нажимаем кнопку.</a:t>
            </a:r>
          </a:p>
          <a:p>
            <a:r>
              <a:rPr lang="ru-RU" dirty="0" smtClean="0"/>
              <a:t>«Применить фильтр»</a:t>
            </a:r>
          </a:p>
          <a:p>
            <a:endParaRPr lang="ru-RU" dirty="0" smtClean="0"/>
          </a:p>
        </p:txBody>
      </p:sp>
      <p:sp>
        <p:nvSpPr>
          <p:cNvPr id="4" name="Номер слайда 3"/>
          <p:cNvSpPr>
            <a:spLocks noGrp="1"/>
          </p:cNvSpPr>
          <p:nvPr>
            <p:ph type="sldNum" sz="quarter" idx="5"/>
          </p:nvPr>
        </p:nvSpPr>
        <p:spPr/>
        <p:txBody>
          <a:bodyPr/>
          <a:lstStyle/>
          <a:p>
            <a:pPr>
              <a:defRPr/>
            </a:pPr>
            <a:fld id="{9A7042FF-5E44-4D47-B15C-1DC4DCBAC8C0}" type="slidenum">
              <a:rPr lang="ru-RU" smtClean="0"/>
              <a:pPr>
                <a:defRPr/>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p:spPr>
      </p:sp>
      <p:sp>
        <p:nvSpPr>
          <p:cNvPr id="3993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dirty="0" smtClean="0"/>
          </a:p>
        </p:txBody>
      </p:sp>
      <p:sp>
        <p:nvSpPr>
          <p:cNvPr id="1946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E72DF80-5160-482B-9872-187A246C181A}" type="slidenum">
              <a:rPr lang="ru-RU" smtClean="0">
                <a:latin typeface="Arial" pitchFamily="34" charset="0"/>
              </a:rPr>
              <a:pPr>
                <a:defRPr/>
              </a:pPr>
              <a:t>18</a:t>
            </a:fld>
            <a:endParaRPr lang="ru-RU"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b="1" dirty="0" smtClean="0"/>
              <a:t>Конфигурация компьютера не ниже</a:t>
            </a:r>
            <a:r>
              <a:rPr lang="en-US" b="1" dirty="0" smtClean="0"/>
              <a:t>:</a:t>
            </a:r>
            <a:endParaRPr lang="ru-RU" b="1" dirty="0" smtClean="0"/>
          </a:p>
          <a:p>
            <a:pPr lvl="0" algn="l" rtl="0"/>
            <a:r>
              <a:rPr lang="ru-RU" b="0" dirty="0" smtClean="0">
                <a:solidFill>
                  <a:schemeClr val="accent4">
                    <a:lumMod val="50000"/>
                  </a:schemeClr>
                </a:solidFill>
              </a:rPr>
              <a:t>512 МБ оперативной памяти;</a:t>
            </a:r>
          </a:p>
          <a:p>
            <a:pPr lvl="0" algn="l" rtl="0"/>
            <a:r>
              <a:rPr lang="ru-RU" b="0" dirty="0" smtClean="0">
                <a:solidFill>
                  <a:schemeClr val="accent4">
                    <a:lumMod val="50000"/>
                  </a:schemeClr>
                </a:solidFill>
              </a:rPr>
              <a:t>CPU </a:t>
            </a:r>
            <a:r>
              <a:rPr lang="ru-RU" b="0" dirty="0" err="1" smtClean="0">
                <a:solidFill>
                  <a:schemeClr val="accent4">
                    <a:lumMod val="50000"/>
                  </a:schemeClr>
                </a:solidFill>
              </a:rPr>
              <a:t>Pentium</a:t>
            </a:r>
            <a:r>
              <a:rPr lang="ru-RU" b="0" dirty="0" smtClean="0">
                <a:solidFill>
                  <a:schemeClr val="accent4">
                    <a:lumMod val="50000"/>
                  </a:schemeClr>
                </a:solidFill>
              </a:rPr>
              <a:t> IV 1,5 ГГц;</a:t>
            </a:r>
          </a:p>
          <a:p>
            <a:pPr lvl="0" algn="l" rtl="0"/>
            <a:r>
              <a:rPr lang="ru-RU" b="0" dirty="0" smtClean="0">
                <a:solidFill>
                  <a:schemeClr val="accent4">
                    <a:lumMod val="50000"/>
                  </a:schemeClr>
                </a:solidFill>
              </a:rPr>
              <a:t>20 ГБ дискового пространства</a:t>
            </a:r>
            <a:r>
              <a:rPr lang="en-US" b="0" dirty="0" smtClean="0">
                <a:solidFill>
                  <a:schemeClr val="accent4">
                    <a:lumMod val="50000"/>
                  </a:schemeClr>
                </a:solidFill>
              </a:rPr>
              <a:t>;</a:t>
            </a:r>
            <a:endParaRPr lang="ru-RU" b="0" dirty="0" smtClean="0">
              <a:solidFill>
                <a:schemeClr val="accent4">
                  <a:lumMod val="50000"/>
                </a:schemeClr>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b="1" dirty="0" smtClean="0"/>
              <a:t>Требования к каналам связи:</a:t>
            </a:r>
          </a:p>
          <a:p>
            <a:pPr lvl="0" rtl="0"/>
            <a:r>
              <a:rPr lang="ru-RU" b="0" dirty="0" smtClean="0">
                <a:solidFill>
                  <a:schemeClr val="accent5">
                    <a:lumMod val="50000"/>
                  </a:schemeClr>
                </a:solidFill>
              </a:rPr>
              <a:t>пропускная способность интернет-канала, предоставляемого организации </a:t>
            </a:r>
            <a:r>
              <a:rPr lang="ru-RU" b="0" dirty="0" err="1" smtClean="0">
                <a:solidFill>
                  <a:schemeClr val="accent5">
                    <a:lumMod val="50000"/>
                  </a:schemeClr>
                </a:solidFill>
              </a:rPr>
              <a:t>интернет-провайдером</a:t>
            </a:r>
            <a:r>
              <a:rPr lang="ru-RU" b="0" dirty="0" smtClean="0">
                <a:solidFill>
                  <a:schemeClr val="accent5">
                    <a:lumMod val="50000"/>
                  </a:schemeClr>
                </a:solidFill>
              </a:rPr>
              <a:t> не менее 128 Кбит/сек (комфортная 512);</a:t>
            </a:r>
          </a:p>
          <a:p>
            <a:pPr lvl="0" rtl="0"/>
            <a:r>
              <a:rPr lang="ru-RU" b="0" dirty="0" smtClean="0">
                <a:solidFill>
                  <a:schemeClr val="accent5">
                    <a:lumMod val="50000"/>
                  </a:schemeClr>
                </a:solidFill>
              </a:rPr>
              <a:t>максимальная общая задержка в канале связи не более 800 </a:t>
            </a:r>
            <a:r>
              <a:rPr lang="ru-RU" b="0" dirty="0" err="1" smtClean="0">
                <a:solidFill>
                  <a:schemeClr val="accent5">
                    <a:lumMod val="50000"/>
                  </a:schemeClr>
                </a:solidFill>
              </a:rPr>
              <a:t>мсек</a:t>
            </a:r>
            <a:r>
              <a:rPr lang="ru-RU" b="0" dirty="0" smtClean="0">
                <a:solidFill>
                  <a:schemeClr val="accent5">
                    <a:lumMod val="50000"/>
                  </a:schemeClr>
                </a:solidFill>
              </a:rPr>
              <a:t>.</a:t>
            </a:r>
          </a:p>
          <a:p>
            <a:endParaRPr lang="ru-RU" dirty="0" smtClean="0"/>
          </a:p>
        </p:txBody>
      </p:sp>
      <p:sp>
        <p:nvSpPr>
          <p:cNvPr id="4" name="Номер слайда 3"/>
          <p:cNvSpPr>
            <a:spLocks noGrp="1"/>
          </p:cNvSpPr>
          <p:nvPr>
            <p:ph type="sldNum" sz="quarter" idx="5"/>
          </p:nvPr>
        </p:nvSpPr>
        <p:spPr/>
        <p:txBody>
          <a:bodyPr/>
          <a:lstStyle/>
          <a:p>
            <a:pPr>
              <a:defRPr/>
            </a:pPr>
            <a:fld id="{21583C33-9856-42D7-84D0-8656D8D848B2}" type="slidenum">
              <a:rPr lang="ru-RU" smtClean="0"/>
              <a:pPr>
                <a:defRPr/>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bwMode="auto">
          <a:noFill/>
          <a:ln>
            <a:solidFill>
              <a:srgbClr val="000000"/>
            </a:solidFill>
            <a:miter lim="800000"/>
            <a:headEnd/>
            <a:tailEnd/>
          </a:ln>
        </p:spPr>
      </p:sp>
      <p:sp>
        <p:nvSpPr>
          <p:cNvPr id="2457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latin typeface="Arial" charset="0"/>
              </a:rPr>
              <a:t>СУФД - децентрализованная, территориально распределенная система, предназначенная для организации защищенного, юридически значимого документооборота между участниками бюджетного процесса и Федеральным Казначейством РФ. </a:t>
            </a:r>
          </a:p>
          <a:p>
            <a:r>
              <a:rPr lang="ru-RU" dirty="0" smtClean="0"/>
              <a:t>Развитие Системы удаленного финансового документооборота  одна из</a:t>
            </a:r>
            <a:r>
              <a:rPr lang="ru-RU" baseline="0" dirty="0" smtClean="0"/>
              <a:t> задач обозначенных в </a:t>
            </a:r>
            <a:r>
              <a:rPr lang="ru-RU" dirty="0" smtClean="0"/>
              <a:t>Стратегической карте Казначейства.</a:t>
            </a:r>
          </a:p>
          <a:p>
            <a:r>
              <a:rPr lang="ru-RU" dirty="0" smtClean="0"/>
              <a:t>Целью данного мероприятия является оптимизация бизнес-процессов на базе современных технологий, </a:t>
            </a:r>
            <a:r>
              <a:rPr lang="ru-RU" baseline="0" dirty="0" smtClean="0"/>
              <a:t>в т.ч. </a:t>
            </a:r>
            <a:r>
              <a:rPr lang="ru-RU" sz="1200" kern="1200" dirty="0" smtClean="0">
                <a:solidFill>
                  <a:schemeClr val="tx1"/>
                </a:solidFill>
                <a:latin typeface="+mn-lt"/>
                <a:ea typeface="+mn-ea"/>
                <a:cs typeface="+mn-cs"/>
              </a:rPr>
              <a:t>наполнение СУФД</a:t>
            </a:r>
            <a:r>
              <a:rPr lang="ru-RU" sz="1200" kern="1200" baseline="0" dirty="0" smtClean="0">
                <a:solidFill>
                  <a:schemeClr val="tx1"/>
                </a:solidFill>
                <a:latin typeface="+mn-lt"/>
                <a:ea typeface="+mn-ea"/>
                <a:cs typeface="+mn-cs"/>
              </a:rPr>
              <a:t> </a:t>
            </a:r>
            <a:r>
              <a:rPr lang="ru-RU" sz="1200" kern="1200" dirty="0" smtClean="0">
                <a:solidFill>
                  <a:schemeClr val="tx1"/>
                </a:solidFill>
                <a:latin typeface="+mn-lt"/>
                <a:ea typeface="+mn-ea"/>
                <a:cs typeface="+mn-cs"/>
              </a:rPr>
              <a:t>функциональностью, и другими возможностями, которые  позволят нам повысить уровень качества предоставляемых сервисов.</a:t>
            </a:r>
            <a:endParaRPr lang="ru-RU" dirty="0" smtClean="0"/>
          </a:p>
        </p:txBody>
      </p:sp>
      <p:sp>
        <p:nvSpPr>
          <p:cNvPr id="4" name="Номер слайда 3"/>
          <p:cNvSpPr>
            <a:spLocks noGrp="1"/>
          </p:cNvSpPr>
          <p:nvPr>
            <p:ph type="sldNum" sz="quarter" idx="5"/>
          </p:nvPr>
        </p:nvSpPr>
        <p:spPr/>
        <p:txBody>
          <a:bodyPr/>
          <a:lstStyle/>
          <a:p>
            <a:pPr>
              <a:defRPr/>
            </a:pPr>
            <a:fld id="{A5E5E437-6C1C-4C78-AA90-7D30DBF73923}" type="slidenum">
              <a:rPr lang="ru-RU" smtClean="0"/>
              <a:pPr>
                <a:defRPr/>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p:spPr>
      </p:sp>
      <p:sp>
        <p:nvSpPr>
          <p:cNvPr id="41987"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Портал поддержки - </a:t>
            </a:r>
            <a:r>
              <a:rPr lang="en-US" dirty="0" smtClean="0"/>
              <a:t>http://service.otr.ru/product/cks/Pages/jira.aspx</a:t>
            </a:r>
            <a:endParaRPr lang="ru-RU" dirty="0" smtClean="0"/>
          </a:p>
          <a:p>
            <a:r>
              <a:rPr lang="ru-RU" sz="1200" dirty="0" smtClean="0"/>
              <a:t>Прием обращений осуществляется: </a:t>
            </a:r>
          </a:p>
          <a:p>
            <a:r>
              <a:rPr lang="ru-RU" sz="1200" dirty="0" smtClean="0"/>
              <a:t>- по единому номеру </a:t>
            </a:r>
          </a:p>
          <a:p>
            <a:r>
              <a:rPr lang="ru-RU" sz="1200" dirty="0" smtClean="0"/>
              <a:t>8-800-100-22-55</a:t>
            </a:r>
          </a:p>
          <a:p>
            <a:pPr>
              <a:buFontTx/>
              <a:buChar char="-"/>
            </a:pPr>
            <a:r>
              <a:rPr lang="ru-RU" sz="1200" dirty="0" smtClean="0"/>
              <a:t>Через форму самообслуживания на портале поддержки</a:t>
            </a:r>
          </a:p>
          <a:p>
            <a:pPr>
              <a:buFontTx/>
              <a:buNone/>
            </a:pPr>
            <a:r>
              <a:rPr lang="ru-RU" sz="1200" dirty="0" smtClean="0"/>
              <a:t>Коллеги</a:t>
            </a:r>
            <a:r>
              <a:rPr lang="ru-RU" sz="1200" baseline="0" dirty="0" smtClean="0"/>
              <a:t>. Всех прошу дополнительно довести контакты ваших Центров технического обслуживания ОТР и бесплатный тел.горячей линии до ФО и Подведомственных учреждений.</a:t>
            </a:r>
            <a:endParaRPr lang="ru-RU" sz="1200" dirty="0" smtClean="0"/>
          </a:p>
          <a:p>
            <a:endParaRPr lang="ru-RU" dirty="0" smtClean="0"/>
          </a:p>
        </p:txBody>
      </p:sp>
      <p:sp>
        <p:nvSpPr>
          <p:cNvPr id="4" name="Номер слайда 3"/>
          <p:cNvSpPr>
            <a:spLocks noGrp="1"/>
          </p:cNvSpPr>
          <p:nvPr>
            <p:ph type="sldNum" sz="quarter" idx="5"/>
          </p:nvPr>
        </p:nvSpPr>
        <p:spPr/>
        <p:txBody>
          <a:bodyPr/>
          <a:lstStyle/>
          <a:p>
            <a:pPr>
              <a:defRPr/>
            </a:pPr>
            <a:fld id="{19A32B72-9E48-47FA-8993-88BDEDE42D14}" type="slidenum">
              <a:rPr lang="ru-RU" smtClean="0"/>
              <a:pPr>
                <a:defRPr/>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ru-RU" dirty="0" smtClean="0"/>
          </a:p>
        </p:txBody>
      </p:sp>
      <p:sp>
        <p:nvSpPr>
          <p:cNvPr id="4" name="Номер слайда 3"/>
          <p:cNvSpPr>
            <a:spLocks noGrp="1"/>
          </p:cNvSpPr>
          <p:nvPr>
            <p:ph type="sldNum" sz="quarter" idx="10"/>
          </p:nvPr>
        </p:nvSpPr>
        <p:spPr/>
        <p:txBody>
          <a:bodyPr/>
          <a:lstStyle/>
          <a:p>
            <a:pPr>
              <a:defRPr/>
            </a:pPr>
            <a:fld id="{C37417C4-ED51-4286-9BED-71D11F23FE49}" type="slidenum">
              <a:rPr lang="ru-RU" smtClean="0"/>
              <a:pPr>
                <a:defRPr/>
              </a:pPr>
              <a:t>21</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p:spPr>
      </p:sp>
      <p:sp>
        <p:nvSpPr>
          <p:cNvPr id="25603"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В настоящий момент СУФД - это основная информационная система, с которой непосредственно работают клиенты Федерального</a:t>
            </a:r>
            <a:r>
              <a:rPr lang="ru-RU" baseline="0" dirty="0" smtClean="0"/>
              <a:t> казначейства</a:t>
            </a:r>
            <a:r>
              <a:rPr lang="ru-RU" dirty="0" smtClean="0"/>
              <a:t>, </a:t>
            </a:r>
          </a:p>
          <a:p>
            <a:r>
              <a:rPr lang="ru-RU" dirty="0" smtClean="0"/>
              <a:t>На примере портала СУФД Межрегионального</a:t>
            </a:r>
            <a:r>
              <a:rPr lang="ru-RU" baseline="0" dirty="0" smtClean="0"/>
              <a:t> операционного управления ФК вы можете видеть на сколько важна и сложна интеграция СУФД с информационными системами контрагентов.</a:t>
            </a:r>
            <a:endParaRPr lang="ru-RU"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ru-RU" sz="1200" kern="1200" dirty="0" smtClean="0">
                <a:solidFill>
                  <a:schemeClr val="tx1"/>
                </a:solidFill>
                <a:latin typeface="+mn-lt"/>
                <a:ea typeface="+mn-ea"/>
                <a:cs typeface="+mn-cs"/>
              </a:rPr>
              <a:t>Объем проходящих через СУФД электронных документов в среднем в УФК составляет 37,5 млн. электронных</a:t>
            </a:r>
            <a:r>
              <a:rPr lang="ru-RU" sz="1200" kern="1200" baseline="0" dirty="0" smtClean="0">
                <a:solidFill>
                  <a:schemeClr val="tx1"/>
                </a:solidFill>
                <a:latin typeface="+mn-lt"/>
                <a:ea typeface="+mn-ea"/>
                <a:cs typeface="+mn-cs"/>
              </a:rPr>
              <a:t> </a:t>
            </a:r>
            <a:r>
              <a:rPr lang="ru-RU" sz="1200" kern="1200" dirty="0" smtClean="0">
                <a:solidFill>
                  <a:schemeClr val="tx1"/>
                </a:solidFill>
                <a:latin typeface="+mn-lt"/>
                <a:ea typeface="+mn-ea"/>
                <a:cs typeface="+mn-cs"/>
              </a:rPr>
              <a:t>документов в неделю, включая первичные документы, подтверждающие документы и справочники</a:t>
            </a:r>
            <a:r>
              <a:rPr lang="ru-RU" sz="1200" kern="1200" baseline="0" dirty="0" smtClean="0">
                <a:solidFill>
                  <a:schemeClr val="tx1"/>
                </a:solidFill>
                <a:latin typeface="+mn-lt"/>
                <a:ea typeface="+mn-ea"/>
                <a:cs typeface="+mn-cs"/>
              </a:rPr>
              <a:t>, </a:t>
            </a:r>
            <a:r>
              <a:rPr lang="ru-RU" sz="1200" dirty="0" smtClean="0">
                <a:solidFill>
                  <a:schemeClr val="tx2"/>
                </a:solidFill>
              </a:rPr>
              <a:t>квитки, протоколы  и мн.др.</a:t>
            </a:r>
            <a:r>
              <a:rPr lang="ru-RU" sz="1200" baseline="0" dirty="0" smtClean="0">
                <a:solidFill>
                  <a:schemeClr val="tx2"/>
                </a:solidFill>
              </a:rPr>
              <a:t> </a:t>
            </a:r>
            <a:r>
              <a:rPr lang="ru-RU" dirty="0" smtClean="0"/>
              <a:t>(данные на конец прошлого года).</a:t>
            </a:r>
          </a:p>
          <a:p>
            <a:pPr marL="0" marR="0" indent="0" algn="l" defTabSz="914400" rtl="0" eaLnBrk="0" fontAlgn="base" latinLnBrk="0" hangingPunct="0">
              <a:lnSpc>
                <a:spcPct val="100000"/>
              </a:lnSpc>
              <a:spcBef>
                <a:spcPct val="30000"/>
              </a:spcBef>
              <a:spcAft>
                <a:spcPct val="0"/>
              </a:spcAft>
              <a:buClrTx/>
              <a:buSzTx/>
              <a:buFontTx/>
              <a:buNone/>
              <a:tabLst/>
              <a:defRPr/>
            </a:pPr>
            <a:r>
              <a:rPr lang="ru-RU" dirty="0" smtClean="0"/>
              <a:t>С учетом перехода с 2014г государственных фондов</a:t>
            </a:r>
            <a:r>
              <a:rPr lang="ru-RU" baseline="0" dirty="0" smtClean="0"/>
              <a:t> </a:t>
            </a:r>
            <a:r>
              <a:rPr lang="ru-RU" dirty="0" smtClean="0"/>
              <a:t>на кассовое обслуживание в органы ФК предполагаем что данная</a:t>
            </a:r>
            <a:r>
              <a:rPr lang="ru-RU" baseline="0" dirty="0" smtClean="0"/>
              <a:t> цифра увеличится на 10-15%</a:t>
            </a:r>
            <a:endParaRPr lang="ru-RU" dirty="0" smtClean="0"/>
          </a:p>
        </p:txBody>
      </p:sp>
      <p:sp>
        <p:nvSpPr>
          <p:cNvPr id="4" name="Номер слайда 3"/>
          <p:cNvSpPr>
            <a:spLocks noGrp="1"/>
          </p:cNvSpPr>
          <p:nvPr>
            <p:ph type="sldNum" sz="quarter" idx="5"/>
          </p:nvPr>
        </p:nvSpPr>
        <p:spPr/>
        <p:txBody>
          <a:bodyPr/>
          <a:lstStyle/>
          <a:p>
            <a:pPr>
              <a:defRPr/>
            </a:pPr>
            <a:fld id="{E1EC357F-9693-4FEB-B33D-21812DC28193}" type="slidenum">
              <a:rPr lang="ru-RU" smtClean="0"/>
              <a:pPr>
                <a:defRPr/>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p:spPr>
      </p:sp>
      <p:sp>
        <p:nvSpPr>
          <p:cNvPr id="26627"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На текущий момент более 107400 клиентов работают на СУФД, что в относительных показателях составляет более</a:t>
            </a:r>
            <a:r>
              <a:rPr lang="ru-RU" b="1" dirty="0" smtClean="0"/>
              <a:t> </a:t>
            </a:r>
            <a:r>
              <a:rPr lang="ru-RU" dirty="0" smtClean="0"/>
              <a:t>72% клиентов Федерального Казначейства. </a:t>
            </a:r>
          </a:p>
          <a:p>
            <a:r>
              <a:rPr lang="ru-RU" dirty="0" smtClean="0"/>
              <a:t>8 УФК завершили работы по переводу ДУБП на </a:t>
            </a:r>
            <a:r>
              <a:rPr lang="ru-RU" dirty="0" err="1" smtClean="0"/>
              <a:t>СУФД-онлайн</a:t>
            </a:r>
            <a:r>
              <a:rPr lang="ru-RU" dirty="0" smtClean="0"/>
              <a:t> (УФК по Карачаево-Черкесской Республике, УФК по Томской области, УФК по Пензенской области, УФК по Республике Калмыкия, УФК по Чувашской Республике, УФК по Астраханской области, УФК по Тверской области и УФК по Владимирской области). 13 регионов переключили более 2000 клиентов, 46 регионов переключили на </a:t>
            </a:r>
            <a:r>
              <a:rPr lang="ru-RU" dirty="0" err="1" smtClean="0"/>
              <a:t>СУФД-онлайн</a:t>
            </a:r>
            <a:r>
              <a:rPr lang="ru-RU" dirty="0" smtClean="0"/>
              <a:t> более 1000 клиентов. Через </a:t>
            </a:r>
            <a:r>
              <a:rPr lang="ru-RU" dirty="0" err="1" smtClean="0"/>
              <a:t>СУФД-онлайн</a:t>
            </a:r>
            <a:r>
              <a:rPr lang="ru-RU" dirty="0" smtClean="0"/>
              <a:t> в МОУ работают 36 клиентов, 61 ГРБС находятся в тестовой зоне. </a:t>
            </a:r>
          </a:p>
        </p:txBody>
      </p:sp>
      <p:sp>
        <p:nvSpPr>
          <p:cNvPr id="2867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6241E96-C837-4AAC-B3B8-9FE72C14BFCC}" type="slidenum">
              <a:rPr lang="ru-RU" smtClean="0"/>
              <a:pPr>
                <a:defRPr/>
              </a:pPr>
              <a:t>4</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bwMode="auto">
          <a:noFill/>
          <a:ln>
            <a:solidFill>
              <a:srgbClr val="000000"/>
            </a:solidFill>
            <a:miter lim="800000"/>
            <a:headEnd/>
            <a:tailEnd/>
          </a:ln>
        </p:spPr>
      </p:sp>
      <p:sp>
        <p:nvSpPr>
          <p:cNvPr id="27651"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Функциональные требования по развитию СУФД на этот год уже зафиксированы.</a:t>
            </a:r>
          </a:p>
          <a:p>
            <a:r>
              <a:rPr lang="ru-RU" dirty="0" smtClean="0"/>
              <a:t>Развитие будет проходить по основным направлениям:</a:t>
            </a:r>
          </a:p>
          <a:p>
            <a:pPr marL="228600" indent="-228600">
              <a:buFont typeface="+mj-lt"/>
              <a:buAutoNum type="arabicPeriod"/>
            </a:pPr>
            <a:r>
              <a:rPr lang="ru-RU" dirty="0" smtClean="0"/>
              <a:t>изменения в соответствии с требованиями НПА;</a:t>
            </a:r>
          </a:p>
          <a:p>
            <a:pPr marL="228600" indent="-228600">
              <a:buFont typeface="+mj-lt"/>
              <a:buAutoNum type="arabicPeriod"/>
            </a:pPr>
            <a:r>
              <a:rPr lang="ru-RU" dirty="0" smtClean="0"/>
              <a:t>развитие возможностей связанных со спецификой передачи документов путем электронного документооборота;</a:t>
            </a:r>
          </a:p>
          <a:p>
            <a:pPr marL="228600" indent="-228600">
              <a:buFont typeface="+mj-lt"/>
              <a:buAutoNum type="arabicPeriod"/>
            </a:pPr>
            <a:r>
              <a:rPr lang="ru-RU" dirty="0" smtClean="0"/>
              <a:t>повышение качества передачи информации;</a:t>
            </a:r>
          </a:p>
          <a:p>
            <a:pPr marL="228600" indent="-228600">
              <a:buFont typeface="+mj-lt"/>
              <a:buAutoNum type="arabicPeriod"/>
            </a:pPr>
            <a:r>
              <a:rPr lang="ru-RU" dirty="0" smtClean="0"/>
              <a:t>реализации иных задач, направленных на развитие СУФД.</a:t>
            </a:r>
          </a:p>
          <a:p>
            <a:endParaRPr lang="ru-RU" dirty="0" smtClean="0"/>
          </a:p>
        </p:txBody>
      </p:sp>
      <p:sp>
        <p:nvSpPr>
          <p:cNvPr id="4" name="Номер слайда 3"/>
          <p:cNvSpPr>
            <a:spLocks noGrp="1"/>
          </p:cNvSpPr>
          <p:nvPr>
            <p:ph type="sldNum" sz="quarter" idx="5"/>
          </p:nvPr>
        </p:nvSpPr>
        <p:spPr/>
        <p:txBody>
          <a:bodyPr/>
          <a:lstStyle/>
          <a:p>
            <a:pPr>
              <a:defRPr/>
            </a:pPr>
            <a:fld id="{64C7A516-5093-483A-96C1-33B132FF995D}" type="slidenum">
              <a:rPr lang="ru-RU" smtClean="0"/>
              <a:pPr>
                <a:defRPr/>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28675" name="Заметки 2"/>
          <p:cNvSpPr>
            <a:spLocks noGrp="1"/>
          </p:cNvSpPr>
          <p:nvPr>
            <p:ph type="body" idx="1"/>
          </p:nvPr>
        </p:nvSpPr>
        <p:spPr bwMode="auto">
          <a:noFill/>
        </p:spPr>
        <p:txBody>
          <a:bodyPr wrap="square" numCol="1" anchor="t" anchorCtr="0" compatLnSpc="1">
            <a:prstTxWarp prst="textNoShape">
              <a:avLst/>
            </a:prstTxWarp>
          </a:bodyPr>
          <a:lstStyle/>
          <a:p>
            <a:pPr marL="228600" indent="-228600">
              <a:buFont typeface="+mj-lt"/>
              <a:buAutoNum type="arabicPeriod"/>
            </a:pPr>
            <a:r>
              <a:rPr lang="ru-RU" dirty="0" smtClean="0"/>
              <a:t>Усовершенствование функционала для ГРБС и финансовых органов; </a:t>
            </a:r>
          </a:p>
          <a:p>
            <a:pPr marL="228600" indent="-228600">
              <a:buFont typeface="+mj-lt"/>
              <a:buAutoNum type="arabicPeriod"/>
            </a:pPr>
            <a:r>
              <a:rPr lang="ru-RU" dirty="0" smtClean="0"/>
              <a:t>Усовершенствование пользовательских интерфейсов;</a:t>
            </a:r>
          </a:p>
          <a:p>
            <a:pPr marL="228600" indent="-228600">
              <a:buFont typeface="+mj-lt"/>
              <a:buAutoNum type="arabicPeriod"/>
            </a:pPr>
            <a:r>
              <a:rPr lang="ru-RU" dirty="0" smtClean="0"/>
              <a:t>Учет требований функциональных заказчиков (Управлений ЦАФК и Минфина РФ, ТОФК);</a:t>
            </a:r>
          </a:p>
          <a:p>
            <a:pPr marL="228600" indent="-228600">
              <a:buFont typeface="+mj-lt"/>
              <a:buAutoNum type="arabicPeriod"/>
            </a:pPr>
            <a:r>
              <a:rPr lang="ru-RU" dirty="0" smtClean="0"/>
              <a:t>Исполнения планов ФК по  переводу 100% технически готовых клиентов в 2013 г;</a:t>
            </a:r>
          </a:p>
          <a:p>
            <a:pPr marL="228600" indent="-228600">
              <a:buFont typeface="+mj-lt"/>
              <a:buAutoNum type="arabicPeriod"/>
            </a:pPr>
            <a:r>
              <a:rPr lang="ru-RU" dirty="0" smtClean="0"/>
              <a:t>Проработка решения для клиентов ФК, не имеющих технической возможности работать с СУФД, с возможностью хранения документов в файловой структуре и минимальными требованиями к АПО.</a:t>
            </a:r>
          </a:p>
          <a:p>
            <a:endParaRPr lang="ru-RU" dirty="0" smtClean="0"/>
          </a:p>
        </p:txBody>
      </p:sp>
      <p:sp>
        <p:nvSpPr>
          <p:cNvPr id="4" name="Номер слайда 3"/>
          <p:cNvSpPr>
            <a:spLocks noGrp="1"/>
          </p:cNvSpPr>
          <p:nvPr>
            <p:ph type="sldNum" sz="quarter" idx="5"/>
          </p:nvPr>
        </p:nvSpPr>
        <p:spPr/>
        <p:txBody>
          <a:bodyPr/>
          <a:lstStyle/>
          <a:p>
            <a:pPr>
              <a:defRPr/>
            </a:pPr>
            <a:fld id="{EA50A0B4-56B9-4713-9C74-2FA758263A59}" type="slidenum">
              <a:rPr lang="ru-RU" smtClean="0"/>
              <a:pPr>
                <a:defRPr/>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fontScale="92500" lnSpcReduction="10000"/>
          </a:bodyPr>
          <a:lstStyle/>
          <a:p>
            <a:pPr>
              <a:defRPr/>
            </a:pPr>
            <a:r>
              <a:rPr lang="ru-RU" b="1" dirty="0" smtClean="0"/>
              <a:t>Задачи на период до конца 2013 года: </a:t>
            </a:r>
            <a:endParaRPr lang="ru-RU" dirty="0" smtClean="0"/>
          </a:p>
          <a:p>
            <a:pPr>
              <a:defRPr/>
            </a:pPr>
            <a:r>
              <a:rPr lang="ru-RU" b="1" dirty="0" smtClean="0"/>
              <a:t>15 версия:</a:t>
            </a:r>
            <a:endParaRPr lang="ru-RU" dirty="0" smtClean="0"/>
          </a:p>
          <a:p>
            <a:pPr>
              <a:defRPr/>
            </a:pPr>
            <a:r>
              <a:rPr lang="ru-RU" dirty="0" smtClean="0"/>
              <a:t>1. Обеспечение тиражирования СУФД у ГРБС ФБ.</a:t>
            </a:r>
          </a:p>
          <a:p>
            <a:pPr>
              <a:defRPr/>
            </a:pPr>
            <a:r>
              <a:rPr lang="ru-RU" dirty="0" smtClean="0"/>
              <a:t>2. Повышение удобства работы с СУФД за счет реализации: </a:t>
            </a:r>
          </a:p>
          <a:p>
            <a:pPr>
              <a:defRPr/>
            </a:pPr>
            <a:r>
              <a:rPr lang="ru-RU" dirty="0" smtClean="0"/>
              <a:t>- шаблона печати со штампом «проведено»;</a:t>
            </a:r>
          </a:p>
          <a:p>
            <a:pPr>
              <a:defRPr/>
            </a:pPr>
            <a:r>
              <a:rPr lang="ru-RU" dirty="0" smtClean="0"/>
              <a:t>- итоговых суммы в списках документов;</a:t>
            </a:r>
          </a:p>
          <a:p>
            <a:pPr>
              <a:defRPr/>
            </a:pPr>
            <a:r>
              <a:rPr lang="ru-RU" dirty="0" smtClean="0"/>
              <a:t>- сортировки и фильтрации;</a:t>
            </a:r>
          </a:p>
          <a:p>
            <a:pPr>
              <a:defRPr/>
            </a:pPr>
            <a:r>
              <a:rPr lang="ru-RU" dirty="0" smtClean="0"/>
              <a:t>- </a:t>
            </a:r>
            <a:r>
              <a:rPr lang="ru-RU" dirty="0" err="1" smtClean="0"/>
              <a:t>автонумерации</a:t>
            </a:r>
            <a:r>
              <a:rPr lang="ru-RU" dirty="0" smtClean="0"/>
              <a:t> при создании документов;</a:t>
            </a:r>
          </a:p>
          <a:p>
            <a:pPr>
              <a:defRPr/>
            </a:pPr>
            <a:r>
              <a:rPr lang="ru-RU" dirty="0" smtClean="0"/>
              <a:t>- оптимизация и работы с Запросами на выяснение. </a:t>
            </a:r>
          </a:p>
          <a:p>
            <a:pPr>
              <a:defRPr/>
            </a:pPr>
            <a:r>
              <a:rPr lang="ru-RU" dirty="0" smtClean="0"/>
              <a:t>3. Предоставление финансовыми органами отчетности в Федеральное казначейство через СУФД.</a:t>
            </a:r>
          </a:p>
          <a:p>
            <a:pPr>
              <a:defRPr/>
            </a:pPr>
            <a:r>
              <a:rPr lang="ru-RU" b="1" dirty="0" smtClean="0"/>
              <a:t>16 версия:</a:t>
            </a:r>
            <a:endParaRPr lang="ru-RU" dirty="0" smtClean="0"/>
          </a:p>
          <a:p>
            <a:pPr>
              <a:defRPr/>
            </a:pPr>
            <a:r>
              <a:rPr lang="ru-RU" dirty="0" smtClean="0"/>
              <a:t>3. Обеспечение документооборота клиентов, лицевые счета которых ведутся в ЗК АСФК.</a:t>
            </a:r>
          </a:p>
          <a:p>
            <a:pPr>
              <a:defRPr/>
            </a:pPr>
            <a:r>
              <a:rPr lang="ru-RU" dirty="0" smtClean="0"/>
              <a:t>4. Повышение удобства работы с СУФД  (2 этап) за счет реализации:</a:t>
            </a:r>
          </a:p>
          <a:p>
            <a:pPr>
              <a:defRPr/>
            </a:pPr>
            <a:r>
              <a:rPr lang="ru-RU" dirty="0" smtClean="0"/>
              <a:t> - оповещения клиентов о доставке документов на их АРМ и о недоступности сервиса при проведении регламентных работ;</a:t>
            </a:r>
          </a:p>
          <a:p>
            <a:pPr>
              <a:defRPr/>
            </a:pPr>
            <a:r>
              <a:rPr lang="ru-RU" dirty="0" smtClean="0"/>
              <a:t>- </a:t>
            </a:r>
            <a:r>
              <a:rPr lang="ru-RU" dirty="0" err="1" smtClean="0"/>
              <a:t>автообновления</a:t>
            </a:r>
            <a:r>
              <a:rPr lang="ru-RU" dirty="0" smtClean="0"/>
              <a:t> списков документов. </a:t>
            </a:r>
          </a:p>
          <a:p>
            <a:pPr>
              <a:defRPr/>
            </a:pPr>
            <a:r>
              <a:rPr lang="ru-RU" dirty="0" smtClean="0"/>
              <a:t>5. Реализация новых сервисов:</a:t>
            </a:r>
          </a:p>
          <a:p>
            <a:pPr>
              <a:defRPr/>
            </a:pPr>
            <a:r>
              <a:rPr lang="ru-RU" dirty="0" smtClean="0"/>
              <a:t>- санкционирование ФО денежных обязательств ПБС;</a:t>
            </a:r>
          </a:p>
          <a:p>
            <a:pPr>
              <a:defRPr/>
            </a:pPr>
            <a:r>
              <a:rPr lang="ru-RU" dirty="0" smtClean="0"/>
              <a:t>- формирование запросов на получение оперативных отчетов;</a:t>
            </a:r>
          </a:p>
          <a:p>
            <a:pPr>
              <a:defRPr/>
            </a:pPr>
            <a:r>
              <a:rPr lang="ru-RU" dirty="0" smtClean="0"/>
              <a:t>- предоставление бухгалтерских отчетов для сверки с учетными данными </a:t>
            </a:r>
            <a:r>
              <a:rPr lang="ru-RU" dirty="0" err="1" smtClean="0"/>
              <a:t>ОрФК</a:t>
            </a:r>
            <a:r>
              <a:rPr lang="ru-RU" dirty="0" smtClean="0"/>
              <a:t>. </a:t>
            </a:r>
            <a:endParaRPr lang="ru-RU" dirty="0"/>
          </a:p>
        </p:txBody>
      </p:sp>
      <p:sp>
        <p:nvSpPr>
          <p:cNvPr id="4" name="Номер слайда 3"/>
          <p:cNvSpPr>
            <a:spLocks noGrp="1"/>
          </p:cNvSpPr>
          <p:nvPr>
            <p:ph type="sldNum" sz="quarter" idx="5"/>
          </p:nvPr>
        </p:nvSpPr>
        <p:spPr/>
        <p:txBody>
          <a:bodyPr/>
          <a:lstStyle/>
          <a:p>
            <a:pPr>
              <a:defRPr/>
            </a:pPr>
            <a:fld id="{17FECBCD-97CF-4C1C-82A9-77DEB856B93B}" type="slidenum">
              <a:rPr lang="ru-RU" smtClean="0"/>
              <a:pPr>
                <a:defRPr/>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p:spPr>
      </p:sp>
      <p:sp>
        <p:nvSpPr>
          <p:cNvPr id="31747" name="Заметки 2"/>
          <p:cNvSpPr>
            <a:spLocks noGrp="1"/>
          </p:cNvSpPr>
          <p:nvPr>
            <p:ph type="body" idx="1"/>
          </p:nvPr>
        </p:nvSpPr>
        <p:spPr bwMode="auto"/>
        <p:txBody>
          <a:bodyPr wrap="square" numCol="1" anchor="t" anchorCtr="0" compatLnSpc="1">
            <a:prstTxWarp prst="textNoShape">
              <a:avLst/>
            </a:prstTxWarp>
            <a:normAutofit fontScale="70000" lnSpcReduction="20000"/>
          </a:bodyPr>
          <a:lstStyle/>
          <a:p>
            <a:pPr>
              <a:defRPr/>
            </a:pPr>
            <a:r>
              <a:rPr lang="ru-RU" smtClean="0"/>
              <a:t>Остановимся на ключевых доработках 15 версии. Доработана отчетность ГРБС по реорганизации в соответствии с 191н. Разработали функции импорта с целью доставки отчетов ДУБП до УФК. Доработан импорт отчетов в соответствии с приказом 33н. Разработана функциональность </a:t>
            </a:r>
            <a:r>
              <a:rPr lang="ru-RU" smtClean="0">
                <a:ea typeface="Calibri" pitchFamily="34" charset="0"/>
                <a:cs typeface="Times New Roman" pitchFamily="18" charset="0"/>
              </a:rPr>
              <a:t>обмена документами по сводной бюджетной росписи между Минфином России и ГРБС(ГАИФДБ) через СУФД-Портал. А также ряд других доработок.</a:t>
            </a:r>
          </a:p>
          <a:p>
            <a:pPr algn="just">
              <a:lnSpc>
                <a:spcPct val="115000"/>
              </a:lnSpc>
              <a:defRPr/>
            </a:pPr>
            <a:r>
              <a:rPr lang="ru-RU" smtClean="0">
                <a:ea typeface="Calibri" pitchFamily="34" charset="0"/>
                <a:cs typeface="Times New Roman" pitchFamily="18" charset="0"/>
              </a:rPr>
              <a:t>1) 1.разработана функция импорта структурированного файла сводной отчетности «Разделительный (ликвидационный) баланс главного распорядителя, распорядителя, получателя бюджетных средств, главного администратора, администратора источников финансирования дефицита бюджета, главного администратора, администратора доходов бюджета (ф. 0503230)» (далее – Отчет ф. 0503230 (230r)) в соответствии с ТФФ ГРБС и  экспорта в ППО «АСФК (OEBS)»;</a:t>
            </a:r>
          </a:p>
          <a:p>
            <a:pPr algn="just">
              <a:lnSpc>
                <a:spcPct val="115000"/>
              </a:lnSpc>
              <a:defRPr/>
            </a:pPr>
            <a:r>
              <a:rPr lang="ru-RU" smtClean="0">
                <a:ea typeface="Calibri" pitchFamily="34" charset="0"/>
                <a:cs typeface="Times New Roman" pitchFamily="18" charset="0"/>
              </a:rPr>
              <a:t>2.доработана функция импорта, в части приема отчетности с периодичностью «R» – реорганизация, контроля импортированных файлов сводной отчетности, в соответствии с ТФФ ГРБС и экспорта в ППО «АСФК (OEBS)» для ряда отчетов</a:t>
            </a:r>
          </a:p>
          <a:p>
            <a:pPr algn="just">
              <a:lnSpc>
                <a:spcPct val="115000"/>
              </a:lnSpc>
              <a:defRPr/>
            </a:pPr>
            <a:r>
              <a:rPr lang="ru-RU" smtClean="0">
                <a:ea typeface="Calibri" pitchFamily="34" charset="0"/>
                <a:cs typeface="Times New Roman" pitchFamily="18" charset="0"/>
              </a:rPr>
              <a:t>3) доработана функция импорта структурированных файлов сводной отчетности в соответствии с изменениями ТФФ ГРБС версии 4.2, ТФФ ФО и ГВБФ версии 3.0.17, контроля импортированных файлов и  экспорта в ППО «АСФК (OEBS)» для ряда отчетов</a:t>
            </a:r>
          </a:p>
          <a:p>
            <a:pPr algn="just">
              <a:lnSpc>
                <a:spcPct val="115000"/>
              </a:lnSpc>
              <a:defRPr/>
            </a:pPr>
            <a:r>
              <a:rPr lang="ru-RU" smtClean="0">
                <a:ea typeface="Calibri" pitchFamily="34" charset="0"/>
                <a:cs typeface="Times New Roman" pitchFamily="18" charset="0"/>
              </a:rPr>
              <a:t>4) –доработана функция импорта бюджетной отчетности ф. 0503178 «Сведения об остатках денежных средств на счетах получателя средств бюджета» по реорганизации главных администраторов средств федерального бюджета Российской Федерации в соответствии с ТФФ ГРБС версии 4.1 и экспорта в ППО «АСФК (OEBS)»;</a:t>
            </a:r>
          </a:p>
          <a:p>
            <a:pPr algn="just">
              <a:lnSpc>
                <a:spcPct val="115000"/>
              </a:lnSpc>
              <a:defRPr/>
            </a:pPr>
            <a:r>
              <a:rPr lang="ru-RU" smtClean="0">
                <a:ea typeface="Calibri" pitchFamily="34" charset="0"/>
                <a:cs typeface="Times New Roman" pitchFamily="18" charset="0"/>
              </a:rPr>
              <a:t>–доработана функция контроля импортированного файла бюджетной отчетности ф. 0503178 «Сведения об остатках денежных средств на счетах получателя средств бюджета» по реорганизации главных администраторов средств федерального бюджета Российской Федерации в соответствии с ТФФ ГРБС версии 4.1.</a:t>
            </a:r>
          </a:p>
          <a:p>
            <a:pPr algn="just">
              <a:lnSpc>
                <a:spcPct val="115000"/>
              </a:lnSpc>
              <a:defRPr/>
            </a:pPr>
            <a:r>
              <a:rPr lang="ru-RU" smtClean="0">
                <a:ea typeface="Calibri" pitchFamily="34" charset="0"/>
                <a:cs typeface="Times New Roman" pitchFamily="18" charset="0"/>
              </a:rPr>
              <a:t>7) Разработан новый АРМ - АРМ МФ РФ;</a:t>
            </a:r>
          </a:p>
          <a:p>
            <a:pPr algn="just">
              <a:lnSpc>
                <a:spcPct val="115000"/>
              </a:lnSpc>
              <a:defRPr/>
            </a:pPr>
            <a:r>
              <a:rPr lang="ru-RU" smtClean="0">
                <a:ea typeface="Calibri" pitchFamily="34" charset="0"/>
                <a:cs typeface="Times New Roman" pitchFamily="18" charset="0"/>
              </a:rPr>
              <a:t>Разработан новый документ «Информационное сообщение для СБР» с функциями импорта, хранения, подписания вложения, от-правки, экспорта вложения, удаления;</a:t>
            </a:r>
          </a:p>
          <a:p>
            <a:pPr algn="just">
              <a:lnSpc>
                <a:spcPct val="115000"/>
              </a:lnSpc>
              <a:defRPr/>
            </a:pPr>
            <a:r>
              <a:rPr lang="ru-RU" smtClean="0">
                <a:ea typeface="Calibri" pitchFamily="34" charset="0"/>
                <a:cs typeface="Times New Roman" pitchFamily="18" charset="0"/>
              </a:rPr>
              <a:t>Разработан функции:</a:t>
            </a:r>
          </a:p>
          <a:p>
            <a:pPr algn="just">
              <a:lnSpc>
                <a:spcPct val="115000"/>
              </a:lnSpc>
              <a:defRPr/>
            </a:pPr>
            <a:r>
              <a:rPr lang="ru-RU" smtClean="0">
                <a:ea typeface="Calibri" pitchFamily="34" charset="0"/>
                <a:cs typeface="Times New Roman" pitchFamily="18" charset="0"/>
              </a:rPr>
              <a:t>• импорта пакета электронных документов в виде вложений документа «Информационное сообщение для СБР»;</a:t>
            </a:r>
          </a:p>
          <a:p>
            <a:pPr algn="just">
              <a:lnSpc>
                <a:spcPct val="115000"/>
              </a:lnSpc>
              <a:defRPr/>
            </a:pPr>
            <a:r>
              <a:rPr lang="ru-RU" smtClean="0">
                <a:ea typeface="Calibri" pitchFamily="34" charset="0"/>
                <a:cs typeface="Times New Roman" pitchFamily="18" charset="0"/>
              </a:rPr>
              <a:t>• распаковки пакета электронных документов;</a:t>
            </a:r>
          </a:p>
          <a:p>
            <a:pPr algn="just">
              <a:lnSpc>
                <a:spcPct val="115000"/>
              </a:lnSpc>
              <a:defRPr/>
            </a:pPr>
            <a:r>
              <a:rPr lang="ru-RU" smtClean="0">
                <a:ea typeface="Calibri" pitchFamily="34" charset="0"/>
                <a:cs typeface="Times New Roman" pitchFamily="18" charset="0"/>
              </a:rPr>
              <a:t>• создания документа «Информационное сообщение для СБР»;</a:t>
            </a:r>
          </a:p>
          <a:p>
            <a:pPr algn="just">
              <a:lnSpc>
                <a:spcPct val="115000"/>
              </a:lnSpc>
              <a:defRPr/>
            </a:pPr>
            <a:r>
              <a:rPr lang="ru-RU" smtClean="0">
                <a:ea typeface="Calibri" pitchFamily="34" charset="0"/>
                <a:cs typeface="Times New Roman" pitchFamily="18" charset="0"/>
              </a:rPr>
              <a:t>• добавления вложения в документ «Информационное сообщение для СБР»;</a:t>
            </a:r>
          </a:p>
          <a:p>
            <a:pPr algn="just">
              <a:lnSpc>
                <a:spcPct val="115000"/>
              </a:lnSpc>
              <a:defRPr/>
            </a:pPr>
            <a:r>
              <a:rPr lang="ru-RU" smtClean="0">
                <a:ea typeface="Calibri" pitchFamily="34" charset="0"/>
                <a:cs typeface="Times New Roman" pitchFamily="18" charset="0"/>
              </a:rPr>
              <a:t>• подписания вложения технологической подписью в соответствии с настройкой автоматического подписания.</a:t>
            </a:r>
          </a:p>
          <a:p>
            <a:pPr algn="just">
              <a:lnSpc>
                <a:spcPct val="115000"/>
              </a:lnSpc>
              <a:defRPr/>
            </a:pPr>
            <a:r>
              <a:rPr lang="ru-RU" smtClean="0">
                <a:ea typeface="Calibri" pitchFamily="34" charset="0"/>
                <a:cs typeface="Times New Roman" pitchFamily="18" charset="0"/>
              </a:rPr>
              <a:t>Разработан функцию автоматической отправки документа «Информационное сообщение для СБР»;</a:t>
            </a:r>
          </a:p>
          <a:p>
            <a:pPr algn="just">
              <a:lnSpc>
                <a:spcPct val="115000"/>
              </a:lnSpc>
              <a:defRPr/>
            </a:pPr>
            <a:r>
              <a:rPr lang="ru-RU" smtClean="0">
                <a:ea typeface="Calibri" pitchFamily="34" charset="0"/>
                <a:cs typeface="Times New Roman" pitchFamily="18" charset="0"/>
              </a:rPr>
              <a:t>Разработан пользовательские настройки «Автоматическое подписание вложений информационного сообщения» и «Автоматическая отправка информационных сообщений»;</a:t>
            </a:r>
          </a:p>
          <a:p>
            <a:pPr algn="just">
              <a:lnSpc>
                <a:spcPct val="115000"/>
              </a:lnSpc>
              <a:defRPr/>
            </a:pPr>
            <a:r>
              <a:rPr lang="ru-RU" smtClean="0">
                <a:ea typeface="Calibri" pitchFamily="34" charset="0"/>
                <a:cs typeface="Times New Roman" pitchFamily="18" charset="0"/>
              </a:rPr>
              <a:t>И др,</a:t>
            </a:r>
          </a:p>
          <a:p>
            <a:pPr algn="just">
              <a:lnSpc>
                <a:spcPct val="115000"/>
              </a:lnSpc>
              <a:defRPr/>
            </a:pPr>
            <a:endParaRPr lang="ru-RU" smtClean="0">
              <a:ea typeface="Calibri" pitchFamily="34" charset="0"/>
              <a:cs typeface="Times New Roman" pitchFamily="18" charset="0"/>
            </a:endParaRPr>
          </a:p>
          <a:p>
            <a:pPr algn="just">
              <a:lnSpc>
                <a:spcPct val="115000"/>
              </a:lnSpc>
              <a:defRPr/>
            </a:pPr>
            <a:endParaRPr lang="ru-RU" smtClean="0">
              <a:ea typeface="Calibri" pitchFamily="34" charset="0"/>
              <a:cs typeface="Times New Roman" pitchFamily="18" charset="0"/>
            </a:endParaRPr>
          </a:p>
          <a:p>
            <a:pPr algn="just">
              <a:lnSpc>
                <a:spcPct val="115000"/>
              </a:lnSpc>
              <a:defRPr/>
            </a:pPr>
            <a:endParaRPr lang="ru-RU" smtClean="0">
              <a:ea typeface="Calibri" pitchFamily="34" charset="0"/>
              <a:cs typeface="Times New Roman" pitchFamily="18" charset="0"/>
            </a:endParaRPr>
          </a:p>
          <a:p>
            <a:pPr>
              <a:defRPr/>
            </a:pPr>
            <a:endParaRPr lang="ru-RU" smtClean="0"/>
          </a:p>
        </p:txBody>
      </p:sp>
      <p:sp>
        <p:nvSpPr>
          <p:cNvPr id="4" name="Номер слайда 3"/>
          <p:cNvSpPr>
            <a:spLocks noGrp="1"/>
          </p:cNvSpPr>
          <p:nvPr>
            <p:ph type="sldNum" sz="quarter" idx="5"/>
          </p:nvPr>
        </p:nvSpPr>
        <p:spPr/>
        <p:txBody>
          <a:bodyPr/>
          <a:lstStyle/>
          <a:p>
            <a:pPr>
              <a:defRPr/>
            </a:pPr>
            <a:fld id="{26CAD79D-F86A-4188-9462-04C35AF285C6}" type="slidenum">
              <a:rPr lang="ru-RU" smtClean="0"/>
              <a:pPr>
                <a:defRPr/>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Образ слайда 1"/>
          <p:cNvSpPr>
            <a:spLocks noGrp="1" noRot="1" noChangeAspect="1" noTextEdit="1"/>
          </p:cNvSpPr>
          <p:nvPr>
            <p:ph type="sldImg"/>
          </p:nvPr>
        </p:nvSpPr>
        <p:spPr bwMode="auto">
          <a:noFill/>
          <a:ln>
            <a:solidFill>
              <a:srgbClr val="000000"/>
            </a:solidFill>
            <a:miter lim="800000"/>
            <a:headEnd/>
            <a:tailEnd/>
          </a:ln>
        </p:spPr>
      </p:sp>
      <p:sp>
        <p:nvSpPr>
          <p:cNvPr id="31747" name="Заметки 2"/>
          <p:cNvSpPr>
            <a:spLocks noGrp="1"/>
          </p:cNvSpPr>
          <p:nvPr>
            <p:ph type="body" idx="1"/>
          </p:nvPr>
        </p:nvSpPr>
        <p:spPr bwMode="auto">
          <a:noFill/>
        </p:spPr>
        <p:txBody>
          <a:bodyPr wrap="square" numCol="1" anchor="t" anchorCtr="0" compatLnSpc="1">
            <a:prstTxWarp prst="textNoShape">
              <a:avLst/>
            </a:prstTxWarp>
          </a:bodyPr>
          <a:lstStyle/>
          <a:p>
            <a:r>
              <a:rPr lang="ru-RU" dirty="0" smtClean="0"/>
              <a:t>Выход в ПЭ – 02.10.2013</a:t>
            </a:r>
          </a:p>
          <a:p>
            <a:r>
              <a:rPr lang="ru-RU" dirty="0" smtClean="0"/>
              <a:t>В контексте</a:t>
            </a:r>
            <a:r>
              <a:rPr lang="ru-RU" baseline="0" dirty="0" smtClean="0"/>
              <a:t> 16 версии хочу рассказать о нашей активности по переводу механизма доставки КЗ до ЦАФК посредством СУФД.</a:t>
            </a:r>
          </a:p>
          <a:p>
            <a:r>
              <a:rPr lang="ru-RU" baseline="0" dirty="0" smtClean="0"/>
              <a:t>В настоящий момент времени в 7 регионах проходит апробация данного механизма.</a:t>
            </a:r>
          </a:p>
          <a:p>
            <a:r>
              <a:rPr lang="ru-RU" baseline="0" dirty="0" smtClean="0"/>
              <a:t>Заложен был давно но не использовался.</a:t>
            </a:r>
          </a:p>
          <a:p>
            <a:r>
              <a:rPr lang="ru-RU" baseline="0" dirty="0" smtClean="0"/>
              <a:t>На данный момент были выявлены ряд проблем которые Управлениям необходимо будет проанализировать и исправить.</a:t>
            </a:r>
          </a:p>
          <a:p>
            <a:r>
              <a:rPr lang="ru-RU" baseline="0" dirty="0" smtClean="0"/>
              <a:t>Формализованные должности в Сертификатах не соответствуют должностям в кодовом значении.</a:t>
            </a:r>
          </a:p>
          <a:p>
            <a:r>
              <a:rPr lang="ru-RU" baseline="0" dirty="0" smtClean="0"/>
              <a:t>Соответственно необходимо их проверить.</a:t>
            </a:r>
          </a:p>
          <a:p>
            <a:r>
              <a:rPr lang="ru-RU" baseline="0" dirty="0" smtClean="0"/>
              <a:t>Дальнейшее внедрение данного механизма будет итерационным.</a:t>
            </a:r>
          </a:p>
          <a:p>
            <a:r>
              <a:rPr lang="ru-RU" baseline="0" dirty="0" smtClean="0"/>
              <a:t>Инструкция и письмо.</a:t>
            </a:r>
          </a:p>
          <a:p>
            <a:endParaRPr lang="ru-RU" baseline="0" dirty="0" smtClean="0"/>
          </a:p>
        </p:txBody>
      </p:sp>
      <p:sp>
        <p:nvSpPr>
          <p:cNvPr id="4" name="Номер слайда 3"/>
          <p:cNvSpPr>
            <a:spLocks noGrp="1"/>
          </p:cNvSpPr>
          <p:nvPr>
            <p:ph type="sldNum" sz="quarter" idx="5"/>
          </p:nvPr>
        </p:nvSpPr>
        <p:spPr/>
        <p:txBody>
          <a:bodyPr/>
          <a:lstStyle/>
          <a:p>
            <a:pPr>
              <a:defRPr/>
            </a:pPr>
            <a:fld id="{6626684D-D3C0-45D6-86D9-8232B4CA0D24}" type="slidenum">
              <a:rPr lang="ru-RU" smtClean="0"/>
              <a:pPr>
                <a:defRPr/>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67744" y="116632"/>
            <a:ext cx="5760640" cy="504056"/>
          </a:xfrm>
        </p:spPr>
        <p:txBody>
          <a:bodyPr>
            <a:noAutofit/>
          </a:bodyPr>
          <a:lstStyle>
            <a:lvl1pPr algn="l">
              <a:defRPr sz="2400" b="1">
                <a:solidFill>
                  <a:schemeClr val="accent5">
                    <a:lumMod val="75000"/>
                  </a:schemeClr>
                </a:solidFill>
              </a:defRPr>
            </a:lvl1pPr>
          </a:lstStyle>
          <a:p>
            <a:r>
              <a:rPr lang="ru-RU" dirty="0" smtClean="0"/>
              <a:t>Образец заголовка</a:t>
            </a:r>
            <a:endParaRPr lang="ru-RU" dirty="0"/>
          </a:p>
        </p:txBody>
      </p:sp>
      <p:sp>
        <p:nvSpPr>
          <p:cNvPr id="3" name="Дата 3"/>
          <p:cNvSpPr>
            <a:spLocks noGrp="1"/>
          </p:cNvSpPr>
          <p:nvPr>
            <p:ph type="dt" sz="half" idx="10"/>
          </p:nvPr>
        </p:nvSpPr>
        <p:spPr/>
        <p:txBody>
          <a:bodyPr/>
          <a:lstStyle>
            <a:lvl1pPr>
              <a:defRPr/>
            </a:lvl1pPr>
          </a:lstStyle>
          <a:p>
            <a:pPr>
              <a:defRPr/>
            </a:pPr>
            <a:fld id="{8D03FE39-C5B8-4443-9372-D25F62E7CA61}" type="datetimeFigureOut">
              <a:rPr lang="ru-RU"/>
              <a:pPr>
                <a:defRPr/>
              </a:pPr>
              <a:t>05.09.2013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0C6F5BA7-88FE-420C-92C4-EA16D5D90B71}"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CE1B655-A400-49BF-B7D3-94EF169AB0A7}" type="datetimeFigureOut">
              <a:rPr lang="ru-RU"/>
              <a:pPr>
                <a:defRPr/>
              </a:pPr>
              <a:t>05.09.2013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295EEE0-13E4-409B-92EF-E4D4C3E3FE8B}"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3040447-EFA2-468D-8897-4990E732A1E2}" type="datetimeFigureOut">
              <a:rPr lang="ru-RU"/>
              <a:pPr>
                <a:defRPr/>
              </a:pPr>
              <a:t>05.09.2013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3396D04-2ACF-4857-9DD0-5436A04FF5D2}"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8E0CE0-7962-4FF4-99FE-BCC7CCD83E19}" type="datetimeFigureOut">
              <a:rPr lang="ru-RU"/>
              <a:pPr>
                <a:defRPr/>
              </a:pPr>
              <a:t>05.09.2013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165D107-463F-4576-92F2-E9B75D7CE076}"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7A4D893-C269-4D7B-B2D5-45A0E145E486}" type="datetimeFigureOut">
              <a:rPr lang="ru-RU"/>
              <a:pPr>
                <a:defRPr/>
              </a:pPr>
              <a:t>05.09.2013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D6ED528-5E6B-4323-97AB-55BF3F9E12AA}"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E379EAD-FB06-4FB8-8D13-4A9862CE422C}" type="datetimeFigureOut">
              <a:rPr lang="ru-RU"/>
              <a:pPr>
                <a:defRPr/>
              </a:pPr>
              <a:t>05.09.2013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4BA10FE-423C-4C9A-BBE4-DD4202D59E4F}"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FEF1EAE-8009-4F50-AA69-A1DF1AB8F5D1}" type="datetimeFigureOut">
              <a:rPr lang="ru-RU"/>
              <a:pPr>
                <a:defRPr/>
              </a:pPr>
              <a:t>05.09.2013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6809B15-C377-463E-A9D7-AA71A749A154}"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646026B-A759-488B-826C-952FB97B0EEB}" type="datetimeFigureOut">
              <a:rPr lang="ru-RU"/>
              <a:pPr>
                <a:defRPr/>
              </a:pPr>
              <a:t>05.09.2013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BEB6C6F-01FD-4C53-95BF-A27FC4E0295A}"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BA21AA6-3641-4BEA-B16B-8B68D9BC7E9A}" type="datetimeFigureOut">
              <a:rPr lang="ru-RU"/>
              <a:pPr>
                <a:defRPr/>
              </a:pPr>
              <a:t>05.09.2013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8302DDD-0D11-449C-9562-9CD6A22BFAE4}"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9CC45C5-2DCE-46E4-8F96-86C473439DCF}" type="datetimeFigureOut">
              <a:rPr lang="ru-RU"/>
              <a:pPr>
                <a:defRPr/>
              </a:pPr>
              <a:t>05.09.2013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2FA73BA-4C53-43B2-B9FE-13BF901B9C28}"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C80EFB3-0FDA-4273-BC79-E8F302966DC7}" type="datetimeFigureOut">
              <a:rPr lang="ru-RU"/>
              <a:pPr>
                <a:defRPr/>
              </a:pPr>
              <a:t>05.09.2013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8C482DE-E216-4F8F-9A0C-BA3C5C5EB29A}"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Рисунок 6" descr="Shablon.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Заголовок 1"/>
          <p:cNvSpPr>
            <a:spLocks noGrp="1"/>
          </p:cNvSpPr>
          <p:nvPr>
            <p:ph type="title"/>
          </p:nvPr>
        </p:nvSpPr>
        <p:spPr bwMode="auto">
          <a:xfrm>
            <a:off x="2268538" y="115888"/>
            <a:ext cx="5759450" cy="5048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2"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1B0554F-65EC-446A-AB5F-E554A384D97F}" type="datetimeFigureOut">
              <a:rPr lang="ru-RU"/>
              <a:pPr>
                <a:defRPr/>
              </a:pPr>
              <a:t>05.09.2013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98C251-5FE7-4D8F-813A-B3DC7A31386F}"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lang="ru-RU" sz="2400" b="1" kern="1200" dirty="0">
          <a:solidFill>
            <a:srgbClr val="00449E"/>
          </a:solidFill>
          <a:latin typeface="+mj-lt"/>
          <a:ea typeface="+mj-ea"/>
          <a:cs typeface="+mj-cs"/>
        </a:defRPr>
      </a:lvl1pPr>
      <a:lvl2pPr algn="l" rtl="0" eaLnBrk="0" fontAlgn="base" hangingPunct="0">
        <a:spcBef>
          <a:spcPct val="0"/>
        </a:spcBef>
        <a:spcAft>
          <a:spcPct val="0"/>
        </a:spcAft>
        <a:defRPr sz="2400" b="1">
          <a:solidFill>
            <a:srgbClr val="00449E"/>
          </a:solidFill>
          <a:latin typeface="Verdana" pitchFamily="34" charset="0"/>
        </a:defRPr>
      </a:lvl2pPr>
      <a:lvl3pPr algn="l" rtl="0" eaLnBrk="0" fontAlgn="base" hangingPunct="0">
        <a:spcBef>
          <a:spcPct val="0"/>
        </a:spcBef>
        <a:spcAft>
          <a:spcPct val="0"/>
        </a:spcAft>
        <a:defRPr sz="2400" b="1">
          <a:solidFill>
            <a:srgbClr val="00449E"/>
          </a:solidFill>
          <a:latin typeface="Verdana" pitchFamily="34" charset="0"/>
        </a:defRPr>
      </a:lvl3pPr>
      <a:lvl4pPr algn="l" rtl="0" eaLnBrk="0" fontAlgn="base" hangingPunct="0">
        <a:spcBef>
          <a:spcPct val="0"/>
        </a:spcBef>
        <a:spcAft>
          <a:spcPct val="0"/>
        </a:spcAft>
        <a:defRPr sz="2400" b="1">
          <a:solidFill>
            <a:srgbClr val="00449E"/>
          </a:solidFill>
          <a:latin typeface="Verdana" pitchFamily="34" charset="0"/>
        </a:defRPr>
      </a:lvl4pPr>
      <a:lvl5pPr algn="l" rtl="0" eaLnBrk="0" fontAlgn="base" hangingPunct="0">
        <a:spcBef>
          <a:spcPct val="0"/>
        </a:spcBef>
        <a:spcAft>
          <a:spcPct val="0"/>
        </a:spcAft>
        <a:defRPr sz="2400" b="1">
          <a:solidFill>
            <a:srgbClr val="00449E"/>
          </a:solidFill>
          <a:latin typeface="Verdana" pitchFamily="34" charset="0"/>
        </a:defRPr>
      </a:lvl5pPr>
      <a:lvl6pPr marL="457200" algn="l" rtl="0" fontAlgn="base">
        <a:spcBef>
          <a:spcPct val="0"/>
        </a:spcBef>
        <a:spcAft>
          <a:spcPct val="0"/>
        </a:spcAft>
        <a:defRPr sz="2400" b="1">
          <a:solidFill>
            <a:srgbClr val="00449E"/>
          </a:solidFill>
          <a:latin typeface="Calibri" pitchFamily="34" charset="0"/>
        </a:defRPr>
      </a:lvl6pPr>
      <a:lvl7pPr marL="914400" algn="l" rtl="0" fontAlgn="base">
        <a:spcBef>
          <a:spcPct val="0"/>
        </a:spcBef>
        <a:spcAft>
          <a:spcPct val="0"/>
        </a:spcAft>
        <a:defRPr sz="2400" b="1">
          <a:solidFill>
            <a:srgbClr val="00449E"/>
          </a:solidFill>
          <a:latin typeface="Calibri" pitchFamily="34" charset="0"/>
        </a:defRPr>
      </a:lvl7pPr>
      <a:lvl8pPr marL="1371600" algn="l" rtl="0" fontAlgn="base">
        <a:spcBef>
          <a:spcPct val="0"/>
        </a:spcBef>
        <a:spcAft>
          <a:spcPct val="0"/>
        </a:spcAft>
        <a:defRPr sz="2400" b="1">
          <a:solidFill>
            <a:srgbClr val="00449E"/>
          </a:solidFill>
          <a:latin typeface="Calibri" pitchFamily="34" charset="0"/>
        </a:defRPr>
      </a:lvl8pPr>
      <a:lvl9pPr marL="1828800" algn="l" rtl="0" fontAlgn="base">
        <a:spcBef>
          <a:spcPct val="0"/>
        </a:spcBef>
        <a:spcAft>
          <a:spcPct val="0"/>
        </a:spcAft>
        <a:defRPr sz="2400" b="1">
          <a:solidFill>
            <a:srgbClr val="00449E"/>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jpe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_____Microsoft_Office_Excel_97-20031.xls"/><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p:cNvSpPr>
          <p:nvPr/>
        </p:nvSpPr>
        <p:spPr bwMode="auto">
          <a:xfrm>
            <a:off x="611188" y="1916113"/>
            <a:ext cx="8137525" cy="1944687"/>
          </a:xfrm>
          <a:prstGeom prst="rect">
            <a:avLst/>
          </a:prstGeom>
          <a:noFill/>
          <a:ln w="9525">
            <a:noFill/>
            <a:miter lim="800000"/>
            <a:headEnd/>
            <a:tailEnd/>
          </a:ln>
        </p:spPr>
        <p:txBody>
          <a:bodyPr anchor="ctr"/>
          <a:lstStyle/>
          <a:p>
            <a:pPr algn="ctr" eaLnBrk="0" hangingPunct="0">
              <a:defRPr/>
            </a:pPr>
            <a:r>
              <a:rPr lang="ru-RU" sz="2800" b="1" dirty="0">
                <a:solidFill>
                  <a:schemeClr val="accent1">
                    <a:lumMod val="75000"/>
                  </a:schemeClr>
                </a:solidFill>
              </a:rPr>
              <a:t>Развитие и эксплуатация </a:t>
            </a:r>
            <a:br>
              <a:rPr lang="ru-RU" sz="2800" b="1" dirty="0">
                <a:solidFill>
                  <a:schemeClr val="accent1">
                    <a:lumMod val="75000"/>
                  </a:schemeClr>
                </a:solidFill>
              </a:rPr>
            </a:br>
            <a:r>
              <a:rPr lang="ru-RU" sz="2800" b="1" dirty="0">
                <a:solidFill>
                  <a:schemeClr val="accent1">
                    <a:lumMod val="75000"/>
                  </a:schemeClr>
                </a:solidFill>
              </a:rPr>
              <a:t>ППО «Система удаленного финансового документооборота»  (ППО СУФД)</a:t>
            </a:r>
          </a:p>
        </p:txBody>
      </p:sp>
      <p:sp>
        <p:nvSpPr>
          <p:cNvPr id="3075" name="Заголовок 1"/>
          <p:cNvSpPr>
            <a:spLocks/>
          </p:cNvSpPr>
          <p:nvPr/>
        </p:nvSpPr>
        <p:spPr bwMode="auto">
          <a:xfrm>
            <a:off x="2484438" y="4143380"/>
            <a:ext cx="4572000" cy="1500198"/>
          </a:xfrm>
          <a:prstGeom prst="rect">
            <a:avLst/>
          </a:prstGeom>
          <a:noFill/>
          <a:ln w="9525">
            <a:noFill/>
            <a:miter lim="800000"/>
            <a:headEnd/>
            <a:tailEnd/>
          </a:ln>
        </p:spPr>
        <p:txBody>
          <a:bodyPr anchor="ctr"/>
          <a:lstStyle/>
          <a:p>
            <a:pPr algn="ctr" eaLnBrk="0" hangingPunct="0">
              <a:defRPr/>
            </a:pPr>
            <a:r>
              <a:rPr lang="ru-RU" dirty="0" err="1">
                <a:solidFill>
                  <a:schemeClr val="accent1">
                    <a:lumMod val="75000"/>
                  </a:schemeClr>
                </a:solidFill>
              </a:rPr>
              <a:t>Гварамия</a:t>
            </a:r>
            <a:r>
              <a:rPr lang="ru-RU" dirty="0">
                <a:solidFill>
                  <a:schemeClr val="accent1">
                    <a:lumMod val="75000"/>
                  </a:schemeClr>
                </a:solidFill>
              </a:rPr>
              <a:t> </a:t>
            </a:r>
            <a:r>
              <a:rPr lang="ru-RU" dirty="0" smtClean="0">
                <a:solidFill>
                  <a:schemeClr val="accent1">
                    <a:lumMod val="75000"/>
                  </a:schemeClr>
                </a:solidFill>
              </a:rPr>
              <a:t>Валерий</a:t>
            </a:r>
          </a:p>
          <a:p>
            <a:pPr algn="ctr" eaLnBrk="0" hangingPunct="0">
              <a:defRPr/>
            </a:pPr>
            <a:r>
              <a:rPr lang="ru-RU" sz="800" dirty="0">
                <a:solidFill>
                  <a:schemeClr val="accent1">
                    <a:lumMod val="75000"/>
                  </a:schemeClr>
                </a:solidFill>
              </a:rPr>
              <a:t/>
            </a:r>
            <a:br>
              <a:rPr lang="ru-RU" sz="800" dirty="0">
                <a:solidFill>
                  <a:schemeClr val="accent1">
                    <a:lumMod val="75000"/>
                  </a:schemeClr>
                </a:solidFill>
              </a:rPr>
            </a:br>
            <a:r>
              <a:rPr lang="ru-RU" sz="1600" dirty="0">
                <a:solidFill>
                  <a:schemeClr val="accent1">
                    <a:lumMod val="75000"/>
                  </a:schemeClr>
                </a:solidFill>
              </a:rPr>
              <a:t>Начальник отдела эксплуатации </a:t>
            </a:r>
            <a:r>
              <a:rPr lang="ru-RU" sz="1600" dirty="0" smtClean="0">
                <a:solidFill>
                  <a:schemeClr val="accent1">
                    <a:lumMod val="75000"/>
                  </a:schemeClr>
                </a:solidFill>
              </a:rPr>
              <a:t>ППО</a:t>
            </a:r>
            <a:r>
              <a:rPr lang="ru-RU" sz="1600" dirty="0">
                <a:solidFill>
                  <a:schemeClr val="accent1">
                    <a:lumMod val="75000"/>
                  </a:schemeClr>
                </a:solidFill>
              </a:rPr>
              <a:t/>
            </a:r>
            <a:br>
              <a:rPr lang="ru-RU" sz="1600" dirty="0">
                <a:solidFill>
                  <a:schemeClr val="accent1">
                    <a:lumMod val="75000"/>
                  </a:schemeClr>
                </a:solidFill>
              </a:rPr>
            </a:br>
            <a:r>
              <a:rPr lang="ru-RU" sz="1600" dirty="0">
                <a:solidFill>
                  <a:schemeClr val="accent1">
                    <a:lumMod val="75000"/>
                  </a:schemeClr>
                </a:solidFill>
              </a:rPr>
              <a:t>Управление информационных </a:t>
            </a:r>
            <a:r>
              <a:rPr lang="ru-RU" sz="1600" dirty="0" smtClean="0">
                <a:solidFill>
                  <a:schemeClr val="accent1">
                    <a:lumMod val="75000"/>
                  </a:schemeClr>
                </a:solidFill>
              </a:rPr>
              <a:t>систем </a:t>
            </a:r>
            <a:r>
              <a:rPr lang="ru-RU" sz="1600" dirty="0">
                <a:solidFill>
                  <a:schemeClr val="accent1">
                    <a:lumMod val="75000"/>
                  </a:schemeClr>
                </a:solidFill>
              </a:rPr>
              <a:t>Федеральное казначейство</a:t>
            </a:r>
          </a:p>
        </p:txBody>
      </p:sp>
      <p:sp>
        <p:nvSpPr>
          <p:cNvPr id="3076" name="Заголовок 1"/>
          <p:cNvSpPr>
            <a:spLocks/>
          </p:cNvSpPr>
          <p:nvPr/>
        </p:nvSpPr>
        <p:spPr bwMode="auto">
          <a:xfrm>
            <a:off x="0" y="5734050"/>
            <a:ext cx="2627313" cy="574675"/>
          </a:xfrm>
          <a:prstGeom prst="rect">
            <a:avLst/>
          </a:prstGeom>
          <a:noFill/>
          <a:ln w="9525">
            <a:noFill/>
            <a:miter lim="800000"/>
            <a:headEnd/>
            <a:tailEnd/>
          </a:ln>
        </p:spPr>
        <p:txBody>
          <a:bodyPr anchor="ctr"/>
          <a:lstStyle/>
          <a:p>
            <a:pPr algn="ctr" eaLnBrk="0" hangingPunct="0">
              <a:defRPr/>
            </a:pPr>
            <a:r>
              <a:rPr lang="ru-RU" sz="1200" dirty="0">
                <a:solidFill>
                  <a:schemeClr val="accent1">
                    <a:lumMod val="75000"/>
                  </a:schemeClr>
                </a:solidFill>
              </a:rPr>
              <a:t>Геленджик. 02-06.09.2013.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Рисунок 5" descr="lori-000-290x287.jpg"/>
          <p:cNvPicPr>
            <a:picLocks noChangeAspect="1"/>
          </p:cNvPicPr>
          <p:nvPr/>
        </p:nvPicPr>
        <p:blipFill>
          <a:blip r:embed="rId3" cstate="print"/>
          <a:srcRect/>
          <a:stretch>
            <a:fillRect/>
          </a:stretch>
        </p:blipFill>
        <p:spPr bwMode="auto">
          <a:xfrm>
            <a:off x="6875463" y="4076700"/>
            <a:ext cx="2268537" cy="2455863"/>
          </a:xfrm>
          <a:prstGeom prst="rect">
            <a:avLst/>
          </a:prstGeom>
          <a:noFill/>
          <a:ln w="9525">
            <a:noFill/>
            <a:miter lim="800000"/>
            <a:headEnd/>
            <a:tailEnd/>
          </a:ln>
        </p:spPr>
      </p:pic>
      <p:sp>
        <p:nvSpPr>
          <p:cNvPr id="11267" name="Заголовок 1"/>
          <p:cNvSpPr>
            <a:spLocks noGrp="1"/>
          </p:cNvSpPr>
          <p:nvPr>
            <p:ph type="title"/>
          </p:nvPr>
        </p:nvSpPr>
        <p:spPr>
          <a:xfrm>
            <a:off x="1643043" y="260350"/>
            <a:ext cx="6600846" cy="576263"/>
          </a:xfrm>
        </p:spPr>
        <p:txBody>
          <a:bodyPr/>
          <a:lstStyle/>
          <a:p>
            <a:r>
              <a:rPr sz="2000" smtClean="0"/>
              <a:t>Доработки ППО по фондам (16 версия)</a:t>
            </a:r>
          </a:p>
        </p:txBody>
      </p:sp>
      <p:graphicFrame>
        <p:nvGraphicFramePr>
          <p:cNvPr id="21" name="Содержимое 20"/>
          <p:cNvGraphicFramePr>
            <a:graphicFrameLocks noGrp="1"/>
          </p:cNvGraphicFramePr>
          <p:nvPr>
            <p:ph idx="1"/>
          </p:nvPr>
        </p:nvGraphicFramePr>
        <p:xfrm>
          <a:off x="179512" y="981075"/>
          <a:ext cx="8712968" cy="54722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Номер слайда 6"/>
          <p:cNvSpPr>
            <a:spLocks noGrp="1"/>
          </p:cNvSpPr>
          <p:nvPr>
            <p:ph type="sldNum" sz="quarter" idx="12"/>
          </p:nvPr>
        </p:nvSpPr>
        <p:spPr/>
        <p:txBody>
          <a:bodyPr/>
          <a:lstStyle/>
          <a:p>
            <a:pPr>
              <a:defRPr/>
            </a:pPr>
            <a:fld id="{F47EA0F1-A53E-4E73-9736-BA25FF0ADF2A}" type="slidenum">
              <a:rPr lang="ru-RU" smtClean="0"/>
              <a:pPr>
                <a:defRPr/>
              </a:pPr>
              <a:t>10</a:t>
            </a:fld>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70A24B79-26AF-4D93-8F8A-9A9CC3F149BE}" type="slidenum">
              <a:rPr lang="ru-RU" smtClean="0"/>
              <a:pPr>
                <a:defRPr/>
              </a:pPr>
              <a:t>11</a:t>
            </a:fld>
            <a:endParaRPr lang="ru-RU"/>
          </a:p>
        </p:txBody>
      </p:sp>
      <p:sp>
        <p:nvSpPr>
          <p:cNvPr id="12291" name="Заголовок 7"/>
          <p:cNvSpPr>
            <a:spLocks noGrp="1"/>
          </p:cNvSpPr>
          <p:nvPr>
            <p:ph type="title"/>
          </p:nvPr>
        </p:nvSpPr>
        <p:spPr>
          <a:xfrm>
            <a:off x="428625" y="285750"/>
            <a:ext cx="7670800" cy="504825"/>
          </a:xfrm>
        </p:spPr>
        <p:txBody>
          <a:bodyPr/>
          <a:lstStyle/>
          <a:p>
            <a:pPr algn="ctr"/>
            <a:r>
              <a:rPr sz="2000" smtClean="0"/>
              <a:t>Текущая схема предоставления отчетных </a:t>
            </a:r>
            <a:br>
              <a:rPr sz="2000" smtClean="0"/>
            </a:br>
            <a:r>
              <a:rPr sz="2000" smtClean="0"/>
              <a:t>форм ФО в МОУ ФК</a:t>
            </a:r>
          </a:p>
        </p:txBody>
      </p:sp>
      <p:grpSp>
        <p:nvGrpSpPr>
          <p:cNvPr id="12292" name="Группа 131"/>
          <p:cNvGrpSpPr>
            <a:grpSpLocks/>
          </p:cNvGrpSpPr>
          <p:nvPr/>
        </p:nvGrpSpPr>
        <p:grpSpPr bwMode="auto">
          <a:xfrm>
            <a:off x="285750" y="1285875"/>
            <a:ext cx="6500813" cy="4643438"/>
            <a:chOff x="428596" y="1071544"/>
            <a:chExt cx="8358234" cy="5286402"/>
          </a:xfrm>
        </p:grpSpPr>
        <p:sp>
          <p:nvSpPr>
            <p:cNvPr id="10" name="Скругленный прямоугольник 9"/>
            <p:cNvSpPr/>
            <p:nvPr/>
          </p:nvSpPr>
          <p:spPr>
            <a:xfrm>
              <a:off x="7786700" y="5571763"/>
              <a:ext cx="1000130" cy="713891"/>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ru-RU" sz="1600" dirty="0" smtClean="0"/>
                <a:t>ППО</a:t>
              </a:r>
              <a:r>
                <a:rPr lang="ru-RU" sz="1600" b="1" dirty="0" smtClean="0"/>
                <a:t> </a:t>
              </a:r>
              <a:r>
                <a:rPr lang="ru-RU" sz="1600" dirty="0" smtClean="0"/>
                <a:t>ФО</a:t>
              </a:r>
              <a:endParaRPr lang="ru-RU" sz="1600" dirty="0"/>
            </a:p>
          </p:txBody>
        </p:sp>
        <p:sp>
          <p:nvSpPr>
            <p:cNvPr id="11" name="Прямоугольник 10"/>
            <p:cNvSpPr/>
            <p:nvPr/>
          </p:nvSpPr>
          <p:spPr>
            <a:xfrm>
              <a:off x="428596" y="1429393"/>
              <a:ext cx="4286274" cy="4928553"/>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 name="Прямоугольник 11"/>
            <p:cNvSpPr/>
            <p:nvPr/>
          </p:nvSpPr>
          <p:spPr>
            <a:xfrm>
              <a:off x="5500687" y="1785435"/>
              <a:ext cx="2714640" cy="3500772"/>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307" name="TextBox 12"/>
            <p:cNvSpPr txBox="1">
              <a:spLocks noChangeArrowheads="1"/>
            </p:cNvSpPr>
            <p:nvPr/>
          </p:nvSpPr>
          <p:spPr bwMode="auto">
            <a:xfrm>
              <a:off x="5500686" y="1428734"/>
              <a:ext cx="2714640" cy="420472"/>
            </a:xfrm>
            <a:prstGeom prst="rect">
              <a:avLst/>
            </a:prstGeom>
            <a:noFill/>
            <a:ln w="9525">
              <a:noFill/>
              <a:miter lim="800000"/>
              <a:headEnd/>
              <a:tailEnd/>
            </a:ln>
          </p:spPr>
          <p:txBody>
            <a:bodyPr>
              <a:spAutoFit/>
            </a:bodyPr>
            <a:lstStyle/>
            <a:p>
              <a:pPr algn="ctr"/>
              <a:r>
                <a:rPr lang="ru-RU" dirty="0"/>
                <a:t>УФК</a:t>
              </a:r>
            </a:p>
          </p:txBody>
        </p:sp>
        <p:sp>
          <p:nvSpPr>
            <p:cNvPr id="12308" name="TextBox 13"/>
            <p:cNvSpPr txBox="1">
              <a:spLocks noChangeArrowheads="1"/>
            </p:cNvSpPr>
            <p:nvPr/>
          </p:nvSpPr>
          <p:spPr bwMode="auto">
            <a:xfrm>
              <a:off x="428596" y="1071544"/>
              <a:ext cx="4286274" cy="420472"/>
            </a:xfrm>
            <a:prstGeom prst="rect">
              <a:avLst/>
            </a:prstGeom>
            <a:noFill/>
            <a:ln w="9525">
              <a:noFill/>
              <a:miter lim="800000"/>
              <a:headEnd/>
              <a:tailEnd/>
            </a:ln>
          </p:spPr>
          <p:txBody>
            <a:bodyPr>
              <a:spAutoFit/>
            </a:bodyPr>
            <a:lstStyle/>
            <a:p>
              <a:pPr algn="ctr"/>
              <a:r>
                <a:rPr lang="ru-RU" dirty="0"/>
                <a:t>МОУ ФК</a:t>
              </a:r>
            </a:p>
          </p:txBody>
        </p:sp>
        <p:sp>
          <p:nvSpPr>
            <p:cNvPr id="15" name="Прямоугольник 14"/>
            <p:cNvSpPr/>
            <p:nvPr/>
          </p:nvSpPr>
          <p:spPr>
            <a:xfrm>
              <a:off x="3143236" y="4143982"/>
              <a:ext cx="1357321" cy="99944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sz="1600" dirty="0"/>
                <a:t>ППО СЭД</a:t>
              </a:r>
            </a:p>
            <a:p>
              <a:pPr algn="ctr">
                <a:defRPr/>
              </a:pPr>
              <a:r>
                <a:rPr lang="ru-RU" sz="1600" dirty="0" smtClean="0"/>
                <a:t>МОУ ФК</a:t>
              </a:r>
              <a:endParaRPr lang="ru-RU" sz="1600" dirty="0"/>
            </a:p>
          </p:txBody>
        </p:sp>
        <p:sp>
          <p:nvSpPr>
            <p:cNvPr id="16" name="Прямоугольник 15"/>
            <p:cNvSpPr/>
            <p:nvPr/>
          </p:nvSpPr>
          <p:spPr>
            <a:xfrm>
              <a:off x="6286503" y="4143982"/>
              <a:ext cx="1357321" cy="99944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sz="1600" dirty="0"/>
                <a:t>ППО СЭД</a:t>
              </a:r>
            </a:p>
            <a:p>
              <a:pPr algn="ctr">
                <a:defRPr/>
              </a:pPr>
              <a:r>
                <a:rPr lang="ru-RU" sz="1600" dirty="0"/>
                <a:t>УФК</a:t>
              </a:r>
            </a:p>
          </p:txBody>
        </p:sp>
        <p:sp>
          <p:nvSpPr>
            <p:cNvPr id="17" name="Прямоугольник 16"/>
            <p:cNvSpPr/>
            <p:nvPr/>
          </p:nvSpPr>
          <p:spPr>
            <a:xfrm>
              <a:off x="3214674" y="1572171"/>
              <a:ext cx="1357319" cy="1285002"/>
            </a:xfrm>
            <a:prstGeom prst="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sz="1600" dirty="0"/>
                <a:t>АСФК</a:t>
              </a:r>
              <a:endParaRPr lang="en-US" sz="1600" dirty="0"/>
            </a:p>
            <a:p>
              <a:pPr algn="ctr">
                <a:defRPr/>
              </a:pPr>
              <a:r>
                <a:rPr lang="ru-RU" sz="1600" dirty="0" smtClean="0"/>
                <a:t>МОУ </a:t>
              </a:r>
              <a:r>
                <a:rPr lang="ru-RU" sz="1600" dirty="0"/>
                <a:t>ФК</a:t>
              </a:r>
            </a:p>
          </p:txBody>
        </p:sp>
        <p:sp>
          <p:nvSpPr>
            <p:cNvPr id="18" name="Прямоугольник 17"/>
            <p:cNvSpPr/>
            <p:nvPr/>
          </p:nvSpPr>
          <p:spPr>
            <a:xfrm>
              <a:off x="1142975" y="4785580"/>
              <a:ext cx="1357321" cy="1001253"/>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dirty="0"/>
            </a:p>
          </p:txBody>
        </p:sp>
        <p:sp>
          <p:nvSpPr>
            <p:cNvPr id="19" name="Прямоугольник 18"/>
            <p:cNvSpPr/>
            <p:nvPr/>
          </p:nvSpPr>
          <p:spPr>
            <a:xfrm>
              <a:off x="571472" y="1572171"/>
              <a:ext cx="1357321" cy="128500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ru-RU" sz="1600" dirty="0"/>
                <a:t>СУФД-</a:t>
              </a:r>
            </a:p>
            <a:p>
              <a:pPr algn="ctr">
                <a:defRPr/>
              </a:pPr>
              <a:r>
                <a:rPr lang="ru-RU" sz="1600" dirty="0"/>
                <a:t>логистика</a:t>
              </a:r>
            </a:p>
          </p:txBody>
        </p:sp>
        <p:cxnSp>
          <p:nvCxnSpPr>
            <p:cNvPr id="34" name="Прямая со стрелкой 33"/>
            <p:cNvCxnSpPr/>
            <p:nvPr/>
          </p:nvCxnSpPr>
          <p:spPr>
            <a:xfrm rot="10800000">
              <a:off x="4500556" y="4286761"/>
              <a:ext cx="1785947" cy="180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hape 37"/>
            <p:cNvCxnSpPr>
              <a:stCxn id="10" idx="1"/>
              <a:endCxn id="16" idx="2"/>
            </p:cNvCxnSpPr>
            <p:nvPr/>
          </p:nvCxnSpPr>
          <p:spPr>
            <a:xfrm rot="10800000">
              <a:off x="6966184" y="5143429"/>
              <a:ext cx="820515" cy="786182"/>
            </a:xfrm>
            <a:prstGeom prst="bentConnector2">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Группа 23"/>
            <p:cNvGrpSpPr/>
            <p:nvPr/>
          </p:nvGrpSpPr>
          <p:grpSpPr>
            <a:xfrm>
              <a:off x="6786568" y="5715006"/>
              <a:ext cx="500065" cy="428628"/>
              <a:chOff x="6000760" y="5715016"/>
              <a:chExt cx="500066" cy="428628"/>
            </a:xfrm>
            <a:solidFill>
              <a:schemeClr val="bg1"/>
            </a:solidFill>
          </p:grpSpPr>
          <p:sp>
            <p:nvSpPr>
              <p:cNvPr id="20" name="Загнутый угол 19"/>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1" name="Загнутый угол 20"/>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 name="Загнутый угол 21"/>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3" name="Загнутый угол 22"/>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4" name="Группа 40"/>
            <p:cNvGrpSpPr/>
            <p:nvPr/>
          </p:nvGrpSpPr>
          <p:grpSpPr>
            <a:xfrm>
              <a:off x="4857745" y="4071935"/>
              <a:ext cx="500065" cy="428628"/>
              <a:chOff x="6000760" y="5715016"/>
              <a:chExt cx="500066" cy="428628"/>
            </a:xfrm>
            <a:solidFill>
              <a:schemeClr val="bg1"/>
            </a:solidFill>
          </p:grpSpPr>
          <p:sp>
            <p:nvSpPr>
              <p:cNvPr id="42" name="Загнутый угол 41"/>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3" name="Загнутый угол 42"/>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4" name="Загнутый угол 43"/>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5" name="Загнутый угол 44"/>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12318" name="Прямоугольник 45"/>
            <p:cNvSpPr>
              <a:spLocks noChangeArrowheads="1"/>
            </p:cNvSpPr>
            <p:nvPr/>
          </p:nvSpPr>
          <p:spPr bwMode="auto">
            <a:xfrm>
              <a:off x="1142975" y="4786313"/>
              <a:ext cx="1357320" cy="578145"/>
            </a:xfrm>
            <a:prstGeom prst="rect">
              <a:avLst/>
            </a:prstGeom>
            <a:noFill/>
            <a:ln w="9525">
              <a:noFill/>
              <a:miter lim="800000"/>
              <a:headEnd/>
              <a:tailEnd/>
            </a:ln>
          </p:spPr>
          <p:txBody>
            <a:bodyPr>
              <a:spAutoFit/>
            </a:bodyPr>
            <a:lstStyle/>
            <a:p>
              <a:pPr algn="ctr"/>
              <a:r>
                <a:rPr lang="ru-RU" sz="900" b="1"/>
                <a:t>Каталог для </a:t>
              </a:r>
            </a:p>
            <a:p>
              <a:pPr algn="ctr"/>
              <a:r>
                <a:rPr lang="ru-RU" sz="900" b="1"/>
                <a:t>выгрузки из АСФК</a:t>
              </a:r>
            </a:p>
          </p:txBody>
        </p:sp>
        <p:cxnSp>
          <p:nvCxnSpPr>
            <p:cNvPr id="72" name="Прямая со стрелкой 71"/>
            <p:cNvCxnSpPr/>
            <p:nvPr/>
          </p:nvCxnSpPr>
          <p:spPr>
            <a:xfrm>
              <a:off x="1928792" y="1785435"/>
              <a:ext cx="1285882" cy="180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 name="Группа 87"/>
            <p:cNvGrpSpPr/>
            <p:nvPr/>
          </p:nvGrpSpPr>
          <p:grpSpPr>
            <a:xfrm>
              <a:off x="2357419" y="1571609"/>
              <a:ext cx="500065" cy="428628"/>
              <a:chOff x="6000760" y="5715016"/>
              <a:chExt cx="500066" cy="428628"/>
            </a:xfrm>
            <a:solidFill>
              <a:schemeClr val="bg1"/>
            </a:solidFill>
          </p:grpSpPr>
          <p:sp>
            <p:nvSpPr>
              <p:cNvPr id="89" name="Загнутый угол 88"/>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0" name="Загнутый угол 89"/>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1" name="Загнутый угол 90"/>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2" name="Загнутый угол 91"/>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95" name="Прямоугольник 94"/>
            <p:cNvSpPr/>
            <p:nvPr/>
          </p:nvSpPr>
          <p:spPr>
            <a:xfrm>
              <a:off x="1142975" y="3571064"/>
              <a:ext cx="1357321" cy="1001253"/>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dirty="0"/>
            </a:p>
          </p:txBody>
        </p:sp>
        <p:sp>
          <p:nvSpPr>
            <p:cNvPr id="12322" name="Прямоугольник 95"/>
            <p:cNvSpPr>
              <a:spLocks noChangeArrowheads="1"/>
            </p:cNvSpPr>
            <p:nvPr/>
          </p:nvSpPr>
          <p:spPr bwMode="auto">
            <a:xfrm>
              <a:off x="1142975" y="3571870"/>
              <a:ext cx="1357320" cy="578145"/>
            </a:xfrm>
            <a:prstGeom prst="rect">
              <a:avLst/>
            </a:prstGeom>
            <a:noFill/>
            <a:ln w="9525">
              <a:noFill/>
              <a:miter lim="800000"/>
              <a:headEnd/>
              <a:tailEnd/>
            </a:ln>
          </p:spPr>
          <p:txBody>
            <a:bodyPr>
              <a:spAutoFit/>
            </a:bodyPr>
            <a:lstStyle/>
            <a:p>
              <a:pPr algn="ctr"/>
              <a:r>
                <a:rPr lang="ru-RU" sz="900" b="1"/>
                <a:t>Каталог для </a:t>
              </a:r>
            </a:p>
            <a:p>
              <a:pPr algn="ctr"/>
              <a:r>
                <a:rPr lang="ru-RU" sz="900" b="1"/>
                <a:t>загрузки в АСФК</a:t>
              </a:r>
            </a:p>
          </p:txBody>
        </p:sp>
        <p:grpSp>
          <p:nvGrpSpPr>
            <p:cNvPr id="7" name="Группа 96"/>
            <p:cNvGrpSpPr/>
            <p:nvPr/>
          </p:nvGrpSpPr>
          <p:grpSpPr>
            <a:xfrm>
              <a:off x="1214413" y="4071935"/>
              <a:ext cx="500065" cy="428628"/>
              <a:chOff x="6000760" y="5715016"/>
              <a:chExt cx="500066" cy="428628"/>
            </a:xfrm>
            <a:solidFill>
              <a:schemeClr val="bg1"/>
            </a:solidFill>
          </p:grpSpPr>
          <p:sp>
            <p:nvSpPr>
              <p:cNvPr id="98" name="Загнутый угол 97"/>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9" name="Загнутый угол 98"/>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0" name="Загнутый угол 99"/>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1" name="Загнутый угол 100"/>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8" name="Группа 101"/>
            <p:cNvGrpSpPr/>
            <p:nvPr/>
          </p:nvGrpSpPr>
          <p:grpSpPr>
            <a:xfrm>
              <a:off x="1928792" y="4071935"/>
              <a:ext cx="500065" cy="428628"/>
              <a:chOff x="6000760" y="5715016"/>
              <a:chExt cx="500066" cy="428628"/>
            </a:xfrm>
            <a:solidFill>
              <a:schemeClr val="bg1"/>
            </a:solidFill>
          </p:grpSpPr>
          <p:sp>
            <p:nvSpPr>
              <p:cNvPr id="103" name="Загнутый угол 102"/>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4" name="Загнутый угол 103"/>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5" name="Загнутый угол 104"/>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6" name="Загнутый угол 105"/>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110" name="Вертикальный свиток 109"/>
            <p:cNvSpPr/>
            <p:nvPr/>
          </p:nvSpPr>
          <p:spPr>
            <a:xfrm>
              <a:off x="1285851" y="5286207"/>
              <a:ext cx="357190" cy="428335"/>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11" name="Вертикальный свиток 110"/>
            <p:cNvSpPr/>
            <p:nvPr/>
          </p:nvSpPr>
          <p:spPr>
            <a:xfrm>
              <a:off x="2000230" y="5286207"/>
              <a:ext cx="357190" cy="428335"/>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3" name="Прямая со стрелкой 112"/>
            <p:cNvCxnSpPr/>
            <p:nvPr/>
          </p:nvCxnSpPr>
          <p:spPr>
            <a:xfrm rot="10800000">
              <a:off x="1928792" y="2643910"/>
              <a:ext cx="128588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7" name="Вертикальный свиток 106"/>
            <p:cNvSpPr/>
            <p:nvPr/>
          </p:nvSpPr>
          <p:spPr>
            <a:xfrm>
              <a:off x="2357420" y="2356547"/>
              <a:ext cx="357189" cy="430141"/>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5" name="Shape 114"/>
            <p:cNvCxnSpPr>
              <a:endCxn id="18" idx="1"/>
            </p:cNvCxnSpPr>
            <p:nvPr/>
          </p:nvCxnSpPr>
          <p:spPr>
            <a:xfrm rot="16200000" flipH="1">
              <a:off x="-250136" y="3893095"/>
              <a:ext cx="2429034" cy="357189"/>
            </a:xfrm>
            <a:prstGeom prst="bentConnector2">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8" name="Вертикальный свиток 107"/>
            <p:cNvSpPr/>
            <p:nvPr/>
          </p:nvSpPr>
          <p:spPr>
            <a:xfrm>
              <a:off x="612293" y="3836739"/>
              <a:ext cx="357190" cy="428335"/>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7" name="Соединительная линия уступом 116"/>
            <p:cNvCxnSpPr>
              <a:stCxn id="18" idx="3"/>
            </p:cNvCxnSpPr>
            <p:nvPr/>
          </p:nvCxnSpPr>
          <p:spPr>
            <a:xfrm flipV="1">
              <a:off x="2500296" y="4928358"/>
              <a:ext cx="642940" cy="357849"/>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Соединительная линия уступом 120"/>
            <p:cNvCxnSpPr>
              <a:endCxn id="95" idx="3"/>
            </p:cNvCxnSpPr>
            <p:nvPr/>
          </p:nvCxnSpPr>
          <p:spPr>
            <a:xfrm rot="10800000">
              <a:off x="2500296" y="4071690"/>
              <a:ext cx="642940" cy="285556"/>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 name="Прямая со стрелкой 122"/>
            <p:cNvCxnSpPr/>
            <p:nvPr/>
          </p:nvCxnSpPr>
          <p:spPr>
            <a:xfrm rot="5400000" flipH="1" flipV="1">
              <a:off x="1071782" y="3215926"/>
              <a:ext cx="71389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Группа 82"/>
            <p:cNvGrpSpPr/>
            <p:nvPr/>
          </p:nvGrpSpPr>
          <p:grpSpPr>
            <a:xfrm>
              <a:off x="1214413" y="3000367"/>
              <a:ext cx="500065" cy="428628"/>
              <a:chOff x="6000760" y="5715016"/>
              <a:chExt cx="500066" cy="428628"/>
            </a:xfrm>
            <a:solidFill>
              <a:schemeClr val="bg1"/>
            </a:solidFill>
          </p:grpSpPr>
          <p:sp>
            <p:nvSpPr>
              <p:cNvPr id="84" name="Загнутый угол 83"/>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5" name="Загнутый угол 84"/>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6" name="Загнутый угол 85"/>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7" name="Загнутый угол 86"/>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cxnSp>
          <p:nvCxnSpPr>
            <p:cNvPr id="125" name="Прямая со стрелкой 124"/>
            <p:cNvCxnSpPr/>
            <p:nvPr/>
          </p:nvCxnSpPr>
          <p:spPr>
            <a:xfrm>
              <a:off x="4500556" y="4857873"/>
              <a:ext cx="1785947" cy="180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Вертикальный свиток 108"/>
            <p:cNvSpPr/>
            <p:nvPr/>
          </p:nvSpPr>
          <p:spPr>
            <a:xfrm>
              <a:off x="4929184" y="4642802"/>
              <a:ext cx="357189" cy="430141"/>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27" name="Shape 126"/>
            <p:cNvCxnSpPr>
              <a:stCxn id="16" idx="3"/>
              <a:endCxn id="10" idx="0"/>
            </p:cNvCxnSpPr>
            <p:nvPr/>
          </p:nvCxnSpPr>
          <p:spPr>
            <a:xfrm>
              <a:off x="7643824" y="4642802"/>
              <a:ext cx="642940" cy="928961"/>
            </a:xfrm>
            <a:prstGeom prst="bentConnector2">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Вертикальный свиток 127"/>
            <p:cNvSpPr/>
            <p:nvPr/>
          </p:nvSpPr>
          <p:spPr>
            <a:xfrm>
              <a:off x="8072451" y="4785580"/>
              <a:ext cx="357189" cy="430141"/>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12293" name="TextBox 133"/>
          <p:cNvSpPr txBox="1">
            <a:spLocks noChangeArrowheads="1"/>
          </p:cNvSpPr>
          <p:nvPr/>
        </p:nvSpPr>
        <p:spPr bwMode="auto">
          <a:xfrm>
            <a:off x="5214938" y="5429250"/>
            <a:ext cx="285750" cy="276225"/>
          </a:xfrm>
          <a:prstGeom prst="rect">
            <a:avLst/>
          </a:prstGeom>
          <a:noFill/>
          <a:ln w="9525">
            <a:noFill/>
            <a:miter lim="800000"/>
            <a:headEnd/>
            <a:tailEnd/>
          </a:ln>
        </p:spPr>
        <p:txBody>
          <a:bodyPr>
            <a:spAutoFit/>
          </a:bodyPr>
          <a:lstStyle/>
          <a:p>
            <a:r>
              <a:rPr lang="ru-RU" sz="1200" b="1">
                <a:solidFill>
                  <a:srgbClr val="FF0000"/>
                </a:solidFill>
              </a:rPr>
              <a:t>1</a:t>
            </a:r>
          </a:p>
        </p:txBody>
      </p:sp>
      <p:sp>
        <p:nvSpPr>
          <p:cNvPr id="12294" name="TextBox 134"/>
          <p:cNvSpPr txBox="1">
            <a:spLocks noChangeArrowheads="1"/>
          </p:cNvSpPr>
          <p:nvPr/>
        </p:nvSpPr>
        <p:spPr bwMode="auto">
          <a:xfrm>
            <a:off x="3714750" y="4000500"/>
            <a:ext cx="285750" cy="276225"/>
          </a:xfrm>
          <a:prstGeom prst="rect">
            <a:avLst/>
          </a:prstGeom>
          <a:noFill/>
          <a:ln w="9525">
            <a:noFill/>
            <a:miter lim="800000"/>
            <a:headEnd/>
            <a:tailEnd/>
          </a:ln>
        </p:spPr>
        <p:txBody>
          <a:bodyPr>
            <a:spAutoFit/>
          </a:bodyPr>
          <a:lstStyle/>
          <a:p>
            <a:r>
              <a:rPr lang="ru-RU" sz="1200" b="1">
                <a:solidFill>
                  <a:srgbClr val="FF0000"/>
                </a:solidFill>
              </a:rPr>
              <a:t>2</a:t>
            </a:r>
          </a:p>
        </p:txBody>
      </p:sp>
      <p:sp>
        <p:nvSpPr>
          <p:cNvPr id="12295" name="TextBox 135"/>
          <p:cNvSpPr txBox="1">
            <a:spLocks noChangeArrowheads="1"/>
          </p:cNvSpPr>
          <p:nvPr/>
        </p:nvSpPr>
        <p:spPr bwMode="auto">
          <a:xfrm>
            <a:off x="2000250" y="3643313"/>
            <a:ext cx="285750" cy="276225"/>
          </a:xfrm>
          <a:prstGeom prst="rect">
            <a:avLst/>
          </a:prstGeom>
          <a:noFill/>
          <a:ln w="9525">
            <a:noFill/>
            <a:miter lim="800000"/>
            <a:headEnd/>
            <a:tailEnd/>
          </a:ln>
        </p:spPr>
        <p:txBody>
          <a:bodyPr>
            <a:spAutoFit/>
          </a:bodyPr>
          <a:lstStyle/>
          <a:p>
            <a:r>
              <a:rPr lang="ru-RU" sz="1200" b="1">
                <a:solidFill>
                  <a:srgbClr val="FF0000"/>
                </a:solidFill>
              </a:rPr>
              <a:t>3</a:t>
            </a:r>
          </a:p>
        </p:txBody>
      </p:sp>
      <p:sp>
        <p:nvSpPr>
          <p:cNvPr id="12296" name="TextBox 136"/>
          <p:cNvSpPr txBox="1">
            <a:spLocks noChangeArrowheads="1"/>
          </p:cNvSpPr>
          <p:nvPr/>
        </p:nvSpPr>
        <p:spPr bwMode="auto">
          <a:xfrm>
            <a:off x="857250" y="3000375"/>
            <a:ext cx="357188" cy="285750"/>
          </a:xfrm>
          <a:prstGeom prst="rect">
            <a:avLst/>
          </a:prstGeom>
          <a:noFill/>
          <a:ln w="9525">
            <a:noFill/>
            <a:miter lim="800000"/>
            <a:headEnd/>
            <a:tailEnd/>
          </a:ln>
        </p:spPr>
        <p:txBody>
          <a:bodyPr>
            <a:spAutoFit/>
          </a:bodyPr>
          <a:lstStyle/>
          <a:p>
            <a:r>
              <a:rPr lang="ru-RU" sz="1200" b="1">
                <a:solidFill>
                  <a:srgbClr val="FF0000"/>
                </a:solidFill>
              </a:rPr>
              <a:t>4</a:t>
            </a:r>
          </a:p>
        </p:txBody>
      </p:sp>
      <p:sp>
        <p:nvSpPr>
          <p:cNvPr id="12297" name="TextBox 137"/>
          <p:cNvSpPr txBox="1">
            <a:spLocks noChangeArrowheads="1"/>
          </p:cNvSpPr>
          <p:nvPr/>
        </p:nvSpPr>
        <p:spPr bwMode="auto">
          <a:xfrm>
            <a:off x="1785938" y="1714500"/>
            <a:ext cx="357187" cy="285750"/>
          </a:xfrm>
          <a:prstGeom prst="rect">
            <a:avLst/>
          </a:prstGeom>
          <a:noFill/>
          <a:ln w="9525">
            <a:noFill/>
            <a:miter lim="800000"/>
            <a:headEnd/>
            <a:tailEnd/>
          </a:ln>
        </p:spPr>
        <p:txBody>
          <a:bodyPr>
            <a:spAutoFit/>
          </a:bodyPr>
          <a:lstStyle/>
          <a:p>
            <a:r>
              <a:rPr lang="ru-RU" sz="1200" b="1">
                <a:solidFill>
                  <a:srgbClr val="FF0000"/>
                </a:solidFill>
              </a:rPr>
              <a:t>5</a:t>
            </a:r>
          </a:p>
        </p:txBody>
      </p:sp>
      <p:sp>
        <p:nvSpPr>
          <p:cNvPr id="12298" name="TextBox 138"/>
          <p:cNvSpPr txBox="1">
            <a:spLocks noChangeArrowheads="1"/>
          </p:cNvSpPr>
          <p:nvPr/>
        </p:nvSpPr>
        <p:spPr bwMode="auto">
          <a:xfrm>
            <a:off x="1785938" y="2500313"/>
            <a:ext cx="285750" cy="276225"/>
          </a:xfrm>
          <a:prstGeom prst="rect">
            <a:avLst/>
          </a:prstGeom>
          <a:noFill/>
          <a:ln w="9525">
            <a:noFill/>
            <a:miter lim="800000"/>
            <a:headEnd/>
            <a:tailEnd/>
          </a:ln>
        </p:spPr>
        <p:txBody>
          <a:bodyPr>
            <a:spAutoFit/>
          </a:bodyPr>
          <a:lstStyle/>
          <a:p>
            <a:r>
              <a:rPr lang="ru-RU" sz="1200" b="1">
                <a:solidFill>
                  <a:srgbClr val="FF0000"/>
                </a:solidFill>
              </a:rPr>
              <a:t>6</a:t>
            </a:r>
          </a:p>
        </p:txBody>
      </p:sp>
      <p:sp>
        <p:nvSpPr>
          <p:cNvPr id="12299" name="TextBox 139"/>
          <p:cNvSpPr txBox="1">
            <a:spLocks noChangeArrowheads="1"/>
          </p:cNvSpPr>
          <p:nvPr/>
        </p:nvSpPr>
        <p:spPr bwMode="auto">
          <a:xfrm>
            <a:off x="428625" y="3786188"/>
            <a:ext cx="285750" cy="276225"/>
          </a:xfrm>
          <a:prstGeom prst="rect">
            <a:avLst/>
          </a:prstGeom>
          <a:noFill/>
          <a:ln w="9525">
            <a:noFill/>
            <a:miter lim="800000"/>
            <a:headEnd/>
            <a:tailEnd/>
          </a:ln>
        </p:spPr>
        <p:txBody>
          <a:bodyPr>
            <a:spAutoFit/>
          </a:bodyPr>
          <a:lstStyle/>
          <a:p>
            <a:r>
              <a:rPr lang="ru-RU" sz="1200" b="1">
                <a:solidFill>
                  <a:srgbClr val="FF0000"/>
                </a:solidFill>
              </a:rPr>
              <a:t>7</a:t>
            </a:r>
          </a:p>
        </p:txBody>
      </p:sp>
      <p:sp>
        <p:nvSpPr>
          <p:cNvPr id="12300" name="TextBox 140"/>
          <p:cNvSpPr txBox="1">
            <a:spLocks noChangeArrowheads="1"/>
          </p:cNvSpPr>
          <p:nvPr/>
        </p:nvSpPr>
        <p:spPr bwMode="auto">
          <a:xfrm>
            <a:off x="2000250" y="5000625"/>
            <a:ext cx="285750" cy="276225"/>
          </a:xfrm>
          <a:prstGeom prst="rect">
            <a:avLst/>
          </a:prstGeom>
          <a:noFill/>
          <a:ln w="9525">
            <a:noFill/>
            <a:miter lim="800000"/>
            <a:headEnd/>
            <a:tailEnd/>
          </a:ln>
        </p:spPr>
        <p:txBody>
          <a:bodyPr>
            <a:spAutoFit/>
          </a:bodyPr>
          <a:lstStyle/>
          <a:p>
            <a:r>
              <a:rPr lang="ru-RU" sz="1200" b="1">
                <a:solidFill>
                  <a:srgbClr val="FF0000"/>
                </a:solidFill>
              </a:rPr>
              <a:t>8</a:t>
            </a:r>
          </a:p>
        </p:txBody>
      </p:sp>
      <p:sp>
        <p:nvSpPr>
          <p:cNvPr id="12301" name="TextBox 141"/>
          <p:cNvSpPr txBox="1">
            <a:spLocks noChangeArrowheads="1"/>
          </p:cNvSpPr>
          <p:nvPr/>
        </p:nvSpPr>
        <p:spPr bwMode="auto">
          <a:xfrm>
            <a:off x="3786188" y="4500563"/>
            <a:ext cx="285750" cy="276225"/>
          </a:xfrm>
          <a:prstGeom prst="rect">
            <a:avLst/>
          </a:prstGeom>
          <a:noFill/>
          <a:ln w="9525">
            <a:noFill/>
            <a:miter lim="800000"/>
            <a:headEnd/>
            <a:tailEnd/>
          </a:ln>
        </p:spPr>
        <p:txBody>
          <a:bodyPr>
            <a:spAutoFit/>
          </a:bodyPr>
          <a:lstStyle/>
          <a:p>
            <a:r>
              <a:rPr lang="ru-RU" sz="1200" b="1">
                <a:solidFill>
                  <a:srgbClr val="FF0000"/>
                </a:solidFill>
              </a:rPr>
              <a:t>9</a:t>
            </a:r>
          </a:p>
        </p:txBody>
      </p:sp>
      <p:sp>
        <p:nvSpPr>
          <p:cNvPr id="12302" name="TextBox 142"/>
          <p:cNvSpPr txBox="1">
            <a:spLocks noChangeArrowheads="1"/>
          </p:cNvSpPr>
          <p:nvPr/>
        </p:nvSpPr>
        <p:spPr bwMode="auto">
          <a:xfrm>
            <a:off x="5929313" y="4143375"/>
            <a:ext cx="428625" cy="285750"/>
          </a:xfrm>
          <a:prstGeom prst="rect">
            <a:avLst/>
          </a:prstGeom>
          <a:noFill/>
          <a:ln w="9525">
            <a:noFill/>
            <a:miter lim="800000"/>
            <a:headEnd/>
            <a:tailEnd/>
          </a:ln>
        </p:spPr>
        <p:txBody>
          <a:bodyPr>
            <a:spAutoFit/>
          </a:bodyPr>
          <a:lstStyle/>
          <a:p>
            <a:r>
              <a:rPr lang="ru-RU" sz="1200" b="1">
                <a:solidFill>
                  <a:srgbClr val="FF0000"/>
                </a:solidFill>
              </a:rPr>
              <a:t>10</a:t>
            </a:r>
          </a:p>
        </p:txBody>
      </p:sp>
      <p:sp>
        <p:nvSpPr>
          <p:cNvPr id="12303" name="TextBox 143"/>
          <p:cNvSpPr txBox="1">
            <a:spLocks noChangeArrowheads="1"/>
          </p:cNvSpPr>
          <p:nvPr/>
        </p:nvSpPr>
        <p:spPr bwMode="auto">
          <a:xfrm>
            <a:off x="6500813" y="1285875"/>
            <a:ext cx="2500312" cy="3940175"/>
          </a:xfrm>
          <a:prstGeom prst="rect">
            <a:avLst/>
          </a:prstGeom>
          <a:noFill/>
          <a:ln w="9525">
            <a:noFill/>
            <a:miter lim="800000"/>
            <a:headEnd/>
            <a:tailEnd/>
          </a:ln>
        </p:spPr>
        <p:txBody>
          <a:bodyPr>
            <a:spAutoFit/>
          </a:bodyPr>
          <a:lstStyle/>
          <a:p>
            <a:r>
              <a:rPr lang="ru-RU" sz="1000" b="1" dirty="0">
                <a:solidFill>
                  <a:srgbClr val="FF0000"/>
                </a:solidFill>
              </a:rPr>
              <a:t>1</a:t>
            </a:r>
            <a:r>
              <a:rPr lang="ru-RU" sz="1000" dirty="0"/>
              <a:t> – Отправка архивов с отчетными формами посредством ППО СЭД;</a:t>
            </a:r>
          </a:p>
          <a:p>
            <a:r>
              <a:rPr lang="ru-RU" sz="1000" b="1" dirty="0">
                <a:solidFill>
                  <a:srgbClr val="FF0000"/>
                </a:solidFill>
              </a:rPr>
              <a:t>2</a:t>
            </a:r>
            <a:r>
              <a:rPr lang="ru-RU" sz="1000" dirty="0">
                <a:solidFill>
                  <a:srgbClr val="FF0000"/>
                </a:solidFill>
              </a:rPr>
              <a:t> </a:t>
            </a:r>
            <a:r>
              <a:rPr lang="ru-RU" sz="1000" dirty="0"/>
              <a:t>– Доставка архивов с отчетами в ППО СЭД МОУ ФК;</a:t>
            </a:r>
          </a:p>
          <a:p>
            <a:r>
              <a:rPr lang="ru-RU" sz="1000" b="1" dirty="0">
                <a:solidFill>
                  <a:srgbClr val="FF0000"/>
                </a:solidFill>
              </a:rPr>
              <a:t>3</a:t>
            </a:r>
            <a:r>
              <a:rPr lang="ru-RU" sz="1000" dirty="0"/>
              <a:t> – Автоматическая выгрузка архивов с отчетами из ППО СЭД МОУ ФК в каталог для загрузки в АСФК МОУ ФК;</a:t>
            </a:r>
          </a:p>
          <a:p>
            <a:r>
              <a:rPr lang="ru-RU" sz="1000" b="1" dirty="0">
                <a:solidFill>
                  <a:srgbClr val="FF0000"/>
                </a:solidFill>
              </a:rPr>
              <a:t>4</a:t>
            </a:r>
            <a:r>
              <a:rPr lang="ru-RU" sz="1000" dirty="0"/>
              <a:t> – Автоматическая загрузка архивов с отчетами через СУФД;</a:t>
            </a:r>
          </a:p>
          <a:p>
            <a:r>
              <a:rPr lang="ru-RU" sz="1000" b="1" dirty="0">
                <a:solidFill>
                  <a:srgbClr val="FF0000"/>
                </a:solidFill>
              </a:rPr>
              <a:t>5</a:t>
            </a:r>
            <a:r>
              <a:rPr lang="ru-RU" sz="1000" dirty="0"/>
              <a:t> – Загрузка отчетных форм в АСФК МОУ ФК с автоматическим запуском контролей.</a:t>
            </a:r>
          </a:p>
          <a:p>
            <a:r>
              <a:rPr lang="ru-RU" sz="1000" dirty="0"/>
              <a:t>_________________________________</a:t>
            </a:r>
          </a:p>
          <a:p>
            <a:endParaRPr lang="ru-RU" sz="1000" dirty="0"/>
          </a:p>
          <a:p>
            <a:r>
              <a:rPr lang="ru-RU" sz="1000" b="1" dirty="0">
                <a:solidFill>
                  <a:srgbClr val="FF0000"/>
                </a:solidFill>
              </a:rPr>
              <a:t>6</a:t>
            </a:r>
            <a:r>
              <a:rPr lang="ru-RU" sz="1000" dirty="0"/>
              <a:t> – Выгрузка протоколов (ВДК, МДК) из АСФК МОУ ФК в СУФД;</a:t>
            </a:r>
          </a:p>
          <a:p>
            <a:r>
              <a:rPr lang="ru-RU" sz="1000" b="1" dirty="0">
                <a:solidFill>
                  <a:srgbClr val="FF0000"/>
                </a:solidFill>
              </a:rPr>
              <a:t>7</a:t>
            </a:r>
            <a:r>
              <a:rPr lang="ru-RU" sz="1000" dirty="0"/>
              <a:t> – Выгрузка протоколов из СУФД в каталог для выгрузки из АСФК;</a:t>
            </a:r>
          </a:p>
          <a:p>
            <a:r>
              <a:rPr lang="ru-RU" sz="1000" b="1" dirty="0">
                <a:solidFill>
                  <a:srgbClr val="FF0000"/>
                </a:solidFill>
              </a:rPr>
              <a:t>8</a:t>
            </a:r>
            <a:r>
              <a:rPr lang="ru-RU" sz="1000" dirty="0"/>
              <a:t> – Автоматическая отправка протоколов посредством ППО СЭД МОУ ФК;</a:t>
            </a:r>
          </a:p>
          <a:p>
            <a:r>
              <a:rPr lang="ru-RU" sz="1000" b="1" dirty="0">
                <a:solidFill>
                  <a:srgbClr val="FF0000"/>
                </a:solidFill>
              </a:rPr>
              <a:t>9</a:t>
            </a:r>
            <a:r>
              <a:rPr lang="ru-RU" sz="1000" dirty="0"/>
              <a:t> – Доставка протоколов в ППО СЭД УФК;</a:t>
            </a:r>
          </a:p>
          <a:p>
            <a:r>
              <a:rPr lang="ru-RU" sz="1000" b="1" dirty="0">
                <a:solidFill>
                  <a:srgbClr val="FF0000"/>
                </a:solidFill>
              </a:rPr>
              <a:t>10</a:t>
            </a:r>
            <a:r>
              <a:rPr lang="ru-RU" sz="1000" dirty="0"/>
              <a:t> – Доставка протоколов до конечного получателя.</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DD82525D-750F-4A12-8022-F220DDEBBF12}" type="slidenum">
              <a:rPr lang="ru-RU" b="1" smtClean="0"/>
              <a:pPr>
                <a:defRPr/>
              </a:pPr>
              <a:t>12</a:t>
            </a:fld>
            <a:endParaRPr lang="ru-RU" b="1"/>
          </a:p>
        </p:txBody>
      </p:sp>
      <p:sp>
        <p:nvSpPr>
          <p:cNvPr id="13315" name="Заголовок 7"/>
          <p:cNvSpPr>
            <a:spLocks noGrp="1"/>
          </p:cNvSpPr>
          <p:nvPr>
            <p:ph type="title"/>
          </p:nvPr>
        </p:nvSpPr>
        <p:spPr>
          <a:xfrm>
            <a:off x="973166" y="209531"/>
            <a:ext cx="7670800" cy="504825"/>
          </a:xfrm>
        </p:spPr>
        <p:txBody>
          <a:bodyPr/>
          <a:lstStyle/>
          <a:p>
            <a:pPr algn="ctr"/>
            <a:r>
              <a:rPr sz="2000" smtClean="0"/>
              <a:t>Схема предоставления отчетных </a:t>
            </a:r>
            <a:br>
              <a:rPr sz="2000" smtClean="0"/>
            </a:br>
            <a:r>
              <a:rPr sz="2000" smtClean="0"/>
              <a:t>форм ФО в МОУ ФК при переходе на СУФД</a:t>
            </a:r>
          </a:p>
        </p:txBody>
      </p:sp>
      <p:sp>
        <p:nvSpPr>
          <p:cNvPr id="11" name="Прямоугольник 10"/>
          <p:cNvSpPr/>
          <p:nvPr/>
        </p:nvSpPr>
        <p:spPr>
          <a:xfrm>
            <a:off x="285750" y="1600200"/>
            <a:ext cx="4214813" cy="4329113"/>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317" name="TextBox 13"/>
          <p:cNvSpPr txBox="1">
            <a:spLocks noChangeArrowheads="1"/>
          </p:cNvSpPr>
          <p:nvPr/>
        </p:nvSpPr>
        <p:spPr bwMode="auto">
          <a:xfrm>
            <a:off x="285750" y="1214438"/>
            <a:ext cx="4214813" cy="369887"/>
          </a:xfrm>
          <a:prstGeom prst="rect">
            <a:avLst/>
          </a:prstGeom>
          <a:noFill/>
          <a:ln w="9525">
            <a:noFill/>
            <a:miter lim="800000"/>
            <a:headEnd/>
            <a:tailEnd/>
          </a:ln>
        </p:spPr>
        <p:txBody>
          <a:bodyPr>
            <a:spAutoFit/>
          </a:bodyPr>
          <a:lstStyle/>
          <a:p>
            <a:pPr algn="ctr"/>
            <a:r>
              <a:rPr lang="ru-RU"/>
              <a:t>МОУ ФК</a:t>
            </a:r>
          </a:p>
        </p:txBody>
      </p:sp>
      <p:sp>
        <p:nvSpPr>
          <p:cNvPr id="75" name="Прямоугольник 74"/>
          <p:cNvSpPr/>
          <p:nvPr/>
        </p:nvSpPr>
        <p:spPr>
          <a:xfrm>
            <a:off x="4714875" y="1600200"/>
            <a:ext cx="2786063" cy="4329113"/>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319" name="TextBox 75"/>
          <p:cNvSpPr txBox="1">
            <a:spLocks noChangeArrowheads="1"/>
          </p:cNvSpPr>
          <p:nvPr/>
        </p:nvSpPr>
        <p:spPr bwMode="auto">
          <a:xfrm>
            <a:off x="4714875" y="1214438"/>
            <a:ext cx="2786063" cy="369887"/>
          </a:xfrm>
          <a:prstGeom prst="rect">
            <a:avLst/>
          </a:prstGeom>
          <a:noFill/>
          <a:ln w="9525">
            <a:noFill/>
            <a:miter lim="800000"/>
            <a:headEnd/>
            <a:tailEnd/>
          </a:ln>
        </p:spPr>
        <p:txBody>
          <a:bodyPr>
            <a:spAutoFit/>
          </a:bodyPr>
          <a:lstStyle/>
          <a:p>
            <a:pPr algn="ctr"/>
            <a:r>
              <a:rPr lang="ru-RU"/>
              <a:t>УФК</a:t>
            </a:r>
          </a:p>
        </p:txBody>
      </p:sp>
      <p:sp>
        <p:nvSpPr>
          <p:cNvPr id="80" name="Прямоугольник 79"/>
          <p:cNvSpPr/>
          <p:nvPr/>
        </p:nvSpPr>
        <p:spPr>
          <a:xfrm>
            <a:off x="5286375" y="1714500"/>
            <a:ext cx="1785938" cy="85725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ru-RU" dirty="0"/>
              <a:t>АПКШ ВТС Континент региона</a:t>
            </a:r>
          </a:p>
        </p:txBody>
      </p:sp>
      <p:sp>
        <p:nvSpPr>
          <p:cNvPr id="82" name="Прямоугольник 81"/>
          <p:cNvSpPr/>
          <p:nvPr/>
        </p:nvSpPr>
        <p:spPr>
          <a:xfrm>
            <a:off x="500063" y="3929063"/>
            <a:ext cx="1785937" cy="85725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dirty="0" err="1"/>
              <a:t>СУФД-Портал</a:t>
            </a:r>
            <a:endParaRPr lang="ru-RU" dirty="0"/>
          </a:p>
          <a:p>
            <a:pPr algn="ctr">
              <a:defRPr/>
            </a:pPr>
            <a:r>
              <a:rPr lang="ru-RU" dirty="0"/>
              <a:t>МОУ ФК</a:t>
            </a:r>
          </a:p>
        </p:txBody>
      </p:sp>
      <p:sp>
        <p:nvSpPr>
          <p:cNvPr id="83" name="Прямоугольник 82"/>
          <p:cNvSpPr/>
          <p:nvPr/>
        </p:nvSpPr>
        <p:spPr>
          <a:xfrm>
            <a:off x="2500313" y="2786063"/>
            <a:ext cx="1785937" cy="85725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dirty="0" err="1"/>
              <a:t>СУФД-Логистика</a:t>
            </a:r>
            <a:endParaRPr lang="ru-RU" dirty="0"/>
          </a:p>
          <a:p>
            <a:pPr algn="ctr">
              <a:defRPr/>
            </a:pPr>
            <a:r>
              <a:rPr lang="ru-RU" dirty="0"/>
              <a:t>МОУ ФК</a:t>
            </a:r>
          </a:p>
        </p:txBody>
      </p:sp>
      <p:sp>
        <p:nvSpPr>
          <p:cNvPr id="88" name="Прямоугольник 87"/>
          <p:cNvSpPr/>
          <p:nvPr/>
        </p:nvSpPr>
        <p:spPr>
          <a:xfrm>
            <a:off x="500063" y="1714500"/>
            <a:ext cx="1785937" cy="85725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dirty="0"/>
              <a:t>АСФК</a:t>
            </a:r>
          </a:p>
          <a:p>
            <a:pPr algn="ctr">
              <a:defRPr/>
            </a:pPr>
            <a:r>
              <a:rPr lang="ru-RU" dirty="0"/>
              <a:t>(</a:t>
            </a:r>
            <a:r>
              <a:rPr lang="en-US" dirty="0"/>
              <a:t>OEBS</a:t>
            </a:r>
            <a:r>
              <a:rPr lang="ru-RU" dirty="0"/>
              <a:t>)</a:t>
            </a:r>
            <a:endParaRPr lang="en-US" dirty="0"/>
          </a:p>
          <a:p>
            <a:pPr algn="ctr">
              <a:defRPr/>
            </a:pPr>
            <a:r>
              <a:rPr lang="ru-RU" dirty="0"/>
              <a:t>МОУ ФК</a:t>
            </a:r>
          </a:p>
        </p:txBody>
      </p:sp>
      <p:sp>
        <p:nvSpPr>
          <p:cNvPr id="81" name="Прямоугольник 80"/>
          <p:cNvSpPr/>
          <p:nvPr/>
        </p:nvSpPr>
        <p:spPr>
          <a:xfrm>
            <a:off x="2500313" y="4929188"/>
            <a:ext cx="1785937" cy="85725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ru-RU" dirty="0"/>
              <a:t>АПКШ ВТС Континент </a:t>
            </a:r>
          </a:p>
          <a:p>
            <a:pPr algn="ctr">
              <a:defRPr/>
            </a:pPr>
            <a:r>
              <a:rPr lang="ru-RU" dirty="0"/>
              <a:t>МОУ ФК</a:t>
            </a:r>
          </a:p>
        </p:txBody>
      </p:sp>
      <p:sp>
        <p:nvSpPr>
          <p:cNvPr id="78" name="Скругленный прямоугольник 77"/>
          <p:cNvSpPr/>
          <p:nvPr/>
        </p:nvSpPr>
        <p:spPr>
          <a:xfrm>
            <a:off x="7858125" y="4714875"/>
            <a:ext cx="1071563" cy="1071563"/>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ru-RU" dirty="0" smtClean="0"/>
              <a:t>ФО</a:t>
            </a:r>
            <a:endParaRPr lang="ru-RU" dirty="0"/>
          </a:p>
        </p:txBody>
      </p:sp>
      <p:sp>
        <p:nvSpPr>
          <p:cNvPr id="79" name="Прямоугольник 78"/>
          <p:cNvSpPr/>
          <p:nvPr/>
        </p:nvSpPr>
        <p:spPr>
          <a:xfrm>
            <a:off x="5286375" y="4714875"/>
            <a:ext cx="1785938" cy="1071563"/>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ru-RU" dirty="0"/>
              <a:t>АПКШ </a:t>
            </a:r>
            <a:r>
              <a:rPr lang="en-US" dirty="0"/>
              <a:t>INTERNET</a:t>
            </a:r>
            <a:r>
              <a:rPr lang="ru-RU" dirty="0"/>
              <a:t> Континент региона</a:t>
            </a:r>
          </a:p>
        </p:txBody>
      </p:sp>
      <p:cxnSp>
        <p:nvCxnSpPr>
          <p:cNvPr id="177" name="Прямая со стрелкой 176"/>
          <p:cNvCxnSpPr>
            <a:stCxn id="78" idx="1"/>
            <a:endCxn id="79" idx="3"/>
          </p:cNvCxnSpPr>
          <p:nvPr/>
        </p:nvCxnSpPr>
        <p:spPr>
          <a:xfrm rot="10800000">
            <a:off x="7072313" y="5251450"/>
            <a:ext cx="785812" cy="1588"/>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1" name="Shape 180"/>
          <p:cNvCxnSpPr>
            <a:stCxn id="81" idx="1"/>
            <a:endCxn id="82" idx="2"/>
          </p:cNvCxnSpPr>
          <p:nvPr/>
        </p:nvCxnSpPr>
        <p:spPr>
          <a:xfrm rot="10800000">
            <a:off x="1392238" y="4786313"/>
            <a:ext cx="1108075" cy="571500"/>
          </a:xfrm>
          <a:prstGeom prst="bentConnector2">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7" name="Прямая со стрелкой 186"/>
          <p:cNvCxnSpPr>
            <a:stCxn id="79" idx="0"/>
            <a:endCxn id="80" idx="2"/>
          </p:cNvCxnSpPr>
          <p:nvPr/>
        </p:nvCxnSpPr>
        <p:spPr>
          <a:xfrm rot="5400000" flipH="1" flipV="1">
            <a:off x="5106987" y="3643313"/>
            <a:ext cx="2144713" cy="1588"/>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9" name="Соединительная линия уступом 188"/>
          <p:cNvCxnSpPr>
            <a:stCxn id="80" idx="1"/>
            <a:endCxn id="81" idx="3"/>
          </p:cNvCxnSpPr>
          <p:nvPr/>
        </p:nvCxnSpPr>
        <p:spPr>
          <a:xfrm rot="10800000" flipV="1">
            <a:off x="4286250" y="2143125"/>
            <a:ext cx="1000125" cy="3214688"/>
          </a:xfrm>
          <a:prstGeom prst="bentConnector3">
            <a:avLst>
              <a:gd name="adj1" fmla="val 38390"/>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2" name="Прямая соединительная линия 191"/>
          <p:cNvCxnSpPr/>
          <p:nvPr/>
        </p:nvCxnSpPr>
        <p:spPr>
          <a:xfrm rot="5400000" flipH="1" flipV="1">
            <a:off x="391319" y="3464719"/>
            <a:ext cx="930275"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Прямая со стрелкой 193"/>
          <p:cNvCxnSpPr/>
          <p:nvPr/>
        </p:nvCxnSpPr>
        <p:spPr>
          <a:xfrm>
            <a:off x="857250" y="3000375"/>
            <a:ext cx="1643063"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Прямая соединительная линия 195"/>
          <p:cNvCxnSpPr/>
          <p:nvPr/>
        </p:nvCxnSpPr>
        <p:spPr>
          <a:xfrm rot="5400000" flipH="1" flipV="1">
            <a:off x="2820988" y="2606675"/>
            <a:ext cx="357188"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Прямая со стрелкой 200"/>
          <p:cNvCxnSpPr/>
          <p:nvPr/>
        </p:nvCxnSpPr>
        <p:spPr>
          <a:xfrm rot="10800000">
            <a:off x="2286000" y="2428875"/>
            <a:ext cx="714375"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3" name="Прямая соединительная линия 202"/>
          <p:cNvCxnSpPr/>
          <p:nvPr/>
        </p:nvCxnSpPr>
        <p:spPr>
          <a:xfrm>
            <a:off x="2286000" y="1857375"/>
            <a:ext cx="1500188"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Прямая со стрелкой 204"/>
          <p:cNvCxnSpPr/>
          <p:nvPr/>
        </p:nvCxnSpPr>
        <p:spPr>
          <a:xfrm rot="5400000">
            <a:off x="3321844" y="2321719"/>
            <a:ext cx="928688"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9" name="Прямая соединительная линия 208"/>
          <p:cNvCxnSpPr/>
          <p:nvPr/>
        </p:nvCxnSpPr>
        <p:spPr>
          <a:xfrm rot="10800000">
            <a:off x="1928813" y="3429000"/>
            <a:ext cx="57150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Прямая со стрелкой 212"/>
          <p:cNvCxnSpPr/>
          <p:nvPr/>
        </p:nvCxnSpPr>
        <p:spPr>
          <a:xfrm rot="5400000">
            <a:off x="1677988" y="3679825"/>
            <a:ext cx="500062"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Группа 213"/>
          <p:cNvGrpSpPr/>
          <p:nvPr/>
        </p:nvGrpSpPr>
        <p:grpSpPr>
          <a:xfrm>
            <a:off x="714348" y="3286124"/>
            <a:ext cx="388940" cy="376498"/>
            <a:chOff x="6000760" y="5715016"/>
            <a:chExt cx="500066" cy="428628"/>
          </a:xfrm>
          <a:solidFill>
            <a:schemeClr val="bg1"/>
          </a:solidFill>
        </p:grpSpPr>
        <p:sp>
          <p:nvSpPr>
            <p:cNvPr id="215" name="Загнутый угол 214"/>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16" name="Загнутый угол 215"/>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17" name="Загнутый угол 216"/>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18" name="Загнутый угол 217"/>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 name="Группа 218"/>
          <p:cNvGrpSpPr/>
          <p:nvPr/>
        </p:nvGrpSpPr>
        <p:grpSpPr>
          <a:xfrm>
            <a:off x="2714612" y="2285992"/>
            <a:ext cx="388940" cy="376498"/>
            <a:chOff x="6000760" y="5715016"/>
            <a:chExt cx="500066" cy="428628"/>
          </a:xfrm>
          <a:solidFill>
            <a:schemeClr val="bg1"/>
          </a:solidFill>
        </p:grpSpPr>
        <p:sp>
          <p:nvSpPr>
            <p:cNvPr id="220" name="Загнутый угол 219"/>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1" name="Загнутый угол 220"/>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2" name="Загнутый угол 221"/>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3" name="Загнутый угол 222"/>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224" name="Вертикальный свиток 223"/>
          <p:cNvSpPr/>
          <p:nvPr/>
        </p:nvSpPr>
        <p:spPr>
          <a:xfrm>
            <a:off x="1857375" y="3286125"/>
            <a:ext cx="277813" cy="376238"/>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5" name="Вертикальный свиток 224"/>
          <p:cNvSpPr/>
          <p:nvPr/>
        </p:nvSpPr>
        <p:spPr>
          <a:xfrm>
            <a:off x="2928938" y="1643063"/>
            <a:ext cx="277812" cy="376237"/>
          </a:xfrm>
          <a:prstGeom prst="verticalScroll">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nvGrpSpPr>
          <p:cNvPr id="43" name="Группа 213"/>
          <p:cNvGrpSpPr/>
          <p:nvPr/>
        </p:nvGrpSpPr>
        <p:grpSpPr>
          <a:xfrm>
            <a:off x="7286644" y="5072074"/>
            <a:ext cx="388940" cy="376498"/>
            <a:chOff x="6000760" y="5715016"/>
            <a:chExt cx="500066" cy="428628"/>
          </a:xfrm>
          <a:solidFill>
            <a:schemeClr val="bg1"/>
          </a:solidFill>
        </p:grpSpPr>
        <p:sp>
          <p:nvSpPr>
            <p:cNvPr id="44" name="Загнутый угол 43"/>
            <p:cNvSpPr/>
            <p:nvPr/>
          </p:nvSpPr>
          <p:spPr>
            <a:xfrm>
              <a:off x="6215074"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5" name="Загнутый угол 44"/>
            <p:cNvSpPr/>
            <p:nvPr/>
          </p:nvSpPr>
          <p:spPr>
            <a:xfrm>
              <a:off x="6143636"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6" name="Загнутый угол 45"/>
            <p:cNvSpPr/>
            <p:nvPr/>
          </p:nvSpPr>
          <p:spPr>
            <a:xfrm>
              <a:off x="6072198"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7" name="Загнутый угол 46"/>
            <p:cNvSpPr/>
            <p:nvPr/>
          </p:nvSpPr>
          <p:spPr>
            <a:xfrm>
              <a:off x="6000760" y="5715016"/>
              <a:ext cx="285752" cy="428628"/>
            </a:xfrm>
            <a:prstGeom prst="foldedCorner">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1692275" y="260350"/>
            <a:ext cx="6335713" cy="504825"/>
          </a:xfrm>
        </p:spPr>
        <p:txBody>
          <a:bodyPr/>
          <a:lstStyle/>
          <a:p>
            <a:r>
              <a:rPr sz="2000" smtClean="0"/>
              <a:t>Общая функциональность СУФД-портала при работе с отчетностью</a:t>
            </a:r>
          </a:p>
        </p:txBody>
      </p:sp>
      <p:pic>
        <p:nvPicPr>
          <p:cNvPr id="14339" name="Рисунок 3"/>
          <p:cNvPicPr>
            <a:picLocks noChangeAspect="1" noChangeArrowheads="1"/>
          </p:cNvPicPr>
          <p:nvPr/>
        </p:nvPicPr>
        <p:blipFill>
          <a:blip r:embed="rId3" cstate="print"/>
          <a:srcRect/>
          <a:stretch>
            <a:fillRect/>
          </a:stretch>
        </p:blipFill>
        <p:spPr bwMode="auto">
          <a:xfrm>
            <a:off x="144463" y="1279525"/>
            <a:ext cx="8675687" cy="4832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1214438" y="285750"/>
            <a:ext cx="6769100" cy="504825"/>
          </a:xfrm>
        </p:spPr>
        <p:txBody>
          <a:bodyPr/>
          <a:lstStyle/>
          <a:p>
            <a:r>
              <a:rPr sz="2000" smtClean="0"/>
              <a:t>Способы проверки ЭЦП на клиентских документах, пришедших в АСФК через СУФД</a:t>
            </a:r>
          </a:p>
        </p:txBody>
      </p:sp>
      <p:pic>
        <p:nvPicPr>
          <p:cNvPr id="15363" name="Рисунок 3"/>
          <p:cNvPicPr>
            <a:picLocks noChangeAspect="1" noChangeArrowheads="1"/>
          </p:cNvPicPr>
          <p:nvPr/>
        </p:nvPicPr>
        <p:blipFill>
          <a:blip r:embed="rId3" cstate="print"/>
          <a:srcRect/>
          <a:stretch>
            <a:fillRect/>
          </a:stretch>
        </p:blipFill>
        <p:spPr bwMode="auto">
          <a:xfrm>
            <a:off x="250825" y="1196975"/>
            <a:ext cx="8559800" cy="5111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r>
              <a:rPr sz="2000" smtClean="0"/>
              <a:t>Проверка срока действия сертификата администратором</a:t>
            </a:r>
          </a:p>
        </p:txBody>
      </p:sp>
      <p:pic>
        <p:nvPicPr>
          <p:cNvPr id="16387" name="Рисунок 29"/>
          <p:cNvPicPr>
            <a:picLocks noChangeAspect="1" noChangeArrowheads="1"/>
          </p:cNvPicPr>
          <p:nvPr/>
        </p:nvPicPr>
        <p:blipFill>
          <a:blip r:embed="rId3" cstate="print"/>
          <a:srcRect/>
          <a:stretch>
            <a:fillRect/>
          </a:stretch>
        </p:blipFill>
        <p:spPr bwMode="auto">
          <a:xfrm>
            <a:off x="323850" y="1268413"/>
            <a:ext cx="8208963" cy="2419350"/>
          </a:xfrm>
          <a:prstGeom prst="rect">
            <a:avLst/>
          </a:prstGeom>
          <a:noFill/>
          <a:ln w="9525">
            <a:noFill/>
            <a:miter lim="800000"/>
            <a:headEnd/>
            <a:tailEnd/>
          </a:ln>
        </p:spPr>
      </p:pic>
      <p:pic>
        <p:nvPicPr>
          <p:cNvPr id="16388" name="Рисунок 30"/>
          <p:cNvPicPr>
            <a:picLocks noChangeAspect="1" noChangeArrowheads="1"/>
          </p:cNvPicPr>
          <p:nvPr/>
        </p:nvPicPr>
        <p:blipFill>
          <a:blip r:embed="rId4" cstate="print"/>
          <a:srcRect b="4854"/>
          <a:stretch>
            <a:fillRect/>
          </a:stretch>
        </p:blipFill>
        <p:spPr bwMode="auto">
          <a:xfrm>
            <a:off x="323850" y="3789363"/>
            <a:ext cx="8315325" cy="2592387"/>
          </a:xfrm>
          <a:prstGeom prst="rect">
            <a:avLst/>
          </a:prstGeom>
          <a:noFill/>
          <a:ln w="9525">
            <a:noFill/>
            <a:miter lim="800000"/>
            <a:headEnd/>
            <a:tailEnd/>
          </a:ln>
        </p:spPr>
      </p:pic>
      <p:sp>
        <p:nvSpPr>
          <p:cNvPr id="16389" name="Rectangle 3"/>
          <p:cNvSpPr>
            <a:spLocks noChangeArrowheads="1"/>
          </p:cNvSpPr>
          <p:nvPr/>
        </p:nvSpPr>
        <p:spPr bwMode="auto">
          <a:xfrm>
            <a:off x="323850" y="981075"/>
            <a:ext cx="1828800" cy="261938"/>
          </a:xfrm>
          <a:prstGeom prst="rect">
            <a:avLst/>
          </a:prstGeom>
          <a:noFill/>
          <a:ln w="9525">
            <a:noFill/>
            <a:miter lim="800000"/>
            <a:headEnd/>
            <a:tailEnd/>
          </a:ln>
        </p:spPr>
        <p:txBody>
          <a:bodyPr wrap="none" anchor="ctr">
            <a:spAutoFit/>
          </a:bodyPr>
          <a:lstStyle/>
          <a:p>
            <a:r>
              <a:rPr lang="ru-RU" sz="1100" b="1">
                <a:latin typeface="Calibri" pitchFamily="34" charset="0"/>
                <a:ea typeface="Calibri" pitchFamily="34" charset="0"/>
                <a:cs typeface="Times New Roman" pitchFamily="18" charset="0"/>
              </a:rPr>
              <a:t>Проверка администратора</a:t>
            </a:r>
            <a:endParaRPr lang="ru-RU">
              <a:ea typeface="Calibri" pitchFamily="34" charset="0"/>
              <a:cs typeface="Times New Roman" pitchFamily="18" charset="0"/>
            </a:endParaRPr>
          </a:p>
        </p:txBody>
      </p:sp>
      <p:sp>
        <p:nvSpPr>
          <p:cNvPr id="16390" name="Rectangle 5"/>
          <p:cNvSpPr>
            <a:spLocks noChangeArrowheads="1"/>
          </p:cNvSpPr>
          <p:nvPr/>
        </p:nvSpPr>
        <p:spPr bwMode="auto">
          <a:xfrm>
            <a:off x="0" y="8086725"/>
            <a:ext cx="9144000" cy="457200"/>
          </a:xfrm>
          <a:prstGeom prst="rect">
            <a:avLst/>
          </a:prstGeom>
          <a:noFill/>
          <a:ln w="9525">
            <a:noFill/>
            <a:miter lim="800000"/>
            <a:headEnd/>
            <a:tailEnd/>
          </a:ln>
        </p:spPr>
        <p:txBody>
          <a:bodyPr wrap="none" anchor="ctr">
            <a:spAutoFit/>
          </a:bodyPr>
          <a:lstStyle/>
          <a:p>
            <a:endParaRPr lang="ru-RU"/>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2214563" y="285750"/>
            <a:ext cx="5759450" cy="504825"/>
          </a:xfrm>
        </p:spPr>
        <p:txBody>
          <a:bodyPr/>
          <a:lstStyle/>
          <a:p>
            <a:r>
              <a:rPr sz="2000" smtClean="0"/>
              <a:t>Схема доведения справочников</a:t>
            </a:r>
            <a:br>
              <a:rPr sz="2000" smtClean="0"/>
            </a:br>
            <a:endParaRPr sz="2000" smtClean="0"/>
          </a:p>
        </p:txBody>
      </p:sp>
      <p:grpSp>
        <p:nvGrpSpPr>
          <p:cNvPr id="17411" name="Группа 3"/>
          <p:cNvGrpSpPr>
            <a:grpSpLocks/>
          </p:cNvGrpSpPr>
          <p:nvPr/>
        </p:nvGrpSpPr>
        <p:grpSpPr bwMode="auto">
          <a:xfrm>
            <a:off x="611188" y="1341438"/>
            <a:ext cx="7777162" cy="5089525"/>
            <a:chOff x="611560" y="1340768"/>
            <a:chExt cx="7776864" cy="5090502"/>
          </a:xfrm>
        </p:grpSpPr>
        <p:sp>
          <p:nvSpPr>
            <p:cNvPr id="5" name="Скругленный прямоугольник 4"/>
            <p:cNvSpPr/>
            <p:nvPr/>
          </p:nvSpPr>
          <p:spPr>
            <a:xfrm>
              <a:off x="827584" y="1340768"/>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smtClean="0">
                  <a:solidFill>
                    <a:schemeClr val="tx2"/>
                  </a:solidFill>
                </a:rPr>
                <a:t>АСФК МОУ</a:t>
              </a:r>
              <a:endParaRPr lang="ru-RU" dirty="0">
                <a:solidFill>
                  <a:schemeClr val="tx2"/>
                </a:solidFill>
              </a:endParaRPr>
            </a:p>
          </p:txBody>
        </p:sp>
        <p:sp>
          <p:nvSpPr>
            <p:cNvPr id="6" name="Скругленный прямоугольник 5"/>
            <p:cNvSpPr/>
            <p:nvPr/>
          </p:nvSpPr>
          <p:spPr>
            <a:xfrm>
              <a:off x="6588224" y="5157192"/>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ДУБП</a:t>
              </a:r>
            </a:p>
          </p:txBody>
        </p:sp>
        <p:sp>
          <p:nvSpPr>
            <p:cNvPr id="7" name="Скругленный прямоугольник 6"/>
            <p:cNvSpPr/>
            <p:nvPr/>
          </p:nvSpPr>
          <p:spPr>
            <a:xfrm>
              <a:off x="6588224" y="3212976"/>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ДУБП</a:t>
              </a:r>
            </a:p>
          </p:txBody>
        </p:sp>
        <p:sp>
          <p:nvSpPr>
            <p:cNvPr id="8" name="Скругленный прямоугольник 7"/>
            <p:cNvSpPr/>
            <p:nvPr/>
          </p:nvSpPr>
          <p:spPr>
            <a:xfrm>
              <a:off x="6588224" y="1340768"/>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ДУБП</a:t>
              </a:r>
            </a:p>
          </p:txBody>
        </p:sp>
        <p:sp>
          <p:nvSpPr>
            <p:cNvPr id="9" name="Скругленный прямоугольник 8"/>
            <p:cNvSpPr/>
            <p:nvPr/>
          </p:nvSpPr>
          <p:spPr>
            <a:xfrm>
              <a:off x="3995936" y="1340768"/>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a:t>
              </a:r>
              <a:r>
                <a:rPr lang="ru-RU" dirty="0" smtClean="0">
                  <a:solidFill>
                    <a:schemeClr val="tx2"/>
                  </a:solidFill>
                </a:rPr>
                <a:t>МОУ</a:t>
              </a:r>
              <a:endParaRPr lang="ru-RU" dirty="0">
                <a:solidFill>
                  <a:schemeClr val="tx2"/>
                </a:solidFill>
              </a:endParaRPr>
            </a:p>
          </p:txBody>
        </p:sp>
        <p:sp>
          <p:nvSpPr>
            <p:cNvPr id="10" name="Скругленный прямоугольник 9"/>
            <p:cNvSpPr/>
            <p:nvPr/>
          </p:nvSpPr>
          <p:spPr>
            <a:xfrm>
              <a:off x="3923928" y="5157192"/>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ОФК</a:t>
              </a:r>
            </a:p>
          </p:txBody>
        </p:sp>
        <p:sp>
          <p:nvSpPr>
            <p:cNvPr id="11" name="Скругленный прямоугольник 10"/>
            <p:cNvSpPr/>
            <p:nvPr/>
          </p:nvSpPr>
          <p:spPr>
            <a:xfrm>
              <a:off x="3995936" y="3212976"/>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a:solidFill>
                    <a:schemeClr val="tx2"/>
                  </a:solidFill>
                </a:rPr>
                <a:t>СУФД УФК</a:t>
              </a:r>
            </a:p>
          </p:txBody>
        </p:sp>
        <p:sp>
          <p:nvSpPr>
            <p:cNvPr id="12" name="Скругленный прямоугольник 11"/>
            <p:cNvSpPr/>
            <p:nvPr/>
          </p:nvSpPr>
          <p:spPr>
            <a:xfrm>
              <a:off x="827584" y="3284984"/>
              <a:ext cx="1800200" cy="1080120"/>
            </a:xfrm>
            <a:prstGeom prst="round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anchor="ctr"/>
            <a:lstStyle/>
            <a:p>
              <a:pPr algn="ctr">
                <a:defRPr/>
              </a:pPr>
              <a:r>
                <a:rPr lang="ru-RU" dirty="0" smtClean="0">
                  <a:solidFill>
                    <a:schemeClr val="tx2"/>
                  </a:solidFill>
                </a:rPr>
                <a:t>АСФК УФК</a:t>
              </a:r>
              <a:endParaRPr lang="ru-RU" dirty="0">
                <a:solidFill>
                  <a:schemeClr val="tx2"/>
                </a:solidFill>
              </a:endParaRPr>
            </a:p>
          </p:txBody>
        </p:sp>
        <p:sp>
          <p:nvSpPr>
            <p:cNvPr id="13" name="Стрелка вправо 12"/>
            <p:cNvSpPr/>
            <p:nvPr/>
          </p:nvSpPr>
          <p:spPr>
            <a:xfrm>
              <a:off x="2699792" y="1628800"/>
              <a:ext cx="1224136" cy="144016"/>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solidFill>
                  <a:schemeClr val="tx2"/>
                </a:solidFill>
              </a:endParaRPr>
            </a:p>
          </p:txBody>
        </p:sp>
        <p:sp>
          <p:nvSpPr>
            <p:cNvPr id="14" name="Стрелка вправо 13"/>
            <p:cNvSpPr/>
            <p:nvPr/>
          </p:nvSpPr>
          <p:spPr>
            <a:xfrm>
              <a:off x="2699792" y="3861048"/>
              <a:ext cx="1224136" cy="144016"/>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15" name="Стрелка вправо 14"/>
            <p:cNvSpPr/>
            <p:nvPr/>
          </p:nvSpPr>
          <p:spPr>
            <a:xfrm rot="10800000">
              <a:off x="2699792" y="1916832"/>
              <a:ext cx="1224136" cy="144016"/>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16" name="Стрелка вправо 15"/>
            <p:cNvSpPr/>
            <p:nvPr/>
          </p:nvSpPr>
          <p:spPr>
            <a:xfrm rot="10800000">
              <a:off x="2699792" y="3573016"/>
              <a:ext cx="1224136" cy="144016"/>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solidFill>
                  <a:schemeClr val="tx2"/>
                </a:solidFill>
              </a:endParaRPr>
            </a:p>
          </p:txBody>
        </p:sp>
        <p:sp>
          <p:nvSpPr>
            <p:cNvPr id="17" name="Стрелка вправо 16"/>
            <p:cNvSpPr/>
            <p:nvPr/>
          </p:nvSpPr>
          <p:spPr>
            <a:xfrm rot="5400000">
              <a:off x="4572000" y="2708920"/>
              <a:ext cx="612068" cy="18002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solidFill>
                  <a:schemeClr val="tx2"/>
                </a:solidFill>
              </a:endParaRPr>
            </a:p>
          </p:txBody>
        </p:sp>
        <p:sp>
          <p:nvSpPr>
            <p:cNvPr id="18" name="Стрелка вправо 17"/>
            <p:cNvSpPr/>
            <p:nvPr/>
          </p:nvSpPr>
          <p:spPr>
            <a:xfrm rot="5400000">
              <a:off x="4644008" y="4653136"/>
              <a:ext cx="612068" cy="18002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19" name="Стрелка вправо 18"/>
            <p:cNvSpPr/>
            <p:nvPr/>
          </p:nvSpPr>
          <p:spPr>
            <a:xfrm>
              <a:off x="5868144" y="1844824"/>
              <a:ext cx="612068" cy="18002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20" name="Стрелка вправо 19"/>
            <p:cNvSpPr/>
            <p:nvPr/>
          </p:nvSpPr>
          <p:spPr>
            <a:xfrm>
              <a:off x="5868144" y="3645024"/>
              <a:ext cx="612068" cy="18002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21" name="Стрелка вправо 20"/>
            <p:cNvSpPr/>
            <p:nvPr/>
          </p:nvSpPr>
          <p:spPr>
            <a:xfrm>
              <a:off x="5796136" y="5517232"/>
              <a:ext cx="612068" cy="18002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22" name="Стрелка вправо 21"/>
            <p:cNvSpPr/>
            <p:nvPr/>
          </p:nvSpPr>
          <p:spPr>
            <a:xfrm>
              <a:off x="611560" y="5301208"/>
              <a:ext cx="792088" cy="144016"/>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solidFill>
                  <a:schemeClr val="tx2"/>
                </a:solidFill>
              </a:endParaRPr>
            </a:p>
          </p:txBody>
        </p:sp>
        <p:sp>
          <p:nvSpPr>
            <p:cNvPr id="23" name="Стрелка вправо 22"/>
            <p:cNvSpPr/>
            <p:nvPr/>
          </p:nvSpPr>
          <p:spPr>
            <a:xfrm>
              <a:off x="611560" y="6021288"/>
              <a:ext cx="792088" cy="144016"/>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ru-RU">
                <a:solidFill>
                  <a:schemeClr val="tx2"/>
                </a:solidFill>
              </a:endParaRPr>
            </a:p>
          </p:txBody>
        </p:sp>
        <p:sp>
          <p:nvSpPr>
            <p:cNvPr id="17469" name="TextBox 23"/>
            <p:cNvSpPr txBox="1">
              <a:spLocks noChangeArrowheads="1"/>
            </p:cNvSpPr>
            <p:nvPr/>
          </p:nvSpPr>
          <p:spPr bwMode="auto">
            <a:xfrm>
              <a:off x="1403648" y="5157192"/>
              <a:ext cx="2448272" cy="553998"/>
            </a:xfrm>
            <a:prstGeom prst="rect">
              <a:avLst/>
            </a:prstGeom>
            <a:noFill/>
            <a:ln w="9525">
              <a:noFill/>
              <a:miter lim="800000"/>
              <a:headEnd/>
              <a:tailEnd/>
            </a:ln>
          </p:spPr>
          <p:txBody>
            <a:bodyPr>
              <a:spAutoFit/>
            </a:bodyPr>
            <a:lstStyle/>
            <a:p>
              <a:r>
                <a:rPr lang="ru-RU" sz="1000" dirty="0">
                  <a:solidFill>
                    <a:schemeClr val="tx2"/>
                  </a:solidFill>
                </a:rPr>
                <a:t>Направление информационных потоков при обновлении справочников </a:t>
              </a:r>
              <a:r>
                <a:rPr lang="en-US" sz="1000" dirty="0">
                  <a:solidFill>
                    <a:schemeClr val="tx2"/>
                  </a:solidFill>
                </a:rPr>
                <a:t> </a:t>
              </a:r>
              <a:r>
                <a:rPr lang="ru-RU" sz="1000" dirty="0">
                  <a:solidFill>
                    <a:schemeClr val="tx2"/>
                  </a:solidFill>
                </a:rPr>
                <a:t>в </a:t>
              </a:r>
              <a:r>
                <a:rPr lang="ru-RU" sz="1000" dirty="0" smtClean="0">
                  <a:solidFill>
                    <a:schemeClr val="tx2"/>
                  </a:solidFill>
                </a:rPr>
                <a:t>АСФК</a:t>
              </a:r>
              <a:endParaRPr lang="ru-RU" sz="1000" dirty="0">
                <a:solidFill>
                  <a:schemeClr val="tx2"/>
                </a:solidFill>
              </a:endParaRPr>
            </a:p>
          </p:txBody>
        </p:sp>
        <p:sp>
          <p:nvSpPr>
            <p:cNvPr id="17470" name="TextBox 24"/>
            <p:cNvSpPr txBox="1">
              <a:spLocks noChangeArrowheads="1"/>
            </p:cNvSpPr>
            <p:nvPr/>
          </p:nvSpPr>
          <p:spPr bwMode="auto">
            <a:xfrm>
              <a:off x="1403648" y="5877272"/>
              <a:ext cx="2448272" cy="553998"/>
            </a:xfrm>
            <a:prstGeom prst="rect">
              <a:avLst/>
            </a:prstGeom>
            <a:noFill/>
            <a:ln w="9525">
              <a:noFill/>
              <a:miter lim="800000"/>
              <a:headEnd/>
              <a:tailEnd/>
            </a:ln>
          </p:spPr>
          <p:txBody>
            <a:bodyPr>
              <a:spAutoFit/>
            </a:bodyPr>
            <a:lstStyle/>
            <a:p>
              <a:r>
                <a:rPr lang="ru-RU" sz="1000">
                  <a:solidFill>
                    <a:schemeClr val="tx2"/>
                  </a:solidFill>
                </a:rPr>
                <a:t>Направление информационных потоков при обновлении справочников в СУФД</a:t>
              </a:r>
            </a:p>
          </p:txBody>
        </p:sp>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1258888" y="188913"/>
            <a:ext cx="6786562" cy="673100"/>
          </a:xfrm>
        </p:spPr>
        <p:txBody>
          <a:bodyPr/>
          <a:lstStyle/>
          <a:p>
            <a:pPr algn="ctr"/>
            <a:r>
              <a:rPr sz="2000" smtClean="0"/>
              <a:t>Фильтры и способы их настройки   для поиска/просмотра платежных документов</a:t>
            </a:r>
          </a:p>
        </p:txBody>
      </p:sp>
      <p:pic>
        <p:nvPicPr>
          <p:cNvPr id="18435" name="Рисунок 23"/>
          <p:cNvPicPr>
            <a:picLocks noChangeAspect="1" noChangeArrowheads="1"/>
          </p:cNvPicPr>
          <p:nvPr/>
        </p:nvPicPr>
        <p:blipFill>
          <a:blip r:embed="rId3" cstate="print"/>
          <a:srcRect/>
          <a:stretch>
            <a:fillRect/>
          </a:stretch>
        </p:blipFill>
        <p:spPr bwMode="auto">
          <a:xfrm>
            <a:off x="395288" y="1773238"/>
            <a:ext cx="3381375" cy="581025"/>
          </a:xfrm>
          <a:prstGeom prst="rect">
            <a:avLst/>
          </a:prstGeom>
          <a:noFill/>
          <a:ln w="9525">
            <a:noFill/>
            <a:miter lim="800000"/>
            <a:headEnd/>
            <a:tailEnd/>
          </a:ln>
        </p:spPr>
      </p:pic>
      <p:pic>
        <p:nvPicPr>
          <p:cNvPr id="18436" name="Рисунок 22"/>
          <p:cNvPicPr>
            <a:picLocks noChangeAspect="1" noChangeArrowheads="1"/>
          </p:cNvPicPr>
          <p:nvPr/>
        </p:nvPicPr>
        <p:blipFill>
          <a:blip r:embed="rId4" cstate="print"/>
          <a:srcRect/>
          <a:stretch>
            <a:fillRect/>
          </a:stretch>
        </p:blipFill>
        <p:spPr bwMode="auto">
          <a:xfrm>
            <a:off x="323850" y="2636838"/>
            <a:ext cx="7632700" cy="1790700"/>
          </a:xfrm>
          <a:prstGeom prst="rect">
            <a:avLst/>
          </a:prstGeom>
          <a:noFill/>
          <a:ln w="9525">
            <a:noFill/>
            <a:miter lim="800000"/>
            <a:headEnd/>
            <a:tailEnd/>
          </a:ln>
        </p:spPr>
      </p:pic>
      <p:pic>
        <p:nvPicPr>
          <p:cNvPr id="18437" name="Рисунок 21"/>
          <p:cNvPicPr>
            <a:picLocks noChangeAspect="1" noChangeArrowheads="1"/>
          </p:cNvPicPr>
          <p:nvPr/>
        </p:nvPicPr>
        <p:blipFill>
          <a:blip r:embed="rId5" cstate="print"/>
          <a:srcRect/>
          <a:stretch>
            <a:fillRect/>
          </a:stretch>
        </p:blipFill>
        <p:spPr bwMode="auto">
          <a:xfrm>
            <a:off x="323850" y="4868863"/>
            <a:ext cx="7704138" cy="1568450"/>
          </a:xfrm>
          <a:prstGeom prst="rect">
            <a:avLst/>
          </a:prstGeom>
          <a:noFill/>
          <a:ln w="9525">
            <a:noFill/>
            <a:miter lim="800000"/>
            <a:headEnd/>
            <a:tailEnd/>
          </a:ln>
        </p:spPr>
      </p:pic>
      <p:sp>
        <p:nvSpPr>
          <p:cNvPr id="18438" name="Rectangle 4"/>
          <p:cNvSpPr>
            <a:spLocks noChangeArrowheads="1"/>
          </p:cNvSpPr>
          <p:nvPr/>
        </p:nvSpPr>
        <p:spPr bwMode="auto">
          <a:xfrm>
            <a:off x="395288" y="1196975"/>
            <a:ext cx="9144000" cy="457200"/>
          </a:xfrm>
          <a:prstGeom prst="rect">
            <a:avLst/>
          </a:prstGeom>
          <a:noFill/>
          <a:ln w="9525">
            <a:noFill/>
            <a:miter lim="800000"/>
            <a:headEnd/>
            <a:tailEnd/>
          </a:ln>
        </p:spPr>
        <p:txBody>
          <a:bodyPr wrap="none" anchor="ctr">
            <a:spAutoFit/>
          </a:bodyPr>
          <a:lstStyle/>
          <a:p>
            <a:r>
              <a:rPr lang="ru-RU" sz="1100" b="1">
                <a:ea typeface="Calibri" pitchFamily="34" charset="0"/>
                <a:cs typeface="Times New Roman" pitchFamily="18" charset="0"/>
              </a:rPr>
              <a:t>Фильтрация</a:t>
            </a:r>
            <a:endParaRPr lang="ru-RU" sz="700">
              <a:ea typeface="Calibri" pitchFamily="34" charset="0"/>
              <a:cs typeface="Times New Roman" pitchFamily="18" charset="0"/>
            </a:endParaRPr>
          </a:p>
          <a:p>
            <a:pPr eaLnBrk="0" hangingPunct="0"/>
            <a:r>
              <a:rPr lang="ru-RU" sz="1100">
                <a:ea typeface="Calibri" pitchFamily="34" charset="0"/>
                <a:cs typeface="Times New Roman" pitchFamily="18" charset="0"/>
              </a:rPr>
              <a:t>Основная область фильтрации</a:t>
            </a:r>
            <a:endParaRPr lang="ru-RU" sz="700">
              <a:ea typeface="Calibri" pitchFamily="34" charset="0"/>
              <a:cs typeface="Times New Roman" pitchFamily="18" charset="0"/>
            </a:endParaRPr>
          </a:p>
          <a:p>
            <a:pPr eaLnBrk="0" hangingPunct="0"/>
            <a:endParaRPr lang="ru-RU">
              <a:ea typeface="Calibri" pitchFamily="34" charset="0"/>
              <a:cs typeface="Times New Roman" pitchFamily="18" charset="0"/>
            </a:endParaRPr>
          </a:p>
        </p:txBody>
      </p:sp>
      <p:sp>
        <p:nvSpPr>
          <p:cNvPr id="18439" name="Rectangle 6"/>
          <p:cNvSpPr>
            <a:spLocks noChangeArrowheads="1"/>
          </p:cNvSpPr>
          <p:nvPr/>
        </p:nvSpPr>
        <p:spPr bwMode="auto">
          <a:xfrm>
            <a:off x="250825" y="4581525"/>
            <a:ext cx="9144000" cy="457200"/>
          </a:xfrm>
          <a:prstGeom prst="rect">
            <a:avLst/>
          </a:prstGeom>
          <a:noFill/>
          <a:ln w="9525">
            <a:noFill/>
            <a:miter lim="800000"/>
            <a:headEnd/>
            <a:tailEnd/>
          </a:ln>
        </p:spPr>
        <p:txBody>
          <a:bodyPr wrap="none" anchor="ctr">
            <a:spAutoFit/>
          </a:bodyPr>
          <a:lstStyle/>
          <a:p>
            <a:r>
              <a:rPr lang="ru-RU" sz="1100">
                <a:ea typeface="Calibri" pitchFamily="34" charset="0"/>
                <a:cs typeface="Times New Roman" pitchFamily="18" charset="0"/>
              </a:rPr>
              <a:t>Результат:</a:t>
            </a:r>
            <a:endParaRPr lang="ru-RU" sz="700">
              <a:ea typeface="Calibri" pitchFamily="34" charset="0"/>
              <a:cs typeface="Times New Roman" pitchFamily="18" charset="0"/>
            </a:endParaRPr>
          </a:p>
          <a:p>
            <a:pPr eaLnBrk="0" hangingPunct="0"/>
            <a:endParaRPr lang="ru-RU">
              <a:ea typeface="Calibri" pitchFamily="34" charset="0"/>
              <a:cs typeface="Times New Roman" pitchFamily="18" charset="0"/>
            </a:endParaRPr>
          </a:p>
        </p:txBody>
      </p:sp>
      <p:sp>
        <p:nvSpPr>
          <p:cNvPr id="18440" name="Rectangle 7"/>
          <p:cNvSpPr>
            <a:spLocks noChangeArrowheads="1"/>
          </p:cNvSpPr>
          <p:nvPr/>
        </p:nvSpPr>
        <p:spPr bwMode="auto">
          <a:xfrm>
            <a:off x="0" y="5181600"/>
            <a:ext cx="9144000" cy="457200"/>
          </a:xfrm>
          <a:prstGeom prst="rect">
            <a:avLst/>
          </a:prstGeom>
          <a:noFill/>
          <a:ln w="9525">
            <a:noFill/>
            <a:miter lim="800000"/>
            <a:headEnd/>
            <a:tailEnd/>
          </a:ln>
        </p:spPr>
        <p:txBody>
          <a:bodyPr wrap="none" anchor="ctr">
            <a:spAutoFit/>
          </a:bodyPr>
          <a:lstStyle/>
          <a:p>
            <a:endParaRPr lang="ru-RU"/>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4"/>
          <p:cNvSpPr>
            <a:spLocks noGrp="1"/>
          </p:cNvSpPr>
          <p:nvPr>
            <p:ph type="title"/>
          </p:nvPr>
        </p:nvSpPr>
        <p:spPr>
          <a:xfrm>
            <a:off x="1547813" y="188913"/>
            <a:ext cx="6769100" cy="504825"/>
          </a:xfrm>
        </p:spPr>
        <p:txBody>
          <a:bodyPr/>
          <a:lstStyle/>
          <a:p>
            <a:r>
              <a:rPr sz="2000" smtClean="0"/>
              <a:t>Порядок переключения клиентов на СУФД</a:t>
            </a:r>
          </a:p>
        </p:txBody>
      </p:sp>
      <p:grpSp>
        <p:nvGrpSpPr>
          <p:cNvPr id="20483" name="Группа 16"/>
          <p:cNvGrpSpPr>
            <a:grpSpLocks/>
          </p:cNvGrpSpPr>
          <p:nvPr/>
        </p:nvGrpSpPr>
        <p:grpSpPr bwMode="auto">
          <a:xfrm>
            <a:off x="250825" y="1196975"/>
            <a:ext cx="8642350" cy="5184775"/>
            <a:chOff x="543272" y="1411613"/>
            <a:chExt cx="7463604" cy="3960191"/>
          </a:xfrm>
        </p:grpSpPr>
        <p:sp>
          <p:nvSpPr>
            <p:cNvPr id="11" name="Прямоугольник с двумя скругленными противолежащими углами 10"/>
            <p:cNvSpPr/>
            <p:nvPr/>
          </p:nvSpPr>
          <p:spPr>
            <a:xfrm>
              <a:off x="543272" y="1411613"/>
              <a:ext cx="3153249" cy="1656344"/>
            </a:xfrm>
            <a:prstGeom prst="round2DiagRect">
              <a:avLst>
                <a:gd name="adj1" fmla="val 8316"/>
                <a:gd name="adj2" fmla="val 0"/>
              </a:avLst>
            </a:prstGeom>
            <a:solidFill>
              <a:srgbClr val="B0DAE6"/>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0" anchor="ctr"/>
            <a:lstStyle/>
            <a:p>
              <a:pPr>
                <a:defRPr/>
              </a:pPr>
              <a:endParaRPr lang="ru-RU" sz="1400" b="1" dirty="0">
                <a:solidFill>
                  <a:schemeClr val="tx2"/>
                </a:solidFill>
              </a:endParaRPr>
            </a:p>
            <a:p>
              <a:pPr>
                <a:defRPr/>
              </a:pPr>
              <a:r>
                <a:rPr lang="ru-RU" sz="1400" b="1" dirty="0">
                  <a:solidFill>
                    <a:schemeClr val="tx2"/>
                  </a:solidFill>
                </a:rPr>
                <a:t>Этап 1. Предварительные мероприятия:</a:t>
              </a:r>
            </a:p>
            <a:p>
              <a:pPr>
                <a:defRPr/>
              </a:pPr>
              <a:endParaRPr lang="ru-RU" sz="1400" b="1" dirty="0">
                <a:solidFill>
                  <a:schemeClr val="tx2"/>
                </a:solidFill>
              </a:endParaRPr>
            </a:p>
            <a:p>
              <a:pPr marL="342900" indent="-342900">
                <a:defRPr/>
              </a:pPr>
              <a:r>
                <a:rPr lang="ru-RU" sz="1200" b="1" dirty="0" smtClean="0">
                  <a:solidFill>
                    <a:schemeClr val="tx2"/>
                  </a:solidFill>
                </a:rPr>
                <a:t>	1</a:t>
              </a:r>
              <a:r>
                <a:rPr lang="ru-RU" sz="1200" b="1" dirty="0">
                  <a:solidFill>
                    <a:schemeClr val="tx2"/>
                  </a:solidFill>
                </a:rPr>
                <a:t>. Обеспечение информационной</a:t>
              </a:r>
            </a:p>
            <a:p>
              <a:pPr marL="342900" indent="-342900">
                <a:defRPr/>
              </a:pPr>
              <a:r>
                <a:rPr lang="ru-RU" sz="1200" b="1" dirty="0" smtClean="0">
                  <a:solidFill>
                    <a:schemeClr val="tx2"/>
                  </a:solidFill>
                </a:rPr>
                <a:t>	инфраструктуры</a:t>
              </a:r>
              <a:r>
                <a:rPr lang="ru-RU" sz="1200" b="1" dirty="0">
                  <a:solidFill>
                    <a:schemeClr val="tx2"/>
                  </a:solidFill>
                </a:rPr>
                <a:t>;</a:t>
              </a:r>
            </a:p>
            <a:p>
              <a:pPr marL="342900" indent="-342900">
                <a:defRPr/>
              </a:pPr>
              <a:endParaRPr lang="ru-RU" sz="1200" b="1" dirty="0">
                <a:solidFill>
                  <a:schemeClr val="tx2"/>
                </a:solidFill>
              </a:endParaRPr>
            </a:p>
            <a:p>
              <a:pPr marL="342900" indent="-342900">
                <a:defRPr/>
              </a:pPr>
              <a:r>
                <a:rPr lang="ru-RU" sz="1200" b="1" dirty="0" smtClean="0">
                  <a:solidFill>
                    <a:schemeClr val="tx2"/>
                  </a:solidFill>
                </a:rPr>
                <a:t>	2</a:t>
              </a:r>
              <a:r>
                <a:rPr lang="ru-RU" sz="1200" b="1" dirty="0">
                  <a:solidFill>
                    <a:schemeClr val="tx2"/>
                  </a:solidFill>
                </a:rPr>
                <a:t>. Подписание договора об электронном</a:t>
              </a:r>
              <a:r>
                <a:rPr lang="en-US" sz="1200" b="1" dirty="0">
                  <a:solidFill>
                    <a:schemeClr val="tx2"/>
                  </a:solidFill>
                </a:rPr>
                <a:t> </a:t>
              </a:r>
              <a:r>
                <a:rPr lang="ru-RU" sz="1200" b="1" dirty="0">
                  <a:solidFill>
                    <a:schemeClr val="tx2"/>
                  </a:solidFill>
                </a:rPr>
                <a:t>обмене между ТОФК и клиентом</a:t>
              </a:r>
            </a:p>
            <a:p>
              <a:pPr marL="342900" indent="-342900">
                <a:defRPr/>
              </a:pPr>
              <a:endParaRPr lang="ru-RU" sz="1400" dirty="0">
                <a:solidFill>
                  <a:schemeClr val="tx2"/>
                </a:solidFill>
              </a:endParaRPr>
            </a:p>
          </p:txBody>
        </p:sp>
        <p:sp>
          <p:nvSpPr>
            <p:cNvPr id="12" name="Прямоугольник с двумя скругленными противолежащими углами 11"/>
            <p:cNvSpPr/>
            <p:nvPr/>
          </p:nvSpPr>
          <p:spPr>
            <a:xfrm>
              <a:off x="4355962" y="1411613"/>
              <a:ext cx="3597446" cy="1210126"/>
            </a:xfrm>
            <a:prstGeom prst="round2DiagRect">
              <a:avLst>
                <a:gd name="adj1" fmla="val 12933"/>
                <a:gd name="adj2" fmla="val 0"/>
              </a:avLst>
            </a:prstGeom>
            <a:solidFill>
              <a:srgbClr val="90CCDC"/>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just">
                <a:buClr>
                  <a:schemeClr val="accent6">
                    <a:lumMod val="75000"/>
                  </a:schemeClr>
                </a:buClr>
                <a:buSzPct val="126000"/>
                <a:defRPr/>
              </a:pPr>
              <a:r>
                <a:rPr lang="ru-RU" sz="1400" b="1" dirty="0">
                  <a:solidFill>
                    <a:schemeClr val="tx2"/>
                  </a:solidFill>
                  <a:cs typeface="Arial" pitchFamily="34" charset="0"/>
                </a:rPr>
                <a:t>Этап 2. Получение сертификатов электронной подписи. </a:t>
              </a:r>
            </a:p>
            <a:p>
              <a:pPr algn="just">
                <a:buClr>
                  <a:schemeClr val="accent6">
                    <a:lumMod val="75000"/>
                  </a:schemeClr>
                </a:buClr>
                <a:buSzPct val="126000"/>
                <a:defRPr/>
              </a:pPr>
              <a:endParaRPr lang="ru-RU" sz="1400" b="1" dirty="0">
                <a:solidFill>
                  <a:schemeClr val="tx2"/>
                </a:solidFill>
                <a:cs typeface="Arial" pitchFamily="34" charset="0"/>
              </a:endParaRPr>
            </a:p>
            <a:p>
              <a:pPr>
                <a:buClr>
                  <a:schemeClr val="accent6">
                    <a:lumMod val="75000"/>
                  </a:schemeClr>
                </a:buClr>
                <a:buSzPct val="126000"/>
                <a:defRPr/>
              </a:pPr>
              <a:r>
                <a:rPr lang="ru-RU" sz="1200" b="1" dirty="0" smtClean="0">
                  <a:solidFill>
                    <a:schemeClr val="tx2"/>
                  </a:solidFill>
                </a:rPr>
                <a:t>	Запросы </a:t>
              </a:r>
              <a:r>
                <a:rPr lang="ru-RU" sz="1200" b="1" dirty="0">
                  <a:solidFill>
                    <a:schemeClr val="tx2"/>
                  </a:solidFill>
                </a:rPr>
                <a:t>на ЭП формируются на </a:t>
              </a:r>
              <a:r>
                <a:rPr lang="ru-RU" sz="1200" b="1" dirty="0" smtClean="0">
                  <a:solidFill>
                    <a:schemeClr val="tx2"/>
                  </a:solidFill>
                </a:rPr>
                <a:t>	версии </a:t>
              </a:r>
              <a:r>
                <a:rPr lang="ru-RU" sz="1200" b="1" dirty="0" err="1">
                  <a:solidFill>
                    <a:schemeClr val="tx2"/>
                  </a:solidFill>
                </a:rPr>
                <a:t>КриптоПро</a:t>
              </a:r>
              <a:r>
                <a:rPr lang="ru-RU" sz="1200" b="1" dirty="0">
                  <a:solidFill>
                    <a:schemeClr val="tx2"/>
                  </a:solidFill>
                </a:rPr>
                <a:t> 3.6</a:t>
              </a:r>
            </a:p>
          </p:txBody>
        </p:sp>
        <p:sp>
          <p:nvSpPr>
            <p:cNvPr id="14" name="Прямоугольник с двумя скругленными противолежащими углами 13"/>
            <p:cNvSpPr/>
            <p:nvPr/>
          </p:nvSpPr>
          <p:spPr>
            <a:xfrm>
              <a:off x="604965" y="3391709"/>
              <a:ext cx="3166959" cy="1925531"/>
            </a:xfrm>
            <a:prstGeom prst="round2DiagRect">
              <a:avLst>
                <a:gd name="adj1" fmla="val 6953"/>
                <a:gd name="adj2" fmla="val 0"/>
              </a:avLst>
            </a:prstGeom>
            <a:solidFill>
              <a:srgbClr val="C2E3EC"/>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just">
                <a:buClr>
                  <a:schemeClr val="accent6">
                    <a:lumMod val="75000"/>
                  </a:schemeClr>
                </a:buClr>
                <a:buSzPct val="126000"/>
                <a:defRPr/>
              </a:pPr>
              <a:r>
                <a:rPr lang="ru-RU" sz="1400" b="1" dirty="0">
                  <a:solidFill>
                    <a:schemeClr val="tx2"/>
                  </a:solidFill>
                  <a:cs typeface="Arial" pitchFamily="34" charset="0"/>
                </a:rPr>
                <a:t>Этап 4. Переключение клиента на работу через </a:t>
              </a:r>
              <a:r>
                <a:rPr lang="ru-RU" sz="1400" b="1" dirty="0" err="1">
                  <a:solidFill>
                    <a:schemeClr val="tx2"/>
                  </a:solidFill>
                  <a:cs typeface="Arial" pitchFamily="34" charset="0"/>
                </a:rPr>
                <a:t>СУФД-портал</a:t>
              </a:r>
              <a:r>
                <a:rPr lang="ru-RU" sz="1400" b="1" dirty="0">
                  <a:solidFill>
                    <a:schemeClr val="tx2"/>
                  </a:solidFill>
                  <a:cs typeface="Arial" pitchFamily="34" charset="0"/>
                </a:rPr>
                <a:t>.</a:t>
              </a:r>
            </a:p>
            <a:p>
              <a:pPr algn="just">
                <a:buClr>
                  <a:schemeClr val="accent6">
                    <a:lumMod val="75000"/>
                  </a:schemeClr>
                </a:buClr>
                <a:buSzPct val="126000"/>
                <a:defRPr/>
              </a:pPr>
              <a:endParaRPr lang="ru-RU" sz="1200" b="1" dirty="0">
                <a:solidFill>
                  <a:schemeClr val="tx2"/>
                </a:solidFill>
                <a:cs typeface="Arial" pitchFamily="34" charset="0"/>
              </a:endParaRPr>
            </a:p>
            <a:p>
              <a:pPr marL="342900" indent="-342900">
                <a:buClr>
                  <a:schemeClr val="accent6">
                    <a:lumMod val="75000"/>
                  </a:schemeClr>
                </a:buClr>
                <a:buSzPct val="126000"/>
                <a:defRPr/>
              </a:pPr>
              <a:r>
                <a:rPr lang="ru-RU" sz="1200" b="1" dirty="0" smtClean="0">
                  <a:solidFill>
                    <a:schemeClr val="tx2"/>
                  </a:solidFill>
                </a:rPr>
                <a:t>	1</a:t>
              </a:r>
              <a:r>
                <a:rPr lang="ru-RU" sz="1200" b="1" dirty="0">
                  <a:solidFill>
                    <a:schemeClr val="tx2"/>
                  </a:solidFill>
                </a:rPr>
                <a:t>. Проверка ЭП</a:t>
              </a:r>
            </a:p>
            <a:p>
              <a:pPr marL="342900" indent="-342900">
                <a:buClr>
                  <a:schemeClr val="accent6">
                    <a:lumMod val="75000"/>
                  </a:schemeClr>
                </a:buClr>
                <a:buSzPct val="126000"/>
                <a:defRPr/>
              </a:pPr>
              <a:r>
                <a:rPr lang="ru-RU" sz="1200" b="1" dirty="0" smtClean="0">
                  <a:solidFill>
                    <a:schemeClr val="tx2"/>
                  </a:solidFill>
                </a:rPr>
                <a:t>	2</a:t>
              </a:r>
              <a:r>
                <a:rPr lang="ru-RU" sz="1200" b="1" dirty="0">
                  <a:solidFill>
                    <a:schemeClr val="tx2"/>
                  </a:solidFill>
                </a:rPr>
                <a:t>. Согласование даты перехода</a:t>
              </a:r>
            </a:p>
            <a:p>
              <a:pPr marL="342900" indent="-342900" algn="just">
                <a:buClr>
                  <a:schemeClr val="accent6">
                    <a:lumMod val="75000"/>
                  </a:schemeClr>
                </a:buClr>
                <a:buSzPct val="126000"/>
                <a:defRPr/>
              </a:pPr>
              <a:endParaRPr lang="ru-RU" sz="1400" b="1" dirty="0">
                <a:solidFill>
                  <a:schemeClr val="tx2"/>
                </a:solidFill>
                <a:cs typeface="Arial" pitchFamily="34" charset="0"/>
              </a:endParaRPr>
            </a:p>
          </p:txBody>
        </p:sp>
        <p:sp>
          <p:nvSpPr>
            <p:cNvPr id="16" name="Прямоугольник с двумя скругленными противолежащими углами 15"/>
            <p:cNvSpPr/>
            <p:nvPr/>
          </p:nvSpPr>
          <p:spPr>
            <a:xfrm>
              <a:off x="4549270" y="3226802"/>
              <a:ext cx="3457606" cy="2145002"/>
            </a:xfrm>
            <a:prstGeom prst="round2DiagRect">
              <a:avLst>
                <a:gd name="adj1" fmla="val 6953"/>
                <a:gd name="adj2" fmla="val 0"/>
              </a:avLst>
            </a:prstGeom>
            <a:solidFill>
              <a:srgbClr val="B0DAE6"/>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buClr>
                  <a:schemeClr val="accent6">
                    <a:lumMod val="75000"/>
                  </a:schemeClr>
                </a:buClr>
                <a:buSzPct val="126000"/>
                <a:defRPr/>
              </a:pPr>
              <a:endParaRPr lang="ru-RU" sz="1400" b="1" dirty="0">
                <a:solidFill>
                  <a:schemeClr val="tx2"/>
                </a:solidFill>
                <a:cs typeface="Arial" pitchFamily="34" charset="0"/>
              </a:endParaRPr>
            </a:p>
            <a:p>
              <a:pPr algn="just">
                <a:buClr>
                  <a:schemeClr val="accent6">
                    <a:lumMod val="75000"/>
                  </a:schemeClr>
                </a:buClr>
                <a:buSzPct val="126000"/>
                <a:defRPr/>
              </a:pPr>
              <a:endParaRPr lang="ru-RU" sz="1400" b="1" dirty="0">
                <a:solidFill>
                  <a:schemeClr val="tx2"/>
                </a:solidFill>
                <a:cs typeface="Arial" pitchFamily="34" charset="0"/>
              </a:endParaRPr>
            </a:p>
            <a:p>
              <a:pPr algn="just">
                <a:buClr>
                  <a:schemeClr val="accent6">
                    <a:lumMod val="75000"/>
                  </a:schemeClr>
                </a:buClr>
                <a:buSzPct val="126000"/>
                <a:defRPr/>
              </a:pPr>
              <a:r>
                <a:rPr lang="ru-RU" sz="1400" b="1" dirty="0">
                  <a:solidFill>
                    <a:schemeClr val="tx2"/>
                  </a:solidFill>
                  <a:cs typeface="Arial" pitchFamily="34" charset="0"/>
                </a:rPr>
                <a:t>Этап 3. Подготовка и настройка рабочего места для перехода на СУФД.</a:t>
              </a:r>
              <a:r>
                <a:rPr lang="ru-RU" sz="1400" dirty="0">
                  <a:solidFill>
                    <a:schemeClr val="tx2"/>
                  </a:solidFill>
                  <a:cs typeface="Arial" pitchFamily="34" charset="0"/>
                </a:rPr>
                <a:t> </a:t>
              </a:r>
            </a:p>
            <a:p>
              <a:pPr marL="342900" indent="-342900">
                <a:buClr>
                  <a:schemeClr val="accent6">
                    <a:lumMod val="75000"/>
                  </a:schemeClr>
                </a:buClr>
                <a:buSzPct val="126000"/>
                <a:defRPr/>
              </a:pPr>
              <a:r>
                <a:rPr lang="ru-RU" sz="1200" b="1" dirty="0" smtClean="0">
                  <a:solidFill>
                    <a:schemeClr val="tx2"/>
                  </a:solidFill>
                </a:rPr>
                <a:t>	1</a:t>
              </a:r>
              <a:r>
                <a:rPr lang="ru-RU" sz="1200" b="1" dirty="0">
                  <a:solidFill>
                    <a:schemeClr val="tx2"/>
                  </a:solidFill>
                </a:rPr>
                <a:t>. Доступ к семи </a:t>
              </a:r>
              <a:r>
                <a:rPr lang="en-US" sz="1200" b="1" dirty="0">
                  <a:solidFill>
                    <a:schemeClr val="tx2"/>
                  </a:solidFill>
                </a:rPr>
                <a:t>Internet</a:t>
              </a:r>
              <a:r>
                <a:rPr lang="ru-RU" sz="1200" b="1" dirty="0">
                  <a:solidFill>
                    <a:schemeClr val="tx2"/>
                  </a:solidFill>
                </a:rPr>
                <a:t> </a:t>
              </a:r>
              <a:r>
                <a:rPr lang="ru-RU" sz="1200" b="1" dirty="0" smtClean="0">
                  <a:solidFill>
                    <a:schemeClr val="tx2"/>
                  </a:solidFill>
                </a:rPr>
                <a:t>	комфортный 512Кб/с 	(</a:t>
              </a:r>
              <a:r>
                <a:rPr lang="ru-RU" sz="1200" b="1" dirty="0">
                  <a:solidFill>
                    <a:schemeClr val="tx2"/>
                  </a:solidFill>
                </a:rPr>
                <a:t>исходящий трафик).</a:t>
              </a:r>
            </a:p>
            <a:p>
              <a:pPr marL="342900" indent="-342900">
                <a:buClr>
                  <a:schemeClr val="accent6">
                    <a:lumMod val="75000"/>
                  </a:schemeClr>
                </a:buClr>
                <a:buSzPct val="126000"/>
                <a:defRPr/>
              </a:pPr>
              <a:r>
                <a:rPr lang="ru-RU" sz="1200" b="1" dirty="0" smtClean="0">
                  <a:solidFill>
                    <a:schemeClr val="tx2"/>
                  </a:solidFill>
                </a:rPr>
                <a:t>	2</a:t>
              </a:r>
              <a:r>
                <a:rPr lang="ru-RU" sz="1200" b="1" dirty="0">
                  <a:solidFill>
                    <a:schemeClr val="tx2"/>
                  </a:solidFill>
                </a:rPr>
                <a:t>. Установка сопутствующего </a:t>
              </a:r>
              <a:r>
                <a:rPr lang="ru-RU" sz="1200" b="1" dirty="0" smtClean="0">
                  <a:solidFill>
                    <a:schemeClr val="tx2"/>
                  </a:solidFill>
                </a:rPr>
                <a:t>	программного </a:t>
              </a:r>
              <a:r>
                <a:rPr lang="ru-RU" sz="1200" b="1" dirty="0">
                  <a:solidFill>
                    <a:schemeClr val="tx2"/>
                  </a:solidFill>
                </a:rPr>
                <a:t>обеспечения </a:t>
              </a:r>
              <a:r>
                <a:rPr lang="ru-RU" sz="1200" b="1" dirty="0" smtClean="0">
                  <a:solidFill>
                    <a:schemeClr val="tx2"/>
                  </a:solidFill>
                </a:rPr>
                <a:t>	(«</a:t>
              </a:r>
              <a:r>
                <a:rPr lang="ru-RU" sz="1200" b="1" dirty="0">
                  <a:solidFill>
                    <a:schemeClr val="tx2"/>
                  </a:solidFill>
                </a:rPr>
                <a:t>Крипто Про», «Континент </a:t>
              </a:r>
              <a:r>
                <a:rPr lang="ru-RU" sz="1200" b="1" dirty="0" smtClean="0">
                  <a:solidFill>
                    <a:schemeClr val="tx2"/>
                  </a:solidFill>
                </a:rPr>
                <a:t>	АП</a:t>
              </a:r>
              <a:r>
                <a:rPr lang="ru-RU" sz="1200" b="1" dirty="0">
                  <a:solidFill>
                    <a:schemeClr val="tx2"/>
                  </a:solidFill>
                </a:rPr>
                <a:t>», </a:t>
              </a:r>
              <a:r>
                <a:rPr lang="en-US" sz="1200" b="1" dirty="0">
                  <a:solidFill>
                    <a:schemeClr val="tx2"/>
                  </a:solidFill>
                </a:rPr>
                <a:t>Java</a:t>
              </a:r>
              <a:r>
                <a:rPr lang="ru-RU" sz="1200" b="1" dirty="0">
                  <a:solidFill>
                    <a:schemeClr val="tx2"/>
                  </a:solidFill>
                </a:rPr>
                <a:t>, интернет-браузер.</a:t>
              </a:r>
            </a:p>
            <a:p>
              <a:pPr marL="342900" indent="-342900">
                <a:buClr>
                  <a:schemeClr val="accent6">
                    <a:lumMod val="75000"/>
                  </a:schemeClr>
                </a:buClr>
                <a:buSzPct val="126000"/>
                <a:defRPr/>
              </a:pPr>
              <a:r>
                <a:rPr lang="ru-RU" sz="1200" b="1" dirty="0" smtClean="0">
                  <a:solidFill>
                    <a:schemeClr val="tx2"/>
                  </a:solidFill>
                </a:rPr>
                <a:t>	3</a:t>
              </a:r>
              <a:r>
                <a:rPr lang="ru-RU" sz="1200" b="1" dirty="0">
                  <a:solidFill>
                    <a:schemeClr val="tx2"/>
                  </a:solidFill>
                </a:rPr>
                <a:t>. Получение сертификата для </a:t>
              </a:r>
              <a:r>
                <a:rPr lang="ru-RU" sz="1200" b="1" dirty="0" smtClean="0">
                  <a:solidFill>
                    <a:schemeClr val="tx2"/>
                  </a:solidFill>
                </a:rPr>
                <a:t>	Континент </a:t>
              </a:r>
              <a:r>
                <a:rPr lang="ru-RU" sz="1200" b="1" dirty="0">
                  <a:solidFill>
                    <a:schemeClr val="tx2"/>
                  </a:solidFill>
                </a:rPr>
                <a:t>АП и проверка </a:t>
              </a:r>
              <a:r>
                <a:rPr lang="ru-RU" sz="1200" b="1" dirty="0" smtClean="0">
                  <a:solidFill>
                    <a:schemeClr val="tx2"/>
                  </a:solidFill>
                </a:rPr>
                <a:t>	доступа </a:t>
              </a:r>
              <a:r>
                <a:rPr lang="ru-RU" sz="1200" b="1" dirty="0">
                  <a:solidFill>
                    <a:schemeClr val="tx2"/>
                  </a:solidFill>
                </a:rPr>
                <a:t>в </a:t>
              </a:r>
              <a:r>
                <a:rPr lang="ru-RU" sz="1200" b="1" dirty="0" err="1">
                  <a:solidFill>
                    <a:schemeClr val="tx2"/>
                  </a:solidFill>
                </a:rPr>
                <a:t>СУФД-портал</a:t>
              </a:r>
              <a:endParaRPr lang="ru-RU" sz="1200" b="1" dirty="0">
                <a:solidFill>
                  <a:schemeClr val="tx2"/>
                </a:solidFill>
              </a:endParaRPr>
            </a:p>
            <a:p>
              <a:pPr marL="342900" indent="-342900" algn="just">
                <a:buClr>
                  <a:schemeClr val="accent6">
                    <a:lumMod val="75000"/>
                  </a:schemeClr>
                </a:buClr>
                <a:buSzPct val="126000"/>
                <a:buFontTx/>
                <a:buAutoNum type="arabicPeriod"/>
                <a:defRPr/>
              </a:pPr>
              <a:endParaRPr lang="ru-RU" sz="1400" dirty="0">
                <a:solidFill>
                  <a:schemeClr val="tx2"/>
                </a:solidFill>
                <a:cs typeface="Arial" pitchFamily="34" charset="0"/>
              </a:endParaRPr>
            </a:p>
          </p:txBody>
        </p:sp>
      </p:grpSp>
      <p:sp>
        <p:nvSpPr>
          <p:cNvPr id="13" name="Номер слайда 12"/>
          <p:cNvSpPr>
            <a:spLocks noGrp="1"/>
          </p:cNvSpPr>
          <p:nvPr>
            <p:ph type="sldNum" sz="quarter" idx="12"/>
          </p:nvPr>
        </p:nvSpPr>
        <p:spPr/>
        <p:txBody>
          <a:bodyPr/>
          <a:lstStyle/>
          <a:p>
            <a:pPr>
              <a:defRPr/>
            </a:pPr>
            <a:fld id="{A42EA74A-1C05-4D22-B1D1-03A62D5E70B2}" type="slidenum">
              <a:rPr lang="ru-RU" smtClean="0"/>
              <a:pPr>
                <a:defRPr/>
              </a:pPr>
              <a:t>18</a:t>
            </a:fld>
            <a:endParaRPr lang="ru-RU" dirty="0"/>
          </a:p>
        </p:txBody>
      </p:sp>
      <p:sp>
        <p:nvSpPr>
          <p:cNvPr id="9" name="Стрелка вправо 8"/>
          <p:cNvSpPr/>
          <p:nvPr/>
        </p:nvSpPr>
        <p:spPr>
          <a:xfrm>
            <a:off x="3995738" y="1916113"/>
            <a:ext cx="576262" cy="484187"/>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 name="Стрелка вниз 9"/>
          <p:cNvSpPr/>
          <p:nvPr/>
        </p:nvSpPr>
        <p:spPr>
          <a:xfrm>
            <a:off x="6588125" y="2924175"/>
            <a:ext cx="484188" cy="576263"/>
          </a:xfrm>
          <a:prstGeom prst="down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Стрелка влево 14"/>
          <p:cNvSpPr/>
          <p:nvPr/>
        </p:nvSpPr>
        <p:spPr>
          <a:xfrm>
            <a:off x="3995738" y="5013325"/>
            <a:ext cx="647700" cy="484188"/>
          </a:xfrm>
          <a:prstGeom prst="lef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1763713" y="188913"/>
            <a:ext cx="6551612" cy="504825"/>
          </a:xfrm>
        </p:spPr>
        <p:txBody>
          <a:bodyPr/>
          <a:lstStyle/>
          <a:p>
            <a:pPr algn="ctr"/>
            <a:r>
              <a:rPr sz="2000" smtClean="0"/>
              <a:t>Технические требования для подключения к СУФД</a:t>
            </a:r>
          </a:p>
        </p:txBody>
      </p:sp>
      <p:graphicFrame>
        <p:nvGraphicFramePr>
          <p:cNvPr id="13" name="Схема 12"/>
          <p:cNvGraphicFramePr/>
          <p:nvPr/>
        </p:nvGraphicFramePr>
        <p:xfrm>
          <a:off x="0" y="1268760"/>
          <a:ext cx="8964488"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2843213" y="188913"/>
            <a:ext cx="3527425" cy="504825"/>
          </a:xfrm>
        </p:spPr>
        <p:txBody>
          <a:bodyPr/>
          <a:lstStyle/>
          <a:p>
            <a:r>
              <a:rPr sz="2000" smtClean="0"/>
              <a:t>Назначение СУФД</a:t>
            </a:r>
          </a:p>
        </p:txBody>
      </p:sp>
      <p:graphicFrame>
        <p:nvGraphicFramePr>
          <p:cNvPr id="7" name="Содержимое 6"/>
          <p:cNvGraphicFramePr>
            <a:graphicFrameLocks noGrp="1"/>
          </p:cNvGraphicFramePr>
          <p:nvPr>
            <p:ph idx="1"/>
          </p:nvPr>
        </p:nvGraphicFramePr>
        <p:xfrm>
          <a:off x="179512" y="1052736"/>
          <a:ext cx="896448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Номер слайда 5"/>
          <p:cNvSpPr>
            <a:spLocks noGrp="1"/>
          </p:cNvSpPr>
          <p:nvPr>
            <p:ph type="sldNum" sz="quarter" idx="12"/>
          </p:nvPr>
        </p:nvSpPr>
        <p:spPr/>
        <p:txBody>
          <a:bodyPr/>
          <a:lstStyle/>
          <a:p>
            <a:pPr>
              <a:defRPr/>
            </a:pPr>
            <a:fld id="{7CAB79AC-3C2B-4660-9D07-9F28F4692B67}" type="slidenum">
              <a:rPr lang="ru-RU" smtClean="0"/>
              <a:pPr>
                <a:defRPr/>
              </a:pPr>
              <a:t>2</a:t>
            </a:fld>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r>
              <a:rPr sz="2000" smtClean="0"/>
              <a:t>Информационная поддержка</a:t>
            </a:r>
          </a:p>
        </p:txBody>
      </p:sp>
      <p:graphicFrame>
        <p:nvGraphicFramePr>
          <p:cNvPr id="4" name="Содержимое 3"/>
          <p:cNvGraphicFramePr>
            <a:graphicFrameLocks noGrp="1"/>
          </p:cNvGraphicFramePr>
          <p:nvPr>
            <p:ph idx="1"/>
          </p:nvPr>
        </p:nvGraphicFramePr>
        <p:xfrm>
          <a:off x="1285852" y="1052736"/>
          <a:ext cx="7256984"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p:cNvSpPr>
          <p:nvPr/>
        </p:nvSpPr>
        <p:spPr bwMode="auto">
          <a:xfrm>
            <a:off x="611188" y="1916113"/>
            <a:ext cx="8137525" cy="1944687"/>
          </a:xfrm>
          <a:prstGeom prst="rect">
            <a:avLst/>
          </a:prstGeom>
          <a:noFill/>
          <a:ln w="9525">
            <a:noFill/>
            <a:miter lim="800000"/>
            <a:headEnd/>
            <a:tailEnd/>
          </a:ln>
        </p:spPr>
        <p:txBody>
          <a:bodyPr anchor="ctr"/>
          <a:lstStyle/>
          <a:p>
            <a:pPr algn="ctr" eaLnBrk="0" hangingPunct="0">
              <a:defRPr/>
            </a:pPr>
            <a:r>
              <a:rPr lang="ru-RU" sz="2800" b="1" dirty="0" smtClean="0">
                <a:solidFill>
                  <a:schemeClr val="accent1">
                    <a:lumMod val="75000"/>
                  </a:schemeClr>
                </a:solidFill>
              </a:rPr>
              <a:t>Спасибо за внимание!</a:t>
            </a:r>
            <a:endParaRPr lang="ru-RU" sz="2800" b="1" dirty="0">
              <a:solidFill>
                <a:schemeClr val="accent1">
                  <a:lumMod val="75000"/>
                </a:schemeClr>
              </a:solidFill>
            </a:endParaRPr>
          </a:p>
        </p:txBody>
      </p:sp>
      <p:sp>
        <p:nvSpPr>
          <p:cNvPr id="3075" name="Заголовок 1"/>
          <p:cNvSpPr>
            <a:spLocks/>
          </p:cNvSpPr>
          <p:nvPr/>
        </p:nvSpPr>
        <p:spPr bwMode="auto">
          <a:xfrm>
            <a:off x="2484438" y="4143380"/>
            <a:ext cx="4572000" cy="1500198"/>
          </a:xfrm>
          <a:prstGeom prst="rect">
            <a:avLst/>
          </a:prstGeom>
          <a:noFill/>
          <a:ln w="9525">
            <a:noFill/>
            <a:miter lim="800000"/>
            <a:headEnd/>
            <a:tailEnd/>
          </a:ln>
        </p:spPr>
        <p:txBody>
          <a:bodyPr anchor="ctr"/>
          <a:lstStyle/>
          <a:p>
            <a:pPr algn="ctr" eaLnBrk="0" hangingPunct="0">
              <a:defRPr/>
            </a:pPr>
            <a:r>
              <a:rPr lang="ru-RU" dirty="0" err="1">
                <a:solidFill>
                  <a:schemeClr val="accent1">
                    <a:lumMod val="75000"/>
                  </a:schemeClr>
                </a:solidFill>
              </a:rPr>
              <a:t>Гварамия</a:t>
            </a:r>
            <a:r>
              <a:rPr lang="ru-RU" dirty="0">
                <a:solidFill>
                  <a:schemeClr val="accent1">
                    <a:lumMod val="75000"/>
                  </a:schemeClr>
                </a:solidFill>
              </a:rPr>
              <a:t> </a:t>
            </a:r>
            <a:r>
              <a:rPr lang="ru-RU" dirty="0" smtClean="0">
                <a:solidFill>
                  <a:schemeClr val="accent1">
                    <a:lumMod val="75000"/>
                  </a:schemeClr>
                </a:solidFill>
              </a:rPr>
              <a:t>Валерий</a:t>
            </a:r>
          </a:p>
          <a:p>
            <a:pPr algn="ctr" eaLnBrk="0" hangingPunct="0">
              <a:defRPr/>
            </a:pPr>
            <a:r>
              <a:rPr lang="ru-RU" sz="800" dirty="0">
                <a:solidFill>
                  <a:schemeClr val="accent1">
                    <a:lumMod val="75000"/>
                  </a:schemeClr>
                </a:solidFill>
              </a:rPr>
              <a:t/>
            </a:r>
            <a:br>
              <a:rPr lang="ru-RU" sz="800" dirty="0">
                <a:solidFill>
                  <a:schemeClr val="accent1">
                    <a:lumMod val="75000"/>
                  </a:schemeClr>
                </a:solidFill>
              </a:rPr>
            </a:br>
            <a:r>
              <a:rPr lang="ru-RU" dirty="0" smtClean="0">
                <a:solidFill>
                  <a:schemeClr val="accent1">
                    <a:lumMod val="75000"/>
                  </a:schemeClr>
                </a:solidFill>
              </a:rPr>
              <a:t>ВТС: 54-24</a:t>
            </a:r>
          </a:p>
          <a:p>
            <a:pPr algn="ctr" eaLnBrk="0" hangingPunct="0">
              <a:defRPr/>
            </a:pPr>
            <a:r>
              <a:rPr lang="ru-RU" dirty="0" smtClean="0">
                <a:solidFill>
                  <a:schemeClr val="accent1">
                    <a:lumMod val="75000"/>
                  </a:schemeClr>
                </a:solidFill>
              </a:rPr>
              <a:t>Тел. 8 (495) 214-70-49</a:t>
            </a:r>
            <a:endParaRPr lang="ru-RU"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1692275" y="115888"/>
            <a:ext cx="6335713" cy="504825"/>
          </a:xfrm>
        </p:spPr>
        <p:txBody>
          <a:bodyPr/>
          <a:lstStyle/>
          <a:p>
            <a:r>
              <a:rPr sz="2000" smtClean="0"/>
              <a:t>Роль СУФД в информационном обмене</a:t>
            </a:r>
          </a:p>
        </p:txBody>
      </p:sp>
      <p:sp>
        <p:nvSpPr>
          <p:cNvPr id="13" name="Скругленный прямоугольник 12"/>
          <p:cNvSpPr/>
          <p:nvPr/>
        </p:nvSpPr>
        <p:spPr>
          <a:xfrm>
            <a:off x="3563938" y="4437063"/>
            <a:ext cx="863600" cy="863600"/>
          </a:xfrm>
          <a:prstGeom prst="roundRect">
            <a:avLst>
              <a:gd name="adj" fmla="val 10007"/>
            </a:avLst>
          </a:prstGeom>
          <a:solidFill>
            <a:schemeClr val="accent6">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500" b="1" dirty="0">
                <a:solidFill>
                  <a:schemeClr val="tx2"/>
                </a:solidFill>
              </a:rPr>
              <a:t>УФК</a:t>
            </a:r>
          </a:p>
        </p:txBody>
      </p:sp>
      <p:sp>
        <p:nvSpPr>
          <p:cNvPr id="20" name="Облако 19"/>
          <p:cNvSpPr/>
          <p:nvPr/>
        </p:nvSpPr>
        <p:spPr>
          <a:xfrm>
            <a:off x="3586163" y="2420938"/>
            <a:ext cx="2425700" cy="1871662"/>
          </a:xfrm>
          <a:prstGeom prst="cloud">
            <a:avLst/>
          </a:prstGeom>
          <a:solidFill>
            <a:schemeClr val="accent5">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a:lstStyle/>
          <a:p>
            <a:pPr algn="r">
              <a:defRPr/>
            </a:pPr>
            <a:endParaRPr lang="ru-RU" dirty="0">
              <a:solidFill>
                <a:srgbClr val="215968"/>
              </a:solidFill>
              <a:cs typeface="Arial" charset="0"/>
            </a:endParaRPr>
          </a:p>
          <a:p>
            <a:pPr algn="r">
              <a:defRPr/>
            </a:pPr>
            <a:endParaRPr lang="ru-RU" dirty="0">
              <a:solidFill>
                <a:srgbClr val="215968"/>
              </a:solidFill>
              <a:cs typeface="Arial" charset="0"/>
            </a:endParaRPr>
          </a:p>
          <a:p>
            <a:pPr algn="r">
              <a:defRPr/>
            </a:pPr>
            <a:r>
              <a:rPr lang="ru-RU" dirty="0">
                <a:solidFill>
                  <a:schemeClr val="tx2"/>
                </a:solidFill>
                <a:cs typeface="Arial" charset="0"/>
              </a:rPr>
              <a:t>МОУ СУФД</a:t>
            </a:r>
          </a:p>
        </p:txBody>
      </p:sp>
      <p:sp>
        <p:nvSpPr>
          <p:cNvPr id="48" name="Дуга 47"/>
          <p:cNvSpPr>
            <a:spLocks/>
          </p:cNvSpPr>
          <p:nvPr/>
        </p:nvSpPr>
        <p:spPr bwMode="auto">
          <a:xfrm rot="-3986014">
            <a:off x="3537745" y="3329781"/>
            <a:ext cx="576262"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2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36" name="Дуга 35"/>
          <p:cNvSpPr>
            <a:spLocks/>
          </p:cNvSpPr>
          <p:nvPr/>
        </p:nvSpPr>
        <p:spPr bwMode="auto">
          <a:xfrm rot="4420911">
            <a:off x="3680618" y="4247357"/>
            <a:ext cx="1782763" cy="1009650"/>
          </a:xfrm>
          <a:custGeom>
            <a:avLst/>
            <a:gdLst>
              <a:gd name="T0" fmla="*/ 62604 w 2214562"/>
              <a:gd name="T1" fmla="*/ 801 h 2214563"/>
              <a:gd name="T2" fmla="*/ 126566 w 2214562"/>
              <a:gd name="T3" fmla="*/ 429 h 2214563"/>
              <a:gd name="T4" fmla="*/ 14722 w 2214562"/>
              <a:gd name="T5" fmla="*/ 631 h 2214563"/>
              <a:gd name="T6" fmla="*/ 0 60000 65536"/>
              <a:gd name="T7" fmla="*/ 11796480 60000 65536"/>
              <a:gd name="T8" fmla="*/ 17694720 60000 65536"/>
              <a:gd name="T9" fmla="*/ 128806 w 2214562"/>
              <a:gd name="T10" fmla="*/ 1625605 h 2214563"/>
              <a:gd name="T11" fmla="*/ 547703 w 2214562"/>
              <a:gd name="T12" fmla="*/ 2062765 h 2214563"/>
            </a:gdLst>
            <a:ahLst/>
            <a:cxnLst>
              <a:cxn ang="T6">
                <a:pos x="T0" y="T1"/>
              </a:cxn>
              <a:cxn ang="T7">
                <a:pos x="T2" y="T3"/>
              </a:cxn>
              <a:cxn ang="T8">
                <a:pos x="T4" y="T5"/>
              </a:cxn>
            </a:cxnLst>
            <a:rect l="T9" t="T10" r="T11" b="T12"/>
            <a:pathLst>
              <a:path w="2214562" h="2214563" stroke="0">
                <a:moveTo>
                  <a:pt x="547703" y="2062763"/>
                </a:moveTo>
                <a:lnTo>
                  <a:pt x="547703" y="2062762"/>
                </a:lnTo>
                <a:cubicBezTo>
                  <a:pt x="370168" y="1958789"/>
                  <a:pt x="225113" y="1807410"/>
                  <a:pt x="128805" y="1625603"/>
                </a:cubicBezTo>
                <a:lnTo>
                  <a:pt x="1107281" y="1107282"/>
                </a:lnTo>
                <a:close/>
              </a:path>
              <a:path w="2214562" h="2214563" fill="none">
                <a:moveTo>
                  <a:pt x="547703" y="2062763"/>
                </a:moveTo>
                <a:lnTo>
                  <a:pt x="547703" y="2062762"/>
                </a:lnTo>
                <a:cubicBezTo>
                  <a:pt x="370168" y="1958789"/>
                  <a:pt x="225113" y="1807410"/>
                  <a:pt x="128805" y="1625603"/>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33" name="Скругленный прямоугольник 32"/>
          <p:cNvSpPr/>
          <p:nvPr/>
        </p:nvSpPr>
        <p:spPr>
          <a:xfrm flipH="1">
            <a:off x="5364163" y="4365625"/>
            <a:ext cx="863600" cy="863600"/>
          </a:xfrm>
          <a:prstGeom prst="roundRect">
            <a:avLst>
              <a:gd name="adj" fmla="val 7509"/>
            </a:avLst>
          </a:prstGeom>
          <a:solidFill>
            <a:schemeClr val="accent5">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500" b="1" dirty="0">
                <a:solidFill>
                  <a:schemeClr val="tx2"/>
                </a:solidFill>
              </a:rPr>
              <a:t>ГРБС</a:t>
            </a:r>
            <a:endParaRPr lang="ru-RU" sz="1500" dirty="0">
              <a:solidFill>
                <a:schemeClr val="tx2"/>
              </a:solidFill>
              <a:cs typeface="Arial" pitchFamily="34" charset="0"/>
            </a:endParaRPr>
          </a:p>
        </p:txBody>
      </p:sp>
      <p:sp>
        <p:nvSpPr>
          <p:cNvPr id="35" name="Скругленный прямоугольник 34"/>
          <p:cNvSpPr/>
          <p:nvPr/>
        </p:nvSpPr>
        <p:spPr>
          <a:xfrm flipH="1">
            <a:off x="2771775" y="1701800"/>
            <a:ext cx="865188" cy="863600"/>
          </a:xfrm>
          <a:prstGeom prst="roundRect">
            <a:avLst>
              <a:gd name="adj" fmla="val 6709"/>
            </a:avLst>
          </a:prstGeom>
          <a:solidFill>
            <a:schemeClr val="accent6">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gn="ctr" eaLnBrk="0" hangingPunct="0">
              <a:defRPr/>
            </a:pPr>
            <a:r>
              <a:rPr lang="ru-RU" sz="1500" b="1" dirty="0">
                <a:solidFill>
                  <a:schemeClr val="tx2"/>
                </a:solidFill>
              </a:rPr>
              <a:t>ФО</a:t>
            </a:r>
          </a:p>
        </p:txBody>
      </p:sp>
      <p:sp>
        <p:nvSpPr>
          <p:cNvPr id="42" name="Скругленный прямоугольник 41"/>
          <p:cNvSpPr/>
          <p:nvPr/>
        </p:nvSpPr>
        <p:spPr>
          <a:xfrm>
            <a:off x="6229350" y="1917700"/>
            <a:ext cx="863600" cy="863600"/>
          </a:xfrm>
          <a:prstGeom prst="roundRect">
            <a:avLst>
              <a:gd name="adj" fmla="val 10839"/>
            </a:avLst>
          </a:prstGeom>
          <a:solidFill>
            <a:schemeClr val="accent5">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285750" indent="-285750" algn="ctr" eaLnBrk="0" hangingPunct="0">
              <a:defRPr/>
            </a:pPr>
            <a:r>
              <a:rPr lang="ru-RU" sz="1400" b="1" dirty="0">
                <a:solidFill>
                  <a:schemeClr val="tx2"/>
                </a:solidFill>
              </a:rPr>
              <a:t>ООС</a:t>
            </a:r>
          </a:p>
        </p:txBody>
      </p:sp>
      <p:sp>
        <p:nvSpPr>
          <p:cNvPr id="43" name="Скругленный прямоугольник 42"/>
          <p:cNvSpPr/>
          <p:nvPr/>
        </p:nvSpPr>
        <p:spPr>
          <a:xfrm>
            <a:off x="6516688" y="3141663"/>
            <a:ext cx="865187" cy="863600"/>
          </a:xfrm>
          <a:prstGeom prst="roundRect">
            <a:avLst>
              <a:gd name="adj" fmla="val 9174"/>
            </a:avLst>
          </a:prstGeom>
          <a:solidFill>
            <a:schemeClr val="accent6">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gn="ctr" eaLnBrk="0" hangingPunct="0">
              <a:defRPr/>
            </a:pPr>
            <a:r>
              <a:rPr lang="ru-RU" sz="1500" b="1" dirty="0">
                <a:solidFill>
                  <a:schemeClr val="tx2"/>
                </a:solidFill>
              </a:rPr>
              <a:t>ГМУ</a:t>
            </a:r>
          </a:p>
        </p:txBody>
      </p:sp>
      <p:sp>
        <p:nvSpPr>
          <p:cNvPr id="44" name="Скругленный прямоугольник 43"/>
          <p:cNvSpPr/>
          <p:nvPr/>
        </p:nvSpPr>
        <p:spPr>
          <a:xfrm>
            <a:off x="2627313" y="3194050"/>
            <a:ext cx="863600" cy="865188"/>
          </a:xfrm>
          <a:prstGeom prst="roundRect">
            <a:avLst>
              <a:gd name="adj" fmla="val 8342"/>
            </a:avLst>
          </a:prstGeom>
          <a:solidFill>
            <a:schemeClr val="accent5">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285750" indent="-285750" algn="ctr" eaLnBrk="0" hangingPunct="0">
              <a:defRPr/>
            </a:pPr>
            <a:r>
              <a:rPr lang="ru-RU" sz="1500" b="1" dirty="0">
                <a:solidFill>
                  <a:schemeClr val="tx2"/>
                </a:solidFill>
              </a:rPr>
              <a:t>ДУБП</a:t>
            </a:r>
          </a:p>
        </p:txBody>
      </p:sp>
      <p:sp>
        <p:nvSpPr>
          <p:cNvPr id="45" name="Скругленный прямоугольник 44"/>
          <p:cNvSpPr/>
          <p:nvPr/>
        </p:nvSpPr>
        <p:spPr>
          <a:xfrm>
            <a:off x="4427538" y="1268413"/>
            <a:ext cx="863600" cy="719137"/>
          </a:xfrm>
          <a:prstGeom prst="roundRect">
            <a:avLst>
              <a:gd name="adj" fmla="val 10007"/>
            </a:avLst>
          </a:prstGeom>
          <a:solidFill>
            <a:schemeClr val="accent3">
              <a:lumMod val="60000"/>
              <a:lumOff val="40000"/>
            </a:schemeClr>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gn="ctr" eaLnBrk="0" hangingPunct="0">
              <a:defRPr/>
            </a:pPr>
            <a:r>
              <a:rPr lang="ru-RU" sz="1500" b="1" dirty="0">
                <a:solidFill>
                  <a:schemeClr val="tx2"/>
                </a:solidFill>
              </a:rPr>
              <a:t>ЦАФК</a:t>
            </a:r>
          </a:p>
        </p:txBody>
      </p:sp>
      <p:sp>
        <p:nvSpPr>
          <p:cNvPr id="32" name="Прямоугольник 31"/>
          <p:cNvSpPr/>
          <p:nvPr/>
        </p:nvSpPr>
        <p:spPr>
          <a:xfrm>
            <a:off x="142844" y="3213100"/>
            <a:ext cx="2357454" cy="938719"/>
          </a:xfrm>
          <a:prstGeom prst="rect">
            <a:avLst/>
          </a:prstGeom>
        </p:spPr>
        <p:txBody>
          <a:bodyPr wrap="square" lIns="0" rIns="0">
            <a:spAutoFit/>
          </a:bodyPr>
          <a:lstStyle/>
          <a:p>
            <a:pPr algn="r" fontAlgn="b">
              <a:defRPr/>
            </a:pPr>
            <a:r>
              <a:rPr lang="ru-RU" sz="1100" dirty="0">
                <a:solidFill>
                  <a:schemeClr val="accent5">
                    <a:lumMod val="75000"/>
                  </a:schemeClr>
                </a:solidFill>
                <a:latin typeface="+mn-lt"/>
                <a:cs typeface="Arial" pitchFamily="34" charset="0"/>
              </a:rPr>
              <a:t>Расходное расписание</a:t>
            </a:r>
          </a:p>
          <a:p>
            <a:pPr algn="r" fontAlgn="b">
              <a:defRPr/>
            </a:pPr>
            <a:r>
              <a:rPr lang="ru-RU" sz="1100" dirty="0">
                <a:solidFill>
                  <a:schemeClr val="accent5">
                    <a:lumMod val="75000"/>
                  </a:schemeClr>
                </a:solidFill>
                <a:latin typeface="+mn-lt"/>
                <a:cs typeface="Arial" pitchFamily="34" charset="0"/>
              </a:rPr>
              <a:t>Заявка на получение </a:t>
            </a:r>
            <a:r>
              <a:rPr lang="ru-RU" sz="1100" dirty="0" smtClean="0">
                <a:solidFill>
                  <a:schemeClr val="accent5">
                    <a:lumMod val="75000"/>
                  </a:schemeClr>
                </a:solidFill>
                <a:latin typeface="+mn-lt"/>
                <a:cs typeface="Arial" pitchFamily="34" charset="0"/>
              </a:rPr>
              <a:t>наличных</a:t>
            </a:r>
          </a:p>
          <a:p>
            <a:pPr algn="r" fontAlgn="b">
              <a:defRPr/>
            </a:pPr>
            <a:r>
              <a:rPr lang="ru-RU" sz="1100" dirty="0" smtClean="0">
                <a:solidFill>
                  <a:schemeClr val="accent5">
                    <a:lumMod val="75000"/>
                  </a:schemeClr>
                </a:solidFill>
                <a:latin typeface="+mn-lt"/>
                <a:cs typeface="Arial" pitchFamily="34" charset="0"/>
              </a:rPr>
              <a:t>Протокол</a:t>
            </a:r>
            <a:endParaRPr lang="ru-RU" sz="1100" dirty="0">
              <a:solidFill>
                <a:schemeClr val="accent5">
                  <a:lumMod val="75000"/>
                </a:schemeClr>
              </a:solidFill>
              <a:latin typeface="+mn-lt"/>
              <a:cs typeface="Arial" pitchFamily="34" charset="0"/>
            </a:endParaRPr>
          </a:p>
          <a:p>
            <a:pPr algn="r" fontAlgn="b">
              <a:defRPr/>
            </a:pPr>
            <a:r>
              <a:rPr lang="ru-RU" sz="1100" dirty="0">
                <a:solidFill>
                  <a:schemeClr val="accent5">
                    <a:lumMod val="75000"/>
                  </a:schemeClr>
                </a:solidFill>
                <a:latin typeface="+mn-lt"/>
                <a:cs typeface="Arial" pitchFamily="34" charset="0"/>
              </a:rPr>
              <a:t>Уведомление</a:t>
            </a:r>
          </a:p>
          <a:p>
            <a:pPr algn="r" fontAlgn="b">
              <a:defRPr/>
            </a:pPr>
            <a:r>
              <a:rPr lang="ru-RU" sz="1100" dirty="0">
                <a:solidFill>
                  <a:schemeClr val="accent5">
                    <a:lumMod val="75000"/>
                  </a:schemeClr>
                </a:solidFill>
                <a:latin typeface="+mn-lt"/>
                <a:cs typeface="Arial" pitchFamily="34" charset="0"/>
              </a:rPr>
              <a:t>Отчёты(для клиентов)</a:t>
            </a:r>
          </a:p>
        </p:txBody>
      </p:sp>
      <p:sp>
        <p:nvSpPr>
          <p:cNvPr id="51" name="Прямоугольник 50"/>
          <p:cNvSpPr/>
          <p:nvPr/>
        </p:nvSpPr>
        <p:spPr>
          <a:xfrm>
            <a:off x="34925" y="1700213"/>
            <a:ext cx="2514600" cy="765175"/>
          </a:xfrm>
          <a:prstGeom prst="rect">
            <a:avLst/>
          </a:prstGeom>
        </p:spPr>
        <p:txBody>
          <a:bodyPr lIns="0" rIns="0">
            <a:spAutoFit/>
          </a:bodyPr>
          <a:lstStyle/>
          <a:p>
            <a:pPr algn="r" fontAlgn="b">
              <a:defRPr/>
            </a:pPr>
            <a:r>
              <a:rPr lang="ru-RU" sz="1100" dirty="0">
                <a:solidFill>
                  <a:schemeClr val="accent6">
                    <a:lumMod val="50000"/>
                  </a:schemeClr>
                </a:solidFill>
                <a:latin typeface="+mn-lt"/>
                <a:cs typeface="Arial" pitchFamily="34" charset="0"/>
              </a:rPr>
              <a:t>Отчёты (для клиентов),  </a:t>
            </a:r>
          </a:p>
          <a:p>
            <a:pPr algn="r" fontAlgn="b">
              <a:defRPr/>
            </a:pPr>
            <a:r>
              <a:rPr lang="ru-RU" sz="1100" dirty="0">
                <a:solidFill>
                  <a:schemeClr val="accent6">
                    <a:lumMod val="50000"/>
                  </a:schemeClr>
                </a:solidFill>
                <a:latin typeface="+mn-lt"/>
                <a:cs typeface="Arial" pitchFamily="34" charset="0"/>
              </a:rPr>
              <a:t>Заявка на кассовый расход, </a:t>
            </a:r>
          </a:p>
          <a:p>
            <a:pPr algn="r" fontAlgn="b">
              <a:defRPr/>
            </a:pPr>
            <a:r>
              <a:rPr lang="ru-RU" sz="1100" dirty="0">
                <a:solidFill>
                  <a:schemeClr val="accent6">
                    <a:lumMod val="50000"/>
                  </a:schemeClr>
                </a:solidFill>
                <a:latin typeface="+mn-lt"/>
                <a:cs typeface="Arial" pitchFamily="34" charset="0"/>
              </a:rPr>
              <a:t>Заявка на получение наличных денег</a:t>
            </a:r>
          </a:p>
          <a:p>
            <a:pPr algn="r" fontAlgn="b">
              <a:defRPr/>
            </a:pPr>
            <a:r>
              <a:rPr lang="ru-RU" sz="1100" dirty="0">
                <a:solidFill>
                  <a:schemeClr val="accent6">
                    <a:lumMod val="50000"/>
                  </a:schemeClr>
                </a:solidFill>
                <a:latin typeface="+mn-lt"/>
                <a:cs typeface="Arial" pitchFamily="34" charset="0"/>
              </a:rPr>
              <a:t>Сводная отчетность</a:t>
            </a:r>
          </a:p>
        </p:txBody>
      </p:sp>
      <p:sp>
        <p:nvSpPr>
          <p:cNvPr id="5135" name="Прямоугольник 58"/>
          <p:cNvSpPr>
            <a:spLocks noChangeArrowheads="1"/>
          </p:cNvSpPr>
          <p:nvPr/>
        </p:nvSpPr>
        <p:spPr bwMode="auto">
          <a:xfrm>
            <a:off x="179388" y="5691862"/>
            <a:ext cx="8785225" cy="584775"/>
          </a:xfrm>
          <a:prstGeom prst="rect">
            <a:avLst/>
          </a:prstGeom>
          <a:noFill/>
          <a:ln w="9525">
            <a:noFill/>
            <a:miter lim="800000"/>
            <a:headEnd/>
            <a:tailEnd/>
          </a:ln>
        </p:spPr>
        <p:txBody>
          <a:bodyPr>
            <a:spAutoFit/>
          </a:bodyPr>
          <a:lstStyle/>
          <a:p>
            <a:pPr algn="ctr" fontAlgn="b"/>
            <a:r>
              <a:rPr lang="ru-RU" sz="1600" dirty="0" smtClean="0">
                <a:solidFill>
                  <a:schemeClr val="tx2"/>
                </a:solidFill>
              </a:rPr>
              <a:t>1 УФК = 37,5 млн. документов в неделю</a:t>
            </a:r>
          </a:p>
          <a:p>
            <a:pPr algn="ctr" fontAlgn="b"/>
            <a:r>
              <a:rPr lang="ru-RU" sz="1600" dirty="0" smtClean="0">
                <a:solidFill>
                  <a:schemeClr val="tx2"/>
                </a:solidFill>
              </a:rPr>
              <a:t>(первичные документы, подтверждающие документы, НСИ, квитки, протоколы и </a:t>
            </a:r>
            <a:r>
              <a:rPr lang="ru-RU" sz="1600" dirty="0" err="1" smtClean="0">
                <a:solidFill>
                  <a:schemeClr val="tx2"/>
                </a:solidFill>
              </a:rPr>
              <a:t>др</a:t>
            </a:r>
            <a:r>
              <a:rPr lang="ru-RU" sz="1600" dirty="0" smtClean="0">
                <a:solidFill>
                  <a:schemeClr val="tx2"/>
                </a:solidFill>
              </a:rPr>
              <a:t>)</a:t>
            </a:r>
            <a:endParaRPr lang="ru-RU" sz="1600" dirty="0">
              <a:solidFill>
                <a:schemeClr val="tx2"/>
              </a:solidFill>
            </a:endParaRPr>
          </a:p>
        </p:txBody>
      </p:sp>
      <p:sp>
        <p:nvSpPr>
          <p:cNvPr id="60" name="Прямоугольник 59"/>
          <p:cNvSpPr/>
          <p:nvPr/>
        </p:nvSpPr>
        <p:spPr>
          <a:xfrm>
            <a:off x="7092950" y="2060575"/>
            <a:ext cx="1952625" cy="765175"/>
          </a:xfrm>
          <a:prstGeom prst="rect">
            <a:avLst/>
          </a:prstGeom>
        </p:spPr>
        <p:txBody>
          <a:bodyPr>
            <a:spAutoFit/>
          </a:bodyPr>
          <a:lstStyle/>
          <a:p>
            <a:pPr fontAlgn="b">
              <a:defRPr/>
            </a:pPr>
            <a:r>
              <a:rPr lang="ru-RU" sz="1100" dirty="0">
                <a:solidFill>
                  <a:schemeClr val="accent5">
                    <a:lumMod val="75000"/>
                  </a:schemeClr>
                </a:solidFill>
                <a:latin typeface="+mn-lt"/>
                <a:cs typeface="Arial" pitchFamily="34" charset="0"/>
              </a:rPr>
              <a:t>Государственные контракты</a:t>
            </a:r>
          </a:p>
          <a:p>
            <a:pPr fontAlgn="b">
              <a:defRPr/>
            </a:pPr>
            <a:r>
              <a:rPr lang="ru-RU" sz="1100" dirty="0">
                <a:solidFill>
                  <a:schemeClr val="accent5">
                    <a:lumMod val="75000"/>
                  </a:schemeClr>
                </a:solidFill>
                <a:latin typeface="+mn-lt"/>
                <a:cs typeface="Arial" pitchFamily="34" charset="0"/>
              </a:rPr>
              <a:t>Извещения</a:t>
            </a:r>
          </a:p>
          <a:p>
            <a:pPr fontAlgn="b">
              <a:defRPr/>
            </a:pPr>
            <a:r>
              <a:rPr lang="ru-RU" sz="1100" dirty="0">
                <a:solidFill>
                  <a:schemeClr val="accent5">
                    <a:lumMod val="75000"/>
                  </a:schemeClr>
                </a:solidFill>
                <a:latin typeface="+mn-lt"/>
                <a:cs typeface="Arial" pitchFamily="34" charset="0"/>
              </a:rPr>
              <a:t>Иные документы</a:t>
            </a:r>
          </a:p>
        </p:txBody>
      </p:sp>
      <p:sp>
        <p:nvSpPr>
          <p:cNvPr id="61" name="Прямоугольник 60"/>
          <p:cNvSpPr/>
          <p:nvPr/>
        </p:nvSpPr>
        <p:spPr>
          <a:xfrm>
            <a:off x="6372225" y="4365625"/>
            <a:ext cx="2160588" cy="1101725"/>
          </a:xfrm>
          <a:prstGeom prst="rect">
            <a:avLst/>
          </a:prstGeom>
        </p:spPr>
        <p:txBody>
          <a:bodyPr lIns="0" rIns="0">
            <a:spAutoFit/>
          </a:bodyPr>
          <a:lstStyle/>
          <a:p>
            <a:pPr fontAlgn="b">
              <a:defRPr/>
            </a:pPr>
            <a:r>
              <a:rPr lang="ru-RU" sz="1100" dirty="0">
                <a:solidFill>
                  <a:schemeClr val="accent5">
                    <a:lumMod val="75000"/>
                  </a:schemeClr>
                </a:solidFill>
                <a:latin typeface="+mn-lt"/>
                <a:cs typeface="Arial" pitchFamily="34" charset="0"/>
              </a:rPr>
              <a:t>Расходное расписание, </a:t>
            </a:r>
            <a:endParaRPr lang="ru-RU" sz="1100" dirty="0" smtClean="0">
              <a:solidFill>
                <a:schemeClr val="accent5">
                  <a:lumMod val="75000"/>
                </a:schemeClr>
              </a:solidFill>
              <a:latin typeface="+mn-lt"/>
              <a:cs typeface="Arial" pitchFamily="34" charset="0"/>
            </a:endParaRPr>
          </a:p>
          <a:p>
            <a:pPr fontAlgn="b">
              <a:defRPr/>
            </a:pPr>
            <a:r>
              <a:rPr lang="ru-RU" sz="1100" dirty="0" smtClean="0">
                <a:solidFill>
                  <a:schemeClr val="accent5">
                    <a:lumMod val="75000"/>
                  </a:schemeClr>
                </a:solidFill>
                <a:latin typeface="+mn-lt"/>
                <a:cs typeface="Arial" pitchFamily="34" charset="0"/>
              </a:rPr>
              <a:t>Заявка </a:t>
            </a:r>
            <a:r>
              <a:rPr lang="ru-RU" sz="1100" dirty="0">
                <a:solidFill>
                  <a:schemeClr val="accent5">
                    <a:lumMod val="75000"/>
                  </a:schemeClr>
                </a:solidFill>
                <a:latin typeface="+mn-lt"/>
                <a:cs typeface="Arial" pitchFamily="34" charset="0"/>
              </a:rPr>
              <a:t>на кассовый расход,</a:t>
            </a:r>
          </a:p>
          <a:p>
            <a:pPr fontAlgn="b">
              <a:defRPr/>
            </a:pPr>
            <a:r>
              <a:rPr lang="ru-RU" sz="1100" dirty="0">
                <a:solidFill>
                  <a:schemeClr val="accent5">
                    <a:lumMod val="75000"/>
                  </a:schemeClr>
                </a:solidFill>
                <a:latin typeface="+mn-lt"/>
                <a:cs typeface="Arial" pitchFamily="34" charset="0"/>
              </a:rPr>
              <a:t>Заявка на получение наличных денег</a:t>
            </a:r>
          </a:p>
          <a:p>
            <a:pPr fontAlgn="b">
              <a:defRPr/>
            </a:pPr>
            <a:r>
              <a:rPr lang="ru-RU" sz="1100" dirty="0">
                <a:solidFill>
                  <a:schemeClr val="accent5">
                    <a:lumMod val="75000"/>
                  </a:schemeClr>
                </a:solidFill>
                <a:latin typeface="+mn-lt"/>
                <a:cs typeface="Arial" pitchFamily="34" charset="0"/>
              </a:rPr>
              <a:t>Отчёты(для клиентов)</a:t>
            </a:r>
          </a:p>
          <a:p>
            <a:pPr fontAlgn="b">
              <a:defRPr/>
            </a:pPr>
            <a:r>
              <a:rPr lang="ru-RU" sz="1100" dirty="0">
                <a:solidFill>
                  <a:schemeClr val="accent5">
                    <a:lumMod val="75000"/>
                  </a:schemeClr>
                </a:solidFill>
                <a:latin typeface="+mn-lt"/>
                <a:cs typeface="Arial" pitchFamily="34" charset="0"/>
              </a:rPr>
              <a:t>Пакет данных (справочники)</a:t>
            </a:r>
          </a:p>
        </p:txBody>
      </p:sp>
      <p:sp>
        <p:nvSpPr>
          <p:cNvPr id="62" name="Прямоугольник 61"/>
          <p:cNvSpPr/>
          <p:nvPr/>
        </p:nvSpPr>
        <p:spPr>
          <a:xfrm>
            <a:off x="7524750" y="3336925"/>
            <a:ext cx="1295400" cy="596900"/>
          </a:xfrm>
          <a:prstGeom prst="rect">
            <a:avLst/>
          </a:prstGeom>
        </p:spPr>
        <p:txBody>
          <a:bodyPr lIns="0" rIns="0">
            <a:spAutoFit/>
          </a:bodyPr>
          <a:lstStyle/>
          <a:p>
            <a:pPr fontAlgn="b">
              <a:defRPr/>
            </a:pPr>
            <a:r>
              <a:rPr lang="ru-RU" sz="1100" dirty="0">
                <a:solidFill>
                  <a:schemeClr val="accent6">
                    <a:lumMod val="50000"/>
                  </a:schemeClr>
                </a:solidFill>
                <a:latin typeface="+mn-lt"/>
                <a:cs typeface="Arial" pitchFamily="34" charset="0"/>
              </a:rPr>
              <a:t>Заявки на включение в справочники</a:t>
            </a:r>
          </a:p>
        </p:txBody>
      </p:sp>
      <p:sp>
        <p:nvSpPr>
          <p:cNvPr id="63" name="Прямоугольник 62"/>
          <p:cNvSpPr/>
          <p:nvPr/>
        </p:nvSpPr>
        <p:spPr>
          <a:xfrm>
            <a:off x="5357818" y="1357298"/>
            <a:ext cx="2279672" cy="430887"/>
          </a:xfrm>
          <a:prstGeom prst="rect">
            <a:avLst/>
          </a:prstGeom>
        </p:spPr>
        <p:txBody>
          <a:bodyPr wrap="square" lIns="0" rIns="0">
            <a:spAutoFit/>
          </a:bodyPr>
          <a:lstStyle/>
          <a:p>
            <a:pPr fontAlgn="b">
              <a:defRPr/>
            </a:pPr>
            <a:r>
              <a:rPr lang="ru-RU" sz="1100" dirty="0">
                <a:solidFill>
                  <a:schemeClr val="accent3">
                    <a:lumMod val="50000"/>
                  </a:schemeClr>
                </a:solidFill>
                <a:latin typeface="+mn-lt"/>
                <a:cs typeface="Arial" pitchFamily="34" charset="0"/>
              </a:rPr>
              <a:t>Консолидированные заявки</a:t>
            </a:r>
          </a:p>
          <a:p>
            <a:pPr fontAlgn="b">
              <a:defRPr/>
            </a:pPr>
            <a:r>
              <a:rPr lang="ru-RU" sz="1100" dirty="0">
                <a:solidFill>
                  <a:schemeClr val="accent3">
                    <a:lumMod val="50000"/>
                  </a:schemeClr>
                </a:solidFill>
                <a:latin typeface="+mn-lt"/>
                <a:cs typeface="Arial" pitchFamily="34" charset="0"/>
              </a:rPr>
              <a:t>Отчёты </a:t>
            </a:r>
          </a:p>
        </p:txBody>
      </p:sp>
      <p:sp>
        <p:nvSpPr>
          <p:cNvPr id="65" name="Прямоугольник 64"/>
          <p:cNvSpPr/>
          <p:nvPr/>
        </p:nvSpPr>
        <p:spPr>
          <a:xfrm>
            <a:off x="428597" y="4437063"/>
            <a:ext cx="2989292" cy="933450"/>
          </a:xfrm>
          <a:prstGeom prst="rect">
            <a:avLst/>
          </a:prstGeom>
        </p:spPr>
        <p:txBody>
          <a:bodyPr wrap="square" lIns="0" rIns="0">
            <a:spAutoFit/>
          </a:bodyPr>
          <a:lstStyle/>
          <a:p>
            <a:pPr algn="r" fontAlgn="b">
              <a:defRPr/>
            </a:pPr>
            <a:r>
              <a:rPr lang="ru-RU" sz="1100" dirty="0">
                <a:solidFill>
                  <a:schemeClr val="accent6">
                    <a:lumMod val="50000"/>
                  </a:schemeClr>
                </a:solidFill>
                <a:latin typeface="+mn-lt"/>
                <a:cs typeface="Arial" pitchFamily="34" charset="0"/>
              </a:rPr>
              <a:t>Расходное расписание, </a:t>
            </a:r>
            <a:endParaRPr lang="en-US" sz="1100" dirty="0">
              <a:solidFill>
                <a:schemeClr val="accent6">
                  <a:lumMod val="50000"/>
                </a:schemeClr>
              </a:solidFill>
              <a:latin typeface="+mn-lt"/>
              <a:cs typeface="Arial" pitchFamily="34" charset="0"/>
            </a:endParaRPr>
          </a:p>
          <a:p>
            <a:pPr algn="r" fontAlgn="b">
              <a:defRPr/>
            </a:pPr>
            <a:r>
              <a:rPr lang="ru-RU" sz="1100" dirty="0">
                <a:solidFill>
                  <a:schemeClr val="accent6">
                    <a:lumMod val="50000"/>
                  </a:schemeClr>
                </a:solidFill>
                <a:latin typeface="+mn-lt"/>
                <a:cs typeface="Arial" pitchFamily="34" charset="0"/>
              </a:rPr>
              <a:t>Заявка на кассовый расход,</a:t>
            </a:r>
          </a:p>
          <a:p>
            <a:pPr algn="r" fontAlgn="b">
              <a:defRPr/>
            </a:pPr>
            <a:r>
              <a:rPr lang="ru-RU" sz="1100" dirty="0">
                <a:solidFill>
                  <a:schemeClr val="accent6">
                    <a:lumMod val="50000"/>
                  </a:schemeClr>
                </a:solidFill>
                <a:latin typeface="+mn-lt"/>
                <a:cs typeface="Arial" pitchFamily="34" charset="0"/>
              </a:rPr>
              <a:t>Заявка на получение наличных денег</a:t>
            </a:r>
          </a:p>
          <a:p>
            <a:pPr algn="r" fontAlgn="b">
              <a:defRPr/>
            </a:pPr>
            <a:r>
              <a:rPr lang="ru-RU" sz="1100" dirty="0">
                <a:solidFill>
                  <a:schemeClr val="accent6">
                    <a:lumMod val="50000"/>
                  </a:schemeClr>
                </a:solidFill>
                <a:latin typeface="+mn-lt"/>
                <a:cs typeface="Arial" pitchFamily="34" charset="0"/>
              </a:rPr>
              <a:t>Отчёты</a:t>
            </a:r>
          </a:p>
          <a:p>
            <a:pPr algn="r" fontAlgn="b">
              <a:defRPr/>
            </a:pPr>
            <a:r>
              <a:rPr lang="ru-RU" sz="1100" dirty="0">
                <a:solidFill>
                  <a:schemeClr val="accent6">
                    <a:lumMod val="50000"/>
                  </a:schemeClr>
                </a:solidFill>
                <a:latin typeface="+mn-lt"/>
                <a:cs typeface="Arial" pitchFamily="34" charset="0"/>
              </a:rPr>
              <a:t>Пакет данных (справочники)</a:t>
            </a:r>
          </a:p>
        </p:txBody>
      </p:sp>
      <p:sp>
        <p:nvSpPr>
          <p:cNvPr id="49" name="Номер слайда 48"/>
          <p:cNvSpPr>
            <a:spLocks noGrp="1"/>
          </p:cNvSpPr>
          <p:nvPr>
            <p:ph type="sldNum" sz="quarter" idx="12"/>
          </p:nvPr>
        </p:nvSpPr>
        <p:spPr/>
        <p:txBody>
          <a:bodyPr/>
          <a:lstStyle/>
          <a:p>
            <a:pPr>
              <a:defRPr/>
            </a:pPr>
            <a:fld id="{FBCE50F4-694C-4442-BE7C-FC26125487C7}" type="slidenum">
              <a:rPr lang="ru-RU" smtClean="0"/>
              <a:pPr>
                <a:defRPr/>
              </a:pPr>
              <a:t>3</a:t>
            </a:fld>
            <a:endParaRPr lang="ru-RU" dirty="0"/>
          </a:p>
        </p:txBody>
      </p:sp>
      <p:sp>
        <p:nvSpPr>
          <p:cNvPr id="2" name="Дуга 47"/>
          <p:cNvSpPr>
            <a:spLocks/>
          </p:cNvSpPr>
          <p:nvPr/>
        </p:nvSpPr>
        <p:spPr bwMode="auto">
          <a:xfrm rot="-3986014">
            <a:off x="6111082" y="3329781"/>
            <a:ext cx="576262"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2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3" name="Дуга 47"/>
          <p:cNvSpPr>
            <a:spLocks/>
          </p:cNvSpPr>
          <p:nvPr/>
        </p:nvSpPr>
        <p:spPr bwMode="auto">
          <a:xfrm rot="-724651">
            <a:off x="5219700" y="4005263"/>
            <a:ext cx="576263"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0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4" name="Дуга 47"/>
          <p:cNvSpPr>
            <a:spLocks/>
          </p:cNvSpPr>
          <p:nvPr/>
        </p:nvSpPr>
        <p:spPr bwMode="auto">
          <a:xfrm rot="-6072096">
            <a:off x="5895182" y="2250281"/>
            <a:ext cx="576262"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2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5" name="Дуга 47"/>
          <p:cNvSpPr>
            <a:spLocks/>
          </p:cNvSpPr>
          <p:nvPr/>
        </p:nvSpPr>
        <p:spPr bwMode="auto">
          <a:xfrm rot="-8918738">
            <a:off x="4787900" y="1700213"/>
            <a:ext cx="576263"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0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
        <p:nvSpPr>
          <p:cNvPr id="6" name="Дуга 47"/>
          <p:cNvSpPr>
            <a:spLocks/>
          </p:cNvSpPr>
          <p:nvPr/>
        </p:nvSpPr>
        <p:spPr bwMode="auto">
          <a:xfrm rot="-1557975">
            <a:off x="3563938" y="2439988"/>
            <a:ext cx="576262" cy="917575"/>
          </a:xfrm>
          <a:custGeom>
            <a:avLst/>
            <a:gdLst>
              <a:gd name="T0" fmla="*/ 2 w 2214563"/>
              <a:gd name="T1" fmla="*/ 2 h 2214562"/>
              <a:gd name="T2" fmla="*/ 2 w 2214563"/>
              <a:gd name="T3" fmla="*/ 165 h 2214562"/>
              <a:gd name="T4" fmla="*/ 3 w 2214563"/>
              <a:gd name="T5" fmla="*/ 154 h 2214562"/>
              <a:gd name="T6" fmla="*/ 11796480 60000 65536"/>
              <a:gd name="T7" fmla="*/ 0 60000 65536"/>
              <a:gd name="T8" fmla="*/ 5898240 60000 65536"/>
              <a:gd name="T9" fmla="*/ 1269002 w 2214563"/>
              <a:gd name="T10" fmla="*/ 11872 h 2214562"/>
              <a:gd name="T11" fmla="*/ 2211892 w 2214563"/>
              <a:gd name="T12" fmla="*/ 1030420 h 2214562"/>
            </a:gdLst>
            <a:ahLst/>
            <a:cxnLst>
              <a:cxn ang="T6">
                <a:pos x="T0" y="T1"/>
              </a:cxn>
              <a:cxn ang="T7">
                <a:pos x="T2" y="T3"/>
              </a:cxn>
              <a:cxn ang="T8">
                <a:pos x="T4" y="T5"/>
              </a:cxn>
            </a:cxnLst>
            <a:rect l="T9" t="T10" r="T11" b="T12"/>
            <a:pathLst>
              <a:path w="2214563" h="2214562" stroke="0">
                <a:moveTo>
                  <a:pt x="1269000" y="11873"/>
                </a:moveTo>
                <a:lnTo>
                  <a:pt x="1268999" y="11873"/>
                </a:lnTo>
                <a:cubicBezTo>
                  <a:pt x="1783493" y="87828"/>
                  <a:pt x="2175792" y="511603"/>
                  <a:pt x="2211893" y="1030418"/>
                </a:cubicBezTo>
                <a:lnTo>
                  <a:pt x="1107282" y="1107281"/>
                </a:lnTo>
                <a:close/>
              </a:path>
              <a:path w="2214563" h="2214562" fill="none">
                <a:moveTo>
                  <a:pt x="1269000" y="11873"/>
                </a:moveTo>
                <a:lnTo>
                  <a:pt x="1268999" y="11873"/>
                </a:lnTo>
                <a:cubicBezTo>
                  <a:pt x="1783493" y="87828"/>
                  <a:pt x="2175792" y="511603"/>
                  <a:pt x="2211893" y="1030418"/>
                </a:cubicBezTo>
              </a:path>
            </a:pathLst>
          </a:custGeom>
          <a:noFill/>
          <a:ln w="38100" cap="flat" cmpd="sng" algn="ctr">
            <a:solidFill>
              <a:srgbClr val="4A7EBB"/>
            </a:solidFill>
            <a:prstDash val="solid"/>
            <a:round/>
            <a:headEnd type="triangle" w="med" len="med"/>
            <a:tailEnd type="triangle" w="med" len="med"/>
          </a:ln>
        </p:spPr>
        <p:txBody>
          <a:bodyPr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up)">
                                      <p:cBhvr>
                                        <p:cTn id="14" dur="500"/>
                                        <p:tgtEl>
                                          <p:spTgt spid="35"/>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up)">
                                      <p:cBhvr>
                                        <p:cTn id="17" dur="500"/>
                                        <p:tgtEl>
                                          <p:spTgt spid="42"/>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up)">
                                      <p:cBhvr>
                                        <p:cTn id="20" dur="500"/>
                                        <p:tgtEl>
                                          <p:spTgt spid="43"/>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up)">
                                      <p:cBhvr>
                                        <p:cTn id="29" dur="500"/>
                                        <p:tgtEl>
                                          <p:spTgt spid="4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down)">
                                      <p:cBhvr>
                                        <p:cTn id="32" dur="500"/>
                                        <p:tgtEl>
                                          <p:spTgt spid="4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down)">
                                      <p:cBhvr>
                                        <p:cTn id="35" dur="500"/>
                                        <p:tgtEl>
                                          <p:spTgt spid="36"/>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up)">
                                      <p:cBhvr>
                                        <p:cTn id="39" dur="500"/>
                                        <p:tgtEl>
                                          <p:spTgt spid="51"/>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wipe(up)">
                                      <p:cBhvr>
                                        <p:cTn id="42" dur="500"/>
                                        <p:tgtEl>
                                          <p:spTgt spid="63"/>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500"/>
                                        <p:tgtEl>
                                          <p:spTgt spid="60"/>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up)">
                                      <p:cBhvr>
                                        <p:cTn id="48" dur="500"/>
                                        <p:tgtEl>
                                          <p:spTgt spid="62"/>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up)">
                                      <p:cBhvr>
                                        <p:cTn id="51" dur="500"/>
                                        <p:tgtEl>
                                          <p:spTgt spid="61"/>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wipe(up)">
                                      <p:cBhvr>
                                        <p:cTn id="54" dur="500"/>
                                        <p:tgtEl>
                                          <p:spTgt spid="65"/>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up)">
                                      <p:cBhvr>
                                        <p:cTn id="57" dur="500"/>
                                        <p:tgtEl>
                                          <p:spTgt spid="3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wipe(down)">
                                      <p:cBhvr>
                                        <p:cTn id="60" dur="500"/>
                                        <p:tgtEl>
                                          <p:spTgt spid="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ipe(down)">
                                      <p:cBhvr>
                                        <p:cTn id="63" dur="500"/>
                                        <p:tgtEl>
                                          <p:spTgt spid="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down)">
                                      <p:cBhvr>
                                        <p:cTn id="66" dur="500"/>
                                        <p:tgtEl>
                                          <p:spTgt spid="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wipe(down)">
                                      <p:cBhvr>
                                        <p:cTn id="69" dur="500"/>
                                        <p:tgtEl>
                                          <p:spTgt spid="5"/>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ipe(down)">
                                      <p:cBhvr>
                                        <p:cTn id="7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48" grpId="0" animBg="1"/>
      <p:bldP spid="36" grpId="0" animBg="1"/>
      <p:bldP spid="33" grpId="0" animBg="1"/>
      <p:bldP spid="35" grpId="0" animBg="1"/>
      <p:bldP spid="42" grpId="0" animBg="1"/>
      <p:bldP spid="43" grpId="0" animBg="1"/>
      <p:bldP spid="44" grpId="0" animBg="1"/>
      <p:bldP spid="45" grpId="0" animBg="1"/>
      <p:bldP spid="32" grpId="0"/>
      <p:bldP spid="51" grpId="0"/>
      <p:bldP spid="60" grpId="0"/>
      <p:bldP spid="61" grpId="0"/>
      <p:bldP spid="62" grpId="0"/>
      <p:bldP spid="63" grpId="0"/>
      <p:bldP spid="65" grpId="0"/>
      <p:bldP spid="2" grpId="0" animBg="1"/>
      <p:bldP spid="3" grpId="0" animBg="1"/>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Заголовок 1"/>
          <p:cNvSpPr>
            <a:spLocks noGrp="1"/>
          </p:cNvSpPr>
          <p:nvPr>
            <p:ph type="title"/>
          </p:nvPr>
        </p:nvSpPr>
        <p:spPr>
          <a:xfrm>
            <a:off x="1643042" y="188913"/>
            <a:ext cx="6769100" cy="431800"/>
          </a:xfrm>
        </p:spPr>
        <p:txBody>
          <a:bodyPr/>
          <a:lstStyle/>
          <a:p>
            <a:r>
              <a:rPr sz="2000" smtClean="0"/>
              <a:t>Динамика  подключений клиентов к СУФД</a:t>
            </a:r>
          </a:p>
        </p:txBody>
      </p:sp>
      <p:sp>
        <p:nvSpPr>
          <p:cNvPr id="6" name="Содержимое 2"/>
          <p:cNvSpPr>
            <a:spLocks noGrp="1"/>
          </p:cNvSpPr>
          <p:nvPr>
            <p:ph idx="1"/>
          </p:nvPr>
        </p:nvSpPr>
        <p:spPr>
          <a:xfrm>
            <a:off x="928662" y="1142985"/>
            <a:ext cx="7429552" cy="500066"/>
          </a:xfrm>
          <a:noFill/>
        </p:spPr>
        <p:txBody>
          <a:bodyPr/>
          <a:lstStyle/>
          <a:p>
            <a:pPr>
              <a:buNone/>
              <a:defRPr/>
            </a:pPr>
            <a:r>
              <a:rPr lang="ru-RU" sz="1600" dirty="0" smtClean="0">
                <a:cs typeface="Arial" pitchFamily="34" charset="0"/>
              </a:rPr>
              <a:t>	</a:t>
            </a:r>
            <a:r>
              <a:rPr lang="ru-RU" sz="1600" dirty="0" smtClean="0">
                <a:solidFill>
                  <a:schemeClr val="tx2"/>
                </a:solidFill>
                <a:cs typeface="Arial" pitchFamily="34" charset="0"/>
              </a:rPr>
              <a:t>В настоящее время на СУФД работает </a:t>
            </a:r>
            <a:r>
              <a:rPr lang="ru-RU" sz="1600" b="1" dirty="0" smtClean="0">
                <a:solidFill>
                  <a:schemeClr val="tx2"/>
                </a:solidFill>
                <a:ea typeface="Calibri"/>
                <a:cs typeface="Times New Roman"/>
              </a:rPr>
              <a:t>107400 клиентов. </a:t>
            </a:r>
            <a:endParaRPr lang="ru-RU" sz="1600" dirty="0" smtClean="0">
              <a:solidFill>
                <a:schemeClr val="tx2"/>
              </a:solidFill>
              <a:cs typeface="Arial" pitchFamily="34" charset="0"/>
            </a:endParaRPr>
          </a:p>
          <a:p>
            <a:pPr>
              <a:buFont typeface="Arial" charset="0"/>
              <a:buNone/>
              <a:defRPr/>
            </a:pPr>
            <a:r>
              <a:rPr lang="ru-RU" sz="1600" b="1" dirty="0" smtClean="0">
                <a:solidFill>
                  <a:schemeClr val="accent6"/>
                </a:solidFill>
                <a:cs typeface="Arial" pitchFamily="34" charset="0"/>
              </a:rPr>
              <a:t>	</a:t>
            </a:r>
            <a:endParaRPr lang="ru-RU" sz="2000" b="1" dirty="0">
              <a:solidFill>
                <a:schemeClr val="accent6"/>
              </a:solidFill>
            </a:endParaRPr>
          </a:p>
        </p:txBody>
      </p:sp>
      <p:sp>
        <p:nvSpPr>
          <p:cNvPr id="7" name="Номер слайда 6"/>
          <p:cNvSpPr>
            <a:spLocks noGrp="1"/>
          </p:cNvSpPr>
          <p:nvPr>
            <p:ph type="sldNum" sz="quarter" idx="12"/>
          </p:nvPr>
        </p:nvSpPr>
        <p:spPr/>
        <p:txBody>
          <a:bodyPr/>
          <a:lstStyle/>
          <a:p>
            <a:pPr>
              <a:defRPr/>
            </a:pPr>
            <a:fld id="{98311867-CEFF-4D1E-8848-A480288C093C}" type="slidenum">
              <a:rPr lang="ru-RU" smtClean="0"/>
              <a:pPr>
                <a:defRPr/>
              </a:pPr>
              <a:t>4</a:t>
            </a:fld>
            <a:endParaRPr lang="ru-RU"/>
          </a:p>
        </p:txBody>
      </p:sp>
      <p:graphicFrame>
        <p:nvGraphicFramePr>
          <p:cNvPr id="9" name="Диаграмма 8"/>
          <p:cNvGraphicFramePr/>
          <p:nvPr/>
        </p:nvGraphicFramePr>
        <p:xfrm>
          <a:off x="357158" y="1643050"/>
          <a:ext cx="3024336" cy="3855942"/>
        </p:xfrm>
        <a:graphic>
          <a:graphicData uri="http://schemas.openxmlformats.org/drawingml/2006/chart">
            <c:chart xmlns:c="http://schemas.openxmlformats.org/drawingml/2006/chart" xmlns:r="http://schemas.openxmlformats.org/officeDocument/2006/relationships" r:id="rId4"/>
          </a:graphicData>
        </a:graphic>
      </p:graphicFrame>
      <p:sp>
        <p:nvSpPr>
          <p:cNvPr id="11" name="Стрелка вправо 10"/>
          <p:cNvSpPr/>
          <p:nvPr/>
        </p:nvSpPr>
        <p:spPr>
          <a:xfrm>
            <a:off x="4694356" y="5143512"/>
            <a:ext cx="576064" cy="357190"/>
          </a:xfrm>
          <a:prstGeom prst="rightArrow">
            <a:avLst/>
          </a:prstGeom>
          <a:effectLst>
            <a:outerShdw blurRad="40000" dist="23000" dir="5400000" rotWithShape="0">
              <a:srgbClr val="000000">
                <a:alpha val="35000"/>
              </a:srgbClr>
            </a:outerShdw>
            <a:reflection blurRad="6350" stA="50000" endA="300" endPos="90000" dist="50800" dir="5400000" sy="-100000" algn="bl" rotWithShape="0"/>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ru-RU"/>
          </a:p>
        </p:txBody>
      </p:sp>
      <p:sp>
        <p:nvSpPr>
          <p:cNvPr id="12" name="Стрелка вправо 11"/>
          <p:cNvSpPr/>
          <p:nvPr/>
        </p:nvSpPr>
        <p:spPr>
          <a:xfrm>
            <a:off x="5558452" y="5143512"/>
            <a:ext cx="576064" cy="357190"/>
          </a:xfrm>
          <a:prstGeom prst="rightArrow">
            <a:avLst/>
          </a:prstGeom>
          <a:effectLst>
            <a:outerShdw blurRad="40000" dist="23000" dir="5400000" rotWithShape="0">
              <a:srgbClr val="000000">
                <a:alpha val="35000"/>
              </a:srgbClr>
            </a:outerShdw>
            <a:reflection blurRad="6350" stA="50000" endA="300" endPos="90000" dist="50800" dir="5400000" sy="-100000" algn="bl" rotWithShape="0"/>
          </a:effectLst>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ru-RU"/>
          </a:p>
        </p:txBody>
      </p:sp>
      <p:sp>
        <p:nvSpPr>
          <p:cNvPr id="15" name="Стрелка вправо 14"/>
          <p:cNvSpPr/>
          <p:nvPr/>
        </p:nvSpPr>
        <p:spPr>
          <a:xfrm>
            <a:off x="6494556" y="5143512"/>
            <a:ext cx="576064" cy="357190"/>
          </a:xfrm>
          <a:prstGeom prst="rightArrow">
            <a:avLst/>
          </a:prstGeom>
          <a:effectLst>
            <a:outerShdw blurRad="40000" dist="23000" dir="5400000" rotWithShape="0">
              <a:srgbClr val="000000">
                <a:alpha val="35000"/>
              </a:srgbClr>
            </a:outerShdw>
            <a:reflection blurRad="6350" stA="50000" endA="300" endPos="90000" dist="50800" dir="5400000" sy="-100000" algn="bl" rotWithShape="0"/>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ru-RU"/>
          </a:p>
        </p:txBody>
      </p:sp>
      <p:sp>
        <p:nvSpPr>
          <p:cNvPr id="16" name="Стрелка вправо 15"/>
          <p:cNvSpPr/>
          <p:nvPr/>
        </p:nvSpPr>
        <p:spPr>
          <a:xfrm>
            <a:off x="7286644" y="5143512"/>
            <a:ext cx="576064" cy="357190"/>
          </a:xfrm>
          <a:prstGeom prst="rightArrow">
            <a:avLst/>
          </a:prstGeom>
          <a:effectLst>
            <a:outerShdw blurRad="40000" dist="23000" dir="5400000" rotWithShape="0">
              <a:srgbClr val="000000">
                <a:alpha val="35000"/>
              </a:srgbClr>
            </a:outerShdw>
            <a:reflection blurRad="6350" stA="50000" endA="300" endPos="90000" dist="50800" dir="5400000" sy="-100000" algn="bl" rotWithShape="0"/>
          </a:effectLst>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ru-RU"/>
          </a:p>
        </p:txBody>
      </p:sp>
      <p:sp>
        <p:nvSpPr>
          <p:cNvPr id="10255" name="TextBox 17"/>
          <p:cNvSpPr txBox="1">
            <a:spLocks noChangeArrowheads="1"/>
          </p:cNvSpPr>
          <p:nvPr/>
        </p:nvSpPr>
        <p:spPr bwMode="auto">
          <a:xfrm>
            <a:off x="785786" y="5240352"/>
            <a:ext cx="601640" cy="260350"/>
          </a:xfrm>
          <a:prstGeom prst="rect">
            <a:avLst/>
          </a:prstGeom>
          <a:noFill/>
          <a:ln w="9525">
            <a:noFill/>
            <a:miter lim="800000"/>
            <a:headEnd/>
            <a:tailEnd/>
          </a:ln>
        </p:spPr>
        <p:txBody>
          <a:bodyPr wrap="square">
            <a:spAutoFit/>
          </a:bodyPr>
          <a:lstStyle/>
          <a:p>
            <a:pPr>
              <a:defRPr/>
            </a:pPr>
            <a:r>
              <a:rPr lang="ru-RU" sz="1100" dirty="0">
                <a:latin typeface="Calibri" pitchFamily="34" charset="0"/>
                <a:cs typeface="Calibri" pitchFamily="34" charset="0"/>
              </a:rPr>
              <a:t>2010</a:t>
            </a:r>
          </a:p>
        </p:txBody>
      </p:sp>
      <p:graphicFrame>
        <p:nvGraphicFramePr>
          <p:cNvPr id="1026" name="Диаграмма 19"/>
          <p:cNvGraphicFramePr>
            <a:graphicFrameLocks/>
          </p:cNvGraphicFramePr>
          <p:nvPr/>
        </p:nvGraphicFramePr>
        <p:xfrm>
          <a:off x="3357554" y="2001850"/>
          <a:ext cx="5610225" cy="3213100"/>
        </p:xfrm>
        <a:graphic>
          <a:graphicData uri="http://schemas.openxmlformats.org/presentationml/2006/ole">
            <p:oleObj spid="_x0000_s1026" name="Worksheet" r:id="rId5" imgW="5610181" imgH="3057538" progId="Excel.Shee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лилиния 8"/>
          <p:cNvSpPr/>
          <p:nvPr/>
        </p:nvSpPr>
        <p:spPr>
          <a:xfrm>
            <a:off x="6345238" y="1989138"/>
            <a:ext cx="2798762" cy="2784475"/>
          </a:xfrm>
          <a:custGeom>
            <a:avLst/>
            <a:gdLst>
              <a:gd name="connsiteX0" fmla="*/ 0 w 2687835"/>
              <a:gd name="connsiteY0" fmla="*/ 1343918 h 2687835"/>
              <a:gd name="connsiteX1" fmla="*/ 393626 w 2687835"/>
              <a:gd name="connsiteY1" fmla="*/ 393625 h 2687835"/>
              <a:gd name="connsiteX2" fmla="*/ 1343920 w 2687835"/>
              <a:gd name="connsiteY2" fmla="*/ 2 h 2687835"/>
              <a:gd name="connsiteX3" fmla="*/ 2294213 w 2687835"/>
              <a:gd name="connsiteY3" fmla="*/ 393628 h 2687835"/>
              <a:gd name="connsiteX4" fmla="*/ 2687836 w 2687835"/>
              <a:gd name="connsiteY4" fmla="*/ 1343922 h 2687835"/>
              <a:gd name="connsiteX5" fmla="*/ 2294211 w 2687835"/>
              <a:gd name="connsiteY5" fmla="*/ 2294216 h 2687835"/>
              <a:gd name="connsiteX6" fmla="*/ 1343917 w 2687835"/>
              <a:gd name="connsiteY6" fmla="*/ 2687840 h 2687835"/>
              <a:gd name="connsiteX7" fmla="*/ 393623 w 2687835"/>
              <a:gd name="connsiteY7" fmla="*/ 2294215 h 2687835"/>
              <a:gd name="connsiteX8" fmla="*/ -1 w 2687835"/>
              <a:gd name="connsiteY8" fmla="*/ 1343921 h 2687835"/>
              <a:gd name="connsiteX9" fmla="*/ 0 w 2687835"/>
              <a:gd name="connsiteY9" fmla="*/ 1343918 h 26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7835" h="2687835">
                <a:moveTo>
                  <a:pt x="0" y="1343918"/>
                </a:moveTo>
                <a:cubicBezTo>
                  <a:pt x="0" y="987489"/>
                  <a:pt x="141592" y="645658"/>
                  <a:pt x="393626" y="393625"/>
                </a:cubicBezTo>
                <a:cubicBezTo>
                  <a:pt x="645660" y="141592"/>
                  <a:pt x="987491" y="1"/>
                  <a:pt x="1343920" y="2"/>
                </a:cubicBezTo>
                <a:cubicBezTo>
                  <a:pt x="1700349" y="2"/>
                  <a:pt x="2042180" y="141594"/>
                  <a:pt x="2294213" y="393628"/>
                </a:cubicBezTo>
                <a:cubicBezTo>
                  <a:pt x="2546246" y="645662"/>
                  <a:pt x="2687837" y="987493"/>
                  <a:pt x="2687836" y="1343922"/>
                </a:cubicBezTo>
                <a:cubicBezTo>
                  <a:pt x="2687836" y="1700351"/>
                  <a:pt x="2546245" y="2042182"/>
                  <a:pt x="2294211" y="2294216"/>
                </a:cubicBezTo>
                <a:cubicBezTo>
                  <a:pt x="2042177" y="2546250"/>
                  <a:pt x="1700346" y="2687840"/>
                  <a:pt x="1343917" y="2687840"/>
                </a:cubicBezTo>
                <a:cubicBezTo>
                  <a:pt x="987488" y="2687840"/>
                  <a:pt x="645657" y="2546249"/>
                  <a:pt x="393623" y="2294215"/>
                </a:cubicBezTo>
                <a:cubicBezTo>
                  <a:pt x="141590" y="2042181"/>
                  <a:pt x="-1" y="1700350"/>
                  <a:pt x="-1" y="1343921"/>
                </a:cubicBezTo>
                <a:cubicBezTo>
                  <a:pt x="-1" y="1343920"/>
                  <a:pt x="0" y="1343919"/>
                  <a:pt x="0" y="1343918"/>
                </a:cubicBezTo>
                <a:close/>
              </a:path>
            </a:pathLst>
          </a:custGeom>
        </p:spPr>
        <p:style>
          <a:lnRef idx="2">
            <a:schemeClr val="lt1">
              <a:hueOff val="0"/>
              <a:satOff val="0"/>
              <a:lumOff val="0"/>
              <a:alphaOff val="0"/>
            </a:schemeClr>
          </a:lnRef>
          <a:fillRef idx="1">
            <a:schemeClr val="accent4">
              <a:alpha val="50000"/>
              <a:hueOff val="-4464770"/>
              <a:satOff val="26899"/>
              <a:lumOff val="2156"/>
              <a:alphaOff val="0"/>
            </a:schemeClr>
          </a:fillRef>
          <a:effectRef idx="0">
            <a:schemeClr val="accent4">
              <a:alpha val="50000"/>
              <a:hueOff val="-4464770"/>
              <a:satOff val="26899"/>
              <a:lumOff val="2156"/>
              <a:alphaOff val="0"/>
            </a:schemeClr>
          </a:effectRef>
          <a:fontRef idx="minor">
            <a:schemeClr val="tx1"/>
          </a:fontRef>
        </p:style>
        <p:txBody>
          <a:bodyPr lIns="541546" tIns="416484" rIns="541546" bIns="416484" spcCol="1270" anchor="ctr"/>
          <a:lstStyle/>
          <a:p>
            <a:pPr algn="ctr" defTabSz="800100">
              <a:lnSpc>
                <a:spcPct val="90000"/>
              </a:lnSpc>
              <a:spcAft>
                <a:spcPct val="35000"/>
              </a:spcAft>
              <a:defRPr/>
            </a:pPr>
            <a:r>
              <a:rPr lang="ru-RU" dirty="0">
                <a:solidFill>
                  <a:schemeClr val="tx2"/>
                </a:solidFill>
              </a:rPr>
              <a:t>Реализация иных задач, направленных на развитие СУФД</a:t>
            </a:r>
          </a:p>
        </p:txBody>
      </p:sp>
      <p:sp>
        <p:nvSpPr>
          <p:cNvPr id="6146" name="Заголовок 1"/>
          <p:cNvSpPr>
            <a:spLocks noGrp="1"/>
          </p:cNvSpPr>
          <p:nvPr>
            <p:ph type="title"/>
          </p:nvPr>
        </p:nvSpPr>
        <p:spPr>
          <a:xfrm>
            <a:off x="1571604" y="260350"/>
            <a:ext cx="6456384" cy="504825"/>
          </a:xfrm>
        </p:spPr>
        <p:txBody>
          <a:bodyPr/>
          <a:lstStyle/>
          <a:p>
            <a:r>
              <a:rPr sz="2000" smtClean="0"/>
              <a:t>Основные направления развития СУФД</a:t>
            </a:r>
            <a:br>
              <a:rPr sz="2000" smtClean="0"/>
            </a:br>
            <a:endParaRPr sz="2000" smtClean="0"/>
          </a:p>
        </p:txBody>
      </p:sp>
      <p:sp>
        <p:nvSpPr>
          <p:cNvPr id="8" name="Полилиния 7"/>
          <p:cNvSpPr/>
          <p:nvPr/>
        </p:nvSpPr>
        <p:spPr>
          <a:xfrm>
            <a:off x="4211638" y="1989138"/>
            <a:ext cx="2789237" cy="2784475"/>
          </a:xfrm>
          <a:custGeom>
            <a:avLst/>
            <a:gdLst>
              <a:gd name="connsiteX0" fmla="*/ 0 w 2687835"/>
              <a:gd name="connsiteY0" fmla="*/ 1343918 h 2687835"/>
              <a:gd name="connsiteX1" fmla="*/ 393626 w 2687835"/>
              <a:gd name="connsiteY1" fmla="*/ 393625 h 2687835"/>
              <a:gd name="connsiteX2" fmla="*/ 1343920 w 2687835"/>
              <a:gd name="connsiteY2" fmla="*/ 2 h 2687835"/>
              <a:gd name="connsiteX3" fmla="*/ 2294213 w 2687835"/>
              <a:gd name="connsiteY3" fmla="*/ 393628 h 2687835"/>
              <a:gd name="connsiteX4" fmla="*/ 2687836 w 2687835"/>
              <a:gd name="connsiteY4" fmla="*/ 1343922 h 2687835"/>
              <a:gd name="connsiteX5" fmla="*/ 2294211 w 2687835"/>
              <a:gd name="connsiteY5" fmla="*/ 2294216 h 2687835"/>
              <a:gd name="connsiteX6" fmla="*/ 1343917 w 2687835"/>
              <a:gd name="connsiteY6" fmla="*/ 2687840 h 2687835"/>
              <a:gd name="connsiteX7" fmla="*/ 393623 w 2687835"/>
              <a:gd name="connsiteY7" fmla="*/ 2294215 h 2687835"/>
              <a:gd name="connsiteX8" fmla="*/ -1 w 2687835"/>
              <a:gd name="connsiteY8" fmla="*/ 1343921 h 2687835"/>
              <a:gd name="connsiteX9" fmla="*/ 0 w 2687835"/>
              <a:gd name="connsiteY9" fmla="*/ 1343918 h 26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7835" h="2687835">
                <a:moveTo>
                  <a:pt x="0" y="1343918"/>
                </a:moveTo>
                <a:cubicBezTo>
                  <a:pt x="0" y="987489"/>
                  <a:pt x="141592" y="645658"/>
                  <a:pt x="393626" y="393625"/>
                </a:cubicBezTo>
                <a:cubicBezTo>
                  <a:pt x="645660" y="141592"/>
                  <a:pt x="987491" y="1"/>
                  <a:pt x="1343920" y="2"/>
                </a:cubicBezTo>
                <a:cubicBezTo>
                  <a:pt x="1700349" y="2"/>
                  <a:pt x="2042180" y="141594"/>
                  <a:pt x="2294213" y="393628"/>
                </a:cubicBezTo>
                <a:cubicBezTo>
                  <a:pt x="2546246" y="645662"/>
                  <a:pt x="2687837" y="987493"/>
                  <a:pt x="2687836" y="1343922"/>
                </a:cubicBezTo>
                <a:cubicBezTo>
                  <a:pt x="2687836" y="1700351"/>
                  <a:pt x="2546245" y="2042182"/>
                  <a:pt x="2294211" y="2294216"/>
                </a:cubicBezTo>
                <a:cubicBezTo>
                  <a:pt x="2042177" y="2546250"/>
                  <a:pt x="1700346" y="2687840"/>
                  <a:pt x="1343917" y="2687840"/>
                </a:cubicBezTo>
                <a:cubicBezTo>
                  <a:pt x="987488" y="2687840"/>
                  <a:pt x="645657" y="2546249"/>
                  <a:pt x="393623" y="2294215"/>
                </a:cubicBezTo>
                <a:cubicBezTo>
                  <a:pt x="141590" y="2042181"/>
                  <a:pt x="-1" y="1700350"/>
                  <a:pt x="-1" y="1343921"/>
                </a:cubicBezTo>
                <a:cubicBezTo>
                  <a:pt x="-1" y="1343920"/>
                  <a:pt x="0" y="1343919"/>
                  <a:pt x="0" y="1343918"/>
                </a:cubicBezTo>
                <a:close/>
              </a:path>
            </a:pathLst>
          </a:custGeom>
        </p:spPr>
        <p:style>
          <a:lnRef idx="2">
            <a:schemeClr val="lt1">
              <a:hueOff val="0"/>
              <a:satOff val="0"/>
              <a:lumOff val="0"/>
              <a:alphaOff val="0"/>
            </a:schemeClr>
          </a:lnRef>
          <a:fillRef idx="1">
            <a:schemeClr val="accent4">
              <a:alpha val="50000"/>
              <a:hueOff val="-2976513"/>
              <a:satOff val="17933"/>
              <a:lumOff val="1437"/>
              <a:alphaOff val="0"/>
            </a:schemeClr>
          </a:fillRef>
          <a:effectRef idx="0">
            <a:schemeClr val="accent4">
              <a:alpha val="50000"/>
              <a:hueOff val="-2976513"/>
              <a:satOff val="17933"/>
              <a:lumOff val="1437"/>
              <a:alphaOff val="0"/>
            </a:schemeClr>
          </a:effectRef>
          <a:fontRef idx="minor">
            <a:schemeClr val="tx1"/>
          </a:fontRef>
        </p:style>
        <p:txBody>
          <a:bodyPr lIns="541546" tIns="416484" rIns="541546" bIns="416484" spcCol="1270" anchor="ctr"/>
          <a:lstStyle/>
          <a:p>
            <a:pPr algn="ctr" defTabSz="800100">
              <a:lnSpc>
                <a:spcPct val="90000"/>
              </a:lnSpc>
              <a:spcAft>
                <a:spcPct val="35000"/>
              </a:spcAft>
              <a:defRPr/>
            </a:pPr>
            <a:r>
              <a:rPr lang="ru-RU" dirty="0">
                <a:solidFill>
                  <a:schemeClr val="tx2"/>
                </a:solidFill>
              </a:rPr>
              <a:t>Повышение качества передачи информации</a:t>
            </a:r>
          </a:p>
        </p:txBody>
      </p:sp>
      <p:sp>
        <p:nvSpPr>
          <p:cNvPr id="7" name="Полилиния 6"/>
          <p:cNvSpPr/>
          <p:nvPr/>
        </p:nvSpPr>
        <p:spPr>
          <a:xfrm>
            <a:off x="2152650" y="1989138"/>
            <a:ext cx="2779713" cy="2784475"/>
          </a:xfrm>
          <a:custGeom>
            <a:avLst/>
            <a:gdLst>
              <a:gd name="connsiteX0" fmla="*/ 0 w 2687835"/>
              <a:gd name="connsiteY0" fmla="*/ 1343918 h 2687835"/>
              <a:gd name="connsiteX1" fmla="*/ 393626 w 2687835"/>
              <a:gd name="connsiteY1" fmla="*/ 393625 h 2687835"/>
              <a:gd name="connsiteX2" fmla="*/ 1343920 w 2687835"/>
              <a:gd name="connsiteY2" fmla="*/ 2 h 2687835"/>
              <a:gd name="connsiteX3" fmla="*/ 2294213 w 2687835"/>
              <a:gd name="connsiteY3" fmla="*/ 393628 h 2687835"/>
              <a:gd name="connsiteX4" fmla="*/ 2687836 w 2687835"/>
              <a:gd name="connsiteY4" fmla="*/ 1343922 h 2687835"/>
              <a:gd name="connsiteX5" fmla="*/ 2294211 w 2687835"/>
              <a:gd name="connsiteY5" fmla="*/ 2294216 h 2687835"/>
              <a:gd name="connsiteX6" fmla="*/ 1343917 w 2687835"/>
              <a:gd name="connsiteY6" fmla="*/ 2687840 h 2687835"/>
              <a:gd name="connsiteX7" fmla="*/ 393623 w 2687835"/>
              <a:gd name="connsiteY7" fmla="*/ 2294215 h 2687835"/>
              <a:gd name="connsiteX8" fmla="*/ -1 w 2687835"/>
              <a:gd name="connsiteY8" fmla="*/ 1343921 h 2687835"/>
              <a:gd name="connsiteX9" fmla="*/ 0 w 2687835"/>
              <a:gd name="connsiteY9" fmla="*/ 1343918 h 26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7835" h="2687835">
                <a:moveTo>
                  <a:pt x="0" y="1343918"/>
                </a:moveTo>
                <a:cubicBezTo>
                  <a:pt x="0" y="987489"/>
                  <a:pt x="141592" y="645658"/>
                  <a:pt x="393626" y="393625"/>
                </a:cubicBezTo>
                <a:cubicBezTo>
                  <a:pt x="645660" y="141592"/>
                  <a:pt x="987491" y="1"/>
                  <a:pt x="1343920" y="2"/>
                </a:cubicBezTo>
                <a:cubicBezTo>
                  <a:pt x="1700349" y="2"/>
                  <a:pt x="2042180" y="141594"/>
                  <a:pt x="2294213" y="393628"/>
                </a:cubicBezTo>
                <a:cubicBezTo>
                  <a:pt x="2546246" y="645662"/>
                  <a:pt x="2687837" y="987493"/>
                  <a:pt x="2687836" y="1343922"/>
                </a:cubicBezTo>
                <a:cubicBezTo>
                  <a:pt x="2687836" y="1700351"/>
                  <a:pt x="2546245" y="2042182"/>
                  <a:pt x="2294211" y="2294216"/>
                </a:cubicBezTo>
                <a:cubicBezTo>
                  <a:pt x="2042177" y="2546250"/>
                  <a:pt x="1700346" y="2687840"/>
                  <a:pt x="1343917" y="2687840"/>
                </a:cubicBezTo>
                <a:cubicBezTo>
                  <a:pt x="987488" y="2687840"/>
                  <a:pt x="645657" y="2546249"/>
                  <a:pt x="393623" y="2294215"/>
                </a:cubicBezTo>
                <a:cubicBezTo>
                  <a:pt x="141590" y="2042181"/>
                  <a:pt x="-1" y="1700350"/>
                  <a:pt x="-1" y="1343921"/>
                </a:cubicBezTo>
                <a:cubicBezTo>
                  <a:pt x="-1" y="1343920"/>
                  <a:pt x="0" y="1343919"/>
                  <a:pt x="0" y="1343918"/>
                </a:cubicBezTo>
                <a:close/>
              </a:path>
            </a:pathLst>
          </a:custGeom>
        </p:spPr>
        <p:style>
          <a:lnRef idx="2">
            <a:schemeClr val="lt1">
              <a:hueOff val="0"/>
              <a:satOff val="0"/>
              <a:lumOff val="0"/>
              <a:alphaOff val="0"/>
            </a:schemeClr>
          </a:lnRef>
          <a:fillRef idx="1">
            <a:schemeClr val="accent4">
              <a:alpha val="50000"/>
              <a:hueOff val="-1488257"/>
              <a:satOff val="8966"/>
              <a:lumOff val="719"/>
              <a:alphaOff val="0"/>
            </a:schemeClr>
          </a:fillRef>
          <a:effectRef idx="0">
            <a:schemeClr val="accent4">
              <a:alpha val="50000"/>
              <a:hueOff val="-1488257"/>
              <a:satOff val="8966"/>
              <a:lumOff val="719"/>
              <a:alphaOff val="0"/>
            </a:schemeClr>
          </a:effectRef>
          <a:fontRef idx="minor">
            <a:schemeClr val="tx1"/>
          </a:fontRef>
        </p:style>
        <p:txBody>
          <a:bodyPr lIns="541546" tIns="416484" rIns="541546" bIns="416484" spcCol="1270" anchor="ctr"/>
          <a:lstStyle/>
          <a:p>
            <a:pPr algn="ctr" defTabSz="800100">
              <a:lnSpc>
                <a:spcPct val="90000"/>
              </a:lnSpc>
              <a:spcAft>
                <a:spcPct val="35000"/>
              </a:spcAft>
              <a:defRPr/>
            </a:pPr>
            <a:r>
              <a:rPr lang="ru-RU" sz="1600" dirty="0">
                <a:solidFill>
                  <a:schemeClr val="tx2"/>
                </a:solidFill>
              </a:rPr>
              <a:t>Развитие возможностей связанных со спецификой передачи документов путем электронного документооборота</a:t>
            </a:r>
          </a:p>
        </p:txBody>
      </p:sp>
      <p:sp>
        <p:nvSpPr>
          <p:cNvPr id="5" name="Полилиния 4"/>
          <p:cNvSpPr/>
          <p:nvPr/>
        </p:nvSpPr>
        <p:spPr>
          <a:xfrm>
            <a:off x="3175" y="1989138"/>
            <a:ext cx="2768600" cy="2784475"/>
          </a:xfrm>
          <a:custGeom>
            <a:avLst/>
            <a:gdLst>
              <a:gd name="connsiteX0" fmla="*/ 0 w 2687835"/>
              <a:gd name="connsiteY0" fmla="*/ 1343918 h 2687835"/>
              <a:gd name="connsiteX1" fmla="*/ 393626 w 2687835"/>
              <a:gd name="connsiteY1" fmla="*/ 393625 h 2687835"/>
              <a:gd name="connsiteX2" fmla="*/ 1343920 w 2687835"/>
              <a:gd name="connsiteY2" fmla="*/ 2 h 2687835"/>
              <a:gd name="connsiteX3" fmla="*/ 2294213 w 2687835"/>
              <a:gd name="connsiteY3" fmla="*/ 393628 h 2687835"/>
              <a:gd name="connsiteX4" fmla="*/ 2687836 w 2687835"/>
              <a:gd name="connsiteY4" fmla="*/ 1343922 h 2687835"/>
              <a:gd name="connsiteX5" fmla="*/ 2294211 w 2687835"/>
              <a:gd name="connsiteY5" fmla="*/ 2294216 h 2687835"/>
              <a:gd name="connsiteX6" fmla="*/ 1343917 w 2687835"/>
              <a:gd name="connsiteY6" fmla="*/ 2687840 h 2687835"/>
              <a:gd name="connsiteX7" fmla="*/ 393623 w 2687835"/>
              <a:gd name="connsiteY7" fmla="*/ 2294215 h 2687835"/>
              <a:gd name="connsiteX8" fmla="*/ -1 w 2687835"/>
              <a:gd name="connsiteY8" fmla="*/ 1343921 h 2687835"/>
              <a:gd name="connsiteX9" fmla="*/ 0 w 2687835"/>
              <a:gd name="connsiteY9" fmla="*/ 1343918 h 26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7835" h="2687835">
                <a:moveTo>
                  <a:pt x="0" y="1343918"/>
                </a:moveTo>
                <a:cubicBezTo>
                  <a:pt x="0" y="987489"/>
                  <a:pt x="141592" y="645658"/>
                  <a:pt x="393626" y="393625"/>
                </a:cubicBezTo>
                <a:cubicBezTo>
                  <a:pt x="645660" y="141592"/>
                  <a:pt x="987491" y="1"/>
                  <a:pt x="1343920" y="2"/>
                </a:cubicBezTo>
                <a:cubicBezTo>
                  <a:pt x="1700349" y="2"/>
                  <a:pt x="2042180" y="141594"/>
                  <a:pt x="2294213" y="393628"/>
                </a:cubicBezTo>
                <a:cubicBezTo>
                  <a:pt x="2546246" y="645662"/>
                  <a:pt x="2687837" y="987493"/>
                  <a:pt x="2687836" y="1343922"/>
                </a:cubicBezTo>
                <a:cubicBezTo>
                  <a:pt x="2687836" y="1700351"/>
                  <a:pt x="2546245" y="2042182"/>
                  <a:pt x="2294211" y="2294216"/>
                </a:cubicBezTo>
                <a:cubicBezTo>
                  <a:pt x="2042177" y="2546250"/>
                  <a:pt x="1700346" y="2687840"/>
                  <a:pt x="1343917" y="2687840"/>
                </a:cubicBezTo>
                <a:cubicBezTo>
                  <a:pt x="987488" y="2687840"/>
                  <a:pt x="645657" y="2546249"/>
                  <a:pt x="393623" y="2294215"/>
                </a:cubicBezTo>
                <a:cubicBezTo>
                  <a:pt x="141590" y="2042181"/>
                  <a:pt x="-1" y="1700350"/>
                  <a:pt x="-1" y="1343921"/>
                </a:cubicBezTo>
                <a:cubicBezTo>
                  <a:pt x="-1" y="1343920"/>
                  <a:pt x="0" y="1343919"/>
                  <a:pt x="0" y="1343918"/>
                </a:cubicBezTo>
                <a:close/>
              </a:path>
            </a:pathLst>
          </a:custGeom>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lIns="541546" tIns="416484" rIns="541546" bIns="416484" spcCol="1270" anchor="ctr"/>
          <a:lstStyle/>
          <a:p>
            <a:pPr algn="ctr" defTabSz="800100">
              <a:lnSpc>
                <a:spcPct val="90000"/>
              </a:lnSpc>
              <a:spcAft>
                <a:spcPct val="35000"/>
              </a:spcAft>
              <a:defRPr/>
            </a:pPr>
            <a:r>
              <a:rPr lang="ru-RU" dirty="0">
                <a:solidFill>
                  <a:schemeClr val="tx2"/>
                </a:solidFill>
              </a:rPr>
              <a:t>Изменения в соответствии с требованиями НПА</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1403350" y="333375"/>
            <a:ext cx="6624638" cy="504825"/>
          </a:xfrm>
        </p:spPr>
        <p:txBody>
          <a:bodyPr/>
          <a:lstStyle/>
          <a:p>
            <a:pPr algn="ctr"/>
            <a:r>
              <a:rPr sz="2000" smtClean="0"/>
              <a:t>Стратегические задачи по развитию СУФД для Клиентов</a:t>
            </a:r>
            <a:br>
              <a:rPr sz="2000" smtClean="0"/>
            </a:br>
            <a:endParaRPr sz="2000" smtClean="0"/>
          </a:p>
        </p:txBody>
      </p:sp>
      <p:graphicFrame>
        <p:nvGraphicFramePr>
          <p:cNvPr id="4" name="Содержимое 3"/>
          <p:cNvGraphicFramePr>
            <a:graphicFrameLocks noGrp="1"/>
          </p:cNvGraphicFramePr>
          <p:nvPr>
            <p:ph idx="1"/>
          </p:nvPr>
        </p:nvGraphicFramePr>
        <p:xfrm>
          <a:off x="467544" y="141277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2571736" y="115888"/>
            <a:ext cx="5456252" cy="504825"/>
          </a:xfrm>
        </p:spPr>
        <p:txBody>
          <a:bodyPr/>
          <a:lstStyle/>
          <a:p>
            <a:r>
              <a:rPr sz="2000" smtClean="0"/>
              <a:t>Версии СУФД до конца 2013 года</a:t>
            </a:r>
          </a:p>
        </p:txBody>
      </p:sp>
      <p:graphicFrame>
        <p:nvGraphicFramePr>
          <p:cNvPr id="5" name="Схема 4"/>
          <p:cNvGraphicFramePr/>
          <p:nvPr/>
        </p:nvGraphicFramePr>
        <p:xfrm>
          <a:off x="179512" y="1196752"/>
          <a:ext cx="8784976"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1714480" y="214290"/>
            <a:ext cx="6313508" cy="504825"/>
          </a:xfrm>
        </p:spPr>
        <p:txBody>
          <a:bodyPr/>
          <a:lstStyle/>
          <a:p>
            <a:pPr algn="ctr"/>
            <a:r>
              <a:rPr sz="2000" smtClean="0"/>
              <a:t>Основные доработки 15 версии </a:t>
            </a:r>
            <a:br>
              <a:rPr sz="2000" smtClean="0"/>
            </a:br>
            <a:r>
              <a:rPr sz="2000" smtClean="0"/>
              <a:t>(срок выхода в пром.эксплуатацию 27.06.2013) </a:t>
            </a:r>
          </a:p>
        </p:txBody>
      </p:sp>
      <p:graphicFrame>
        <p:nvGraphicFramePr>
          <p:cNvPr id="8" name="Таблица 7"/>
          <p:cNvGraphicFramePr>
            <a:graphicFrameLocks noGrp="1"/>
          </p:cNvGraphicFramePr>
          <p:nvPr/>
        </p:nvGraphicFramePr>
        <p:xfrm>
          <a:off x="107950" y="1052513"/>
          <a:ext cx="8928992" cy="5488146"/>
        </p:xfrm>
        <a:graphic>
          <a:graphicData uri="http://schemas.openxmlformats.org/drawingml/2006/table">
            <a:tbl>
              <a:tblPr/>
              <a:tblGrid>
                <a:gridCol w="2808311"/>
                <a:gridCol w="6120681"/>
              </a:tblGrid>
              <a:tr h="797702">
                <a:tc>
                  <a:txBody>
                    <a:bodyPr/>
                    <a:lstStyle/>
                    <a:p>
                      <a:pPr>
                        <a:lnSpc>
                          <a:spcPct val="100000"/>
                        </a:lnSpc>
                        <a:spcAft>
                          <a:spcPts val="1000"/>
                        </a:spcAft>
                      </a:pPr>
                      <a:r>
                        <a:rPr lang="ru-RU" sz="1200" b="1" dirty="0">
                          <a:solidFill>
                            <a:srgbClr val="1F497D"/>
                          </a:solidFill>
                          <a:latin typeface="+mn-lt"/>
                          <a:ea typeface="Calibri"/>
                          <a:cs typeface="Times New Roman"/>
                        </a:rPr>
                        <a:t>SUFD-33554</a:t>
                      </a:r>
                      <a:r>
                        <a:rPr lang="ru-RU" sz="1200" dirty="0">
                          <a:solidFill>
                            <a:srgbClr val="1F497D"/>
                          </a:solidFill>
                          <a:latin typeface="+mn-lt"/>
                          <a:ea typeface="Calibri"/>
                          <a:cs typeface="Times New Roman"/>
                        </a:rPr>
                        <a:t> «Доработка Отчетности ГРБС по реорганизации по TXT форматам 191Н» </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Разработана функция импорта структурированного файла сводной отчетности; </a:t>
                      </a:r>
                    </a:p>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Доработана функция импорта, в части приема отчетности с периодичностью «R» – реорганизация </a:t>
                      </a: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559188">
                <a:tc>
                  <a:txBody>
                    <a:bodyPr/>
                    <a:lstStyle/>
                    <a:p>
                      <a:pPr>
                        <a:lnSpc>
                          <a:spcPct val="100000"/>
                        </a:lnSpc>
                        <a:spcAft>
                          <a:spcPts val="1000"/>
                        </a:spcAft>
                      </a:pPr>
                      <a:r>
                        <a:rPr lang="ru-RU" sz="1200" b="1" dirty="0">
                          <a:solidFill>
                            <a:srgbClr val="1F497D"/>
                          </a:solidFill>
                          <a:latin typeface="+mn-lt"/>
                          <a:ea typeface="Calibri"/>
                          <a:cs typeface="Times New Roman"/>
                        </a:rPr>
                        <a:t>SUFD-37086</a:t>
                      </a:r>
                      <a:r>
                        <a:rPr lang="ru-RU" sz="1200" dirty="0">
                          <a:solidFill>
                            <a:srgbClr val="1F497D"/>
                          </a:solidFill>
                          <a:latin typeface="+mn-lt"/>
                          <a:ea typeface="Calibri"/>
                          <a:cs typeface="Times New Roman"/>
                        </a:rPr>
                        <a:t> «Доработка доставки отчетности ДУБП до УФК» </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nSpc>
                          <a:spcPct val="100000"/>
                        </a:lnSpc>
                        <a:spcAft>
                          <a:spcPts val="1000"/>
                        </a:spcAft>
                      </a:pPr>
                      <a:r>
                        <a:rPr lang="ru-RU" sz="1200">
                          <a:solidFill>
                            <a:srgbClr val="1F497D"/>
                          </a:solidFill>
                          <a:latin typeface="+mn-lt"/>
                          <a:ea typeface="Calibri"/>
                          <a:cs typeface="Times New Roman"/>
                        </a:rPr>
                        <a:t>Разработаны функции импорта из внешней системы текстовых файлов, в соответствии с ТФФ версии 11.0, а также экспорта в ППО «АСФК (OEBS)» во внутренних форматах XML, для ряда отчетов </a:t>
                      </a:r>
                      <a:endParaRPr lang="ru-RU" sz="120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583020">
                <a:tc>
                  <a:txBody>
                    <a:bodyPr/>
                    <a:lstStyle/>
                    <a:p>
                      <a:pPr>
                        <a:lnSpc>
                          <a:spcPct val="100000"/>
                        </a:lnSpc>
                        <a:spcAft>
                          <a:spcPts val="1000"/>
                        </a:spcAft>
                      </a:pPr>
                      <a:r>
                        <a:rPr lang="ru-RU" sz="1200" b="1" dirty="0">
                          <a:solidFill>
                            <a:srgbClr val="1F497D"/>
                          </a:solidFill>
                          <a:latin typeface="+mn-lt"/>
                          <a:ea typeface="Calibri"/>
                          <a:cs typeface="Times New Roman"/>
                        </a:rPr>
                        <a:t>SUFD-38267</a:t>
                      </a:r>
                      <a:r>
                        <a:rPr lang="ru-RU" sz="1200" dirty="0">
                          <a:solidFill>
                            <a:srgbClr val="1F497D"/>
                          </a:solidFill>
                          <a:latin typeface="+mn-lt"/>
                          <a:ea typeface="Calibri"/>
                          <a:cs typeface="Times New Roman"/>
                        </a:rPr>
                        <a:t> «Доработка функции импорта в соответствии с изменениями Приказа 191н» </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nSpc>
                          <a:spcPct val="100000"/>
                        </a:lnSpc>
                        <a:spcAft>
                          <a:spcPts val="1000"/>
                        </a:spcAft>
                      </a:pPr>
                      <a:r>
                        <a:rPr lang="ru-RU" sz="1200">
                          <a:solidFill>
                            <a:srgbClr val="1F497D"/>
                          </a:solidFill>
                          <a:latin typeface="+mn-lt"/>
                          <a:ea typeface="Calibri"/>
                          <a:cs typeface="Times New Roman"/>
                        </a:rPr>
                        <a:t>доработана функция импорта структурированных файлов сводной отчетности в соответствии с изменениями ТФФ </a:t>
                      </a:r>
                      <a:endParaRPr lang="ru-RU" sz="120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717762">
                <a:tc>
                  <a:txBody>
                    <a:bodyPr/>
                    <a:lstStyle/>
                    <a:p>
                      <a:pPr>
                        <a:lnSpc>
                          <a:spcPct val="100000"/>
                        </a:lnSpc>
                        <a:spcAft>
                          <a:spcPts val="1000"/>
                        </a:spcAft>
                      </a:pPr>
                      <a:r>
                        <a:rPr lang="ru-RU" sz="1200" b="1" dirty="0">
                          <a:solidFill>
                            <a:srgbClr val="1F497D"/>
                          </a:solidFill>
                          <a:latin typeface="+mn-lt"/>
                          <a:ea typeface="Calibri"/>
                          <a:cs typeface="Times New Roman"/>
                        </a:rPr>
                        <a:t>SUFD-38956</a:t>
                      </a:r>
                      <a:r>
                        <a:rPr lang="ru-RU" sz="1200" dirty="0">
                          <a:solidFill>
                            <a:srgbClr val="1F497D"/>
                          </a:solidFill>
                          <a:latin typeface="+mn-lt"/>
                          <a:ea typeface="Calibri"/>
                          <a:cs typeface="Times New Roman"/>
                        </a:rPr>
                        <a:t> «Доработка Отчетности ГРБС по реорганизации. ф. 0503178» </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Доработана функция импорта бюджетной отчетности ф. 0503178; </a:t>
                      </a:r>
                    </a:p>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Доработана функция контроля импортированного файла бюджетной отчетности в соответствии с ТФФ ГРБС версии 4.1.</a:t>
                      </a: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734866">
                <a:tc>
                  <a:txBody>
                    <a:bodyPr/>
                    <a:lstStyle/>
                    <a:p>
                      <a:pPr>
                        <a:lnSpc>
                          <a:spcPct val="100000"/>
                        </a:lnSpc>
                        <a:spcAft>
                          <a:spcPts val="1000"/>
                        </a:spcAft>
                      </a:pPr>
                      <a:r>
                        <a:rPr lang="ru-RU" sz="1200" b="1">
                          <a:solidFill>
                            <a:srgbClr val="1F497D"/>
                          </a:solidFill>
                          <a:latin typeface="+mn-lt"/>
                          <a:ea typeface="Calibri"/>
                          <a:cs typeface="Times New Roman"/>
                        </a:rPr>
                        <a:t>SUFD-41523</a:t>
                      </a:r>
                      <a:r>
                        <a:rPr lang="ru-RU" sz="1200">
                          <a:solidFill>
                            <a:srgbClr val="1F497D"/>
                          </a:solidFill>
                          <a:latin typeface="+mn-lt"/>
                          <a:ea typeface="Calibri"/>
                          <a:cs typeface="Times New Roman"/>
                        </a:rPr>
                        <a:t> «Доработка импорта Отчета (ф. 0503324)» </a:t>
                      </a:r>
                      <a:endParaRPr lang="ru-RU" sz="120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nSpc>
                          <a:spcPct val="100000"/>
                        </a:lnSpc>
                        <a:spcAft>
                          <a:spcPts val="1000"/>
                        </a:spcAft>
                      </a:pPr>
                      <a:r>
                        <a:rPr lang="ru-RU" sz="1200" dirty="0">
                          <a:solidFill>
                            <a:srgbClr val="1F497D"/>
                          </a:solidFill>
                          <a:latin typeface="+mn-lt"/>
                          <a:ea typeface="Calibri"/>
                          <a:cs typeface="Times New Roman"/>
                        </a:rPr>
                        <a:t>В ППО «АСФК (СУФД)» для Отчета ф. 0503324 (424) доработан формат импорта из внешней системы в соответствии с ТФФ ФО и ГВБФ версии 3.0.17 и экспорта в ППО «АСФК (OEBS)» во внутренних форматах ППО «АСФК» формате </a:t>
                      </a:r>
                      <a:r>
                        <a:rPr lang="ru-RU" sz="1200" dirty="0" err="1">
                          <a:solidFill>
                            <a:srgbClr val="1F497D"/>
                          </a:solidFill>
                          <a:latin typeface="+mn-lt"/>
                          <a:ea typeface="Calibri"/>
                          <a:cs typeface="Times New Roman"/>
                        </a:rPr>
                        <a:t>xml</a:t>
                      </a:r>
                      <a:r>
                        <a:rPr lang="ru-RU" sz="1200" dirty="0">
                          <a:solidFill>
                            <a:srgbClr val="1F497D"/>
                          </a:solidFill>
                          <a:latin typeface="+mn-lt"/>
                          <a:ea typeface="Calibri"/>
                          <a:cs typeface="Times New Roman"/>
                        </a:rPr>
                        <a:t>.</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734866">
                <a:tc>
                  <a:txBody>
                    <a:bodyPr/>
                    <a:lstStyle/>
                    <a:p>
                      <a:pPr>
                        <a:lnSpc>
                          <a:spcPct val="100000"/>
                        </a:lnSpc>
                        <a:spcAft>
                          <a:spcPts val="1000"/>
                        </a:spcAft>
                      </a:pPr>
                      <a:r>
                        <a:rPr lang="ru-RU" sz="1200" b="1">
                          <a:solidFill>
                            <a:srgbClr val="1F497D"/>
                          </a:solidFill>
                          <a:latin typeface="+mn-lt"/>
                          <a:ea typeface="Calibri"/>
                          <a:cs typeface="Times New Roman"/>
                        </a:rPr>
                        <a:t>SUFD-41993</a:t>
                      </a:r>
                      <a:r>
                        <a:rPr lang="ru-RU" sz="1200">
                          <a:solidFill>
                            <a:srgbClr val="1F497D"/>
                          </a:solidFill>
                          <a:latin typeface="+mn-lt"/>
                          <a:ea typeface="Calibri"/>
                          <a:cs typeface="Times New Roman"/>
                        </a:rPr>
                        <a:t> «Доработка функции импорта отчетов в соответствии с изменениями Приказа 33н» </a:t>
                      </a:r>
                      <a:endParaRPr lang="ru-RU" sz="120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nSpc>
                          <a:spcPct val="100000"/>
                        </a:lnSpc>
                        <a:spcAft>
                          <a:spcPts val="1000"/>
                        </a:spcAft>
                      </a:pPr>
                      <a:r>
                        <a:rPr lang="ru-RU" sz="1200" dirty="0">
                          <a:solidFill>
                            <a:srgbClr val="1F497D"/>
                          </a:solidFill>
                          <a:latin typeface="+mn-lt"/>
                          <a:ea typeface="Calibri"/>
                          <a:cs typeface="Times New Roman"/>
                        </a:rPr>
                        <a:t>доработана функция импорта и контроля при загрузке структурированных текстовых файлов сводных отчетов, в соответствии с ТФФ 33н версии 2.0, а так же экспорта в ППО «АСФК (OEBS)» в соответствии с внутренними форматами XML ряда отчетов</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1201189">
                <a:tc>
                  <a:txBody>
                    <a:bodyPr/>
                    <a:lstStyle/>
                    <a:p>
                      <a:pPr>
                        <a:lnSpc>
                          <a:spcPct val="100000"/>
                        </a:lnSpc>
                        <a:spcAft>
                          <a:spcPts val="1000"/>
                        </a:spcAft>
                      </a:pPr>
                      <a:r>
                        <a:rPr lang="ru-RU" sz="1200" b="1" dirty="0">
                          <a:solidFill>
                            <a:srgbClr val="1F497D"/>
                          </a:solidFill>
                          <a:latin typeface="+mn-lt"/>
                          <a:ea typeface="Calibri"/>
                          <a:cs typeface="Times New Roman"/>
                        </a:rPr>
                        <a:t>SUFD-41217</a:t>
                      </a:r>
                      <a:r>
                        <a:rPr lang="ru-RU" sz="1200" dirty="0">
                          <a:solidFill>
                            <a:srgbClr val="1F497D"/>
                          </a:solidFill>
                          <a:latin typeface="+mn-lt"/>
                          <a:ea typeface="Calibri"/>
                          <a:cs typeface="Times New Roman"/>
                        </a:rPr>
                        <a:t> «Разработка функциональности обмена документами по сводной бюджетной росписи между Минфином России и ГРБС(ГАИФДБ) через </a:t>
                      </a:r>
                      <a:r>
                        <a:rPr lang="ru-RU" sz="1200" dirty="0" err="1">
                          <a:solidFill>
                            <a:srgbClr val="1F497D"/>
                          </a:solidFill>
                          <a:latin typeface="+mn-lt"/>
                          <a:ea typeface="Calibri"/>
                          <a:cs typeface="Times New Roman"/>
                        </a:rPr>
                        <a:t>СУФД-Портал</a:t>
                      </a:r>
                      <a:r>
                        <a:rPr lang="ru-RU" sz="1200" dirty="0">
                          <a:solidFill>
                            <a:srgbClr val="1F497D"/>
                          </a:solidFill>
                          <a:latin typeface="+mn-lt"/>
                          <a:ea typeface="Calibri"/>
                          <a:cs typeface="Times New Roman"/>
                        </a:rPr>
                        <a:t>» </a:t>
                      </a:r>
                      <a:endParaRPr lang="ru-RU" sz="1200" dirty="0">
                        <a:latin typeface="+mn-lt"/>
                        <a:ea typeface="Calibri"/>
                        <a:cs typeface="Times New Roman"/>
                      </a:endParaRP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Разработан новый АРМ - АРМ МФ РФ;</a:t>
                      </a:r>
                    </a:p>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Разработан новый документ «Информационное сообщение для СБР» и функции для него; </a:t>
                      </a:r>
                    </a:p>
                    <a:p>
                      <a:pPr marL="342900" lvl="0" indent="-342900">
                        <a:lnSpc>
                          <a:spcPct val="100000"/>
                        </a:lnSpc>
                        <a:spcAft>
                          <a:spcPts val="1000"/>
                        </a:spcAft>
                        <a:buFont typeface="+mj-lt"/>
                        <a:buAutoNum type="arabicPeriod"/>
                        <a:tabLst>
                          <a:tab pos="457200" algn="l"/>
                        </a:tabLst>
                      </a:pPr>
                      <a:r>
                        <a:rPr lang="ru-RU" sz="1200" dirty="0">
                          <a:solidFill>
                            <a:srgbClr val="1F497D"/>
                          </a:solidFill>
                          <a:latin typeface="+mn-lt"/>
                          <a:ea typeface="Calibri"/>
                          <a:cs typeface="Times New Roman"/>
                        </a:rPr>
                        <a:t>Разработана функция автоматической отправки документа «Информационное сообщение для СБР»; </a:t>
                      </a:r>
                    </a:p>
                  </a:txBody>
                  <a:tcPr marL="16315" marR="16315" marT="6614"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107950" y="1052513"/>
          <a:ext cx="8928992" cy="5448640"/>
        </p:xfrm>
        <a:graphic>
          <a:graphicData uri="http://schemas.openxmlformats.org/drawingml/2006/table">
            <a:tbl>
              <a:tblPr/>
              <a:tblGrid>
                <a:gridCol w="2808312"/>
                <a:gridCol w="6120680"/>
              </a:tblGrid>
              <a:tr h="450051">
                <a:tc>
                  <a:txBody>
                    <a:bodyPr/>
                    <a:lstStyle/>
                    <a:p>
                      <a:pPr algn="l">
                        <a:lnSpc>
                          <a:spcPct val="115000"/>
                        </a:lnSpc>
                        <a:spcAft>
                          <a:spcPts val="1000"/>
                        </a:spcAft>
                      </a:pPr>
                      <a:r>
                        <a:rPr lang="ru-RU" sz="1400" b="1" dirty="0">
                          <a:solidFill>
                            <a:srgbClr val="1F497D"/>
                          </a:solidFill>
                          <a:latin typeface="+mn-lt"/>
                          <a:ea typeface="Calibri"/>
                          <a:cs typeface="Times New Roman"/>
                        </a:rPr>
                        <a:t>SUFD-41467 </a:t>
                      </a:r>
                      <a:endParaRPr lang="ru-RU" sz="1400" dirty="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Разработка документов СБР на изменение справочника "ФАИП"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300034">
                <a:tc>
                  <a:txBody>
                    <a:bodyPr/>
                    <a:lstStyle/>
                    <a:p>
                      <a:pPr algn="l">
                        <a:lnSpc>
                          <a:spcPct val="115000"/>
                        </a:lnSpc>
                        <a:spcAft>
                          <a:spcPts val="1000"/>
                        </a:spcAft>
                      </a:pPr>
                      <a:r>
                        <a:rPr lang="ru-RU" sz="1400" b="1">
                          <a:solidFill>
                            <a:srgbClr val="1F497D"/>
                          </a:solidFill>
                          <a:latin typeface="+mn-lt"/>
                          <a:ea typeface="Calibri"/>
                          <a:cs typeface="Times New Roman"/>
                        </a:rPr>
                        <a:t>SUFD-43590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dirty="0">
                          <a:solidFill>
                            <a:srgbClr val="1F497D"/>
                          </a:solidFill>
                          <a:latin typeface="+mn-lt"/>
                          <a:ea typeface="Calibri"/>
                          <a:cs typeface="Times New Roman"/>
                        </a:rPr>
                        <a:t>Возможность указания в ИД более одного взыскателя. </a:t>
                      </a:r>
                      <a:endParaRPr lang="ru-RU" sz="1400" dirty="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450051">
                <a:tc>
                  <a:txBody>
                    <a:bodyPr/>
                    <a:lstStyle/>
                    <a:p>
                      <a:pPr algn="l">
                        <a:lnSpc>
                          <a:spcPct val="115000"/>
                        </a:lnSpc>
                        <a:spcAft>
                          <a:spcPts val="1000"/>
                        </a:spcAft>
                      </a:pPr>
                      <a:r>
                        <a:rPr lang="ru-RU" sz="1400" b="1">
                          <a:solidFill>
                            <a:srgbClr val="1F497D"/>
                          </a:solidFill>
                          <a:latin typeface="+mn-lt"/>
                          <a:ea typeface="Calibri"/>
                          <a:cs typeface="Times New Roman"/>
                        </a:rPr>
                        <a:t>SUFD-45972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Доработка документов в соответствии с требованиями УФЭБС 2.5.9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600066">
                <a:tc>
                  <a:txBody>
                    <a:bodyPr/>
                    <a:lstStyle/>
                    <a:p>
                      <a:pPr algn="l">
                        <a:lnSpc>
                          <a:spcPct val="115000"/>
                        </a:lnSpc>
                        <a:spcAft>
                          <a:spcPts val="1000"/>
                        </a:spcAft>
                      </a:pPr>
                      <a:r>
                        <a:rPr lang="ru-RU" sz="1400" b="1">
                          <a:solidFill>
                            <a:srgbClr val="1F497D"/>
                          </a:solidFill>
                          <a:latin typeface="+mn-lt"/>
                          <a:ea typeface="Calibri"/>
                          <a:cs typeface="Times New Roman"/>
                        </a:rPr>
                        <a:t>SUFD-47088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Доработка документа "Информация об операциях, совершаемых с использованием банковских карт"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600066">
                <a:tc>
                  <a:txBody>
                    <a:bodyPr/>
                    <a:lstStyle/>
                    <a:p>
                      <a:pPr algn="l">
                        <a:lnSpc>
                          <a:spcPct val="115000"/>
                        </a:lnSpc>
                        <a:spcAft>
                          <a:spcPts val="1000"/>
                        </a:spcAft>
                      </a:pPr>
                      <a:r>
                        <a:rPr lang="ru-RU" sz="1400" b="1">
                          <a:solidFill>
                            <a:srgbClr val="1F497D"/>
                          </a:solidFill>
                          <a:latin typeface="+mn-lt"/>
                          <a:ea typeface="Calibri"/>
                          <a:cs typeface="Times New Roman"/>
                        </a:rPr>
                        <a:t>SUFD-42718 </a:t>
                      </a:r>
                      <a:r>
                        <a:rPr lang="ru-RU" sz="1400">
                          <a:solidFill>
                            <a:srgbClr val="1F497D"/>
                          </a:solidFill>
                          <a:latin typeface="+mn-lt"/>
                          <a:ea typeface="Calibri"/>
                          <a:cs typeface="Times New Roman"/>
                        </a:rPr>
                        <a:t>- 7е ядро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 Разработка процедуры оповещения клиентов о доставке документов на их АРМ и о проводимых работах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600066">
                <a:tc>
                  <a:txBody>
                    <a:bodyPr/>
                    <a:lstStyle/>
                    <a:p>
                      <a:pPr algn="l">
                        <a:lnSpc>
                          <a:spcPct val="115000"/>
                        </a:lnSpc>
                        <a:spcAft>
                          <a:spcPts val="1000"/>
                        </a:spcAft>
                      </a:pPr>
                      <a:r>
                        <a:rPr lang="ru-RU" sz="1400" b="1">
                          <a:solidFill>
                            <a:srgbClr val="1F497D"/>
                          </a:solidFill>
                          <a:latin typeface="+mn-lt"/>
                          <a:ea typeface="Calibri"/>
                          <a:cs typeface="Times New Roman"/>
                        </a:rPr>
                        <a:t>SUFD-42723 </a:t>
                      </a:r>
                      <a:r>
                        <a:rPr lang="ru-RU" sz="1400">
                          <a:solidFill>
                            <a:srgbClr val="1F497D"/>
                          </a:solidFill>
                          <a:latin typeface="+mn-lt"/>
                          <a:ea typeface="Calibri"/>
                          <a:cs typeface="Times New Roman"/>
                        </a:rPr>
                        <a:t>- 7е ядро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dirty="0">
                          <a:solidFill>
                            <a:srgbClr val="1F497D"/>
                          </a:solidFill>
                          <a:latin typeface="+mn-lt"/>
                          <a:ea typeface="Calibri"/>
                          <a:cs typeface="Times New Roman"/>
                        </a:rPr>
                        <a:t>Разработка процедуры </a:t>
                      </a:r>
                      <a:r>
                        <a:rPr lang="ru-RU" sz="1400" dirty="0" err="1">
                          <a:solidFill>
                            <a:srgbClr val="1F497D"/>
                          </a:solidFill>
                          <a:latin typeface="+mn-lt"/>
                          <a:ea typeface="Calibri"/>
                          <a:cs typeface="Times New Roman"/>
                        </a:rPr>
                        <a:t>автообновления</a:t>
                      </a:r>
                      <a:r>
                        <a:rPr lang="ru-RU" sz="1400" dirty="0">
                          <a:solidFill>
                            <a:srgbClr val="1F497D"/>
                          </a:solidFill>
                          <a:latin typeface="+mn-lt"/>
                          <a:ea typeface="Calibri"/>
                          <a:cs typeface="Times New Roman"/>
                        </a:rPr>
                        <a:t> </a:t>
                      </a:r>
                      <a:r>
                        <a:rPr lang="ru-RU" sz="1400" dirty="0" err="1">
                          <a:solidFill>
                            <a:srgbClr val="1F497D"/>
                          </a:solidFill>
                          <a:latin typeface="+mn-lt"/>
                          <a:ea typeface="Calibri"/>
                          <a:cs typeface="Times New Roman"/>
                        </a:rPr>
                        <a:t>скроллера</a:t>
                      </a:r>
                      <a:r>
                        <a:rPr lang="ru-RU" sz="1400" dirty="0">
                          <a:solidFill>
                            <a:srgbClr val="1F497D"/>
                          </a:solidFill>
                          <a:latin typeface="+mn-lt"/>
                          <a:ea typeface="Calibri"/>
                          <a:cs typeface="Times New Roman"/>
                        </a:rPr>
                        <a:t> после операций, которые изменяют статус документов </a:t>
                      </a:r>
                      <a:endParaRPr lang="ru-RU" sz="1400" dirty="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750082">
                <a:tc>
                  <a:txBody>
                    <a:bodyPr/>
                    <a:lstStyle/>
                    <a:p>
                      <a:pPr algn="l">
                        <a:lnSpc>
                          <a:spcPct val="115000"/>
                        </a:lnSpc>
                        <a:spcAft>
                          <a:spcPts val="1000"/>
                        </a:spcAft>
                      </a:pPr>
                      <a:r>
                        <a:rPr lang="ru-RU" sz="1400" b="1">
                          <a:solidFill>
                            <a:srgbClr val="1F497D"/>
                          </a:solidFill>
                          <a:latin typeface="+mn-lt"/>
                          <a:ea typeface="Calibri"/>
                          <a:cs typeface="Times New Roman"/>
                        </a:rPr>
                        <a:t>SUFD-42295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Доработка возможности указания уполномоченных подразделений в качестве организаций с неполным составом утверждающих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300034">
                <a:tc>
                  <a:txBody>
                    <a:bodyPr/>
                    <a:lstStyle/>
                    <a:p>
                      <a:pPr algn="l">
                        <a:lnSpc>
                          <a:spcPct val="115000"/>
                        </a:lnSpc>
                        <a:spcAft>
                          <a:spcPts val="1000"/>
                        </a:spcAft>
                      </a:pPr>
                      <a:r>
                        <a:rPr lang="ru-RU" sz="1400" b="1">
                          <a:solidFill>
                            <a:srgbClr val="1F497D"/>
                          </a:solidFill>
                          <a:latin typeface="+mn-lt"/>
                          <a:ea typeface="Calibri"/>
                          <a:cs typeface="Times New Roman"/>
                        </a:rPr>
                        <a:t>SUFD-41225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Расширение формата транспортного адреса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600066">
                <a:tc>
                  <a:txBody>
                    <a:bodyPr/>
                    <a:lstStyle/>
                    <a:p>
                      <a:pPr algn="l">
                        <a:lnSpc>
                          <a:spcPct val="115000"/>
                        </a:lnSpc>
                        <a:spcAft>
                          <a:spcPts val="1000"/>
                        </a:spcAft>
                      </a:pPr>
                      <a:r>
                        <a:rPr lang="ru-RU" sz="1400" b="1">
                          <a:solidFill>
                            <a:srgbClr val="1F497D"/>
                          </a:solidFill>
                          <a:latin typeface="+mn-lt"/>
                          <a:ea typeface="Calibri"/>
                          <a:cs typeface="Times New Roman"/>
                        </a:rPr>
                        <a:t>SUFD-42024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Доработка бюджетной отчетности в соответствии с изменениями Приказа 191н (годовая отчетность 2013 года)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300034">
                <a:tc>
                  <a:txBody>
                    <a:bodyPr/>
                    <a:lstStyle/>
                    <a:p>
                      <a:pPr algn="l">
                        <a:lnSpc>
                          <a:spcPct val="115000"/>
                        </a:lnSpc>
                        <a:spcAft>
                          <a:spcPts val="1000"/>
                        </a:spcAft>
                      </a:pPr>
                      <a:r>
                        <a:rPr lang="ru-RU" sz="1400" b="1">
                          <a:solidFill>
                            <a:srgbClr val="1F497D"/>
                          </a:solidFill>
                          <a:latin typeface="+mn-lt"/>
                          <a:ea typeface="Calibri"/>
                          <a:cs typeface="Times New Roman"/>
                        </a:rPr>
                        <a:t>SUFD-37738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a:solidFill>
                            <a:srgbClr val="1F497D"/>
                          </a:solidFill>
                          <a:latin typeface="+mn-lt"/>
                          <a:ea typeface="Calibri"/>
                          <a:cs typeface="Times New Roman"/>
                        </a:rPr>
                        <a:t>Санкционирование документов клиентов финансовым органом. </a:t>
                      </a:r>
                      <a:endParaRPr lang="ru-RU" sz="140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r h="450051">
                <a:tc>
                  <a:txBody>
                    <a:bodyPr/>
                    <a:lstStyle/>
                    <a:p>
                      <a:pPr algn="l">
                        <a:lnSpc>
                          <a:spcPct val="115000"/>
                        </a:lnSpc>
                        <a:spcAft>
                          <a:spcPts val="1000"/>
                        </a:spcAft>
                      </a:pPr>
                      <a:r>
                        <a:rPr lang="ru-RU" sz="1400" b="1" dirty="0">
                          <a:solidFill>
                            <a:srgbClr val="1F497D"/>
                          </a:solidFill>
                          <a:latin typeface="+mn-lt"/>
                          <a:ea typeface="Calibri"/>
                          <a:cs typeface="Times New Roman"/>
                        </a:rPr>
                        <a:t>SUFD-46240 </a:t>
                      </a:r>
                      <a:endParaRPr lang="ru-RU" sz="1400" dirty="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c>
                  <a:txBody>
                    <a:bodyPr/>
                    <a:lstStyle/>
                    <a:p>
                      <a:pPr algn="l">
                        <a:lnSpc>
                          <a:spcPct val="115000"/>
                        </a:lnSpc>
                        <a:spcAft>
                          <a:spcPts val="1000"/>
                        </a:spcAft>
                      </a:pPr>
                      <a:r>
                        <a:rPr lang="ru-RU" sz="1400" dirty="0">
                          <a:solidFill>
                            <a:srgbClr val="1F497D"/>
                          </a:solidFill>
                          <a:latin typeface="+mn-lt"/>
                          <a:ea typeface="Calibri"/>
                          <a:cs typeface="Times New Roman"/>
                        </a:rPr>
                        <a:t>Доработка на основании проектов НПА по бюджетным кредитам </a:t>
                      </a:r>
                      <a:endParaRPr lang="ru-RU" sz="1400" dirty="0">
                        <a:latin typeface="+mn-lt"/>
                        <a:ea typeface="Calibri"/>
                        <a:cs typeface="Times New Roman"/>
                      </a:endParaRPr>
                    </a:p>
                  </a:txBody>
                  <a:tcPr marL="30922" marR="30922" marT="7362" marB="0">
                    <a:lnL w="12700" cap="flat" cmpd="sng" algn="ctr">
                      <a:solidFill>
                        <a:srgbClr val="548DD4"/>
                      </a:solidFill>
                      <a:prstDash val="solid"/>
                      <a:round/>
                      <a:headEnd type="none" w="med" len="med"/>
                      <a:tailEnd type="none" w="med" len="med"/>
                    </a:lnL>
                    <a:lnR w="12700" cap="flat" cmpd="sng" algn="ctr">
                      <a:solidFill>
                        <a:srgbClr val="548DD4"/>
                      </a:solidFill>
                      <a:prstDash val="solid"/>
                      <a:round/>
                      <a:headEnd type="none" w="med" len="med"/>
                      <a:tailEnd type="none" w="med" len="med"/>
                    </a:lnR>
                    <a:lnT w="12700" cap="flat" cmpd="sng" algn="ctr">
                      <a:solidFill>
                        <a:srgbClr val="548DD4"/>
                      </a:solidFill>
                      <a:prstDash val="solid"/>
                      <a:round/>
                      <a:headEnd type="none" w="med" len="med"/>
                      <a:tailEnd type="none" w="med" len="med"/>
                    </a:lnT>
                    <a:lnB w="12700" cap="flat" cmpd="sng" algn="ctr">
                      <a:solidFill>
                        <a:srgbClr val="548DD4"/>
                      </a:solidFill>
                      <a:prstDash val="solid"/>
                      <a:round/>
                      <a:headEnd type="none" w="med" len="med"/>
                      <a:tailEnd type="none" w="med" len="med"/>
                    </a:lnB>
                    <a:solidFill>
                      <a:srgbClr val="DDE5FF"/>
                    </a:solidFill>
                  </a:tcPr>
                </a:tc>
              </a:tr>
            </a:tbl>
          </a:graphicData>
        </a:graphic>
      </p:graphicFrame>
      <p:sp>
        <p:nvSpPr>
          <p:cNvPr id="10280" name="Заголовок 1"/>
          <p:cNvSpPr>
            <a:spLocks noGrp="1"/>
          </p:cNvSpPr>
          <p:nvPr>
            <p:ph type="title"/>
          </p:nvPr>
        </p:nvSpPr>
        <p:spPr>
          <a:xfrm>
            <a:off x="1357313" y="142875"/>
            <a:ext cx="6858025" cy="792163"/>
          </a:xfrm>
        </p:spPr>
        <p:txBody>
          <a:bodyPr/>
          <a:lstStyle/>
          <a:p>
            <a:pPr algn="ctr"/>
            <a:r>
              <a:rPr sz="2000" smtClean="0"/>
              <a:t>Основные доработки 16 версии </a:t>
            </a:r>
            <a:br>
              <a:rPr sz="2000" smtClean="0"/>
            </a:br>
            <a:r>
              <a:rPr sz="2000" smtClean="0"/>
              <a:t>(срок выхода в пром.эксплуатацию 02.10.2013)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7133</TotalTime>
  <Words>3071</Words>
  <Application>Microsoft Office PowerPoint</Application>
  <PresentationFormat>Экран (4:3)</PresentationFormat>
  <Paragraphs>427</Paragraphs>
  <Slides>21</Slides>
  <Notes>21</Notes>
  <HiddenSlides>5</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3" baseType="lpstr">
      <vt:lpstr>Тема Office</vt:lpstr>
      <vt:lpstr>Worksheet</vt:lpstr>
      <vt:lpstr>Слайд 1</vt:lpstr>
      <vt:lpstr>Назначение СУФД</vt:lpstr>
      <vt:lpstr>Роль СУФД в информационном обмене</vt:lpstr>
      <vt:lpstr>Динамика  подключений клиентов к СУФД</vt:lpstr>
      <vt:lpstr>Основные направления развития СУФД </vt:lpstr>
      <vt:lpstr>Стратегические задачи по развитию СУФД для Клиентов </vt:lpstr>
      <vt:lpstr>Версии СУФД до конца 2013 года</vt:lpstr>
      <vt:lpstr>Основные доработки 15 версии  (срок выхода в пром.эксплуатацию 27.06.2013) </vt:lpstr>
      <vt:lpstr>Основные доработки 16 версии  (срок выхода в пром.эксплуатацию 02.10.2013) </vt:lpstr>
      <vt:lpstr>Доработки ППО по фондам (16 версия)</vt:lpstr>
      <vt:lpstr>Текущая схема предоставления отчетных  форм ФО в МОУ ФК</vt:lpstr>
      <vt:lpstr>Схема предоставления отчетных  форм ФО в МОУ ФК при переходе на СУФД</vt:lpstr>
      <vt:lpstr>Общая функциональность СУФД-портала при работе с отчетностью</vt:lpstr>
      <vt:lpstr>Способы проверки ЭЦП на клиентских документах, пришедших в АСФК через СУФД</vt:lpstr>
      <vt:lpstr>Проверка срока действия сертификата администратором</vt:lpstr>
      <vt:lpstr>Схема доведения справочников </vt:lpstr>
      <vt:lpstr>Фильтры и способы их настройки   для поиска/просмотра платежных документов</vt:lpstr>
      <vt:lpstr>Порядок переключения клиентов на СУФД</vt:lpstr>
      <vt:lpstr>Технические требования для подключения к СУФД</vt:lpstr>
      <vt:lpstr>Информационная поддержка</vt:lpstr>
      <vt:lpstr>Слайд 21</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vvnikolaev</dc:creator>
  <cp:lastModifiedBy>Antonec</cp:lastModifiedBy>
  <cp:revision>772</cp:revision>
  <cp:lastPrinted>2012-07-26T14:26:28Z</cp:lastPrinted>
  <dcterms:created xsi:type="dcterms:W3CDTF">2012-02-14T07:53:23Z</dcterms:created>
  <dcterms:modified xsi:type="dcterms:W3CDTF">2013-09-05T06:55:41Z</dcterms:modified>
</cp:coreProperties>
</file>