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Default Extension="bin" ContentType="application/vnd.openxmlformats-officedocument.oleObject"/>
  <Override PartName="/ppt/diagrams/colors2.xml" ContentType="application/vnd.openxmlformats-officedocument.drawingml.diagramColors+xml"/>
  <Default Extension="vsd" ContentType="application/vnd.visio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Default Extension="emf" ContentType="image/x-emf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gif" ContentType="image/gif"/>
  <Override PartName="/ppt/diagrams/layout2.xml" ContentType="application/vnd.openxmlformats-officedocument.drawingml.diagramLayout+xml"/>
  <Override PartName="/ppt/charts/chart6.xml" ContentType="application/vnd.openxmlformats-officedocument.drawingml.char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0"/>
  </p:notesMasterIdLst>
  <p:handoutMasterIdLst>
    <p:handoutMasterId r:id="rId31"/>
  </p:handoutMasterIdLst>
  <p:sldIdLst>
    <p:sldId id="264" r:id="rId2"/>
    <p:sldId id="306" r:id="rId3"/>
    <p:sldId id="308" r:id="rId4"/>
    <p:sldId id="311" r:id="rId5"/>
    <p:sldId id="352" r:id="rId6"/>
    <p:sldId id="312" r:id="rId7"/>
    <p:sldId id="359" r:id="rId8"/>
    <p:sldId id="360" r:id="rId9"/>
    <p:sldId id="353" r:id="rId10"/>
    <p:sldId id="354" r:id="rId11"/>
    <p:sldId id="347" r:id="rId12"/>
    <p:sldId id="358" r:id="rId13"/>
    <p:sldId id="313" r:id="rId14"/>
    <p:sldId id="314" r:id="rId15"/>
    <p:sldId id="355" r:id="rId16"/>
    <p:sldId id="356" r:id="rId17"/>
    <p:sldId id="316" r:id="rId18"/>
    <p:sldId id="317" r:id="rId19"/>
    <p:sldId id="350" r:id="rId20"/>
    <p:sldId id="346" r:id="rId21"/>
    <p:sldId id="348" r:id="rId22"/>
    <p:sldId id="319" r:id="rId23"/>
    <p:sldId id="349" r:id="rId24"/>
    <p:sldId id="333" r:id="rId25"/>
    <p:sldId id="334" r:id="rId26"/>
    <p:sldId id="321" r:id="rId27"/>
    <p:sldId id="322" r:id="rId28"/>
    <p:sldId id="296" r:id="rId29"/>
  </p:sldIdLst>
  <p:sldSz cx="9144000" cy="6858000" type="screen4x3"/>
  <p:notesSz cx="6805613" cy="9939338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05A24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1734" y="-28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&#1044;&#1080;&#1072;&#1075;&#1088;&#1072;&#1084;&#1084;&#1072;%20&#1074;%20Microsoft%20Office%20PowerPoint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&#1044;&#1080;&#1072;&#1075;&#1088;&#1072;&#1084;&#1084;&#1072;%20&#1074;%20Microsoft%20Office%20PowerPoint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&#1044;&#1080;&#1072;&#1075;&#1088;&#1072;&#1084;&#1084;&#1072;%20&#1074;%20Microsoft%20Office%20PowerPoint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\\fsfk.local\dfs\workfiles\OBMEN_FK\05\&#1043;&#1077;&#1083;&#1077;&#1085;&#1076;&#1078;&#1080;&#1082;%20&#1087;&#1088;&#1077;&#1079;&#1077;&#1085;&#1090;&#1072;&#1094;&#1080;&#1103;\&#1043;&#1088;&#1072;&#1092;&#1080;&#1082;&#1080;%20&#1086;&#1090;&#1082;&#1083;&#1086;&#1085;&#1077;&#1085;&#1080;&#1081;%202%20&#1101;&#1090;&#1072;&#1087;.xls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2303\&#1056;&#1072;&#1073;&#1086;&#1095;&#1080;&#1081;%20&#1089;&#1090;&#1086;&#1083;\&#1084;&#1086;&#1085;&#1080;&#1090;&#1086;&#1088;&#1080;&#1085;&#1075;%2042-7.4-05_5.2-252.xls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2303\&#1056;&#1072;&#1073;&#1086;&#1095;&#1080;&#1081;%20&#1089;&#1090;&#1086;&#1083;\&#1084;&#1086;&#1085;&#1080;&#1090;&#1086;&#1088;&#1080;&#1085;&#1075;%2042-7.4-05_5.2-252.xls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'[Диаграмма в Microsoft Office PowerPoint]Лист1'!$B$1</c:f>
              <c:strCache>
                <c:ptCount val="1"/>
                <c:pt idx="0">
                  <c:v>касссовое обслуживание исполнения бюджетов субъектов Российской Федерации в 2013 году</c:v>
                </c:pt>
              </c:strCache>
            </c:strRef>
          </c:tx>
          <c:explosion val="16"/>
          <c:dPt>
            <c:idx val="0"/>
            <c:explosion val="8"/>
          </c:dPt>
          <c:dPt>
            <c:idx val="1"/>
            <c:explosion val="24"/>
          </c:dPt>
          <c:dPt>
            <c:idx val="2"/>
            <c:explosion val="9"/>
          </c:dPt>
          <c:dLbls>
            <c:dLbl>
              <c:idx val="0"/>
              <c:layout>
                <c:manualLayout>
                  <c:x val="-2.1155074365704286E-2"/>
                  <c:y val="-5.37326839594649E-2"/>
                </c:manualLayout>
              </c:layout>
              <c:tx>
                <c:rich>
                  <a:bodyPr/>
                  <a:lstStyle/>
                  <a:p>
                    <a:r>
                      <a:rPr lang="ru-RU" sz="1800" b="1" dirty="0" smtClean="0">
                        <a:latin typeface="Times New Roman" pitchFamily="18" charset="0"/>
                        <a:cs typeface="Times New Roman" pitchFamily="18" charset="0"/>
                      </a:rPr>
                      <a:t>2</a:t>
                    </a:r>
                    <a:r>
                      <a:rPr lang="ru-RU" sz="1800" dirty="0" smtClean="0"/>
                      <a:t>8 субъектов РФ</a:t>
                    </a:r>
                    <a:endParaRPr lang="ru-RU" sz="1800" dirty="0"/>
                  </a:p>
                  <a:p>
                    <a:r>
                      <a:rPr lang="ru-RU" sz="1800" dirty="0">
                        <a:solidFill>
                          <a:srgbClr val="C00000"/>
                        </a:solidFill>
                      </a:rPr>
                      <a:t>33,7%</a:t>
                    </a:r>
                    <a:endParaRPr lang="en-US" sz="1800" dirty="0">
                      <a:solidFill>
                        <a:srgbClr val="C00000"/>
                      </a:solidFill>
                    </a:endParaRPr>
                  </a:p>
                </c:rich>
              </c:tx>
              <c:showPercent val="1"/>
            </c:dLbl>
            <c:dLbl>
              <c:idx val="1"/>
              <c:layout>
                <c:manualLayout>
                  <c:x val="-0.14338629041217668"/>
                  <c:y val="-0.13925721868149263"/>
                </c:manualLayout>
              </c:layout>
              <c:tx>
                <c:rich>
                  <a:bodyPr/>
                  <a:lstStyle/>
                  <a:p>
                    <a:r>
                      <a:rPr lang="ru-RU" sz="1800" b="1" dirty="0" smtClean="0">
                        <a:latin typeface="Times New Roman" pitchFamily="18" charset="0"/>
                        <a:cs typeface="Times New Roman" pitchFamily="18" charset="0"/>
                      </a:rPr>
                      <a:t>3</a:t>
                    </a:r>
                    <a:r>
                      <a:rPr lang="ru-RU" sz="1800" dirty="0" smtClean="0"/>
                      <a:t>6 субъектов РФ</a:t>
                    </a:r>
                    <a:endParaRPr lang="ru-RU" sz="1800" dirty="0"/>
                  </a:p>
                  <a:p>
                    <a:r>
                      <a:rPr lang="ru-RU" sz="1800" dirty="0">
                        <a:solidFill>
                          <a:srgbClr val="C00000"/>
                        </a:solidFill>
                      </a:rPr>
                      <a:t>43,4%</a:t>
                    </a:r>
                    <a:endParaRPr lang="en-US" sz="1800" dirty="0">
                      <a:solidFill>
                        <a:srgbClr val="C00000"/>
                      </a:solidFill>
                    </a:endParaRPr>
                  </a:p>
                </c:rich>
              </c:tx>
              <c:showPercent val="1"/>
            </c:dLbl>
            <c:dLbl>
              <c:idx val="2"/>
              <c:layout>
                <c:manualLayout>
                  <c:x val="-5.4676680588845554E-2"/>
                  <c:y val="-4.3193613408034123E-3"/>
                </c:manualLayout>
              </c:layout>
              <c:tx>
                <c:rich>
                  <a:bodyPr/>
                  <a:lstStyle/>
                  <a:p>
                    <a:r>
                      <a:rPr lang="ru-RU" sz="1800" b="1" dirty="0" smtClean="0">
                        <a:latin typeface="Times New Roman" pitchFamily="18" charset="0"/>
                        <a:cs typeface="Times New Roman" pitchFamily="18" charset="0"/>
                      </a:rPr>
                      <a:t>1</a:t>
                    </a:r>
                    <a:r>
                      <a:rPr lang="ru-RU" sz="1800" dirty="0" smtClean="0"/>
                      <a:t>9 субъектов РФ</a:t>
                    </a:r>
                    <a:endParaRPr lang="ru-RU" sz="1800" dirty="0"/>
                  </a:p>
                  <a:p>
                    <a:r>
                      <a:rPr lang="ru-RU" sz="1800" dirty="0" smtClean="0">
                        <a:solidFill>
                          <a:srgbClr val="C00000"/>
                        </a:solidFill>
                      </a:rPr>
                      <a:t>22,9%</a:t>
                    </a:r>
                    <a:endParaRPr lang="ru-RU" sz="1800" dirty="0">
                      <a:solidFill>
                        <a:srgbClr val="C00000"/>
                      </a:solidFill>
                    </a:endParaRPr>
                  </a:p>
                </c:rich>
              </c:tx>
              <c:showPercent val="1"/>
            </c:dLbl>
            <c:txPr>
              <a:bodyPr/>
              <a:lstStyle/>
              <a:p>
                <a:pPr>
                  <a:defRPr sz="1800"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Percent val="1"/>
            <c:showLeaderLines val="1"/>
          </c:dLbls>
          <c:cat>
            <c:strRef>
              <c:f>'[Диаграмма в Microsoft Office PowerPoint]Лист1'!$A$2:$A$4</c:f>
              <c:strCache>
                <c:ptCount val="3"/>
                <c:pt idx="0">
                  <c:v>с открытием лицевого счета бюджета финансовому органу</c:v>
                </c:pt>
                <c:pt idx="1">
                  <c:v>с открытием лицевых счетов в соответствии с Соглашением</c:v>
                </c:pt>
                <c:pt idx="2">
                  <c:v>с применением «смешанного» варианта кассового обслуживания</c:v>
                </c:pt>
              </c:strCache>
            </c:strRef>
          </c:cat>
          <c:val>
            <c:numRef>
              <c:f>'[Диаграмма в Microsoft Office PowerPoint]Лист1'!$B$2:$B$4</c:f>
              <c:numCache>
                <c:formatCode>General</c:formatCode>
                <c:ptCount val="3"/>
                <c:pt idx="0">
                  <c:v>28</c:v>
                </c:pt>
                <c:pt idx="1">
                  <c:v>36</c:v>
                </c:pt>
                <c:pt idx="2">
                  <c:v>19</c:v>
                </c:pt>
              </c:numCache>
            </c:numRef>
          </c:val>
        </c:ser>
        <c:dLbls>
          <c:showPercent val="1"/>
        </c:dLbls>
      </c:pie3DChart>
    </c:plotArea>
    <c:legend>
      <c:legendPos val="b"/>
      <c:layout>
        <c:manualLayout>
          <c:xMode val="edge"/>
          <c:yMode val="edge"/>
          <c:x val="8.2315739259211679E-2"/>
          <c:y val="0.78853562436724556"/>
          <c:w val="0.91718932718815893"/>
          <c:h val="0.19655992839606251"/>
        </c:manualLayout>
      </c:layout>
      <c:txPr>
        <a:bodyPr/>
        <a:lstStyle/>
        <a:p>
          <a:pPr>
            <a:defRPr sz="1700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</c:chart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rotX val="30"/>
      <c:perspective val="30"/>
    </c:view3D>
    <c:plotArea>
      <c:layout>
        <c:manualLayout>
          <c:layoutTarget val="inner"/>
          <c:xMode val="edge"/>
          <c:yMode val="edge"/>
          <c:x val="9.2141850268486772E-2"/>
          <c:y val="7.2171167209903131E-2"/>
          <c:w val="0.82905515505923666"/>
          <c:h val="0.63281935809949552"/>
        </c:manualLayout>
      </c:layout>
      <c:pie3DChart>
        <c:varyColors val="1"/>
        <c:ser>
          <c:idx val="0"/>
          <c:order val="0"/>
          <c:tx>
            <c:strRef>
              <c:f>'[Диаграмма в Microsoft Office PowerPoint]Лист1'!$B$1</c:f>
              <c:strCache>
                <c:ptCount val="1"/>
                <c:pt idx="0">
                  <c:v>Кассовое обслуживание исполнения местных бюджетов в </c:v>
                </c:pt>
              </c:strCache>
            </c:strRef>
          </c:tx>
          <c:explosion val="9"/>
          <c:dPt>
            <c:idx val="1"/>
            <c:explosion val="13"/>
          </c:dPt>
          <c:dPt>
            <c:idx val="2"/>
            <c:explosion val="12"/>
          </c:dPt>
          <c:dLbls>
            <c:dLbl>
              <c:idx val="0"/>
              <c:layout>
                <c:manualLayout>
                  <c:x val="-1.1734030036905317E-2"/>
                  <c:y val="-5.043923132171553E-2"/>
                </c:manualLayout>
              </c:layout>
              <c:tx>
                <c:rich>
                  <a:bodyPr/>
                  <a:lstStyle/>
                  <a:p>
                    <a:r>
                      <a:rPr lang="ru-RU" sz="1800" b="1" dirty="0" smtClean="0">
                        <a:latin typeface="Times New Roman" pitchFamily="18" charset="0"/>
                        <a:cs typeface="Times New Roman" pitchFamily="18" charset="0"/>
                      </a:rPr>
                      <a:t>8</a:t>
                    </a:r>
                    <a:r>
                      <a:rPr lang="ru-RU" sz="1800" dirty="0" smtClean="0"/>
                      <a:t>568 </a:t>
                    </a:r>
                    <a:r>
                      <a:rPr lang="ru-RU" sz="1500" dirty="0" smtClean="0"/>
                      <a:t>муниципальных образований</a:t>
                    </a:r>
                    <a:endParaRPr lang="ru-RU" sz="1500" dirty="0"/>
                  </a:p>
                  <a:p>
                    <a:r>
                      <a:rPr lang="ru-RU" sz="1800" dirty="0">
                        <a:solidFill>
                          <a:srgbClr val="C00000"/>
                        </a:solidFill>
                      </a:rPr>
                      <a:t>37,2%</a:t>
                    </a:r>
                    <a:endParaRPr lang="en-US" sz="1800" dirty="0">
                      <a:solidFill>
                        <a:srgbClr val="C00000"/>
                      </a:solidFill>
                    </a:endParaRPr>
                  </a:p>
                </c:rich>
              </c:tx>
              <c:showPercent val="1"/>
            </c:dLbl>
            <c:dLbl>
              <c:idx val="1"/>
              <c:layout>
                <c:manualLayout>
                  <c:x val="-4.8546481766820783E-2"/>
                  <c:y val="-4.8986452451019402E-2"/>
                </c:manualLayout>
              </c:layout>
              <c:tx>
                <c:rich>
                  <a:bodyPr/>
                  <a:lstStyle/>
                  <a:p>
                    <a:r>
                      <a:rPr lang="ru-RU" sz="1800" b="1" dirty="0" smtClean="0">
                        <a:latin typeface="Times New Roman" pitchFamily="18" charset="0"/>
                        <a:cs typeface="Times New Roman" pitchFamily="18" charset="0"/>
                      </a:rPr>
                      <a:t>1</a:t>
                    </a:r>
                    <a:r>
                      <a:rPr lang="ru-RU" sz="1800" dirty="0" smtClean="0"/>
                      <a:t>0622</a:t>
                    </a:r>
                    <a:r>
                      <a:rPr lang="ru-RU" sz="1500" dirty="0" smtClean="0"/>
                      <a:t> муниципальных образований</a:t>
                    </a:r>
                    <a:endParaRPr lang="ru-RU" sz="1500" dirty="0"/>
                  </a:p>
                  <a:p>
                    <a:r>
                      <a:rPr lang="en-US" sz="1800" dirty="0">
                        <a:solidFill>
                          <a:srgbClr val="C00000"/>
                        </a:solidFill>
                      </a:rPr>
                      <a:t>46</a:t>
                    </a:r>
                    <a:r>
                      <a:rPr lang="ru-RU" sz="1800" dirty="0">
                        <a:solidFill>
                          <a:srgbClr val="C00000"/>
                        </a:solidFill>
                      </a:rPr>
                      <a:t>,2</a:t>
                    </a:r>
                    <a:r>
                      <a:rPr lang="en-US" sz="1800" dirty="0">
                        <a:solidFill>
                          <a:srgbClr val="C00000"/>
                        </a:solidFill>
                      </a:rPr>
                      <a:t>%</a:t>
                    </a:r>
                  </a:p>
                </c:rich>
              </c:tx>
              <c:showPercent val="1"/>
            </c:dLbl>
            <c:dLbl>
              <c:idx val="2"/>
              <c:layout>
                <c:manualLayout>
                  <c:x val="-0.11272282877660077"/>
                  <c:y val="1.2420372697243345E-2"/>
                </c:manualLayout>
              </c:layout>
              <c:tx>
                <c:rich>
                  <a:bodyPr/>
                  <a:lstStyle/>
                  <a:p>
                    <a:r>
                      <a:rPr lang="ru-RU" sz="1800" b="1" dirty="0" smtClean="0">
                        <a:latin typeface="Times New Roman" pitchFamily="18" charset="0"/>
                        <a:cs typeface="Times New Roman" pitchFamily="18" charset="0"/>
                      </a:rPr>
                      <a:t>3</a:t>
                    </a:r>
                    <a:r>
                      <a:rPr lang="ru-RU" sz="1800" dirty="0" smtClean="0"/>
                      <a:t>812 </a:t>
                    </a:r>
                    <a:r>
                      <a:rPr lang="ru-RU" sz="1500" dirty="0" smtClean="0"/>
                      <a:t>муниципальных образований</a:t>
                    </a:r>
                    <a:endParaRPr lang="ru-RU" sz="1500" dirty="0"/>
                  </a:p>
                  <a:p>
                    <a:r>
                      <a:rPr lang="ru-RU" sz="1800" dirty="0">
                        <a:solidFill>
                          <a:srgbClr val="C00000"/>
                        </a:solidFill>
                      </a:rPr>
                      <a:t>16,6</a:t>
                    </a:r>
                    <a:r>
                      <a:rPr lang="en-US" sz="1800" dirty="0">
                        <a:solidFill>
                          <a:srgbClr val="C00000"/>
                        </a:solidFill>
                      </a:rPr>
                      <a:t>%</a:t>
                    </a:r>
                  </a:p>
                </c:rich>
              </c:tx>
              <c:showPercent val="1"/>
            </c:dLbl>
            <c:txPr>
              <a:bodyPr/>
              <a:lstStyle/>
              <a:p>
                <a:pPr>
                  <a:defRPr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Percent val="1"/>
            <c:showLeaderLines val="1"/>
          </c:dLbls>
          <c:cat>
            <c:strRef>
              <c:f>'[Диаграмма в Microsoft Office PowerPoint]Лист1'!$A$2:$A$4</c:f>
              <c:strCache>
                <c:ptCount val="3"/>
                <c:pt idx="0">
                  <c:v>с открытием лицевого счета бюджета финансовому органу</c:v>
                </c:pt>
                <c:pt idx="1">
                  <c:v>с открытием лицевых счетов в соответствии с Соглашением</c:v>
                </c:pt>
                <c:pt idx="2">
                  <c:v>с применением «смешанного» варианта кассового обслуживания</c:v>
                </c:pt>
              </c:strCache>
            </c:strRef>
          </c:cat>
          <c:val>
            <c:numRef>
              <c:f>'[Диаграмма в Microsoft Office PowerPoint]Лист1'!$B$2:$B$4</c:f>
              <c:numCache>
                <c:formatCode>General</c:formatCode>
                <c:ptCount val="3"/>
                <c:pt idx="0">
                  <c:v>8568</c:v>
                </c:pt>
                <c:pt idx="1">
                  <c:v>10622</c:v>
                </c:pt>
                <c:pt idx="2">
                  <c:v>3812</c:v>
                </c:pt>
              </c:numCache>
            </c:numRef>
          </c:val>
        </c:ser>
        <c:dLbls>
          <c:showPercent val="1"/>
        </c:dLbls>
      </c:pie3DChart>
    </c:plotArea>
    <c:legend>
      <c:legendPos val="b"/>
      <c:layout>
        <c:manualLayout>
          <c:xMode val="edge"/>
          <c:yMode val="edge"/>
          <c:x val="7.0268986763001889E-2"/>
          <c:y val="0.80200243791378512"/>
          <c:w val="0.83648937772903442"/>
          <c:h val="0.19799756208621591"/>
        </c:manualLayout>
      </c:layout>
      <c:txPr>
        <a:bodyPr/>
        <a:lstStyle/>
        <a:p>
          <a:pPr>
            <a:defRPr lang="ru-RU" sz="1700" b="0" i="0" u="none" strike="noStrike" kern="1200" baseline="0">
              <a:solidFill>
                <a:prstClr val="black"/>
              </a:solidFill>
              <a:latin typeface="Times New Roman" pitchFamily="18" charset="0"/>
              <a:ea typeface="+mn-ea"/>
              <a:cs typeface="Times New Roman" pitchFamily="18" charset="0"/>
            </a:defRPr>
          </a:pPr>
          <a:endParaRPr lang="ru-RU"/>
        </a:p>
      </c:txPr>
    </c:legend>
    <c:plotVisOnly val="1"/>
  </c:chart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view3D>
      <c:rotX val="30"/>
      <c:perspective val="30"/>
    </c:view3D>
    <c:plotArea>
      <c:layout>
        <c:manualLayout>
          <c:layoutTarget val="inner"/>
          <c:xMode val="edge"/>
          <c:yMode val="edge"/>
          <c:x val="0.10136091281759645"/>
          <c:y val="2.9792268777647554E-2"/>
          <c:w val="0.80923541452080072"/>
          <c:h val="0.60588338384936857"/>
        </c:manualLayout>
      </c:layout>
      <c:pie3DChart>
        <c:varyColors val="1"/>
        <c:ser>
          <c:idx val="0"/>
          <c:order val="0"/>
          <c:dPt>
            <c:idx val="2"/>
            <c:spPr>
              <a:solidFill>
                <a:srgbClr val="FFFF00"/>
              </a:solidFill>
            </c:spPr>
          </c:dPt>
          <c:dLbls>
            <c:dLbl>
              <c:idx val="0"/>
              <c:layout>
                <c:manualLayout>
                  <c:x val="-0.19832353843923181"/>
                  <c:y val="-0.14543689198852724"/>
                </c:manualLayout>
              </c:layout>
              <c:spPr/>
              <c:txPr>
                <a:bodyPr/>
                <a:lstStyle/>
                <a:p>
                  <a:pPr>
                    <a:defRPr sz="2800" b="1">
                      <a:solidFill>
                        <a:schemeClr val="bg1"/>
                      </a:solidFill>
                      <a:latin typeface="Times New Roman" pitchFamily="18" charset="0"/>
                      <a:cs typeface="Times New Roman" pitchFamily="18" charset="0"/>
                    </a:defRPr>
                  </a:pPr>
                  <a:endParaRPr lang="ru-RU"/>
                </a:p>
              </c:txPr>
              <c:showVal val="1"/>
            </c:dLbl>
            <c:dLbl>
              <c:idx val="1"/>
              <c:layout>
                <c:manualLayout>
                  <c:x val="-3.6029659604676696E-2"/>
                  <c:y val="-5.1775937258927499E-2"/>
                </c:manualLayout>
              </c:layout>
              <c:spPr/>
              <c:txPr>
                <a:bodyPr/>
                <a:lstStyle/>
                <a:p>
                  <a:pPr>
                    <a:defRPr sz="2400" b="1">
                      <a:solidFill>
                        <a:schemeClr val="tx1"/>
                      </a:solidFill>
                      <a:latin typeface="Times New Roman" pitchFamily="18" charset="0"/>
                      <a:cs typeface="Times New Roman" pitchFamily="18" charset="0"/>
                    </a:defRPr>
                  </a:pPr>
                  <a:endParaRPr lang="ru-RU"/>
                </a:p>
              </c:txPr>
              <c:showVal val="1"/>
            </c:dLbl>
            <c:dLbl>
              <c:idx val="2"/>
              <c:layout>
                <c:manualLayout>
                  <c:x val="-2.0468535511120262E-3"/>
                  <c:y val="-3.0883501207221147E-2"/>
                </c:manualLayout>
              </c:layout>
              <c:spPr/>
              <c:txPr>
                <a:bodyPr/>
                <a:lstStyle/>
                <a:p>
                  <a:pPr>
                    <a:defRPr sz="2400" b="1">
                      <a:solidFill>
                        <a:schemeClr val="tx1"/>
                      </a:solidFill>
                      <a:latin typeface="Times New Roman" pitchFamily="18" charset="0"/>
                      <a:cs typeface="Times New Roman" pitchFamily="18" charset="0"/>
                    </a:defRPr>
                  </a:pPr>
                  <a:endParaRPr lang="ru-RU"/>
                </a:p>
              </c:txPr>
              <c:showVal val="1"/>
            </c:dLbl>
            <c:dLbl>
              <c:idx val="3"/>
              <c:layout>
                <c:manualLayout>
                  <c:x val="0.10555536202192223"/>
                  <c:y val="-2.9466405141212793E-2"/>
                </c:manualLayout>
              </c:layout>
              <c:spPr/>
              <c:txPr>
                <a:bodyPr/>
                <a:lstStyle/>
                <a:p>
                  <a:pPr>
                    <a:defRPr sz="2400" b="1">
                      <a:solidFill>
                        <a:schemeClr val="tx1"/>
                      </a:solidFill>
                      <a:latin typeface="Times New Roman" pitchFamily="18" charset="0"/>
                      <a:cs typeface="Times New Roman" pitchFamily="18" charset="0"/>
                    </a:defRPr>
                  </a:pPr>
                  <a:endParaRPr lang="ru-RU"/>
                </a:p>
              </c:txPr>
              <c:showVal val="1"/>
            </c:dLbl>
            <c:txPr>
              <a:bodyPr/>
              <a:lstStyle/>
              <a:p>
                <a:pPr>
                  <a:defRPr sz="2400" b="1">
                    <a:solidFill>
                      <a:srgbClr val="C00000"/>
                    </a:solidFill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  <c:showLeaderLines val="1"/>
          </c:dLbls>
          <c:cat>
            <c:strRef>
              <c:f>'[Диаграмма в Microsoft Office PowerPoint]Лист2'!$A$1:$A$4</c:f>
              <c:strCache>
                <c:ptCount val="4"/>
                <c:pt idx="0">
                  <c:v>полностью удовлетворен</c:v>
                </c:pt>
                <c:pt idx="1">
                  <c:v>скорее удовлетворен</c:v>
                </c:pt>
                <c:pt idx="2">
                  <c:v>не удовлетворен</c:v>
                </c:pt>
                <c:pt idx="3">
                  <c:v>нет данных</c:v>
                </c:pt>
              </c:strCache>
            </c:strRef>
          </c:cat>
          <c:val>
            <c:numRef>
              <c:f>'[Диаграмма в Microsoft Office PowerPoint]Лист2'!$B$1:$B$4</c:f>
              <c:numCache>
                <c:formatCode>General</c:formatCode>
                <c:ptCount val="4"/>
                <c:pt idx="0">
                  <c:v>60</c:v>
                </c:pt>
                <c:pt idx="1">
                  <c:v>18</c:v>
                </c:pt>
                <c:pt idx="2">
                  <c:v>1</c:v>
                </c:pt>
                <c:pt idx="3">
                  <c:v>4</c:v>
                </c:pt>
              </c:numCache>
            </c:numRef>
          </c:val>
        </c:ser>
      </c:pie3DChart>
    </c:plotArea>
    <c:legend>
      <c:legendPos val="b"/>
      <c:layout>
        <c:manualLayout>
          <c:xMode val="edge"/>
          <c:yMode val="edge"/>
          <c:x val="0.13492592160193123"/>
          <c:y val="0.70391083306862712"/>
          <c:w val="0.77797688204135562"/>
          <c:h val="0.25475983889114029"/>
        </c:manualLayout>
      </c:layout>
      <c:txPr>
        <a:bodyPr/>
        <a:lstStyle/>
        <a:p>
          <a:pPr>
            <a:defRPr sz="2000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</c:chart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view3D>
      <c:rAngAx val="1"/>
    </c:view3D>
    <c:plotArea>
      <c:layout>
        <c:manualLayout>
          <c:layoutTarget val="inner"/>
          <c:xMode val="edge"/>
          <c:yMode val="edge"/>
          <c:x val="1.0909442322766302E-2"/>
          <c:y val="4.3413979643287512E-2"/>
          <c:w val="0.68986001696547206"/>
          <c:h val="0.86733439874201956"/>
        </c:manualLayout>
      </c:layout>
      <c:bar3DChart>
        <c:barDir val="col"/>
        <c:grouping val="stacked"/>
        <c:ser>
          <c:idx val="0"/>
          <c:order val="0"/>
          <c:tx>
            <c:strRef>
              <c:f>'график отклонений'!$G$93</c:f>
              <c:strCache>
                <c:ptCount val="1"/>
                <c:pt idx="0">
                  <c:v>со множеством отклонений</c:v>
                </c:pt>
              </c:strCache>
            </c:strRef>
          </c:tx>
          <c:spPr>
            <a:solidFill>
              <a:srgbClr val="C00000"/>
            </a:solidFill>
          </c:spPr>
          <c:dLbls>
            <c:dLbl>
              <c:idx val="0"/>
              <c:tx>
                <c:rich>
                  <a:bodyPr/>
                  <a:lstStyle/>
                  <a:p>
                    <a:r>
                      <a:rPr lang="en-US" sz="1200" b="1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rPr>
                      <a:t>4</a:t>
                    </a:r>
                    <a:r>
                      <a:rPr lang="en-US"/>
                      <a:t>2</a:t>
                    </a:r>
                    <a:r>
                      <a:rPr lang="ru-RU"/>
                      <a:t>%</a:t>
                    </a:r>
                    <a:endParaRPr lang="en-US"/>
                  </a:p>
                </c:rich>
              </c:tx>
              <c:showVal val="1"/>
            </c:dLbl>
            <c:dLbl>
              <c:idx val="1"/>
              <c:tx>
                <c:rich>
                  <a:bodyPr/>
                  <a:lstStyle/>
                  <a:p>
                    <a:r>
                      <a:rPr lang="en-US" sz="1200" b="1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rPr>
                      <a:t>2</a:t>
                    </a:r>
                    <a:r>
                      <a:rPr lang="en-US"/>
                      <a:t>3</a:t>
                    </a:r>
                    <a:r>
                      <a:rPr lang="ru-RU"/>
                      <a:t>%</a:t>
                    </a:r>
                    <a:endParaRPr lang="en-US"/>
                  </a:p>
                </c:rich>
              </c:tx>
              <c:showVal val="1"/>
            </c:dLbl>
            <c:txPr>
              <a:bodyPr/>
              <a:lstStyle/>
              <a:p>
                <a:pPr>
                  <a:defRPr sz="1200" b="1">
                    <a:solidFill>
                      <a:schemeClr val="bg1"/>
                    </a:solidFill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</c:dLbls>
          <c:cat>
            <c:strRef>
              <c:f>'график отклонений'!$H$92:$I$92</c:f>
              <c:strCache>
                <c:ptCount val="2"/>
                <c:pt idx="0">
                  <c:v>1 этап</c:v>
                </c:pt>
                <c:pt idx="1">
                  <c:v>2 этап</c:v>
                </c:pt>
              </c:strCache>
            </c:strRef>
          </c:cat>
          <c:val>
            <c:numRef>
              <c:f>'график отклонений'!$H$93:$I$93</c:f>
              <c:numCache>
                <c:formatCode>#,##0</c:formatCode>
                <c:ptCount val="2"/>
                <c:pt idx="0">
                  <c:v>42.410714285714242</c:v>
                </c:pt>
                <c:pt idx="1">
                  <c:v>23.21428571428574</c:v>
                </c:pt>
              </c:numCache>
            </c:numRef>
          </c:val>
        </c:ser>
        <c:ser>
          <c:idx val="1"/>
          <c:order val="1"/>
          <c:tx>
            <c:strRef>
              <c:f>'график отклонений'!$G$94</c:f>
              <c:strCache>
                <c:ptCount val="1"/>
                <c:pt idx="0">
                  <c:v>с единичными отклонениями</c:v>
                </c:pt>
              </c:strCache>
            </c:strRef>
          </c:tx>
          <c:spPr>
            <a:solidFill>
              <a:schemeClr val="accent1"/>
            </a:solidFill>
          </c:spPr>
          <c:dLbls>
            <c:dLbl>
              <c:idx val="0"/>
              <c:tx>
                <c:rich>
                  <a:bodyPr/>
                  <a:lstStyle/>
                  <a:p>
                    <a:r>
                      <a:rPr lang="en-US" sz="1200" b="1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rPr>
                      <a:t>3</a:t>
                    </a:r>
                    <a:r>
                      <a:rPr lang="en-US"/>
                      <a:t>8</a:t>
                    </a:r>
                    <a:r>
                      <a:rPr lang="ru-RU"/>
                      <a:t>%</a:t>
                    </a:r>
                    <a:endParaRPr lang="en-US"/>
                  </a:p>
                </c:rich>
              </c:tx>
              <c:showVal val="1"/>
            </c:dLbl>
            <c:dLbl>
              <c:idx val="1"/>
              <c:tx>
                <c:rich>
                  <a:bodyPr/>
                  <a:lstStyle/>
                  <a:p>
                    <a:r>
                      <a:rPr lang="en-US" sz="1200" b="1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rPr>
                      <a:t>5</a:t>
                    </a:r>
                    <a:r>
                      <a:rPr lang="en-US"/>
                      <a:t>0</a:t>
                    </a:r>
                    <a:r>
                      <a:rPr lang="ru-RU"/>
                      <a:t>%</a:t>
                    </a:r>
                    <a:endParaRPr lang="en-US"/>
                  </a:p>
                </c:rich>
              </c:tx>
              <c:showVal val="1"/>
            </c:dLbl>
            <c:txPr>
              <a:bodyPr/>
              <a:lstStyle/>
              <a:p>
                <a:pPr>
                  <a:defRPr sz="1200" b="1">
                    <a:solidFill>
                      <a:schemeClr val="bg1"/>
                    </a:solidFill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</c:dLbls>
          <c:cat>
            <c:strRef>
              <c:f>'график отклонений'!$H$92:$I$92</c:f>
              <c:strCache>
                <c:ptCount val="2"/>
                <c:pt idx="0">
                  <c:v>1 этап</c:v>
                </c:pt>
                <c:pt idx="1">
                  <c:v>2 этап</c:v>
                </c:pt>
              </c:strCache>
            </c:strRef>
          </c:cat>
          <c:val>
            <c:numRef>
              <c:f>'график отклонений'!$H$94:$I$94</c:f>
              <c:numCache>
                <c:formatCode>#,##0</c:formatCode>
                <c:ptCount val="2"/>
                <c:pt idx="0">
                  <c:v>37.946428571428527</c:v>
                </c:pt>
                <c:pt idx="1">
                  <c:v>49.776785714285744</c:v>
                </c:pt>
              </c:numCache>
            </c:numRef>
          </c:val>
        </c:ser>
        <c:ser>
          <c:idx val="2"/>
          <c:order val="2"/>
          <c:tx>
            <c:strRef>
              <c:f>'график отклонений'!$G$95</c:f>
              <c:strCache>
                <c:ptCount val="1"/>
                <c:pt idx="0">
                  <c:v>без отклонений</c:v>
                </c:pt>
              </c:strCache>
            </c:strRef>
          </c:tx>
          <c:dLbls>
            <c:dLbl>
              <c:idx val="0"/>
              <c:tx>
                <c:rich>
                  <a:bodyPr/>
                  <a:lstStyle/>
                  <a:p>
                    <a:r>
                      <a:rPr lang="en-US" sz="1100" b="1">
                        <a:latin typeface="Times New Roman" pitchFamily="18" charset="0"/>
                        <a:cs typeface="Times New Roman" pitchFamily="18" charset="0"/>
                      </a:rPr>
                      <a:t>2</a:t>
                    </a:r>
                    <a:r>
                      <a:rPr lang="en-US"/>
                      <a:t>0</a:t>
                    </a:r>
                    <a:r>
                      <a:rPr lang="ru-RU"/>
                      <a:t>%</a:t>
                    </a:r>
                    <a:endParaRPr lang="en-US"/>
                  </a:p>
                </c:rich>
              </c:tx>
              <c:showVal val="1"/>
            </c:dLbl>
            <c:dLbl>
              <c:idx val="1"/>
              <c:tx>
                <c:rich>
                  <a:bodyPr/>
                  <a:lstStyle/>
                  <a:p>
                    <a:r>
                      <a:rPr lang="en-US" sz="1100" b="1">
                        <a:latin typeface="Times New Roman" pitchFamily="18" charset="0"/>
                        <a:cs typeface="Times New Roman" pitchFamily="18" charset="0"/>
                      </a:rPr>
                      <a:t>2</a:t>
                    </a:r>
                    <a:r>
                      <a:rPr lang="en-US"/>
                      <a:t>7</a:t>
                    </a:r>
                    <a:r>
                      <a:rPr lang="ru-RU"/>
                      <a:t>%</a:t>
                    </a:r>
                    <a:endParaRPr lang="en-US"/>
                  </a:p>
                </c:rich>
              </c:tx>
              <c:showVal val="1"/>
            </c:dLbl>
            <c:txPr>
              <a:bodyPr/>
              <a:lstStyle/>
              <a:p>
                <a:pPr>
                  <a:defRPr sz="1100"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</c:dLbls>
          <c:cat>
            <c:strRef>
              <c:f>'график отклонений'!$H$92:$I$92</c:f>
              <c:strCache>
                <c:ptCount val="2"/>
                <c:pt idx="0">
                  <c:v>1 этап</c:v>
                </c:pt>
                <c:pt idx="1">
                  <c:v>2 этап</c:v>
                </c:pt>
              </c:strCache>
            </c:strRef>
          </c:cat>
          <c:val>
            <c:numRef>
              <c:f>'график отклонений'!$H$95:$I$95</c:f>
              <c:numCache>
                <c:formatCode>#,##0</c:formatCode>
                <c:ptCount val="2"/>
                <c:pt idx="0">
                  <c:v>19.64285714285716</c:v>
                </c:pt>
                <c:pt idx="1">
                  <c:v>27.008928571428569</c:v>
                </c:pt>
              </c:numCache>
            </c:numRef>
          </c:val>
        </c:ser>
        <c:shape val="box"/>
        <c:axId val="41603456"/>
        <c:axId val="41604992"/>
        <c:axId val="0"/>
      </c:bar3DChart>
      <c:catAx>
        <c:axId val="41603456"/>
        <c:scaling>
          <c:orientation val="minMax"/>
        </c:scaling>
        <c:axPos val="b"/>
        <c:tickLblPos val="nextTo"/>
        <c:txPr>
          <a:bodyPr/>
          <a:lstStyle/>
          <a:p>
            <a:pPr>
              <a:defRPr sz="1800" b="1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41604992"/>
        <c:crosses val="autoZero"/>
        <c:auto val="1"/>
        <c:lblAlgn val="ctr"/>
        <c:lblOffset val="100"/>
      </c:catAx>
      <c:valAx>
        <c:axId val="41604992"/>
        <c:scaling>
          <c:orientation val="minMax"/>
        </c:scaling>
        <c:delete val="1"/>
        <c:axPos val="l"/>
        <c:majorGridlines/>
        <c:numFmt formatCode="#,##0" sourceLinked="1"/>
        <c:tickLblPos val="none"/>
        <c:crossAx val="41603456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70570609999562339"/>
          <c:y val="0.10871313443805401"/>
          <c:w val="0.2851658911537065"/>
          <c:h val="0.40812815670053759"/>
        </c:manualLayout>
      </c:layout>
      <c:txPr>
        <a:bodyPr/>
        <a:lstStyle/>
        <a:p>
          <a:pPr>
            <a:defRPr sz="1800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</c:chart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view3D>
      <c:rotX val="30"/>
      <c:perspective val="30"/>
    </c:view3D>
    <c:plotArea>
      <c:layout/>
      <c:pie3DChart>
        <c:varyColors val="1"/>
        <c:ser>
          <c:idx val="0"/>
          <c:order val="0"/>
          <c:explosion val="25"/>
          <c:dLbls>
            <c:txPr>
              <a:bodyPr/>
              <a:lstStyle/>
              <a:p>
                <a:pPr>
                  <a:defRPr sz="1800" b="1">
                    <a:solidFill>
                      <a:schemeClr val="bg1"/>
                    </a:solidFill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  <c:showLeaderLines val="1"/>
          </c:dLbls>
          <c:val>
            <c:numRef>
              <c:f>'127'!$C$97:$C$100</c:f>
              <c:numCache>
                <c:formatCode>General</c:formatCode>
                <c:ptCount val="4"/>
                <c:pt idx="0">
                  <c:v>25</c:v>
                </c:pt>
                <c:pt idx="1">
                  <c:v>28</c:v>
                </c:pt>
                <c:pt idx="2">
                  <c:v>7</c:v>
                </c:pt>
                <c:pt idx="3">
                  <c:v>8</c:v>
                </c:pt>
              </c:numCache>
            </c:numRef>
          </c:val>
        </c:ser>
      </c:pie3DChart>
    </c:plotArea>
    <c:plotVisOnly val="1"/>
  </c:chart>
  <c:externalData r:id="rId1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view3D>
      <c:rotX val="30"/>
      <c:perspective val="30"/>
    </c:view3D>
    <c:plotArea>
      <c:layout>
        <c:manualLayout>
          <c:layoutTarget val="inner"/>
          <c:xMode val="edge"/>
          <c:yMode val="edge"/>
          <c:x val="9.3055555555556252E-2"/>
          <c:y val="0.11342592592592612"/>
          <c:w val="0.8666666666666667"/>
          <c:h val="0.82407407407407784"/>
        </c:manualLayout>
      </c:layout>
      <c:pie3DChart>
        <c:varyColors val="1"/>
        <c:ser>
          <c:idx val="0"/>
          <c:order val="0"/>
          <c:explosion val="23"/>
          <c:dLbls>
            <c:txPr>
              <a:bodyPr/>
              <a:lstStyle/>
              <a:p>
                <a:pPr>
                  <a:defRPr sz="1800" b="1">
                    <a:solidFill>
                      <a:schemeClr val="bg1"/>
                    </a:solidFill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  <c:showLeaderLines val="1"/>
          </c:dLbls>
          <c:val>
            <c:numRef>
              <c:f>'127'!$D$97:$D$101</c:f>
              <c:numCache>
                <c:formatCode>General</c:formatCode>
                <c:ptCount val="5"/>
                <c:pt idx="0">
                  <c:v>14</c:v>
                </c:pt>
                <c:pt idx="1">
                  <c:v>53</c:v>
                </c:pt>
                <c:pt idx="2">
                  <c:v>8</c:v>
                </c:pt>
                <c:pt idx="3">
                  <c:v>9</c:v>
                </c:pt>
              </c:numCache>
            </c:numRef>
          </c:val>
        </c:ser>
      </c:pie3DChart>
    </c:plotArea>
    <c:plotVisOnly val="1"/>
  </c:chart>
  <c:externalData r:id="rId1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#1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#5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81983BF-FBFB-479C-9FDF-8079BA2CD541}" type="doc">
      <dgm:prSet loTypeId="urn:microsoft.com/office/officeart/2005/8/layout/vList5" loCatId="list" qsTypeId="urn:microsoft.com/office/officeart/2005/8/quickstyle/simple1#1" qsCatId="simple" csTypeId="urn:microsoft.com/office/officeart/2005/8/colors/accent1_2#1" csCatId="accent1" phldr="1"/>
      <dgm:spPr/>
      <dgm:t>
        <a:bodyPr/>
        <a:lstStyle/>
        <a:p>
          <a:endParaRPr lang="ru-RU"/>
        </a:p>
      </dgm:t>
    </dgm:pt>
    <dgm:pt modelId="{417A3B74-64B8-40FD-B022-7C850718C055}">
      <dgm:prSet phldrT="[Текст]" custT="1"/>
      <dgm:spPr/>
      <dgm:t>
        <a:bodyPr/>
        <a:lstStyle/>
        <a:p>
          <a:r>
            <a:rPr lang="ru-RU" sz="1400" b="1" dirty="0" smtClean="0">
              <a:latin typeface="Times New Roman" pitchFamily="18" charset="0"/>
            </a:rPr>
            <a:t>0531855</a:t>
          </a:r>
          <a:endParaRPr lang="ru-RU" sz="1400" b="1" dirty="0"/>
        </a:p>
      </dgm:t>
    </dgm:pt>
    <dgm:pt modelId="{CF19DE6B-A62F-4170-B2C1-E04BC8E71C6D}" type="parTrans" cxnId="{BDE3F312-430D-4ADB-A51E-1D36376EC319}">
      <dgm:prSet/>
      <dgm:spPr/>
      <dgm:t>
        <a:bodyPr/>
        <a:lstStyle/>
        <a:p>
          <a:endParaRPr lang="ru-RU" sz="1400"/>
        </a:p>
      </dgm:t>
    </dgm:pt>
    <dgm:pt modelId="{DD522C01-E437-401B-922E-78B806413EF5}" type="sibTrans" cxnId="{BDE3F312-430D-4ADB-A51E-1D36376EC319}">
      <dgm:prSet/>
      <dgm:spPr/>
      <dgm:t>
        <a:bodyPr/>
        <a:lstStyle/>
        <a:p>
          <a:endParaRPr lang="ru-RU" sz="1400"/>
        </a:p>
      </dgm:t>
    </dgm:pt>
    <dgm:pt modelId="{64A78D48-399C-46F5-AAD1-0D9C111E5F99}">
      <dgm:prSet phldrT="[Текст]" custT="1"/>
      <dgm:spPr/>
      <dgm:t>
        <a:bodyPr/>
        <a:lstStyle/>
        <a:p>
          <a:r>
            <a:rPr lang="ru-RU" sz="1600" u="none" dirty="0" smtClean="0">
              <a:solidFill>
                <a:srgbClr val="C00000"/>
              </a:solidFill>
              <a:latin typeface="Times New Roman" pitchFamily="18" charset="0"/>
            </a:rPr>
            <a:t>Справка о </a:t>
          </a:r>
          <a:r>
            <a:rPr lang="ru-RU" sz="1600" u="none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кассовых</a:t>
          </a:r>
          <a:r>
            <a:rPr lang="ru-RU" sz="1600" u="none" dirty="0" smtClean="0">
              <a:solidFill>
                <a:srgbClr val="C00000"/>
              </a:solidFill>
              <a:latin typeface="Times New Roman" pitchFamily="18" charset="0"/>
            </a:rPr>
            <a:t> операциях со средствами бюджета</a:t>
          </a:r>
          <a:r>
            <a:rPr lang="ru-RU" sz="1400" u="none" dirty="0" smtClean="0">
              <a:solidFill>
                <a:srgbClr val="C00000"/>
              </a:solidFill>
              <a:latin typeface="Times New Roman" pitchFamily="18" charset="0"/>
            </a:rPr>
            <a:t> </a:t>
          </a:r>
          <a:endParaRPr lang="ru-RU" sz="1400" u="none" dirty="0">
            <a:solidFill>
              <a:srgbClr val="C00000"/>
            </a:solidFill>
          </a:endParaRPr>
        </a:p>
      </dgm:t>
    </dgm:pt>
    <dgm:pt modelId="{66969997-5170-468E-B3EC-E718F458355A}" type="parTrans" cxnId="{FC241E31-D993-4D8D-8179-0638CA59EF0D}">
      <dgm:prSet/>
      <dgm:spPr/>
      <dgm:t>
        <a:bodyPr/>
        <a:lstStyle/>
        <a:p>
          <a:endParaRPr lang="ru-RU" sz="1400"/>
        </a:p>
      </dgm:t>
    </dgm:pt>
    <dgm:pt modelId="{4AF10FAF-3944-4170-A8E7-085B4C58C021}" type="sibTrans" cxnId="{FC241E31-D993-4D8D-8179-0638CA59EF0D}">
      <dgm:prSet/>
      <dgm:spPr/>
      <dgm:t>
        <a:bodyPr/>
        <a:lstStyle/>
        <a:p>
          <a:endParaRPr lang="ru-RU" sz="1400"/>
        </a:p>
      </dgm:t>
    </dgm:pt>
    <dgm:pt modelId="{298B416B-B836-48FD-A44B-890C5510246B}">
      <dgm:prSet phldrT="[Текст]" custT="1"/>
      <dgm:spPr/>
      <dgm:t>
        <a:bodyPr/>
        <a:lstStyle/>
        <a:p>
          <a:r>
            <a:rPr lang="ru-RU" sz="1400" b="1" dirty="0" smtClean="0">
              <a:latin typeface="Times New Roman" pitchFamily="18" charset="0"/>
            </a:rPr>
            <a:t>0531856</a:t>
          </a:r>
          <a:endParaRPr lang="ru-RU" sz="1400" b="1" dirty="0"/>
        </a:p>
      </dgm:t>
    </dgm:pt>
    <dgm:pt modelId="{9296E207-090D-490E-A6EC-8282DAB6AFD0}" type="parTrans" cxnId="{FBFE205E-ADBA-4BF6-9056-FFD226513FCA}">
      <dgm:prSet/>
      <dgm:spPr/>
      <dgm:t>
        <a:bodyPr/>
        <a:lstStyle/>
        <a:p>
          <a:endParaRPr lang="ru-RU" sz="1400"/>
        </a:p>
      </dgm:t>
    </dgm:pt>
    <dgm:pt modelId="{65A69106-633D-4007-8134-37F3DEC214D0}" type="sibTrans" cxnId="{FBFE205E-ADBA-4BF6-9056-FFD226513FCA}">
      <dgm:prSet/>
      <dgm:spPr/>
      <dgm:t>
        <a:bodyPr/>
        <a:lstStyle/>
        <a:p>
          <a:endParaRPr lang="ru-RU" sz="1400"/>
        </a:p>
      </dgm:t>
    </dgm:pt>
    <dgm:pt modelId="{B2A94286-9107-4D51-B1F1-140DF60E7E69}">
      <dgm:prSet phldrT="[Текст]" custT="1"/>
      <dgm:spPr/>
      <dgm:t>
        <a:bodyPr/>
        <a:lstStyle/>
        <a:p>
          <a:r>
            <a:rPr lang="ru-RU" sz="1600" u="none" dirty="0" smtClean="0">
              <a:solidFill>
                <a:srgbClr val="C00000"/>
              </a:solidFill>
              <a:latin typeface="Times New Roman" pitchFamily="18" charset="0"/>
            </a:rPr>
            <a:t>Сводная справка по кассовым операциям (ежедневная) </a:t>
          </a:r>
          <a:endParaRPr lang="ru-RU" sz="1600" u="none" dirty="0">
            <a:solidFill>
              <a:srgbClr val="C00000"/>
            </a:solidFill>
          </a:endParaRPr>
        </a:p>
      </dgm:t>
    </dgm:pt>
    <dgm:pt modelId="{C256DC5E-95A0-4783-8792-300927C83D8C}" type="parTrans" cxnId="{11F68CF7-27E3-47BC-9C9D-C5B89DE35039}">
      <dgm:prSet/>
      <dgm:spPr/>
      <dgm:t>
        <a:bodyPr/>
        <a:lstStyle/>
        <a:p>
          <a:endParaRPr lang="ru-RU" sz="1400"/>
        </a:p>
      </dgm:t>
    </dgm:pt>
    <dgm:pt modelId="{4B213D34-8012-47D0-9E99-E1736633CE9F}" type="sibTrans" cxnId="{11F68CF7-27E3-47BC-9C9D-C5B89DE35039}">
      <dgm:prSet/>
      <dgm:spPr/>
      <dgm:t>
        <a:bodyPr/>
        <a:lstStyle/>
        <a:p>
          <a:endParaRPr lang="ru-RU" sz="1400"/>
        </a:p>
      </dgm:t>
    </dgm:pt>
    <dgm:pt modelId="{82C02823-23FF-4ECB-BC33-3C5E41321AAF}">
      <dgm:prSet phldrT="[Текст]" custT="1"/>
      <dgm:spPr/>
      <dgm:t>
        <a:bodyPr/>
        <a:lstStyle/>
        <a:p>
          <a:r>
            <a:rPr lang="ru-RU" sz="1400" b="1" dirty="0" smtClean="0">
              <a:latin typeface="Times New Roman" pitchFamily="18" charset="0"/>
            </a:rPr>
            <a:t>0531858 </a:t>
          </a:r>
          <a:endParaRPr lang="ru-RU" sz="1400" b="1" dirty="0"/>
        </a:p>
      </dgm:t>
    </dgm:pt>
    <dgm:pt modelId="{13F827AA-2E3A-4910-BD8D-0F92793D373A}" type="parTrans" cxnId="{972981ED-6180-4BF0-8A2D-71A4C0908713}">
      <dgm:prSet/>
      <dgm:spPr/>
      <dgm:t>
        <a:bodyPr/>
        <a:lstStyle/>
        <a:p>
          <a:endParaRPr lang="ru-RU" sz="1400"/>
        </a:p>
      </dgm:t>
    </dgm:pt>
    <dgm:pt modelId="{FA21BC22-55D7-4795-8315-644D8930E9CD}" type="sibTrans" cxnId="{972981ED-6180-4BF0-8A2D-71A4C0908713}">
      <dgm:prSet/>
      <dgm:spPr/>
      <dgm:t>
        <a:bodyPr/>
        <a:lstStyle/>
        <a:p>
          <a:endParaRPr lang="ru-RU" sz="1400"/>
        </a:p>
      </dgm:t>
    </dgm:pt>
    <dgm:pt modelId="{460669DB-F4D2-42E9-92C2-C0027C8F8B46}">
      <dgm:prSet phldrT="[Текст]" custT="1"/>
      <dgm:spPr/>
      <dgm:t>
        <a:bodyPr/>
        <a:lstStyle/>
        <a:p>
          <a:r>
            <a:rPr lang="ru-RU" sz="1600" u="none" dirty="0" smtClean="0">
              <a:solidFill>
                <a:srgbClr val="C00000"/>
              </a:solidFill>
              <a:latin typeface="Times New Roman" pitchFamily="18" charset="0"/>
            </a:rPr>
            <a:t>Сводная справка по кассовым операциям со средствами консолидированного бюджета </a:t>
          </a:r>
          <a:endParaRPr lang="ru-RU" sz="1600" u="none" dirty="0">
            <a:solidFill>
              <a:srgbClr val="C00000"/>
            </a:solidFill>
          </a:endParaRPr>
        </a:p>
      </dgm:t>
    </dgm:pt>
    <dgm:pt modelId="{322E2F0F-0D6F-4DD3-9BA1-854FD9ADF8ED}" type="parTrans" cxnId="{917962D3-A200-4D2F-B4E2-E586BBF0C70F}">
      <dgm:prSet/>
      <dgm:spPr/>
      <dgm:t>
        <a:bodyPr/>
        <a:lstStyle/>
        <a:p>
          <a:endParaRPr lang="ru-RU" sz="1400"/>
        </a:p>
      </dgm:t>
    </dgm:pt>
    <dgm:pt modelId="{55B8F0EA-A855-48AD-91D5-0CC7F3FC2BCF}" type="sibTrans" cxnId="{917962D3-A200-4D2F-B4E2-E586BBF0C70F}">
      <dgm:prSet/>
      <dgm:spPr/>
      <dgm:t>
        <a:bodyPr/>
        <a:lstStyle/>
        <a:p>
          <a:endParaRPr lang="ru-RU" sz="1400"/>
        </a:p>
      </dgm:t>
    </dgm:pt>
    <dgm:pt modelId="{CD26A496-E354-4531-A2CD-0D9E1F39D52E}">
      <dgm:prSet custT="1"/>
      <dgm:spPr/>
      <dgm:t>
        <a:bodyPr/>
        <a:lstStyle/>
        <a:p>
          <a:r>
            <a:rPr lang="ru-RU" sz="1400" b="1" dirty="0" smtClean="0">
              <a:latin typeface="Times New Roman" pitchFamily="18" charset="0"/>
            </a:rPr>
            <a:t>0531859 </a:t>
          </a:r>
          <a:endParaRPr lang="ru-RU" sz="1400" b="1" dirty="0"/>
        </a:p>
      </dgm:t>
    </dgm:pt>
    <dgm:pt modelId="{35837E78-FBC5-4AC6-98BE-5C7D7BD01727}" type="parTrans" cxnId="{70B918FE-A9ED-49D4-85B5-23560416538D}">
      <dgm:prSet/>
      <dgm:spPr/>
      <dgm:t>
        <a:bodyPr/>
        <a:lstStyle/>
        <a:p>
          <a:endParaRPr lang="ru-RU" sz="1400"/>
        </a:p>
      </dgm:t>
    </dgm:pt>
    <dgm:pt modelId="{B70DF208-B4DF-41B6-96D5-16FAE2BA5C8A}" type="sibTrans" cxnId="{70B918FE-A9ED-49D4-85B5-23560416538D}">
      <dgm:prSet/>
      <dgm:spPr/>
      <dgm:t>
        <a:bodyPr/>
        <a:lstStyle/>
        <a:p>
          <a:endParaRPr lang="ru-RU" sz="1400"/>
        </a:p>
      </dgm:t>
    </dgm:pt>
    <dgm:pt modelId="{C2323CB4-5502-4864-858D-4FF76A5BF29C}">
      <dgm:prSet custT="1"/>
      <dgm:spPr/>
      <dgm:t>
        <a:bodyPr/>
        <a:lstStyle/>
        <a:p>
          <a:r>
            <a:rPr lang="ru-RU" sz="1400" b="1" dirty="0" smtClean="0">
              <a:latin typeface="Times New Roman" pitchFamily="18" charset="0"/>
            </a:rPr>
            <a:t>0531857</a:t>
          </a:r>
          <a:endParaRPr lang="ru-RU" sz="1400" b="1" dirty="0"/>
        </a:p>
      </dgm:t>
    </dgm:pt>
    <dgm:pt modelId="{F60E2AF9-E8B0-4168-8E64-0C1FB34C19D4}" type="parTrans" cxnId="{BACAD92A-10AC-4B9D-89AF-F534200142E1}">
      <dgm:prSet/>
      <dgm:spPr/>
      <dgm:t>
        <a:bodyPr/>
        <a:lstStyle/>
        <a:p>
          <a:endParaRPr lang="ru-RU" sz="1400"/>
        </a:p>
      </dgm:t>
    </dgm:pt>
    <dgm:pt modelId="{BA5B3F74-F717-4E95-8AD3-DA9B2D9DDE68}" type="sibTrans" cxnId="{BACAD92A-10AC-4B9D-89AF-F534200142E1}">
      <dgm:prSet/>
      <dgm:spPr/>
      <dgm:t>
        <a:bodyPr/>
        <a:lstStyle/>
        <a:p>
          <a:endParaRPr lang="ru-RU" sz="1400"/>
        </a:p>
      </dgm:t>
    </dgm:pt>
    <dgm:pt modelId="{21DAA7C4-9F11-4A2B-B0B1-186CC3FAFC95}">
      <dgm:prSet custT="1"/>
      <dgm:spPr/>
      <dgm:t>
        <a:bodyPr/>
        <a:lstStyle/>
        <a:p>
          <a:r>
            <a:rPr lang="ru-RU" sz="1600" u="none" dirty="0" smtClean="0">
              <a:solidFill>
                <a:srgbClr val="C00000"/>
              </a:solidFill>
              <a:latin typeface="Times New Roman" pitchFamily="18" charset="0"/>
            </a:rPr>
            <a:t>Сводная справка по кассовым операциям со средствами бюджета (месячная)</a:t>
          </a:r>
          <a:endParaRPr lang="ru-RU" sz="1600" u="none" dirty="0">
            <a:solidFill>
              <a:srgbClr val="C00000"/>
            </a:solidFill>
          </a:endParaRPr>
        </a:p>
      </dgm:t>
    </dgm:pt>
    <dgm:pt modelId="{8DD3B45E-94DD-4B33-842D-42CE65CAFAEF}" type="parTrans" cxnId="{150A4E12-A037-4B34-9898-4AC93BF2C456}">
      <dgm:prSet/>
      <dgm:spPr/>
      <dgm:t>
        <a:bodyPr/>
        <a:lstStyle/>
        <a:p>
          <a:endParaRPr lang="ru-RU" sz="1400"/>
        </a:p>
      </dgm:t>
    </dgm:pt>
    <dgm:pt modelId="{3D62DB49-1D3F-4705-BF2B-4CFBA4FA63A9}" type="sibTrans" cxnId="{150A4E12-A037-4B34-9898-4AC93BF2C456}">
      <dgm:prSet/>
      <dgm:spPr/>
      <dgm:t>
        <a:bodyPr/>
        <a:lstStyle/>
        <a:p>
          <a:endParaRPr lang="ru-RU" sz="1400"/>
        </a:p>
      </dgm:t>
    </dgm:pt>
    <dgm:pt modelId="{DFA9CA27-A4DB-4187-B77B-894FF7E5B2CA}">
      <dgm:prSet custT="1"/>
      <dgm:spPr/>
      <dgm:t>
        <a:bodyPr/>
        <a:lstStyle/>
        <a:p>
          <a:r>
            <a:rPr lang="ru-RU" sz="1600" u="none" dirty="0" smtClean="0">
              <a:solidFill>
                <a:srgbClr val="C00000"/>
              </a:solidFill>
              <a:latin typeface="Times New Roman" pitchFamily="18" charset="0"/>
            </a:rPr>
            <a:t>Справка о свободном остатке средств бюджета </a:t>
          </a:r>
          <a:endParaRPr lang="ru-RU" sz="1600" u="none" dirty="0">
            <a:solidFill>
              <a:srgbClr val="C00000"/>
            </a:solidFill>
          </a:endParaRPr>
        </a:p>
      </dgm:t>
    </dgm:pt>
    <dgm:pt modelId="{50605387-4ED8-4844-A6FB-9C6606474F2F}" type="parTrans" cxnId="{6751158C-2A6A-4C6A-A66E-1D031763F8B4}">
      <dgm:prSet/>
      <dgm:spPr/>
      <dgm:t>
        <a:bodyPr/>
        <a:lstStyle/>
        <a:p>
          <a:endParaRPr lang="ru-RU" sz="1400"/>
        </a:p>
      </dgm:t>
    </dgm:pt>
    <dgm:pt modelId="{12D45F96-7A03-4CF7-9504-32454B2E7B23}" type="sibTrans" cxnId="{6751158C-2A6A-4C6A-A66E-1D031763F8B4}">
      <dgm:prSet/>
      <dgm:spPr/>
      <dgm:t>
        <a:bodyPr/>
        <a:lstStyle/>
        <a:p>
          <a:endParaRPr lang="ru-RU" sz="1400"/>
        </a:p>
      </dgm:t>
    </dgm:pt>
    <dgm:pt modelId="{787FACAF-6960-42AD-B6EF-16804442742F}" type="pres">
      <dgm:prSet presAssocID="{D81983BF-FBFB-479C-9FDF-8079BA2CD541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B204C3C-171B-4A94-A7DB-95A3E81A5965}" type="pres">
      <dgm:prSet presAssocID="{417A3B74-64B8-40FD-B022-7C850718C055}" presName="linNode" presStyleCnt="0"/>
      <dgm:spPr/>
    </dgm:pt>
    <dgm:pt modelId="{E78C2BC3-74DE-4A63-A62A-D729C2207C81}" type="pres">
      <dgm:prSet presAssocID="{417A3B74-64B8-40FD-B022-7C850718C055}" presName="parentText" presStyleLbl="node1" presStyleIdx="0" presStyleCnt="5" custScaleX="50935" custScaleY="200000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76289F6-A420-4B77-95D6-40E5C0B85952}" type="pres">
      <dgm:prSet presAssocID="{417A3B74-64B8-40FD-B022-7C850718C055}" presName="descendantText" presStyleLbl="alignAccFollowNode1" presStyleIdx="0" presStyleCnt="5" custScaleX="117083" custScaleY="20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6F6635A-B50B-4338-9C9F-293CB9EAAB93}" type="pres">
      <dgm:prSet presAssocID="{DD522C01-E437-401B-922E-78B806413EF5}" presName="sp" presStyleCnt="0"/>
      <dgm:spPr/>
    </dgm:pt>
    <dgm:pt modelId="{134D5F7D-A37A-4B43-801A-9B163B732AE3}" type="pres">
      <dgm:prSet presAssocID="{298B416B-B836-48FD-A44B-890C5510246B}" presName="linNode" presStyleCnt="0"/>
      <dgm:spPr/>
    </dgm:pt>
    <dgm:pt modelId="{7695F3F2-0936-46AE-8B1E-318C38FD835B}" type="pres">
      <dgm:prSet presAssocID="{298B416B-B836-48FD-A44B-890C5510246B}" presName="parentText" presStyleLbl="node1" presStyleIdx="1" presStyleCnt="5" custScaleX="50935" custScaleY="200000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58E2E87-0E3D-49AB-926E-5703F1B3C5A3}" type="pres">
      <dgm:prSet presAssocID="{298B416B-B836-48FD-A44B-890C5510246B}" presName="descendantText" presStyleLbl="alignAccFollowNode1" presStyleIdx="1" presStyleCnt="5" custScaleX="117083" custScaleY="20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C433F8F-77D6-4810-8CDA-622F5100743B}" type="pres">
      <dgm:prSet presAssocID="{65A69106-633D-4007-8134-37F3DEC214D0}" presName="sp" presStyleCnt="0"/>
      <dgm:spPr/>
    </dgm:pt>
    <dgm:pt modelId="{9F6F4CCB-A9D2-4ACE-8BFE-0AA6E0180CC8}" type="pres">
      <dgm:prSet presAssocID="{82C02823-23FF-4ECB-BC33-3C5E41321AAF}" presName="linNode" presStyleCnt="0"/>
      <dgm:spPr/>
    </dgm:pt>
    <dgm:pt modelId="{8248FAB1-8AB9-4B69-8967-7A1C8B4A8930}" type="pres">
      <dgm:prSet presAssocID="{82C02823-23FF-4ECB-BC33-3C5E41321AAF}" presName="parentText" presStyleLbl="node1" presStyleIdx="2" presStyleCnt="5" custScaleX="50935" custScaleY="200000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935908C-E91D-43D6-9C32-5213017DAAE8}" type="pres">
      <dgm:prSet presAssocID="{82C02823-23FF-4ECB-BC33-3C5E41321AAF}" presName="descendantText" presStyleLbl="alignAccFollowNode1" presStyleIdx="2" presStyleCnt="5" custScaleX="117083" custScaleY="20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B4EA526-CBA7-4BC0-AD02-9AF8C4FF4C4A}" type="pres">
      <dgm:prSet presAssocID="{FA21BC22-55D7-4795-8315-644D8930E9CD}" presName="sp" presStyleCnt="0"/>
      <dgm:spPr/>
    </dgm:pt>
    <dgm:pt modelId="{2DB49591-97AD-4C4D-86E0-3F7ABC8C4B53}" type="pres">
      <dgm:prSet presAssocID="{C2323CB4-5502-4864-858D-4FF76A5BF29C}" presName="linNode" presStyleCnt="0"/>
      <dgm:spPr/>
    </dgm:pt>
    <dgm:pt modelId="{5F5FED10-580D-471E-BAE4-8E1B6BF2DFA4}" type="pres">
      <dgm:prSet presAssocID="{C2323CB4-5502-4864-858D-4FF76A5BF29C}" presName="parentText" presStyleLbl="node1" presStyleIdx="3" presStyleCnt="5" custScaleX="50935" custScaleY="200000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53884AC-3A3B-492D-A49F-A2C8B1D59960}" type="pres">
      <dgm:prSet presAssocID="{C2323CB4-5502-4864-858D-4FF76A5BF29C}" presName="descendantText" presStyleLbl="alignAccFollowNode1" presStyleIdx="3" presStyleCnt="5" custScaleX="117083" custScaleY="20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D376C79-B156-444B-ADBE-6DD811919BE3}" type="pres">
      <dgm:prSet presAssocID="{BA5B3F74-F717-4E95-8AD3-DA9B2D9DDE68}" presName="sp" presStyleCnt="0"/>
      <dgm:spPr/>
    </dgm:pt>
    <dgm:pt modelId="{F62D5CBE-1AA2-495C-A04D-39158E5A7FA9}" type="pres">
      <dgm:prSet presAssocID="{CD26A496-E354-4531-A2CD-0D9E1F39D52E}" presName="linNode" presStyleCnt="0"/>
      <dgm:spPr/>
    </dgm:pt>
    <dgm:pt modelId="{28CA619C-910B-4F7F-8283-2CCA7B5DFD57}" type="pres">
      <dgm:prSet presAssocID="{CD26A496-E354-4531-A2CD-0D9E1F39D52E}" presName="parentText" presStyleLbl="node1" presStyleIdx="4" presStyleCnt="5" custScaleX="50935" custScaleY="200000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A82B6A0-83F8-443D-A923-58663547142C}" type="pres">
      <dgm:prSet presAssocID="{CD26A496-E354-4531-A2CD-0D9E1F39D52E}" presName="descendantText" presStyleLbl="alignAccFollowNode1" presStyleIdx="4" presStyleCnt="5" custScaleX="117083" custScaleY="20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50A4E12-A037-4B34-9898-4AC93BF2C456}" srcId="{C2323CB4-5502-4864-858D-4FF76A5BF29C}" destId="{21DAA7C4-9F11-4A2B-B0B1-186CC3FAFC95}" srcOrd="0" destOrd="0" parTransId="{8DD3B45E-94DD-4B33-842D-42CE65CAFAEF}" sibTransId="{3D62DB49-1D3F-4705-BF2B-4CFBA4FA63A9}"/>
    <dgm:cxn modelId="{BDE3F312-430D-4ADB-A51E-1D36376EC319}" srcId="{D81983BF-FBFB-479C-9FDF-8079BA2CD541}" destId="{417A3B74-64B8-40FD-B022-7C850718C055}" srcOrd="0" destOrd="0" parTransId="{CF19DE6B-A62F-4170-B2C1-E04BC8E71C6D}" sibTransId="{DD522C01-E437-401B-922E-78B806413EF5}"/>
    <dgm:cxn modelId="{04C16531-7B09-45B5-A234-555C561CDBD1}" type="presOf" srcId="{C2323CB4-5502-4864-858D-4FF76A5BF29C}" destId="{5F5FED10-580D-471E-BAE4-8E1B6BF2DFA4}" srcOrd="0" destOrd="0" presId="urn:microsoft.com/office/officeart/2005/8/layout/vList5"/>
    <dgm:cxn modelId="{16AFD42A-100C-49AF-A0AB-EC0249377F41}" type="presOf" srcId="{64A78D48-399C-46F5-AAD1-0D9C111E5F99}" destId="{A76289F6-A420-4B77-95D6-40E5C0B85952}" srcOrd="0" destOrd="0" presId="urn:microsoft.com/office/officeart/2005/8/layout/vList5"/>
    <dgm:cxn modelId="{972981ED-6180-4BF0-8A2D-71A4C0908713}" srcId="{D81983BF-FBFB-479C-9FDF-8079BA2CD541}" destId="{82C02823-23FF-4ECB-BC33-3C5E41321AAF}" srcOrd="2" destOrd="0" parTransId="{13F827AA-2E3A-4910-BD8D-0F92793D373A}" sibTransId="{FA21BC22-55D7-4795-8315-644D8930E9CD}"/>
    <dgm:cxn modelId="{B006F2C8-D27A-4CB7-B85B-465F3D7122E9}" type="presOf" srcId="{DFA9CA27-A4DB-4187-B77B-894FF7E5B2CA}" destId="{2A82B6A0-83F8-443D-A923-58663547142C}" srcOrd="0" destOrd="0" presId="urn:microsoft.com/office/officeart/2005/8/layout/vList5"/>
    <dgm:cxn modelId="{BACAD92A-10AC-4B9D-89AF-F534200142E1}" srcId="{D81983BF-FBFB-479C-9FDF-8079BA2CD541}" destId="{C2323CB4-5502-4864-858D-4FF76A5BF29C}" srcOrd="3" destOrd="0" parTransId="{F60E2AF9-E8B0-4168-8E64-0C1FB34C19D4}" sibTransId="{BA5B3F74-F717-4E95-8AD3-DA9B2D9DDE68}"/>
    <dgm:cxn modelId="{90CE06FB-0382-4424-9540-AD0226D125EA}" type="presOf" srcId="{21DAA7C4-9F11-4A2B-B0B1-186CC3FAFC95}" destId="{353884AC-3A3B-492D-A49F-A2C8B1D59960}" srcOrd="0" destOrd="0" presId="urn:microsoft.com/office/officeart/2005/8/layout/vList5"/>
    <dgm:cxn modelId="{BEA768DF-C73C-4B0E-B92E-42A583248349}" type="presOf" srcId="{CD26A496-E354-4531-A2CD-0D9E1F39D52E}" destId="{28CA619C-910B-4F7F-8283-2CCA7B5DFD57}" srcOrd="0" destOrd="0" presId="urn:microsoft.com/office/officeart/2005/8/layout/vList5"/>
    <dgm:cxn modelId="{6751158C-2A6A-4C6A-A66E-1D031763F8B4}" srcId="{CD26A496-E354-4531-A2CD-0D9E1F39D52E}" destId="{DFA9CA27-A4DB-4187-B77B-894FF7E5B2CA}" srcOrd="0" destOrd="0" parTransId="{50605387-4ED8-4844-A6FB-9C6606474F2F}" sibTransId="{12D45F96-7A03-4CF7-9504-32454B2E7B23}"/>
    <dgm:cxn modelId="{F651B6B9-058F-4279-86B7-134FF28DEAE5}" type="presOf" srcId="{460669DB-F4D2-42E9-92C2-C0027C8F8B46}" destId="{2935908C-E91D-43D6-9C32-5213017DAAE8}" srcOrd="0" destOrd="0" presId="urn:microsoft.com/office/officeart/2005/8/layout/vList5"/>
    <dgm:cxn modelId="{44C56DC9-6FC1-441C-81AF-1F252200C04F}" type="presOf" srcId="{298B416B-B836-48FD-A44B-890C5510246B}" destId="{7695F3F2-0936-46AE-8B1E-318C38FD835B}" srcOrd="0" destOrd="0" presId="urn:microsoft.com/office/officeart/2005/8/layout/vList5"/>
    <dgm:cxn modelId="{CD754DB4-7C0C-4A14-A16F-20CA091CD57E}" type="presOf" srcId="{D81983BF-FBFB-479C-9FDF-8079BA2CD541}" destId="{787FACAF-6960-42AD-B6EF-16804442742F}" srcOrd="0" destOrd="0" presId="urn:microsoft.com/office/officeart/2005/8/layout/vList5"/>
    <dgm:cxn modelId="{FBFE205E-ADBA-4BF6-9056-FFD226513FCA}" srcId="{D81983BF-FBFB-479C-9FDF-8079BA2CD541}" destId="{298B416B-B836-48FD-A44B-890C5510246B}" srcOrd="1" destOrd="0" parTransId="{9296E207-090D-490E-A6EC-8282DAB6AFD0}" sibTransId="{65A69106-633D-4007-8134-37F3DEC214D0}"/>
    <dgm:cxn modelId="{9098D198-02A2-4A6A-89A4-4EA6FD4AAE48}" type="presOf" srcId="{B2A94286-9107-4D51-B1F1-140DF60E7E69}" destId="{E58E2E87-0E3D-49AB-926E-5703F1B3C5A3}" srcOrd="0" destOrd="0" presId="urn:microsoft.com/office/officeart/2005/8/layout/vList5"/>
    <dgm:cxn modelId="{5B95F26D-1B00-4138-BB96-4CDBF1CFD24C}" type="presOf" srcId="{82C02823-23FF-4ECB-BC33-3C5E41321AAF}" destId="{8248FAB1-8AB9-4B69-8967-7A1C8B4A8930}" srcOrd="0" destOrd="0" presId="urn:microsoft.com/office/officeart/2005/8/layout/vList5"/>
    <dgm:cxn modelId="{FC241E31-D993-4D8D-8179-0638CA59EF0D}" srcId="{417A3B74-64B8-40FD-B022-7C850718C055}" destId="{64A78D48-399C-46F5-AAD1-0D9C111E5F99}" srcOrd="0" destOrd="0" parTransId="{66969997-5170-468E-B3EC-E718F458355A}" sibTransId="{4AF10FAF-3944-4170-A8E7-085B4C58C021}"/>
    <dgm:cxn modelId="{917962D3-A200-4D2F-B4E2-E586BBF0C70F}" srcId="{82C02823-23FF-4ECB-BC33-3C5E41321AAF}" destId="{460669DB-F4D2-42E9-92C2-C0027C8F8B46}" srcOrd="0" destOrd="0" parTransId="{322E2F0F-0D6F-4DD3-9BA1-854FD9ADF8ED}" sibTransId="{55B8F0EA-A855-48AD-91D5-0CC7F3FC2BCF}"/>
    <dgm:cxn modelId="{11F68CF7-27E3-47BC-9C9D-C5B89DE35039}" srcId="{298B416B-B836-48FD-A44B-890C5510246B}" destId="{B2A94286-9107-4D51-B1F1-140DF60E7E69}" srcOrd="0" destOrd="0" parTransId="{C256DC5E-95A0-4783-8792-300927C83D8C}" sibTransId="{4B213D34-8012-47D0-9E99-E1736633CE9F}"/>
    <dgm:cxn modelId="{7A568039-B0B2-46C6-97EC-18BC7D044A37}" type="presOf" srcId="{417A3B74-64B8-40FD-B022-7C850718C055}" destId="{E78C2BC3-74DE-4A63-A62A-D729C2207C81}" srcOrd="0" destOrd="0" presId="urn:microsoft.com/office/officeart/2005/8/layout/vList5"/>
    <dgm:cxn modelId="{70B918FE-A9ED-49D4-85B5-23560416538D}" srcId="{D81983BF-FBFB-479C-9FDF-8079BA2CD541}" destId="{CD26A496-E354-4531-A2CD-0D9E1F39D52E}" srcOrd="4" destOrd="0" parTransId="{35837E78-FBC5-4AC6-98BE-5C7D7BD01727}" sibTransId="{B70DF208-B4DF-41B6-96D5-16FAE2BA5C8A}"/>
    <dgm:cxn modelId="{AE9654AA-F779-4C0A-B416-B3FA3A5C8E3D}" type="presParOf" srcId="{787FACAF-6960-42AD-B6EF-16804442742F}" destId="{FB204C3C-171B-4A94-A7DB-95A3E81A5965}" srcOrd="0" destOrd="0" presId="urn:microsoft.com/office/officeart/2005/8/layout/vList5"/>
    <dgm:cxn modelId="{6C070D67-9F16-4CC1-94D3-A4770173A135}" type="presParOf" srcId="{FB204C3C-171B-4A94-A7DB-95A3E81A5965}" destId="{E78C2BC3-74DE-4A63-A62A-D729C2207C81}" srcOrd="0" destOrd="0" presId="urn:microsoft.com/office/officeart/2005/8/layout/vList5"/>
    <dgm:cxn modelId="{036C739B-1514-43B5-8270-C6525EC371DD}" type="presParOf" srcId="{FB204C3C-171B-4A94-A7DB-95A3E81A5965}" destId="{A76289F6-A420-4B77-95D6-40E5C0B85952}" srcOrd="1" destOrd="0" presId="urn:microsoft.com/office/officeart/2005/8/layout/vList5"/>
    <dgm:cxn modelId="{80610257-4809-423E-A221-5419D66320FB}" type="presParOf" srcId="{787FACAF-6960-42AD-B6EF-16804442742F}" destId="{56F6635A-B50B-4338-9C9F-293CB9EAAB93}" srcOrd="1" destOrd="0" presId="urn:microsoft.com/office/officeart/2005/8/layout/vList5"/>
    <dgm:cxn modelId="{8020FCE7-8D2F-43EB-ABA7-8A28B32176F5}" type="presParOf" srcId="{787FACAF-6960-42AD-B6EF-16804442742F}" destId="{134D5F7D-A37A-4B43-801A-9B163B732AE3}" srcOrd="2" destOrd="0" presId="urn:microsoft.com/office/officeart/2005/8/layout/vList5"/>
    <dgm:cxn modelId="{640015F9-C422-45C8-B0A6-CB7CE061837C}" type="presParOf" srcId="{134D5F7D-A37A-4B43-801A-9B163B732AE3}" destId="{7695F3F2-0936-46AE-8B1E-318C38FD835B}" srcOrd="0" destOrd="0" presId="urn:microsoft.com/office/officeart/2005/8/layout/vList5"/>
    <dgm:cxn modelId="{E2E8FC06-AF2E-49B8-AAF2-D90A414A8640}" type="presParOf" srcId="{134D5F7D-A37A-4B43-801A-9B163B732AE3}" destId="{E58E2E87-0E3D-49AB-926E-5703F1B3C5A3}" srcOrd="1" destOrd="0" presId="urn:microsoft.com/office/officeart/2005/8/layout/vList5"/>
    <dgm:cxn modelId="{24DF442C-876A-4B0A-9695-AA757E4AB42F}" type="presParOf" srcId="{787FACAF-6960-42AD-B6EF-16804442742F}" destId="{3C433F8F-77D6-4810-8CDA-622F5100743B}" srcOrd="3" destOrd="0" presId="urn:microsoft.com/office/officeart/2005/8/layout/vList5"/>
    <dgm:cxn modelId="{B1F2CD7B-BDD3-441C-9518-6223050C18E6}" type="presParOf" srcId="{787FACAF-6960-42AD-B6EF-16804442742F}" destId="{9F6F4CCB-A9D2-4ACE-8BFE-0AA6E0180CC8}" srcOrd="4" destOrd="0" presId="urn:microsoft.com/office/officeart/2005/8/layout/vList5"/>
    <dgm:cxn modelId="{1ED3DE0D-9466-4152-92DA-0735D0BBAB40}" type="presParOf" srcId="{9F6F4CCB-A9D2-4ACE-8BFE-0AA6E0180CC8}" destId="{8248FAB1-8AB9-4B69-8967-7A1C8B4A8930}" srcOrd="0" destOrd="0" presId="urn:microsoft.com/office/officeart/2005/8/layout/vList5"/>
    <dgm:cxn modelId="{B59C8CBB-584C-40C1-9105-0C7A539EBC7A}" type="presParOf" srcId="{9F6F4CCB-A9D2-4ACE-8BFE-0AA6E0180CC8}" destId="{2935908C-E91D-43D6-9C32-5213017DAAE8}" srcOrd="1" destOrd="0" presId="urn:microsoft.com/office/officeart/2005/8/layout/vList5"/>
    <dgm:cxn modelId="{2F08CA96-0ABB-443B-9A0B-34A162C9E78B}" type="presParOf" srcId="{787FACAF-6960-42AD-B6EF-16804442742F}" destId="{9B4EA526-CBA7-4BC0-AD02-9AF8C4FF4C4A}" srcOrd="5" destOrd="0" presId="urn:microsoft.com/office/officeart/2005/8/layout/vList5"/>
    <dgm:cxn modelId="{48FF4473-D5AF-4318-9773-1800C7CCB7D4}" type="presParOf" srcId="{787FACAF-6960-42AD-B6EF-16804442742F}" destId="{2DB49591-97AD-4C4D-86E0-3F7ABC8C4B53}" srcOrd="6" destOrd="0" presId="urn:microsoft.com/office/officeart/2005/8/layout/vList5"/>
    <dgm:cxn modelId="{15FEA2CC-7710-4212-BCF2-F3F0F6CC6A60}" type="presParOf" srcId="{2DB49591-97AD-4C4D-86E0-3F7ABC8C4B53}" destId="{5F5FED10-580D-471E-BAE4-8E1B6BF2DFA4}" srcOrd="0" destOrd="0" presId="urn:microsoft.com/office/officeart/2005/8/layout/vList5"/>
    <dgm:cxn modelId="{BB283B58-BDAC-4521-A3B8-D0AB402B3221}" type="presParOf" srcId="{2DB49591-97AD-4C4D-86E0-3F7ABC8C4B53}" destId="{353884AC-3A3B-492D-A49F-A2C8B1D59960}" srcOrd="1" destOrd="0" presId="urn:microsoft.com/office/officeart/2005/8/layout/vList5"/>
    <dgm:cxn modelId="{AE74756B-13C1-4442-9002-FFC36204C13D}" type="presParOf" srcId="{787FACAF-6960-42AD-B6EF-16804442742F}" destId="{7D376C79-B156-444B-ADBE-6DD811919BE3}" srcOrd="7" destOrd="0" presId="urn:microsoft.com/office/officeart/2005/8/layout/vList5"/>
    <dgm:cxn modelId="{AAAA84EE-DC07-467F-98C0-F0495001312B}" type="presParOf" srcId="{787FACAF-6960-42AD-B6EF-16804442742F}" destId="{F62D5CBE-1AA2-495C-A04D-39158E5A7FA9}" srcOrd="8" destOrd="0" presId="urn:microsoft.com/office/officeart/2005/8/layout/vList5"/>
    <dgm:cxn modelId="{554FC4E0-59C0-40BB-955B-41AF3E0B89DD}" type="presParOf" srcId="{F62D5CBE-1AA2-495C-A04D-39158E5A7FA9}" destId="{28CA619C-910B-4F7F-8283-2CCA7B5DFD57}" srcOrd="0" destOrd="0" presId="urn:microsoft.com/office/officeart/2005/8/layout/vList5"/>
    <dgm:cxn modelId="{5D0D1251-3C38-4D22-9B24-C797B59740AA}" type="presParOf" srcId="{F62D5CBE-1AA2-495C-A04D-39158E5A7FA9}" destId="{2A82B6A0-83F8-443D-A923-58663547142C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ABC0413-EF23-4DD4-9648-1F890EF117E6}" type="doc">
      <dgm:prSet loTypeId="urn:microsoft.com/office/officeart/2005/8/layout/bProcess4" loCatId="process" qsTypeId="urn:microsoft.com/office/officeart/2005/8/quickstyle/simple1#5" qsCatId="simple" csTypeId="urn:microsoft.com/office/officeart/2005/8/colors/accent1_2#5" csCatId="accent1" phldr="1"/>
      <dgm:spPr/>
      <dgm:t>
        <a:bodyPr/>
        <a:lstStyle/>
        <a:p>
          <a:endParaRPr lang="ru-RU"/>
        </a:p>
      </dgm:t>
    </dgm:pt>
    <dgm:pt modelId="{98D648F5-FDE6-4D58-8DA3-339A8C13098B}">
      <dgm:prSet phldrT="[Текст]" custT="1"/>
      <dgm:spPr>
        <a:solidFill>
          <a:schemeClr val="accent1">
            <a:lumMod val="20000"/>
            <a:lumOff val="80000"/>
          </a:schemeClr>
        </a:solidFill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r>
            <a:rPr lang="ru-RU" sz="1600" b="1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rPr>
            <a:t>1</a:t>
          </a:r>
          <a:r>
            <a:rPr lang="ru-RU" sz="1600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rPr>
            <a:t>. ГРБС  ФБ доводит на 14 л/с ЛБО</a:t>
          </a:r>
          <a:endParaRPr lang="ru-RU" sz="1600" dirty="0">
            <a:solidFill>
              <a:schemeClr val="tx1">
                <a:lumMod val="95000"/>
                <a:lumOff val="5000"/>
              </a:schemeClr>
            </a:solidFill>
            <a:latin typeface="Times New Roman" pitchFamily="18" charset="0"/>
            <a:cs typeface="Times New Roman" pitchFamily="18" charset="0"/>
          </a:endParaRPr>
        </a:p>
      </dgm:t>
    </dgm:pt>
    <dgm:pt modelId="{B10D8A36-8D5D-471C-A5B3-1E4E1191A42B}" type="parTrans" cxnId="{B15BFFBE-65AA-49C0-9936-24E3BA712143}">
      <dgm:prSet/>
      <dgm:spPr/>
      <dgm:t>
        <a:bodyPr/>
        <a:lstStyle/>
        <a:p>
          <a:endParaRPr lang="ru-RU"/>
        </a:p>
      </dgm:t>
    </dgm:pt>
    <dgm:pt modelId="{C0FB436E-4658-4499-8DE6-4D57137AE8D5}" type="sibTrans" cxnId="{B15BFFBE-65AA-49C0-9936-24E3BA712143}">
      <dgm:prSet/>
      <dgm:spPr/>
      <dgm:t>
        <a:bodyPr/>
        <a:lstStyle/>
        <a:p>
          <a:endParaRPr lang="ru-RU"/>
        </a:p>
      </dgm:t>
    </dgm:pt>
    <dgm:pt modelId="{2BE6471C-3ACF-48ED-B1E1-62B449BF0ADF}">
      <dgm:prSet phldrT="[Текст]" custT="1"/>
      <dgm:spPr>
        <a:solidFill>
          <a:schemeClr val="accent1">
            <a:lumMod val="40000"/>
            <a:lumOff val="60000"/>
          </a:schemeClr>
        </a:solidFill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r>
            <a:rPr lang="ru-RU" sz="16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2</a:t>
          </a:r>
          <a:r>
            <a:rPr lang="ru-RU" sz="1600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rPr>
            <a:t>. УФК информирует </a:t>
          </a:r>
          <a:r>
            <a:rPr lang="ru-RU" sz="1600" dirty="0" err="1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rPr>
            <a:t>финорган</a:t>
          </a:r>
          <a:r>
            <a:rPr lang="ru-RU" sz="1600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rPr>
            <a:t> о поступлении ЛБО</a:t>
          </a:r>
          <a:endParaRPr lang="ru-RU" sz="1600" dirty="0">
            <a:solidFill>
              <a:schemeClr val="tx1">
                <a:lumMod val="95000"/>
                <a:lumOff val="5000"/>
              </a:schemeClr>
            </a:solidFill>
            <a:latin typeface="Times New Roman" pitchFamily="18" charset="0"/>
            <a:cs typeface="Times New Roman" pitchFamily="18" charset="0"/>
          </a:endParaRPr>
        </a:p>
      </dgm:t>
    </dgm:pt>
    <dgm:pt modelId="{1CD5F9D1-24CC-4852-942B-525CB2DB5AD6}" type="parTrans" cxnId="{4FC24439-A957-483C-B0FD-B9382A0AAB84}">
      <dgm:prSet/>
      <dgm:spPr/>
      <dgm:t>
        <a:bodyPr/>
        <a:lstStyle/>
        <a:p>
          <a:endParaRPr lang="ru-RU"/>
        </a:p>
      </dgm:t>
    </dgm:pt>
    <dgm:pt modelId="{877251D9-4F7C-45BF-A059-D974145CBDAD}" type="sibTrans" cxnId="{4FC24439-A957-483C-B0FD-B9382A0AAB84}">
      <dgm:prSet/>
      <dgm:spPr/>
      <dgm:t>
        <a:bodyPr/>
        <a:lstStyle/>
        <a:p>
          <a:endParaRPr lang="ru-RU"/>
        </a:p>
      </dgm:t>
    </dgm:pt>
    <dgm:pt modelId="{9EDE32E8-F413-46BA-98DF-AE2FC5CA75F3}">
      <dgm:prSet phldrT="[Текст]" custT="1"/>
      <dgm:spPr>
        <a:solidFill>
          <a:schemeClr val="accent1">
            <a:lumMod val="60000"/>
            <a:lumOff val="40000"/>
          </a:schemeClr>
        </a:solidFill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r>
            <a:rPr lang="ru-RU" sz="1600" b="1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rPr>
            <a:t>3</a:t>
          </a:r>
          <a:r>
            <a:rPr lang="ru-RU" sz="1600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rPr>
            <a:t>. </a:t>
          </a:r>
          <a:r>
            <a:rPr lang="ru-RU" sz="1600" dirty="0" err="1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rPr>
            <a:t>Финорган</a:t>
          </a:r>
          <a:r>
            <a:rPr lang="ru-RU" sz="1600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rPr>
            <a:t> /ГРБС субъекта доводит ПОФР до ПБС</a:t>
          </a:r>
          <a:endParaRPr lang="ru-RU" sz="1600" dirty="0">
            <a:solidFill>
              <a:schemeClr val="tx1">
                <a:lumMod val="95000"/>
                <a:lumOff val="5000"/>
              </a:schemeClr>
            </a:solidFill>
            <a:latin typeface="Times New Roman" pitchFamily="18" charset="0"/>
            <a:cs typeface="Times New Roman" pitchFamily="18" charset="0"/>
          </a:endParaRPr>
        </a:p>
      </dgm:t>
    </dgm:pt>
    <dgm:pt modelId="{AB5706FF-8FB6-4BA7-8E0F-BFF2AF4C7C88}" type="parTrans" cxnId="{4F92CFD3-E98F-412D-856F-0A12A9DC340A}">
      <dgm:prSet/>
      <dgm:spPr/>
      <dgm:t>
        <a:bodyPr/>
        <a:lstStyle/>
        <a:p>
          <a:endParaRPr lang="ru-RU"/>
        </a:p>
      </dgm:t>
    </dgm:pt>
    <dgm:pt modelId="{D5845CAF-C884-45B8-B714-B1D42597ED81}" type="sibTrans" cxnId="{4F92CFD3-E98F-412D-856F-0A12A9DC340A}">
      <dgm:prSet/>
      <dgm:spPr/>
      <dgm:t>
        <a:bodyPr/>
        <a:lstStyle/>
        <a:p>
          <a:endParaRPr lang="ru-RU"/>
        </a:p>
      </dgm:t>
    </dgm:pt>
    <dgm:pt modelId="{5BE38767-4D20-419D-8C98-B0EDCA11950A}">
      <dgm:prSet phldrT="[Текст]"/>
      <dgm:spPr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r>
            <a:rPr lang="ru-RU" b="1" dirty="0" smtClean="0">
              <a:latin typeface="Times New Roman" pitchFamily="18" charset="0"/>
              <a:cs typeface="Times New Roman" pitchFamily="18" charset="0"/>
            </a:rPr>
            <a:t>4. ПБС представляет в УФК платежные документы</a:t>
          </a:r>
          <a:endParaRPr lang="ru-RU" b="1" dirty="0">
            <a:latin typeface="Times New Roman" pitchFamily="18" charset="0"/>
            <a:cs typeface="Times New Roman" pitchFamily="18" charset="0"/>
          </a:endParaRPr>
        </a:p>
      </dgm:t>
    </dgm:pt>
    <dgm:pt modelId="{DD39E043-B530-4B90-990C-5792C345A82F}" type="parTrans" cxnId="{0BDC9FB4-F7A9-41CB-91CA-09DB2868C251}">
      <dgm:prSet/>
      <dgm:spPr/>
      <dgm:t>
        <a:bodyPr/>
        <a:lstStyle/>
        <a:p>
          <a:endParaRPr lang="ru-RU"/>
        </a:p>
      </dgm:t>
    </dgm:pt>
    <dgm:pt modelId="{8806BFBD-E507-4A74-B8A8-4E96315D5A44}" type="sibTrans" cxnId="{0BDC9FB4-F7A9-41CB-91CA-09DB2868C251}">
      <dgm:prSet/>
      <dgm:spPr/>
      <dgm:t>
        <a:bodyPr/>
        <a:lstStyle/>
        <a:p>
          <a:endParaRPr lang="ru-RU"/>
        </a:p>
      </dgm:t>
    </dgm:pt>
    <dgm:pt modelId="{C5DF01BD-3E9E-4333-8A73-F6F9B3364293}">
      <dgm:prSet phldrT="[Текст]"/>
      <dgm:spPr>
        <a:solidFill>
          <a:schemeClr val="tx2">
            <a:lumMod val="60000"/>
            <a:lumOff val="40000"/>
          </a:schemeClr>
        </a:solidFill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r>
            <a:rPr lang="ru-RU" b="1" dirty="0" smtClean="0">
              <a:latin typeface="Times New Roman" pitchFamily="18" charset="0"/>
              <a:cs typeface="Times New Roman" pitchFamily="18" charset="0"/>
            </a:rPr>
            <a:t>5. УФК перечисляет с 40105 на 40201 сумму для оплаты обязательств ПБС</a:t>
          </a:r>
          <a:endParaRPr lang="ru-RU" b="1" dirty="0">
            <a:latin typeface="Times New Roman" pitchFamily="18" charset="0"/>
            <a:cs typeface="Times New Roman" pitchFamily="18" charset="0"/>
          </a:endParaRPr>
        </a:p>
      </dgm:t>
    </dgm:pt>
    <dgm:pt modelId="{859E0341-FE2E-4168-8C21-D8B75171878F}" type="parTrans" cxnId="{204CE881-5D25-46CD-AC62-FB24EA2FC43D}">
      <dgm:prSet/>
      <dgm:spPr/>
      <dgm:t>
        <a:bodyPr/>
        <a:lstStyle/>
        <a:p>
          <a:endParaRPr lang="ru-RU"/>
        </a:p>
      </dgm:t>
    </dgm:pt>
    <dgm:pt modelId="{1FC39D00-8927-44F1-86E3-CB8FC374386B}" type="sibTrans" cxnId="{204CE881-5D25-46CD-AC62-FB24EA2FC43D}">
      <dgm:prSet/>
      <dgm:spPr/>
      <dgm:t>
        <a:bodyPr/>
        <a:lstStyle/>
        <a:p>
          <a:endParaRPr lang="ru-RU"/>
        </a:p>
      </dgm:t>
    </dgm:pt>
    <dgm:pt modelId="{41227F06-DAE2-45CE-AD59-07BA9D9F0807}">
      <dgm:prSet phldrT="[Текст]"/>
      <dgm:spPr>
        <a:solidFill>
          <a:schemeClr val="tx2">
            <a:lumMod val="40000"/>
            <a:lumOff val="60000"/>
          </a:schemeClr>
        </a:solidFill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r>
            <a:rPr lang="ru-RU" b="1" dirty="0" smtClean="0">
              <a:latin typeface="Times New Roman" pitchFamily="18" charset="0"/>
              <a:cs typeface="Times New Roman" pitchFamily="18" charset="0"/>
            </a:rPr>
            <a:t>6. УФК оплачивает обязательства ПБС со счета 40201</a:t>
          </a:r>
        </a:p>
      </dgm:t>
    </dgm:pt>
    <dgm:pt modelId="{6B1A7088-56E5-4091-A059-E40DB06ECC00}" type="parTrans" cxnId="{4CEEE264-9B0D-46B4-99F9-DEDE6C59D725}">
      <dgm:prSet/>
      <dgm:spPr/>
      <dgm:t>
        <a:bodyPr/>
        <a:lstStyle/>
        <a:p>
          <a:endParaRPr lang="ru-RU"/>
        </a:p>
      </dgm:t>
    </dgm:pt>
    <dgm:pt modelId="{9E696919-C2C4-4CF1-818E-C68B7A8E0D7D}" type="sibTrans" cxnId="{4CEEE264-9B0D-46B4-99F9-DEDE6C59D725}">
      <dgm:prSet/>
      <dgm:spPr/>
      <dgm:t>
        <a:bodyPr/>
        <a:lstStyle/>
        <a:p>
          <a:endParaRPr lang="ru-RU"/>
        </a:p>
      </dgm:t>
    </dgm:pt>
    <dgm:pt modelId="{CDA6414A-4106-42C8-B3A0-4594E55CF195}" type="pres">
      <dgm:prSet presAssocID="{0ABC0413-EF23-4DD4-9648-1F890EF117E6}" presName="Name0" presStyleCnt="0">
        <dgm:presLayoutVars>
          <dgm:dir/>
          <dgm:resizeHandles/>
        </dgm:presLayoutVars>
      </dgm:prSet>
      <dgm:spPr/>
      <dgm:t>
        <a:bodyPr/>
        <a:lstStyle/>
        <a:p>
          <a:endParaRPr lang="ru-RU"/>
        </a:p>
      </dgm:t>
    </dgm:pt>
    <dgm:pt modelId="{ACFA4055-9801-4CC0-989F-924CFBB326A1}" type="pres">
      <dgm:prSet presAssocID="{98D648F5-FDE6-4D58-8DA3-339A8C13098B}" presName="compNode" presStyleCnt="0"/>
      <dgm:spPr/>
    </dgm:pt>
    <dgm:pt modelId="{489D8A37-BE95-4AD1-81A8-6BC28383A1A8}" type="pres">
      <dgm:prSet presAssocID="{98D648F5-FDE6-4D58-8DA3-339A8C13098B}" presName="dummyConnPt" presStyleCnt="0"/>
      <dgm:spPr/>
    </dgm:pt>
    <dgm:pt modelId="{0F4D2643-30C8-4BF5-8FED-ED7549BDC866}" type="pres">
      <dgm:prSet presAssocID="{98D648F5-FDE6-4D58-8DA3-339A8C13098B}" presName="node" presStyleLbl="node1" presStyleIdx="0" presStyleCnt="6" custLinFactNeighborX="-64277" custLinFactNeighborY="-19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60C295F-D427-49D6-B9DF-D80A8462D20E}" type="pres">
      <dgm:prSet presAssocID="{C0FB436E-4658-4499-8DE6-4D57137AE8D5}" presName="sibTrans" presStyleLbl="bgSibTrans2D1" presStyleIdx="0" presStyleCnt="5"/>
      <dgm:spPr/>
      <dgm:t>
        <a:bodyPr/>
        <a:lstStyle/>
        <a:p>
          <a:endParaRPr lang="ru-RU"/>
        </a:p>
      </dgm:t>
    </dgm:pt>
    <dgm:pt modelId="{163E9EDC-EAFA-4454-B1AA-427E94157241}" type="pres">
      <dgm:prSet presAssocID="{2BE6471C-3ACF-48ED-B1E1-62B449BF0ADF}" presName="compNode" presStyleCnt="0"/>
      <dgm:spPr/>
    </dgm:pt>
    <dgm:pt modelId="{571C5354-3785-447D-AF90-ECB94AF83F30}" type="pres">
      <dgm:prSet presAssocID="{2BE6471C-3ACF-48ED-B1E1-62B449BF0ADF}" presName="dummyConnPt" presStyleCnt="0"/>
      <dgm:spPr/>
    </dgm:pt>
    <dgm:pt modelId="{5AD679EF-B8B9-4EED-B693-42C39DB383AC}" type="pres">
      <dgm:prSet presAssocID="{2BE6471C-3ACF-48ED-B1E1-62B449BF0ADF}" presName="node" presStyleLbl="node1" presStyleIdx="1" presStyleCnt="6" custLinFactY="-25196" custLinFactNeighborX="65741" custLinFactNeighborY="-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F80C491-5490-4882-AA76-6C83D01ABB72}" type="pres">
      <dgm:prSet presAssocID="{877251D9-4F7C-45BF-A059-D974145CBDAD}" presName="sibTrans" presStyleLbl="bgSibTrans2D1" presStyleIdx="1" presStyleCnt="5"/>
      <dgm:spPr/>
      <dgm:t>
        <a:bodyPr/>
        <a:lstStyle/>
        <a:p>
          <a:endParaRPr lang="ru-RU"/>
        </a:p>
      </dgm:t>
    </dgm:pt>
    <dgm:pt modelId="{BBD1B271-0403-4EC5-9921-7BFF315E476A}" type="pres">
      <dgm:prSet presAssocID="{9EDE32E8-F413-46BA-98DF-AE2FC5CA75F3}" presName="compNode" presStyleCnt="0"/>
      <dgm:spPr/>
    </dgm:pt>
    <dgm:pt modelId="{A8CD17D3-AFE3-4717-B9F8-3B363639CD4C}" type="pres">
      <dgm:prSet presAssocID="{9EDE32E8-F413-46BA-98DF-AE2FC5CA75F3}" presName="dummyConnPt" presStyleCnt="0"/>
      <dgm:spPr/>
    </dgm:pt>
    <dgm:pt modelId="{D54261D7-D471-4E18-BA2D-B7263C69635C}" type="pres">
      <dgm:prSet presAssocID="{9EDE32E8-F413-46BA-98DF-AE2FC5CA75F3}" presName="node" presStyleLbl="node1" presStyleIdx="2" presStyleCnt="6" custLinFactX="92871" custLinFactY="-100000" custLinFactNeighborX="100000" custLinFactNeighborY="-15019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164A0BC-F028-4BCF-ABDC-7DCEF831D48F}" type="pres">
      <dgm:prSet presAssocID="{D5845CAF-C884-45B8-B714-B1D42597ED81}" presName="sibTrans" presStyleLbl="bgSibTrans2D1" presStyleIdx="2" presStyleCnt="5"/>
      <dgm:spPr/>
      <dgm:t>
        <a:bodyPr/>
        <a:lstStyle/>
        <a:p>
          <a:endParaRPr lang="ru-RU"/>
        </a:p>
      </dgm:t>
    </dgm:pt>
    <dgm:pt modelId="{4E49CC56-2C15-4A71-A923-A5DAC36A4966}" type="pres">
      <dgm:prSet presAssocID="{5BE38767-4D20-419D-8C98-B0EDCA11950A}" presName="compNode" presStyleCnt="0"/>
      <dgm:spPr/>
    </dgm:pt>
    <dgm:pt modelId="{19403F7A-A4BC-486C-A7F8-F73CAE25F6BB}" type="pres">
      <dgm:prSet presAssocID="{5BE38767-4D20-419D-8C98-B0EDCA11950A}" presName="dummyConnPt" presStyleCnt="0"/>
      <dgm:spPr/>
    </dgm:pt>
    <dgm:pt modelId="{7CEEA0C8-6CF5-4BE3-BF78-2E2ED8474FE2}" type="pres">
      <dgm:prSet presAssocID="{5BE38767-4D20-419D-8C98-B0EDCA11950A}" presName="node" presStyleLbl="node1" presStyleIdx="3" presStyleCnt="6" custLinFactY="-25070" custLinFactNeighborX="56194" custLinFactNeighborY="-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C8E5C70-FB3A-48F1-9292-26442675438C}" type="pres">
      <dgm:prSet presAssocID="{8806BFBD-E507-4A74-B8A8-4E96315D5A44}" presName="sibTrans" presStyleLbl="bgSibTrans2D1" presStyleIdx="3" presStyleCnt="5"/>
      <dgm:spPr/>
      <dgm:t>
        <a:bodyPr/>
        <a:lstStyle/>
        <a:p>
          <a:endParaRPr lang="ru-RU"/>
        </a:p>
      </dgm:t>
    </dgm:pt>
    <dgm:pt modelId="{C2A0B7E2-EA61-4159-A4C5-9767F42296B3}" type="pres">
      <dgm:prSet presAssocID="{C5DF01BD-3E9E-4333-8A73-F6F9B3364293}" presName="compNode" presStyleCnt="0"/>
      <dgm:spPr/>
    </dgm:pt>
    <dgm:pt modelId="{287DF0B0-4CB1-4E0D-B435-605A692F8011}" type="pres">
      <dgm:prSet presAssocID="{C5DF01BD-3E9E-4333-8A73-F6F9B3364293}" presName="dummyConnPt" presStyleCnt="0"/>
      <dgm:spPr/>
    </dgm:pt>
    <dgm:pt modelId="{18223031-E2ED-4B9F-99C2-7FFDB2C9E1DC}" type="pres">
      <dgm:prSet presAssocID="{C5DF01BD-3E9E-4333-8A73-F6F9B3364293}" presName="node" presStyleLbl="node1" presStyleIdx="4" presStyleCnt="6" custLinFactY="25057" custLinFactNeighborX="56194" custLinFactNeighborY="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823B100-A96D-469B-A3B4-6571F168F49B}" type="pres">
      <dgm:prSet presAssocID="{1FC39D00-8927-44F1-86E3-CB8FC374386B}" presName="sibTrans" presStyleLbl="bgSibTrans2D1" presStyleIdx="4" presStyleCnt="5"/>
      <dgm:spPr/>
      <dgm:t>
        <a:bodyPr/>
        <a:lstStyle/>
        <a:p>
          <a:endParaRPr lang="ru-RU"/>
        </a:p>
      </dgm:t>
    </dgm:pt>
    <dgm:pt modelId="{09509E7C-795C-4E05-8373-5E8CBD51DB7D}" type="pres">
      <dgm:prSet presAssocID="{41227F06-DAE2-45CE-AD59-07BA9D9F0807}" presName="compNode" presStyleCnt="0"/>
      <dgm:spPr/>
    </dgm:pt>
    <dgm:pt modelId="{740097C2-CDC1-42AC-935E-1FC2C4995D90}" type="pres">
      <dgm:prSet presAssocID="{41227F06-DAE2-45CE-AD59-07BA9D9F0807}" presName="dummyConnPt" presStyleCnt="0"/>
      <dgm:spPr/>
    </dgm:pt>
    <dgm:pt modelId="{272295DD-6A50-4FEF-8F64-41EE90DC3FD4}" type="pres">
      <dgm:prSet presAssocID="{41227F06-DAE2-45CE-AD59-07BA9D9F0807}" presName="node" presStyleLbl="node1" presStyleIdx="5" presStyleCnt="6" custScaleX="111669" custLinFactY="100000" custLinFactNeighborX="-88608" custLinFactNeighborY="15019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18D6A13-48C6-4C16-A39D-56A921074711}" type="presOf" srcId="{98D648F5-FDE6-4D58-8DA3-339A8C13098B}" destId="{0F4D2643-30C8-4BF5-8FED-ED7549BDC866}" srcOrd="0" destOrd="0" presId="urn:microsoft.com/office/officeart/2005/8/layout/bProcess4"/>
    <dgm:cxn modelId="{0BDC9FB4-F7A9-41CB-91CA-09DB2868C251}" srcId="{0ABC0413-EF23-4DD4-9648-1F890EF117E6}" destId="{5BE38767-4D20-419D-8C98-B0EDCA11950A}" srcOrd="3" destOrd="0" parTransId="{DD39E043-B530-4B90-990C-5792C345A82F}" sibTransId="{8806BFBD-E507-4A74-B8A8-4E96315D5A44}"/>
    <dgm:cxn modelId="{0310B1C2-BEE9-4D1F-873D-7D351B39588F}" type="presOf" srcId="{0ABC0413-EF23-4DD4-9648-1F890EF117E6}" destId="{CDA6414A-4106-42C8-B3A0-4594E55CF195}" srcOrd="0" destOrd="0" presId="urn:microsoft.com/office/officeart/2005/8/layout/bProcess4"/>
    <dgm:cxn modelId="{EAF14628-75B6-46BA-B81B-F26E8650927F}" type="presOf" srcId="{C5DF01BD-3E9E-4333-8A73-F6F9B3364293}" destId="{18223031-E2ED-4B9F-99C2-7FFDB2C9E1DC}" srcOrd="0" destOrd="0" presId="urn:microsoft.com/office/officeart/2005/8/layout/bProcess4"/>
    <dgm:cxn modelId="{D50362CC-6440-4791-9E38-EB8FB4CE31EC}" type="presOf" srcId="{D5845CAF-C884-45B8-B714-B1D42597ED81}" destId="{4164A0BC-F028-4BCF-ABDC-7DCEF831D48F}" srcOrd="0" destOrd="0" presId="urn:microsoft.com/office/officeart/2005/8/layout/bProcess4"/>
    <dgm:cxn modelId="{80E214B2-D453-40C4-A69C-28D74EE5FCD8}" type="presOf" srcId="{8806BFBD-E507-4A74-B8A8-4E96315D5A44}" destId="{EC8E5C70-FB3A-48F1-9292-26442675438C}" srcOrd="0" destOrd="0" presId="urn:microsoft.com/office/officeart/2005/8/layout/bProcess4"/>
    <dgm:cxn modelId="{5E3D7A31-DB3D-49A6-AE63-35C246784F52}" type="presOf" srcId="{1FC39D00-8927-44F1-86E3-CB8FC374386B}" destId="{D823B100-A96D-469B-A3B4-6571F168F49B}" srcOrd="0" destOrd="0" presId="urn:microsoft.com/office/officeart/2005/8/layout/bProcess4"/>
    <dgm:cxn modelId="{D13D3626-5A9C-4DA4-86F3-4A18A3AA6417}" type="presOf" srcId="{C0FB436E-4658-4499-8DE6-4D57137AE8D5}" destId="{C60C295F-D427-49D6-B9DF-D80A8462D20E}" srcOrd="0" destOrd="0" presId="urn:microsoft.com/office/officeart/2005/8/layout/bProcess4"/>
    <dgm:cxn modelId="{47EA2836-79BB-457D-BADA-2093AE435640}" type="presOf" srcId="{877251D9-4F7C-45BF-A059-D974145CBDAD}" destId="{8F80C491-5490-4882-AA76-6C83D01ABB72}" srcOrd="0" destOrd="0" presId="urn:microsoft.com/office/officeart/2005/8/layout/bProcess4"/>
    <dgm:cxn modelId="{610CE7F8-C692-4542-97E5-1203E3D74438}" type="presOf" srcId="{5BE38767-4D20-419D-8C98-B0EDCA11950A}" destId="{7CEEA0C8-6CF5-4BE3-BF78-2E2ED8474FE2}" srcOrd="0" destOrd="0" presId="urn:microsoft.com/office/officeart/2005/8/layout/bProcess4"/>
    <dgm:cxn modelId="{4F92CFD3-E98F-412D-856F-0A12A9DC340A}" srcId="{0ABC0413-EF23-4DD4-9648-1F890EF117E6}" destId="{9EDE32E8-F413-46BA-98DF-AE2FC5CA75F3}" srcOrd="2" destOrd="0" parTransId="{AB5706FF-8FB6-4BA7-8E0F-BFF2AF4C7C88}" sibTransId="{D5845CAF-C884-45B8-B714-B1D42597ED81}"/>
    <dgm:cxn modelId="{07CDD61A-7F73-4222-AEC0-0F9E8621F02E}" type="presOf" srcId="{9EDE32E8-F413-46BA-98DF-AE2FC5CA75F3}" destId="{D54261D7-D471-4E18-BA2D-B7263C69635C}" srcOrd="0" destOrd="0" presId="urn:microsoft.com/office/officeart/2005/8/layout/bProcess4"/>
    <dgm:cxn modelId="{204CE881-5D25-46CD-AC62-FB24EA2FC43D}" srcId="{0ABC0413-EF23-4DD4-9648-1F890EF117E6}" destId="{C5DF01BD-3E9E-4333-8A73-F6F9B3364293}" srcOrd="4" destOrd="0" parTransId="{859E0341-FE2E-4168-8C21-D8B75171878F}" sibTransId="{1FC39D00-8927-44F1-86E3-CB8FC374386B}"/>
    <dgm:cxn modelId="{4CEEE264-9B0D-46B4-99F9-DEDE6C59D725}" srcId="{0ABC0413-EF23-4DD4-9648-1F890EF117E6}" destId="{41227F06-DAE2-45CE-AD59-07BA9D9F0807}" srcOrd="5" destOrd="0" parTransId="{6B1A7088-56E5-4091-A059-E40DB06ECC00}" sibTransId="{9E696919-C2C4-4CF1-818E-C68B7A8E0D7D}"/>
    <dgm:cxn modelId="{1EE5E548-2B70-47F4-AC30-D27F2C399BAF}" type="presOf" srcId="{2BE6471C-3ACF-48ED-B1E1-62B449BF0ADF}" destId="{5AD679EF-B8B9-4EED-B693-42C39DB383AC}" srcOrd="0" destOrd="0" presId="urn:microsoft.com/office/officeart/2005/8/layout/bProcess4"/>
    <dgm:cxn modelId="{B15BFFBE-65AA-49C0-9936-24E3BA712143}" srcId="{0ABC0413-EF23-4DD4-9648-1F890EF117E6}" destId="{98D648F5-FDE6-4D58-8DA3-339A8C13098B}" srcOrd="0" destOrd="0" parTransId="{B10D8A36-8D5D-471C-A5B3-1E4E1191A42B}" sibTransId="{C0FB436E-4658-4499-8DE6-4D57137AE8D5}"/>
    <dgm:cxn modelId="{7230CCE6-22BA-4F76-B781-1DBC226F28FF}" type="presOf" srcId="{41227F06-DAE2-45CE-AD59-07BA9D9F0807}" destId="{272295DD-6A50-4FEF-8F64-41EE90DC3FD4}" srcOrd="0" destOrd="0" presId="urn:microsoft.com/office/officeart/2005/8/layout/bProcess4"/>
    <dgm:cxn modelId="{4FC24439-A957-483C-B0FD-B9382A0AAB84}" srcId="{0ABC0413-EF23-4DD4-9648-1F890EF117E6}" destId="{2BE6471C-3ACF-48ED-B1E1-62B449BF0ADF}" srcOrd="1" destOrd="0" parTransId="{1CD5F9D1-24CC-4852-942B-525CB2DB5AD6}" sibTransId="{877251D9-4F7C-45BF-A059-D974145CBDAD}"/>
    <dgm:cxn modelId="{8E5683F5-7D01-47D5-8F1D-12F290151ABA}" type="presParOf" srcId="{CDA6414A-4106-42C8-B3A0-4594E55CF195}" destId="{ACFA4055-9801-4CC0-989F-924CFBB326A1}" srcOrd="0" destOrd="0" presId="urn:microsoft.com/office/officeart/2005/8/layout/bProcess4"/>
    <dgm:cxn modelId="{F3EEA020-A47B-4274-A08B-34E13B0E5676}" type="presParOf" srcId="{ACFA4055-9801-4CC0-989F-924CFBB326A1}" destId="{489D8A37-BE95-4AD1-81A8-6BC28383A1A8}" srcOrd="0" destOrd="0" presId="urn:microsoft.com/office/officeart/2005/8/layout/bProcess4"/>
    <dgm:cxn modelId="{DE83374D-0666-462E-88ED-B86325386221}" type="presParOf" srcId="{ACFA4055-9801-4CC0-989F-924CFBB326A1}" destId="{0F4D2643-30C8-4BF5-8FED-ED7549BDC866}" srcOrd="1" destOrd="0" presId="urn:microsoft.com/office/officeart/2005/8/layout/bProcess4"/>
    <dgm:cxn modelId="{6412B733-28C4-4D37-BE86-051422DD6BDA}" type="presParOf" srcId="{CDA6414A-4106-42C8-B3A0-4594E55CF195}" destId="{C60C295F-D427-49D6-B9DF-D80A8462D20E}" srcOrd="1" destOrd="0" presId="urn:microsoft.com/office/officeart/2005/8/layout/bProcess4"/>
    <dgm:cxn modelId="{BED07A11-9994-4DBD-91C5-02C57E30A7AE}" type="presParOf" srcId="{CDA6414A-4106-42C8-B3A0-4594E55CF195}" destId="{163E9EDC-EAFA-4454-B1AA-427E94157241}" srcOrd="2" destOrd="0" presId="urn:microsoft.com/office/officeart/2005/8/layout/bProcess4"/>
    <dgm:cxn modelId="{6D9AAF8C-9376-4FF3-A878-BC5142098721}" type="presParOf" srcId="{163E9EDC-EAFA-4454-B1AA-427E94157241}" destId="{571C5354-3785-447D-AF90-ECB94AF83F30}" srcOrd="0" destOrd="0" presId="urn:microsoft.com/office/officeart/2005/8/layout/bProcess4"/>
    <dgm:cxn modelId="{A52028C8-1E8A-4808-AAB1-710EA03FA71B}" type="presParOf" srcId="{163E9EDC-EAFA-4454-B1AA-427E94157241}" destId="{5AD679EF-B8B9-4EED-B693-42C39DB383AC}" srcOrd="1" destOrd="0" presId="urn:microsoft.com/office/officeart/2005/8/layout/bProcess4"/>
    <dgm:cxn modelId="{E46C532E-2ADC-417A-AACE-D737732BFA11}" type="presParOf" srcId="{CDA6414A-4106-42C8-B3A0-4594E55CF195}" destId="{8F80C491-5490-4882-AA76-6C83D01ABB72}" srcOrd="3" destOrd="0" presId="urn:microsoft.com/office/officeart/2005/8/layout/bProcess4"/>
    <dgm:cxn modelId="{436490D5-B954-47B3-8DAD-8C849163F8B8}" type="presParOf" srcId="{CDA6414A-4106-42C8-B3A0-4594E55CF195}" destId="{BBD1B271-0403-4EC5-9921-7BFF315E476A}" srcOrd="4" destOrd="0" presId="urn:microsoft.com/office/officeart/2005/8/layout/bProcess4"/>
    <dgm:cxn modelId="{7226EC43-FFEC-4E85-BB30-37034E3A420F}" type="presParOf" srcId="{BBD1B271-0403-4EC5-9921-7BFF315E476A}" destId="{A8CD17D3-AFE3-4717-B9F8-3B363639CD4C}" srcOrd="0" destOrd="0" presId="urn:microsoft.com/office/officeart/2005/8/layout/bProcess4"/>
    <dgm:cxn modelId="{741CB9F8-BFA4-4ABA-8F19-3A0482B76AA1}" type="presParOf" srcId="{BBD1B271-0403-4EC5-9921-7BFF315E476A}" destId="{D54261D7-D471-4E18-BA2D-B7263C69635C}" srcOrd="1" destOrd="0" presId="urn:microsoft.com/office/officeart/2005/8/layout/bProcess4"/>
    <dgm:cxn modelId="{28A7BC00-6DFE-4804-9509-5E8E878BCCF7}" type="presParOf" srcId="{CDA6414A-4106-42C8-B3A0-4594E55CF195}" destId="{4164A0BC-F028-4BCF-ABDC-7DCEF831D48F}" srcOrd="5" destOrd="0" presId="urn:microsoft.com/office/officeart/2005/8/layout/bProcess4"/>
    <dgm:cxn modelId="{A71DCB3F-DA77-426B-B8A3-9E8ED38FF75C}" type="presParOf" srcId="{CDA6414A-4106-42C8-B3A0-4594E55CF195}" destId="{4E49CC56-2C15-4A71-A923-A5DAC36A4966}" srcOrd="6" destOrd="0" presId="urn:microsoft.com/office/officeart/2005/8/layout/bProcess4"/>
    <dgm:cxn modelId="{383F731A-8CAB-4186-8E68-32C23394AA2B}" type="presParOf" srcId="{4E49CC56-2C15-4A71-A923-A5DAC36A4966}" destId="{19403F7A-A4BC-486C-A7F8-F73CAE25F6BB}" srcOrd="0" destOrd="0" presId="urn:microsoft.com/office/officeart/2005/8/layout/bProcess4"/>
    <dgm:cxn modelId="{5D4E1C53-C141-4AF9-AA13-42B9971D7321}" type="presParOf" srcId="{4E49CC56-2C15-4A71-A923-A5DAC36A4966}" destId="{7CEEA0C8-6CF5-4BE3-BF78-2E2ED8474FE2}" srcOrd="1" destOrd="0" presId="urn:microsoft.com/office/officeart/2005/8/layout/bProcess4"/>
    <dgm:cxn modelId="{2F6D7A48-7483-46EE-AACB-480B28724732}" type="presParOf" srcId="{CDA6414A-4106-42C8-B3A0-4594E55CF195}" destId="{EC8E5C70-FB3A-48F1-9292-26442675438C}" srcOrd="7" destOrd="0" presId="urn:microsoft.com/office/officeart/2005/8/layout/bProcess4"/>
    <dgm:cxn modelId="{082563E3-9AD0-4E22-9813-C551CFD821CA}" type="presParOf" srcId="{CDA6414A-4106-42C8-B3A0-4594E55CF195}" destId="{C2A0B7E2-EA61-4159-A4C5-9767F42296B3}" srcOrd="8" destOrd="0" presId="urn:microsoft.com/office/officeart/2005/8/layout/bProcess4"/>
    <dgm:cxn modelId="{3552A5FF-0961-4C19-8DF1-0D34FE19EEF2}" type="presParOf" srcId="{C2A0B7E2-EA61-4159-A4C5-9767F42296B3}" destId="{287DF0B0-4CB1-4E0D-B435-605A692F8011}" srcOrd="0" destOrd="0" presId="urn:microsoft.com/office/officeart/2005/8/layout/bProcess4"/>
    <dgm:cxn modelId="{77E886CD-1BAB-4405-A59C-4E43CAAB6EAA}" type="presParOf" srcId="{C2A0B7E2-EA61-4159-A4C5-9767F42296B3}" destId="{18223031-E2ED-4B9F-99C2-7FFDB2C9E1DC}" srcOrd="1" destOrd="0" presId="urn:microsoft.com/office/officeart/2005/8/layout/bProcess4"/>
    <dgm:cxn modelId="{65DDCCC4-6691-4951-876F-664D64EF9F19}" type="presParOf" srcId="{CDA6414A-4106-42C8-B3A0-4594E55CF195}" destId="{D823B100-A96D-469B-A3B4-6571F168F49B}" srcOrd="9" destOrd="0" presId="urn:microsoft.com/office/officeart/2005/8/layout/bProcess4"/>
    <dgm:cxn modelId="{52D49EF4-FA0E-4E58-932F-D41E3E02EB20}" type="presParOf" srcId="{CDA6414A-4106-42C8-B3A0-4594E55CF195}" destId="{09509E7C-795C-4E05-8373-5E8CBD51DB7D}" srcOrd="10" destOrd="0" presId="urn:microsoft.com/office/officeart/2005/8/layout/bProcess4"/>
    <dgm:cxn modelId="{DA94B7C4-E67B-42DF-915D-124EF882F72F}" type="presParOf" srcId="{09509E7C-795C-4E05-8373-5E8CBD51DB7D}" destId="{740097C2-CDC1-42AC-935E-1FC2C4995D90}" srcOrd="0" destOrd="0" presId="urn:microsoft.com/office/officeart/2005/8/layout/bProcess4"/>
    <dgm:cxn modelId="{DBCEF2FE-3D2A-4CD7-8A61-F723307216B1}" type="presParOf" srcId="{09509E7C-795C-4E05-8373-5E8CBD51DB7D}" destId="{272295DD-6A50-4FEF-8F64-41EE90DC3FD4}" srcOrd="1" destOrd="0" presId="urn:microsoft.com/office/officeart/2005/8/layout/bProcess4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bProcess4">
  <dgm:title val=""/>
  <dgm:desc val=""/>
  <dgm:catLst>
    <dgm:cat type="process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  <dgm:pt modelId="7">
          <dgm:prSet phldr="1"/>
        </dgm:pt>
        <dgm:pt modelId="8">
          <dgm:prSet phldr="1"/>
        </dgm:pt>
        <dgm:pt modelId="9">
          <dgm:prSet phldr="1"/>
        </dgm:pt>
      </dgm:ptLst>
      <dgm:cxnLst>
        <dgm:cxn modelId="10" srcId="0" destId="1" srcOrd="0" destOrd="0"/>
        <dgm:cxn modelId="11" srcId="0" destId="2" srcOrd="1" destOrd="0"/>
        <dgm:cxn modelId="12" srcId="0" destId="3" srcOrd="2" destOrd="0"/>
        <dgm:cxn modelId="13" srcId="0" destId="4" srcOrd="3" destOrd="0"/>
        <dgm:cxn modelId="14" srcId="0" destId="5" srcOrd="4" destOrd="0"/>
        <dgm:cxn modelId="15" srcId="0" destId="6" srcOrd="5" destOrd="0"/>
        <dgm:cxn modelId="16" srcId="0" destId="7" srcOrd="6" destOrd="0"/>
        <dgm:cxn modelId="17" srcId="0" destId="8" srcOrd="7" destOrd="0"/>
        <dgm:cxn modelId="18" srcId="0" destId="9" srcOrd="8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/>
    </dgm:varLst>
    <dgm:choose name="Name1">
      <dgm:if name="Name2" func="var" arg="dir" op="equ" val="norm">
        <dgm:alg type="snake">
          <dgm:param type="grDir" val="tL"/>
          <dgm:param type="flowDir" val="col"/>
          <dgm:param type="contDir" val="revDir"/>
          <dgm:param type="bkpt" val="bal"/>
        </dgm:alg>
      </dgm:if>
      <dgm:else name="Name3">
        <dgm:alg type="snake">
          <dgm:param type="grDir" val="tR"/>
          <dgm:param type="flowDir" val="col"/>
          <dgm:param type="contDir" val="revDir"/>
          <dgm:param type="bkpt" val="bal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w" fact="0.6"/>
      <dgm:constr type="h" for="ch" forName="sibTrans" refType="h" refFor="ch" refForName="compNode" op="equ" fact="0.25"/>
      <dgm:constr type="sp" refType="w" fact="0.33"/>
      <dgm:constr type="primFontSz" for="des" forName="node" op="equ" val="65"/>
    </dgm:constrLst>
    <dgm:ruleLst/>
    <dgm:forEach name="nodes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axis="self" func="var" arg="dir" op="equ" val="norm">
            <dgm:constrLst>
              <dgm:constr type="l" for="ch" forName="dummyConnPt" refType="w" fact="0.2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if>
          <dgm:else name="Name6">
            <dgm:constrLst>
              <dgm:constr type="l" for="ch" forName="dummyConnPt" refType="w" fact="0.8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else>
        </dgm:choose>
        <dgm:ruleLst/>
        <dgm:layoutNode name="dummyConnPt" styleLbl="node1" moveWith="node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node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  <dgm:constr type="primFontSz" val="65"/>
          </dgm:constrLst>
          <dgm:ruleLst>
            <dgm:rule type="primFontSz" val="5" fact="NaN" max="NaN"/>
          </dgm:ruleLst>
        </dgm:layoutNode>
      </dgm:layoutNode>
      <dgm:forEach name="sibTransForEach" axis="followSib" cnt="1">
        <dgm:layoutNode name="sibTrans" styleLbl="bgSibTrans2D1">
          <dgm:choose name="Name7">
            <dgm:if name="Name8" axis="self" func="var" arg="dir" op="equ" val="norm">
              <dgm:alg type="conn">
                <dgm:param type="srcNode" val="dummyConnPt"/>
                <dgm:param type="dstNode" val="dummyConnPt"/>
                <dgm:param type="begPts" val="bCtr, midR, tCtr"/>
                <dgm:param type="endPts" val="tCtr, midL, bCtr"/>
                <dgm:param type="begSty" val="noArr"/>
                <dgm:param type="endSty" val="noArr"/>
              </dgm:alg>
            </dgm:if>
            <dgm:else name="Name9">
              <dgm:alg type="conn">
                <dgm:param type="srcNode" val="dummyConnPt"/>
                <dgm:param type="dstNode" val="dummyConnPt"/>
                <dgm:param type="begPts" val="bCtr, midL, tCtr"/>
                <dgm:param type="endPts" val="tCtr, midR, bCtr"/>
                <dgm:param type="begSty" val="noArr"/>
                <dgm:param type="endSty" val="noAr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/>
            <dgm:constr type="endPad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#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#5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5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43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57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54450" y="0"/>
            <a:ext cx="294957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05B0A9BF-EFA6-4A87-AE38-9F5D6C37FFCD}" type="datetimeFigureOut">
              <a:rPr lang="ru-RU"/>
              <a:pPr>
                <a:defRPr/>
              </a:pPr>
              <a:t>04.09.2013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40863"/>
            <a:ext cx="2949575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54450" y="9440863"/>
            <a:ext cx="2949575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6EF273D6-B931-4F93-B84A-4A22D4DE16B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57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4450" y="0"/>
            <a:ext cx="294957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2E65088B-5174-4B85-8F34-2621C99FC16C}" type="datetimeFigureOut">
              <a:rPr lang="ru-RU"/>
              <a:pPr>
                <a:defRPr/>
              </a:pPr>
              <a:t>04.09.2013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20750" y="746125"/>
            <a:ext cx="4965700" cy="37258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1038" y="4721225"/>
            <a:ext cx="5443537" cy="44719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40863"/>
            <a:ext cx="2949575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4450" y="9440863"/>
            <a:ext cx="2949575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30653A1E-8545-40EF-9A0F-5AD361365445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0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7411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574B851-F15A-4607-9763-5AE117F2C7B2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29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3730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73731" name="Номер слайда 3"/>
          <p:cNvSpPr txBox="1">
            <a:spLocks noGrp="1"/>
          </p:cNvSpPr>
          <p:nvPr/>
        </p:nvSpPr>
        <p:spPr bwMode="auto">
          <a:xfrm>
            <a:off x="3854450" y="9440863"/>
            <a:ext cx="2949575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87DC698F-8471-451A-841C-A14B45816133}" type="slidenum">
              <a:rPr lang="ru-RU" sz="1200">
                <a:latin typeface="Calibri" pitchFamily="34" charset="0"/>
              </a:rPr>
              <a:pPr algn="r"/>
              <a:t>16</a:t>
            </a:fld>
            <a:endParaRPr lang="ru-RU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3E29D2-A47E-43E0-802B-9A41D6698142}" type="datetime1">
              <a:rPr lang="ru-RU"/>
              <a:pPr>
                <a:defRPr/>
              </a:pPr>
              <a:t>04.09.2013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261471-3A9D-4A57-9645-F791B67230B2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8BD12A-D1DA-4677-BC65-E135BBB0AEBB}" type="datetime1">
              <a:rPr lang="ru-RU"/>
              <a:pPr>
                <a:defRPr/>
              </a:pPr>
              <a:t>04.09.2013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AB215D-620B-4D4D-A931-28E8E96FE93C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B9A171-FE15-4FAE-8FC2-CF0D875365A4}" type="datetime1">
              <a:rPr lang="ru-RU"/>
              <a:pPr>
                <a:defRPr/>
              </a:pPr>
              <a:t>04.09.2013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BDEC64-4CAD-4615-8446-A90EE1A5009A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5859" y="119328"/>
            <a:ext cx="8232282" cy="601197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B7F861-69F8-49DB-8136-D9A53791C818}" type="datetime1">
              <a:rPr lang="ru-RU"/>
              <a:pPr>
                <a:defRPr/>
              </a:pPr>
              <a:t>04.09.2013</a:t>
            </a:fld>
            <a:endParaRPr lang="ru-RU" dirty="0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E3B523-1EC7-41C4-AAB2-3E518F39F028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90CA68-4943-4DF7-A5A0-841618021DBE}" type="datetime1">
              <a:rPr lang="ru-RU"/>
              <a:pPr>
                <a:defRPr/>
              </a:pPr>
              <a:t>04.09.2013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E38771-F461-49D0-8B89-B9DE4E4FFC15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555BD3-CF38-493D-857A-68484B794F71}" type="datetime1">
              <a:rPr lang="ru-RU"/>
              <a:pPr>
                <a:defRPr/>
              </a:pPr>
              <a:t>04.09.2013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32AD3A-D224-4A46-B303-6D8462E86F43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D640E6-B90A-423E-AD00-E61823D65A23}" type="datetime1">
              <a:rPr lang="ru-RU"/>
              <a:pPr>
                <a:defRPr/>
              </a:pPr>
              <a:t>04.09.2013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355173-490D-459A-B877-240C52EDEECB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B2E8D1-157C-45DF-934A-6C51723B7691}" type="datetime1">
              <a:rPr lang="ru-RU"/>
              <a:pPr>
                <a:defRPr/>
              </a:pPr>
              <a:t>04.09.2013</a:t>
            </a:fld>
            <a:endParaRPr lang="ru-RU" dirty="0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BFB516-1740-4CE7-B9FA-AB42A0C5A04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12451C-C795-4EF0-A354-1E14A1A4D4B3}" type="datetime1">
              <a:rPr lang="ru-RU"/>
              <a:pPr>
                <a:defRPr/>
              </a:pPr>
              <a:t>04.09.2013</a:t>
            </a:fld>
            <a:endParaRPr lang="ru-RU" dirty="0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333141-3A6A-4F4E-B3F2-A491A8A2200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404098-80C0-4F62-B1A1-6D7284E3E0A7}" type="datetime1">
              <a:rPr lang="ru-RU"/>
              <a:pPr>
                <a:defRPr/>
              </a:pPr>
              <a:t>04.09.2013</a:t>
            </a:fld>
            <a:endParaRPr lang="ru-RU" dirty="0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F56B7E-1A8E-463C-8E30-7DC42F98A2E7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4C0012-3869-4F4B-BFF6-1290EF791881}" type="datetime1">
              <a:rPr lang="ru-RU"/>
              <a:pPr>
                <a:defRPr/>
              </a:pPr>
              <a:t>04.09.2013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E9CEB4-DFE8-42BB-A73C-28F82CBCCF5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8CBE91-8B83-4861-BCBC-AFBAFCFE7E6C}" type="datetime1">
              <a:rPr lang="ru-RU"/>
              <a:pPr>
                <a:defRPr/>
              </a:pPr>
              <a:t>04.09.2013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844074-9ABD-4251-B39B-490AFE1D1EBB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150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48A876A-7C68-4361-B097-0467819A3CB3}" type="datetime1">
              <a:rPr lang="ru-RU"/>
              <a:pPr>
                <a:defRPr/>
              </a:pPr>
              <a:t>04.09.2013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DB47796-A1D6-4061-B39D-F13AB010469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59" r:id="rId2"/>
    <p:sldLayoutId id="2147483658" r:id="rId3"/>
    <p:sldLayoutId id="2147483657" r:id="rId4"/>
    <p:sldLayoutId id="2147483656" r:id="rId5"/>
    <p:sldLayoutId id="2147483655" r:id="rId6"/>
    <p:sldLayoutId id="2147483654" r:id="rId7"/>
    <p:sldLayoutId id="2147483653" r:id="rId8"/>
    <p:sldLayoutId id="2147483652" r:id="rId9"/>
    <p:sldLayoutId id="2147483651" r:id="rId10"/>
    <p:sldLayoutId id="2147483650" r:id="rId11"/>
    <p:sldLayoutId id="2147483649" r:id="rId12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2.png"/><Relationship Id="rId4" Type="http://schemas.openxmlformats.org/officeDocument/2006/relationships/oleObject" Target="../embeddings/oleObject2.bin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image" Target="../media/image12.png"/><Relationship Id="rId7" Type="http://schemas.openxmlformats.org/officeDocument/2006/relationships/image" Target="../media/image16.gif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.jpeg"/><Relationship Id="rId5" Type="http://schemas.openxmlformats.org/officeDocument/2006/relationships/image" Target="../media/image14.png"/><Relationship Id="rId4" Type="http://schemas.openxmlformats.org/officeDocument/2006/relationships/image" Target="../media/image13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diagramLayout" Target="../diagrams/layout2.xml"/><Relationship Id="rId7" Type="http://schemas.openxmlformats.org/officeDocument/2006/relationships/image" Target="../media/image11.jpe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Relationship Id="rId9" Type="http://schemas.openxmlformats.org/officeDocument/2006/relationships/image" Target="../media/image17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13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image" Target="../media/image16.gif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png"/><Relationship Id="rId11" Type="http://schemas.openxmlformats.org/officeDocument/2006/relationships/image" Target="../media/image24.jpeg"/><Relationship Id="rId5" Type="http://schemas.openxmlformats.org/officeDocument/2006/relationships/image" Target="../media/image1.png"/><Relationship Id="rId10" Type="http://schemas.openxmlformats.org/officeDocument/2006/relationships/image" Target="../media/image23.jpeg"/><Relationship Id="rId4" Type="http://schemas.openxmlformats.org/officeDocument/2006/relationships/image" Target="../media/image21.jpeg"/><Relationship Id="rId9" Type="http://schemas.openxmlformats.org/officeDocument/2006/relationships/image" Target="../media/image22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2.png"/><Relationship Id="rId4" Type="http://schemas.openxmlformats.org/officeDocument/2006/relationships/image" Target="../media/image11.jpe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13" Type="http://schemas.openxmlformats.org/officeDocument/2006/relationships/image" Target="../media/image11.jpeg"/><Relationship Id="rId3" Type="http://schemas.openxmlformats.org/officeDocument/2006/relationships/hyperlink" Target="//upload.wikimedia.org/wikipedia/ru/4/4d/Schetnaya_palata.Emblema.gif" TargetMode="External"/><Relationship Id="rId7" Type="http://schemas.openxmlformats.org/officeDocument/2006/relationships/hyperlink" Target="//upload.wikimedia.org/wikipedia/ru/8/8c/FAS.Emblema.gif" TargetMode="External"/><Relationship Id="rId12" Type="http://schemas.openxmlformats.org/officeDocument/2006/relationships/image" Target="../media/image31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png"/><Relationship Id="rId11" Type="http://schemas.openxmlformats.org/officeDocument/2006/relationships/hyperlink" Target="//upload.wikimedia.org/wikipedia/commons/f/f2/Coat_of_Arms_of_the_Russian_Federation.svg" TargetMode="External"/><Relationship Id="rId5" Type="http://schemas.openxmlformats.org/officeDocument/2006/relationships/hyperlink" Target="//upload.wikimedia.org/wikipedia/commons/3/30/Roskazna.png" TargetMode="External"/><Relationship Id="rId10" Type="http://schemas.openxmlformats.org/officeDocument/2006/relationships/image" Target="../media/image30.png"/><Relationship Id="rId4" Type="http://schemas.openxmlformats.org/officeDocument/2006/relationships/image" Target="../media/image27.png"/><Relationship Id="rId9" Type="http://schemas.openxmlformats.org/officeDocument/2006/relationships/hyperlink" Target="//upload.wikimedia.org/wikipedia/commons/6/6c/COA_of_Rosfinmonitoring.png" TargetMode="External"/><Relationship Id="rId14" Type="http://schemas.openxmlformats.org/officeDocument/2006/relationships/image" Target="../media/image2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image" Target="../media/image33.wmf"/><Relationship Id="rId7" Type="http://schemas.openxmlformats.org/officeDocument/2006/relationships/image" Target="../media/image11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36.emf"/><Relationship Id="rId5" Type="http://schemas.openxmlformats.org/officeDocument/2006/relationships/image" Target="../media/image35.png"/><Relationship Id="rId4" Type="http://schemas.openxmlformats.org/officeDocument/2006/relationships/image" Target="../media/image34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4" Type="http://schemas.openxmlformats.org/officeDocument/2006/relationships/chart" Target="../charts/char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png"/><Relationship Id="rId5" Type="http://schemas.openxmlformats.org/officeDocument/2006/relationships/image" Target="../media/image11.jpeg"/><Relationship Id="rId4" Type="http://schemas.openxmlformats.org/officeDocument/2006/relationships/chart" Target="../charts/chart6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2.png"/><Relationship Id="rId4" Type="http://schemas.openxmlformats.org/officeDocument/2006/relationships/image" Target="../media/image2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_________Microsoft_Visio_2003_20101.vsd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5" Type="http://schemas.openxmlformats.org/officeDocument/2006/relationships/image" Target="../media/image2.png"/><Relationship Id="rId4" Type="http://schemas.openxmlformats.org/officeDocument/2006/relationships/image" Target="../media/image11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4" Type="http://schemas.openxmlformats.org/officeDocument/2006/relationships/chart" Target="../charts/char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7" Type="http://schemas.openxmlformats.org/officeDocument/2006/relationships/image" Target="../media/image4.jpeg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6" Type="http://schemas.openxmlformats.org/officeDocument/2006/relationships/chart" Target="../charts/chart3.xml"/><Relationship Id="rId5" Type="http://schemas.openxmlformats.org/officeDocument/2006/relationships/image" Target="../media/image1.png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.jpeg"/><Relationship Id="rId4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jpeg"/><Relationship Id="rId4" Type="http://schemas.openxmlformats.org/officeDocument/2006/relationships/chart" Target="../charts/chart4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Содержимое 2"/>
          <p:cNvSpPr>
            <a:spLocks noGrp="1"/>
          </p:cNvSpPr>
          <p:nvPr>
            <p:ph idx="1"/>
          </p:nvPr>
        </p:nvSpPr>
        <p:spPr>
          <a:xfrm>
            <a:off x="250825" y="1844675"/>
            <a:ext cx="8713788" cy="2160588"/>
          </a:xfrm>
        </p:spPr>
        <p:txBody>
          <a:bodyPr/>
          <a:lstStyle/>
          <a:p>
            <a:pPr algn="ctr" eaLnBrk="1" hangingPunct="1">
              <a:spcBef>
                <a:spcPct val="0"/>
              </a:spcBef>
              <a:buFont typeface="Arial" charset="0"/>
              <a:buNone/>
            </a:pPr>
            <a:r>
              <a:rPr lang="ru-RU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Отдельные направления совершенствования кассового обслуживания исполнения бюджетов субъектов Российской Федерации </a:t>
            </a:r>
            <a:endParaRPr lang="en-US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>
              <a:spcBef>
                <a:spcPct val="0"/>
              </a:spcBef>
              <a:buFont typeface="Arial" charset="0"/>
              <a:buNone/>
            </a:pPr>
            <a:r>
              <a:rPr lang="ru-RU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(местных бюджетов)</a:t>
            </a:r>
          </a:p>
          <a:p>
            <a:pPr algn="ctr" eaLnBrk="1" hangingPunct="1">
              <a:buFont typeface="Arial" charset="0"/>
              <a:buNone/>
            </a:pPr>
            <a:endParaRPr lang="ru-RU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>
              <a:buFont typeface="Arial" charset="0"/>
              <a:buNone/>
            </a:pPr>
            <a:endParaRPr lang="ru-RU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6386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53525" cy="97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7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6553200"/>
            <a:ext cx="9144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8" name="Text Box 4"/>
          <p:cNvSpPr txBox="1">
            <a:spLocks noChangeArrowheads="1"/>
          </p:cNvSpPr>
          <p:nvPr/>
        </p:nvSpPr>
        <p:spPr bwMode="auto">
          <a:xfrm>
            <a:off x="4932363" y="4581525"/>
            <a:ext cx="3960812" cy="181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ru-RU">
                <a:latin typeface="Times New Roman" pitchFamily="18" charset="0"/>
                <a:cs typeface="Times New Roman" pitchFamily="18" charset="0"/>
              </a:rPr>
              <a:t>Начальник Управления</a:t>
            </a:r>
            <a:r>
              <a:rPr lang="en-US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r"/>
            <a:r>
              <a:rPr lang="ru-RU">
                <a:latin typeface="Times New Roman" pitchFamily="18" charset="0"/>
                <a:cs typeface="Times New Roman" pitchFamily="18" charset="0"/>
              </a:rPr>
              <a:t>совершенствования </a:t>
            </a:r>
            <a:endParaRPr lang="en-US"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>
                <a:latin typeface="Times New Roman" pitchFamily="18" charset="0"/>
                <a:cs typeface="Times New Roman" pitchFamily="18" charset="0"/>
              </a:rPr>
              <a:t>функциональной деятельности </a:t>
            </a:r>
            <a:r>
              <a:rPr lang="en-US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>
                <a:latin typeface="Times New Roman" pitchFamily="18" charset="0"/>
                <a:cs typeface="Times New Roman" pitchFamily="18" charset="0"/>
              </a:rPr>
              <a:t>Федерального казначейства</a:t>
            </a:r>
          </a:p>
          <a:p>
            <a:pPr algn="r"/>
            <a:endParaRPr lang="en-US" sz="2000"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2000">
                <a:latin typeface="Times New Roman" pitchFamily="18" charset="0"/>
                <a:cs typeface="Times New Roman" pitchFamily="18" charset="0"/>
              </a:rPr>
              <a:t>А.О. Котяков</a:t>
            </a:r>
          </a:p>
        </p:txBody>
      </p:sp>
      <p:sp>
        <p:nvSpPr>
          <p:cNvPr id="7" name="TextBox 63"/>
          <p:cNvSpPr txBox="1">
            <a:spLocks noChangeArrowheads="1"/>
          </p:cNvSpPr>
          <p:nvPr/>
        </p:nvSpPr>
        <p:spPr bwMode="auto">
          <a:xfrm>
            <a:off x="1547813" y="260350"/>
            <a:ext cx="5976937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ФЕДЕРАЛЬНОЕ  КАЗНАЧЕЙСТВО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563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53525" cy="765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8" name="TextBox 63"/>
          <p:cNvSpPr txBox="1">
            <a:spLocks noChangeArrowheads="1"/>
          </p:cNvSpPr>
          <p:nvPr/>
        </p:nvSpPr>
        <p:spPr bwMode="auto">
          <a:xfrm>
            <a:off x="1547813" y="188913"/>
            <a:ext cx="633730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СВОДНАЯ  ЗАЯВКА  НА  КАССОВЫЙ  РАСХОД</a:t>
            </a:r>
          </a:p>
        </p:txBody>
      </p:sp>
      <p:graphicFrame>
        <p:nvGraphicFramePr>
          <p:cNvPr id="66562" name="Object 3"/>
          <p:cNvGraphicFramePr>
            <a:graphicFrameLocks noChangeAspect="1"/>
          </p:cNvGraphicFramePr>
          <p:nvPr/>
        </p:nvGraphicFramePr>
        <p:xfrm>
          <a:off x="395288" y="1196975"/>
          <a:ext cx="8558212" cy="4984750"/>
        </p:xfrm>
        <a:graphic>
          <a:graphicData uri="http://schemas.openxmlformats.org/presentationml/2006/ole">
            <p:oleObj spid="_x0000_s66562" name="Worksheet" r:id="rId4" imgW="9353471" imgH="6724565" progId="Excel.Sheet.8">
              <p:embed/>
            </p:oleObj>
          </a:graphicData>
        </a:graphic>
      </p:graphicFrame>
      <p:sp>
        <p:nvSpPr>
          <p:cNvPr id="66565" name="AutoShape 6"/>
          <p:cNvSpPr>
            <a:spLocks noChangeArrowheads="1"/>
          </p:cNvSpPr>
          <p:nvPr/>
        </p:nvSpPr>
        <p:spPr bwMode="auto">
          <a:xfrm>
            <a:off x="539750" y="1052513"/>
            <a:ext cx="2232025" cy="647700"/>
          </a:xfrm>
          <a:prstGeom prst="wedgeEllipseCallout">
            <a:avLst>
              <a:gd name="adj1" fmla="val 125106"/>
              <a:gd name="adj2" fmla="val 258824"/>
            </a:avLst>
          </a:prstGeom>
          <a:solidFill>
            <a:srgbClr val="00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ru-RU" sz="1100" b="1">
                <a:latin typeface="Times New Roman" pitchFamily="18" charset="0"/>
              </a:rPr>
              <a:t>гр. 1-5 – единые для всего документа</a:t>
            </a:r>
          </a:p>
        </p:txBody>
      </p:sp>
      <p:sp>
        <p:nvSpPr>
          <p:cNvPr id="66566" name="AutoShape 7"/>
          <p:cNvSpPr>
            <a:spLocks noChangeArrowheads="1"/>
          </p:cNvSpPr>
          <p:nvPr/>
        </p:nvSpPr>
        <p:spPr bwMode="auto">
          <a:xfrm>
            <a:off x="6732588" y="5445125"/>
            <a:ext cx="2232025" cy="936625"/>
          </a:xfrm>
          <a:prstGeom prst="wedgeEllipseCallout">
            <a:avLst>
              <a:gd name="adj1" fmla="val -29801"/>
              <a:gd name="adj2" fmla="val -41694"/>
            </a:avLst>
          </a:prstGeom>
          <a:solidFill>
            <a:srgbClr val="00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ru-RU" sz="1100" b="1">
                <a:latin typeface="Times New Roman" pitchFamily="18" charset="0"/>
              </a:rPr>
              <a:t>итоговая сумма гр.16=гр.6 р.1</a:t>
            </a:r>
          </a:p>
          <a:p>
            <a:pPr algn="ctr"/>
            <a:r>
              <a:rPr lang="ru-RU" sz="1100" b="1">
                <a:latin typeface="Times New Roman" pitchFamily="18" charset="0"/>
              </a:rPr>
              <a:t>наличие показателей</a:t>
            </a:r>
          </a:p>
        </p:txBody>
      </p:sp>
      <p:sp>
        <p:nvSpPr>
          <p:cNvPr id="66567" name="AutoShape 8"/>
          <p:cNvSpPr>
            <a:spLocks noChangeArrowheads="1"/>
          </p:cNvSpPr>
          <p:nvPr/>
        </p:nvSpPr>
        <p:spPr bwMode="auto">
          <a:xfrm>
            <a:off x="6877050" y="5661025"/>
            <a:ext cx="215900" cy="144463"/>
          </a:xfrm>
          <a:prstGeom prst="chevron">
            <a:avLst>
              <a:gd name="adj" fmla="val 37363"/>
            </a:avLst>
          </a:prstGeom>
          <a:solidFill>
            <a:srgbClr val="FF00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66568" name="AutoShape 9"/>
          <p:cNvSpPr>
            <a:spLocks noChangeArrowheads="1"/>
          </p:cNvSpPr>
          <p:nvPr/>
        </p:nvSpPr>
        <p:spPr bwMode="auto">
          <a:xfrm>
            <a:off x="6877050" y="5949950"/>
            <a:ext cx="215900" cy="144463"/>
          </a:xfrm>
          <a:prstGeom prst="chevron">
            <a:avLst>
              <a:gd name="adj" fmla="val 37363"/>
            </a:avLst>
          </a:prstGeom>
          <a:solidFill>
            <a:srgbClr val="FF00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latin typeface="Calibri" pitchFamily="34" charset="0"/>
            </a:endParaRPr>
          </a:p>
        </p:txBody>
      </p:sp>
      <p:pic>
        <p:nvPicPr>
          <p:cNvPr id="66569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6553200"/>
            <a:ext cx="91249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6570" name="Номер слайда 8"/>
          <p:cNvSpPr>
            <a:spLocks noGrp="1"/>
          </p:cNvSpPr>
          <p:nvPr>
            <p:ph type="sldNum" sz="quarter" idx="12"/>
          </p:nvPr>
        </p:nvSpPr>
        <p:spPr bwMode="auto">
          <a:xfrm>
            <a:off x="7010400" y="6492875"/>
            <a:ext cx="2133600" cy="365125"/>
          </a:xfrm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AA85AD6-B95B-442D-8040-20C51E322EB3}" type="slidenum">
              <a:rPr lang="ru-RU">
                <a:solidFill>
                  <a:schemeClr val="tx1"/>
                </a:solidFill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</a:t>
            </a:fld>
            <a:endParaRPr lang="ru-RU">
              <a:solidFill>
                <a:schemeClr val="tx1"/>
              </a:solidFill>
              <a:cs typeface="Arial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585" name="Picture 1" descr="C:\Documents and Settings\2741\Рабочий стол\Слайды Артюхину\Шапка 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1023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1187450" y="115888"/>
            <a:ext cx="6840538" cy="8778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7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РЕАЛИЗАЦИЯ ОСОБЕННОСТЕЙ КАССОВОГО ОБСЛУЖИВАНИЯ В СООТВЕТСТВИИ С УСЛОВИЯМИ СОГЛАШЕНИЯ ЧЕРЕЗ СУФД</a:t>
            </a:r>
          </a:p>
        </p:txBody>
      </p:sp>
      <p:pic>
        <p:nvPicPr>
          <p:cNvPr id="13" name="Рисунок 30" descr="gg.png"/>
          <p:cNvPicPr>
            <a:picLocks noChangeAspect="1"/>
          </p:cNvPicPr>
          <p:nvPr/>
        </p:nvPicPr>
        <p:blipFill>
          <a:blip r:embed="rId3" cstate="print">
            <a:duotone>
              <a:schemeClr val="accent6">
                <a:shade val="45000"/>
                <a:satMod val="135000"/>
              </a:schemeClr>
              <a:prstClr val="white"/>
            </a:duotone>
            <a:lum contrast="-9000"/>
          </a:blip>
          <a:srcRect/>
          <a:stretch>
            <a:fillRect/>
          </a:stretch>
        </p:blipFill>
        <p:spPr bwMode="auto">
          <a:xfrm>
            <a:off x="3937118" y="4855735"/>
            <a:ext cx="657291" cy="6327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16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79912" y="5503807"/>
            <a:ext cx="1716459" cy="91562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6" name="Прямоугольник 15"/>
          <p:cNvSpPr/>
          <p:nvPr/>
        </p:nvSpPr>
        <p:spPr bwMode="auto">
          <a:xfrm>
            <a:off x="323850" y="2997200"/>
            <a:ext cx="1223963" cy="57626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КЛИЕНТ</a:t>
            </a:r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6553200" y="3141663"/>
            <a:ext cx="2482850" cy="57467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ФИНАНСОВЫЙ ОРГАН</a:t>
            </a:r>
          </a:p>
        </p:txBody>
      </p:sp>
      <p:pic>
        <p:nvPicPr>
          <p:cNvPr id="19" name="Picture 29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27584" y="1412776"/>
            <a:ext cx="1538818" cy="16561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>
              <a:rot lat="0" lon="10800000" rev="0"/>
            </a:camera>
            <a:lightRig rig="threePt" dir="t"/>
          </a:scene3d>
        </p:spPr>
      </p:pic>
      <p:pic>
        <p:nvPicPr>
          <p:cNvPr id="67592" name="Picture 2" descr="M:\OBMEN_FK\05\Коллегия 2013\Человечки\Veltec Kirby Specialist 1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092950" y="1449388"/>
            <a:ext cx="1511300" cy="1760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7593" name="Picture 3" descr="C:\Documents and Settings\2324\Мои документы\ТезисыСлайды\Человечки\MB900254443.GIF"/>
          <p:cNvPicPr>
            <a:picLocks noChangeAspect="1" noChangeArrowheads="1" noCrop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276600" y="2060575"/>
            <a:ext cx="2590800" cy="2592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" name="Прямоугольник 22"/>
          <p:cNvSpPr/>
          <p:nvPr/>
        </p:nvSpPr>
        <p:spPr bwMode="auto">
          <a:xfrm>
            <a:off x="4067175" y="1916113"/>
            <a:ext cx="1009650" cy="57626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СУФД</a:t>
            </a:r>
          </a:p>
        </p:txBody>
      </p:sp>
      <p:sp>
        <p:nvSpPr>
          <p:cNvPr id="26" name="Прямоугольник 25"/>
          <p:cNvSpPr/>
          <p:nvPr/>
        </p:nvSpPr>
        <p:spPr bwMode="auto">
          <a:xfrm>
            <a:off x="2916238" y="1916113"/>
            <a:ext cx="3240087" cy="2665412"/>
          </a:xfrm>
          <a:prstGeom prst="rect">
            <a:avLst/>
          </a:prstGeom>
          <a:noFill/>
          <a:ln>
            <a:solidFill>
              <a:srgbClr val="C0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rgbClr val="FFFFFF"/>
              </a:solidFill>
            </a:endParaRPr>
          </a:p>
        </p:txBody>
      </p:sp>
      <p:grpSp>
        <p:nvGrpSpPr>
          <p:cNvPr id="67596" name="Group 17"/>
          <p:cNvGrpSpPr>
            <a:grpSpLocks/>
          </p:cNvGrpSpPr>
          <p:nvPr/>
        </p:nvGrpSpPr>
        <p:grpSpPr bwMode="auto">
          <a:xfrm>
            <a:off x="3779838" y="4316413"/>
            <a:ext cx="1655762" cy="2208212"/>
            <a:chOff x="2273" y="2920"/>
            <a:chExt cx="780" cy="963"/>
          </a:xfrm>
        </p:grpSpPr>
        <p:sp>
          <p:nvSpPr>
            <p:cNvPr id="11" name="Прямоугольник 10"/>
            <p:cNvSpPr/>
            <p:nvPr/>
          </p:nvSpPr>
          <p:spPr>
            <a:xfrm>
              <a:off x="2506" y="3002"/>
              <a:ext cx="541" cy="27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УФК</a:t>
              </a:r>
            </a:p>
          </p:txBody>
        </p:sp>
        <p:sp>
          <p:nvSpPr>
            <p:cNvPr id="12" name="Прямоугольник 11"/>
            <p:cNvSpPr/>
            <p:nvPr/>
          </p:nvSpPr>
          <p:spPr>
            <a:xfrm>
              <a:off x="2273" y="2920"/>
              <a:ext cx="780" cy="963"/>
            </a:xfrm>
            <a:prstGeom prst="rect">
              <a:avLst/>
            </a:prstGeom>
            <a:noFill/>
            <a:ln>
              <a:solidFill>
                <a:schemeClr val="accent2">
                  <a:lumMod val="50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</p:grpSp>
      <p:sp>
        <p:nvSpPr>
          <p:cNvPr id="28" name="Прямоугольник 27"/>
          <p:cNvSpPr/>
          <p:nvPr/>
        </p:nvSpPr>
        <p:spPr bwMode="auto">
          <a:xfrm>
            <a:off x="5724525" y="1341438"/>
            <a:ext cx="3168650" cy="2303462"/>
          </a:xfrm>
          <a:prstGeom prst="rect">
            <a:avLst/>
          </a:prstGeom>
          <a:noFill/>
          <a:ln>
            <a:solidFill>
              <a:srgbClr val="2C945B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29" name="Прямоугольник 28"/>
          <p:cNvSpPr/>
          <p:nvPr/>
        </p:nvSpPr>
        <p:spPr bwMode="auto">
          <a:xfrm>
            <a:off x="250825" y="1196975"/>
            <a:ext cx="3168650" cy="2303463"/>
          </a:xfrm>
          <a:prstGeom prst="rect">
            <a:avLst/>
          </a:prstGeom>
          <a:noFill/>
          <a:ln>
            <a:solidFill>
              <a:srgbClr val="0070C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7599" name="Прямоугольник 29"/>
          <p:cNvSpPr>
            <a:spLocks noChangeArrowheads="1"/>
          </p:cNvSpPr>
          <p:nvPr/>
        </p:nvSpPr>
        <p:spPr bwMode="auto">
          <a:xfrm>
            <a:off x="179388" y="3933825"/>
            <a:ext cx="2808287" cy="2584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Times New Roman" pitchFamily="18" charset="0"/>
                <a:cs typeface="Times New Roman" pitchFamily="18" charset="0"/>
              </a:rPr>
              <a:t>1. Клиент в СУФД подписывает ЗКР  своей ЭП и выполняет операцию по отправке ЗКР. </a:t>
            </a:r>
          </a:p>
          <a:p>
            <a:endParaRPr lang="ru-RU">
              <a:latin typeface="Times New Roman" pitchFamily="18" charset="0"/>
              <a:cs typeface="Times New Roman" pitchFamily="18" charset="0"/>
            </a:endParaRPr>
          </a:p>
          <a:p>
            <a:r>
              <a:rPr lang="ru-RU">
                <a:latin typeface="Times New Roman" pitchFamily="18" charset="0"/>
                <a:cs typeface="Times New Roman" pitchFamily="18" charset="0"/>
              </a:rPr>
              <a:t>2. ЗКР становится доступной для выгрузки, просмотра и подписания финорганом</a:t>
            </a:r>
          </a:p>
        </p:txBody>
      </p:sp>
      <p:sp>
        <p:nvSpPr>
          <p:cNvPr id="67600" name="Прямоугольник 30"/>
          <p:cNvSpPr>
            <a:spLocks noChangeArrowheads="1"/>
          </p:cNvSpPr>
          <p:nvPr/>
        </p:nvSpPr>
        <p:spPr bwMode="auto">
          <a:xfrm>
            <a:off x="6156325" y="4076700"/>
            <a:ext cx="2771775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ru-RU">
                <a:latin typeface="Times New Roman" pitchFamily="18" charset="0"/>
                <a:cs typeface="Times New Roman" pitchFamily="18" charset="0"/>
              </a:rPr>
              <a:t>3. Финорган в СУФД акцептует ЗКР и подписывает своей ЭП. </a:t>
            </a:r>
          </a:p>
          <a:p>
            <a:pPr algn="r"/>
            <a:endParaRPr lang="ru-RU"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>
                <a:latin typeface="Times New Roman" pitchFamily="18" charset="0"/>
                <a:cs typeface="Times New Roman" pitchFamily="18" charset="0"/>
              </a:rPr>
              <a:t>4. ЗКР становится доступной для дальнейшей обработки в УФК (в ППО АСФК)</a:t>
            </a:r>
          </a:p>
        </p:txBody>
      </p:sp>
      <p:pic>
        <p:nvPicPr>
          <p:cNvPr id="67601" name="Picture 2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0" y="6524625"/>
            <a:ext cx="9144000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7602" name="Номер слайда 24"/>
          <p:cNvSpPr>
            <a:spLocks noGrp="1"/>
          </p:cNvSpPr>
          <p:nvPr>
            <p:ph type="sldNum" sz="quarter" idx="12"/>
          </p:nvPr>
        </p:nvSpPr>
        <p:spPr bwMode="auto">
          <a:xfrm>
            <a:off x="7010400" y="6492875"/>
            <a:ext cx="2133600" cy="365125"/>
          </a:xfrm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E8C8A92B-0B3E-4401-AE63-F3AB28EE4D47}" type="slidenum">
              <a:rPr lang="ru-RU">
                <a:solidFill>
                  <a:schemeClr val="tx1"/>
                </a:solidFill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11</a:t>
            </a:fld>
            <a:endParaRPr lang="ru-RU">
              <a:solidFill>
                <a:schemeClr val="tx1"/>
              </a:solidFill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09" name="Прямоугольная выноска 4"/>
          <p:cNvSpPr>
            <a:spLocks noChangeArrowheads="1"/>
          </p:cNvSpPr>
          <p:nvPr/>
        </p:nvSpPr>
        <p:spPr bwMode="auto">
          <a:xfrm>
            <a:off x="323850" y="1412875"/>
            <a:ext cx="8569325" cy="4679950"/>
          </a:xfrm>
          <a:prstGeom prst="wedgeRectCallout">
            <a:avLst>
              <a:gd name="adj1" fmla="val -49843"/>
              <a:gd name="adj2" fmla="val -4231"/>
            </a:avLst>
          </a:prstGeom>
          <a:solidFill>
            <a:schemeClr val="bg1">
              <a:alpha val="0"/>
            </a:schemeClr>
          </a:solidFill>
          <a:ln w="38100" algn="ctr">
            <a:solidFill>
              <a:srgbClr val="953735"/>
            </a:solidFill>
            <a:prstDash val="lgDash"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ru-RU">
              <a:solidFill>
                <a:srgbClr val="FFFF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хема 3"/>
          <p:cNvGraphicFramePr/>
          <p:nvPr/>
        </p:nvGraphicFramePr>
        <p:xfrm>
          <a:off x="1187624" y="1628800"/>
          <a:ext cx="7445374" cy="42345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8611" name="TextBox 5"/>
          <p:cNvSpPr txBox="1">
            <a:spLocks noChangeArrowheads="1"/>
          </p:cNvSpPr>
          <p:nvPr/>
        </p:nvSpPr>
        <p:spPr bwMode="auto">
          <a:xfrm>
            <a:off x="611188" y="3789363"/>
            <a:ext cx="2095500" cy="922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 рамках одного кода цели (одной целевой субсидии)</a:t>
            </a:r>
          </a:p>
        </p:txBody>
      </p:sp>
      <p:pic>
        <p:nvPicPr>
          <p:cNvPr id="68612" name="Picture 1" descr="C:\Documents and Settings\2741\Рабочий стол\Слайды Артюхину\Шапка 1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0" y="0"/>
            <a:ext cx="9144000" cy="1023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2051050" y="260350"/>
            <a:ext cx="5576888" cy="40005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НОВЫЙ МЕХАНИЗМ. ОСНОВНАЯ СХЕМА.</a:t>
            </a:r>
          </a:p>
        </p:txBody>
      </p:sp>
      <p:pic>
        <p:nvPicPr>
          <p:cNvPr id="68614" name="Picture 2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0" y="6553200"/>
            <a:ext cx="91249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8615" name="Номер слайда 16"/>
          <p:cNvSpPr>
            <a:spLocks noGrp="1"/>
          </p:cNvSpPr>
          <p:nvPr>
            <p:ph type="sldNum" sz="quarter" idx="12"/>
          </p:nvPr>
        </p:nvSpPr>
        <p:spPr bwMode="auto">
          <a:xfrm>
            <a:off x="7010400" y="6492875"/>
            <a:ext cx="2133600" cy="365125"/>
          </a:xfrm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79C254F-1A6D-40F2-B277-CAF0F73D06F3}" type="slidenum">
              <a:rPr lang="ru-RU">
                <a:solidFill>
                  <a:schemeClr val="tx1"/>
                </a:solidFill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12</a:t>
            </a:fld>
            <a:endParaRPr lang="ru-RU">
              <a:solidFill>
                <a:schemeClr val="tx1"/>
              </a:solidFill>
              <a:cs typeface="Arial" charset="0"/>
            </a:endParaRPr>
          </a:p>
        </p:txBody>
      </p:sp>
      <p:pic>
        <p:nvPicPr>
          <p:cNvPr id="68616" name="Picture 3" descr="M:\OBMEN_FK\05\Коллегия 2013\Человечки\moneyhouse.jpg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3924300" y="2924175"/>
            <a:ext cx="1727200" cy="172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9633" name="Picture 1" descr="C:\Documents and Settings\2741\Рабочий стол\Слайды Артюхину\Шапка 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1023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2187575" y="188913"/>
            <a:ext cx="5253038" cy="64611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НОВЫЙ МЕХАНИЗМ.</a:t>
            </a:r>
            <a:r>
              <a:rPr lang="en-US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endParaRPr lang="ru-RU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ПЕРЕЧИСЛЕНИЕ В БЮДЖЕТ СУБЪЕКТА РФ</a:t>
            </a:r>
          </a:p>
        </p:txBody>
      </p:sp>
      <p:pic>
        <p:nvPicPr>
          <p:cNvPr id="69635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6553200"/>
            <a:ext cx="9144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9636" name="Номер слайда 16"/>
          <p:cNvSpPr txBox="1">
            <a:spLocks noGrp="1"/>
          </p:cNvSpPr>
          <p:nvPr/>
        </p:nvSpPr>
        <p:spPr bwMode="auto">
          <a:xfrm>
            <a:off x="7010400" y="6492875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/>
            <a:fld id="{72310BC6-A618-4E15-B53B-E87409436D1D}" type="slidenum">
              <a:rPr lang="ru-RU" sz="1200">
                <a:latin typeface="Calibri" pitchFamily="34" charset="0"/>
              </a:rPr>
              <a:pPr algn="r"/>
              <a:t>13</a:t>
            </a:fld>
            <a:endParaRPr lang="ru-RU" sz="1200">
              <a:latin typeface="Calibri" pitchFamily="34" charset="0"/>
            </a:endParaRPr>
          </a:p>
        </p:txBody>
      </p:sp>
      <p:sp>
        <p:nvSpPr>
          <p:cNvPr id="69637" name="AutoShape 13"/>
          <p:cNvSpPr>
            <a:spLocks noChangeArrowheads="1"/>
          </p:cNvSpPr>
          <p:nvPr/>
        </p:nvSpPr>
        <p:spPr bwMode="auto">
          <a:xfrm>
            <a:off x="6084888" y="1412875"/>
            <a:ext cx="2879725" cy="4752975"/>
          </a:xfrm>
          <a:prstGeom prst="foldedCorner">
            <a:avLst>
              <a:gd name="adj" fmla="val 12500"/>
            </a:avLst>
          </a:prstGeom>
          <a:solidFill>
            <a:schemeClr val="accent1"/>
          </a:solidFill>
          <a:ln w="9525">
            <a:solidFill>
              <a:srgbClr val="000080"/>
            </a:solidFill>
            <a:round/>
            <a:headEnd/>
            <a:tailEnd/>
          </a:ln>
          <a:effectLst>
            <a:prstShdw prst="shdw13" dist="53882" dir="13500000">
              <a:schemeClr val="bg2">
                <a:alpha val="50000"/>
              </a:schemeClr>
            </a:prstShdw>
          </a:effectLst>
        </p:spPr>
        <p:txBody>
          <a:bodyPr wrap="none" anchor="ctr"/>
          <a:lstStyle/>
          <a:p>
            <a:pPr algn="ctr"/>
            <a:endParaRPr lang="ru-RU" b="1">
              <a:latin typeface="Calibri" pitchFamily="34" charset="0"/>
            </a:endParaRPr>
          </a:p>
        </p:txBody>
      </p:sp>
      <p:sp>
        <p:nvSpPr>
          <p:cNvPr id="69638" name="Rectangle 15"/>
          <p:cNvSpPr>
            <a:spLocks noChangeArrowheads="1"/>
          </p:cNvSpPr>
          <p:nvPr/>
        </p:nvSpPr>
        <p:spPr bwMode="auto">
          <a:xfrm>
            <a:off x="6084888" y="1484313"/>
            <a:ext cx="2879725" cy="5140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3" dist="53882" dir="13500000">
              <a:schemeClr val="bg2">
                <a:alpha val="50000"/>
              </a:schemeClr>
            </a:prstShdw>
          </a:effectLst>
        </p:spPr>
        <p:txBody>
          <a:bodyPr>
            <a:spAutoFit/>
          </a:bodyPr>
          <a:lstStyle/>
          <a:p>
            <a:pPr algn="ctr"/>
            <a:r>
              <a:rPr lang="ru-RU" sz="1400" b="1">
                <a:solidFill>
                  <a:schemeClr val="bg1"/>
                </a:solidFill>
                <a:latin typeface="Times New Roman" pitchFamily="18" charset="0"/>
              </a:rPr>
              <a:t>Приказ Федерального казначейства </a:t>
            </a:r>
          </a:p>
          <a:p>
            <a:pPr algn="ctr"/>
            <a:r>
              <a:rPr lang="ru-RU" sz="1400" b="1">
                <a:solidFill>
                  <a:schemeClr val="bg1"/>
                </a:solidFill>
                <a:latin typeface="Times New Roman" pitchFamily="18" charset="0"/>
              </a:rPr>
              <a:t>от 3 июля 2013 г. № 131</a:t>
            </a:r>
            <a:r>
              <a:rPr lang="ru-RU" sz="1400">
                <a:latin typeface="Times New Roman" pitchFamily="18" charset="0"/>
              </a:rPr>
              <a:t> </a:t>
            </a:r>
          </a:p>
          <a:p>
            <a:pPr algn="ctr"/>
            <a:endParaRPr lang="ru-RU" sz="1400">
              <a:latin typeface="Times New Roman" pitchFamily="18" charset="0"/>
            </a:endParaRPr>
          </a:p>
          <a:p>
            <a:pPr algn="ctr"/>
            <a:r>
              <a:rPr lang="ru-RU" sz="1400">
                <a:latin typeface="Times New Roman" pitchFamily="18" charset="0"/>
              </a:rPr>
              <a:t> </a:t>
            </a:r>
            <a:r>
              <a:rPr lang="ru-RU" sz="1400">
                <a:solidFill>
                  <a:schemeClr val="bg1"/>
                </a:solidFill>
                <a:latin typeface="Times New Roman" pitchFamily="18" charset="0"/>
              </a:rPr>
              <a:t>«О внесении изменений в приказ Федерального казначейства от 18 июня 2012 г. № 238 "Об организации работы территориальных органов Федерального казначейства по осуществлению полномочий получателя средств федерального бюджета по перечислению в бюджеты субъектов Российской Федерации из федерального бюджета субсидий, субвенций и иных межбюджетных трансфертов, имеющих целевое назначение»</a:t>
            </a:r>
          </a:p>
          <a:p>
            <a:pPr algn="ctr"/>
            <a:endParaRPr lang="ru-RU" sz="1400">
              <a:solidFill>
                <a:schemeClr val="bg1"/>
              </a:solidFill>
              <a:latin typeface="Times New Roman" pitchFamily="18" charset="0"/>
            </a:endParaRPr>
          </a:p>
          <a:p>
            <a:pPr algn="ctr"/>
            <a:endParaRPr lang="ru-RU" sz="1600">
              <a:solidFill>
                <a:schemeClr val="bg1"/>
              </a:solidFill>
              <a:latin typeface="Times New Roman" pitchFamily="18" charset="0"/>
            </a:endParaRPr>
          </a:p>
          <a:p>
            <a:pPr algn="ctr"/>
            <a:endParaRPr lang="ru-RU">
              <a:latin typeface="Times New Roman" pitchFamily="18" charset="0"/>
            </a:endParaRPr>
          </a:p>
          <a:p>
            <a:pPr algn="ctr"/>
            <a:endParaRPr lang="ru-RU">
              <a:latin typeface="Times New Roman" pitchFamily="18" charset="0"/>
            </a:endParaRPr>
          </a:p>
        </p:txBody>
      </p:sp>
      <p:sp>
        <p:nvSpPr>
          <p:cNvPr id="63518" name="AutoShape 30"/>
          <p:cNvSpPr>
            <a:spLocks noChangeArrowheads="1"/>
          </p:cNvSpPr>
          <p:nvPr/>
        </p:nvSpPr>
        <p:spPr bwMode="auto">
          <a:xfrm>
            <a:off x="2700338" y="3787775"/>
            <a:ext cx="3240087" cy="2305050"/>
          </a:xfrm>
          <a:custGeom>
            <a:avLst/>
            <a:gdLst>
              <a:gd name="G0" fmla="+- 16200 0 0"/>
              <a:gd name="G1" fmla="+- 5400 0 0"/>
              <a:gd name="G2" fmla="+- 21600 0 5400"/>
              <a:gd name="G3" fmla="+- 10800 0 5400"/>
              <a:gd name="G4" fmla="+- 21600 0 16200"/>
              <a:gd name="G5" fmla="*/ G4 G3 10800"/>
              <a:gd name="G6" fmla="+- 21600 0 G5"/>
              <a:gd name="T0" fmla="*/ 16200 w 21600"/>
              <a:gd name="T1" fmla="*/ 0 h 21600"/>
              <a:gd name="T2" fmla="*/ 0 w 21600"/>
              <a:gd name="T3" fmla="*/ 10800 h 21600"/>
              <a:gd name="T4" fmla="*/ 16200 w 21600"/>
              <a:gd name="T5" fmla="*/ 21600 h 21600"/>
              <a:gd name="T6" fmla="*/ 21600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G1 h 21600"/>
              <a:gd name="T14" fmla="*/ G6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solidFill>
            <a:schemeClr val="accent1">
              <a:lumMod val="20000"/>
              <a:lumOff val="80000"/>
              <a:alpha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prstShdw prst="shdw13" dist="53882" dir="13500000">
              <a:schemeClr val="bg2">
                <a:alpha val="50000"/>
              </a:schemeClr>
            </a:prstShdw>
          </a:effectLst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200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Возможность учета операций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 </a:t>
            </a:r>
            <a:r>
              <a:rPr lang="ru-RU" sz="1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нескольким</a:t>
            </a:r>
            <a:r>
              <a:rPr lang="ru-RU" sz="12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переданным полномочиям на </a:t>
            </a:r>
            <a:r>
              <a:rPr lang="ru-RU" sz="1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одном</a:t>
            </a:r>
            <a:r>
              <a:rPr lang="ru-RU" sz="1200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лицевом счете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200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3519" name="AutoShape 31"/>
          <p:cNvSpPr>
            <a:spLocks noChangeArrowheads="1"/>
          </p:cNvSpPr>
          <p:nvPr/>
        </p:nvSpPr>
        <p:spPr bwMode="auto">
          <a:xfrm>
            <a:off x="2700338" y="1268413"/>
            <a:ext cx="3240087" cy="2376487"/>
          </a:xfrm>
          <a:custGeom>
            <a:avLst/>
            <a:gdLst>
              <a:gd name="G0" fmla="+- 16200 0 0"/>
              <a:gd name="G1" fmla="+- 5400 0 0"/>
              <a:gd name="G2" fmla="+- 21600 0 5400"/>
              <a:gd name="G3" fmla="+- 10800 0 5400"/>
              <a:gd name="G4" fmla="+- 21600 0 16200"/>
              <a:gd name="G5" fmla="*/ G4 G3 10800"/>
              <a:gd name="G6" fmla="+- 21600 0 G5"/>
              <a:gd name="T0" fmla="*/ 16200 w 21600"/>
              <a:gd name="T1" fmla="*/ 0 h 21600"/>
              <a:gd name="T2" fmla="*/ 0 w 21600"/>
              <a:gd name="T3" fmla="*/ 10800 h 21600"/>
              <a:gd name="T4" fmla="*/ 16200 w 21600"/>
              <a:gd name="T5" fmla="*/ 21600 h 21600"/>
              <a:gd name="T6" fmla="*/ 21600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G1 h 21600"/>
              <a:gd name="T14" fmla="*/ G6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solidFill>
            <a:schemeClr val="accent1">
              <a:lumMod val="20000"/>
              <a:lumOff val="80000"/>
              <a:alpha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prstShdw prst="shdw13" dist="53882" dir="13500000">
              <a:schemeClr val="bg2">
                <a:alpha val="50000"/>
              </a:schemeClr>
            </a:prstShdw>
          </a:effectLst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200" dirty="0">
              <a:solidFill>
                <a:schemeClr val="tx2">
                  <a:lumMod val="50000"/>
                </a:schemeClr>
              </a:solidFill>
              <a:latin typeface="+mn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200" dirty="0">
              <a:solidFill>
                <a:schemeClr val="tx2">
                  <a:lumMod val="50000"/>
                </a:schemeClr>
              </a:solidFill>
              <a:latin typeface="+mn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Осуществление операций </a:t>
            </a:r>
            <a:r>
              <a:rPr lang="ru-RU" sz="1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не позднее второго рабочего дня</a:t>
            </a:r>
            <a:r>
              <a:rPr lang="ru-RU" sz="1200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 следующего за днем представления платежных документов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200" dirty="0">
              <a:solidFill>
                <a:schemeClr val="tx2">
                  <a:lumMod val="50000"/>
                </a:schemeClr>
              </a:solidFill>
              <a:latin typeface="+mn-lt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200" dirty="0">
              <a:solidFill>
                <a:schemeClr val="tx2">
                  <a:lumMod val="50000"/>
                </a:schemeClr>
              </a:solidFill>
              <a:latin typeface="+mn-lt"/>
              <a:cs typeface="+mn-cs"/>
            </a:endParaRPr>
          </a:p>
        </p:txBody>
      </p:sp>
      <p:sp>
        <p:nvSpPr>
          <p:cNvPr id="63520" name="AutoShape 32"/>
          <p:cNvSpPr>
            <a:spLocks noChangeArrowheads="1"/>
          </p:cNvSpPr>
          <p:nvPr/>
        </p:nvSpPr>
        <p:spPr bwMode="auto">
          <a:xfrm>
            <a:off x="179388" y="1143000"/>
            <a:ext cx="2376487" cy="2573338"/>
          </a:xfrm>
          <a:prstGeom prst="foldedCorner">
            <a:avLst>
              <a:gd name="adj" fmla="val 12500"/>
            </a:avLst>
          </a:prstGeom>
          <a:noFill/>
          <a:ln w="19050">
            <a:solidFill>
              <a:schemeClr val="tx2">
                <a:lumMod val="75000"/>
              </a:schemeClr>
            </a:solidFill>
            <a:round/>
            <a:headEnd/>
            <a:tailEnd/>
          </a:ln>
          <a:effectLst>
            <a:prstShdw prst="shdw13" dist="53882" dir="13500000">
              <a:schemeClr val="bg2">
                <a:alpha val="50000"/>
              </a:schemeClr>
            </a:prstShdw>
          </a:effectLst>
        </p:spPr>
        <p:txBody>
          <a:bodyPr anchor="ctr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>
                <a:solidFill>
                  <a:schemeClr val="tx2"/>
                </a:solidFill>
                <a:latin typeface="Times New Roman" pitchFamily="18" charset="0"/>
                <a:cs typeface="+mn-cs"/>
              </a:rPr>
              <a:t>Постановление Правительства Российской Федерации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solidFill>
                  <a:srgbClr val="C00000"/>
                </a:solidFill>
                <a:latin typeface="Times New Roman" pitchFamily="18" charset="0"/>
                <a:cs typeface="+mn-cs"/>
              </a:rPr>
              <a:t>от 10.12.2012 № 1272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400" dirty="0">
              <a:solidFill>
                <a:schemeClr val="tx2"/>
              </a:solidFill>
              <a:latin typeface="Times New Roman" pitchFamily="18" charset="0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>
                <a:solidFill>
                  <a:schemeClr val="tx2"/>
                </a:solidFill>
                <a:latin typeface="Times New Roman" pitchFamily="18" charset="0"/>
                <a:cs typeface="+mn-cs"/>
              </a:rPr>
              <a:t>«О мерах по реализации Федерального закона «О федеральном бюджете на 2013 год и на плановый период 2014 и 2015 годов»</a:t>
            </a:r>
            <a:r>
              <a:rPr lang="en-US" sz="1400" dirty="0">
                <a:latin typeface="Times New Roman" pitchFamily="18" charset="0"/>
                <a:cs typeface="+mn-cs"/>
              </a:rPr>
              <a:t> </a:t>
            </a:r>
            <a:endParaRPr lang="ru-RU" sz="1400" dirty="0">
              <a:latin typeface="Times New Roman" pitchFamily="18" charset="0"/>
              <a:cs typeface="+mn-cs"/>
            </a:endParaRPr>
          </a:p>
        </p:txBody>
      </p:sp>
      <p:sp>
        <p:nvSpPr>
          <p:cNvPr id="63522" name="AutoShape 34"/>
          <p:cNvSpPr>
            <a:spLocks noChangeArrowheads="1"/>
          </p:cNvSpPr>
          <p:nvPr/>
        </p:nvSpPr>
        <p:spPr bwMode="auto">
          <a:xfrm>
            <a:off x="179388" y="3957638"/>
            <a:ext cx="2376487" cy="2339975"/>
          </a:xfrm>
          <a:prstGeom prst="foldedCorner">
            <a:avLst>
              <a:gd name="adj" fmla="val 12500"/>
            </a:avLst>
          </a:prstGeom>
          <a:noFill/>
          <a:ln w="19050">
            <a:solidFill>
              <a:schemeClr val="tx2">
                <a:lumMod val="75000"/>
              </a:schemeClr>
            </a:solidFill>
            <a:round/>
            <a:headEnd/>
            <a:tailEnd/>
          </a:ln>
          <a:effectLst>
            <a:prstShdw prst="shdw13" dist="53882" dir="13500000">
              <a:schemeClr val="bg2">
                <a:alpha val="50000"/>
              </a:schemeClr>
            </a:prstShdw>
          </a:effectLst>
        </p:spPr>
        <p:txBody>
          <a:bodyPr anchor="ctr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>
                <a:solidFill>
                  <a:schemeClr val="tx2"/>
                </a:solidFill>
                <a:latin typeface="Times New Roman" pitchFamily="18" charset="0"/>
                <a:cs typeface="+mn-cs"/>
              </a:rPr>
              <a:t>Приказ Казначейства России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solidFill>
                  <a:srgbClr val="C00000"/>
                </a:solidFill>
                <a:latin typeface="Times New Roman" pitchFamily="18" charset="0"/>
                <a:cs typeface="+mn-cs"/>
              </a:rPr>
              <a:t>от 29.12.2012 № 24н</a:t>
            </a:r>
            <a:r>
              <a:rPr lang="ru-RU" sz="1400" dirty="0">
                <a:solidFill>
                  <a:srgbClr val="C00000"/>
                </a:solidFill>
                <a:latin typeface="Times New Roman" pitchFamily="18" charset="0"/>
                <a:cs typeface="+mn-cs"/>
              </a:rPr>
              <a:t>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400" dirty="0">
              <a:solidFill>
                <a:schemeClr val="tx2"/>
              </a:solidFill>
              <a:latin typeface="Times New Roman" pitchFamily="18" charset="0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>
                <a:solidFill>
                  <a:schemeClr val="tx2"/>
                </a:solidFill>
                <a:latin typeface="Times New Roman" pitchFamily="18" charset="0"/>
                <a:cs typeface="+mn-cs"/>
              </a:rPr>
              <a:t>«Об утверждении порядка открытия и ведения лицевых счетов территориальными органами федерального казначейства»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657" name="Picture 1" descr="C:\Documents and Settings\2741\Рабочий стол\Слайды Артюхину\Шапка 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1023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2386013" y="188913"/>
            <a:ext cx="4856162" cy="64611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НОВЫЙ МЕХАНИЗМ.</a:t>
            </a:r>
            <a:r>
              <a:rPr lang="en-US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endParaRPr lang="ru-RU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ПЕРЕЧИСЛЕНИЕ В МЕСТНЫЙ БЮДЖЕТ</a:t>
            </a:r>
          </a:p>
        </p:txBody>
      </p:sp>
      <p:pic>
        <p:nvPicPr>
          <p:cNvPr id="70659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6553200"/>
            <a:ext cx="91249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0660" name="Номер слайда 16"/>
          <p:cNvSpPr txBox="1">
            <a:spLocks noGrp="1"/>
          </p:cNvSpPr>
          <p:nvPr/>
        </p:nvSpPr>
        <p:spPr bwMode="auto">
          <a:xfrm>
            <a:off x="7010400" y="6492875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/>
            <a:fld id="{C85B914C-08AD-4336-A441-60614B5F725D}" type="slidenum">
              <a:rPr lang="ru-RU" sz="1200">
                <a:latin typeface="Calibri" pitchFamily="34" charset="0"/>
              </a:rPr>
              <a:pPr algn="r"/>
              <a:t>14</a:t>
            </a:fld>
            <a:endParaRPr lang="ru-RU" sz="1200">
              <a:latin typeface="Calibri" pitchFamily="34" charset="0"/>
            </a:endParaRPr>
          </a:p>
        </p:txBody>
      </p:sp>
      <p:sp>
        <p:nvSpPr>
          <p:cNvPr id="70661" name="Rectangle 9"/>
          <p:cNvSpPr>
            <a:spLocks noChangeArrowheads="1"/>
          </p:cNvSpPr>
          <p:nvPr/>
        </p:nvSpPr>
        <p:spPr bwMode="auto">
          <a:xfrm>
            <a:off x="468313" y="1844675"/>
            <a:ext cx="8207375" cy="1152525"/>
          </a:xfrm>
          <a:prstGeom prst="rect">
            <a:avLst/>
          </a:prstGeom>
          <a:noFill/>
          <a:ln w="25400">
            <a:solidFill>
              <a:srgbClr val="C0C0C0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ru-RU" sz="2000" b="1">
                <a:solidFill>
                  <a:srgbClr val="17375E"/>
                </a:solidFill>
                <a:latin typeface="Times New Roman" pitchFamily="18" charset="0"/>
                <a:cs typeface="Times New Roman" pitchFamily="18" charset="0"/>
              </a:rPr>
              <a:t>Федеральный закон от 3 декабря 2012 г. № 216-ФЗ</a:t>
            </a:r>
            <a:r>
              <a:rPr lang="ru-RU" b="1">
                <a:solidFill>
                  <a:srgbClr val="17375E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r>
              <a:rPr lang="ru-RU" b="1">
                <a:solidFill>
                  <a:srgbClr val="17375E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>
                <a:solidFill>
                  <a:srgbClr val="17375E"/>
                </a:solidFill>
                <a:latin typeface="Times New Roman" pitchFamily="18" charset="0"/>
                <a:cs typeface="Times New Roman" pitchFamily="18" charset="0"/>
              </a:rPr>
              <a:t>О федеральном бюджете на 2013 год и на плановый период 2014 и 2015 годов»</a:t>
            </a:r>
          </a:p>
          <a:p>
            <a:pPr algn="ctr"/>
            <a:r>
              <a:rPr lang="ru-RU">
                <a:solidFill>
                  <a:srgbClr val="17375E"/>
                </a:solidFill>
                <a:latin typeface="Times New Roman" pitchFamily="18" charset="0"/>
                <a:cs typeface="Times New Roman" pitchFamily="18" charset="0"/>
              </a:rPr>
              <a:t>Статья 12</a:t>
            </a:r>
            <a:endParaRPr lang="ru-RU" b="1">
              <a:solidFill>
                <a:srgbClr val="17375E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0662" name="Text Box 15"/>
          <p:cNvSpPr txBox="1">
            <a:spLocks noChangeArrowheads="1"/>
          </p:cNvSpPr>
          <p:nvPr/>
        </p:nvSpPr>
        <p:spPr bwMode="auto">
          <a:xfrm>
            <a:off x="385763" y="1196975"/>
            <a:ext cx="3970337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3" dist="53882" dir="13500000">
              <a:schemeClr val="bg2">
                <a:alpha val="50000"/>
              </a:schemeClr>
            </a:prstShdw>
          </a:effectLst>
        </p:spPr>
        <p:txBody>
          <a:bodyPr wrap="none">
            <a:spAutoFit/>
          </a:bodyPr>
          <a:lstStyle/>
          <a:p>
            <a:r>
              <a:rPr lang="ru-RU" sz="2000" b="1" u="sng">
                <a:solidFill>
                  <a:srgbClr val="C00000"/>
                </a:solidFill>
                <a:latin typeface="Times New Roman" pitchFamily="18" charset="0"/>
              </a:rPr>
              <a:t>ПРАВОВОЕ РЕГУЛИРОВАНИЕ</a:t>
            </a:r>
          </a:p>
        </p:txBody>
      </p:sp>
      <p:sp>
        <p:nvSpPr>
          <p:cNvPr id="70663" name="Rectangle 9"/>
          <p:cNvSpPr>
            <a:spLocks noChangeArrowheads="1"/>
          </p:cNvSpPr>
          <p:nvPr/>
        </p:nvSpPr>
        <p:spPr bwMode="auto">
          <a:xfrm>
            <a:off x="468313" y="3429000"/>
            <a:ext cx="8207375" cy="2663825"/>
          </a:xfrm>
          <a:prstGeom prst="rect">
            <a:avLst/>
          </a:prstGeom>
          <a:noFill/>
          <a:ln w="25400">
            <a:solidFill>
              <a:srgbClr val="C0C0C0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ru-RU" sz="2000" b="1">
              <a:solidFill>
                <a:srgbClr val="17375E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000" b="1">
              <a:solidFill>
                <a:srgbClr val="17375E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b="1">
                <a:solidFill>
                  <a:srgbClr val="17375E"/>
                </a:solidFill>
                <a:latin typeface="Times New Roman" pitchFamily="18" charset="0"/>
                <a:cs typeface="Times New Roman" pitchFamily="18" charset="0"/>
              </a:rPr>
              <a:t>Приказ Федерального казначейства </a:t>
            </a:r>
          </a:p>
          <a:p>
            <a:pPr algn="ctr"/>
            <a:r>
              <a:rPr lang="ru-RU" sz="2000" b="1">
                <a:solidFill>
                  <a:srgbClr val="17375E"/>
                </a:solidFill>
                <a:latin typeface="Times New Roman" pitchFamily="18" charset="0"/>
                <a:cs typeface="Times New Roman" pitchFamily="18" charset="0"/>
              </a:rPr>
              <a:t>от 28 августа 2013 г. № 13н </a:t>
            </a:r>
          </a:p>
          <a:p>
            <a:pPr algn="ctr"/>
            <a:r>
              <a:rPr lang="ru-RU">
                <a:solidFill>
                  <a:srgbClr val="17375E"/>
                </a:solidFill>
                <a:latin typeface="Times New Roman" pitchFamily="18" charset="0"/>
                <a:cs typeface="Times New Roman" pitchFamily="18" charset="0"/>
              </a:rPr>
              <a:t>«Об утверждении порядка осуществления территориальными органами Федерального казначейства в 2013 году полномочий получателя средств бюджета субъекта Российской Федерации по перечислению межбюджетных трансфертов, предоставляемых из бюджета субъекта Российской Федерации в местный бюджет в форме субсидий, субвенций и иных межбюджетных трансфертов, имеющих целевое назначение» </a:t>
            </a:r>
          </a:p>
          <a:p>
            <a:pPr algn="ctr"/>
            <a:r>
              <a:rPr lang="ru-RU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(находится на регистрации в Минюсте РФ)</a:t>
            </a:r>
          </a:p>
          <a:p>
            <a:pPr algn="ctr"/>
            <a:endParaRPr lang="ru-RU">
              <a:solidFill>
                <a:srgbClr val="17375E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>
              <a:solidFill>
                <a:srgbClr val="17375E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F3B3BB-7CAE-4E4B-970E-C7287A5363A3}" type="slidenum">
              <a:rPr lang="ru-RU"/>
              <a:pPr>
                <a:defRPr/>
              </a:pPr>
              <a:t>14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681" name="Picture 1" descr="C:\Documents and Settings\2741\Рабочий стол\Слайды Артюхину\Шапка 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1023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682" name="TextBox 7"/>
          <p:cNvSpPr txBox="1">
            <a:spLocks noChangeArrowheads="1"/>
          </p:cNvSpPr>
          <p:nvPr/>
        </p:nvSpPr>
        <p:spPr bwMode="auto">
          <a:xfrm>
            <a:off x="1476375" y="188913"/>
            <a:ext cx="6480175" cy="82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600" b="1">
                <a:solidFill>
                  <a:srgbClr val="17375E"/>
                </a:solidFill>
                <a:latin typeface="Times New Roman" pitchFamily="18" charset="0"/>
                <a:cs typeface="Times New Roman" pitchFamily="18" charset="0"/>
              </a:rPr>
              <a:t>НОВЫЙ МЕХАНИЗМ. ПЕРЕЧИСЛЕНИЕ МЕЖБЮДЖЕТНЫХ ТРАНСФЕРТОВ ИЗ БЮДЖЕТА СУБЪЕКТА РФ В МЕСТНЫЙ БЮДЖЕТ</a:t>
            </a:r>
          </a:p>
        </p:txBody>
      </p:sp>
      <p:pic>
        <p:nvPicPr>
          <p:cNvPr id="71683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6553200"/>
            <a:ext cx="91249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684" name="Номер слайда 16"/>
          <p:cNvSpPr txBox="1">
            <a:spLocks noGrp="1"/>
          </p:cNvSpPr>
          <p:nvPr/>
        </p:nvSpPr>
        <p:spPr bwMode="auto">
          <a:xfrm>
            <a:off x="7010400" y="6492875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/>
            <a:fld id="{177C18A7-A2A3-4A1B-9A9F-22DDF7C4D795}" type="slidenum">
              <a:rPr lang="ru-RU" sz="1200">
                <a:latin typeface="Calibri" pitchFamily="34" charset="0"/>
              </a:rPr>
              <a:pPr algn="r"/>
              <a:t>15</a:t>
            </a:fld>
            <a:endParaRPr lang="ru-RU" sz="1200">
              <a:latin typeface="Calibri" pitchFamily="34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250825" y="1628775"/>
            <a:ext cx="3744913" cy="136842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14 л/с по переданным полномочиям ГРБС субъекта РФ, открытый УФК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7092950" y="2852738"/>
            <a:ext cx="1852613" cy="46196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ФИНАНСОВЫЙ ОРГАН СУБЪЕКТА РФ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-36513" y="1268413"/>
            <a:ext cx="1655763" cy="36988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СЧЕТ 40201</a:t>
            </a:r>
          </a:p>
        </p:txBody>
      </p:sp>
      <p:sp>
        <p:nvSpPr>
          <p:cNvPr id="14" name="Стрелка влево 13"/>
          <p:cNvSpPr/>
          <p:nvPr/>
        </p:nvSpPr>
        <p:spPr>
          <a:xfrm>
            <a:off x="4211638" y="2565400"/>
            <a:ext cx="2881312" cy="215900"/>
          </a:xfrm>
          <a:prstGeom prst="leftArrow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1689" name="TextBox 14"/>
          <p:cNvSpPr txBox="1">
            <a:spLocks noChangeArrowheads="1"/>
          </p:cNvSpPr>
          <p:nvPr/>
        </p:nvSpPr>
        <p:spPr bwMode="auto">
          <a:xfrm>
            <a:off x="4787900" y="1773238"/>
            <a:ext cx="2232025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600">
                <a:latin typeface="Times New Roman" pitchFamily="18" charset="0"/>
                <a:cs typeface="Times New Roman" pitchFamily="18" charset="0"/>
              </a:rPr>
              <a:t>Расходное расписание</a:t>
            </a:r>
          </a:p>
          <a:p>
            <a:pPr algn="ctr"/>
            <a:r>
              <a:rPr lang="ru-RU" sz="1600">
                <a:latin typeface="Times New Roman" pitchFamily="18" charset="0"/>
                <a:cs typeface="Times New Roman" pitchFamily="18" charset="0"/>
              </a:rPr>
              <a:t>(через 01 л/с или напрямую) </a:t>
            </a:r>
          </a:p>
        </p:txBody>
      </p:sp>
      <p:cxnSp>
        <p:nvCxnSpPr>
          <p:cNvPr id="17" name="Прямая соединительная линия 16"/>
          <p:cNvCxnSpPr/>
          <p:nvPr/>
        </p:nvCxnSpPr>
        <p:spPr>
          <a:xfrm>
            <a:off x="179388" y="3500438"/>
            <a:ext cx="8785225" cy="0"/>
          </a:xfrm>
          <a:prstGeom prst="line">
            <a:avLst/>
          </a:prstGeom>
          <a:ln>
            <a:solidFill>
              <a:schemeClr val="accent1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Прямоугольник 18"/>
          <p:cNvSpPr/>
          <p:nvPr/>
        </p:nvSpPr>
        <p:spPr>
          <a:xfrm>
            <a:off x="-36513" y="3429000"/>
            <a:ext cx="1655763" cy="36988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СЧЕТ 40204</a:t>
            </a:r>
          </a:p>
        </p:txBody>
      </p:sp>
      <p:sp>
        <p:nvSpPr>
          <p:cNvPr id="20" name="Стрелка влево 19"/>
          <p:cNvSpPr/>
          <p:nvPr/>
        </p:nvSpPr>
        <p:spPr>
          <a:xfrm rot="16200000">
            <a:off x="1620044" y="3283744"/>
            <a:ext cx="647700" cy="217488"/>
          </a:xfrm>
          <a:prstGeom prst="leftArrow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2" name="Прямоугольник 21"/>
          <p:cNvSpPr/>
          <p:nvPr/>
        </p:nvSpPr>
        <p:spPr>
          <a:xfrm>
            <a:off x="7019925" y="5924550"/>
            <a:ext cx="1998663" cy="6000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100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ФИНАНСОВЫЙ ОРГАН МУНИЦИПАЛЬНОГО ОБРАЗОВАНИЯ</a:t>
            </a:r>
          </a:p>
        </p:txBody>
      </p:sp>
      <p:pic>
        <p:nvPicPr>
          <p:cNvPr id="24" name="Picture 2" descr="C:\Documents and Settings\2741\Рабочий стол\Рисунки для слайдов\1227959469_ohuennoe.info_7_people_3d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452320" y="3740586"/>
            <a:ext cx="1168894" cy="97771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5" name="Прямоугольник 24"/>
          <p:cNvSpPr/>
          <p:nvPr/>
        </p:nvSpPr>
        <p:spPr>
          <a:xfrm>
            <a:off x="6983413" y="4724400"/>
            <a:ext cx="2160587" cy="43021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100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ПБС МУНИЦИПАЛЬНОГО ОБРАЗОВАНИЯ</a:t>
            </a:r>
          </a:p>
        </p:txBody>
      </p:sp>
      <p:sp>
        <p:nvSpPr>
          <p:cNvPr id="26" name="Стрелка влево 25"/>
          <p:cNvSpPr/>
          <p:nvPr/>
        </p:nvSpPr>
        <p:spPr>
          <a:xfrm flipV="1">
            <a:off x="3995738" y="5013325"/>
            <a:ext cx="3097212" cy="144463"/>
          </a:xfrm>
          <a:prstGeom prst="leftArrow">
            <a:avLst/>
          </a:prstGeom>
          <a:solidFill>
            <a:srgbClr val="396921"/>
          </a:solidFill>
          <a:ln>
            <a:solidFill>
              <a:srgbClr val="163A2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cxnSp>
        <p:nvCxnSpPr>
          <p:cNvPr id="27" name="Прямая соединительная линия 26"/>
          <p:cNvCxnSpPr/>
          <p:nvPr/>
        </p:nvCxnSpPr>
        <p:spPr>
          <a:xfrm flipV="1">
            <a:off x="4716463" y="1341438"/>
            <a:ext cx="0" cy="4967287"/>
          </a:xfrm>
          <a:prstGeom prst="line">
            <a:avLst/>
          </a:prstGeom>
          <a:ln>
            <a:solidFill>
              <a:schemeClr val="accent1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Прямоугольник 30"/>
          <p:cNvSpPr/>
          <p:nvPr/>
        </p:nvSpPr>
        <p:spPr>
          <a:xfrm>
            <a:off x="0" y="6165850"/>
            <a:ext cx="1079500" cy="36830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ТОФК</a:t>
            </a:r>
          </a:p>
        </p:txBody>
      </p:sp>
      <p:sp>
        <p:nvSpPr>
          <p:cNvPr id="71699" name="TextBox 31"/>
          <p:cNvSpPr txBox="1">
            <a:spLocks noChangeArrowheads="1"/>
          </p:cNvSpPr>
          <p:nvPr/>
        </p:nvSpPr>
        <p:spPr bwMode="auto">
          <a:xfrm>
            <a:off x="4500563" y="5084763"/>
            <a:ext cx="2663825" cy="73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400" b="1">
                <a:latin typeface="Times New Roman" pitchFamily="18" charset="0"/>
                <a:cs typeface="Times New Roman" pitchFamily="18" charset="0"/>
              </a:rPr>
              <a:t>ЗКР (для федеральных средств и в случае полного варианта КО)</a:t>
            </a:r>
          </a:p>
        </p:txBody>
      </p:sp>
      <p:sp>
        <p:nvSpPr>
          <p:cNvPr id="33" name="Стрелка влево 32"/>
          <p:cNvSpPr/>
          <p:nvPr/>
        </p:nvSpPr>
        <p:spPr>
          <a:xfrm flipV="1">
            <a:off x="4067175" y="5876925"/>
            <a:ext cx="3068638" cy="144463"/>
          </a:xfrm>
          <a:prstGeom prst="leftArrow">
            <a:avLst/>
          </a:prstGeom>
          <a:solidFill>
            <a:srgbClr val="396921"/>
          </a:solidFill>
          <a:ln>
            <a:solidFill>
              <a:srgbClr val="163A2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1701" name="TextBox 33"/>
          <p:cNvSpPr txBox="1">
            <a:spLocks noChangeArrowheads="1"/>
          </p:cNvSpPr>
          <p:nvPr/>
        </p:nvSpPr>
        <p:spPr bwMode="auto">
          <a:xfrm>
            <a:off x="4643438" y="6021388"/>
            <a:ext cx="252095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200" b="1">
                <a:latin typeface="Times New Roman" pitchFamily="18" charset="0"/>
                <a:cs typeface="Times New Roman" pitchFamily="18" charset="0"/>
              </a:rPr>
              <a:t>ПЛАТЕЖНОЕ ПОРУЧЕНИЕ</a:t>
            </a:r>
          </a:p>
        </p:txBody>
      </p:sp>
      <p:sp>
        <p:nvSpPr>
          <p:cNvPr id="71702" name="TextBox 34"/>
          <p:cNvSpPr txBox="1">
            <a:spLocks noChangeArrowheads="1"/>
          </p:cNvSpPr>
          <p:nvPr/>
        </p:nvSpPr>
        <p:spPr bwMode="auto">
          <a:xfrm>
            <a:off x="1908175" y="3141663"/>
            <a:ext cx="2808288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400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СУММА ПОДКРЕПЛЕНИЯ </a:t>
            </a:r>
          </a:p>
        </p:txBody>
      </p:sp>
      <p:sp>
        <p:nvSpPr>
          <p:cNvPr id="38" name="Скругленный прямоугольник 37"/>
          <p:cNvSpPr/>
          <p:nvPr/>
        </p:nvSpPr>
        <p:spPr>
          <a:xfrm>
            <a:off x="755650" y="3789363"/>
            <a:ext cx="2879725" cy="719137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04 л/с Администратора доходов МО</a:t>
            </a:r>
          </a:p>
        </p:txBody>
      </p:sp>
      <p:sp>
        <p:nvSpPr>
          <p:cNvPr id="39" name="Скругленный прямоугольник 38"/>
          <p:cNvSpPr/>
          <p:nvPr/>
        </p:nvSpPr>
        <p:spPr>
          <a:xfrm>
            <a:off x="2195513" y="4652963"/>
            <a:ext cx="1728787" cy="72072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03 л/с ПБС МО</a:t>
            </a:r>
          </a:p>
        </p:txBody>
      </p:sp>
      <p:sp>
        <p:nvSpPr>
          <p:cNvPr id="40" name="Скругленный прямоугольник 39"/>
          <p:cNvSpPr/>
          <p:nvPr/>
        </p:nvSpPr>
        <p:spPr>
          <a:xfrm>
            <a:off x="2195513" y="5516563"/>
            <a:ext cx="1728787" cy="72072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02 л/с бюджета МО</a:t>
            </a:r>
          </a:p>
        </p:txBody>
      </p:sp>
      <p:pic>
        <p:nvPicPr>
          <p:cNvPr id="71706" name="Picture 2" descr="M:\OBMEN_FK\05\Коллегия 2013\Человечки\Veltec Kirby Specialist 1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380288" y="1484313"/>
            <a:ext cx="1152525" cy="1341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07" name="Picture 7" descr="M:\OBMEN_FK\05\Коллегия 2013\Человечки\figure-pointing-to-page-300x300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667625" y="5146675"/>
            <a:ext cx="720725" cy="719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" name="Picture 160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5496" y="4831060"/>
            <a:ext cx="1872208" cy="11902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2705" name="Picture 3" descr="C:\Documents and Settings\2324\Мои документы\ТезисыСлайды\Человечки\MB900254443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492500" y="3357563"/>
            <a:ext cx="1079500" cy="107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2706" name="Picture 3" descr="C:\Documents and Settings\2324\Мои документы\ТезисыСлайды\Человечки\MB900254443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940425" y="3141663"/>
            <a:ext cx="1079500" cy="107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2707" name="Picture 3" descr="C:\Documents and Settings\2324\Мои документы\ТезисыСлайды\Человечки\MB900254443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58888" y="3429000"/>
            <a:ext cx="1081087" cy="107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0053" name="Picture 5" descr="M:\OBMEN_FK\05\Коллегия 2013\Человечки\33(1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88024" y="5013176"/>
            <a:ext cx="1224136" cy="1224136"/>
          </a:xfrm>
          <a:prstGeom prst="rect">
            <a:avLst/>
          </a:prstGeom>
          <a:noFill/>
          <a:scene3d>
            <a:camera prst="orthographicFront">
              <a:rot lat="0" lon="10800000" rev="0"/>
            </a:camera>
            <a:lightRig rig="threePt" dir="t"/>
          </a:scene3d>
        </p:spPr>
      </p:pic>
      <p:pic>
        <p:nvPicPr>
          <p:cNvPr id="72709" name="Picture 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-9525" y="0"/>
            <a:ext cx="9153525" cy="97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2710" name="Picture 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6553200"/>
            <a:ext cx="9144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2711" name="Номер слайда 6"/>
          <p:cNvSpPr txBox="1">
            <a:spLocks noGrp="1"/>
          </p:cNvSpPr>
          <p:nvPr/>
        </p:nvSpPr>
        <p:spPr bwMode="auto">
          <a:xfrm>
            <a:off x="7010400" y="6492875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/>
            <a:fld id="{304A52C9-FF57-41F0-B9B2-1C8CAF49FFB6}" type="slidenum">
              <a:rPr lang="ru-RU" sz="1200">
                <a:latin typeface="Calibri" pitchFamily="34" charset="0"/>
              </a:rPr>
              <a:pPr algn="r"/>
              <a:t>16</a:t>
            </a:fld>
            <a:endParaRPr lang="ru-RU" sz="1200">
              <a:latin typeface="Calibri" pitchFamily="34" charset="0"/>
            </a:endParaRPr>
          </a:p>
        </p:txBody>
      </p:sp>
      <p:sp>
        <p:nvSpPr>
          <p:cNvPr id="9" name="TextBox 63"/>
          <p:cNvSpPr txBox="1">
            <a:spLocks noChangeArrowheads="1"/>
          </p:cNvSpPr>
          <p:nvPr/>
        </p:nvSpPr>
        <p:spPr bwMode="auto">
          <a:xfrm>
            <a:off x="1835150" y="333375"/>
            <a:ext cx="5976938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ЭЛЕКТРОННОЕ САНКЦИОНИРОВАНИЕ</a:t>
            </a:r>
            <a:endParaRPr lang="ru-RU" sz="2000" b="1" dirty="0">
              <a:solidFill>
                <a:schemeClr val="accent1">
                  <a:lumMod val="50000"/>
                </a:schemeClr>
              </a:solidFill>
              <a:latin typeface="+mn-lt"/>
              <a:cs typeface="+mn-cs"/>
            </a:endParaRPr>
          </a:p>
        </p:txBody>
      </p:sp>
      <p:grpSp>
        <p:nvGrpSpPr>
          <p:cNvPr id="72713" name="Group 17"/>
          <p:cNvGrpSpPr>
            <a:grpSpLocks/>
          </p:cNvGrpSpPr>
          <p:nvPr/>
        </p:nvGrpSpPr>
        <p:grpSpPr bwMode="auto">
          <a:xfrm>
            <a:off x="6948488" y="3357563"/>
            <a:ext cx="1871662" cy="2735262"/>
            <a:chOff x="2273" y="2880"/>
            <a:chExt cx="780" cy="1003"/>
          </a:xfrm>
        </p:grpSpPr>
        <p:sp>
          <p:nvSpPr>
            <p:cNvPr id="11" name="Прямоугольник 10"/>
            <p:cNvSpPr/>
            <p:nvPr/>
          </p:nvSpPr>
          <p:spPr>
            <a:xfrm>
              <a:off x="2483" y="2880"/>
              <a:ext cx="541" cy="27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УФК</a:t>
              </a:r>
            </a:p>
          </p:txBody>
        </p:sp>
        <p:sp>
          <p:nvSpPr>
            <p:cNvPr id="12" name="Прямоугольник 11"/>
            <p:cNvSpPr/>
            <p:nvPr/>
          </p:nvSpPr>
          <p:spPr>
            <a:xfrm>
              <a:off x="2273" y="2920"/>
              <a:ext cx="780" cy="963"/>
            </a:xfrm>
            <a:prstGeom prst="rect">
              <a:avLst/>
            </a:prstGeom>
            <a:noFill/>
            <a:ln>
              <a:solidFill>
                <a:schemeClr val="accent2">
                  <a:lumMod val="50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</p:grpSp>
      <p:pic>
        <p:nvPicPr>
          <p:cNvPr id="13" name="Рисунок 30" descr="gg.png"/>
          <p:cNvPicPr>
            <a:picLocks noChangeAspect="1"/>
          </p:cNvPicPr>
          <p:nvPr/>
        </p:nvPicPr>
        <p:blipFill>
          <a:blip r:embed="rId7" cstate="print">
            <a:duotone>
              <a:schemeClr val="accent6">
                <a:shade val="45000"/>
                <a:satMod val="135000"/>
              </a:schemeClr>
              <a:prstClr val="white"/>
            </a:duotone>
            <a:lum contrast="-9000"/>
          </a:blip>
          <a:srcRect/>
          <a:stretch>
            <a:fillRect/>
          </a:stretch>
        </p:blipFill>
        <p:spPr bwMode="auto">
          <a:xfrm>
            <a:off x="7164288" y="3642748"/>
            <a:ext cx="782731" cy="822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160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876256" y="4725144"/>
            <a:ext cx="2044037" cy="11902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5" name="Прямоугольник 14"/>
          <p:cNvSpPr/>
          <p:nvPr/>
        </p:nvSpPr>
        <p:spPr>
          <a:xfrm>
            <a:off x="323528" y="1196752"/>
            <a:ext cx="8568952" cy="18002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alanced" dir="t"/>
          </a:scene3d>
          <a:sp3d extrusionH="76200" contourW="12700" prstMaterial="matte">
            <a:bevelT w="127000" h="63500"/>
            <a:extrusionClr>
              <a:schemeClr val="accent1">
                <a:lumMod val="60000"/>
                <a:lumOff val="40000"/>
              </a:schemeClr>
            </a:extrusionClr>
            <a:contourClr>
              <a:schemeClr val="accent1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457200" indent="-457200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u="sng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Приказ МФ РФ от 01.09.2008 № 87н</a:t>
            </a: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0" indent="-457200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7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9. Получатель средств федерального бюджета представляет в Федеральное казначейство или орган Федерального казначейства документ, подтверждающий возникновение денежного обязательства, в форме электронной копии бумажного документа, созданной посредством его сканирования, </a:t>
            </a:r>
            <a:r>
              <a:rPr lang="ru-RU" sz="1700" b="1" u="sng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или копии электронного документа</a:t>
            </a:r>
            <a:r>
              <a:rPr lang="ru-RU" sz="17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подтвержденных </a:t>
            </a:r>
            <a:r>
              <a:rPr lang="ru-RU" sz="170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ЭП.</a:t>
            </a:r>
            <a:endParaRPr lang="ru-RU" sz="17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Умножение 16"/>
          <p:cNvSpPr/>
          <p:nvPr/>
        </p:nvSpPr>
        <p:spPr bwMode="auto">
          <a:xfrm>
            <a:off x="4859338" y="5300663"/>
            <a:ext cx="984250" cy="923925"/>
          </a:xfrm>
          <a:prstGeom prst="mathMultiply">
            <a:avLst>
              <a:gd name="adj1" fmla="val 5423"/>
            </a:avLst>
          </a:prstGeom>
          <a:solidFill>
            <a:srgbClr val="C0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defTabSz="449263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bg1"/>
              </a:solidFill>
            </a:endParaRPr>
          </a:p>
        </p:txBody>
      </p:sp>
      <p:pic>
        <p:nvPicPr>
          <p:cNvPr id="72720" name="Picture 4" descr="M:\OBMEN_FK\05\Коллегия 2013\Человечки\Exchanging.jpg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4787900" y="3357563"/>
            <a:ext cx="1306513" cy="1304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2721" name="Picture 6" descr="M:\OBMEN_FK\05\Коллегия 2013\Человечки\16075606.jpg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2268538" y="4076700"/>
            <a:ext cx="1919287" cy="1439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" name="Прямоугольник 22"/>
          <p:cNvSpPr/>
          <p:nvPr/>
        </p:nvSpPr>
        <p:spPr bwMode="auto">
          <a:xfrm>
            <a:off x="2555875" y="5589588"/>
            <a:ext cx="1511300" cy="57626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КЛИЕНТ УФК (заказчик)</a:t>
            </a:r>
          </a:p>
        </p:txBody>
      </p:sp>
      <p:pic>
        <p:nvPicPr>
          <p:cNvPr id="72723" name="Picture 7" descr="M:\OBMEN_FK\05\Коллегия 2013\Человечки\figure-pointing-to-page-300x300.jpg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0" y="4365625"/>
            <a:ext cx="1212850" cy="1212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" name="Прямоугольник 24"/>
          <p:cNvSpPr/>
          <p:nvPr/>
        </p:nvSpPr>
        <p:spPr bwMode="auto">
          <a:xfrm>
            <a:off x="-71438" y="5661025"/>
            <a:ext cx="1330326" cy="28892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ПОСТАВЩИК</a:t>
            </a:r>
          </a:p>
        </p:txBody>
      </p:sp>
      <p:sp>
        <p:nvSpPr>
          <p:cNvPr id="26" name="Стрелка влево 25"/>
          <p:cNvSpPr/>
          <p:nvPr/>
        </p:nvSpPr>
        <p:spPr>
          <a:xfrm rot="10800000" flipV="1">
            <a:off x="1258888" y="4508500"/>
            <a:ext cx="1152525" cy="144463"/>
          </a:xfrm>
          <a:prstGeom prst="leftArrow">
            <a:avLst/>
          </a:prstGeom>
          <a:solidFill>
            <a:srgbClr val="396921"/>
          </a:solidFill>
          <a:ln>
            <a:solidFill>
              <a:srgbClr val="163A2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7" name="Стрелка влево 26"/>
          <p:cNvSpPr/>
          <p:nvPr/>
        </p:nvSpPr>
        <p:spPr>
          <a:xfrm rot="10800000" flipV="1">
            <a:off x="1258888" y="4941888"/>
            <a:ext cx="1152525" cy="142875"/>
          </a:xfrm>
          <a:prstGeom prst="leftArrow">
            <a:avLst/>
          </a:prstGeom>
          <a:solidFill>
            <a:schemeClr val="accent2">
              <a:lumMod val="75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0" name="Вертикальный свиток 29"/>
          <p:cNvSpPr/>
          <p:nvPr/>
        </p:nvSpPr>
        <p:spPr>
          <a:xfrm>
            <a:off x="1187450" y="5300663"/>
            <a:ext cx="1296988" cy="649287"/>
          </a:xfrm>
          <a:prstGeom prst="verticalScroll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10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Бумажный документ-основание</a:t>
            </a:r>
          </a:p>
        </p:txBody>
      </p:sp>
      <p:sp>
        <p:nvSpPr>
          <p:cNvPr id="28" name="Умножение 27"/>
          <p:cNvSpPr/>
          <p:nvPr/>
        </p:nvSpPr>
        <p:spPr bwMode="auto">
          <a:xfrm>
            <a:off x="1476375" y="4797425"/>
            <a:ext cx="695325" cy="719138"/>
          </a:xfrm>
          <a:prstGeom prst="mathMultiply">
            <a:avLst>
              <a:gd name="adj1" fmla="val 5423"/>
            </a:avLst>
          </a:prstGeom>
          <a:solidFill>
            <a:srgbClr val="C0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defTabSz="449263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bg1"/>
              </a:solidFill>
            </a:endParaRPr>
          </a:p>
        </p:txBody>
      </p:sp>
      <p:sp>
        <p:nvSpPr>
          <p:cNvPr id="31" name="Стрелка влево 30"/>
          <p:cNvSpPr/>
          <p:nvPr/>
        </p:nvSpPr>
        <p:spPr>
          <a:xfrm rot="11546530" flipV="1">
            <a:off x="3856038" y="5476875"/>
            <a:ext cx="982662" cy="152400"/>
          </a:xfrm>
          <a:prstGeom prst="leftArrow">
            <a:avLst/>
          </a:prstGeom>
          <a:solidFill>
            <a:schemeClr val="accent2">
              <a:lumMod val="75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2" name="Стрелка влево 31"/>
          <p:cNvSpPr/>
          <p:nvPr/>
        </p:nvSpPr>
        <p:spPr>
          <a:xfrm rot="10800000" flipV="1">
            <a:off x="6084888" y="5589588"/>
            <a:ext cx="790575" cy="142875"/>
          </a:xfrm>
          <a:prstGeom prst="leftArrow">
            <a:avLst/>
          </a:prstGeom>
          <a:solidFill>
            <a:schemeClr val="accent2">
              <a:lumMod val="75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3" name="Стрелка влево 32"/>
          <p:cNvSpPr/>
          <p:nvPr/>
        </p:nvSpPr>
        <p:spPr>
          <a:xfrm rot="9547186" flipV="1">
            <a:off x="3648075" y="4332288"/>
            <a:ext cx="1050925" cy="138112"/>
          </a:xfrm>
          <a:prstGeom prst="leftArrow">
            <a:avLst/>
          </a:prstGeom>
          <a:solidFill>
            <a:srgbClr val="396921"/>
          </a:solidFill>
          <a:ln>
            <a:solidFill>
              <a:srgbClr val="163A2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4" name="Стрелка влево 33"/>
          <p:cNvSpPr/>
          <p:nvPr/>
        </p:nvSpPr>
        <p:spPr>
          <a:xfrm rot="10800000" flipV="1">
            <a:off x="6084888" y="4149725"/>
            <a:ext cx="790575" cy="142875"/>
          </a:xfrm>
          <a:prstGeom prst="leftArrow">
            <a:avLst/>
          </a:prstGeom>
          <a:solidFill>
            <a:srgbClr val="396921"/>
          </a:solidFill>
          <a:ln>
            <a:solidFill>
              <a:srgbClr val="163A2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5" name="Прямоугольник 34"/>
          <p:cNvSpPr/>
          <p:nvPr/>
        </p:nvSpPr>
        <p:spPr bwMode="auto">
          <a:xfrm>
            <a:off x="1331913" y="3141663"/>
            <a:ext cx="2376487" cy="57467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Электронный документ-основание в согласованных форматах ЭД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4753" name="Object 51"/>
          <p:cNvGraphicFramePr>
            <a:graphicFrameLocks noChangeAspect="1"/>
          </p:cNvGraphicFramePr>
          <p:nvPr/>
        </p:nvGraphicFramePr>
        <p:xfrm>
          <a:off x="179388" y="1052513"/>
          <a:ext cx="8829675" cy="5581650"/>
        </p:xfrm>
        <a:graphic>
          <a:graphicData uri="http://schemas.openxmlformats.org/presentationml/2006/ole">
            <p:oleObj spid="_x0000_s74753" name="Диаграмма" r:id="rId3" imgW="8829743" imgH="5581560" progId="Excel.Chart.8">
              <p:embed/>
            </p:oleObj>
          </a:graphicData>
        </a:graphic>
      </p:graphicFrame>
      <p:pic>
        <p:nvPicPr>
          <p:cNvPr id="74754" name="Picture 1" descr="C:\Documents and Settings\2741\Рабочий стол\Слайды Артюхину\Шапка 1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9144000" cy="1023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916" name="Text Box 52"/>
          <p:cNvSpPr txBox="1">
            <a:spLocks noChangeArrowheads="1"/>
          </p:cNvSpPr>
          <p:nvPr/>
        </p:nvSpPr>
        <p:spPr bwMode="auto">
          <a:xfrm>
            <a:off x="984250" y="327025"/>
            <a:ext cx="7115175" cy="35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77221" tIns="38611" rIns="77221" bIns="38611">
            <a:spAutoFit/>
          </a:bodyPr>
          <a:lstStyle/>
          <a:p>
            <a:pPr algn="ctr" defTabSz="912979"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ОБЪЕМЫ НЕВЫЯСНЕННЫХ ПОСТУПЛЕНИЙ</a:t>
            </a:r>
          </a:p>
        </p:txBody>
      </p:sp>
      <p:pic>
        <p:nvPicPr>
          <p:cNvPr id="74756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6553200"/>
            <a:ext cx="9144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4757" name="Номер слайда 6"/>
          <p:cNvSpPr txBox="1">
            <a:spLocks noGrp="1"/>
          </p:cNvSpPr>
          <p:nvPr/>
        </p:nvSpPr>
        <p:spPr bwMode="auto">
          <a:xfrm>
            <a:off x="7010400" y="6492875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/>
            <a:fld id="{79BC9490-5113-4FB9-ACC8-424F3C649D3E}" type="slidenum">
              <a:rPr lang="ru-RU" sz="1200">
                <a:latin typeface="Calibri" pitchFamily="34" charset="0"/>
              </a:rPr>
              <a:pPr algn="r"/>
              <a:t>17</a:t>
            </a:fld>
            <a:endParaRPr lang="ru-RU" sz="120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5777" name="Picture 4" descr="совещание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31938" y="1239838"/>
            <a:ext cx="1768475" cy="1327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5778" name="AutoShape 6"/>
          <p:cNvSpPr>
            <a:spLocks noChangeArrowheads="1"/>
          </p:cNvSpPr>
          <p:nvPr/>
        </p:nvSpPr>
        <p:spPr bwMode="auto">
          <a:xfrm>
            <a:off x="314325" y="1177925"/>
            <a:ext cx="4684713" cy="5108575"/>
          </a:xfrm>
          <a:prstGeom prst="homePlate">
            <a:avLst>
              <a:gd name="adj" fmla="val 17463"/>
            </a:avLst>
          </a:prstGeom>
          <a:noFill/>
          <a:ln w="38100">
            <a:solidFill>
              <a:srgbClr val="95B3D7"/>
            </a:solidFill>
            <a:miter lim="800000"/>
            <a:headEnd/>
            <a:tailEnd/>
          </a:ln>
        </p:spPr>
        <p:txBody>
          <a:bodyPr wrap="none" lIns="77221" tIns="38611" rIns="77221" bIns="38611" anchor="ctr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75779" name="AutoShape 7"/>
          <p:cNvSpPr>
            <a:spLocks noChangeArrowheads="1"/>
          </p:cNvSpPr>
          <p:nvPr/>
        </p:nvSpPr>
        <p:spPr bwMode="auto">
          <a:xfrm rot="-2724124">
            <a:off x="2150269" y="2262981"/>
            <a:ext cx="742950" cy="763588"/>
          </a:xfrm>
          <a:prstGeom prst="rtTriangle">
            <a:avLst/>
          </a:prstGeom>
          <a:solidFill>
            <a:srgbClr val="99CCFF"/>
          </a:solidFill>
          <a:ln w="63500">
            <a:solidFill>
              <a:srgbClr val="95B3D7"/>
            </a:solidFill>
            <a:miter lim="800000"/>
            <a:headEnd/>
            <a:tailEnd/>
          </a:ln>
        </p:spPr>
        <p:txBody>
          <a:bodyPr wrap="none" lIns="77221" tIns="38611" rIns="77221" bIns="38611" anchor="ctr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75780" name="Text Box 8"/>
          <p:cNvSpPr txBox="1">
            <a:spLocks noChangeArrowheads="1"/>
          </p:cNvSpPr>
          <p:nvPr/>
        </p:nvSpPr>
        <p:spPr bwMode="auto">
          <a:xfrm>
            <a:off x="496888" y="4524375"/>
            <a:ext cx="3892550" cy="1541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77221" tIns="38611" rIns="77221" bIns="38611">
            <a:spAutoFit/>
          </a:bodyPr>
          <a:lstStyle/>
          <a:p>
            <a:pPr defTabSz="912813">
              <a:spcBef>
                <a:spcPct val="50000"/>
              </a:spcBef>
            </a:pPr>
            <a:r>
              <a:rPr lang="ru-RU" sz="1600" b="1">
                <a:latin typeface="Times New Roman" pitchFamily="18" charset="0"/>
                <a:cs typeface="Times New Roman" pitchFamily="18" charset="0"/>
              </a:rPr>
              <a:t>Пользователи раздела официального сайта Федерального казначейства по поиску невыясненных поступлений, зачисляемых в федеральный бюджет, при обращении на официальные сайты ФОИВ получат возможность:</a:t>
            </a:r>
          </a:p>
        </p:txBody>
      </p:sp>
      <p:sp>
        <p:nvSpPr>
          <p:cNvPr id="75781" name="Rectangle 9"/>
          <p:cNvSpPr>
            <a:spLocks noChangeArrowheads="1"/>
          </p:cNvSpPr>
          <p:nvPr/>
        </p:nvSpPr>
        <p:spPr bwMode="auto">
          <a:xfrm>
            <a:off x="5545138" y="1177925"/>
            <a:ext cx="3162300" cy="5108575"/>
          </a:xfrm>
          <a:prstGeom prst="rect">
            <a:avLst/>
          </a:prstGeom>
          <a:noFill/>
          <a:ln w="38100" algn="ctr">
            <a:solidFill>
              <a:srgbClr val="95B3D7"/>
            </a:solidFill>
            <a:miter lim="800000"/>
            <a:headEnd/>
            <a:tailEnd/>
          </a:ln>
        </p:spPr>
        <p:txBody>
          <a:bodyPr lIns="77221" tIns="38611" rIns="77221" bIns="38611" anchor="ctr"/>
          <a:lstStyle/>
          <a:p>
            <a:pPr defTabSz="912813"/>
            <a:r>
              <a:rPr lang="ru-RU" sz="1600" b="1">
                <a:latin typeface="Times New Roman" pitchFamily="18" charset="0"/>
                <a:cs typeface="Times New Roman" pitchFamily="18" charset="0"/>
              </a:rPr>
              <a:t>1. Поиска НВС по:</a:t>
            </a:r>
          </a:p>
          <a:p>
            <a:pPr defTabSz="912813"/>
            <a:r>
              <a:rPr lang="ru-RU" sz="1600" b="1">
                <a:latin typeface="Times New Roman" pitchFamily="18" charset="0"/>
                <a:cs typeface="Times New Roman" pitchFamily="18" charset="0"/>
              </a:rPr>
              <a:t>ИНН, КПП плательщика;</a:t>
            </a:r>
            <a:br>
              <a:rPr lang="ru-RU" sz="1600" b="1">
                <a:latin typeface="Times New Roman" pitchFamily="18" charset="0"/>
                <a:cs typeface="Times New Roman" pitchFamily="18" charset="0"/>
              </a:rPr>
            </a:br>
            <a:r>
              <a:rPr lang="ru-RU" sz="1600" b="1">
                <a:latin typeface="Times New Roman" pitchFamily="18" charset="0"/>
                <a:cs typeface="Times New Roman" pitchFamily="18" charset="0"/>
              </a:rPr>
              <a:t>ИНН, КПП получателя;</a:t>
            </a:r>
            <a:br>
              <a:rPr lang="ru-RU" sz="1600" b="1">
                <a:latin typeface="Times New Roman" pitchFamily="18" charset="0"/>
                <a:cs typeface="Times New Roman" pitchFamily="18" charset="0"/>
              </a:rPr>
            </a:br>
            <a:r>
              <a:rPr lang="ru-RU" sz="1600" b="1">
                <a:latin typeface="Times New Roman" pitchFamily="18" charset="0"/>
                <a:cs typeface="Times New Roman" pitchFamily="18" charset="0"/>
              </a:rPr>
              <a:t>номеру, дате, сумме платежа;</a:t>
            </a:r>
          </a:p>
          <a:p>
            <a:pPr defTabSz="912813"/>
            <a:r>
              <a:rPr lang="ru-RU" sz="1600" b="1">
                <a:latin typeface="Times New Roman" pitchFamily="18" charset="0"/>
                <a:cs typeface="Times New Roman" pitchFamily="18" charset="0"/>
              </a:rPr>
              <a:t>КБК, указанному в расчетном документе;</a:t>
            </a:r>
          </a:p>
          <a:p>
            <a:pPr defTabSz="912813"/>
            <a:r>
              <a:rPr lang="ru-RU" sz="1600" b="1">
                <a:latin typeface="Times New Roman" pitchFamily="18" charset="0"/>
                <a:cs typeface="Times New Roman" pitchFamily="18" charset="0"/>
              </a:rPr>
              <a:t>коду уникального идентификатора начислений;</a:t>
            </a:r>
          </a:p>
          <a:p>
            <a:pPr defTabSz="912813"/>
            <a:r>
              <a:rPr lang="ru-RU" sz="1600" b="1">
                <a:latin typeface="Times New Roman" pitchFamily="18" charset="0"/>
                <a:cs typeface="Times New Roman" pitchFamily="18" charset="0"/>
              </a:rPr>
              <a:t>идентификатору плательщика.</a:t>
            </a:r>
            <a:br>
              <a:rPr lang="ru-RU" sz="1600" b="1">
                <a:latin typeface="Times New Roman" pitchFamily="18" charset="0"/>
                <a:cs typeface="Times New Roman" pitchFamily="18" charset="0"/>
              </a:rPr>
            </a:br>
            <a:endParaRPr lang="ru-RU" sz="1600">
              <a:latin typeface="Times New Roman" pitchFamily="18" charset="0"/>
              <a:cs typeface="Times New Roman" pitchFamily="18" charset="0"/>
            </a:endParaRPr>
          </a:p>
          <a:p>
            <a:pPr defTabSz="912813"/>
            <a:r>
              <a:rPr lang="ru-RU" sz="1600" b="1">
                <a:latin typeface="Times New Roman" pitchFamily="18" charset="0"/>
                <a:cs typeface="Times New Roman" pitchFamily="18" charset="0"/>
              </a:rPr>
              <a:t>2. Выяснения причины отнесения платежа на НВС и возможность его возврата (уточнения) в зависимости от причины отнесения на платежа на НВС.</a:t>
            </a:r>
          </a:p>
          <a:p>
            <a:pPr defTabSz="912813"/>
            <a:endParaRPr lang="ru-RU" sz="1600">
              <a:latin typeface="Times New Roman" pitchFamily="18" charset="0"/>
              <a:cs typeface="Times New Roman" pitchFamily="18" charset="0"/>
            </a:endParaRPr>
          </a:p>
          <a:p>
            <a:pPr defTabSz="912813"/>
            <a:r>
              <a:rPr lang="ru-RU" sz="1600" b="1">
                <a:latin typeface="Times New Roman" pitchFamily="18" charset="0"/>
                <a:cs typeface="Times New Roman" pitchFamily="18" charset="0"/>
              </a:rPr>
              <a:t>3. Ускорения направления Запроса на выяснение принадлежности платежа либо возврата платежа.</a:t>
            </a:r>
          </a:p>
        </p:txBody>
      </p:sp>
      <p:grpSp>
        <p:nvGrpSpPr>
          <p:cNvPr id="75782" name="Group 27"/>
          <p:cNvGrpSpPr>
            <a:grpSpLocks/>
          </p:cNvGrpSpPr>
          <p:nvPr/>
        </p:nvGrpSpPr>
        <p:grpSpPr bwMode="auto">
          <a:xfrm>
            <a:off x="801688" y="3308350"/>
            <a:ext cx="3465512" cy="1033463"/>
            <a:chOff x="598" y="2376"/>
            <a:chExt cx="2585" cy="771"/>
          </a:xfrm>
        </p:grpSpPr>
        <p:sp>
          <p:nvSpPr>
            <p:cNvPr id="75787" name="Прямоугольник с двумя скругленными противолежащими углами 40"/>
            <p:cNvSpPr>
              <a:spLocks/>
            </p:cNvSpPr>
            <p:nvPr/>
          </p:nvSpPr>
          <p:spPr bwMode="auto">
            <a:xfrm>
              <a:off x="598" y="2376"/>
              <a:ext cx="2585" cy="771"/>
            </a:xfrm>
            <a:custGeom>
              <a:avLst/>
              <a:gdLst>
                <a:gd name="T0" fmla="*/ 4 w 1728192"/>
                <a:gd name="T1" fmla="*/ 0 h 1656184"/>
                <a:gd name="T2" fmla="*/ 2 w 1728192"/>
                <a:gd name="T3" fmla="*/ 0 h 1656184"/>
                <a:gd name="T4" fmla="*/ 0 w 1728192"/>
                <a:gd name="T5" fmla="*/ 0 h 1656184"/>
                <a:gd name="T6" fmla="*/ 2 w 1728192"/>
                <a:gd name="T7" fmla="*/ 0 h 1656184"/>
                <a:gd name="T8" fmla="*/ 0 60000 65536"/>
                <a:gd name="T9" fmla="*/ 5898240 60000 65536"/>
                <a:gd name="T10" fmla="*/ 11796480 60000 65536"/>
                <a:gd name="T11" fmla="*/ 17694720 60000 65536"/>
                <a:gd name="T12" fmla="*/ 80894 w 1728192"/>
                <a:gd name="T13" fmla="*/ 81628 h 1656184"/>
                <a:gd name="T14" fmla="*/ 1647298 w 1728192"/>
                <a:gd name="T15" fmla="*/ 1574556 h 165618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728192" h="1656184">
                  <a:moveTo>
                    <a:pt x="276036" y="0"/>
                  </a:moveTo>
                  <a:lnTo>
                    <a:pt x="1728192" y="0"/>
                  </a:lnTo>
                  <a:lnTo>
                    <a:pt x="1728192" y="1380148"/>
                  </a:lnTo>
                  <a:cubicBezTo>
                    <a:pt x="1728192" y="1532598"/>
                    <a:pt x="1604606" y="1656183"/>
                    <a:pt x="1452156" y="1656184"/>
                  </a:cubicBezTo>
                  <a:lnTo>
                    <a:pt x="0" y="1656184"/>
                  </a:lnTo>
                  <a:lnTo>
                    <a:pt x="0" y="276036"/>
                  </a:lnTo>
                  <a:cubicBezTo>
                    <a:pt x="0" y="123585"/>
                    <a:pt x="123585" y="0"/>
                    <a:pt x="276035" y="0"/>
                  </a:cubicBezTo>
                  <a:close/>
                </a:path>
              </a:pathLst>
            </a:custGeom>
            <a:solidFill>
              <a:srgbClr val="99CCFF">
                <a:alpha val="14902"/>
              </a:srgbClr>
            </a:solidFill>
            <a:ln w="63500" cap="flat" cmpd="sng" algn="ctr">
              <a:solidFill>
                <a:srgbClr val="95B3D7"/>
              </a:solidFill>
              <a:prstDash val="solid"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pic>
          <p:nvPicPr>
            <p:cNvPr id="75788" name="Picture 2" descr="Файл:Schetnaya palata.Emblema.gif">
              <a:hlinkClick r:id="rId3"/>
            </p:cNvPr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2276" y="2739"/>
              <a:ext cx="231" cy="2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5789" name="Picture 4" descr="Файл:Roskazna.png">
              <a:hlinkClick r:id="rId5"/>
            </p:cNvPr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1323" y="2739"/>
              <a:ext cx="245" cy="2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5790" name="Picture 12" descr="Файл:FAS.Emblema.gif">
              <a:hlinkClick r:id="rId7"/>
            </p:cNvPr>
            <p:cNvPicPr>
              <a:picLocks noChangeAspect="1" noChangeArrowheads="1"/>
            </p:cNvPicPr>
            <p:nvPr/>
          </p:nvPicPr>
          <p:blipFill>
            <a:blip r:embed="rId8"/>
            <a:srcRect/>
            <a:stretch>
              <a:fillRect/>
            </a:stretch>
          </p:blipFill>
          <p:spPr bwMode="auto">
            <a:xfrm>
              <a:off x="870" y="2512"/>
              <a:ext cx="253" cy="29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5791" name="Picture 10" descr="Файл:COA of Rosfinmonitoring.png">
              <a:hlinkClick r:id="rId9"/>
            </p:cNvPr>
            <p:cNvPicPr>
              <a:picLocks noChangeAspect="1" noChangeArrowheads="1"/>
            </p:cNvPicPr>
            <p:nvPr/>
          </p:nvPicPr>
          <p:blipFill>
            <a:blip r:embed="rId10"/>
            <a:srcRect/>
            <a:stretch>
              <a:fillRect/>
            </a:stretch>
          </p:blipFill>
          <p:spPr bwMode="auto">
            <a:xfrm>
              <a:off x="2730" y="2467"/>
              <a:ext cx="249" cy="2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5792" name="Picture 27" descr="Файл:Coat of Arms of the Russian Federation.svg">
              <a:hlinkClick r:id="rId11"/>
            </p:cNvPr>
            <p:cNvPicPr>
              <a:picLocks noChangeAspect="1" noChangeArrowheads="1"/>
            </p:cNvPicPr>
            <p:nvPr/>
          </p:nvPicPr>
          <p:blipFill>
            <a:blip r:embed="rId12"/>
            <a:srcRect/>
            <a:stretch>
              <a:fillRect/>
            </a:stretch>
          </p:blipFill>
          <p:spPr bwMode="auto">
            <a:xfrm>
              <a:off x="1777" y="2512"/>
              <a:ext cx="254" cy="3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75783" name="Picture 1" descr="C:\Documents and Settings\2741\Рабочий стол\Слайды Артюхину\Шапка 1.jpg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0" y="0"/>
            <a:ext cx="9144000" cy="1023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8141" name="Text Box 13"/>
          <p:cNvSpPr txBox="1">
            <a:spLocks noChangeArrowheads="1"/>
          </p:cNvSpPr>
          <p:nvPr/>
        </p:nvSpPr>
        <p:spPr bwMode="auto">
          <a:xfrm>
            <a:off x="922338" y="144463"/>
            <a:ext cx="7115175" cy="631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77221" tIns="38611" rIns="77221" bIns="38611">
            <a:spAutoFit/>
          </a:bodyPr>
          <a:lstStyle/>
          <a:p>
            <a:pPr algn="ctr" defTabSz="912979"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ПЕРСПЕКТИВЫ ВНЕДРЕНИЯ НА САЙТЕ В СЕТИ «ИНТЕРНЕТ» РАЗДЕЛА ПО ПОИСКУ НВС</a:t>
            </a:r>
          </a:p>
        </p:txBody>
      </p:sp>
      <p:pic>
        <p:nvPicPr>
          <p:cNvPr id="75785" name="Picture 2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0" y="6553200"/>
            <a:ext cx="9144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5786" name="Номер слайда 6"/>
          <p:cNvSpPr txBox="1">
            <a:spLocks noGrp="1"/>
          </p:cNvSpPr>
          <p:nvPr/>
        </p:nvSpPr>
        <p:spPr bwMode="auto">
          <a:xfrm>
            <a:off x="7010400" y="6492875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/>
            <a:fld id="{466F5F50-C4A3-4124-A589-81316655F2D0}" type="slidenum">
              <a:rPr lang="ru-RU" sz="1200">
                <a:latin typeface="Calibri" pitchFamily="34" charset="0"/>
              </a:rPr>
              <a:pPr algn="r"/>
              <a:t>18</a:t>
            </a:fld>
            <a:endParaRPr lang="ru-RU" sz="120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6801" name="Picture 66" descr="папки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092950" y="3644900"/>
            <a:ext cx="850900" cy="742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6802" name="AutoShape 63"/>
          <p:cNvSpPr>
            <a:spLocks noChangeArrowheads="1"/>
          </p:cNvSpPr>
          <p:nvPr/>
        </p:nvSpPr>
        <p:spPr bwMode="auto">
          <a:xfrm rot="-8334449" flipH="1" flipV="1">
            <a:off x="6072188" y="4445000"/>
            <a:ext cx="1458912" cy="876300"/>
          </a:xfrm>
          <a:prstGeom prst="curvedLeftArrow">
            <a:avLst>
              <a:gd name="adj1" fmla="val 593"/>
              <a:gd name="adj2" fmla="val 60065"/>
              <a:gd name="adj3" fmla="val 21705"/>
            </a:avLst>
          </a:prstGeom>
          <a:gradFill rotWithShape="1"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path path="rect">
              <a:fillToRect l="50000" t="50000" r="50000" b="50000"/>
            </a:path>
          </a:gradFill>
          <a:ln w="25400">
            <a:solidFill>
              <a:srgbClr val="FFCC00"/>
            </a:solidFill>
            <a:miter lim="800000"/>
            <a:headEnd/>
            <a:tailEnd/>
          </a:ln>
        </p:spPr>
        <p:txBody>
          <a:bodyPr lIns="77208" tIns="38604" rIns="77208" bIns="38604" anchor="ctr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grpSp>
        <p:nvGrpSpPr>
          <p:cNvPr id="76803" name="Group 60"/>
          <p:cNvGrpSpPr>
            <a:grpSpLocks/>
          </p:cNvGrpSpPr>
          <p:nvPr/>
        </p:nvGrpSpPr>
        <p:grpSpPr bwMode="auto">
          <a:xfrm>
            <a:off x="133350" y="1117600"/>
            <a:ext cx="2251075" cy="1824038"/>
            <a:chOff x="189" y="1061"/>
            <a:chExt cx="1679" cy="1360"/>
          </a:xfrm>
        </p:grpSpPr>
        <p:pic>
          <p:nvPicPr>
            <p:cNvPr id="76822" name="Picture 57" descr="Дома в ромбе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189" y="1061"/>
              <a:ext cx="516" cy="5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6131" name="AutoShape 51"/>
            <p:cNvSpPr>
              <a:spLocks noChangeArrowheads="1"/>
            </p:cNvSpPr>
            <p:nvPr/>
          </p:nvSpPr>
          <p:spPr bwMode="auto">
            <a:xfrm>
              <a:off x="416" y="1514"/>
              <a:ext cx="1452" cy="907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5E9EFF">
                    <a:alpha val="50000"/>
                  </a:srgbClr>
                </a:gs>
                <a:gs pos="20000">
                  <a:srgbClr val="85C2FF">
                    <a:alpha val="69999"/>
                  </a:srgbClr>
                </a:gs>
                <a:gs pos="35000">
                  <a:srgbClr val="C4D6EB">
                    <a:alpha val="85000"/>
                  </a:srgbClr>
                </a:gs>
                <a:gs pos="50000">
                  <a:srgbClr val="FFEBFA"/>
                </a:gs>
                <a:gs pos="65000">
                  <a:srgbClr val="C4D6EB">
                    <a:alpha val="85000"/>
                  </a:srgbClr>
                </a:gs>
                <a:gs pos="80001">
                  <a:srgbClr val="85C2FF">
                    <a:alpha val="69999"/>
                  </a:srgbClr>
                </a:gs>
                <a:gs pos="100000">
                  <a:srgbClr val="5E9EFF">
                    <a:alpha val="50000"/>
                  </a:srgbClr>
                </a:gs>
              </a:gsLst>
              <a:lin ang="18900000" scaled="1"/>
            </a:gradFill>
            <a:ln w="25400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 lIns="91425" tIns="45712" rIns="91425" bIns="45712" anchor="ctr"/>
            <a:lstStyle/>
            <a:p>
              <a:pPr algn="ctr" defTabSz="912813">
                <a:spcBef>
                  <a:spcPct val="50000"/>
                </a:spcBef>
                <a:defRPr/>
              </a:pPr>
              <a:r>
                <a:rPr lang="ru-RU" b="1">
                  <a:latin typeface="Times New Roman" pitchFamily="18" charset="0"/>
                  <a:cs typeface="Times New Roman" pitchFamily="18" charset="0"/>
                </a:rPr>
                <a:t>Администратор доходов бюджета</a:t>
              </a:r>
            </a:p>
          </p:txBody>
        </p:sp>
      </p:grpSp>
      <p:grpSp>
        <p:nvGrpSpPr>
          <p:cNvPr id="76804" name="Group 59"/>
          <p:cNvGrpSpPr>
            <a:grpSpLocks/>
          </p:cNvGrpSpPr>
          <p:nvPr/>
        </p:nvGrpSpPr>
        <p:grpSpPr bwMode="auto">
          <a:xfrm>
            <a:off x="6429375" y="936625"/>
            <a:ext cx="2011363" cy="1749425"/>
            <a:chOff x="5023" y="925"/>
            <a:chExt cx="1499" cy="1305"/>
          </a:xfrm>
        </p:grpSpPr>
        <p:sp>
          <p:nvSpPr>
            <p:cNvPr id="76820" name="AutoShape 53"/>
            <p:cNvSpPr>
              <a:spLocks noChangeArrowheads="1"/>
            </p:cNvSpPr>
            <p:nvPr/>
          </p:nvSpPr>
          <p:spPr bwMode="auto">
            <a:xfrm>
              <a:off x="5023" y="1765"/>
              <a:ext cx="1303" cy="465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FFEFD1"/>
                </a:gs>
                <a:gs pos="64999">
                  <a:srgbClr val="F0EBD5"/>
                </a:gs>
                <a:gs pos="100000">
                  <a:srgbClr val="D1C39F"/>
                </a:gs>
              </a:gsLst>
              <a:path path="shape">
                <a:fillToRect l="50000" t="50000" r="50000" b="50000"/>
              </a:path>
            </a:gradFill>
            <a:ln w="25400">
              <a:solidFill>
                <a:srgbClr val="FFCC00"/>
              </a:solidFill>
              <a:round/>
              <a:headEnd/>
              <a:tailEnd/>
            </a:ln>
          </p:spPr>
          <p:txBody>
            <a:bodyPr lIns="91425" tIns="45712" rIns="91425" bIns="45712" anchor="ctr">
              <a:spAutoFit/>
            </a:bodyPr>
            <a:lstStyle/>
            <a:p>
              <a:pPr algn="ctr" defTabSz="912813">
                <a:spcBef>
                  <a:spcPct val="50000"/>
                </a:spcBef>
              </a:pPr>
              <a:r>
                <a:rPr lang="ru-RU" sz="3000" b="1">
                  <a:latin typeface="Times New Roman" pitchFamily="18" charset="0"/>
                  <a:cs typeface="Times New Roman" pitchFamily="18" charset="0"/>
                </a:rPr>
                <a:t>УФК 1</a:t>
              </a:r>
            </a:p>
          </p:txBody>
        </p:sp>
        <p:pic>
          <p:nvPicPr>
            <p:cNvPr id="76821" name="Picture 55" descr="Дом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5723" y="925"/>
              <a:ext cx="799" cy="6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76805" name="Picture 65" descr="папка мои документы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963988" y="2030413"/>
            <a:ext cx="669925" cy="668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6806" name="Picture 67" descr="папка мои документы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308850" y="3933825"/>
            <a:ext cx="668338" cy="66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6807" name="AutoShape 62"/>
          <p:cNvSpPr>
            <a:spLocks noChangeArrowheads="1"/>
          </p:cNvSpPr>
          <p:nvPr/>
        </p:nvSpPr>
        <p:spPr bwMode="auto">
          <a:xfrm rot="-9083329">
            <a:off x="4716463" y="2636838"/>
            <a:ext cx="2073275" cy="774700"/>
          </a:xfrm>
          <a:prstGeom prst="curvedLeftArrow">
            <a:avLst>
              <a:gd name="adj1" fmla="val 1074"/>
              <a:gd name="adj2" fmla="val 40000"/>
              <a:gd name="adj3" fmla="val 39858"/>
            </a:avLst>
          </a:prstGeom>
          <a:gradFill rotWithShape="1"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path path="rect">
              <a:fillToRect l="50000" t="50000" r="50000" b="50000"/>
            </a:path>
          </a:gradFill>
          <a:ln w="25400">
            <a:solidFill>
              <a:srgbClr val="FFCC00"/>
            </a:solidFill>
            <a:miter lim="800000"/>
            <a:headEnd/>
            <a:tailEnd/>
          </a:ln>
        </p:spPr>
        <p:txBody>
          <a:bodyPr rot="10800000" lIns="77208" tIns="38604" rIns="77208" bIns="38604" anchor="ctr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76808" name="Text Box 68"/>
          <p:cNvSpPr txBox="1">
            <a:spLocks noChangeArrowheads="1"/>
          </p:cNvSpPr>
          <p:nvPr/>
        </p:nvSpPr>
        <p:spPr bwMode="auto">
          <a:xfrm>
            <a:off x="468313" y="3500438"/>
            <a:ext cx="2066925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77221" tIns="38611" rIns="77221" bIns="38611">
            <a:spAutoFit/>
          </a:bodyPr>
          <a:lstStyle/>
          <a:p>
            <a:pPr algn="ctr" defTabSz="912813">
              <a:spcBef>
                <a:spcPct val="50000"/>
              </a:spcBef>
            </a:pPr>
            <a:r>
              <a:rPr lang="ru-RU" sz="1500">
                <a:latin typeface="Times New Roman" pitchFamily="18" charset="0"/>
                <a:cs typeface="Times New Roman" pitchFamily="18" charset="0"/>
              </a:rPr>
              <a:t>Уведомление об уточнении вида и принадлежности платежа</a:t>
            </a:r>
          </a:p>
        </p:txBody>
      </p:sp>
      <p:grpSp>
        <p:nvGrpSpPr>
          <p:cNvPr id="76809" name="Group 58"/>
          <p:cNvGrpSpPr>
            <a:grpSpLocks/>
          </p:cNvGrpSpPr>
          <p:nvPr/>
        </p:nvGrpSpPr>
        <p:grpSpPr bwMode="auto">
          <a:xfrm>
            <a:off x="3492500" y="3860800"/>
            <a:ext cx="1919288" cy="1677988"/>
            <a:chOff x="2614" y="925"/>
            <a:chExt cx="1431" cy="1251"/>
          </a:xfrm>
        </p:grpSpPr>
        <p:sp>
          <p:nvSpPr>
            <p:cNvPr id="76818" name="AutoShape 52"/>
            <p:cNvSpPr>
              <a:spLocks noChangeArrowheads="1"/>
            </p:cNvSpPr>
            <p:nvPr/>
          </p:nvSpPr>
          <p:spPr bwMode="auto">
            <a:xfrm>
              <a:off x="2614" y="1711"/>
              <a:ext cx="1303" cy="465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FFEFD1"/>
                </a:gs>
                <a:gs pos="64999">
                  <a:srgbClr val="F0EBD5"/>
                </a:gs>
                <a:gs pos="100000">
                  <a:srgbClr val="D1C39F"/>
                </a:gs>
              </a:gsLst>
              <a:path path="shape">
                <a:fillToRect l="50000" t="50000" r="50000" b="50000"/>
              </a:path>
            </a:gradFill>
            <a:ln w="25400">
              <a:solidFill>
                <a:srgbClr val="FFCC00"/>
              </a:solidFill>
              <a:round/>
              <a:headEnd/>
              <a:tailEnd/>
            </a:ln>
          </p:spPr>
          <p:txBody>
            <a:bodyPr lIns="91425" tIns="45712" rIns="91425" bIns="45712" anchor="ctr">
              <a:spAutoFit/>
            </a:bodyPr>
            <a:lstStyle/>
            <a:p>
              <a:pPr algn="ctr" defTabSz="912813">
                <a:spcBef>
                  <a:spcPct val="50000"/>
                </a:spcBef>
              </a:pPr>
              <a:r>
                <a:rPr lang="ru-RU" sz="3000" b="1">
                  <a:latin typeface="Times New Roman" pitchFamily="18" charset="0"/>
                  <a:cs typeface="Times New Roman" pitchFamily="18" charset="0"/>
                </a:rPr>
                <a:t>УФК 2</a:t>
              </a:r>
            </a:p>
          </p:txBody>
        </p:sp>
        <p:pic>
          <p:nvPicPr>
            <p:cNvPr id="76819" name="Picture 54" descr="Дом2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3183" y="925"/>
              <a:ext cx="862" cy="61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76810" name="Text Box 69"/>
          <p:cNvSpPr txBox="1">
            <a:spLocks noChangeArrowheads="1"/>
          </p:cNvSpPr>
          <p:nvPr/>
        </p:nvSpPr>
        <p:spPr bwMode="auto">
          <a:xfrm>
            <a:off x="2565400" y="1117600"/>
            <a:ext cx="2554288" cy="809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77221" tIns="38611" rIns="77221" bIns="38611">
            <a:spAutoFit/>
          </a:bodyPr>
          <a:lstStyle/>
          <a:p>
            <a:pPr algn="ctr" defTabSz="912813">
              <a:spcBef>
                <a:spcPct val="50000"/>
              </a:spcBef>
            </a:pPr>
            <a:r>
              <a:rPr lang="ru-RU" sz="1600">
                <a:latin typeface="Times New Roman" pitchFamily="18" charset="0"/>
                <a:cs typeface="Times New Roman" pitchFamily="18" charset="0"/>
              </a:rPr>
              <a:t>Реестр платежей, ошибочно зачисленных на счет другого УФК</a:t>
            </a:r>
          </a:p>
        </p:txBody>
      </p:sp>
      <p:sp>
        <p:nvSpPr>
          <p:cNvPr id="76811" name="Text Box 70"/>
          <p:cNvSpPr txBox="1">
            <a:spLocks noChangeArrowheads="1"/>
          </p:cNvSpPr>
          <p:nvPr/>
        </p:nvSpPr>
        <p:spPr bwMode="auto">
          <a:xfrm>
            <a:off x="6659563" y="5070475"/>
            <a:ext cx="2484437" cy="1298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77221" tIns="38611" rIns="77221" bIns="38611">
            <a:spAutoFit/>
          </a:bodyPr>
          <a:lstStyle/>
          <a:p>
            <a:pPr algn="ctr" defTabSz="912813">
              <a:spcBef>
                <a:spcPct val="50000"/>
              </a:spcBef>
            </a:pPr>
            <a:r>
              <a:rPr lang="ru-RU" sz="1600">
                <a:latin typeface="Times New Roman" pitchFamily="18" charset="0"/>
                <a:cs typeface="Times New Roman" pitchFamily="18" charset="0"/>
              </a:rPr>
              <a:t>Реестр платежей, ошибочно зачисленных на счет другого УФК + информация из расчетных документов</a:t>
            </a:r>
            <a:r>
              <a:rPr lang="ru-RU" sz="140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pic>
        <p:nvPicPr>
          <p:cNvPr id="76812" name="Picture 1" descr="C:\Documents and Settings\2741\Рабочий стол\Слайды Артюхину\Шапка 1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0" y="0"/>
            <a:ext cx="9144000" cy="1023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3" name="Text Box 4"/>
          <p:cNvSpPr txBox="1">
            <a:spLocks noChangeArrowheads="1"/>
          </p:cNvSpPr>
          <p:nvPr/>
        </p:nvSpPr>
        <p:spPr bwMode="auto">
          <a:xfrm>
            <a:off x="984250" y="92075"/>
            <a:ext cx="7115175" cy="815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77221" tIns="38611" rIns="77221" bIns="38611">
            <a:spAutoFit/>
          </a:bodyPr>
          <a:lstStyle/>
          <a:p>
            <a:pPr algn="ctr" defTabSz="912979"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sz="16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УТОЧНЕНИЕ НЕВЫЯСНЕННЫХ ПОСТУПЛЕНИЙ, ЗАЧИСЛЯЕМЫХ В ФЕДЕРАЛЬНЫЙ БЮДЖЕТ, ПОСТУПИВШИХ НА СЧЕТА № 40101 ДРУГИХ ОРГАНОВ ФЕДЕРАЛЬНОГО КАЗНАЧЕЙСТВА</a:t>
            </a:r>
          </a:p>
        </p:txBody>
      </p:sp>
      <p:sp>
        <p:nvSpPr>
          <p:cNvPr id="76814" name="Text Box 26"/>
          <p:cNvSpPr txBox="1">
            <a:spLocks noChangeArrowheads="1"/>
          </p:cNvSpPr>
          <p:nvPr/>
        </p:nvSpPr>
        <p:spPr bwMode="auto">
          <a:xfrm>
            <a:off x="8748713" y="6453188"/>
            <a:ext cx="287337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>
              <a:latin typeface="Calibri" pitchFamily="34" charset="0"/>
            </a:endParaRPr>
          </a:p>
        </p:txBody>
      </p:sp>
      <p:pic>
        <p:nvPicPr>
          <p:cNvPr id="76815" name="Picture 2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0" y="6553200"/>
            <a:ext cx="9144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6816" name="Номер слайда 6"/>
          <p:cNvSpPr txBox="1">
            <a:spLocks noGrp="1"/>
          </p:cNvSpPr>
          <p:nvPr/>
        </p:nvSpPr>
        <p:spPr bwMode="auto">
          <a:xfrm>
            <a:off x="7010400" y="6492875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/>
            <a:fld id="{236B7F88-2548-48EE-96A1-FD526A172B3F}" type="slidenum">
              <a:rPr lang="ru-RU" sz="1200">
                <a:latin typeface="Calibri" pitchFamily="34" charset="0"/>
              </a:rPr>
              <a:pPr algn="r"/>
              <a:t>19</a:t>
            </a:fld>
            <a:endParaRPr lang="ru-RU" sz="1200">
              <a:latin typeface="Calibri" pitchFamily="34" charset="0"/>
            </a:endParaRPr>
          </a:p>
        </p:txBody>
      </p:sp>
      <p:sp>
        <p:nvSpPr>
          <p:cNvPr id="76817" name="Line 31"/>
          <p:cNvSpPr>
            <a:spLocks noChangeShapeType="1"/>
          </p:cNvSpPr>
          <p:nvPr/>
        </p:nvSpPr>
        <p:spPr bwMode="auto">
          <a:xfrm>
            <a:off x="2195513" y="2997200"/>
            <a:ext cx="1439862" cy="1800225"/>
          </a:xfrm>
          <a:prstGeom prst="line">
            <a:avLst/>
          </a:prstGeom>
          <a:noFill/>
          <a:ln w="76200">
            <a:solidFill>
              <a:srgbClr val="FFCC00"/>
            </a:solidFill>
            <a:round/>
            <a:headEnd/>
            <a:tailEnd type="stealth" w="lg" len="lg"/>
          </a:ln>
          <a:effectLst>
            <a:prstShdw prst="shdw13" dist="53882" dir="13500000">
              <a:schemeClr val="bg2">
                <a:alpha val="50000"/>
              </a:schemeClr>
            </a:prstShdw>
          </a:effectLst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53525" cy="97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6553200"/>
            <a:ext cx="91249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1042988" y="115888"/>
            <a:ext cx="7273925" cy="8318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 sz="1800" b="1" i="0" u="none" strike="noStrike" kern="1200" baseline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defRPr>
            </a:pPr>
            <a:r>
              <a:rPr lang="ru-RU" sz="16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КАССОВОЕ ОБСЛУЖИВАНИЕ ИСПОЛНЕНИЯ </a:t>
            </a:r>
            <a:endParaRPr lang="en-US" sz="16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 sz="1800" b="1" i="0" u="none" strike="noStrike" kern="1200" baseline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defRPr>
            </a:pPr>
            <a:r>
              <a:rPr lang="ru-RU" sz="16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БЮДЖЕТОВ СУБЪЕКТОВ РОССИЙСКОЙ ФЕДЕРАЦИИ</a:t>
            </a:r>
            <a:r>
              <a:rPr lang="ru-RU" sz="16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en-US" sz="16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 sz="1800" b="1" i="0" u="none" strike="noStrike" kern="1200" baseline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defRPr>
            </a:pPr>
            <a:r>
              <a:rPr lang="ru-RU" sz="16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 2013 ГОДУ (НА 01.07.2013)</a:t>
            </a:r>
          </a:p>
        </p:txBody>
      </p:sp>
      <p:graphicFrame>
        <p:nvGraphicFramePr>
          <p:cNvPr id="10" name="Диаграмма 9"/>
          <p:cNvGraphicFramePr/>
          <p:nvPr/>
        </p:nvGraphicFramePr>
        <p:xfrm>
          <a:off x="1043608" y="1196752"/>
          <a:ext cx="7200800" cy="51125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8437" name="Номер слайда 6"/>
          <p:cNvSpPr>
            <a:spLocks noGrp="1"/>
          </p:cNvSpPr>
          <p:nvPr>
            <p:ph type="sldNum" sz="quarter" idx="12"/>
          </p:nvPr>
        </p:nvSpPr>
        <p:spPr bwMode="auto">
          <a:xfrm>
            <a:off x="7010400" y="6492875"/>
            <a:ext cx="2133600" cy="365125"/>
          </a:xfrm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B370862-3B3A-4EE0-A49D-05261F397F47}" type="slidenum">
              <a:rPr lang="ru-RU">
                <a:solidFill>
                  <a:schemeClr val="tx1"/>
                </a:solidFill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</a:t>
            </a:fld>
            <a:endParaRPr lang="ru-RU">
              <a:solidFill>
                <a:schemeClr val="tx1"/>
              </a:solidFill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7825" name="Picture 1" descr="C:\Documents and Settings\2741\Рабочий стол\Слайды Артюхину\Шапка 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1023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/>
        </p:nvSpPr>
        <p:spPr>
          <a:xfrm>
            <a:off x="1115616" y="116632"/>
            <a:ext cx="6984776" cy="646331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B/>
          </a:sp3d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ПЕРЕХОД НА ПРИМЕНЕНИЕ В БЮДЖЕТНОМ ПРОЦЕССЕ ОКТМО</a:t>
            </a: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468313" y="908050"/>
            <a:ext cx="8280400" cy="5545138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15" name="Рисунок 14" descr="http://paperdoc.ru/images/plateg1.gif">
            <a:hlinkHover r:id="" action="ppaction://noaction" highlightClick="1"/>
          </p:cNvPr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68538" y="981075"/>
            <a:ext cx="4567237" cy="5300663"/>
          </a:xfrm>
          <a:prstGeom prst="rect">
            <a:avLst/>
          </a:prstGeom>
          <a:noFill/>
          <a:ln w="9525">
            <a:solidFill>
              <a:schemeClr val="accent1">
                <a:shade val="50000"/>
              </a:schemeClr>
            </a:solidFill>
            <a:miter lim="800000"/>
            <a:headEnd/>
            <a:tailEnd/>
          </a:ln>
        </p:spPr>
      </p:pic>
      <p:sp>
        <p:nvSpPr>
          <p:cNvPr id="16" name="Скругленная прямоугольная выноска 15"/>
          <p:cNvSpPr/>
          <p:nvPr/>
        </p:nvSpPr>
        <p:spPr>
          <a:xfrm>
            <a:off x="5292725" y="4941888"/>
            <a:ext cx="3354388" cy="1341437"/>
          </a:xfrm>
          <a:prstGeom prst="wedgeRoundRectCallout">
            <a:avLst>
              <a:gd name="adj1" fmla="val -89679"/>
              <a:gd name="adj2" fmla="val -50502"/>
              <a:gd name="adj3" fmla="val 16667"/>
            </a:avLst>
          </a:prstGeom>
          <a:solidFill>
            <a:schemeClr val="accent1">
              <a:lumMod val="20000"/>
              <a:lumOff val="80000"/>
            </a:schemeClr>
          </a:solidFill>
          <a:ln w="158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7832" name="TextBox 18"/>
          <p:cNvSpPr txBox="1">
            <a:spLocks noChangeArrowheads="1"/>
          </p:cNvSpPr>
          <p:nvPr/>
        </p:nvSpPr>
        <p:spPr bwMode="auto">
          <a:xfrm>
            <a:off x="3348038" y="4652963"/>
            <a:ext cx="1069975" cy="277812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200" b="1">
                <a:latin typeface="Times New Roman" pitchFamily="18" charset="0"/>
                <a:cs typeface="Times New Roman" pitchFamily="18" charset="0"/>
              </a:rPr>
              <a:t>45277565000</a:t>
            </a:r>
          </a:p>
        </p:txBody>
      </p:sp>
      <p:sp>
        <p:nvSpPr>
          <p:cNvPr id="77833" name="TextBox 20"/>
          <p:cNvSpPr txBox="1">
            <a:spLocks noChangeArrowheads="1"/>
          </p:cNvSpPr>
          <p:nvPr/>
        </p:nvSpPr>
        <p:spPr bwMode="auto">
          <a:xfrm>
            <a:off x="5795963" y="4868863"/>
            <a:ext cx="2284412" cy="1462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sz="120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600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 01.01.2014 г.  </a:t>
            </a:r>
            <a:r>
              <a:rPr lang="ru-RU" sz="1500">
                <a:latin typeface="Times New Roman" pitchFamily="18" charset="0"/>
                <a:cs typeface="Times New Roman" pitchFamily="18" charset="0"/>
              </a:rPr>
              <a:t>в реквизите 105 расчетного документа </a:t>
            </a:r>
          </a:p>
          <a:p>
            <a:pPr algn="ctr"/>
            <a:r>
              <a:rPr lang="ru-RU" sz="1500">
                <a:latin typeface="Times New Roman" pitchFamily="18" charset="0"/>
                <a:cs typeface="Times New Roman" pitchFamily="18" charset="0"/>
              </a:rPr>
              <a:t>указывается код </a:t>
            </a:r>
            <a:r>
              <a:rPr lang="ru-RU" sz="1600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ОКТМО</a:t>
            </a:r>
          </a:p>
        </p:txBody>
      </p:sp>
      <p:sp>
        <p:nvSpPr>
          <p:cNvPr id="22" name="Умножение 21"/>
          <p:cNvSpPr/>
          <p:nvPr/>
        </p:nvSpPr>
        <p:spPr>
          <a:xfrm>
            <a:off x="3348038" y="4652963"/>
            <a:ext cx="998537" cy="266700"/>
          </a:xfrm>
          <a:prstGeom prst="mathMultiply">
            <a:avLst>
              <a:gd name="adj1" fmla="val 7314"/>
            </a:avLst>
          </a:prstGeom>
          <a:solidFill>
            <a:schemeClr val="accent2"/>
          </a:solidFill>
          <a:ln w="6350" cap="rnd" cmpd="sng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b="1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pic>
        <p:nvPicPr>
          <p:cNvPr id="77835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6553200"/>
            <a:ext cx="9144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7836" name="Номер слайда 6"/>
          <p:cNvSpPr txBox="1">
            <a:spLocks noGrp="1"/>
          </p:cNvSpPr>
          <p:nvPr/>
        </p:nvSpPr>
        <p:spPr bwMode="auto">
          <a:xfrm>
            <a:off x="7010400" y="6492875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/>
            <a:fld id="{00A67689-B227-460D-BC7D-43FE90D0F102}" type="slidenum">
              <a:rPr lang="ru-RU" sz="1200">
                <a:latin typeface="Calibri" pitchFamily="34" charset="0"/>
              </a:rPr>
              <a:pPr algn="r"/>
              <a:t>20</a:t>
            </a:fld>
            <a:endParaRPr lang="ru-RU" sz="1200">
              <a:latin typeface="Calibri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8849" name="Picture 5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14325" y="1909763"/>
            <a:ext cx="8510588" cy="3756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8850" name="Picture 1" descr="C:\Documents and Settings\2741\Рабочий стол\Слайды Артюхину\Шапка 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1023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0" name="Text Box 4"/>
          <p:cNvSpPr txBox="1">
            <a:spLocks noChangeArrowheads="1"/>
          </p:cNvSpPr>
          <p:nvPr/>
        </p:nvSpPr>
        <p:spPr bwMode="auto">
          <a:xfrm>
            <a:off x="984250" y="204788"/>
            <a:ext cx="7115175" cy="631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77221" tIns="38611" rIns="77221" bIns="38611">
            <a:spAutoFit/>
          </a:bodyPr>
          <a:lstStyle/>
          <a:p>
            <a:pPr algn="ctr" defTabSz="912979"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РЕЕСТР АДМИНИСТРИРУЕМЫХ ПЛАТЕЖЕЙ (ПРИЛОЖЕНИЕ 7 К ПОРЯДКУ № 92Н)</a:t>
            </a:r>
          </a:p>
        </p:txBody>
      </p:sp>
      <p:sp>
        <p:nvSpPr>
          <p:cNvPr id="78852" name="Text Box 26"/>
          <p:cNvSpPr txBox="1">
            <a:spLocks noChangeArrowheads="1"/>
          </p:cNvSpPr>
          <p:nvPr/>
        </p:nvSpPr>
        <p:spPr bwMode="auto">
          <a:xfrm>
            <a:off x="8748713" y="6453188"/>
            <a:ext cx="287337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>
              <a:latin typeface="Calibri" pitchFamily="34" charset="0"/>
            </a:endParaRPr>
          </a:p>
        </p:txBody>
      </p:sp>
      <p:pic>
        <p:nvPicPr>
          <p:cNvPr id="78853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6553200"/>
            <a:ext cx="9144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8854" name="Номер слайда 6"/>
          <p:cNvSpPr txBox="1">
            <a:spLocks noGrp="1"/>
          </p:cNvSpPr>
          <p:nvPr/>
        </p:nvSpPr>
        <p:spPr bwMode="auto">
          <a:xfrm>
            <a:off x="7010400" y="6492875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/>
            <a:fld id="{46280455-798B-42A6-B049-D90A1B828126}" type="slidenum">
              <a:rPr lang="ru-RU" sz="1200">
                <a:latin typeface="Calibri" pitchFamily="34" charset="0"/>
              </a:rPr>
              <a:pPr algn="r"/>
              <a:t>21</a:t>
            </a:fld>
            <a:endParaRPr lang="ru-RU" sz="120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3" name="Скругленный прямоугольник 16"/>
          <p:cNvSpPr>
            <a:spLocks noChangeArrowheads="1"/>
          </p:cNvSpPr>
          <p:nvPr/>
        </p:nvSpPr>
        <p:spPr bwMode="auto">
          <a:xfrm>
            <a:off x="6588125" y="2060575"/>
            <a:ext cx="2160588" cy="2520950"/>
          </a:xfrm>
          <a:prstGeom prst="roundRect">
            <a:avLst>
              <a:gd name="adj" fmla="val 16667"/>
            </a:avLst>
          </a:prstGeom>
          <a:solidFill>
            <a:srgbClr val="DCE6F2"/>
          </a:solidFill>
          <a:ln w="25400" algn="ctr">
            <a:solidFill>
              <a:srgbClr val="385D8A"/>
            </a:solidFill>
            <a:round/>
            <a:headEnd/>
            <a:tailEnd/>
          </a:ln>
        </p:spPr>
        <p:txBody>
          <a:bodyPr lIns="91430" tIns="45714" rIns="91430" bIns="45714"/>
          <a:lstStyle/>
          <a:p>
            <a:pPr algn="ctr" defTabSz="912813"/>
            <a:r>
              <a:rPr lang="ru-RU" sz="1200" b="1">
                <a:latin typeface="Times New Roman" pitchFamily="18" charset="0"/>
                <a:cs typeface="Times New Roman" pitchFamily="18" charset="0"/>
              </a:rPr>
              <a:t>МОУ ФК</a:t>
            </a:r>
          </a:p>
          <a:p>
            <a:pPr algn="ctr" defTabSz="912813"/>
            <a:r>
              <a:rPr lang="ru-RU" sz="1200" b="1">
                <a:latin typeface="Times New Roman" pitchFamily="18" charset="0"/>
                <a:cs typeface="Times New Roman" pitchFamily="18" charset="0"/>
              </a:rPr>
              <a:t>Счет № 40101</a:t>
            </a:r>
          </a:p>
          <a:p>
            <a:pPr algn="ctr" defTabSz="912813"/>
            <a:r>
              <a:rPr lang="ru-RU" sz="1200" b="1">
                <a:latin typeface="Times New Roman" pitchFamily="18" charset="0"/>
                <a:cs typeface="Times New Roman" pitchFamily="18" charset="0"/>
              </a:rPr>
              <a:t>(день Т+2)</a:t>
            </a:r>
          </a:p>
          <a:p>
            <a:pPr defTabSz="912813"/>
            <a:endParaRPr lang="ru-RU" sz="1200" b="1">
              <a:latin typeface="Times New Roman" pitchFamily="18" charset="0"/>
              <a:cs typeface="Times New Roman" pitchFamily="18" charset="0"/>
            </a:endParaRPr>
          </a:p>
          <a:p>
            <a:pPr defTabSz="912813"/>
            <a:endParaRPr lang="ru-RU" sz="1200" b="1">
              <a:latin typeface="Times New Roman" pitchFamily="18" charset="0"/>
              <a:cs typeface="Times New Roman" pitchFamily="18" charset="0"/>
            </a:endParaRPr>
          </a:p>
          <a:p>
            <a:pPr algn="ctr" defTabSz="912813"/>
            <a:r>
              <a:rPr lang="ru-RU" sz="1200">
                <a:latin typeface="Times New Roman" pitchFamily="18" charset="0"/>
                <a:cs typeface="Times New Roman" pitchFamily="18" charset="0"/>
              </a:rPr>
              <a:t>Распределение доходов от уплаты акцизов между субъектами РФ  и их перечисление в УФК</a:t>
            </a:r>
          </a:p>
          <a:p>
            <a:pPr algn="ctr" defTabSz="912813"/>
            <a:r>
              <a:rPr lang="ru-RU" sz="120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1200" b="1">
                <a:latin typeface="Times New Roman" pitchFamily="18" charset="0"/>
                <a:cs typeface="Times New Roman" pitchFamily="18" charset="0"/>
              </a:rPr>
              <a:t>100 1 03 …110)</a:t>
            </a:r>
          </a:p>
          <a:p>
            <a:pPr defTabSz="912813"/>
            <a:endParaRPr lang="ru-RU" sz="1200" b="1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трелка влево 7"/>
          <p:cNvSpPr>
            <a:spLocks noChangeArrowheads="1"/>
          </p:cNvSpPr>
          <p:nvPr/>
        </p:nvSpPr>
        <p:spPr bwMode="auto">
          <a:xfrm>
            <a:off x="1908175" y="2781300"/>
            <a:ext cx="1295400" cy="71438"/>
          </a:xfrm>
          <a:prstGeom prst="leftArrow">
            <a:avLst>
              <a:gd name="adj1" fmla="val 50000"/>
              <a:gd name="adj2" fmla="val 49360"/>
            </a:avLst>
          </a:prstGeom>
          <a:solidFill>
            <a:srgbClr val="FFC000"/>
          </a:solidFill>
          <a:ln w="25400" algn="ctr">
            <a:solidFill>
              <a:srgbClr val="385D8A"/>
            </a:solidFill>
            <a:miter lim="800000"/>
            <a:headEnd/>
            <a:tailEnd/>
          </a:ln>
        </p:spPr>
        <p:txBody>
          <a:bodyPr lIns="91430" tIns="45714" rIns="91430" bIns="45714" anchor="ctr"/>
          <a:lstStyle/>
          <a:p>
            <a:pPr defTabSz="914319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chemeClr val="accent6"/>
              </a:solidFill>
              <a:latin typeface="Calibri" pitchFamily="34" charset="0"/>
              <a:cs typeface="+mn-cs"/>
            </a:endParaRPr>
          </a:p>
        </p:txBody>
      </p:sp>
      <p:sp>
        <p:nvSpPr>
          <p:cNvPr id="79875" name="Стрелка вправо 8"/>
          <p:cNvSpPr>
            <a:spLocks noChangeArrowheads="1"/>
          </p:cNvSpPr>
          <p:nvPr/>
        </p:nvSpPr>
        <p:spPr bwMode="auto">
          <a:xfrm>
            <a:off x="5364163" y="2708275"/>
            <a:ext cx="1223962" cy="73025"/>
          </a:xfrm>
          <a:prstGeom prst="rightArrow">
            <a:avLst>
              <a:gd name="adj1" fmla="val 50000"/>
              <a:gd name="adj2" fmla="val 49972"/>
            </a:avLst>
          </a:prstGeom>
          <a:solidFill>
            <a:srgbClr val="FFC000"/>
          </a:solidFill>
          <a:ln w="25400" algn="ctr">
            <a:solidFill>
              <a:srgbClr val="385D8A"/>
            </a:solidFill>
            <a:miter lim="800000"/>
            <a:headEnd/>
            <a:tailEnd/>
          </a:ln>
        </p:spPr>
        <p:txBody>
          <a:bodyPr lIns="91430" tIns="45714" rIns="91430" bIns="45714" anchor="ctr"/>
          <a:lstStyle/>
          <a:p>
            <a:pPr defTabSz="912813"/>
            <a:endParaRPr lang="ru-RU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79876" name="Стрелка влево 9"/>
          <p:cNvSpPr>
            <a:spLocks noChangeArrowheads="1"/>
          </p:cNvSpPr>
          <p:nvPr/>
        </p:nvSpPr>
        <p:spPr bwMode="auto">
          <a:xfrm>
            <a:off x="5364163" y="4005263"/>
            <a:ext cx="1223962" cy="71437"/>
          </a:xfrm>
          <a:prstGeom prst="leftArrow">
            <a:avLst>
              <a:gd name="adj1" fmla="val 50000"/>
              <a:gd name="adj2" fmla="val 49973"/>
            </a:avLst>
          </a:prstGeom>
          <a:solidFill>
            <a:srgbClr val="FFC000"/>
          </a:solidFill>
          <a:ln w="25400" algn="ctr">
            <a:solidFill>
              <a:srgbClr val="385D8A"/>
            </a:solidFill>
            <a:miter lim="800000"/>
            <a:headEnd/>
            <a:tailEnd/>
          </a:ln>
        </p:spPr>
        <p:txBody>
          <a:bodyPr lIns="91430" tIns="45714" rIns="91430" bIns="45714" anchor="ctr"/>
          <a:lstStyle/>
          <a:p>
            <a:pPr defTabSz="912813"/>
            <a:endParaRPr lang="ru-RU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79877" name="TextBox 10"/>
          <p:cNvSpPr txBox="1">
            <a:spLocks noChangeArrowheads="1"/>
          </p:cNvSpPr>
          <p:nvPr/>
        </p:nvSpPr>
        <p:spPr bwMode="auto">
          <a:xfrm>
            <a:off x="5364163" y="2349500"/>
            <a:ext cx="1079500" cy="430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0" tIns="45714" rIns="91430" bIns="45714">
            <a:spAutoFit/>
          </a:bodyPr>
          <a:lstStyle/>
          <a:p>
            <a:pPr defTabSz="912813"/>
            <a:r>
              <a:rPr lang="ru-RU" sz="1100">
                <a:latin typeface="Times New Roman" pitchFamily="18" charset="0"/>
                <a:cs typeface="Times New Roman" pitchFamily="18" charset="0"/>
              </a:rPr>
              <a:t>72% </a:t>
            </a:r>
          </a:p>
          <a:p>
            <a:pPr defTabSz="912813"/>
            <a:r>
              <a:rPr lang="ru-RU" sz="1100">
                <a:latin typeface="Times New Roman" pitchFamily="18" charset="0"/>
                <a:cs typeface="Times New Roman" pitchFamily="18" charset="0"/>
              </a:rPr>
              <a:t>100 1 03…110</a:t>
            </a:r>
          </a:p>
        </p:txBody>
      </p:sp>
      <p:sp>
        <p:nvSpPr>
          <p:cNvPr id="79878" name="TextBox 12"/>
          <p:cNvSpPr txBox="1">
            <a:spLocks noChangeArrowheads="1"/>
          </p:cNvSpPr>
          <p:nvPr/>
        </p:nvSpPr>
        <p:spPr bwMode="auto">
          <a:xfrm>
            <a:off x="5364163" y="3357563"/>
            <a:ext cx="1152525" cy="60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0" tIns="45714" rIns="91430" bIns="45714">
            <a:spAutoFit/>
          </a:bodyPr>
          <a:lstStyle/>
          <a:p>
            <a:pPr defTabSz="912813"/>
            <a:r>
              <a:rPr lang="ru-RU" sz="1100">
                <a:latin typeface="Times New Roman" pitchFamily="18" charset="0"/>
                <a:cs typeface="Times New Roman" pitchFamily="18" charset="0"/>
              </a:rPr>
              <a:t>По нормативам, уст. ФЗ о ФБ </a:t>
            </a:r>
          </a:p>
          <a:p>
            <a:pPr defTabSz="912813"/>
            <a:r>
              <a:rPr lang="ru-RU" sz="1100">
                <a:latin typeface="Times New Roman" pitchFamily="18" charset="0"/>
                <a:cs typeface="Times New Roman" pitchFamily="18" charset="0"/>
              </a:rPr>
              <a:t>100 1 03…110</a:t>
            </a:r>
          </a:p>
        </p:txBody>
      </p:sp>
      <p:sp>
        <p:nvSpPr>
          <p:cNvPr id="79879" name="TextBox 13"/>
          <p:cNvSpPr txBox="1">
            <a:spLocks noChangeArrowheads="1"/>
          </p:cNvSpPr>
          <p:nvPr/>
        </p:nvSpPr>
        <p:spPr bwMode="auto">
          <a:xfrm>
            <a:off x="1979613" y="2349500"/>
            <a:ext cx="1079500" cy="430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0" tIns="45714" rIns="91430" bIns="45714">
            <a:spAutoFit/>
          </a:bodyPr>
          <a:lstStyle/>
          <a:p>
            <a:pPr defTabSz="912813"/>
            <a:r>
              <a:rPr lang="ru-RU" sz="1100">
                <a:latin typeface="Times New Roman" pitchFamily="18" charset="0"/>
                <a:cs typeface="Times New Roman" pitchFamily="18" charset="0"/>
              </a:rPr>
              <a:t>28% </a:t>
            </a:r>
          </a:p>
          <a:p>
            <a:pPr defTabSz="912813"/>
            <a:r>
              <a:rPr lang="ru-RU" sz="1100">
                <a:latin typeface="Times New Roman" pitchFamily="18" charset="0"/>
                <a:cs typeface="Times New Roman" pitchFamily="18" charset="0"/>
              </a:rPr>
              <a:t>182 1 03…110</a:t>
            </a:r>
          </a:p>
        </p:txBody>
      </p:sp>
      <p:sp>
        <p:nvSpPr>
          <p:cNvPr id="79880" name="Скругленный прямоугольник 23"/>
          <p:cNvSpPr>
            <a:spLocks noChangeArrowheads="1"/>
          </p:cNvSpPr>
          <p:nvPr/>
        </p:nvSpPr>
        <p:spPr bwMode="auto">
          <a:xfrm>
            <a:off x="3203575" y="1125538"/>
            <a:ext cx="2160588" cy="3743325"/>
          </a:xfrm>
          <a:prstGeom prst="roundRect">
            <a:avLst>
              <a:gd name="adj" fmla="val 16667"/>
            </a:avLst>
          </a:prstGeom>
          <a:solidFill>
            <a:srgbClr val="DCE6F2"/>
          </a:solidFill>
          <a:ln w="25400" algn="ctr">
            <a:solidFill>
              <a:srgbClr val="385D8A"/>
            </a:solidFill>
            <a:round/>
            <a:headEnd/>
            <a:tailEnd/>
          </a:ln>
        </p:spPr>
        <p:txBody>
          <a:bodyPr lIns="91430" tIns="45714" rIns="91430" bIns="45714"/>
          <a:lstStyle/>
          <a:p>
            <a:pPr algn="ctr" defTabSz="912813"/>
            <a:r>
              <a:rPr lang="ru-RU" sz="1400" b="1">
                <a:latin typeface="Times New Roman" pitchFamily="18" charset="0"/>
                <a:cs typeface="Times New Roman" pitchFamily="18" charset="0"/>
              </a:rPr>
              <a:t>УФК</a:t>
            </a:r>
          </a:p>
          <a:p>
            <a:pPr algn="ctr" defTabSz="912813"/>
            <a:r>
              <a:rPr lang="ru-RU" sz="1400" b="1">
                <a:latin typeface="Times New Roman" pitchFamily="18" charset="0"/>
                <a:cs typeface="Times New Roman" pitchFamily="18" charset="0"/>
              </a:rPr>
              <a:t>Счет № 40101</a:t>
            </a:r>
          </a:p>
        </p:txBody>
      </p:sp>
      <p:sp>
        <p:nvSpPr>
          <p:cNvPr id="79881" name="Скругленный прямоугольник 25"/>
          <p:cNvSpPr>
            <a:spLocks noChangeArrowheads="1"/>
          </p:cNvSpPr>
          <p:nvPr/>
        </p:nvSpPr>
        <p:spPr bwMode="auto">
          <a:xfrm>
            <a:off x="3203575" y="1773238"/>
            <a:ext cx="2160588" cy="1368425"/>
          </a:xfrm>
          <a:prstGeom prst="roundRect">
            <a:avLst>
              <a:gd name="adj" fmla="val 16667"/>
            </a:avLst>
          </a:prstGeom>
          <a:noFill/>
          <a:ln w="25400" algn="ctr">
            <a:solidFill>
              <a:srgbClr val="385D8A"/>
            </a:solidFill>
            <a:round/>
            <a:headEnd/>
            <a:tailEnd/>
          </a:ln>
        </p:spPr>
        <p:txBody>
          <a:bodyPr lIns="35996" tIns="35996" rIns="35996" bIns="35996" anchor="ctr"/>
          <a:lstStyle/>
          <a:p>
            <a:pPr algn="ctr" defTabSz="912813"/>
            <a:r>
              <a:rPr lang="ru-RU" sz="1200" b="1">
                <a:latin typeface="Times New Roman" pitchFamily="18" charset="0"/>
                <a:cs typeface="Times New Roman" pitchFamily="18" charset="0"/>
              </a:rPr>
              <a:t>(день Т+1)</a:t>
            </a:r>
          </a:p>
          <a:p>
            <a:pPr algn="ctr" defTabSz="912813"/>
            <a:r>
              <a:rPr lang="ru-RU" sz="1200">
                <a:latin typeface="Times New Roman" pitchFamily="18" charset="0"/>
                <a:cs typeface="Times New Roman" pitchFamily="18" charset="0"/>
              </a:rPr>
              <a:t>Распределение акцизов на нефтепродукты: (28% -фб, 72% уполномоченный ОрФК)  (</a:t>
            </a:r>
            <a:r>
              <a:rPr lang="ru-RU" sz="1200" b="1">
                <a:latin typeface="Times New Roman" pitchFamily="18" charset="0"/>
                <a:cs typeface="Times New Roman" pitchFamily="18" charset="0"/>
              </a:rPr>
              <a:t>182 1 03 … 110 )</a:t>
            </a:r>
            <a:endParaRPr lang="ru-RU" sz="12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9882" name="Скругленный прямоугольник 27"/>
          <p:cNvSpPr>
            <a:spLocks noChangeArrowheads="1"/>
          </p:cNvSpPr>
          <p:nvPr/>
        </p:nvSpPr>
        <p:spPr bwMode="auto">
          <a:xfrm>
            <a:off x="755650" y="2420938"/>
            <a:ext cx="1152525" cy="1512887"/>
          </a:xfrm>
          <a:prstGeom prst="roundRect">
            <a:avLst>
              <a:gd name="adj" fmla="val 16667"/>
            </a:avLst>
          </a:prstGeom>
          <a:solidFill>
            <a:srgbClr val="DCE6F2"/>
          </a:solidFill>
          <a:ln w="25400" algn="ctr">
            <a:solidFill>
              <a:srgbClr val="385D8A"/>
            </a:solidFill>
            <a:round/>
            <a:headEnd/>
            <a:tailEnd/>
          </a:ln>
        </p:spPr>
        <p:txBody>
          <a:bodyPr lIns="91430" tIns="45714" rIns="91430" bIns="45714" anchor="ctr"/>
          <a:lstStyle/>
          <a:p>
            <a:pPr algn="ctr" defTabSz="912813"/>
            <a:r>
              <a:rPr lang="ru-RU" sz="1400" b="1">
                <a:latin typeface="Times New Roman" pitchFamily="18" charset="0"/>
                <a:cs typeface="Times New Roman" pitchFamily="18" charset="0"/>
              </a:rPr>
              <a:t>ФК счет № 40105</a:t>
            </a:r>
          </a:p>
          <a:p>
            <a:pPr algn="ctr" defTabSz="912813"/>
            <a:r>
              <a:rPr lang="ru-RU" sz="1400" b="1">
                <a:latin typeface="Times New Roman" pitchFamily="18" charset="0"/>
                <a:cs typeface="Times New Roman" pitchFamily="18" charset="0"/>
              </a:rPr>
              <a:t>(день Т+2)</a:t>
            </a:r>
          </a:p>
          <a:p>
            <a:pPr defTabSz="912813"/>
            <a:endParaRPr lang="ru-RU" sz="1400" b="1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9883" name="Скругленный прямоугольник 39"/>
          <p:cNvSpPr>
            <a:spLocks noChangeArrowheads="1"/>
          </p:cNvSpPr>
          <p:nvPr/>
        </p:nvSpPr>
        <p:spPr bwMode="auto">
          <a:xfrm>
            <a:off x="2260600" y="5375275"/>
            <a:ext cx="2016125" cy="1081088"/>
          </a:xfrm>
          <a:prstGeom prst="roundRect">
            <a:avLst>
              <a:gd name="adj" fmla="val 16667"/>
            </a:avLst>
          </a:prstGeom>
          <a:solidFill>
            <a:srgbClr val="DCE6F2"/>
          </a:solidFill>
          <a:ln w="25400" algn="ctr">
            <a:solidFill>
              <a:srgbClr val="385D8A"/>
            </a:solidFill>
            <a:round/>
            <a:headEnd/>
            <a:tailEnd/>
          </a:ln>
        </p:spPr>
        <p:txBody>
          <a:bodyPr lIns="91430" tIns="45714" rIns="91430" bIns="45714" anchor="ctr"/>
          <a:lstStyle/>
          <a:p>
            <a:pPr algn="ctr" defTabSz="912813"/>
            <a:r>
              <a:rPr lang="ru-RU" sz="1400" b="1">
                <a:latin typeface="Times New Roman" pitchFamily="18" charset="0"/>
                <a:cs typeface="Times New Roman" pitchFamily="18" charset="0"/>
              </a:rPr>
              <a:t>Бюджет субъекта счет № 40201</a:t>
            </a:r>
          </a:p>
          <a:p>
            <a:pPr algn="ctr" defTabSz="912813"/>
            <a:r>
              <a:rPr lang="ru-RU" sz="1200" b="1">
                <a:latin typeface="Times New Roman" pitchFamily="18" charset="0"/>
                <a:cs typeface="Times New Roman" pitchFamily="18" charset="0"/>
              </a:rPr>
              <a:t>(день Т+3; для дальних регионов – день Т+4)</a:t>
            </a:r>
            <a:endParaRPr lang="ru-RU" sz="1400" b="1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9884" name="Скругленный прямоугольник 40"/>
          <p:cNvSpPr>
            <a:spLocks noChangeArrowheads="1"/>
          </p:cNvSpPr>
          <p:nvPr/>
        </p:nvSpPr>
        <p:spPr bwMode="auto">
          <a:xfrm>
            <a:off x="4449763" y="5375275"/>
            <a:ext cx="2016125" cy="1093788"/>
          </a:xfrm>
          <a:prstGeom prst="roundRect">
            <a:avLst>
              <a:gd name="adj" fmla="val 16667"/>
            </a:avLst>
          </a:prstGeom>
          <a:solidFill>
            <a:srgbClr val="DCE6F2"/>
          </a:solidFill>
          <a:ln w="25400" algn="ctr">
            <a:solidFill>
              <a:srgbClr val="385D8A"/>
            </a:solidFill>
            <a:round/>
            <a:headEnd/>
            <a:tailEnd/>
          </a:ln>
        </p:spPr>
        <p:txBody>
          <a:bodyPr lIns="91430" tIns="45714" rIns="91430" bIns="45714" anchor="ctr"/>
          <a:lstStyle/>
          <a:p>
            <a:pPr algn="ctr" defTabSz="912813"/>
            <a:r>
              <a:rPr lang="ru-RU" sz="1400" b="1">
                <a:latin typeface="Times New Roman" pitchFamily="18" charset="0"/>
                <a:cs typeface="Times New Roman" pitchFamily="18" charset="0"/>
              </a:rPr>
              <a:t>Местные бюджеты счета № 40204</a:t>
            </a:r>
          </a:p>
          <a:p>
            <a:pPr algn="ctr" defTabSz="912813"/>
            <a:r>
              <a:rPr lang="ru-RU" sz="1200" b="1">
                <a:latin typeface="Times New Roman" pitchFamily="18" charset="0"/>
                <a:cs typeface="Times New Roman" pitchFamily="18" charset="0"/>
              </a:rPr>
              <a:t>(день Т+3; для дальних регионов – день Т+4)</a:t>
            </a:r>
            <a:endParaRPr lang="ru-RU" sz="1400" b="1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9885" name="Стрелка вниз 41"/>
          <p:cNvSpPr>
            <a:spLocks noChangeArrowheads="1"/>
          </p:cNvSpPr>
          <p:nvPr/>
        </p:nvSpPr>
        <p:spPr bwMode="auto">
          <a:xfrm>
            <a:off x="4716463" y="4765675"/>
            <a:ext cx="84137" cy="598488"/>
          </a:xfrm>
          <a:prstGeom prst="downArrow">
            <a:avLst>
              <a:gd name="adj1" fmla="val 50000"/>
              <a:gd name="adj2" fmla="val 49101"/>
            </a:avLst>
          </a:prstGeom>
          <a:solidFill>
            <a:srgbClr val="FFC000"/>
          </a:solidFill>
          <a:ln w="25400" algn="ctr">
            <a:solidFill>
              <a:srgbClr val="385D8A"/>
            </a:solidFill>
            <a:miter lim="800000"/>
            <a:headEnd/>
            <a:tailEnd/>
          </a:ln>
        </p:spPr>
        <p:txBody>
          <a:bodyPr lIns="91430" tIns="45714" rIns="91430" bIns="45714" anchor="ctr"/>
          <a:lstStyle/>
          <a:p>
            <a:pPr defTabSz="912813"/>
            <a:endParaRPr lang="ru-RU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79886" name="Стрелка вниз 42"/>
          <p:cNvSpPr>
            <a:spLocks noChangeArrowheads="1"/>
          </p:cNvSpPr>
          <p:nvPr/>
        </p:nvSpPr>
        <p:spPr bwMode="auto">
          <a:xfrm>
            <a:off x="3779838" y="4765675"/>
            <a:ext cx="71437" cy="609600"/>
          </a:xfrm>
          <a:prstGeom prst="downArrow">
            <a:avLst>
              <a:gd name="adj1" fmla="val 50000"/>
              <a:gd name="adj2" fmla="val 44919"/>
            </a:avLst>
          </a:prstGeom>
          <a:solidFill>
            <a:srgbClr val="FFC000"/>
          </a:solidFill>
          <a:ln w="25400" algn="ctr">
            <a:solidFill>
              <a:srgbClr val="385D8A"/>
            </a:solidFill>
            <a:miter lim="800000"/>
            <a:headEnd/>
            <a:tailEnd/>
          </a:ln>
        </p:spPr>
        <p:txBody>
          <a:bodyPr lIns="91430" tIns="45714" rIns="91430" bIns="45714" anchor="ctr"/>
          <a:lstStyle/>
          <a:p>
            <a:pPr defTabSz="912813"/>
            <a:endParaRPr lang="ru-RU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79887" name="Скругленный прямоугольник 17"/>
          <p:cNvSpPr>
            <a:spLocks noChangeArrowheads="1"/>
          </p:cNvSpPr>
          <p:nvPr/>
        </p:nvSpPr>
        <p:spPr bwMode="auto">
          <a:xfrm>
            <a:off x="468313" y="1268413"/>
            <a:ext cx="1582737" cy="504825"/>
          </a:xfrm>
          <a:prstGeom prst="roundRect">
            <a:avLst>
              <a:gd name="adj" fmla="val 16667"/>
            </a:avLst>
          </a:prstGeom>
          <a:solidFill>
            <a:srgbClr val="DCE6F2"/>
          </a:solidFill>
          <a:ln w="25400" algn="ctr">
            <a:solidFill>
              <a:srgbClr val="385D8A"/>
            </a:solidFill>
            <a:round/>
            <a:headEnd/>
            <a:tailEnd/>
          </a:ln>
        </p:spPr>
        <p:txBody>
          <a:bodyPr lIns="91430" tIns="45714" rIns="91430" bIns="45714" anchor="ctr"/>
          <a:lstStyle/>
          <a:p>
            <a:pPr algn="ctr" defTabSz="912813"/>
            <a:r>
              <a:rPr lang="ru-RU" sz="1400" b="1">
                <a:latin typeface="Times New Roman" pitchFamily="18" charset="0"/>
                <a:cs typeface="Times New Roman" pitchFamily="18" charset="0"/>
              </a:rPr>
              <a:t>Плательщик</a:t>
            </a:r>
          </a:p>
          <a:p>
            <a:pPr algn="ctr" defTabSz="912813"/>
            <a:r>
              <a:rPr lang="ru-RU" sz="1400" b="1">
                <a:latin typeface="Times New Roman" pitchFamily="18" charset="0"/>
                <a:cs typeface="Times New Roman" pitchFamily="18" charset="0"/>
              </a:rPr>
              <a:t>(день Т)</a:t>
            </a:r>
          </a:p>
        </p:txBody>
      </p:sp>
      <p:sp>
        <p:nvSpPr>
          <p:cNvPr id="79888" name="Стрелка вправо 18"/>
          <p:cNvSpPr>
            <a:spLocks noChangeArrowheads="1"/>
          </p:cNvSpPr>
          <p:nvPr/>
        </p:nvSpPr>
        <p:spPr bwMode="auto">
          <a:xfrm>
            <a:off x="2051050" y="1557338"/>
            <a:ext cx="1152525" cy="71437"/>
          </a:xfrm>
          <a:prstGeom prst="rightArrow">
            <a:avLst>
              <a:gd name="adj1" fmla="val 50000"/>
              <a:gd name="adj2" fmla="val 49969"/>
            </a:avLst>
          </a:prstGeom>
          <a:solidFill>
            <a:srgbClr val="FFC000"/>
          </a:solidFill>
          <a:ln w="25400" algn="ctr">
            <a:solidFill>
              <a:srgbClr val="385D8A"/>
            </a:solidFill>
            <a:miter lim="800000"/>
            <a:headEnd/>
            <a:tailEnd/>
          </a:ln>
        </p:spPr>
        <p:txBody>
          <a:bodyPr lIns="91430" tIns="45714" rIns="91430" bIns="45714" anchor="ctr"/>
          <a:lstStyle/>
          <a:p>
            <a:pPr defTabSz="912813"/>
            <a:endParaRPr lang="ru-RU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79889" name="TextBox 19"/>
          <p:cNvSpPr txBox="1">
            <a:spLocks noChangeArrowheads="1"/>
          </p:cNvSpPr>
          <p:nvPr/>
        </p:nvSpPr>
        <p:spPr bwMode="auto">
          <a:xfrm>
            <a:off x="2124075" y="1341438"/>
            <a:ext cx="1079500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0" tIns="45714" rIns="91430" bIns="45714">
            <a:spAutoFit/>
          </a:bodyPr>
          <a:lstStyle/>
          <a:p>
            <a:pPr defTabSz="912813"/>
            <a:r>
              <a:rPr lang="ru-RU" sz="1100">
                <a:latin typeface="Times New Roman" pitchFamily="18" charset="0"/>
                <a:cs typeface="Times New Roman" pitchFamily="18" charset="0"/>
              </a:rPr>
              <a:t>182 1 03…110</a:t>
            </a:r>
          </a:p>
        </p:txBody>
      </p:sp>
      <p:sp>
        <p:nvSpPr>
          <p:cNvPr id="79890" name="Скругленный прямоугольник 26"/>
          <p:cNvSpPr>
            <a:spLocks noChangeArrowheads="1"/>
          </p:cNvSpPr>
          <p:nvPr/>
        </p:nvSpPr>
        <p:spPr bwMode="auto">
          <a:xfrm>
            <a:off x="3203575" y="3141663"/>
            <a:ext cx="2160588" cy="1582737"/>
          </a:xfrm>
          <a:prstGeom prst="roundRect">
            <a:avLst>
              <a:gd name="adj" fmla="val 16667"/>
            </a:avLst>
          </a:prstGeom>
          <a:noFill/>
          <a:ln w="25400" algn="ctr">
            <a:solidFill>
              <a:srgbClr val="385D8A"/>
            </a:solidFill>
            <a:round/>
            <a:headEnd/>
            <a:tailEnd/>
          </a:ln>
        </p:spPr>
        <p:txBody>
          <a:bodyPr lIns="35996" tIns="35996" rIns="35996" bIns="35996" anchor="ctr"/>
          <a:lstStyle/>
          <a:p>
            <a:pPr algn="ctr" defTabSz="912813"/>
            <a:r>
              <a:rPr lang="ru-RU" sz="1200" b="1">
                <a:latin typeface="Times New Roman" pitchFamily="18" charset="0"/>
                <a:cs typeface="Times New Roman" pitchFamily="18" charset="0"/>
              </a:rPr>
              <a:t>(день Т+3; для дальних регионов – день Т+4)</a:t>
            </a:r>
          </a:p>
          <a:p>
            <a:pPr algn="ctr" defTabSz="912813"/>
            <a:r>
              <a:rPr lang="ru-RU" sz="1200">
                <a:latin typeface="Times New Roman" pitchFamily="18" charset="0"/>
                <a:cs typeface="Times New Roman" pitchFamily="18" charset="0"/>
              </a:rPr>
              <a:t>Распределение доходов от уплаты акцизов в бюджет субъекта РФ, МБ по нормативам, установленным законом субъекта РФ</a:t>
            </a:r>
          </a:p>
          <a:p>
            <a:pPr algn="ctr" defTabSz="912813"/>
            <a:r>
              <a:rPr lang="ru-RU" sz="1200" b="1">
                <a:latin typeface="Times New Roman" pitchFamily="18" charset="0"/>
                <a:cs typeface="Times New Roman" pitchFamily="18" charset="0"/>
              </a:rPr>
              <a:t>(100 1 03…110)</a:t>
            </a:r>
          </a:p>
        </p:txBody>
      </p:sp>
      <p:pic>
        <p:nvPicPr>
          <p:cNvPr id="79891" name="Picture 1" descr="C:\Documents and Settings\2741\Рабочий стол\Слайды Артюхину\Шапка 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1023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0419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984250" y="204788"/>
            <a:ext cx="7237413" cy="549275"/>
          </a:xfrm>
        </p:spPr>
        <p:txBody>
          <a:bodyPr lIns="91430" tIns="45714" rIns="91430" bIns="45714"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18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РАСПРЕДЕЛЕНИЕ АКЦИЗОВ НА НЕФТЕПРОДУКТЫ</a:t>
            </a:r>
            <a:endParaRPr lang="ru-RU" sz="1800" b="1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79893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6553200"/>
            <a:ext cx="9144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9894" name="Номер слайда 6"/>
          <p:cNvSpPr txBox="1">
            <a:spLocks noGrp="1"/>
          </p:cNvSpPr>
          <p:nvPr/>
        </p:nvSpPr>
        <p:spPr bwMode="auto">
          <a:xfrm>
            <a:off x="7010400" y="6492875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/>
            <a:fld id="{BF16B3E4-3C4A-4655-9BFC-775736C6EFE9}" type="slidenum">
              <a:rPr lang="ru-RU" sz="1200">
                <a:latin typeface="Calibri" pitchFamily="34" charset="0"/>
              </a:rPr>
              <a:pPr algn="r"/>
              <a:t>22</a:t>
            </a:fld>
            <a:endParaRPr lang="ru-RU" sz="1200">
              <a:latin typeface="Calibri" pitchFamily="34" charset="0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0897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14325" y="1057275"/>
            <a:ext cx="8445500" cy="5211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0898" name="Picture 1" descr="C:\Documents and Settings\2741\Рабочий стол\Слайды Артюхину\Шапка 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1023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4" name="Rectangle 2"/>
          <p:cNvSpPr>
            <a:spLocks noGrp="1"/>
          </p:cNvSpPr>
          <p:nvPr>
            <p:ph type="title"/>
          </p:nvPr>
        </p:nvSpPr>
        <p:spPr>
          <a:xfrm>
            <a:off x="1547813" y="0"/>
            <a:ext cx="6497637" cy="981075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16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ПРЕДОСТАВЛЕНИЕ ИНФОРМАЦИИ О ПЛАТЕЖАХ ЮРИДИЧЕСКИХ ЛИЦ, ЯВЛЯЮЩИХСЯ ИСТОЧНИКАМИ ДОХОДОВ БЮДЖЕТА</a:t>
            </a:r>
          </a:p>
        </p:txBody>
      </p:sp>
      <p:sp>
        <p:nvSpPr>
          <p:cNvPr id="80900" name="Text Box 26"/>
          <p:cNvSpPr txBox="1">
            <a:spLocks noChangeArrowheads="1"/>
          </p:cNvSpPr>
          <p:nvPr/>
        </p:nvSpPr>
        <p:spPr bwMode="auto">
          <a:xfrm>
            <a:off x="8748713" y="6453188"/>
            <a:ext cx="287337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>
              <a:latin typeface="Calibri" pitchFamily="34" charset="0"/>
            </a:endParaRPr>
          </a:p>
        </p:txBody>
      </p:sp>
      <p:pic>
        <p:nvPicPr>
          <p:cNvPr id="80901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6553200"/>
            <a:ext cx="9144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0902" name="Номер слайда 6"/>
          <p:cNvSpPr txBox="1">
            <a:spLocks noGrp="1"/>
          </p:cNvSpPr>
          <p:nvPr/>
        </p:nvSpPr>
        <p:spPr bwMode="auto">
          <a:xfrm>
            <a:off x="7010400" y="6492875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/>
            <a:fld id="{A082C651-ACBD-44FC-BCE8-E84500144F02}" type="slidenum">
              <a:rPr lang="ru-RU" sz="1200">
                <a:latin typeface="Calibri" pitchFamily="34" charset="0"/>
              </a:rPr>
              <a:pPr algn="r"/>
              <a:t>23</a:t>
            </a:fld>
            <a:endParaRPr lang="ru-RU" sz="120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Прямоугольник 11"/>
          <p:cNvSpPr>
            <a:spLocks noChangeArrowheads="1"/>
          </p:cNvSpPr>
          <p:nvPr/>
        </p:nvSpPr>
        <p:spPr bwMode="auto">
          <a:xfrm>
            <a:off x="4859338" y="1412875"/>
            <a:ext cx="4033837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Результаты</a:t>
            </a:r>
            <a:r>
              <a:rPr lang="ru-RU" sz="1400" dirty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проведения открытых аукционов на оказание услуг по обслуживанию счетов 40116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 использованием банковских карт</a:t>
            </a:r>
          </a:p>
        </p:txBody>
      </p:sp>
      <p:pic>
        <p:nvPicPr>
          <p:cNvPr id="81922" name="Picture 4" descr="M:\OBMEN_FK\05\Коллегия 2013\Человечки\13942135-stressed-3d-small-person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4857750"/>
            <a:ext cx="120015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3" name="TextBox 11"/>
          <p:cNvSpPr txBox="1">
            <a:spLocks noChangeArrowheads="1"/>
          </p:cNvSpPr>
          <p:nvPr/>
        </p:nvSpPr>
        <p:spPr bwMode="auto">
          <a:xfrm>
            <a:off x="323850" y="1412875"/>
            <a:ext cx="4103688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Результаты</a:t>
            </a:r>
            <a:r>
              <a:rPr lang="ru-RU" sz="1400" dirty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проведения открытых аукционов на оказание услуг по обслуживанию счетов 40116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 использованием чеков</a:t>
            </a:r>
          </a:p>
        </p:txBody>
      </p:sp>
      <p:graphicFrame>
        <p:nvGraphicFramePr>
          <p:cNvPr id="13" name="Диаграмма 12"/>
          <p:cNvGraphicFramePr/>
          <p:nvPr/>
        </p:nvGraphicFramePr>
        <p:xfrm>
          <a:off x="0" y="2071678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4" name="Диаграмма 13"/>
          <p:cNvGraphicFramePr/>
          <p:nvPr/>
        </p:nvGraphicFramePr>
        <p:xfrm>
          <a:off x="4357686" y="2071678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2056" name="TextBox 14"/>
          <p:cNvSpPr txBox="1">
            <a:spLocks noChangeArrowheads="1"/>
          </p:cNvSpPr>
          <p:nvPr/>
        </p:nvSpPr>
        <p:spPr bwMode="auto">
          <a:xfrm>
            <a:off x="1042988" y="5013325"/>
            <a:ext cx="347345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аукцион состоялся – 25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аукцион не состоялся – 28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аукцион частично состоялся - 8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срок подачи заявок не истек - 7</a:t>
            </a:r>
          </a:p>
        </p:txBody>
      </p:sp>
      <p:sp>
        <p:nvSpPr>
          <p:cNvPr id="2057" name="TextBox 15"/>
          <p:cNvSpPr txBox="1">
            <a:spLocks noChangeArrowheads="1"/>
          </p:cNvSpPr>
          <p:nvPr/>
        </p:nvSpPr>
        <p:spPr bwMode="auto">
          <a:xfrm>
            <a:off x="5219700" y="5037138"/>
            <a:ext cx="347345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аукцион состоялся – 14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аукцион не состоялся – 53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аукцион частично состоялся - 9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срок подачи заявок не истек - 8</a:t>
            </a:r>
          </a:p>
        </p:txBody>
      </p:sp>
      <p:pic>
        <p:nvPicPr>
          <p:cNvPr id="81928" name="Picture 1" descr="C:\Documents and Settings\2741\Рабочий стол\Слайды Артюхину\Шапка 1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0"/>
            <a:ext cx="9144000" cy="1023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2"/>
          <p:cNvSpPr txBox="1">
            <a:spLocks noChangeArrowheads="1"/>
          </p:cNvSpPr>
          <p:nvPr/>
        </p:nvSpPr>
        <p:spPr bwMode="auto">
          <a:xfrm>
            <a:off x="900113" y="71438"/>
            <a:ext cx="7416800" cy="90963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ctr"/>
          <a:lstStyle/>
          <a:p>
            <a:pPr algn="ctr" defTabSz="44926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МОНИТОРИНГ РЕЗУЛЬТАТОВ ПРОВЕДЕНИЯ ТОФК ОТКРЫТЫХ АУКЦИОНОВ В ЭЛЕКТРОННОЙ ФОРМЕ  </a:t>
            </a:r>
          </a:p>
        </p:txBody>
      </p:sp>
      <p:pic>
        <p:nvPicPr>
          <p:cNvPr id="81930" name="Picture 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6553200"/>
            <a:ext cx="9144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31" name="Номер слайда 6"/>
          <p:cNvSpPr txBox="1">
            <a:spLocks noGrp="1"/>
          </p:cNvSpPr>
          <p:nvPr/>
        </p:nvSpPr>
        <p:spPr bwMode="auto">
          <a:xfrm>
            <a:off x="7010400" y="6492875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/>
            <a:fld id="{2DD2A5EE-C887-4FD6-9D91-82342A6ACFE4}" type="slidenum">
              <a:rPr lang="ru-RU" sz="1200">
                <a:latin typeface="Calibri" pitchFamily="34" charset="0"/>
              </a:rPr>
              <a:pPr algn="r"/>
              <a:t>24</a:t>
            </a:fld>
            <a:endParaRPr lang="ru-RU" sz="1200">
              <a:latin typeface="Calibri" pitchFamily="34" charset="0"/>
            </a:endParaRPr>
          </a:p>
        </p:txBody>
      </p:sp>
      <p:cxnSp>
        <p:nvCxnSpPr>
          <p:cNvPr id="20" name="Прямая соединительная линия 19"/>
          <p:cNvCxnSpPr/>
          <p:nvPr/>
        </p:nvCxnSpPr>
        <p:spPr>
          <a:xfrm>
            <a:off x="4716463" y="1484313"/>
            <a:ext cx="0" cy="489743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>
            <a:off x="34925" y="1341438"/>
            <a:ext cx="903763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>
            <a:off x="34925" y="4797425"/>
            <a:ext cx="903763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7"/>
          <p:cNvSpPr txBox="1">
            <a:spLocks/>
          </p:cNvSpPr>
          <p:nvPr/>
        </p:nvSpPr>
        <p:spPr bwMode="auto">
          <a:xfrm>
            <a:off x="742950" y="115888"/>
            <a:ext cx="7367588" cy="750887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 anchor="ctr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lang="ru-RU" sz="2400" b="1" kern="1200" dirty="0">
                <a:solidFill>
                  <a:srgbClr val="00449E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449E"/>
                </a:solidFill>
                <a:latin typeface="Calibri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449E"/>
                </a:solidFill>
                <a:latin typeface="Calibri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449E"/>
                </a:solidFill>
                <a:latin typeface="Calibri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449E"/>
                </a:solidFill>
                <a:latin typeface="Calibri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449E"/>
                </a:solidFill>
                <a:latin typeface="Calibri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449E"/>
                </a:solidFill>
                <a:latin typeface="Calibri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449E"/>
                </a:solidFill>
                <a:latin typeface="Calibri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449E"/>
                </a:solidFill>
                <a:latin typeface="Calibri" pitchFamily="34" charset="0"/>
              </a:defRPr>
            </a:lvl9pPr>
          </a:lstStyle>
          <a:p>
            <a:pPr algn="ctr">
              <a:defRPr/>
            </a:pPr>
            <a:endParaRPr sz="2000" b="0" smtClean="0"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ea typeface="+mn-ea"/>
              <a:cs typeface="+mn-cs"/>
            </a:endParaRPr>
          </a:p>
        </p:txBody>
      </p:sp>
      <p:grpSp>
        <p:nvGrpSpPr>
          <p:cNvPr id="82946" name="Группа 19"/>
          <p:cNvGrpSpPr>
            <a:grpSpLocks/>
          </p:cNvGrpSpPr>
          <p:nvPr/>
        </p:nvGrpSpPr>
        <p:grpSpPr bwMode="auto">
          <a:xfrm>
            <a:off x="6443663" y="5732463"/>
            <a:ext cx="1787525" cy="215900"/>
            <a:chOff x="5715008" y="5787024"/>
            <a:chExt cx="1786686" cy="214314"/>
          </a:xfrm>
        </p:grpSpPr>
        <p:sp>
          <p:nvSpPr>
            <p:cNvPr id="16" name="Блок-схема: процесс 15"/>
            <p:cNvSpPr/>
            <p:nvPr/>
          </p:nvSpPr>
          <p:spPr>
            <a:xfrm>
              <a:off x="7011152" y="5787024"/>
              <a:ext cx="490542" cy="214314"/>
            </a:xfrm>
            <a:prstGeom prst="flowChartProcess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200" b="1">
                  <a:solidFill>
                    <a:schemeClr val="tx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20%</a:t>
              </a:r>
            </a:p>
          </p:txBody>
        </p:sp>
        <p:sp>
          <p:nvSpPr>
            <p:cNvPr id="18" name="Блок-схема: процесс 17"/>
            <p:cNvSpPr/>
            <p:nvPr/>
          </p:nvSpPr>
          <p:spPr>
            <a:xfrm>
              <a:off x="5715008" y="5787024"/>
              <a:ext cx="1285884" cy="214314"/>
            </a:xfrm>
            <a:prstGeom prst="flowChartProcess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sz="1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/>
                <a:cs typeface="Times New Roman" pitchFamily="18" charset="0"/>
              </a:endParaRPr>
            </a:p>
          </p:txBody>
        </p:sp>
      </p:grpSp>
      <p:pic>
        <p:nvPicPr>
          <p:cNvPr id="82947" name="Picture 209"/>
          <p:cNvPicPr>
            <a:picLocks noChangeArrowheads="1"/>
          </p:cNvPicPr>
          <p:nvPr/>
        </p:nvPicPr>
        <p:blipFill>
          <a:blip r:embed="rId2">
            <a:lum bright="18000" contrast="-6000"/>
          </a:blip>
          <a:srcRect/>
          <a:stretch>
            <a:fillRect/>
          </a:stretch>
        </p:blipFill>
        <p:spPr bwMode="auto">
          <a:xfrm>
            <a:off x="534988" y="1052513"/>
            <a:ext cx="8429625" cy="5805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Прямоугольник 21"/>
          <p:cNvSpPr/>
          <p:nvPr/>
        </p:nvSpPr>
        <p:spPr>
          <a:xfrm>
            <a:off x="827088" y="1268413"/>
            <a:ext cx="7572375" cy="5016500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0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266700" indent="-266700" algn="just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sz="20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неготовность прикладного программного обеспечения, используемого в    кредитных организациях;</a:t>
            </a:r>
          </a:p>
          <a:p>
            <a:pPr marL="266700" indent="-266700" algn="just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endParaRPr lang="ru-RU" sz="2000" b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266700" indent="-266700" algn="just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endParaRPr lang="ru-RU" sz="2000" b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266700" indent="-266700" algn="just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sz="20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неготовность карточного продукта, в части установления ограничения суммы расчетов, не связанных с получением и взносом наличных денег, не более 100 000 руб. в сутки по каждой банковской карте;</a:t>
            </a:r>
          </a:p>
          <a:p>
            <a:pPr marL="266700" indent="-266700" algn="just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endParaRPr lang="ru-RU" sz="2000" b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266700" indent="-266700" algn="just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endParaRPr lang="ru-RU" sz="2000" b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266700" indent="-266700" algn="just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sz="20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отсутствие разветвленной сети филиалов и банкоматов.</a:t>
            </a:r>
          </a:p>
          <a:p>
            <a:pPr marL="266700" indent="-266700" algn="just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endParaRPr lang="ru-RU" sz="2000" b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endParaRPr lang="ru-RU" sz="2000" b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000" b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000" b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2949" name="Picture 1" descr="C:\Documents and Settings\2741\Рабочий стол\Слайды Артюхину\Шапка 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1023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" name="Rectangle 2"/>
          <p:cNvSpPr txBox="1">
            <a:spLocks noChangeArrowheads="1"/>
          </p:cNvSpPr>
          <p:nvPr/>
        </p:nvSpPr>
        <p:spPr bwMode="auto">
          <a:xfrm>
            <a:off x="900113" y="115888"/>
            <a:ext cx="7559675" cy="79216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ctr"/>
          <a:lstStyle/>
          <a:p>
            <a:pPr algn="ctr" defTabSz="44926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+mn-cs"/>
              </a:rPr>
              <a:t>ОТДЕЛЬНЫЕ ПРИЧИНЫ НЕУЧАСТИЯ КРЕДИТНЫХ ОРГАНИЗАЦИЙ В ОТКРЫТЫХ АУКЦИОНАХ В ЭЛЕКТРОННОЙ ФОРМЕ НА ОБСЛУЖИВАНИЕ СЧЕТОВ 40116</a:t>
            </a:r>
          </a:p>
        </p:txBody>
      </p:sp>
      <p:pic>
        <p:nvPicPr>
          <p:cNvPr id="82951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6553200"/>
            <a:ext cx="9144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2952" name="Номер слайда 6"/>
          <p:cNvSpPr txBox="1">
            <a:spLocks noGrp="1"/>
          </p:cNvSpPr>
          <p:nvPr/>
        </p:nvSpPr>
        <p:spPr bwMode="auto">
          <a:xfrm>
            <a:off x="7010400" y="6492875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/>
            <a:fld id="{39A56059-14E4-4558-A181-A5D990554BE9}" type="slidenum">
              <a:rPr lang="ru-RU" sz="1200">
                <a:latin typeface="Calibri" pitchFamily="34" charset="0"/>
              </a:rPr>
              <a:pPr algn="r"/>
              <a:t>25</a:t>
            </a:fld>
            <a:endParaRPr lang="ru-RU" sz="1200">
              <a:latin typeface="Calibri" pitchFamily="34" charset="0"/>
            </a:endParaRPr>
          </a:p>
        </p:txBody>
      </p:sp>
      <p:pic>
        <p:nvPicPr>
          <p:cNvPr id="82953" name="Picture 8" descr="Держатель карты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116013" y="5013325"/>
            <a:ext cx="960437" cy="1439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69" name="AutoShape 12"/>
          <p:cNvSpPr>
            <a:spLocks noChangeArrowheads="1"/>
          </p:cNvSpPr>
          <p:nvPr/>
        </p:nvSpPr>
        <p:spPr bwMode="auto">
          <a:xfrm>
            <a:off x="611188" y="1196975"/>
            <a:ext cx="8353425" cy="360363"/>
          </a:xfrm>
          <a:prstGeom prst="roundRect">
            <a:avLst>
              <a:gd name="adj" fmla="val 16667"/>
            </a:avLst>
          </a:prstGeom>
          <a:noFill/>
          <a:ln w="19050">
            <a:solidFill>
              <a:srgbClr val="11446D"/>
            </a:solidFill>
            <a:prstDash val="sysDot"/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3970" name="Text Box 13"/>
          <p:cNvSpPr txBox="1">
            <a:spLocks noChangeArrowheads="1"/>
          </p:cNvSpPr>
          <p:nvPr/>
        </p:nvSpPr>
        <p:spPr bwMode="auto">
          <a:xfrm>
            <a:off x="681038" y="1190625"/>
            <a:ext cx="8215312" cy="366713"/>
          </a:xfrm>
          <a:prstGeom prst="rect">
            <a:avLst/>
          </a:prstGeom>
          <a:noFill/>
          <a:ln w="9525">
            <a:noFill/>
            <a:prstDash val="sysDot"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Статьи 148, 166.1, 220.1</a:t>
            </a:r>
            <a:r>
              <a:rPr lang="ru-RU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>
                <a:latin typeface="Times New Roman" pitchFamily="18" charset="0"/>
                <a:cs typeface="Times New Roman" pitchFamily="18" charset="0"/>
              </a:rPr>
              <a:t>Бюджетного кодекса Российской Федерации</a:t>
            </a:r>
          </a:p>
        </p:txBody>
      </p:sp>
      <p:sp>
        <p:nvSpPr>
          <p:cNvPr id="23558" name="AutoShape 6"/>
          <p:cNvSpPr>
            <a:spLocks noChangeArrowheads="1"/>
          </p:cNvSpPr>
          <p:nvPr/>
        </p:nvSpPr>
        <p:spPr bwMode="auto">
          <a:xfrm>
            <a:off x="4370397" y="1628800"/>
            <a:ext cx="849425" cy="287337"/>
          </a:xfrm>
          <a:prstGeom prst="downArrow">
            <a:avLst>
              <a:gd name="adj1" fmla="val 50000"/>
              <a:gd name="adj2" fmla="val 25000"/>
            </a:avLst>
          </a:prstGeom>
          <a:solidFill>
            <a:schemeClr val="accent1">
              <a:lumMod val="60000"/>
              <a:lumOff val="40000"/>
            </a:schemeClr>
          </a:solidFill>
          <a:ln w="19050">
            <a:solidFill>
              <a:schemeClr val="accent1">
                <a:lumMod val="75000"/>
              </a:schemeClr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3974" name="AutoShape 12"/>
          <p:cNvSpPr>
            <a:spLocks noChangeArrowheads="1"/>
          </p:cNvSpPr>
          <p:nvPr/>
        </p:nvSpPr>
        <p:spPr bwMode="auto">
          <a:xfrm>
            <a:off x="611188" y="1989138"/>
            <a:ext cx="8353425" cy="1223962"/>
          </a:xfrm>
          <a:prstGeom prst="roundRect">
            <a:avLst>
              <a:gd name="adj" fmla="val 16667"/>
            </a:avLst>
          </a:prstGeom>
          <a:noFill/>
          <a:ln w="19050">
            <a:solidFill>
              <a:srgbClr val="11446D"/>
            </a:solidFill>
            <a:prstDash val="sysDot"/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3975" name="Text Box 13"/>
          <p:cNvSpPr txBox="1">
            <a:spLocks noChangeArrowheads="1"/>
          </p:cNvSpPr>
          <p:nvPr/>
        </p:nvSpPr>
        <p:spPr bwMode="auto">
          <a:xfrm>
            <a:off x="611188" y="1989138"/>
            <a:ext cx="8353425" cy="1522412"/>
          </a:xfrm>
          <a:prstGeom prst="rect">
            <a:avLst/>
          </a:prstGeom>
          <a:noFill/>
          <a:ln w="9525">
            <a:noFill/>
            <a:prstDash val="sysDot"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1600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Порядок</a:t>
            </a:r>
            <a:r>
              <a:rPr lang="ru-RU" sz="1400">
                <a:latin typeface="Times New Roman" pitchFamily="18" charset="0"/>
                <a:cs typeface="Times New Roman" pitchFamily="18" charset="0"/>
              </a:rPr>
              <a:t> кассового обслуживания исполнения бюджетов территориальных государственных внебюджетных фондов, утвержденный </a:t>
            </a:r>
            <a:r>
              <a:rPr lang="ru-RU" sz="1600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приказом ФК от 17 июня 2013 г. № 6н</a:t>
            </a:r>
          </a:p>
          <a:p>
            <a:pPr algn="ctr">
              <a:spcBef>
                <a:spcPct val="50000"/>
              </a:spcBef>
            </a:pPr>
            <a:r>
              <a:rPr lang="ru-RU" sz="1600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Порядок</a:t>
            </a:r>
            <a:r>
              <a:rPr lang="ru-RU" sz="1400">
                <a:latin typeface="Times New Roman" pitchFamily="18" charset="0"/>
                <a:cs typeface="Times New Roman" pitchFamily="18" charset="0"/>
              </a:rPr>
              <a:t> открытия и ведения лицевых счетов территориальными органами Федерального казначейства, утвержденный </a:t>
            </a:r>
            <a:r>
              <a:rPr lang="ru-RU" sz="1600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приказом ФК от 29 декабря 2012 г. № 24н</a:t>
            </a:r>
          </a:p>
          <a:p>
            <a:pPr algn="ctr">
              <a:spcBef>
                <a:spcPct val="50000"/>
              </a:spcBef>
            </a:pPr>
            <a:endParaRPr lang="ru-RU" sz="14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3976" name="Text Box 13"/>
          <p:cNvSpPr txBox="1">
            <a:spLocks noChangeArrowheads="1"/>
          </p:cNvSpPr>
          <p:nvPr/>
        </p:nvSpPr>
        <p:spPr bwMode="auto">
          <a:xfrm>
            <a:off x="469900" y="3608388"/>
            <a:ext cx="8494713" cy="611187"/>
          </a:xfrm>
          <a:prstGeom prst="rect">
            <a:avLst/>
          </a:prstGeom>
          <a:noFill/>
          <a:ln w="9525">
            <a:noFill/>
            <a:prstDash val="sysDot"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Соглашение</a:t>
            </a:r>
            <a:r>
              <a:rPr lang="ru-RU" sz="160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>
                <a:latin typeface="Times New Roman" pitchFamily="18" charset="0"/>
                <a:cs typeface="Times New Roman" pitchFamily="18" charset="0"/>
              </a:rPr>
              <a:t>об осуществлении органами ФК отдельных функций по исполнению бюджета ТФОМС при кассовом обслуживании ими исполнения бюджета</a:t>
            </a:r>
          </a:p>
        </p:txBody>
      </p:sp>
      <p:sp>
        <p:nvSpPr>
          <p:cNvPr id="83977" name="AutoShape 12"/>
          <p:cNvSpPr>
            <a:spLocks noChangeArrowheads="1"/>
          </p:cNvSpPr>
          <p:nvPr/>
        </p:nvSpPr>
        <p:spPr bwMode="auto">
          <a:xfrm>
            <a:off x="611188" y="3681413"/>
            <a:ext cx="8353425" cy="503237"/>
          </a:xfrm>
          <a:prstGeom prst="roundRect">
            <a:avLst>
              <a:gd name="adj" fmla="val 16667"/>
            </a:avLst>
          </a:prstGeom>
          <a:noFill/>
          <a:ln w="19050">
            <a:solidFill>
              <a:srgbClr val="11446D"/>
            </a:solidFill>
            <a:prstDash val="sysDot"/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563" name="AutoShape 11"/>
          <p:cNvSpPr>
            <a:spLocks noChangeArrowheads="1"/>
          </p:cNvSpPr>
          <p:nvPr/>
        </p:nvSpPr>
        <p:spPr bwMode="auto">
          <a:xfrm>
            <a:off x="4370397" y="3321645"/>
            <a:ext cx="849425" cy="287338"/>
          </a:xfrm>
          <a:prstGeom prst="downArrow">
            <a:avLst>
              <a:gd name="adj1" fmla="val 50000"/>
              <a:gd name="adj2" fmla="val 25000"/>
            </a:avLst>
          </a:prstGeom>
          <a:solidFill>
            <a:schemeClr val="accent1">
              <a:lumMod val="60000"/>
              <a:lumOff val="40000"/>
            </a:schemeClr>
          </a:solidFill>
          <a:ln w="19050">
            <a:solidFill>
              <a:schemeClr val="accent1">
                <a:lumMod val="75000"/>
              </a:schemeClr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3981" name="AutoShape 12"/>
          <p:cNvSpPr>
            <a:spLocks noChangeArrowheads="1"/>
          </p:cNvSpPr>
          <p:nvPr/>
        </p:nvSpPr>
        <p:spPr bwMode="auto">
          <a:xfrm>
            <a:off x="611188" y="4616450"/>
            <a:ext cx="8353425" cy="649288"/>
          </a:xfrm>
          <a:prstGeom prst="roundRect">
            <a:avLst>
              <a:gd name="adj" fmla="val 16667"/>
            </a:avLst>
          </a:prstGeom>
          <a:noFill/>
          <a:ln w="19050">
            <a:solidFill>
              <a:srgbClr val="11446D"/>
            </a:solidFill>
            <a:prstDash val="sysDot"/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3982" name="AutoShape 12"/>
          <p:cNvSpPr>
            <a:spLocks noChangeArrowheads="1"/>
          </p:cNvSpPr>
          <p:nvPr/>
        </p:nvSpPr>
        <p:spPr bwMode="auto">
          <a:xfrm>
            <a:off x="611188" y="5697538"/>
            <a:ext cx="8353425" cy="576262"/>
          </a:xfrm>
          <a:prstGeom prst="roundRect">
            <a:avLst>
              <a:gd name="adj" fmla="val 16667"/>
            </a:avLst>
          </a:prstGeom>
          <a:noFill/>
          <a:ln w="19050">
            <a:solidFill>
              <a:srgbClr val="11446D"/>
            </a:solidFill>
            <a:prstDash val="sysDot"/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566" name="AutoShape 14"/>
          <p:cNvSpPr>
            <a:spLocks noChangeArrowheads="1"/>
          </p:cNvSpPr>
          <p:nvPr/>
        </p:nvSpPr>
        <p:spPr bwMode="auto">
          <a:xfrm>
            <a:off x="4370397" y="4258270"/>
            <a:ext cx="849425" cy="287338"/>
          </a:xfrm>
          <a:prstGeom prst="downArrow">
            <a:avLst>
              <a:gd name="adj1" fmla="val 50000"/>
              <a:gd name="adj2" fmla="val 25000"/>
            </a:avLst>
          </a:prstGeom>
          <a:solidFill>
            <a:schemeClr val="accent1">
              <a:lumMod val="60000"/>
              <a:lumOff val="40000"/>
            </a:schemeClr>
          </a:solidFill>
          <a:ln w="19050">
            <a:solidFill>
              <a:schemeClr val="accent1">
                <a:lumMod val="75000"/>
              </a:schemeClr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3986" name="Text Box 13"/>
          <p:cNvSpPr txBox="1">
            <a:spLocks noChangeArrowheads="1"/>
          </p:cNvSpPr>
          <p:nvPr/>
        </p:nvSpPr>
        <p:spPr bwMode="auto">
          <a:xfrm>
            <a:off x="682625" y="4616450"/>
            <a:ext cx="8281988" cy="611188"/>
          </a:xfrm>
          <a:prstGeom prst="rect">
            <a:avLst/>
          </a:prstGeom>
          <a:noFill/>
          <a:ln w="9525">
            <a:noFill/>
            <a:prstDash val="sysDot"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Регламент</a:t>
            </a:r>
            <a:r>
              <a:rPr lang="ru-RU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1600">
                <a:latin typeface="Times New Roman" pitchFamily="18" charset="0"/>
                <a:cs typeface="Times New Roman" pitchFamily="18" charset="0"/>
              </a:rPr>
              <a:t> определяющий порядок и условия обмена информацией между клиентом и органом ФК</a:t>
            </a:r>
          </a:p>
        </p:txBody>
      </p:sp>
      <p:sp>
        <p:nvSpPr>
          <p:cNvPr id="83987" name="Text Box 13"/>
          <p:cNvSpPr txBox="1">
            <a:spLocks noChangeArrowheads="1"/>
          </p:cNvSpPr>
          <p:nvPr/>
        </p:nvSpPr>
        <p:spPr bwMode="auto">
          <a:xfrm>
            <a:off x="682625" y="5697538"/>
            <a:ext cx="8281988" cy="611187"/>
          </a:xfrm>
          <a:prstGeom prst="rect">
            <a:avLst/>
          </a:prstGeom>
          <a:noFill/>
          <a:ln w="9525">
            <a:noFill/>
            <a:prstDash val="sysDot"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Договор (соглашение)</a:t>
            </a:r>
            <a:r>
              <a:rPr lang="ru-RU" sz="160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>
                <a:latin typeface="Times New Roman" pitchFamily="18" charset="0"/>
                <a:cs typeface="Times New Roman" pitchFamily="18" charset="0"/>
              </a:rPr>
              <a:t>об обмене электронными документами, заключенный между клиентом и органом ФК</a:t>
            </a:r>
          </a:p>
        </p:txBody>
      </p:sp>
      <p:sp>
        <p:nvSpPr>
          <p:cNvPr id="23569" name="AutoShape 17"/>
          <p:cNvSpPr>
            <a:spLocks noChangeArrowheads="1"/>
          </p:cNvSpPr>
          <p:nvPr/>
        </p:nvSpPr>
        <p:spPr bwMode="auto">
          <a:xfrm>
            <a:off x="4370397" y="5337770"/>
            <a:ext cx="849425" cy="287338"/>
          </a:xfrm>
          <a:prstGeom prst="downArrow">
            <a:avLst>
              <a:gd name="adj1" fmla="val 50000"/>
              <a:gd name="adj2" fmla="val 25000"/>
            </a:avLst>
          </a:prstGeom>
          <a:solidFill>
            <a:schemeClr val="accent1">
              <a:lumMod val="60000"/>
              <a:lumOff val="40000"/>
            </a:schemeClr>
          </a:solidFill>
          <a:ln w="19050">
            <a:solidFill>
              <a:schemeClr val="accent1">
                <a:lumMod val="75000"/>
              </a:schemeClr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3991" name="Picture 1" descr="C:\Documents and Settings\2741\Рабочий стол\Слайды Артюхину\Шапка 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1023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4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258888" y="0"/>
            <a:ext cx="6769100" cy="1052513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16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ДОКУМЕНТЫ, РЕГУЛИРУЮЩИЕ КАССОВОЕ ОБСЛУЖИВАНИЕ ИСПОЛНЕНИЯ БЮДЖЕТОВ ТФОМС ОРГАНАМИ ФК</a:t>
            </a:r>
          </a:p>
        </p:txBody>
      </p:sp>
      <p:sp>
        <p:nvSpPr>
          <p:cNvPr id="83993" name="Text Box 26"/>
          <p:cNvSpPr txBox="1">
            <a:spLocks noChangeArrowheads="1"/>
          </p:cNvSpPr>
          <p:nvPr/>
        </p:nvSpPr>
        <p:spPr bwMode="auto">
          <a:xfrm>
            <a:off x="8748713" y="6453188"/>
            <a:ext cx="287337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>
              <a:latin typeface="Calibri" pitchFamily="34" charset="0"/>
            </a:endParaRPr>
          </a:p>
        </p:txBody>
      </p:sp>
      <p:pic>
        <p:nvPicPr>
          <p:cNvPr id="8399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6553200"/>
            <a:ext cx="9144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3995" name="Номер слайда 6"/>
          <p:cNvSpPr txBox="1">
            <a:spLocks noGrp="1"/>
          </p:cNvSpPr>
          <p:nvPr/>
        </p:nvSpPr>
        <p:spPr bwMode="auto">
          <a:xfrm>
            <a:off x="7010400" y="6492875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/>
            <a:fld id="{E3E5483B-9D52-496E-A36B-D1CE084ABA50}" type="slidenum">
              <a:rPr lang="ru-RU" sz="1200">
                <a:latin typeface="Calibri" pitchFamily="34" charset="0"/>
              </a:rPr>
              <a:pPr algn="r"/>
              <a:t>26</a:t>
            </a:fld>
            <a:endParaRPr lang="ru-RU" sz="1200">
              <a:latin typeface="Calibri" pitchFamily="34" charset="0"/>
            </a:endParaRPr>
          </a:p>
        </p:txBody>
      </p:sp>
      <p:sp>
        <p:nvSpPr>
          <p:cNvPr id="83996" name="AutoShape 12"/>
          <p:cNvSpPr>
            <a:spLocks noChangeArrowheads="1"/>
          </p:cNvSpPr>
          <p:nvPr/>
        </p:nvSpPr>
        <p:spPr bwMode="auto">
          <a:xfrm>
            <a:off x="115888" y="1196975"/>
            <a:ext cx="423862" cy="350838"/>
          </a:xfrm>
          <a:prstGeom prst="roundRect">
            <a:avLst>
              <a:gd name="adj" fmla="val 16667"/>
            </a:avLst>
          </a:prstGeom>
          <a:noFill/>
          <a:ln w="19050">
            <a:solidFill>
              <a:srgbClr val="11446D"/>
            </a:solidFill>
            <a:prstDash val="sysDot"/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" b="1">
                <a:latin typeface="Times New Roman" pitchFamily="18" charset="0"/>
                <a:cs typeface="Times New Roman" pitchFamily="18" charset="0"/>
              </a:rPr>
              <a:t>1</a:t>
            </a:r>
          </a:p>
        </p:txBody>
      </p:sp>
      <p:sp>
        <p:nvSpPr>
          <p:cNvPr id="83997" name="AutoShape 12"/>
          <p:cNvSpPr>
            <a:spLocks noChangeArrowheads="1"/>
          </p:cNvSpPr>
          <p:nvPr/>
        </p:nvSpPr>
        <p:spPr bwMode="auto">
          <a:xfrm>
            <a:off x="107950" y="1989138"/>
            <a:ext cx="423863" cy="1223962"/>
          </a:xfrm>
          <a:prstGeom prst="roundRect">
            <a:avLst>
              <a:gd name="adj" fmla="val 16667"/>
            </a:avLst>
          </a:prstGeom>
          <a:noFill/>
          <a:ln w="19050">
            <a:solidFill>
              <a:srgbClr val="11446D"/>
            </a:solidFill>
            <a:prstDash val="sysDot"/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" b="1">
                <a:latin typeface="Times New Roman" pitchFamily="18" charset="0"/>
                <a:cs typeface="Times New Roman" pitchFamily="18" charset="0"/>
              </a:rPr>
              <a:t>2</a:t>
            </a:r>
          </a:p>
        </p:txBody>
      </p:sp>
      <p:sp>
        <p:nvSpPr>
          <p:cNvPr id="83998" name="AutoShape 12"/>
          <p:cNvSpPr>
            <a:spLocks noChangeArrowheads="1"/>
          </p:cNvSpPr>
          <p:nvPr/>
        </p:nvSpPr>
        <p:spPr bwMode="auto">
          <a:xfrm>
            <a:off x="107950" y="3716338"/>
            <a:ext cx="423863" cy="504825"/>
          </a:xfrm>
          <a:prstGeom prst="roundRect">
            <a:avLst>
              <a:gd name="adj" fmla="val 16667"/>
            </a:avLst>
          </a:prstGeom>
          <a:noFill/>
          <a:ln w="19050">
            <a:solidFill>
              <a:srgbClr val="11446D"/>
            </a:solidFill>
            <a:prstDash val="sysDot"/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" b="1">
                <a:latin typeface="Times New Roman" pitchFamily="18" charset="0"/>
                <a:cs typeface="Times New Roman" pitchFamily="18" charset="0"/>
              </a:rPr>
              <a:t>3</a:t>
            </a:r>
          </a:p>
        </p:txBody>
      </p:sp>
      <p:sp>
        <p:nvSpPr>
          <p:cNvPr id="83999" name="AutoShape 12"/>
          <p:cNvSpPr>
            <a:spLocks noChangeArrowheads="1"/>
          </p:cNvSpPr>
          <p:nvPr/>
        </p:nvSpPr>
        <p:spPr bwMode="auto">
          <a:xfrm>
            <a:off x="107950" y="4581525"/>
            <a:ext cx="423863" cy="719138"/>
          </a:xfrm>
          <a:prstGeom prst="roundRect">
            <a:avLst>
              <a:gd name="adj" fmla="val 16667"/>
            </a:avLst>
          </a:prstGeom>
          <a:noFill/>
          <a:ln w="19050">
            <a:solidFill>
              <a:srgbClr val="11446D"/>
            </a:solidFill>
            <a:prstDash val="sysDot"/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" b="1">
                <a:latin typeface="Times New Roman" pitchFamily="18" charset="0"/>
                <a:cs typeface="Times New Roman" pitchFamily="18" charset="0"/>
              </a:rPr>
              <a:t>4</a:t>
            </a:r>
          </a:p>
        </p:txBody>
      </p:sp>
      <p:sp>
        <p:nvSpPr>
          <p:cNvPr id="84000" name="AutoShape 12"/>
          <p:cNvSpPr>
            <a:spLocks noChangeArrowheads="1"/>
          </p:cNvSpPr>
          <p:nvPr/>
        </p:nvSpPr>
        <p:spPr bwMode="auto">
          <a:xfrm>
            <a:off x="107950" y="5732463"/>
            <a:ext cx="423863" cy="504825"/>
          </a:xfrm>
          <a:prstGeom prst="roundRect">
            <a:avLst>
              <a:gd name="adj" fmla="val 16667"/>
            </a:avLst>
          </a:prstGeom>
          <a:noFill/>
          <a:ln w="19050">
            <a:solidFill>
              <a:srgbClr val="11446D"/>
            </a:solidFill>
            <a:prstDash val="sysDot"/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" b="1">
                <a:latin typeface="Times New Roman" pitchFamily="18" charset="0"/>
                <a:cs typeface="Times New Roman" pitchFamily="18" charset="0"/>
              </a:rPr>
              <a:t>5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2530" name="Object 2"/>
          <p:cNvGraphicFramePr>
            <a:graphicFrameLocks noChangeAspect="1"/>
          </p:cNvGraphicFramePr>
          <p:nvPr/>
        </p:nvGraphicFramePr>
        <p:xfrm>
          <a:off x="539750" y="1052513"/>
          <a:ext cx="7921625" cy="5408612"/>
        </p:xfrm>
        <a:graphic>
          <a:graphicData uri="http://schemas.openxmlformats.org/presentationml/2006/ole">
            <p:oleObj spid="_x0000_s22530" name="Visio" r:id="rId3" imgW="10727741" imgH="7331456" progId="Visio.Drawing.11">
              <p:embed/>
            </p:oleObj>
          </a:graphicData>
        </a:graphic>
      </p:graphicFrame>
      <p:pic>
        <p:nvPicPr>
          <p:cNvPr id="22531" name="Picture 1" descr="C:\Documents and Settings\2741\Рабочий стол\Слайды Артюхину\Шапка 1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9144000" cy="1023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2226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258888" y="115888"/>
            <a:ext cx="6769100" cy="765175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16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ПЕРЕВОД НА КАССОВОЕ ОБСЛУЖИВАНИЕ ИСПОЛНЕНИЯ БЮДЖЕТОВ ТФОМС ОРГАНАМИ ФК</a:t>
            </a:r>
          </a:p>
        </p:txBody>
      </p:sp>
      <p:sp>
        <p:nvSpPr>
          <p:cNvPr id="22533" name="Text Box 26"/>
          <p:cNvSpPr txBox="1">
            <a:spLocks noChangeArrowheads="1"/>
          </p:cNvSpPr>
          <p:nvPr/>
        </p:nvSpPr>
        <p:spPr bwMode="auto">
          <a:xfrm>
            <a:off x="8748713" y="6453188"/>
            <a:ext cx="287337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>
              <a:latin typeface="Calibri" pitchFamily="34" charset="0"/>
            </a:endParaRPr>
          </a:p>
        </p:txBody>
      </p:sp>
      <p:pic>
        <p:nvPicPr>
          <p:cNvPr id="22534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6553200"/>
            <a:ext cx="9144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5" name="Номер слайда 6"/>
          <p:cNvSpPr txBox="1">
            <a:spLocks noGrp="1"/>
          </p:cNvSpPr>
          <p:nvPr/>
        </p:nvSpPr>
        <p:spPr bwMode="auto">
          <a:xfrm>
            <a:off x="7010400" y="6492875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/>
            <a:fld id="{3564940C-95EA-415E-B68F-67EFAF2CBB95}" type="slidenum">
              <a:rPr lang="ru-RU" sz="1200">
                <a:latin typeface="Calibri" pitchFamily="34" charset="0"/>
              </a:rPr>
              <a:pPr algn="r"/>
              <a:t>27</a:t>
            </a:fld>
            <a:endParaRPr lang="ru-RU" sz="120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7041" name="Picture 1" descr="C:\Documents and Settings\2741\Рабочий стол\Слайды Артюхину\Шапка 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1023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7042" name="TextBox 1"/>
          <p:cNvSpPr txBox="1">
            <a:spLocks noChangeArrowheads="1"/>
          </p:cNvSpPr>
          <p:nvPr/>
        </p:nvSpPr>
        <p:spPr bwMode="auto">
          <a:xfrm>
            <a:off x="1835150" y="2924175"/>
            <a:ext cx="554513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/>
          <a:lstStyle/>
          <a:p>
            <a:pPr>
              <a:defRPr/>
            </a:pPr>
            <a:fld id="{50ACE800-DFBB-4699-B145-4935E1EFA10F}" type="slidenum">
              <a:rPr lang="ru-RU"/>
              <a:pPr>
                <a:defRPr/>
              </a:pPr>
              <a:t>28</a:t>
            </a:fld>
            <a:endParaRPr lang="ru-RU" dirty="0"/>
          </a:p>
        </p:txBody>
      </p:sp>
      <p:pic>
        <p:nvPicPr>
          <p:cNvPr id="8704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6553200"/>
            <a:ext cx="9144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7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53525" cy="97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6553200"/>
            <a:ext cx="91249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1258888" y="179388"/>
            <a:ext cx="6842125" cy="5857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 sz="1800" b="1" i="0" u="none" strike="noStrike" kern="1200" baseline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defRPr>
            </a:pPr>
            <a:r>
              <a:rPr lang="ru-RU" sz="16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КАССОВОЕ ОБСЛУЖИВАНИЕ ИСПОЛНЕНИЯ </a:t>
            </a:r>
            <a:endParaRPr lang="en-US" sz="16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 sz="1800" b="1" i="0" u="none" strike="noStrike" kern="1200" baseline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defRPr>
            </a:pPr>
            <a:r>
              <a:rPr lang="ru-RU" sz="16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МЕСТНЫХ БЮДЖЕТОВ</a:t>
            </a:r>
            <a:r>
              <a:rPr lang="ru-RU" sz="16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В 2013 ГОДУ (НА 01.07.2013)</a:t>
            </a:r>
          </a:p>
        </p:txBody>
      </p:sp>
      <p:graphicFrame>
        <p:nvGraphicFramePr>
          <p:cNvPr id="9" name="Диаграмма 8"/>
          <p:cNvGraphicFramePr/>
          <p:nvPr/>
        </p:nvGraphicFramePr>
        <p:xfrm>
          <a:off x="827584" y="1196752"/>
          <a:ext cx="7920880" cy="51125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9461" name="Номер слайда 6"/>
          <p:cNvSpPr>
            <a:spLocks noGrp="1"/>
          </p:cNvSpPr>
          <p:nvPr>
            <p:ph type="sldNum" sz="quarter" idx="12"/>
          </p:nvPr>
        </p:nvSpPr>
        <p:spPr bwMode="auto">
          <a:xfrm>
            <a:off x="7010400" y="6492875"/>
            <a:ext cx="2133600" cy="365125"/>
          </a:xfrm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90C2BC5-E8C9-4B4C-BF69-5B68009DE2A0}" type="slidenum">
              <a:rPr lang="ru-RU">
                <a:solidFill>
                  <a:schemeClr val="tx1"/>
                </a:solidFill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</a:t>
            </a:fld>
            <a:endParaRPr lang="ru-RU">
              <a:solidFill>
                <a:schemeClr val="tx1"/>
              </a:solidFill>
              <a:cs typeface="Arial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7" name="Диаграмма 4"/>
          <p:cNvGraphicFramePr>
            <a:graphicFrameLocks/>
          </p:cNvGraphicFramePr>
          <p:nvPr/>
        </p:nvGraphicFramePr>
        <p:xfrm>
          <a:off x="0" y="692150"/>
          <a:ext cx="4824413" cy="6165850"/>
        </p:xfrm>
        <a:graphic>
          <a:graphicData uri="http://schemas.openxmlformats.org/presentationml/2006/ole">
            <p:oleObj spid="_x0000_s1027" name="Worksheet" r:id="rId3" imgW="5010099" imgH="6172403" progId="Excel.Sheet.8">
              <p:embed/>
            </p:oleObj>
          </a:graphicData>
        </a:graphic>
      </p:graphicFrame>
      <p:sp>
        <p:nvSpPr>
          <p:cNvPr id="1028" name="Прямоугольник 9"/>
          <p:cNvSpPr>
            <a:spLocks noChangeArrowheads="1"/>
          </p:cNvSpPr>
          <p:nvPr/>
        </p:nvSpPr>
        <p:spPr bwMode="auto">
          <a:xfrm>
            <a:off x="395288" y="1052513"/>
            <a:ext cx="3960812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>
                <a:latin typeface="Times New Roman" pitchFamily="18" charset="0"/>
                <a:cs typeface="Times New Roman" pitchFamily="18" charset="0"/>
              </a:rPr>
              <a:t>за 2011 г.</a:t>
            </a:r>
            <a:endParaRPr lang="en-US" sz="2400" b="1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9" name="Picture 3" descr="ФК__00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9144000" cy="684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0" name="Picture 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0"/>
            <a:ext cx="9153525" cy="97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63"/>
          <p:cNvSpPr txBox="1">
            <a:spLocks noChangeArrowheads="1"/>
          </p:cNvSpPr>
          <p:nvPr/>
        </p:nvSpPr>
        <p:spPr bwMode="auto">
          <a:xfrm>
            <a:off x="1116013" y="179388"/>
            <a:ext cx="7127875" cy="585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ОЦЕНКА ДЕЯТЕЛЬНОСТИ ТОФК ВЫСШИМИ ОРГАНАМИ ИСПОЛНИТЕЛЬНОЙ ВЛАСТИ СУБЪЕКТОВ РФ</a:t>
            </a:r>
          </a:p>
        </p:txBody>
      </p:sp>
      <p:sp>
        <p:nvSpPr>
          <p:cNvPr id="1032" name="Заголовок 11"/>
          <p:cNvSpPr>
            <a:spLocks noGrp="1"/>
          </p:cNvSpPr>
          <p:nvPr>
            <p:ph type="title"/>
          </p:nvPr>
        </p:nvSpPr>
        <p:spPr>
          <a:xfrm>
            <a:off x="5003800" y="981075"/>
            <a:ext cx="3313113" cy="647700"/>
          </a:xfrm>
        </p:spPr>
        <p:txBody>
          <a:bodyPr/>
          <a:lstStyle/>
          <a:p>
            <a:pPr eaLnBrk="1" hangingPunct="1"/>
            <a:r>
              <a:rPr lang="ru-RU" sz="2400" b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 2012 г.</a:t>
            </a:r>
            <a:endParaRPr lang="ru-RU" sz="1800" smtClean="0">
              <a:solidFill>
                <a:srgbClr val="C00000"/>
              </a:solidFill>
            </a:endParaRPr>
          </a:p>
        </p:txBody>
      </p:sp>
      <p:cxnSp>
        <p:nvCxnSpPr>
          <p:cNvPr id="16" name="Прямая соединительная линия 15"/>
          <p:cNvCxnSpPr/>
          <p:nvPr/>
        </p:nvCxnSpPr>
        <p:spPr>
          <a:xfrm>
            <a:off x="4500563" y="1196975"/>
            <a:ext cx="0" cy="518477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7" name="Диаграмма 16"/>
          <p:cNvGraphicFramePr/>
          <p:nvPr/>
        </p:nvGraphicFramePr>
        <p:xfrm>
          <a:off x="4572000" y="1556792"/>
          <a:ext cx="4248472" cy="51125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pic>
        <p:nvPicPr>
          <p:cNvPr id="1035" name="Picture 2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0" y="6553200"/>
            <a:ext cx="9144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6" name="Номер слайда 13"/>
          <p:cNvSpPr>
            <a:spLocks noGrp="1"/>
          </p:cNvSpPr>
          <p:nvPr>
            <p:ph type="sldNum" sz="quarter" idx="12"/>
          </p:nvPr>
        </p:nvSpPr>
        <p:spPr bwMode="auto">
          <a:xfrm>
            <a:off x="7010400" y="6492875"/>
            <a:ext cx="2133600" cy="365125"/>
          </a:xfrm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EEB6A61A-69F1-4A15-8EC3-3F1BF5F96229}" type="slidenum">
              <a:rPr lang="ru-RU">
                <a:solidFill>
                  <a:schemeClr val="tx1"/>
                </a:solidFill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</a:t>
            </a:fld>
            <a:endParaRPr lang="ru-RU">
              <a:solidFill>
                <a:schemeClr val="tx1"/>
              </a:solidFill>
              <a:cs typeface="Arial" charset="0"/>
            </a:endParaRPr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6017" name="Picture 2" descr="C:\Documents and Settings\2324\Мои документы\ТезисыСлайды\Человечки\o_Молодежному правительств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516688" y="5013325"/>
            <a:ext cx="2078037" cy="158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6018" name="Picture 3" descr="ФК__00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4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6019" name="Picture 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9153525" cy="97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63"/>
          <p:cNvSpPr txBox="1">
            <a:spLocks noChangeArrowheads="1"/>
          </p:cNvSpPr>
          <p:nvPr/>
        </p:nvSpPr>
        <p:spPr bwMode="auto">
          <a:xfrm>
            <a:off x="1116013" y="123825"/>
            <a:ext cx="7127875" cy="784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5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ОСНОВНЫЕ НАПРАВЛЕНИЯ ОПТИМИЗАЦИИ ДЕЯТЕЛЬНОСТИ ФЕДЕРАЛЬНОГО КАЗНАЧЕЙСТВА ПРИ ОСУЩЕСТВЛЕНИИ КАССОВОГО ОБСЛУЖИВАНИЯ ИСПОЛНЕНИЯ БЮДЖЕТОВ</a:t>
            </a:r>
          </a:p>
        </p:txBody>
      </p:sp>
      <p:pic>
        <p:nvPicPr>
          <p:cNvPr id="86021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-36513" y="6553200"/>
            <a:ext cx="9144001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6022" name="Номер слайда 13"/>
          <p:cNvSpPr>
            <a:spLocks noGrp="1"/>
          </p:cNvSpPr>
          <p:nvPr>
            <p:ph type="sldNum" sz="quarter" idx="12"/>
          </p:nvPr>
        </p:nvSpPr>
        <p:spPr bwMode="auto">
          <a:xfrm>
            <a:off x="7010400" y="6492875"/>
            <a:ext cx="2133600" cy="365125"/>
          </a:xfrm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E480A51F-D0CA-4EEB-AEFD-45FACA765598}" type="slidenum">
              <a:rPr lang="ru-RU">
                <a:solidFill>
                  <a:schemeClr val="tx1"/>
                </a:solidFill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5</a:t>
            </a:fld>
            <a:endParaRPr lang="ru-RU">
              <a:solidFill>
                <a:schemeClr val="tx1"/>
              </a:solidFill>
              <a:cs typeface="Arial" charset="0"/>
            </a:endParaRPr>
          </a:p>
        </p:txBody>
      </p:sp>
      <p:sp>
        <p:nvSpPr>
          <p:cNvPr id="86023" name="Rectangle 3"/>
          <p:cNvSpPr>
            <a:spLocks noChangeArrowheads="1"/>
          </p:cNvSpPr>
          <p:nvPr/>
        </p:nvSpPr>
        <p:spPr bwMode="auto">
          <a:xfrm>
            <a:off x="468313" y="1136650"/>
            <a:ext cx="8207375" cy="3937000"/>
          </a:xfrm>
          <a:prstGeom prst="rect">
            <a:avLst/>
          </a:prstGeom>
          <a:noFill/>
          <a:ln w="222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indent="450850" algn="just">
              <a:buFont typeface="Wingdings" pitchFamily="2" charset="2"/>
              <a:buChar char="ü"/>
            </a:pPr>
            <a:r>
              <a:rPr lang="ru-RU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Сокращение</a:t>
            </a:r>
            <a:r>
              <a:rPr lang="ru-RU">
                <a:solidFill>
                  <a:srgbClr val="10253F"/>
                </a:solidFill>
                <a:latin typeface="Times New Roman" pitchFamily="18" charset="0"/>
                <a:cs typeface="Times New Roman" pitchFamily="18" charset="0"/>
              </a:rPr>
              <a:t> сроков предоставления отчетов, направляемых органом Федерального казначейства клиентам и финансовым органам;</a:t>
            </a:r>
          </a:p>
          <a:p>
            <a:pPr indent="450850" algn="just">
              <a:buFont typeface="Wingdings" pitchFamily="2" charset="2"/>
              <a:buChar char="ü"/>
            </a:pPr>
            <a:endParaRPr lang="ru-RU">
              <a:solidFill>
                <a:srgbClr val="10253F"/>
              </a:solidFill>
              <a:latin typeface="Times New Roman" pitchFamily="18" charset="0"/>
              <a:cs typeface="Times New Roman" pitchFamily="18" charset="0"/>
            </a:endParaRPr>
          </a:p>
          <a:p>
            <a:pPr indent="450850" algn="just" eaLnBrk="0" hangingPunct="0">
              <a:buFont typeface="Wingdings" pitchFamily="2" charset="2"/>
              <a:buChar char="ü"/>
            </a:pPr>
            <a:r>
              <a:rPr lang="ru-RU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Введение</a:t>
            </a:r>
            <a:r>
              <a:rPr lang="ru-RU">
                <a:solidFill>
                  <a:srgbClr val="10253F"/>
                </a:solidFill>
                <a:latin typeface="Times New Roman" pitchFamily="18" charset="0"/>
                <a:cs typeface="Times New Roman" pitchFamily="18" charset="0"/>
              </a:rPr>
              <a:t> новых форм оперативной отчетности, предоставляемых финансовым органам, ГРБС и клиентам, а также новой формы платежного документа - Сводной заявки на кассовый расход для уплаты налогов;</a:t>
            </a:r>
          </a:p>
          <a:p>
            <a:pPr indent="450850" algn="just" eaLnBrk="0" hangingPunct="0">
              <a:buFont typeface="Wingdings" pitchFamily="2" charset="2"/>
              <a:buChar char="ü"/>
            </a:pPr>
            <a:endParaRPr lang="ru-RU">
              <a:solidFill>
                <a:srgbClr val="10253F"/>
              </a:solidFill>
              <a:latin typeface="Times New Roman" pitchFamily="18" charset="0"/>
              <a:cs typeface="Times New Roman" pitchFamily="18" charset="0"/>
            </a:endParaRPr>
          </a:p>
          <a:p>
            <a:pPr indent="450850" algn="just" eaLnBrk="0" hangingPunct="0">
              <a:buFont typeface="Wingdings" pitchFamily="2" charset="2"/>
              <a:buChar char="ü"/>
            </a:pPr>
            <a:r>
              <a:rPr lang="ru-RU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Реализация</a:t>
            </a:r>
            <a:r>
              <a:rPr lang="ru-RU">
                <a:solidFill>
                  <a:srgbClr val="10253F"/>
                </a:solidFill>
                <a:latin typeface="Times New Roman" pitchFamily="18" charset="0"/>
                <a:cs typeface="Times New Roman" pitchFamily="18" charset="0"/>
              </a:rPr>
              <a:t> особенностей кассового обслуживания в соответствии с условиями Соглашения через систему удаленного финансового документооборота (СУФД);</a:t>
            </a:r>
          </a:p>
          <a:p>
            <a:pPr indent="450850" algn="just" eaLnBrk="0" hangingPunct="0">
              <a:buFont typeface="Wingdings" pitchFamily="2" charset="2"/>
              <a:buChar char="ü"/>
            </a:pPr>
            <a:endParaRPr lang="ru-RU">
              <a:solidFill>
                <a:srgbClr val="10253F"/>
              </a:solidFill>
              <a:latin typeface="Times New Roman" pitchFamily="18" charset="0"/>
              <a:cs typeface="Times New Roman" pitchFamily="18" charset="0"/>
            </a:endParaRPr>
          </a:p>
          <a:p>
            <a:pPr indent="450850" algn="just" eaLnBrk="0" hangingPunct="0">
              <a:buFont typeface="Wingdings" pitchFamily="2" charset="2"/>
              <a:buChar char="ü"/>
            </a:pPr>
            <a:r>
              <a:rPr lang="ru-RU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Разработка</a:t>
            </a:r>
            <a:r>
              <a:rPr lang="ru-RU">
                <a:solidFill>
                  <a:srgbClr val="10253F"/>
                </a:solidFill>
                <a:latin typeface="Times New Roman" pitchFamily="18" charset="0"/>
                <a:cs typeface="Times New Roman" pitchFamily="18" charset="0"/>
              </a:rPr>
              <a:t> и внедрение механизма перечисления межбюджетных трансфертов в пределах суммы, необходимой для оплаты соответствующих денежных обязательств (новый механизм предоставления целевых средств).</a:t>
            </a:r>
          </a:p>
        </p:txBody>
      </p:sp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3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6553200"/>
            <a:ext cx="9144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4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126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900113" y="222250"/>
            <a:ext cx="7488237" cy="83026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МЕРОПРИЯТИЯ, НАПРАВЛЕННЫЕ НА СОКРАЩЕНИЕ СРОКОВ ПРЕДОСТАВЛЕНИЯ КЛИЕНТАМ ВЫПИСОК ИЗ ЛИЦЕВЫХ СЧЕТОВ И ИНФОРМАЦИИ ФИНАНСОВЫМ ОРГАНАМ</a:t>
            </a:r>
          </a:p>
        </p:txBody>
      </p:sp>
      <p:sp>
        <p:nvSpPr>
          <p:cNvPr id="11" name="Заголовок 10"/>
          <p:cNvSpPr>
            <a:spLocks noGrp="1"/>
          </p:cNvSpPr>
          <p:nvPr>
            <p:ph type="title"/>
          </p:nvPr>
        </p:nvSpPr>
        <p:spPr>
          <a:xfrm>
            <a:off x="395288" y="1557338"/>
            <a:ext cx="4248150" cy="431800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000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Мероприятия ФК</a:t>
            </a:r>
            <a:endParaRPr lang="ru-RU" sz="2000" dirty="0">
              <a:solidFill>
                <a:schemeClr val="accent4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557" name="Номер слайда 8"/>
          <p:cNvSpPr>
            <a:spLocks noGrp="1"/>
          </p:cNvSpPr>
          <p:nvPr>
            <p:ph type="sldNum" sz="quarter" idx="12"/>
          </p:nvPr>
        </p:nvSpPr>
        <p:spPr bwMode="auto">
          <a:xfrm>
            <a:off x="7010400" y="6492875"/>
            <a:ext cx="2133600" cy="365125"/>
          </a:xfrm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6CE81BD-CE12-428E-BD9F-4227BB422BC6}" type="slidenum">
              <a:rPr lang="ru-RU">
                <a:solidFill>
                  <a:schemeClr val="tx1"/>
                </a:solidFill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6</a:t>
            </a:fld>
            <a:endParaRPr lang="ru-RU">
              <a:solidFill>
                <a:schemeClr val="tx1"/>
              </a:solidFill>
              <a:cs typeface="Arial" charset="0"/>
            </a:endParaRPr>
          </a:p>
        </p:txBody>
      </p:sp>
      <p:sp>
        <p:nvSpPr>
          <p:cNvPr id="12" name="Заголовок 10"/>
          <p:cNvSpPr txBox="1">
            <a:spLocks/>
          </p:cNvSpPr>
          <p:nvPr/>
        </p:nvSpPr>
        <p:spPr>
          <a:xfrm>
            <a:off x="5076825" y="1557338"/>
            <a:ext cx="3671888" cy="43180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000" dirty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Мероприятия ТОФК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395288" y="2205038"/>
            <a:ext cx="4248150" cy="424656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Font typeface="Wingdings" pitchFamily="2" charset="2"/>
              <a:buChar char="Ø"/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 Разработка Дорожной карты по установлению графика работы сотрудников в ТОФК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Font typeface="Wingdings" pitchFamily="2" charset="2"/>
              <a:buChar char="Ø"/>
              <a:defRPr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Font typeface="Wingdings" pitchFamily="2" charset="2"/>
              <a:buChar char="Ø"/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 Разработка Рекомендаций, направленных на улучшение качества информационного взаимодействия между клиентами и ТОФК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Font typeface="Wingdings" pitchFamily="2" charset="2"/>
              <a:buChar char="Ø"/>
              <a:defRPr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Font typeface="Wingdings" pitchFamily="2" charset="2"/>
              <a:buChar char="Ø"/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 Проведение Мониторинга предоставления клиентам выписок из лицевых счетов и информации финансовым органам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Font typeface="Wingdings" pitchFamily="2" charset="2"/>
              <a:buChar char="Ø"/>
              <a:defRPr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Font typeface="Wingdings" pitchFamily="2" charset="2"/>
              <a:buChar char="Ø"/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 Реализация в ППО АСФК доработок   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5076825" y="2205038"/>
            <a:ext cx="3671888" cy="424656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Font typeface="Wingdings" pitchFamily="2" charset="2"/>
              <a:buChar char="Ø"/>
              <a:defRPr/>
            </a:pPr>
            <a:r>
              <a:rPr lang="ru-RU" dirty="0"/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Обработка промежуточных выписок банка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Font typeface="Wingdings" pitchFamily="2" charset="2"/>
              <a:buChar char="Ø"/>
              <a:defRPr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Font typeface="Wingdings" pitchFamily="2" charset="2"/>
              <a:buChar char="Ø"/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 Переход на работу по гибкому графику специалистов, отвечающих за обработку выписки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Font typeface="Wingdings" pitchFamily="2" charset="2"/>
              <a:buChar char="Ø"/>
              <a:defRPr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Font typeface="Wingdings" pitchFamily="2" charset="2"/>
              <a:buChar char="Ø"/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 Установление четкого графика проведения операций отделами ТОФК в ППО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Font typeface="Wingdings" pitchFamily="2" charset="2"/>
              <a:buChar char="Ø"/>
              <a:defRPr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Font typeface="Wingdings" pitchFamily="2" charset="2"/>
              <a:buChar char="Ø"/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 Проведение оценки мощности серверного оборудования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и транспортной сети в целях их модернизации</a:t>
            </a: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7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53525" cy="97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Прямоугольник 12"/>
          <p:cNvSpPr/>
          <p:nvPr/>
        </p:nvSpPr>
        <p:spPr>
          <a:xfrm>
            <a:off x="1331913" y="188913"/>
            <a:ext cx="6985000" cy="61595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АНАЛИЗ СРОКОВ ПРЕДОСТАВЛЕНИЯ ИНФОРМАЦИИ ДО 10-30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 РЕЗУЛЬТАТАМ </a:t>
            </a:r>
            <a:r>
              <a: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 </a:t>
            </a:r>
            <a:r>
              <a:rPr lang="ru-RU" sz="16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2 </a:t>
            </a:r>
            <a:r>
              <a:rPr lang="ru-RU" sz="16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ЭТАПОВ</a:t>
            </a:r>
            <a:r>
              <a:rPr lang="ru-RU" sz="16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МОНИТОРИНГА </a:t>
            </a:r>
            <a:endParaRPr lang="ru-RU" sz="16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4579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6553200"/>
            <a:ext cx="91249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80" name="Номер слайда 6"/>
          <p:cNvSpPr txBox="1">
            <a:spLocks noGrp="1"/>
          </p:cNvSpPr>
          <p:nvPr/>
        </p:nvSpPr>
        <p:spPr bwMode="auto">
          <a:xfrm>
            <a:off x="7010400" y="6492875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/>
            <a:fld id="{69978834-6D25-481A-BA95-9C5D9A9A2B6A}" type="slidenum">
              <a:rPr lang="ru-RU" sz="1200">
                <a:latin typeface="Calibri" pitchFamily="34" charset="0"/>
              </a:rPr>
              <a:pPr algn="r"/>
              <a:t>7</a:t>
            </a:fld>
            <a:endParaRPr lang="ru-RU" sz="1200">
              <a:latin typeface="Calibri" pitchFamily="34" charset="0"/>
            </a:endParaRPr>
          </a:p>
        </p:txBody>
      </p:sp>
      <p:graphicFrame>
        <p:nvGraphicFramePr>
          <p:cNvPr id="22" name="Диаграмма 21"/>
          <p:cNvGraphicFramePr/>
          <p:nvPr/>
        </p:nvGraphicFramePr>
        <p:xfrm>
          <a:off x="899592" y="1556792"/>
          <a:ext cx="7128792" cy="46805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23" name="Прямоугольник 22"/>
          <p:cNvSpPr/>
          <p:nvPr/>
        </p:nvSpPr>
        <p:spPr>
          <a:xfrm>
            <a:off x="323850" y="981075"/>
            <a:ext cx="8640763" cy="64611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Предоставление информации до 10-30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 балансовым счетам 40105, 40201, 40204, 40501, 40601, 40701</a:t>
            </a:r>
            <a:endParaRPr lang="ru-RU" dirty="0">
              <a:solidFill>
                <a:schemeClr val="accent1">
                  <a:lumMod val="50000"/>
                </a:schemeClr>
              </a:solidFill>
              <a:latin typeface="+mn-lt"/>
              <a:cs typeface="+mn-cs"/>
            </a:endParaRPr>
          </a:p>
        </p:txBody>
      </p:sp>
      <p:pic>
        <p:nvPicPr>
          <p:cNvPr id="24583" name="Picture 2" descr="C:\Documents and Settings\2324\Мои документы\ТезисыСлайды\Человечки\vosklicanie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300788" y="4149725"/>
            <a:ext cx="1279525" cy="1824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" name="Прямоугольник 23"/>
          <p:cNvSpPr/>
          <p:nvPr/>
        </p:nvSpPr>
        <p:spPr>
          <a:xfrm>
            <a:off x="6300788" y="4149725"/>
            <a:ext cx="1295400" cy="1800225"/>
          </a:xfrm>
          <a:prstGeom prst="rect">
            <a:avLst/>
          </a:prstGeom>
          <a:noFill/>
          <a:ln w="1143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1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53525" cy="97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72" name="Rectangle 2"/>
          <p:cNvSpPr>
            <a:spLocks noGrp="1"/>
          </p:cNvSpPr>
          <p:nvPr>
            <p:ph type="title" idx="4294967295"/>
          </p:nvPr>
        </p:nvSpPr>
        <p:spPr>
          <a:xfrm>
            <a:off x="1835150" y="188913"/>
            <a:ext cx="6408738" cy="725487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18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НОВЫЕ ОТЧЕТНЫЕ ФОРМЫ</a:t>
            </a:r>
          </a:p>
        </p:txBody>
      </p:sp>
      <p:graphicFrame>
        <p:nvGraphicFramePr>
          <p:cNvPr id="22" name="Схема 21"/>
          <p:cNvGraphicFramePr/>
          <p:nvPr/>
        </p:nvGraphicFramePr>
        <p:xfrm>
          <a:off x="0" y="1628800"/>
          <a:ext cx="5004048" cy="42800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5604" name="Прямоугольник 23"/>
          <p:cNvSpPr>
            <a:spLocks noChangeArrowheads="1"/>
          </p:cNvSpPr>
          <p:nvPr/>
        </p:nvSpPr>
        <p:spPr bwMode="auto">
          <a:xfrm>
            <a:off x="5724525" y="1557338"/>
            <a:ext cx="3490913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500">
                <a:latin typeface="Times New Roman" pitchFamily="18" charset="0"/>
                <a:cs typeface="Times New Roman" pitchFamily="18" charset="0"/>
              </a:rPr>
              <a:t>Ведомость кассовых поступлений в бюджет</a:t>
            </a:r>
            <a:r>
              <a:rPr lang="ru-RU" sz="1500">
                <a:latin typeface="Times New Roman" pitchFamily="18" charset="0"/>
              </a:rPr>
              <a:t> (0531812)</a:t>
            </a:r>
          </a:p>
        </p:txBody>
      </p:sp>
      <p:sp>
        <p:nvSpPr>
          <p:cNvPr id="25605" name="Line 34"/>
          <p:cNvSpPr>
            <a:spLocks noChangeShapeType="1"/>
          </p:cNvSpPr>
          <p:nvPr/>
        </p:nvSpPr>
        <p:spPr bwMode="auto">
          <a:xfrm flipH="1">
            <a:off x="4787900" y="1781175"/>
            <a:ext cx="863600" cy="63500"/>
          </a:xfrm>
          <a:prstGeom prst="line">
            <a:avLst/>
          </a:prstGeom>
          <a:noFill/>
          <a:ln w="50800">
            <a:solidFill>
              <a:srgbClr val="00B05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5606" name="Line 34"/>
          <p:cNvSpPr>
            <a:spLocks noChangeShapeType="1"/>
          </p:cNvSpPr>
          <p:nvPr/>
        </p:nvSpPr>
        <p:spPr bwMode="auto">
          <a:xfrm flipH="1" flipV="1">
            <a:off x="4787900" y="1925638"/>
            <a:ext cx="863600" cy="504825"/>
          </a:xfrm>
          <a:prstGeom prst="line">
            <a:avLst/>
          </a:prstGeom>
          <a:noFill/>
          <a:ln w="50800">
            <a:solidFill>
              <a:srgbClr val="00B05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5607" name="Line 34"/>
          <p:cNvSpPr>
            <a:spLocks noChangeShapeType="1"/>
          </p:cNvSpPr>
          <p:nvPr/>
        </p:nvSpPr>
        <p:spPr bwMode="auto">
          <a:xfrm flipH="1">
            <a:off x="4787900" y="2430463"/>
            <a:ext cx="863600" cy="350837"/>
          </a:xfrm>
          <a:prstGeom prst="line">
            <a:avLst/>
          </a:prstGeom>
          <a:noFill/>
          <a:ln w="50800">
            <a:solidFill>
              <a:srgbClr val="0000FF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5608" name="Line 34"/>
          <p:cNvSpPr>
            <a:spLocks noChangeShapeType="1"/>
          </p:cNvSpPr>
          <p:nvPr/>
        </p:nvSpPr>
        <p:spPr bwMode="auto">
          <a:xfrm flipH="1" flipV="1">
            <a:off x="4787900" y="2924175"/>
            <a:ext cx="863600" cy="153988"/>
          </a:xfrm>
          <a:prstGeom prst="line">
            <a:avLst/>
          </a:prstGeom>
          <a:noFill/>
          <a:ln w="50800">
            <a:solidFill>
              <a:schemeClr val="hlink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5609" name="Line 34"/>
          <p:cNvSpPr>
            <a:spLocks noChangeShapeType="1"/>
          </p:cNvSpPr>
          <p:nvPr/>
        </p:nvSpPr>
        <p:spPr bwMode="auto">
          <a:xfrm flipH="1" flipV="1">
            <a:off x="4787900" y="5589588"/>
            <a:ext cx="936625" cy="0"/>
          </a:xfrm>
          <a:prstGeom prst="line">
            <a:avLst/>
          </a:prstGeom>
          <a:noFill/>
          <a:ln w="50800">
            <a:solidFill>
              <a:srgbClr val="C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1280" name="Line 34"/>
          <p:cNvSpPr>
            <a:spLocks noChangeShapeType="1"/>
          </p:cNvSpPr>
          <p:nvPr/>
        </p:nvSpPr>
        <p:spPr bwMode="auto">
          <a:xfrm flipH="1" flipV="1">
            <a:off x="4787900" y="4868863"/>
            <a:ext cx="863600" cy="227012"/>
          </a:xfrm>
          <a:prstGeom prst="line">
            <a:avLst/>
          </a:prstGeom>
          <a:noFill/>
          <a:ln w="50800">
            <a:solidFill>
              <a:schemeClr val="accent4">
                <a:lumMod val="75000"/>
              </a:schemeClr>
            </a:solidFill>
            <a:round/>
            <a:headEnd/>
            <a:tailEnd type="triangle" w="med" len="med"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  <a:cs typeface="+mn-cs"/>
            </a:endParaRPr>
          </a:p>
        </p:txBody>
      </p:sp>
      <p:sp>
        <p:nvSpPr>
          <p:cNvPr id="11281" name="Line 34"/>
          <p:cNvSpPr>
            <a:spLocks noChangeShapeType="1"/>
          </p:cNvSpPr>
          <p:nvPr/>
        </p:nvSpPr>
        <p:spPr bwMode="auto">
          <a:xfrm flipH="1">
            <a:off x="4787900" y="4508500"/>
            <a:ext cx="863600" cy="288925"/>
          </a:xfrm>
          <a:prstGeom prst="line">
            <a:avLst/>
          </a:prstGeom>
          <a:noFill/>
          <a:ln w="50800">
            <a:solidFill>
              <a:schemeClr val="accent4">
                <a:lumMod val="75000"/>
              </a:schemeClr>
            </a:solidFill>
            <a:round/>
            <a:headEnd/>
            <a:tailEnd type="triangle" w="med" len="med"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  <a:cs typeface="+mn-cs"/>
            </a:endParaRPr>
          </a:p>
        </p:txBody>
      </p:sp>
      <p:sp>
        <p:nvSpPr>
          <p:cNvPr id="11282" name="Line 34"/>
          <p:cNvSpPr>
            <a:spLocks noChangeShapeType="1"/>
          </p:cNvSpPr>
          <p:nvPr/>
        </p:nvSpPr>
        <p:spPr bwMode="auto">
          <a:xfrm flipH="1">
            <a:off x="4787900" y="3725863"/>
            <a:ext cx="863600" cy="927100"/>
          </a:xfrm>
          <a:prstGeom prst="line">
            <a:avLst/>
          </a:prstGeom>
          <a:noFill/>
          <a:ln w="50800">
            <a:solidFill>
              <a:schemeClr val="accent4">
                <a:lumMod val="75000"/>
              </a:schemeClr>
            </a:solidFill>
            <a:round/>
            <a:headEnd/>
            <a:tailEnd type="triangle" w="med" len="med"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  <a:cs typeface="+mn-cs"/>
            </a:endParaRPr>
          </a:p>
        </p:txBody>
      </p:sp>
      <p:sp>
        <p:nvSpPr>
          <p:cNvPr id="11283" name="Line 34"/>
          <p:cNvSpPr>
            <a:spLocks noChangeShapeType="1"/>
          </p:cNvSpPr>
          <p:nvPr/>
        </p:nvSpPr>
        <p:spPr bwMode="auto">
          <a:xfrm flipH="1" flipV="1">
            <a:off x="4787900" y="3860800"/>
            <a:ext cx="863600" cy="512763"/>
          </a:xfrm>
          <a:prstGeom prst="line">
            <a:avLst/>
          </a:prstGeom>
          <a:noFill/>
          <a:ln w="50800">
            <a:solidFill>
              <a:schemeClr val="accent6">
                <a:lumMod val="75000"/>
              </a:schemeClr>
            </a:solidFill>
            <a:round/>
            <a:headEnd/>
            <a:tailEnd type="triangle" w="med" len="med"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  <a:cs typeface="+mn-cs"/>
            </a:endParaRPr>
          </a:p>
        </p:txBody>
      </p:sp>
      <p:sp>
        <p:nvSpPr>
          <p:cNvPr id="11284" name="Line 34"/>
          <p:cNvSpPr>
            <a:spLocks noChangeShapeType="1"/>
          </p:cNvSpPr>
          <p:nvPr/>
        </p:nvSpPr>
        <p:spPr bwMode="auto">
          <a:xfrm flipH="1" flipV="1">
            <a:off x="4787900" y="3716338"/>
            <a:ext cx="792163" cy="0"/>
          </a:xfrm>
          <a:prstGeom prst="line">
            <a:avLst/>
          </a:prstGeom>
          <a:noFill/>
          <a:ln w="50800">
            <a:solidFill>
              <a:schemeClr val="accent6">
                <a:lumMod val="75000"/>
              </a:schemeClr>
            </a:solidFill>
            <a:round/>
            <a:headEnd/>
            <a:tailEnd type="triangle" w="med" len="med"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  <a:cs typeface="+mn-cs"/>
            </a:endParaRPr>
          </a:p>
        </p:txBody>
      </p:sp>
      <p:pic>
        <p:nvPicPr>
          <p:cNvPr id="25615" name="Picture 2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0" y="6553200"/>
            <a:ext cx="91249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" name="Номер слайда 20"/>
          <p:cNvSpPr txBox="1">
            <a:spLocks noGrp="1"/>
          </p:cNvSpPr>
          <p:nvPr/>
        </p:nvSpPr>
        <p:spPr>
          <a:xfrm>
            <a:off x="7010400" y="6492875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5D817F2C-1DEF-4FF6-9BF7-87876E9A50D1}" type="slidenum">
              <a:rPr lang="ru-RU" sz="1200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8</a:t>
            </a:fld>
            <a:endParaRPr lang="ru-RU" sz="1200" dirty="0">
              <a:solidFill>
                <a:schemeClr val="tx2">
                  <a:lumMod val="75000"/>
                </a:schemeClr>
              </a:solidFill>
              <a:latin typeface="+mn-lt"/>
              <a:cs typeface="+mn-cs"/>
            </a:endParaRPr>
          </a:p>
        </p:txBody>
      </p:sp>
      <p:cxnSp>
        <p:nvCxnSpPr>
          <p:cNvPr id="33" name="Прямая соединительная линия 32"/>
          <p:cNvCxnSpPr/>
          <p:nvPr/>
        </p:nvCxnSpPr>
        <p:spPr>
          <a:xfrm>
            <a:off x="5508625" y="2205038"/>
            <a:ext cx="3311525" cy="0"/>
          </a:xfrm>
          <a:prstGeom prst="line">
            <a:avLst/>
          </a:prstGeom>
          <a:ln w="222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единительная линия 33"/>
          <p:cNvCxnSpPr/>
          <p:nvPr/>
        </p:nvCxnSpPr>
        <p:spPr>
          <a:xfrm>
            <a:off x="5508625" y="2852738"/>
            <a:ext cx="3311525" cy="0"/>
          </a:xfrm>
          <a:prstGeom prst="line">
            <a:avLst/>
          </a:prstGeom>
          <a:ln w="222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единительная линия 34"/>
          <p:cNvCxnSpPr/>
          <p:nvPr/>
        </p:nvCxnSpPr>
        <p:spPr>
          <a:xfrm>
            <a:off x="5508625" y="3500438"/>
            <a:ext cx="3311525" cy="0"/>
          </a:xfrm>
          <a:prstGeom prst="line">
            <a:avLst/>
          </a:prstGeom>
          <a:ln w="222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единительная линия 35"/>
          <p:cNvCxnSpPr/>
          <p:nvPr/>
        </p:nvCxnSpPr>
        <p:spPr>
          <a:xfrm>
            <a:off x="5508625" y="4076700"/>
            <a:ext cx="3311525" cy="0"/>
          </a:xfrm>
          <a:prstGeom prst="line">
            <a:avLst/>
          </a:prstGeom>
          <a:ln w="222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единительная линия 36"/>
          <p:cNvCxnSpPr/>
          <p:nvPr/>
        </p:nvCxnSpPr>
        <p:spPr>
          <a:xfrm>
            <a:off x="5508625" y="4652963"/>
            <a:ext cx="3311525" cy="0"/>
          </a:xfrm>
          <a:prstGeom prst="line">
            <a:avLst/>
          </a:prstGeom>
          <a:ln w="222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Прямая соединительная линия 37"/>
          <p:cNvCxnSpPr/>
          <p:nvPr/>
        </p:nvCxnSpPr>
        <p:spPr>
          <a:xfrm>
            <a:off x="5508625" y="5300663"/>
            <a:ext cx="3311525" cy="0"/>
          </a:xfrm>
          <a:prstGeom prst="line">
            <a:avLst/>
          </a:prstGeom>
          <a:ln w="222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Прямая соединительная линия 39"/>
          <p:cNvCxnSpPr/>
          <p:nvPr/>
        </p:nvCxnSpPr>
        <p:spPr>
          <a:xfrm>
            <a:off x="5651500" y="1268413"/>
            <a:ext cx="73025" cy="489743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624" name="Прямоугольник 23"/>
          <p:cNvSpPr>
            <a:spLocks noChangeArrowheads="1"/>
          </p:cNvSpPr>
          <p:nvPr/>
        </p:nvSpPr>
        <p:spPr bwMode="auto">
          <a:xfrm>
            <a:off x="5724525" y="2205038"/>
            <a:ext cx="3419475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500">
                <a:latin typeface="Times New Roman" pitchFamily="18" charset="0"/>
                <a:cs typeface="Times New Roman" pitchFamily="18" charset="0"/>
              </a:rPr>
              <a:t>Сводная ведомость по кассовым выплатам (ежедневная)</a:t>
            </a:r>
            <a:r>
              <a:rPr lang="ru-RU" sz="1500">
                <a:latin typeface="Times New Roman" pitchFamily="18" charset="0"/>
              </a:rPr>
              <a:t> (0531813)</a:t>
            </a:r>
          </a:p>
        </p:txBody>
      </p:sp>
      <p:sp>
        <p:nvSpPr>
          <p:cNvPr id="25625" name="Прямоугольник 23"/>
          <p:cNvSpPr>
            <a:spLocks noChangeArrowheads="1"/>
          </p:cNvSpPr>
          <p:nvPr/>
        </p:nvSpPr>
        <p:spPr bwMode="auto">
          <a:xfrm>
            <a:off x="5724525" y="2852738"/>
            <a:ext cx="3419475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500">
                <a:latin typeface="Times New Roman" pitchFamily="18" charset="0"/>
                <a:cs typeface="Times New Roman" pitchFamily="18" charset="0"/>
              </a:rPr>
              <a:t>Сводная ведомость по кассовым поступлениям (ежедневная)</a:t>
            </a:r>
            <a:r>
              <a:rPr lang="ru-RU" sz="1500">
                <a:latin typeface="Times New Roman" pitchFamily="18" charset="0"/>
              </a:rPr>
              <a:t> (0531814)</a:t>
            </a:r>
          </a:p>
        </p:txBody>
      </p:sp>
      <p:sp>
        <p:nvSpPr>
          <p:cNvPr id="25626" name="Прямоугольник 23"/>
          <p:cNvSpPr>
            <a:spLocks noChangeArrowheads="1"/>
          </p:cNvSpPr>
          <p:nvPr/>
        </p:nvSpPr>
        <p:spPr bwMode="auto">
          <a:xfrm>
            <a:off x="5724525" y="3500438"/>
            <a:ext cx="3419475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500">
                <a:latin typeface="Times New Roman" pitchFamily="18" charset="0"/>
                <a:cs typeface="Times New Roman" pitchFamily="18" charset="0"/>
              </a:rPr>
              <a:t>Сводная ведомость по кассовым выплатам (месячная) (0531815)</a:t>
            </a:r>
            <a:endParaRPr lang="ru-RU" sz="1500">
              <a:latin typeface="Times New Roman" pitchFamily="18" charset="0"/>
            </a:endParaRPr>
          </a:p>
        </p:txBody>
      </p:sp>
      <p:sp>
        <p:nvSpPr>
          <p:cNvPr id="25627" name="Прямоугольник 23"/>
          <p:cNvSpPr>
            <a:spLocks noChangeArrowheads="1"/>
          </p:cNvSpPr>
          <p:nvPr/>
        </p:nvSpPr>
        <p:spPr bwMode="auto">
          <a:xfrm>
            <a:off x="5724525" y="4076700"/>
            <a:ext cx="3419475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500">
                <a:latin typeface="Times New Roman" pitchFamily="18" charset="0"/>
                <a:cs typeface="Times New Roman" pitchFamily="18" charset="0"/>
              </a:rPr>
              <a:t>Сводная ведомость по кассовым поступлениям (месячная)</a:t>
            </a:r>
            <a:r>
              <a:rPr lang="ru-RU" sz="1500">
                <a:latin typeface="Times New Roman" pitchFamily="18" charset="0"/>
              </a:rPr>
              <a:t> (0531817)</a:t>
            </a:r>
          </a:p>
        </p:txBody>
      </p:sp>
      <p:sp>
        <p:nvSpPr>
          <p:cNvPr id="25628" name="Прямоугольник 23"/>
          <p:cNvSpPr>
            <a:spLocks noChangeArrowheads="1"/>
          </p:cNvSpPr>
          <p:nvPr/>
        </p:nvSpPr>
        <p:spPr bwMode="auto">
          <a:xfrm>
            <a:off x="5724525" y="4652963"/>
            <a:ext cx="3419475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500">
                <a:latin typeface="Times New Roman" pitchFamily="18" charset="0"/>
                <a:cs typeface="Times New Roman" pitchFamily="18" charset="0"/>
              </a:rPr>
              <a:t>Ведомость по кассовым выплатам из бюджетов (месячная)</a:t>
            </a:r>
            <a:r>
              <a:rPr lang="ru-RU" sz="1500">
                <a:latin typeface="Times New Roman" pitchFamily="18" charset="0"/>
              </a:rPr>
              <a:t> (0531816)</a:t>
            </a:r>
          </a:p>
        </p:txBody>
      </p:sp>
      <p:sp>
        <p:nvSpPr>
          <p:cNvPr id="25629" name="Прямоугольник 23"/>
          <p:cNvSpPr>
            <a:spLocks noChangeArrowheads="1"/>
          </p:cNvSpPr>
          <p:nvPr/>
        </p:nvSpPr>
        <p:spPr bwMode="auto">
          <a:xfrm>
            <a:off x="5724525" y="5300663"/>
            <a:ext cx="3419475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500">
                <a:latin typeface="Times New Roman" pitchFamily="18" charset="0"/>
                <a:cs typeface="Times New Roman" pitchFamily="18" charset="0"/>
              </a:rPr>
              <a:t>Ведомость по движению свободного остатка средств бюджета</a:t>
            </a:r>
            <a:r>
              <a:rPr lang="ru-RU" sz="1500">
                <a:latin typeface="Times New Roman" pitchFamily="18" charset="0"/>
              </a:rPr>
              <a:t> (0531819)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5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53525" cy="765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550" y="0"/>
            <a:ext cx="7416800" cy="765175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16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ОТЧЕТ О ДВИЖЕНИИ СРЕДСТВ НА ЛИЦЕВЫХ СЧЕТАХ, ОТКРЫТЫХ УЧАСТНИКАМ БЮДЖЕТНОГО ПРОЦЕССА</a:t>
            </a:r>
            <a:endParaRPr lang="ru-RU" sz="16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26734" name="Group 110"/>
          <p:cNvGraphicFramePr>
            <a:graphicFrameLocks noGrp="1"/>
          </p:cNvGraphicFramePr>
          <p:nvPr/>
        </p:nvGraphicFramePr>
        <p:xfrm>
          <a:off x="107950" y="981075"/>
          <a:ext cx="8928100" cy="4146550"/>
        </p:xfrm>
        <a:graphic>
          <a:graphicData uri="http://schemas.openxmlformats.org/drawingml/2006/table">
            <a:tbl>
              <a:tblPr/>
              <a:tblGrid>
                <a:gridCol w="862013"/>
                <a:gridCol w="862012"/>
                <a:gridCol w="862013"/>
                <a:gridCol w="860425"/>
                <a:gridCol w="862012"/>
                <a:gridCol w="862013"/>
                <a:gridCol w="862012"/>
                <a:gridCol w="862013"/>
                <a:gridCol w="862012"/>
                <a:gridCol w="1171575"/>
              </a:tblGrid>
              <a:tr h="673100">
                <a:tc gridSpan="10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Отчет о движении средств на лицевых счетах, открытых участникам бюджетного процесса бюджета (наименование бюджета) по состоянию на</a:t>
                      </a: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 __</a:t>
                      </a: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L="9199" marR="9199" marT="9199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CE6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403350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" charset="0"/>
                        </a:rPr>
                        <a:t>Глава</a:t>
                      </a:r>
                    </a:p>
                  </a:txBody>
                  <a:tcPr marL="9199" marR="9199" marT="9199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CE6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" charset="0"/>
                        </a:rPr>
                        <a:t>Получатель средств</a:t>
                      </a:r>
                    </a:p>
                  </a:txBody>
                  <a:tcPr marL="9199" marR="9199" marT="9199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CE6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" charset="0"/>
                        </a:rPr>
                        <a:t>Лицевой счет</a:t>
                      </a:r>
                    </a:p>
                  </a:txBody>
                  <a:tcPr marL="9199" marR="9199" marT="9199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CE6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" charset="0"/>
                        </a:rPr>
                        <a:t>КБК</a:t>
                      </a:r>
                    </a:p>
                  </a:txBody>
                  <a:tcPr marL="9199" marR="9199" marT="9199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CE6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" charset="0"/>
                        </a:rPr>
                        <a:t>Код цели</a:t>
                      </a:r>
                    </a:p>
                  </a:txBody>
                  <a:tcPr marL="9199" marR="9199" marT="9199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CE6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" charset="0"/>
                        </a:rPr>
                        <a:t>Получено ПОФ</a:t>
                      </a:r>
                    </a:p>
                  </a:txBody>
                  <a:tcPr marL="9199" marR="9199" marT="9199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CE6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" charset="0"/>
                        </a:rPr>
                        <a:t>Выплаты за период</a:t>
                      </a:r>
                    </a:p>
                  </a:txBody>
                  <a:tcPr marL="9199" marR="9199" marT="9199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CE6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" charset="0"/>
                        </a:rPr>
                        <a:t>Восстановление кассовых выплат</a:t>
                      </a:r>
                    </a:p>
                  </a:txBody>
                  <a:tcPr marL="9199" marR="9199" marT="9199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CE6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" charset="0"/>
                        </a:rPr>
                        <a:t>Итого кассовые выплаты </a:t>
                      </a:r>
                    </a:p>
                  </a:txBody>
                  <a:tcPr marL="9199" marR="9199" marT="9199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CE6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" charset="0"/>
                        </a:rPr>
                        <a:t>Подлежит распределению/не использовано ПОФ </a:t>
                      </a:r>
                    </a:p>
                  </a:txBody>
                  <a:tcPr marL="9199" marR="9199" marT="9199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CE6F2"/>
                    </a:solidFill>
                  </a:tcPr>
                </a:tc>
              </a:tr>
              <a:tr h="290513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" charset="0"/>
                        </a:rPr>
                        <a:t> </a:t>
                      </a:r>
                    </a:p>
                  </a:txBody>
                  <a:tcPr marL="9199" marR="9199" marT="9199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CE6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" charset="0"/>
                        </a:rPr>
                        <a:t> </a:t>
                      </a:r>
                    </a:p>
                  </a:txBody>
                  <a:tcPr marL="9199" marR="9199" marT="9199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CE6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" charset="0"/>
                        </a:rPr>
                        <a:t> </a:t>
                      </a:r>
                    </a:p>
                  </a:txBody>
                  <a:tcPr marL="9199" marR="9199" marT="9199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CE6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" charset="0"/>
                        </a:rPr>
                        <a:t> </a:t>
                      </a:r>
                    </a:p>
                  </a:txBody>
                  <a:tcPr marL="9199" marR="9199" marT="9199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CE6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" charset="0"/>
                        </a:rPr>
                        <a:t> </a:t>
                      </a:r>
                    </a:p>
                  </a:txBody>
                  <a:tcPr marL="9199" marR="9199" marT="9199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CE6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" charset="0"/>
                        </a:rPr>
                        <a:t> </a:t>
                      </a:r>
                    </a:p>
                  </a:txBody>
                  <a:tcPr marL="9199" marR="9199" marT="9199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CE6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" charset="0"/>
                        </a:rPr>
                        <a:t> </a:t>
                      </a:r>
                    </a:p>
                  </a:txBody>
                  <a:tcPr marL="9199" marR="9199" marT="9199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CE6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" charset="0"/>
                        </a:rPr>
                        <a:t> </a:t>
                      </a:r>
                    </a:p>
                  </a:txBody>
                  <a:tcPr marL="9199" marR="9199" marT="9199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CE6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" charset="0"/>
                        </a:rPr>
                        <a:t> </a:t>
                      </a:r>
                    </a:p>
                  </a:txBody>
                  <a:tcPr marL="9199" marR="9199" marT="9199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CE6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" charset="0"/>
                        </a:rPr>
                        <a:t> </a:t>
                      </a:r>
                    </a:p>
                  </a:txBody>
                  <a:tcPr marL="9199" marR="9199" marT="9199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CE6F2"/>
                    </a:solidFill>
                  </a:tcPr>
                </a:tc>
              </a:tr>
              <a:tr h="290513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" charset="0"/>
                        </a:rPr>
                        <a:t> </a:t>
                      </a:r>
                    </a:p>
                  </a:txBody>
                  <a:tcPr marL="9199" marR="9199" marT="9199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CE6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" charset="0"/>
                        </a:rPr>
                        <a:t> </a:t>
                      </a:r>
                    </a:p>
                  </a:txBody>
                  <a:tcPr marL="9199" marR="9199" marT="9199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CE6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" charset="0"/>
                        </a:rPr>
                        <a:t> </a:t>
                      </a:r>
                    </a:p>
                  </a:txBody>
                  <a:tcPr marL="9199" marR="9199" marT="9199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CE6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" charset="0"/>
                        </a:rPr>
                        <a:t> </a:t>
                      </a:r>
                    </a:p>
                  </a:txBody>
                  <a:tcPr marL="9199" marR="9199" marT="9199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CE6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" charset="0"/>
                        </a:rPr>
                        <a:t> </a:t>
                      </a:r>
                    </a:p>
                  </a:txBody>
                  <a:tcPr marL="9199" marR="9199" marT="9199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CE6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" charset="0"/>
                        </a:rPr>
                        <a:t> </a:t>
                      </a:r>
                    </a:p>
                  </a:txBody>
                  <a:tcPr marL="9199" marR="9199" marT="9199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CE6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" charset="0"/>
                        </a:rPr>
                        <a:t> </a:t>
                      </a:r>
                    </a:p>
                  </a:txBody>
                  <a:tcPr marL="9199" marR="9199" marT="9199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CE6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" charset="0"/>
                        </a:rPr>
                        <a:t> </a:t>
                      </a:r>
                    </a:p>
                  </a:txBody>
                  <a:tcPr marL="9199" marR="9199" marT="9199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CE6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" charset="0"/>
                        </a:rPr>
                        <a:t> </a:t>
                      </a:r>
                    </a:p>
                  </a:txBody>
                  <a:tcPr marL="9199" marR="9199" marT="9199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CE6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" charset="0"/>
                        </a:rPr>
                        <a:t> </a:t>
                      </a:r>
                    </a:p>
                  </a:txBody>
                  <a:tcPr marL="9199" marR="9199" marT="9199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CE6F2"/>
                    </a:solidFill>
                  </a:tcPr>
                </a:tc>
              </a:tr>
              <a:tr h="290513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" charset="0"/>
                        </a:rPr>
                        <a:t> </a:t>
                      </a:r>
                    </a:p>
                  </a:txBody>
                  <a:tcPr marL="9199" marR="9199" marT="9199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CE6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" charset="0"/>
                        </a:rPr>
                        <a:t> </a:t>
                      </a:r>
                    </a:p>
                  </a:txBody>
                  <a:tcPr marL="9199" marR="9199" marT="9199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CE6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" charset="0"/>
                        </a:rPr>
                        <a:t> </a:t>
                      </a:r>
                    </a:p>
                  </a:txBody>
                  <a:tcPr marL="9199" marR="9199" marT="9199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CE6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" charset="0"/>
                        </a:rPr>
                        <a:t> </a:t>
                      </a:r>
                    </a:p>
                  </a:txBody>
                  <a:tcPr marL="9199" marR="9199" marT="9199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CE6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" charset="0"/>
                        </a:rPr>
                        <a:t> </a:t>
                      </a:r>
                    </a:p>
                  </a:txBody>
                  <a:tcPr marL="9199" marR="9199" marT="9199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CE6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" charset="0"/>
                        </a:rPr>
                        <a:t> </a:t>
                      </a:r>
                    </a:p>
                  </a:txBody>
                  <a:tcPr marL="9199" marR="9199" marT="9199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CE6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" charset="0"/>
                        </a:rPr>
                        <a:t> </a:t>
                      </a:r>
                    </a:p>
                  </a:txBody>
                  <a:tcPr marL="9199" marR="9199" marT="9199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CE6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" charset="0"/>
                        </a:rPr>
                        <a:t> </a:t>
                      </a:r>
                    </a:p>
                  </a:txBody>
                  <a:tcPr marL="9199" marR="9199" marT="9199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CE6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" charset="0"/>
                        </a:rPr>
                        <a:t> </a:t>
                      </a:r>
                    </a:p>
                  </a:txBody>
                  <a:tcPr marL="9199" marR="9199" marT="9199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CE6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" charset="0"/>
                        </a:rPr>
                        <a:t> </a:t>
                      </a:r>
                    </a:p>
                  </a:txBody>
                  <a:tcPr marL="9199" marR="9199" marT="9199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CE6F2"/>
                    </a:solidFill>
                  </a:tcPr>
                </a:tc>
              </a:tr>
              <a:tr h="290513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" charset="0"/>
                        </a:rPr>
                        <a:t> </a:t>
                      </a:r>
                    </a:p>
                  </a:txBody>
                  <a:tcPr marL="9199" marR="9199" marT="9199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CE6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" charset="0"/>
                        </a:rPr>
                        <a:t> </a:t>
                      </a:r>
                    </a:p>
                  </a:txBody>
                  <a:tcPr marL="9199" marR="9199" marT="9199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CE6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" charset="0"/>
                        </a:rPr>
                        <a:t> </a:t>
                      </a:r>
                    </a:p>
                  </a:txBody>
                  <a:tcPr marL="9199" marR="9199" marT="9199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CE6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" charset="0"/>
                        </a:rPr>
                        <a:t> </a:t>
                      </a:r>
                    </a:p>
                  </a:txBody>
                  <a:tcPr marL="9199" marR="9199" marT="9199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CE6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" charset="0"/>
                        </a:rPr>
                        <a:t> </a:t>
                      </a:r>
                    </a:p>
                  </a:txBody>
                  <a:tcPr marL="9199" marR="9199" marT="9199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CE6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" charset="0"/>
                        </a:rPr>
                        <a:t> </a:t>
                      </a:r>
                    </a:p>
                  </a:txBody>
                  <a:tcPr marL="9199" marR="9199" marT="9199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CE6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" charset="0"/>
                        </a:rPr>
                        <a:t> </a:t>
                      </a:r>
                    </a:p>
                  </a:txBody>
                  <a:tcPr marL="9199" marR="9199" marT="9199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CE6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" charset="0"/>
                        </a:rPr>
                        <a:t> </a:t>
                      </a:r>
                    </a:p>
                  </a:txBody>
                  <a:tcPr marL="9199" marR="9199" marT="9199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CE6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" charset="0"/>
                        </a:rPr>
                        <a:t> </a:t>
                      </a:r>
                    </a:p>
                  </a:txBody>
                  <a:tcPr marL="9199" marR="9199" marT="9199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CE6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" charset="0"/>
                        </a:rPr>
                        <a:t> </a:t>
                      </a:r>
                    </a:p>
                  </a:txBody>
                  <a:tcPr marL="9199" marR="9199" marT="9199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CE6F2"/>
                    </a:solidFill>
                  </a:tcPr>
                </a:tc>
              </a:tr>
              <a:tr h="290513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" charset="0"/>
                        </a:rPr>
                        <a:t> </a:t>
                      </a:r>
                    </a:p>
                  </a:txBody>
                  <a:tcPr marL="9199" marR="9199" marT="9199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CE6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" charset="0"/>
                        </a:rPr>
                        <a:t> </a:t>
                      </a:r>
                    </a:p>
                  </a:txBody>
                  <a:tcPr marL="9199" marR="9199" marT="9199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CE6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" charset="0"/>
                        </a:rPr>
                        <a:t> </a:t>
                      </a:r>
                    </a:p>
                  </a:txBody>
                  <a:tcPr marL="9199" marR="9199" marT="9199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CE6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" charset="0"/>
                        </a:rPr>
                        <a:t> </a:t>
                      </a:r>
                    </a:p>
                  </a:txBody>
                  <a:tcPr marL="9199" marR="9199" marT="9199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CE6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" charset="0"/>
                        </a:rPr>
                        <a:t> </a:t>
                      </a:r>
                    </a:p>
                  </a:txBody>
                  <a:tcPr marL="9199" marR="9199" marT="9199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CE6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" charset="0"/>
                        </a:rPr>
                        <a:t> </a:t>
                      </a:r>
                    </a:p>
                  </a:txBody>
                  <a:tcPr marL="9199" marR="9199" marT="9199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CE6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" charset="0"/>
                        </a:rPr>
                        <a:t> </a:t>
                      </a:r>
                    </a:p>
                  </a:txBody>
                  <a:tcPr marL="9199" marR="9199" marT="9199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CE6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" charset="0"/>
                        </a:rPr>
                        <a:t> </a:t>
                      </a:r>
                    </a:p>
                  </a:txBody>
                  <a:tcPr marL="9199" marR="9199" marT="9199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CE6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" charset="0"/>
                        </a:rPr>
                        <a:t> </a:t>
                      </a:r>
                    </a:p>
                  </a:txBody>
                  <a:tcPr marL="9199" marR="9199" marT="9199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CE6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" charset="0"/>
                        </a:rPr>
                        <a:t> </a:t>
                      </a:r>
                    </a:p>
                  </a:txBody>
                  <a:tcPr marL="9199" marR="9199" marT="9199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CE6F2"/>
                    </a:solidFill>
                  </a:tcPr>
                </a:tc>
              </a:tr>
              <a:tr h="290513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" charset="0"/>
                        </a:rPr>
                        <a:t> </a:t>
                      </a:r>
                    </a:p>
                  </a:txBody>
                  <a:tcPr marL="9199" marR="9199" marT="9199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CE6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" charset="0"/>
                        </a:rPr>
                        <a:t> </a:t>
                      </a:r>
                    </a:p>
                  </a:txBody>
                  <a:tcPr marL="9199" marR="9199" marT="9199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CE6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" charset="0"/>
                        </a:rPr>
                        <a:t> </a:t>
                      </a:r>
                    </a:p>
                  </a:txBody>
                  <a:tcPr marL="9199" marR="9199" marT="9199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CE6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" charset="0"/>
                        </a:rPr>
                        <a:t> </a:t>
                      </a:r>
                    </a:p>
                  </a:txBody>
                  <a:tcPr marL="9199" marR="9199" marT="9199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CE6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" charset="0"/>
                        </a:rPr>
                        <a:t> </a:t>
                      </a:r>
                    </a:p>
                  </a:txBody>
                  <a:tcPr marL="9199" marR="9199" marT="9199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CE6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" charset="0"/>
                        </a:rPr>
                        <a:t> </a:t>
                      </a:r>
                    </a:p>
                  </a:txBody>
                  <a:tcPr marL="9199" marR="9199" marT="9199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CE6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" charset="0"/>
                        </a:rPr>
                        <a:t> </a:t>
                      </a:r>
                    </a:p>
                  </a:txBody>
                  <a:tcPr marL="9199" marR="9199" marT="9199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CE6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" charset="0"/>
                        </a:rPr>
                        <a:t> </a:t>
                      </a:r>
                    </a:p>
                  </a:txBody>
                  <a:tcPr marL="9199" marR="9199" marT="9199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CE6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" charset="0"/>
                        </a:rPr>
                        <a:t> </a:t>
                      </a:r>
                    </a:p>
                  </a:txBody>
                  <a:tcPr marL="9199" marR="9199" marT="9199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CE6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" charset="0"/>
                        </a:rPr>
                        <a:t> </a:t>
                      </a:r>
                    </a:p>
                  </a:txBody>
                  <a:tcPr marL="9199" marR="9199" marT="9199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CE6F2"/>
                    </a:solidFill>
                  </a:tcPr>
                </a:tc>
              </a:tr>
              <a:tr h="290513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" charset="0"/>
                        </a:rPr>
                        <a:t> </a:t>
                      </a:r>
                    </a:p>
                  </a:txBody>
                  <a:tcPr marL="9199" marR="9199" marT="9199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CE6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" charset="0"/>
                        </a:rPr>
                        <a:t> </a:t>
                      </a:r>
                    </a:p>
                  </a:txBody>
                  <a:tcPr marL="9199" marR="9199" marT="9199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CE6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" charset="0"/>
                        </a:rPr>
                        <a:t> </a:t>
                      </a:r>
                    </a:p>
                  </a:txBody>
                  <a:tcPr marL="9199" marR="9199" marT="9199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CE6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" charset="0"/>
                        </a:rPr>
                        <a:t> </a:t>
                      </a:r>
                    </a:p>
                  </a:txBody>
                  <a:tcPr marL="9199" marR="9199" marT="9199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CE6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" charset="0"/>
                        </a:rPr>
                        <a:t> </a:t>
                      </a:r>
                    </a:p>
                  </a:txBody>
                  <a:tcPr marL="9199" marR="9199" marT="9199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CE6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" charset="0"/>
                        </a:rPr>
                        <a:t> </a:t>
                      </a:r>
                    </a:p>
                  </a:txBody>
                  <a:tcPr marL="9199" marR="9199" marT="9199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CE6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" charset="0"/>
                        </a:rPr>
                        <a:t> </a:t>
                      </a:r>
                    </a:p>
                  </a:txBody>
                  <a:tcPr marL="9199" marR="9199" marT="9199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CE6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" charset="0"/>
                        </a:rPr>
                        <a:t> </a:t>
                      </a:r>
                    </a:p>
                  </a:txBody>
                  <a:tcPr marL="9199" marR="9199" marT="9199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CE6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" charset="0"/>
                        </a:rPr>
                        <a:t> </a:t>
                      </a:r>
                    </a:p>
                  </a:txBody>
                  <a:tcPr marL="9199" marR="9199" marT="9199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CE6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" charset="0"/>
                        </a:rPr>
                        <a:t> </a:t>
                      </a:r>
                    </a:p>
                  </a:txBody>
                  <a:tcPr marL="9199" marR="9199" marT="9199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CE6F2"/>
                    </a:solidFill>
                  </a:tcPr>
                </a:tc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107950" y="5313363"/>
            <a:ext cx="8928100" cy="923925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        Отчет формируется отдельно по кодам цели, предусмотренным для учета операций с межбюджетными трансфертами, предоставленными из федерального бюджета бюджетам субъектов РФ.</a:t>
            </a:r>
          </a:p>
        </p:txBody>
      </p:sp>
      <p:pic>
        <p:nvPicPr>
          <p:cNvPr id="2673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6553200"/>
            <a:ext cx="91249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731" name="Номер слайда 8"/>
          <p:cNvSpPr txBox="1">
            <a:spLocks/>
          </p:cNvSpPr>
          <p:nvPr/>
        </p:nvSpPr>
        <p:spPr bwMode="auto">
          <a:xfrm>
            <a:off x="7010400" y="6492875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/>
            <a:fld id="{C64C3221-D93D-4CA1-BCD6-D4B510E98387}" type="slidenum">
              <a:rPr lang="ru-RU" sz="1200">
                <a:latin typeface="Calibri" pitchFamily="34" charset="0"/>
              </a:rPr>
              <a:pPr algn="r"/>
              <a:t>9</a:t>
            </a:fld>
            <a:endParaRPr lang="ru-RU" sz="1200">
              <a:latin typeface="Calibri" pitchFamily="34" charset="0"/>
            </a:endParaRPr>
          </a:p>
        </p:txBody>
      </p:sp>
      <p:pic>
        <p:nvPicPr>
          <p:cNvPr id="26732" name="Picture 1" descr="C:\Documents and Settings\2324\Мои документы\ТезисыСлайды\Человечки\13747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300788" y="3068638"/>
            <a:ext cx="1873250" cy="2081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1679</TotalTime>
  <Words>1399</Words>
  <Application>Microsoft Office PowerPoint</Application>
  <PresentationFormat>Экран (4:3)</PresentationFormat>
  <Paragraphs>336</Paragraphs>
  <Slides>28</Slides>
  <Notes>2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5</vt:i4>
      </vt:variant>
      <vt:variant>
        <vt:lpstr>Шаблон оформления</vt:lpstr>
      </vt:variant>
      <vt:variant>
        <vt:i4>1</vt:i4>
      </vt:variant>
      <vt:variant>
        <vt:lpstr>Внедренные серверы OLE</vt:lpstr>
      </vt:variant>
      <vt:variant>
        <vt:i4>3</vt:i4>
      </vt:variant>
      <vt:variant>
        <vt:lpstr>Заголовки слайдов</vt:lpstr>
      </vt:variant>
      <vt:variant>
        <vt:i4>28</vt:i4>
      </vt:variant>
    </vt:vector>
  </HeadingPairs>
  <TitlesOfParts>
    <vt:vector size="37" baseType="lpstr">
      <vt:lpstr>Arial</vt:lpstr>
      <vt:lpstr>Calibri</vt:lpstr>
      <vt:lpstr>Times New Roman</vt:lpstr>
      <vt:lpstr>Wingdings</vt:lpstr>
      <vt:lpstr>Arial Cyr</vt:lpstr>
      <vt:lpstr>Тема Office</vt:lpstr>
      <vt:lpstr>Worksheet</vt:lpstr>
      <vt:lpstr>Диаграмма</vt:lpstr>
      <vt:lpstr>Visio</vt:lpstr>
      <vt:lpstr>Слайд 1</vt:lpstr>
      <vt:lpstr>Слайд 2</vt:lpstr>
      <vt:lpstr>Слайд 3</vt:lpstr>
      <vt:lpstr>за 2012 г.</vt:lpstr>
      <vt:lpstr>Слайд 5</vt:lpstr>
      <vt:lpstr>Мероприятия ФК</vt:lpstr>
      <vt:lpstr>Слайд 7</vt:lpstr>
      <vt:lpstr>НОВЫЕ ОТЧЕТНЫЕ ФОРМЫ</vt:lpstr>
      <vt:lpstr>ОТЧЕТ О ДВИЖЕНИИ СРЕДСТВ НА ЛИЦЕВЫХ СЧЕТАХ, ОТКРЫТЫХ УЧАСТНИКАМ БЮДЖЕТНОГО ПРОЦЕССА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РАСПРЕДЕЛЕНИЕ АКЦИЗОВ НА НЕФТЕПРОДУКТЫ</vt:lpstr>
      <vt:lpstr>ПРЕДОСТАВЛЕНИЕ ИНФОРМАЦИИ О ПЛАТЕЖАХ ЮРИДИЧЕСКИХ ЛИЦ, ЯВЛЯЮЩИХСЯ ИСТОЧНИКАМИ ДОХОДОВ БЮДЖЕТА</vt:lpstr>
      <vt:lpstr>Слайд 24</vt:lpstr>
      <vt:lpstr>Слайд 25</vt:lpstr>
      <vt:lpstr>ДОКУМЕНТЫ, РЕГУЛИРУЮЩИЕ КАССОВОЕ ОБСЛУЖИВАНИЕ ИСПОЛНЕНИЯ БЮДЖЕТОВ ТФОМС ОРГАНАМИ ФК</vt:lpstr>
      <vt:lpstr>ПЕРЕВОД НА КАССОВОЕ ОБСЛУЖИВАНИЕ ИСПОЛНЕНИЯ БЮДЖЕТОВ ТФОМС ОРГАНАМИ ФК</vt:lpstr>
      <vt:lpstr>Слайд 28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Денис Ковалев</cp:lastModifiedBy>
  <cp:revision>228</cp:revision>
  <dcterms:modified xsi:type="dcterms:W3CDTF">2013-09-04T04:44:17Z</dcterms:modified>
</cp:coreProperties>
</file>