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18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29.xml" ContentType="application/vnd.openxmlformats-officedocument.them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22.xml" ContentType="application/vnd.openxmlformats-officedocument.presentationml.slideMaster+xml"/>
  <Override PartName="/ppt/theme/theme21.xml" ContentType="application/vnd.openxmlformats-officedocument.theme+xml"/>
  <Override PartName="/ppt/slideLayouts/slideLayout198.xml" ContentType="application/vnd.openxmlformats-officedocument.presentationml.slideLayout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theme/theme10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s/slide55.xml" ContentType="application/vnd.openxmlformats-officedocument.presentationml.slide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Masters/slideMaster27.xml" ContentType="application/vnd.openxmlformats-officedocument.presentationml.slideMaster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26.xml" ContentType="application/vnd.openxmlformats-officedocument.them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theme/theme7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159.xml" ContentType="application/vnd.openxmlformats-officedocument.presentationml.slideLayout+xml"/>
  <Override PartName="/ppt/notesSlides/notesSlide4.xml" ContentType="application/vnd.openxmlformats-officedocument.presentationml.notesSlide+xml"/>
  <Override PartName="/ppt/slides/slide38.xml" ContentType="application/vnd.openxmlformats-officedocument.presentationml.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diagrams/colors1.xml" ContentType="application/vnd.openxmlformats-officedocument.drawingml.diagramColors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52.xml" ContentType="application/vnd.openxmlformats-officedocument.presentationml.slide+xml"/>
  <Default Extension="wmf" ContentType="image/x-wmf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s/slide41.xml" ContentType="application/vnd.openxmlformats-officedocument.presentationml.slide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Masters/slideMaster24.xml" ContentType="application/vnd.openxmlformats-officedocument.presentationml.slideMaster+xml"/>
  <Override PartName="/ppt/slides/slide30.xml" ContentType="application/vnd.openxmlformats-officedocument.presentationml.slide+xml"/>
  <Override PartName="/ppt/slideLayouts/slideLayout40.xml" ContentType="application/vnd.openxmlformats-officedocument.presentationml.slideLayout+xml"/>
  <Override PartName="/ppt/slideMasters/slideMaster13.xml" ContentType="application/vnd.openxmlformats-officedocument.presentationml.slideMaster+xml"/>
  <Override PartName="/ppt/theme/theme23.xml" ContentType="application/vnd.openxmlformats-officedocument.theme+xml"/>
  <Override PartName="/ppt/notesSlides/notesSlide9.xml" ContentType="application/vnd.openxmlformats-officedocument.presentationml.notesSlide+xml"/>
  <Override PartName="/ppt/theme/theme12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189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46.xml" ContentType="application/vnd.openxmlformats-officedocument.presentationml.slide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81.xml" ContentType="application/vnd.openxmlformats-officedocument.presentationml.slideLayout+xml"/>
  <Override PartName="/ppt/diagrams/quickStyle1.xml" ContentType="application/vnd.openxmlformats-officedocument.drawingml.diagramStyle+xml"/>
  <Override PartName="/ppt/slideMasters/slideMaster25.xml" ContentType="application/vnd.openxmlformats-officedocument.presentationml.slideMaster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theme/theme28.xml" ContentType="application/vnd.openxmlformats-officedocument.theme+xml"/>
  <Override PartName="/ppt/notesSlides/notesSlide15.xml" ContentType="application/vnd.openxmlformats-officedocument.presentationml.notesSlide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7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21.xml" ContentType="application/vnd.openxmlformats-officedocument.presentationml.slideMaster+xml"/>
  <Override PartName="/ppt/theme/theme24.xml" ContentType="application/vnd.openxmlformats-officedocument.theme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20.xml" ContentType="application/vnd.openxmlformats-officedocument.theme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diagrams/data1.xml" ContentType="application/vnd.openxmlformats-officedocument.drawingml.diagramData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Masters/slideMaster26.xml" ContentType="application/vnd.openxmlformats-officedocument.presentationml.slideMaster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4.xml" ContentType="application/vnd.openxmlformats-officedocument.theme+xml"/>
  <Override PartName="/ppt/theme/theme25.xml" ContentType="application/vnd.openxmlformats-officedocument.theme+xml"/>
  <Override PartName="/ppt/notesSlides/notesSlide12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s/slide48.xml" ContentType="application/vnd.openxmlformats-officedocument.presentationml.slide+xml"/>
  <Default Extension="bin" ContentType="application/vnd.openxmlformats-officedocument.oleObject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19.xml" ContentType="application/vnd.openxmlformats-officedocument.theme+xml"/>
  <Override PartName="/ppt/slideLayouts/slideLayout150.xml" ContentType="application/vnd.openxmlformats-officedocument.presentationml.slideLayout+xml"/>
  <Override PartName="/ppt/slideMasters/slideMaster23.xml" ContentType="application/vnd.openxmlformats-officedocument.presentationml.slideMaster+xml"/>
  <Override PartName="/ppt/slides/slide40.xml" ContentType="application/vnd.openxmlformats-officedocument.presentationml.slide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slideLayouts/slideLayout99.xml" ContentType="application/vnd.openxmlformats-officedocument.presentationml.slideLayout+xml"/>
  <Override PartName="/ppt/theme/theme22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1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17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Masters/slideMaster28.xml" ContentType="application/vnd.openxmlformats-officedocument.presentationml.slideMaster+xml"/>
  <Override PartName="/ppt/slides/slide34.xml" ContentType="application/vnd.openxmlformats-officedocument.presentationml.slide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6.xml" ContentType="application/vnd.openxmlformats-officedocument.theme+xml"/>
  <Override PartName="/ppt/slideLayouts/slideLayout111.xml" ContentType="application/vnd.openxmlformats-officedocument.presentationml.slideLayout+xml"/>
  <Override PartName="/ppt/theme/theme27.xml" ContentType="application/vnd.openxmlformats-officedocument.theme+xml"/>
  <Override PartName="/ppt/notesSlides/notesSlide14.xml" ContentType="application/vnd.openxmlformats-officedocument.presentationml.notesSlide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149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theme/theme30.xml" ContentType="application/vnd.openxmlformats-officedocument.theme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672" r:id="rId1"/>
    <p:sldMasterId id="2147484691" r:id="rId2"/>
    <p:sldMasterId id="2147484761" r:id="rId3"/>
    <p:sldMasterId id="2147484767" r:id="rId4"/>
    <p:sldMasterId id="2147484769" r:id="rId5"/>
    <p:sldMasterId id="2147484772" r:id="rId6"/>
    <p:sldMasterId id="2147484777" r:id="rId7"/>
    <p:sldMasterId id="2147484791" r:id="rId8"/>
    <p:sldMasterId id="2147484795" r:id="rId9"/>
    <p:sldMasterId id="2147484809" r:id="rId10"/>
    <p:sldMasterId id="2147484813" r:id="rId11"/>
    <p:sldMasterId id="2147484827" r:id="rId12"/>
    <p:sldMasterId id="2147484841" r:id="rId13"/>
    <p:sldMasterId id="2147484847" r:id="rId14"/>
    <p:sldMasterId id="2147484849" r:id="rId15"/>
    <p:sldMasterId id="2147484852" r:id="rId16"/>
    <p:sldMasterId id="2147484857" r:id="rId17"/>
    <p:sldMasterId id="2147484871" r:id="rId18"/>
    <p:sldMasterId id="2147484875" r:id="rId19"/>
    <p:sldMasterId id="2147484889" r:id="rId20"/>
    <p:sldMasterId id="2147484893" r:id="rId21"/>
    <p:sldMasterId id="2147484907" r:id="rId22"/>
    <p:sldMasterId id="2147484921" r:id="rId23"/>
    <p:sldMasterId id="2147484927" r:id="rId24"/>
    <p:sldMasterId id="2147484940" r:id="rId25"/>
    <p:sldMasterId id="2147484943" r:id="rId26"/>
    <p:sldMasterId id="2147484957" r:id="rId27"/>
    <p:sldMasterId id="2147484980" r:id="rId28"/>
  </p:sldMasterIdLst>
  <p:notesMasterIdLst>
    <p:notesMasterId r:id="rId84"/>
  </p:notesMasterIdLst>
  <p:handoutMasterIdLst>
    <p:handoutMasterId r:id="rId85"/>
  </p:handoutMasterIdLst>
  <p:sldIdLst>
    <p:sldId id="1016" r:id="rId29"/>
    <p:sldId id="1018" r:id="rId30"/>
    <p:sldId id="1024" r:id="rId31"/>
    <p:sldId id="1026" r:id="rId32"/>
    <p:sldId id="1027" r:id="rId33"/>
    <p:sldId id="1029" r:id="rId34"/>
    <p:sldId id="1028" r:id="rId35"/>
    <p:sldId id="1025" r:id="rId36"/>
    <p:sldId id="1022" r:id="rId37"/>
    <p:sldId id="1052" r:id="rId38"/>
    <p:sldId id="1053" r:id="rId39"/>
    <p:sldId id="962" r:id="rId40"/>
    <p:sldId id="1017" r:id="rId41"/>
    <p:sldId id="1054" r:id="rId42"/>
    <p:sldId id="1058" r:id="rId43"/>
    <p:sldId id="1059" r:id="rId44"/>
    <p:sldId id="1060" r:id="rId45"/>
    <p:sldId id="1061" r:id="rId46"/>
    <p:sldId id="1067" r:id="rId47"/>
    <p:sldId id="1068" r:id="rId48"/>
    <p:sldId id="973" r:id="rId49"/>
    <p:sldId id="974" r:id="rId50"/>
    <p:sldId id="975" r:id="rId51"/>
    <p:sldId id="1064" r:id="rId52"/>
    <p:sldId id="1055" r:id="rId53"/>
    <p:sldId id="1056" r:id="rId54"/>
    <p:sldId id="1057" r:id="rId55"/>
    <p:sldId id="1030" r:id="rId56"/>
    <p:sldId id="1031" r:id="rId57"/>
    <p:sldId id="1032" r:id="rId58"/>
    <p:sldId id="1033" r:id="rId59"/>
    <p:sldId id="1034" r:id="rId60"/>
    <p:sldId id="1035" r:id="rId61"/>
    <p:sldId id="1036" r:id="rId62"/>
    <p:sldId id="1037" r:id="rId63"/>
    <p:sldId id="1038" r:id="rId64"/>
    <p:sldId id="1063" r:id="rId65"/>
    <p:sldId id="1065" r:id="rId66"/>
    <p:sldId id="1066" r:id="rId67"/>
    <p:sldId id="1039" r:id="rId68"/>
    <p:sldId id="1040" r:id="rId69"/>
    <p:sldId id="1041" r:id="rId70"/>
    <p:sldId id="1042" r:id="rId71"/>
    <p:sldId id="1043" r:id="rId72"/>
    <p:sldId id="1044" r:id="rId73"/>
    <p:sldId id="1045" r:id="rId74"/>
    <p:sldId id="1046" r:id="rId75"/>
    <p:sldId id="1047" r:id="rId76"/>
    <p:sldId id="1048" r:id="rId77"/>
    <p:sldId id="1049" r:id="rId78"/>
    <p:sldId id="1050" r:id="rId79"/>
    <p:sldId id="1051" r:id="rId80"/>
    <p:sldId id="1013" r:id="rId81"/>
    <p:sldId id="1014" r:id="rId82"/>
    <p:sldId id="1015" r:id="rId83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rgbClr val="000000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rgbClr val="000000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rgbClr val="000000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rgbClr val="000000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99"/>
    <a:srgbClr val="7FAC74"/>
    <a:srgbClr val="8586B5"/>
    <a:srgbClr val="F5E0D3"/>
    <a:srgbClr val="8A8BB8"/>
    <a:srgbClr val="FF0066"/>
    <a:srgbClr val="9FA0C5"/>
    <a:srgbClr val="999AC1"/>
    <a:srgbClr val="ABACC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9975" autoAdjust="0"/>
    <p:restoredTop sz="99118" autoAdjust="0"/>
  </p:normalViewPr>
  <p:slideViewPr>
    <p:cSldViewPr snapToGrid="0">
      <p:cViewPr>
        <p:scale>
          <a:sx n="70" d="100"/>
          <a:sy n="70" d="100"/>
        </p:scale>
        <p:origin x="-1854" y="-5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4" d="100"/>
          <a:sy n="94" d="100"/>
        </p:scale>
        <p:origin x="-3606" y="-102"/>
      </p:cViewPr>
      <p:guideLst>
        <p:guide orient="horz" pos="3110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11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6.xml"/><Relationship Id="rId42" Type="http://schemas.openxmlformats.org/officeDocument/2006/relationships/slide" Target="slides/slide14.xml"/><Relationship Id="rId47" Type="http://schemas.openxmlformats.org/officeDocument/2006/relationships/slide" Target="slides/slide19.xml"/><Relationship Id="rId50" Type="http://schemas.openxmlformats.org/officeDocument/2006/relationships/slide" Target="slides/slide22.xml"/><Relationship Id="rId55" Type="http://schemas.openxmlformats.org/officeDocument/2006/relationships/slide" Target="slides/slide27.xml"/><Relationship Id="rId63" Type="http://schemas.openxmlformats.org/officeDocument/2006/relationships/slide" Target="slides/slide35.xml"/><Relationship Id="rId68" Type="http://schemas.openxmlformats.org/officeDocument/2006/relationships/slide" Target="slides/slide40.xml"/><Relationship Id="rId76" Type="http://schemas.openxmlformats.org/officeDocument/2006/relationships/slide" Target="slides/slide48.xml"/><Relationship Id="rId84" Type="http://schemas.openxmlformats.org/officeDocument/2006/relationships/notesMaster" Target="notesMasters/notesMaster1.xml"/><Relationship Id="rId89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4.xml"/><Relationship Id="rId37" Type="http://schemas.openxmlformats.org/officeDocument/2006/relationships/slide" Target="slides/slide9.xml"/><Relationship Id="rId40" Type="http://schemas.openxmlformats.org/officeDocument/2006/relationships/slide" Target="slides/slide12.xml"/><Relationship Id="rId45" Type="http://schemas.openxmlformats.org/officeDocument/2006/relationships/slide" Target="slides/slide17.xml"/><Relationship Id="rId53" Type="http://schemas.openxmlformats.org/officeDocument/2006/relationships/slide" Target="slides/slide25.xml"/><Relationship Id="rId58" Type="http://schemas.openxmlformats.org/officeDocument/2006/relationships/slide" Target="slides/slide30.xml"/><Relationship Id="rId66" Type="http://schemas.openxmlformats.org/officeDocument/2006/relationships/slide" Target="slides/slide38.xml"/><Relationship Id="rId74" Type="http://schemas.openxmlformats.org/officeDocument/2006/relationships/slide" Target="slides/slide46.xml"/><Relationship Id="rId79" Type="http://schemas.openxmlformats.org/officeDocument/2006/relationships/slide" Target="slides/slide51.xml"/><Relationship Id="rId8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33.xml"/><Relationship Id="rId82" Type="http://schemas.openxmlformats.org/officeDocument/2006/relationships/slide" Target="slides/slide54.xml"/><Relationship Id="rId19" Type="http://schemas.openxmlformats.org/officeDocument/2006/relationships/slideMaster" Target="slideMasters/slideMaster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" Target="slides/slide2.xml"/><Relationship Id="rId35" Type="http://schemas.openxmlformats.org/officeDocument/2006/relationships/slide" Target="slides/slide7.xml"/><Relationship Id="rId43" Type="http://schemas.openxmlformats.org/officeDocument/2006/relationships/slide" Target="slides/slide15.xml"/><Relationship Id="rId48" Type="http://schemas.openxmlformats.org/officeDocument/2006/relationships/slide" Target="slides/slide20.xml"/><Relationship Id="rId56" Type="http://schemas.openxmlformats.org/officeDocument/2006/relationships/slide" Target="slides/slide28.xml"/><Relationship Id="rId64" Type="http://schemas.openxmlformats.org/officeDocument/2006/relationships/slide" Target="slides/slide36.xml"/><Relationship Id="rId69" Type="http://schemas.openxmlformats.org/officeDocument/2006/relationships/slide" Target="slides/slide41.xml"/><Relationship Id="rId77" Type="http://schemas.openxmlformats.org/officeDocument/2006/relationships/slide" Target="slides/slide49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3.xml"/><Relationship Id="rId72" Type="http://schemas.openxmlformats.org/officeDocument/2006/relationships/slide" Target="slides/slide44.xml"/><Relationship Id="rId80" Type="http://schemas.openxmlformats.org/officeDocument/2006/relationships/slide" Target="slides/slide52.xml"/><Relationship Id="rId85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5.xml"/><Relationship Id="rId38" Type="http://schemas.openxmlformats.org/officeDocument/2006/relationships/slide" Target="slides/slide10.xml"/><Relationship Id="rId46" Type="http://schemas.openxmlformats.org/officeDocument/2006/relationships/slide" Target="slides/slide18.xml"/><Relationship Id="rId59" Type="http://schemas.openxmlformats.org/officeDocument/2006/relationships/slide" Target="slides/slide31.xml"/><Relationship Id="rId67" Type="http://schemas.openxmlformats.org/officeDocument/2006/relationships/slide" Target="slides/slide39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3.xml"/><Relationship Id="rId54" Type="http://schemas.openxmlformats.org/officeDocument/2006/relationships/slide" Target="slides/slide26.xml"/><Relationship Id="rId62" Type="http://schemas.openxmlformats.org/officeDocument/2006/relationships/slide" Target="slides/slide34.xml"/><Relationship Id="rId70" Type="http://schemas.openxmlformats.org/officeDocument/2006/relationships/slide" Target="slides/slide42.xml"/><Relationship Id="rId75" Type="http://schemas.openxmlformats.org/officeDocument/2006/relationships/slide" Target="slides/slide47.xml"/><Relationship Id="rId83" Type="http://schemas.openxmlformats.org/officeDocument/2006/relationships/slide" Target="slides/slide55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" Target="slides/slide8.xml"/><Relationship Id="rId49" Type="http://schemas.openxmlformats.org/officeDocument/2006/relationships/slide" Target="slides/slide21.xml"/><Relationship Id="rId57" Type="http://schemas.openxmlformats.org/officeDocument/2006/relationships/slide" Target="slides/slide29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3.xml"/><Relationship Id="rId44" Type="http://schemas.openxmlformats.org/officeDocument/2006/relationships/slide" Target="slides/slide16.xml"/><Relationship Id="rId52" Type="http://schemas.openxmlformats.org/officeDocument/2006/relationships/slide" Target="slides/slide24.xml"/><Relationship Id="rId60" Type="http://schemas.openxmlformats.org/officeDocument/2006/relationships/slide" Target="slides/slide32.xml"/><Relationship Id="rId65" Type="http://schemas.openxmlformats.org/officeDocument/2006/relationships/slide" Target="slides/slide37.xml"/><Relationship Id="rId73" Type="http://schemas.openxmlformats.org/officeDocument/2006/relationships/slide" Target="slides/slide45.xml"/><Relationship Id="rId78" Type="http://schemas.openxmlformats.org/officeDocument/2006/relationships/slide" Target="slides/slide50.xml"/><Relationship Id="rId81" Type="http://schemas.openxmlformats.org/officeDocument/2006/relationships/slide" Target="slides/slide53.xml"/><Relationship Id="rId86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0B8935-0F0E-2247-B7BF-9A7B82E70EDA}" type="doc">
      <dgm:prSet loTypeId="urn:microsoft.com/office/officeart/2005/8/layout/matrix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DB14C56-78BB-C843-AA1A-C4CCE147D146}">
      <dgm:prSet phldrT="[Текст]" custT="1"/>
      <dgm:spPr/>
      <dgm:t>
        <a:bodyPr/>
        <a:lstStyle/>
        <a:p>
          <a:r>
            <a:rPr lang="ru-RU" sz="3200" dirty="0" smtClean="0"/>
            <a:t>Бюджетная классификация</a:t>
          </a:r>
          <a:endParaRPr lang="ru-RU" sz="3200" dirty="0"/>
        </a:p>
      </dgm:t>
    </dgm:pt>
    <dgm:pt modelId="{D2D2C6F1-BEC7-1A43-B7CC-BEA15C98952A}" type="parTrans" cxnId="{A34B02BF-8586-EE44-A645-8FBE961D1FBB}">
      <dgm:prSet/>
      <dgm:spPr/>
      <dgm:t>
        <a:bodyPr/>
        <a:lstStyle/>
        <a:p>
          <a:endParaRPr lang="ru-RU"/>
        </a:p>
      </dgm:t>
    </dgm:pt>
    <dgm:pt modelId="{E3BF7A19-42DE-7546-ACFE-E70A51BD5D10}" type="sibTrans" cxnId="{A34B02BF-8586-EE44-A645-8FBE961D1FBB}">
      <dgm:prSet/>
      <dgm:spPr/>
      <dgm:t>
        <a:bodyPr/>
        <a:lstStyle/>
        <a:p>
          <a:endParaRPr lang="ru-RU"/>
        </a:p>
      </dgm:t>
    </dgm:pt>
    <dgm:pt modelId="{8ADE7B9E-2D8A-DF41-A3EC-99F9F54D4997}">
      <dgm:prSet phldrT="[Текст]" custT="1"/>
      <dgm:spPr/>
      <dgm:t>
        <a:bodyPr/>
        <a:lstStyle/>
        <a:p>
          <a:r>
            <a:rPr lang="ru-RU" sz="3200" b="0" dirty="0" smtClean="0">
              <a:solidFill>
                <a:srgbClr val="0000FF"/>
              </a:solidFill>
            </a:rPr>
            <a:t>В целях формирования и исполнения</a:t>
          </a:r>
        </a:p>
        <a:p>
          <a:r>
            <a:rPr lang="ru-RU" sz="3200" b="0" dirty="0" smtClean="0">
              <a:solidFill>
                <a:srgbClr val="0000FF"/>
              </a:solidFill>
            </a:rPr>
            <a:t> бюджетов</a:t>
          </a:r>
          <a:endParaRPr lang="ru-RU" sz="3200" b="0" dirty="0">
            <a:solidFill>
              <a:srgbClr val="0000FF"/>
            </a:solidFill>
          </a:endParaRPr>
        </a:p>
      </dgm:t>
    </dgm:pt>
    <dgm:pt modelId="{1BDFEF60-41F7-8649-A5A1-98395DC2DB35}" type="parTrans" cxnId="{4853E900-BCE4-2D40-A06F-B4465D894735}">
      <dgm:prSet/>
      <dgm:spPr/>
      <dgm:t>
        <a:bodyPr/>
        <a:lstStyle/>
        <a:p>
          <a:endParaRPr lang="ru-RU"/>
        </a:p>
      </dgm:t>
    </dgm:pt>
    <dgm:pt modelId="{9D1C8838-27DD-6646-B79C-BFF2625F746E}" type="sibTrans" cxnId="{4853E900-BCE4-2D40-A06F-B4465D894735}">
      <dgm:prSet/>
      <dgm:spPr/>
      <dgm:t>
        <a:bodyPr/>
        <a:lstStyle/>
        <a:p>
          <a:endParaRPr lang="ru-RU"/>
        </a:p>
      </dgm:t>
    </dgm:pt>
    <dgm:pt modelId="{73BCD218-9FAB-C34C-A495-170C5B1B13EE}">
      <dgm:prSet phldrT="[Текст]" custT="1"/>
      <dgm:spPr/>
      <dgm:t>
        <a:bodyPr/>
        <a:lstStyle/>
        <a:p>
          <a:endParaRPr lang="ru-RU" sz="2200" b="0" dirty="0" smtClean="0">
            <a:solidFill>
              <a:srgbClr val="0000FF"/>
            </a:solidFill>
          </a:endParaRPr>
        </a:p>
        <a:p>
          <a:r>
            <a:rPr lang="ru-RU" sz="3200" b="0" dirty="0" smtClean="0">
              <a:solidFill>
                <a:srgbClr val="0000FF"/>
              </a:solidFill>
            </a:rPr>
            <a:t>В целях ведения бухгалтерского учета в секторе государственного управления</a:t>
          </a:r>
        </a:p>
      </dgm:t>
    </dgm:pt>
    <dgm:pt modelId="{84B8FC21-ED0D-D643-A65C-469CEC322C67}" type="parTrans" cxnId="{60140EB6-B04D-2C4C-B7A5-9E28DF805DDA}">
      <dgm:prSet/>
      <dgm:spPr/>
      <dgm:t>
        <a:bodyPr/>
        <a:lstStyle/>
        <a:p>
          <a:endParaRPr lang="ru-RU"/>
        </a:p>
      </dgm:t>
    </dgm:pt>
    <dgm:pt modelId="{6664B0D3-66DD-E94C-9262-F0A500E86BBA}" type="sibTrans" cxnId="{60140EB6-B04D-2C4C-B7A5-9E28DF805DDA}">
      <dgm:prSet/>
      <dgm:spPr/>
      <dgm:t>
        <a:bodyPr/>
        <a:lstStyle/>
        <a:p>
          <a:endParaRPr lang="ru-RU"/>
        </a:p>
      </dgm:t>
    </dgm:pt>
    <dgm:pt modelId="{165B0D71-6974-C845-AA6B-54987C13FAB2}">
      <dgm:prSet phldrT="[Текст]" custT="1"/>
      <dgm:spPr/>
      <dgm:t>
        <a:bodyPr/>
        <a:lstStyle/>
        <a:p>
          <a:r>
            <a:rPr lang="ru-RU" sz="3200" b="0" dirty="0" smtClean="0">
              <a:solidFill>
                <a:srgbClr val="0000FF"/>
              </a:solidFill>
            </a:rPr>
            <a:t>В целях государственного (муниципального) контроля, Фин. мониторинга</a:t>
          </a:r>
          <a:endParaRPr lang="ru-RU" sz="3000" b="0" dirty="0" smtClean="0">
            <a:solidFill>
              <a:srgbClr val="0000FF"/>
            </a:solidFill>
          </a:endParaRPr>
        </a:p>
        <a:p>
          <a:endParaRPr lang="ru-RU" sz="3000" b="0" dirty="0" smtClean="0">
            <a:solidFill>
              <a:srgbClr val="0000FF"/>
            </a:solidFill>
          </a:endParaRPr>
        </a:p>
      </dgm:t>
    </dgm:pt>
    <dgm:pt modelId="{5C72A030-7F31-C544-8277-F514D56E5E00}" type="parTrans" cxnId="{54069A39-0E82-404D-BC45-DAB39D77ADF0}">
      <dgm:prSet/>
      <dgm:spPr/>
      <dgm:t>
        <a:bodyPr/>
        <a:lstStyle/>
        <a:p>
          <a:endParaRPr lang="ru-RU"/>
        </a:p>
      </dgm:t>
    </dgm:pt>
    <dgm:pt modelId="{D9DCB4EF-9F7A-F149-91BE-4E22A7355BDD}" type="sibTrans" cxnId="{54069A39-0E82-404D-BC45-DAB39D77ADF0}">
      <dgm:prSet/>
      <dgm:spPr/>
      <dgm:t>
        <a:bodyPr/>
        <a:lstStyle/>
        <a:p>
          <a:endParaRPr lang="ru-RU"/>
        </a:p>
      </dgm:t>
    </dgm:pt>
    <dgm:pt modelId="{0EE1947A-0F3B-2745-9802-6F25F10BCD9B}">
      <dgm:prSet phldrT="[Текст]" custT="1"/>
      <dgm:spPr/>
      <dgm:t>
        <a:bodyPr/>
        <a:lstStyle/>
        <a:p>
          <a:r>
            <a:rPr lang="ru-RU" sz="3200" b="0" dirty="0" smtClean="0">
              <a:solidFill>
                <a:srgbClr val="0000FF"/>
              </a:solidFill>
            </a:rPr>
            <a:t>В целях составления бухгалтерской (финансовой)  отчетности  сектора государственного управления</a:t>
          </a:r>
          <a:endParaRPr lang="ru-RU" sz="3200" b="0" dirty="0">
            <a:solidFill>
              <a:srgbClr val="0000FF"/>
            </a:solidFill>
          </a:endParaRPr>
        </a:p>
      </dgm:t>
    </dgm:pt>
    <dgm:pt modelId="{482FD080-48CC-044C-B00B-F7FCF05F0B1D}" type="parTrans" cxnId="{03A6764A-2D8C-B949-A1D1-31A239FAD214}">
      <dgm:prSet/>
      <dgm:spPr/>
      <dgm:t>
        <a:bodyPr/>
        <a:lstStyle/>
        <a:p>
          <a:endParaRPr lang="ru-RU"/>
        </a:p>
      </dgm:t>
    </dgm:pt>
    <dgm:pt modelId="{337DE172-5491-A44B-8451-A6FA36C4BAB8}" type="sibTrans" cxnId="{03A6764A-2D8C-B949-A1D1-31A239FAD214}">
      <dgm:prSet/>
      <dgm:spPr/>
      <dgm:t>
        <a:bodyPr/>
        <a:lstStyle/>
        <a:p>
          <a:endParaRPr lang="ru-RU"/>
        </a:p>
      </dgm:t>
    </dgm:pt>
    <dgm:pt modelId="{A8088977-F803-CA42-A1C3-119E539CEDD4}" type="pres">
      <dgm:prSet presAssocID="{EB0B8935-0F0E-2247-B7BF-9A7B82E70EDA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777E93-ED3F-3D4E-8152-5E4B61B7A9B3}" type="pres">
      <dgm:prSet presAssocID="{EB0B8935-0F0E-2247-B7BF-9A7B82E70EDA}" presName="matrix" presStyleCnt="0"/>
      <dgm:spPr/>
    </dgm:pt>
    <dgm:pt modelId="{BCB38BC5-8F67-794E-BD14-436E7C1F5F9B}" type="pres">
      <dgm:prSet presAssocID="{EB0B8935-0F0E-2247-B7BF-9A7B82E70EDA}" presName="tile1" presStyleLbl="node1" presStyleIdx="0" presStyleCnt="4"/>
      <dgm:spPr/>
      <dgm:t>
        <a:bodyPr/>
        <a:lstStyle/>
        <a:p>
          <a:endParaRPr lang="ru-RU"/>
        </a:p>
      </dgm:t>
    </dgm:pt>
    <dgm:pt modelId="{D701E735-D300-0E46-A84B-C5F7D2A735CB}" type="pres">
      <dgm:prSet presAssocID="{EB0B8935-0F0E-2247-B7BF-9A7B82E70EDA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725BDE-9C5B-7846-BE68-BBBE62058624}" type="pres">
      <dgm:prSet presAssocID="{EB0B8935-0F0E-2247-B7BF-9A7B82E70EDA}" presName="tile2" presStyleLbl="node1" presStyleIdx="1" presStyleCnt="4"/>
      <dgm:spPr/>
      <dgm:t>
        <a:bodyPr/>
        <a:lstStyle/>
        <a:p>
          <a:endParaRPr lang="ru-RU"/>
        </a:p>
      </dgm:t>
    </dgm:pt>
    <dgm:pt modelId="{227108B7-D992-6949-BA2E-06F276624BBE}" type="pres">
      <dgm:prSet presAssocID="{EB0B8935-0F0E-2247-B7BF-9A7B82E70EDA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E8FAA4-3708-ED45-818C-49643B0E786C}" type="pres">
      <dgm:prSet presAssocID="{EB0B8935-0F0E-2247-B7BF-9A7B82E70EDA}" presName="tile3" presStyleLbl="node1" presStyleIdx="2" presStyleCnt="4"/>
      <dgm:spPr/>
      <dgm:t>
        <a:bodyPr/>
        <a:lstStyle/>
        <a:p>
          <a:endParaRPr lang="ru-RU"/>
        </a:p>
      </dgm:t>
    </dgm:pt>
    <dgm:pt modelId="{34BE7237-CDAF-6343-AFC7-BE5A47F0456D}" type="pres">
      <dgm:prSet presAssocID="{EB0B8935-0F0E-2247-B7BF-9A7B82E70EDA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F8029C-BB05-BE4C-9E09-C5CC169B15C6}" type="pres">
      <dgm:prSet presAssocID="{EB0B8935-0F0E-2247-B7BF-9A7B82E70EDA}" presName="tile4" presStyleLbl="node1" presStyleIdx="3" presStyleCnt="4"/>
      <dgm:spPr/>
      <dgm:t>
        <a:bodyPr/>
        <a:lstStyle/>
        <a:p>
          <a:endParaRPr lang="ru-RU"/>
        </a:p>
      </dgm:t>
    </dgm:pt>
    <dgm:pt modelId="{45CC9A2B-C64F-5843-BBE3-4A7EB219E17A}" type="pres">
      <dgm:prSet presAssocID="{EB0B8935-0F0E-2247-B7BF-9A7B82E70EDA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17B3AE-DE70-B24F-BEC1-A77B6C643340}" type="pres">
      <dgm:prSet presAssocID="{EB0B8935-0F0E-2247-B7BF-9A7B82E70EDA}" presName="centerTile" presStyleLbl="fgShp" presStyleIdx="0" presStyleCnt="1" custScaleX="135862" custScaleY="77525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567EF8EF-7532-4C60-B860-2D3CAB4ABAFB}" type="presOf" srcId="{0EE1947A-0F3B-2745-9802-6F25F10BCD9B}" destId="{45CC9A2B-C64F-5843-BBE3-4A7EB219E17A}" srcOrd="1" destOrd="0" presId="urn:microsoft.com/office/officeart/2005/8/layout/matrix1"/>
    <dgm:cxn modelId="{42DC61E1-3C56-43DA-9D70-3BC66BB49D10}" type="presOf" srcId="{8ADE7B9E-2D8A-DF41-A3EC-99F9F54D4997}" destId="{D701E735-D300-0E46-A84B-C5F7D2A735CB}" srcOrd="1" destOrd="0" presId="urn:microsoft.com/office/officeart/2005/8/layout/matrix1"/>
    <dgm:cxn modelId="{03A6764A-2D8C-B949-A1D1-31A239FAD214}" srcId="{3DB14C56-78BB-C843-AA1A-C4CCE147D146}" destId="{0EE1947A-0F3B-2745-9802-6F25F10BCD9B}" srcOrd="3" destOrd="0" parTransId="{482FD080-48CC-044C-B00B-F7FCF05F0B1D}" sibTransId="{337DE172-5491-A44B-8451-A6FA36C4BAB8}"/>
    <dgm:cxn modelId="{C8094BE7-937D-4F73-9236-78D4C88990CD}" type="presOf" srcId="{73BCD218-9FAB-C34C-A495-170C5B1B13EE}" destId="{9A725BDE-9C5B-7846-BE68-BBBE62058624}" srcOrd="0" destOrd="0" presId="urn:microsoft.com/office/officeart/2005/8/layout/matrix1"/>
    <dgm:cxn modelId="{A34B02BF-8586-EE44-A645-8FBE961D1FBB}" srcId="{EB0B8935-0F0E-2247-B7BF-9A7B82E70EDA}" destId="{3DB14C56-78BB-C843-AA1A-C4CCE147D146}" srcOrd="0" destOrd="0" parTransId="{D2D2C6F1-BEC7-1A43-B7CC-BEA15C98952A}" sibTransId="{E3BF7A19-42DE-7546-ACFE-E70A51BD5D10}"/>
    <dgm:cxn modelId="{60140EB6-B04D-2C4C-B7A5-9E28DF805DDA}" srcId="{3DB14C56-78BB-C843-AA1A-C4CCE147D146}" destId="{73BCD218-9FAB-C34C-A495-170C5B1B13EE}" srcOrd="1" destOrd="0" parTransId="{84B8FC21-ED0D-D643-A65C-469CEC322C67}" sibTransId="{6664B0D3-66DD-E94C-9262-F0A500E86BBA}"/>
    <dgm:cxn modelId="{C40196D5-2798-4EE0-8A80-F90991F54F12}" type="presOf" srcId="{0EE1947A-0F3B-2745-9802-6F25F10BCD9B}" destId="{59F8029C-BB05-BE4C-9E09-C5CC169B15C6}" srcOrd="0" destOrd="0" presId="urn:microsoft.com/office/officeart/2005/8/layout/matrix1"/>
    <dgm:cxn modelId="{7C06CE24-D021-4AD8-9406-275623BEAE42}" type="presOf" srcId="{165B0D71-6974-C845-AA6B-54987C13FAB2}" destId="{69E8FAA4-3708-ED45-818C-49643B0E786C}" srcOrd="0" destOrd="0" presId="urn:microsoft.com/office/officeart/2005/8/layout/matrix1"/>
    <dgm:cxn modelId="{F8EF0153-86D2-445A-9800-ED09ABFC87A3}" type="presOf" srcId="{8ADE7B9E-2D8A-DF41-A3EC-99F9F54D4997}" destId="{BCB38BC5-8F67-794E-BD14-436E7C1F5F9B}" srcOrd="0" destOrd="0" presId="urn:microsoft.com/office/officeart/2005/8/layout/matrix1"/>
    <dgm:cxn modelId="{4853E900-BCE4-2D40-A06F-B4465D894735}" srcId="{3DB14C56-78BB-C843-AA1A-C4CCE147D146}" destId="{8ADE7B9E-2D8A-DF41-A3EC-99F9F54D4997}" srcOrd="0" destOrd="0" parTransId="{1BDFEF60-41F7-8649-A5A1-98395DC2DB35}" sibTransId="{9D1C8838-27DD-6646-B79C-BFF2625F746E}"/>
    <dgm:cxn modelId="{54069A39-0E82-404D-BC45-DAB39D77ADF0}" srcId="{3DB14C56-78BB-C843-AA1A-C4CCE147D146}" destId="{165B0D71-6974-C845-AA6B-54987C13FAB2}" srcOrd="2" destOrd="0" parTransId="{5C72A030-7F31-C544-8277-F514D56E5E00}" sibTransId="{D9DCB4EF-9F7A-F149-91BE-4E22A7355BDD}"/>
    <dgm:cxn modelId="{CF9DA6F3-1AA0-4949-8613-2F01B702700F}" type="presOf" srcId="{3DB14C56-78BB-C843-AA1A-C4CCE147D146}" destId="{0E17B3AE-DE70-B24F-BEC1-A77B6C643340}" srcOrd="0" destOrd="0" presId="urn:microsoft.com/office/officeart/2005/8/layout/matrix1"/>
    <dgm:cxn modelId="{615733D4-DEAD-471A-8C56-342FCBDC14CD}" type="presOf" srcId="{73BCD218-9FAB-C34C-A495-170C5B1B13EE}" destId="{227108B7-D992-6949-BA2E-06F276624BBE}" srcOrd="1" destOrd="0" presId="urn:microsoft.com/office/officeart/2005/8/layout/matrix1"/>
    <dgm:cxn modelId="{DF61040E-778D-4F2E-90E6-2B3167F4C8E5}" type="presOf" srcId="{EB0B8935-0F0E-2247-B7BF-9A7B82E70EDA}" destId="{A8088977-F803-CA42-A1C3-119E539CEDD4}" srcOrd="0" destOrd="0" presId="urn:microsoft.com/office/officeart/2005/8/layout/matrix1"/>
    <dgm:cxn modelId="{EAD7F8C9-4DE8-4505-81C8-CF961824A9D8}" type="presOf" srcId="{165B0D71-6974-C845-AA6B-54987C13FAB2}" destId="{34BE7237-CDAF-6343-AFC7-BE5A47F0456D}" srcOrd="1" destOrd="0" presId="urn:microsoft.com/office/officeart/2005/8/layout/matrix1"/>
    <dgm:cxn modelId="{6A3F047D-2CA2-41F5-854A-C868D761733E}" type="presParOf" srcId="{A8088977-F803-CA42-A1C3-119E539CEDD4}" destId="{E2777E93-ED3F-3D4E-8152-5E4B61B7A9B3}" srcOrd="0" destOrd="0" presId="urn:microsoft.com/office/officeart/2005/8/layout/matrix1"/>
    <dgm:cxn modelId="{8FFA1AF7-B034-4CB5-B643-471D36103125}" type="presParOf" srcId="{E2777E93-ED3F-3D4E-8152-5E4B61B7A9B3}" destId="{BCB38BC5-8F67-794E-BD14-436E7C1F5F9B}" srcOrd="0" destOrd="0" presId="urn:microsoft.com/office/officeart/2005/8/layout/matrix1"/>
    <dgm:cxn modelId="{8BA33306-FF1F-46DD-9192-D495DF3FB7AE}" type="presParOf" srcId="{E2777E93-ED3F-3D4E-8152-5E4B61B7A9B3}" destId="{D701E735-D300-0E46-A84B-C5F7D2A735CB}" srcOrd="1" destOrd="0" presId="urn:microsoft.com/office/officeart/2005/8/layout/matrix1"/>
    <dgm:cxn modelId="{3AEE4CD0-FFC7-4A10-A181-EAE1ACC0AA5C}" type="presParOf" srcId="{E2777E93-ED3F-3D4E-8152-5E4B61B7A9B3}" destId="{9A725BDE-9C5B-7846-BE68-BBBE62058624}" srcOrd="2" destOrd="0" presId="urn:microsoft.com/office/officeart/2005/8/layout/matrix1"/>
    <dgm:cxn modelId="{218C0282-77A6-47E6-95C3-83408A8B1A71}" type="presParOf" srcId="{E2777E93-ED3F-3D4E-8152-5E4B61B7A9B3}" destId="{227108B7-D992-6949-BA2E-06F276624BBE}" srcOrd="3" destOrd="0" presId="urn:microsoft.com/office/officeart/2005/8/layout/matrix1"/>
    <dgm:cxn modelId="{32599053-EA93-4EF6-A081-E51E8B0D4507}" type="presParOf" srcId="{E2777E93-ED3F-3D4E-8152-5E4B61B7A9B3}" destId="{69E8FAA4-3708-ED45-818C-49643B0E786C}" srcOrd="4" destOrd="0" presId="urn:microsoft.com/office/officeart/2005/8/layout/matrix1"/>
    <dgm:cxn modelId="{9B95A7C8-E9CD-4B4A-BB9E-EA6D413C40BE}" type="presParOf" srcId="{E2777E93-ED3F-3D4E-8152-5E4B61B7A9B3}" destId="{34BE7237-CDAF-6343-AFC7-BE5A47F0456D}" srcOrd="5" destOrd="0" presId="urn:microsoft.com/office/officeart/2005/8/layout/matrix1"/>
    <dgm:cxn modelId="{67256E03-AE19-4FB8-8E0D-5BB780B0E658}" type="presParOf" srcId="{E2777E93-ED3F-3D4E-8152-5E4B61B7A9B3}" destId="{59F8029C-BB05-BE4C-9E09-C5CC169B15C6}" srcOrd="6" destOrd="0" presId="urn:microsoft.com/office/officeart/2005/8/layout/matrix1"/>
    <dgm:cxn modelId="{3E6D8CEF-3C64-486C-8178-B2DA1F504C1B}" type="presParOf" srcId="{E2777E93-ED3F-3D4E-8152-5E4B61B7A9B3}" destId="{45CC9A2B-C64F-5843-BBE3-4A7EB219E17A}" srcOrd="7" destOrd="0" presId="urn:microsoft.com/office/officeart/2005/8/layout/matrix1"/>
    <dgm:cxn modelId="{F8698195-927F-4683-B859-41E11F39E7E6}" type="presParOf" srcId="{A8088977-F803-CA42-A1C3-119E539CEDD4}" destId="{0E17B3AE-DE70-B24F-BEC1-A77B6C643340}" srcOrd="1" destOrd="0" presId="urn:microsoft.com/office/officeart/2005/8/layout/matrix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6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6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6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6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6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7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7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7233" cy="49324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89176" tIns="44588" rIns="89176" bIns="44588" numCol="1" anchor="t" anchorCtr="0" compatLnSpc="1">
            <a:prstTxWarp prst="textNoShape">
              <a:avLst/>
            </a:prstTxWarp>
          </a:bodyPr>
          <a:lstStyle>
            <a:lvl1pPr algn="l" defTabSz="888674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ru-RU" dirty="0"/>
              <a:t>Слайд 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 bwMode="auto">
          <a:xfrm>
            <a:off x="3848869" y="0"/>
            <a:ext cx="2947233" cy="49324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89176" tIns="44588" rIns="89176" bIns="44588" numCol="1" anchor="t" anchorCtr="0" compatLnSpc="1">
            <a:prstTxWarp prst="textNoShape">
              <a:avLst/>
            </a:prstTxWarp>
          </a:bodyPr>
          <a:lstStyle>
            <a:lvl1pPr algn="r" defTabSz="888674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0621B43A-18A8-4DBC-9B65-2C24C29E3552}" type="datetime1">
              <a:rPr lang="ru-RU"/>
              <a:pPr>
                <a:defRPr/>
              </a:pPr>
              <a:t>03.09.2013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 bwMode="auto">
          <a:xfrm>
            <a:off x="0" y="9377859"/>
            <a:ext cx="2947233" cy="49481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89176" tIns="44588" rIns="89176" bIns="44588" numCol="1" anchor="b" anchorCtr="0" compatLnSpc="1">
            <a:prstTxWarp prst="textNoShape">
              <a:avLst/>
            </a:prstTxWarp>
          </a:bodyPr>
          <a:lstStyle>
            <a:lvl1pPr algn="l" defTabSz="888674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 bwMode="auto">
          <a:xfrm>
            <a:off x="3848869" y="9377859"/>
            <a:ext cx="2947233" cy="49481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89176" tIns="44588" rIns="89176" bIns="44588" numCol="1" anchor="b" anchorCtr="0" compatLnSpc="1">
            <a:prstTxWarp prst="textNoShape">
              <a:avLst/>
            </a:prstTxWarp>
          </a:bodyPr>
          <a:lstStyle>
            <a:lvl1pPr algn="r" defTabSz="888674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184CA682-ED65-4F6D-A7CC-5B335B4AF6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25952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7233" cy="49324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89309" tIns="44656" rIns="89309" bIns="44656" numCol="1" anchor="t" anchorCtr="0" compatLnSpc="1">
            <a:prstTxWarp prst="textNoShape">
              <a:avLst/>
            </a:prstTxWarp>
          </a:bodyPr>
          <a:lstStyle>
            <a:lvl1pPr algn="l" defTabSz="888674">
              <a:defRPr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ru-RU" dirty="0"/>
              <a:t>Слайд 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 bwMode="auto">
          <a:xfrm>
            <a:off x="3848869" y="0"/>
            <a:ext cx="2947233" cy="49324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89309" tIns="44656" rIns="89309" bIns="44656" numCol="1" anchor="t" anchorCtr="0" compatLnSpc="1">
            <a:prstTxWarp prst="textNoShape">
              <a:avLst/>
            </a:prstTxWarp>
          </a:bodyPr>
          <a:lstStyle>
            <a:lvl1pPr algn="r" defTabSz="888674">
              <a:defRPr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A15EE71C-4924-4456-9154-88C0B13448B0}" type="datetime1">
              <a:rPr lang="ru-RU"/>
              <a:pPr>
                <a:defRPr/>
              </a:pPr>
              <a:t>03.09.2013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6625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1256" tIns="50629" rIns="101256" bIns="50629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 bwMode="auto">
          <a:xfrm>
            <a:off x="681342" y="4689717"/>
            <a:ext cx="5434993" cy="444388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89309" tIns="44656" rIns="89309" bIns="44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 bwMode="auto">
          <a:xfrm>
            <a:off x="0" y="9377859"/>
            <a:ext cx="2947233" cy="49481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89309" tIns="44656" rIns="89309" bIns="44656" numCol="1" anchor="b" anchorCtr="0" compatLnSpc="1">
            <a:prstTxWarp prst="textNoShape">
              <a:avLst/>
            </a:prstTxWarp>
          </a:bodyPr>
          <a:lstStyle>
            <a:lvl1pPr algn="l" defTabSz="888674">
              <a:defRPr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 bwMode="auto">
          <a:xfrm>
            <a:off x="3848869" y="9377859"/>
            <a:ext cx="2947233" cy="49481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89309" tIns="44656" rIns="89309" bIns="44656" numCol="1" anchor="b" anchorCtr="0" compatLnSpc="1">
            <a:prstTxWarp prst="textNoShape">
              <a:avLst/>
            </a:prstTxWarp>
          </a:bodyPr>
          <a:lstStyle>
            <a:lvl1pPr algn="r" defTabSz="888674">
              <a:defRPr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3021659-99B9-4FE1-B63F-53011390669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683082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kumimoji="0" lang="ru-RU" smtClean="0">
              <a:cs typeface="Arial" pitchFamily="34" charset="0"/>
            </a:endParaRPr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BE52847-D17F-4F05-8A90-A036EE51620C}" type="slidenum">
              <a:rPr lang="ru-RU">
                <a:solidFill>
                  <a:prstClr val="black"/>
                </a:solidFill>
                <a:latin typeface="Calibri" pitchFamily="34" charset="0"/>
              </a:rPr>
              <a:pPr eaLnBrk="1" hangingPunct="1"/>
              <a:t>1</a:t>
            </a:fld>
            <a:endParaRPr lang="ru-RU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fld id="{0602EA07-5DB6-4A8E-A954-9A06CF1C0241}" type="slidenum">
              <a:rPr kumimoji="0" lang="en-GB" sz="1200">
                <a:solidFill>
                  <a:prstClr val="black"/>
                </a:solidFill>
                <a:latin typeface="Calibri" pitchFamily="34" charset="0"/>
              </a:rPr>
              <a:pPr eaLnBrk="1" hangingPunct="1"/>
              <a:t>12</a:t>
            </a:fld>
            <a:endParaRPr kumimoji="0" lang="en-GB" sz="12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221186" name="Text Box 2"/>
          <p:cNvSpPr txBox="1">
            <a:spLocks noChangeArrowheads="1"/>
          </p:cNvSpPr>
          <p:nvPr/>
        </p:nvSpPr>
        <p:spPr bwMode="auto">
          <a:xfrm>
            <a:off x="3852016" y="9382253"/>
            <a:ext cx="2944086" cy="490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r" defTabSz="457200">
              <a:defRPr/>
            </a:pPr>
            <a:fld id="{8F80BDCB-7131-4584-96E6-EBC829C3F269}" type="slidenum">
              <a:rPr lang="en-GB" sz="1200" smtClean="0">
                <a:solidFill>
                  <a:srgbClr val="000000"/>
                </a:solidFill>
              </a:rPr>
              <a:pPr algn="r" defTabSz="457200">
                <a:defRPr/>
              </a:pPr>
              <a:t>12</a:t>
            </a:fld>
            <a:endParaRPr lang="en-GB" sz="1200" dirty="0" smtClean="0">
              <a:solidFill>
                <a:srgbClr val="000000"/>
              </a:solidFill>
            </a:endParaRPr>
          </a:p>
        </p:txBody>
      </p:sp>
      <p:sp>
        <p:nvSpPr>
          <p:cNvPr id="221187" name="Text Box 3"/>
          <p:cNvSpPr txBox="1">
            <a:spLocks noChangeArrowheads="1"/>
          </p:cNvSpPr>
          <p:nvPr/>
        </p:nvSpPr>
        <p:spPr bwMode="auto">
          <a:xfrm>
            <a:off x="929960" y="740569"/>
            <a:ext cx="4940903" cy="3704559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defRPr/>
            </a:pPr>
            <a:endParaRPr kumimoji="1" lang="ru-RU" sz="1800" dirty="0">
              <a:solidFill>
                <a:prstClr val="black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  <p:sp>
        <p:nvSpPr>
          <p:cNvPr id="19461" name="Text Box 4"/>
          <p:cNvSpPr>
            <a:spLocks noGrp="1" noChangeArrowheads="1"/>
          </p:cNvSpPr>
          <p:nvPr>
            <p:ph type="body"/>
          </p:nvPr>
        </p:nvSpPr>
        <p:spPr bwMode="auto">
          <a:xfrm>
            <a:off x="907931" y="4690269"/>
            <a:ext cx="4959785" cy="4443413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37006" indent="-283464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33856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87398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40941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94483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48026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01568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55110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D8CDB4D1-48AA-47D1-833E-78E60EFF9E0F}" type="slidenum">
              <a:rPr lang="ru-RU" smtClean="0">
                <a:solidFill>
                  <a:schemeClr val="tx1"/>
                </a:solidFill>
                <a:latin typeface="Calibri" pitchFamily="34" charset="0"/>
              </a:rPr>
              <a:pPr eaLnBrk="1" hangingPunct="1"/>
              <a:t>13</a:t>
            </a:fld>
            <a:endParaRPr lang="ru-RU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3925" y="741363"/>
            <a:ext cx="4927600" cy="3695700"/>
          </a:xfrm>
          <a:ln/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9600" algn="l"/>
                <a:tab pos="900796" algn="l"/>
                <a:tab pos="1351990" algn="l"/>
                <a:tab pos="1803185" algn="l"/>
                <a:tab pos="2254380" algn="l"/>
                <a:tab pos="2705574" algn="l"/>
                <a:tab pos="3156768" algn="l"/>
                <a:tab pos="3607964" algn="l"/>
                <a:tab pos="4059158" algn="l"/>
                <a:tab pos="4510353" algn="l"/>
                <a:tab pos="4961548" algn="l"/>
                <a:tab pos="5412743" algn="l"/>
                <a:tab pos="5863936" algn="l"/>
                <a:tab pos="6315132" algn="l"/>
                <a:tab pos="6766326" algn="l"/>
                <a:tab pos="7217521" algn="l"/>
                <a:tab pos="7668716" algn="l"/>
                <a:tab pos="8119911" algn="l"/>
                <a:tab pos="8571105" algn="l"/>
                <a:tab pos="90223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6146" indent="-286979">
              <a:tabLst>
                <a:tab pos="0" algn="l"/>
                <a:tab pos="449600" algn="l"/>
                <a:tab pos="900796" algn="l"/>
                <a:tab pos="1351990" algn="l"/>
                <a:tab pos="1803185" algn="l"/>
                <a:tab pos="2254380" algn="l"/>
                <a:tab pos="2705574" algn="l"/>
                <a:tab pos="3156768" algn="l"/>
                <a:tab pos="3607964" algn="l"/>
                <a:tab pos="4059158" algn="l"/>
                <a:tab pos="4510353" algn="l"/>
                <a:tab pos="4961548" algn="l"/>
                <a:tab pos="5412743" algn="l"/>
                <a:tab pos="5863936" algn="l"/>
                <a:tab pos="6315132" algn="l"/>
                <a:tab pos="6766326" algn="l"/>
                <a:tab pos="7217521" algn="l"/>
                <a:tab pos="7668716" algn="l"/>
                <a:tab pos="8119911" algn="l"/>
                <a:tab pos="8571105" algn="l"/>
                <a:tab pos="90223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2pPr>
            <a:lvl3pPr marL="1147916" indent="-229584">
              <a:tabLst>
                <a:tab pos="0" algn="l"/>
                <a:tab pos="449600" algn="l"/>
                <a:tab pos="900796" algn="l"/>
                <a:tab pos="1351990" algn="l"/>
                <a:tab pos="1803185" algn="l"/>
                <a:tab pos="2254380" algn="l"/>
                <a:tab pos="2705574" algn="l"/>
                <a:tab pos="3156768" algn="l"/>
                <a:tab pos="3607964" algn="l"/>
                <a:tab pos="4059158" algn="l"/>
                <a:tab pos="4510353" algn="l"/>
                <a:tab pos="4961548" algn="l"/>
                <a:tab pos="5412743" algn="l"/>
                <a:tab pos="5863936" algn="l"/>
                <a:tab pos="6315132" algn="l"/>
                <a:tab pos="6766326" algn="l"/>
                <a:tab pos="7217521" algn="l"/>
                <a:tab pos="7668716" algn="l"/>
                <a:tab pos="8119911" algn="l"/>
                <a:tab pos="8571105" algn="l"/>
                <a:tab pos="90223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3pPr>
            <a:lvl4pPr marL="1607082" indent="-229584">
              <a:tabLst>
                <a:tab pos="0" algn="l"/>
                <a:tab pos="449600" algn="l"/>
                <a:tab pos="900796" algn="l"/>
                <a:tab pos="1351990" algn="l"/>
                <a:tab pos="1803185" algn="l"/>
                <a:tab pos="2254380" algn="l"/>
                <a:tab pos="2705574" algn="l"/>
                <a:tab pos="3156768" algn="l"/>
                <a:tab pos="3607964" algn="l"/>
                <a:tab pos="4059158" algn="l"/>
                <a:tab pos="4510353" algn="l"/>
                <a:tab pos="4961548" algn="l"/>
                <a:tab pos="5412743" algn="l"/>
                <a:tab pos="5863936" algn="l"/>
                <a:tab pos="6315132" algn="l"/>
                <a:tab pos="6766326" algn="l"/>
                <a:tab pos="7217521" algn="l"/>
                <a:tab pos="7668716" algn="l"/>
                <a:tab pos="8119911" algn="l"/>
                <a:tab pos="8571105" algn="l"/>
                <a:tab pos="90223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4pPr>
            <a:lvl5pPr marL="2066249" indent="-229584">
              <a:tabLst>
                <a:tab pos="0" algn="l"/>
                <a:tab pos="449600" algn="l"/>
                <a:tab pos="900796" algn="l"/>
                <a:tab pos="1351990" algn="l"/>
                <a:tab pos="1803185" algn="l"/>
                <a:tab pos="2254380" algn="l"/>
                <a:tab pos="2705574" algn="l"/>
                <a:tab pos="3156768" algn="l"/>
                <a:tab pos="3607964" algn="l"/>
                <a:tab pos="4059158" algn="l"/>
                <a:tab pos="4510353" algn="l"/>
                <a:tab pos="4961548" algn="l"/>
                <a:tab pos="5412743" algn="l"/>
                <a:tab pos="5863936" algn="l"/>
                <a:tab pos="6315132" algn="l"/>
                <a:tab pos="6766326" algn="l"/>
                <a:tab pos="7217521" algn="l"/>
                <a:tab pos="7668716" algn="l"/>
                <a:tab pos="8119911" algn="l"/>
                <a:tab pos="8571105" algn="l"/>
                <a:tab pos="90223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5pPr>
            <a:lvl6pPr marL="2525415" indent="-229584" algn="ctr" defTabSz="451195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9600" algn="l"/>
                <a:tab pos="900796" algn="l"/>
                <a:tab pos="1351990" algn="l"/>
                <a:tab pos="1803185" algn="l"/>
                <a:tab pos="2254380" algn="l"/>
                <a:tab pos="2705574" algn="l"/>
                <a:tab pos="3156768" algn="l"/>
                <a:tab pos="3607964" algn="l"/>
                <a:tab pos="4059158" algn="l"/>
                <a:tab pos="4510353" algn="l"/>
                <a:tab pos="4961548" algn="l"/>
                <a:tab pos="5412743" algn="l"/>
                <a:tab pos="5863936" algn="l"/>
                <a:tab pos="6315132" algn="l"/>
                <a:tab pos="6766326" algn="l"/>
                <a:tab pos="7217521" algn="l"/>
                <a:tab pos="7668716" algn="l"/>
                <a:tab pos="8119911" algn="l"/>
                <a:tab pos="8571105" algn="l"/>
                <a:tab pos="90223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6pPr>
            <a:lvl7pPr marL="2984581" indent="-229584" algn="ctr" defTabSz="451195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9600" algn="l"/>
                <a:tab pos="900796" algn="l"/>
                <a:tab pos="1351990" algn="l"/>
                <a:tab pos="1803185" algn="l"/>
                <a:tab pos="2254380" algn="l"/>
                <a:tab pos="2705574" algn="l"/>
                <a:tab pos="3156768" algn="l"/>
                <a:tab pos="3607964" algn="l"/>
                <a:tab pos="4059158" algn="l"/>
                <a:tab pos="4510353" algn="l"/>
                <a:tab pos="4961548" algn="l"/>
                <a:tab pos="5412743" algn="l"/>
                <a:tab pos="5863936" algn="l"/>
                <a:tab pos="6315132" algn="l"/>
                <a:tab pos="6766326" algn="l"/>
                <a:tab pos="7217521" algn="l"/>
                <a:tab pos="7668716" algn="l"/>
                <a:tab pos="8119911" algn="l"/>
                <a:tab pos="8571105" algn="l"/>
                <a:tab pos="90223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7pPr>
            <a:lvl8pPr marL="3443748" indent="-229584" algn="ctr" defTabSz="451195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9600" algn="l"/>
                <a:tab pos="900796" algn="l"/>
                <a:tab pos="1351990" algn="l"/>
                <a:tab pos="1803185" algn="l"/>
                <a:tab pos="2254380" algn="l"/>
                <a:tab pos="2705574" algn="l"/>
                <a:tab pos="3156768" algn="l"/>
                <a:tab pos="3607964" algn="l"/>
                <a:tab pos="4059158" algn="l"/>
                <a:tab pos="4510353" algn="l"/>
                <a:tab pos="4961548" algn="l"/>
                <a:tab pos="5412743" algn="l"/>
                <a:tab pos="5863936" algn="l"/>
                <a:tab pos="6315132" algn="l"/>
                <a:tab pos="6766326" algn="l"/>
                <a:tab pos="7217521" algn="l"/>
                <a:tab pos="7668716" algn="l"/>
                <a:tab pos="8119911" algn="l"/>
                <a:tab pos="8571105" algn="l"/>
                <a:tab pos="90223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8pPr>
            <a:lvl9pPr marL="3902914" indent="-229584" algn="ctr" defTabSz="451195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9600" algn="l"/>
                <a:tab pos="900796" algn="l"/>
                <a:tab pos="1351990" algn="l"/>
                <a:tab pos="1803185" algn="l"/>
                <a:tab pos="2254380" algn="l"/>
                <a:tab pos="2705574" algn="l"/>
                <a:tab pos="3156768" algn="l"/>
                <a:tab pos="3607964" algn="l"/>
                <a:tab pos="4059158" algn="l"/>
                <a:tab pos="4510353" algn="l"/>
                <a:tab pos="4961548" algn="l"/>
                <a:tab pos="5412743" algn="l"/>
                <a:tab pos="5863936" algn="l"/>
                <a:tab pos="6315132" algn="l"/>
                <a:tab pos="6766326" algn="l"/>
                <a:tab pos="7217521" algn="l"/>
                <a:tab pos="7668716" algn="l"/>
                <a:tab pos="8119911" algn="l"/>
                <a:tab pos="8571105" algn="l"/>
                <a:tab pos="90223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5E239B63-C260-45B8-8968-7DC19907A6DA}" type="slidenum">
              <a:rPr lang="en-GB" sz="1200">
                <a:solidFill>
                  <a:srgbClr val="000000"/>
                </a:solidFill>
              </a:rPr>
              <a:pPr/>
              <a:t>14</a:t>
            </a:fld>
            <a:endParaRPr lang="en-GB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4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ru-RU" smtClean="0">
              <a:cs typeface="Arial" pitchFamily="34" charset="0"/>
            </a:endParaRPr>
          </a:p>
        </p:txBody>
      </p:sp>
      <p:sp>
        <p:nvSpPr>
          <p:cNvPr id="9011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87413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87413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87413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87413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874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874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874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874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5792F029-F40B-462C-B9B6-4D4E1559DAC7}" type="slidenum">
              <a:rPr kumimoji="0" lang="ru-RU" sz="1200">
                <a:latin typeface="Calibri" pitchFamily="34" charset="0"/>
                <a:cs typeface="Times New Roman" pitchFamily="18" charset="0"/>
              </a:rPr>
              <a:pPr/>
              <a:t>15</a:t>
            </a:fld>
            <a:endParaRPr kumimoji="0" lang="ru-RU" sz="1200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37006" indent="-283464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33856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87398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40941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94483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48026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01568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55110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D8CDB4D1-48AA-47D1-833E-78E60EFF9E0F}" type="slidenum">
              <a:rPr lang="ru-RU" smtClean="0">
                <a:solidFill>
                  <a:schemeClr val="tx1"/>
                </a:solidFill>
                <a:latin typeface="Calibri" pitchFamily="34" charset="0"/>
              </a:rPr>
              <a:pPr eaLnBrk="1" hangingPunct="1"/>
              <a:t>24</a:t>
            </a:fld>
            <a:endParaRPr lang="ru-RU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fld id="{C0CC97A2-234B-438F-818F-03AABC43F54C}" type="slidenum">
              <a:rPr kumimoji="0" lang="en-GB" sz="1200">
                <a:solidFill>
                  <a:prstClr val="black"/>
                </a:solidFill>
                <a:latin typeface="Calibri" pitchFamily="34" charset="0"/>
              </a:rPr>
              <a:pPr eaLnBrk="1" hangingPunct="1"/>
              <a:t>25</a:t>
            </a:fld>
            <a:endParaRPr kumimoji="0" lang="en-GB" sz="12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64865" name="Text Box 1"/>
          <p:cNvSpPr txBox="1">
            <a:spLocks noChangeArrowheads="1"/>
          </p:cNvSpPr>
          <p:nvPr/>
        </p:nvSpPr>
        <p:spPr bwMode="auto">
          <a:xfrm>
            <a:off x="3852016" y="9382253"/>
            <a:ext cx="2944086" cy="490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r" defTabSz="457200">
              <a:defRPr/>
            </a:pPr>
            <a:fld id="{14DD5C90-B2E2-4275-9F6B-01A01152748A}" type="slidenum">
              <a:rPr lang="en-GB" sz="1200" smtClean="0">
                <a:solidFill>
                  <a:srgbClr val="000000"/>
                </a:solidFill>
              </a:rPr>
              <a:pPr algn="r" defTabSz="457200">
                <a:defRPr/>
              </a:pPr>
              <a:t>25</a:t>
            </a:fld>
            <a:endParaRPr lang="en-GB" sz="1200" dirty="0" smtClean="0">
              <a:solidFill>
                <a:srgbClr val="000000"/>
              </a:solidFill>
            </a:endParaRPr>
          </a:p>
        </p:txBody>
      </p:sp>
      <p:sp>
        <p:nvSpPr>
          <p:cNvPr id="164866" name="Text Box 2"/>
          <p:cNvSpPr txBox="1">
            <a:spLocks noChangeArrowheads="1"/>
          </p:cNvSpPr>
          <p:nvPr/>
        </p:nvSpPr>
        <p:spPr bwMode="auto">
          <a:xfrm>
            <a:off x="929960" y="740569"/>
            <a:ext cx="4940903" cy="3704559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defRPr/>
            </a:pPr>
            <a:endParaRPr kumimoji="1" lang="ru-RU" sz="1800" dirty="0">
              <a:solidFill>
                <a:prstClr val="black"/>
              </a:solidFill>
              <a:latin typeface="Times New Roman" charset="0"/>
              <a:ea typeface="Arial" charset="0"/>
              <a:cs typeface="Arial" charset="0"/>
            </a:endParaRPr>
          </a:p>
        </p:txBody>
      </p:sp>
      <p:sp>
        <p:nvSpPr>
          <p:cNvPr id="164867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07931" y="4690269"/>
            <a:ext cx="4959785" cy="4443413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37006" indent="-283464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33856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87398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40941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94483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48026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01568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55110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D8CDB4D1-48AA-47D1-833E-78E60EFF9E0F}" type="slidenum">
              <a:rPr lang="ru-RU" smtClean="0">
                <a:solidFill>
                  <a:schemeClr val="tx1"/>
                </a:solidFill>
                <a:latin typeface="Calibri" pitchFamily="34" charset="0"/>
              </a:rPr>
              <a:pPr eaLnBrk="1" hangingPunct="1"/>
              <a:t>3</a:t>
            </a:fld>
            <a:endParaRPr lang="ru-RU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37006" indent="-283464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33856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87398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40941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94483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48026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01568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55110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D8CDB4D1-48AA-47D1-833E-78E60EFF9E0F}" type="slidenum">
              <a:rPr lang="ru-RU" smtClean="0">
                <a:solidFill>
                  <a:schemeClr val="tx1"/>
                </a:solidFill>
                <a:latin typeface="Calibri" pitchFamily="34" charset="0"/>
              </a:rPr>
              <a:pPr eaLnBrk="1" hangingPunct="1"/>
              <a:t>4</a:t>
            </a:fld>
            <a:endParaRPr lang="ru-RU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37006" indent="-283464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33856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87398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40941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94483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48026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01568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55110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D8CDB4D1-48AA-47D1-833E-78E60EFF9E0F}" type="slidenum">
              <a:rPr lang="ru-RU" smtClean="0">
                <a:solidFill>
                  <a:schemeClr val="tx1"/>
                </a:solidFill>
                <a:latin typeface="Calibri" pitchFamily="34" charset="0"/>
              </a:rPr>
              <a:pPr eaLnBrk="1" hangingPunct="1"/>
              <a:t>5</a:t>
            </a:fld>
            <a:endParaRPr lang="ru-RU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37006" indent="-283464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33856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87398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40941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94483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48026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01568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55110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D8CDB4D1-48AA-47D1-833E-78E60EFF9E0F}" type="slidenum">
              <a:rPr lang="ru-RU" smtClean="0">
                <a:solidFill>
                  <a:schemeClr val="tx1"/>
                </a:solidFill>
                <a:latin typeface="Calibri" pitchFamily="34" charset="0"/>
              </a:rPr>
              <a:pPr eaLnBrk="1" hangingPunct="1"/>
              <a:t>6</a:t>
            </a:fld>
            <a:endParaRPr lang="ru-RU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37006" indent="-283464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33856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87398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40941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94483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48026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01568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55110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D8CDB4D1-48AA-47D1-833E-78E60EFF9E0F}" type="slidenum">
              <a:rPr lang="ru-RU" smtClean="0">
                <a:solidFill>
                  <a:schemeClr val="tx1"/>
                </a:solidFill>
                <a:latin typeface="Calibri" pitchFamily="34" charset="0"/>
              </a:rPr>
              <a:pPr eaLnBrk="1" hangingPunct="1"/>
              <a:t>7</a:t>
            </a:fld>
            <a:endParaRPr lang="ru-RU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37006" indent="-283464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33856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87398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40941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94483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48026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01568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55110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D8CDB4D1-48AA-47D1-833E-78E60EFF9E0F}" type="slidenum">
              <a:rPr lang="ru-RU" smtClean="0">
                <a:solidFill>
                  <a:schemeClr val="tx1"/>
                </a:solidFill>
                <a:latin typeface="Calibri" pitchFamily="34" charset="0"/>
              </a:rPr>
              <a:pPr eaLnBrk="1" hangingPunct="1"/>
              <a:t>8</a:t>
            </a:fld>
            <a:endParaRPr lang="ru-RU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3925" y="741363"/>
            <a:ext cx="4927600" cy="3695700"/>
          </a:xfrm>
          <a:ln/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9600" algn="l"/>
                <a:tab pos="900796" algn="l"/>
                <a:tab pos="1351990" algn="l"/>
                <a:tab pos="1803185" algn="l"/>
                <a:tab pos="2254380" algn="l"/>
                <a:tab pos="2705574" algn="l"/>
                <a:tab pos="3156768" algn="l"/>
                <a:tab pos="3607964" algn="l"/>
                <a:tab pos="4059158" algn="l"/>
                <a:tab pos="4510353" algn="l"/>
                <a:tab pos="4961548" algn="l"/>
                <a:tab pos="5412743" algn="l"/>
                <a:tab pos="5863936" algn="l"/>
                <a:tab pos="6315132" algn="l"/>
                <a:tab pos="6766326" algn="l"/>
                <a:tab pos="7217521" algn="l"/>
                <a:tab pos="7668716" algn="l"/>
                <a:tab pos="8119911" algn="l"/>
                <a:tab pos="8571105" algn="l"/>
                <a:tab pos="90223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6146" indent="-286979">
              <a:tabLst>
                <a:tab pos="0" algn="l"/>
                <a:tab pos="449600" algn="l"/>
                <a:tab pos="900796" algn="l"/>
                <a:tab pos="1351990" algn="l"/>
                <a:tab pos="1803185" algn="l"/>
                <a:tab pos="2254380" algn="l"/>
                <a:tab pos="2705574" algn="l"/>
                <a:tab pos="3156768" algn="l"/>
                <a:tab pos="3607964" algn="l"/>
                <a:tab pos="4059158" algn="l"/>
                <a:tab pos="4510353" algn="l"/>
                <a:tab pos="4961548" algn="l"/>
                <a:tab pos="5412743" algn="l"/>
                <a:tab pos="5863936" algn="l"/>
                <a:tab pos="6315132" algn="l"/>
                <a:tab pos="6766326" algn="l"/>
                <a:tab pos="7217521" algn="l"/>
                <a:tab pos="7668716" algn="l"/>
                <a:tab pos="8119911" algn="l"/>
                <a:tab pos="8571105" algn="l"/>
                <a:tab pos="90223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2pPr>
            <a:lvl3pPr marL="1147916" indent="-229584">
              <a:tabLst>
                <a:tab pos="0" algn="l"/>
                <a:tab pos="449600" algn="l"/>
                <a:tab pos="900796" algn="l"/>
                <a:tab pos="1351990" algn="l"/>
                <a:tab pos="1803185" algn="l"/>
                <a:tab pos="2254380" algn="l"/>
                <a:tab pos="2705574" algn="l"/>
                <a:tab pos="3156768" algn="l"/>
                <a:tab pos="3607964" algn="l"/>
                <a:tab pos="4059158" algn="l"/>
                <a:tab pos="4510353" algn="l"/>
                <a:tab pos="4961548" algn="l"/>
                <a:tab pos="5412743" algn="l"/>
                <a:tab pos="5863936" algn="l"/>
                <a:tab pos="6315132" algn="l"/>
                <a:tab pos="6766326" algn="l"/>
                <a:tab pos="7217521" algn="l"/>
                <a:tab pos="7668716" algn="l"/>
                <a:tab pos="8119911" algn="l"/>
                <a:tab pos="8571105" algn="l"/>
                <a:tab pos="90223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3pPr>
            <a:lvl4pPr marL="1607082" indent="-229584">
              <a:tabLst>
                <a:tab pos="0" algn="l"/>
                <a:tab pos="449600" algn="l"/>
                <a:tab pos="900796" algn="l"/>
                <a:tab pos="1351990" algn="l"/>
                <a:tab pos="1803185" algn="l"/>
                <a:tab pos="2254380" algn="l"/>
                <a:tab pos="2705574" algn="l"/>
                <a:tab pos="3156768" algn="l"/>
                <a:tab pos="3607964" algn="l"/>
                <a:tab pos="4059158" algn="l"/>
                <a:tab pos="4510353" algn="l"/>
                <a:tab pos="4961548" algn="l"/>
                <a:tab pos="5412743" algn="l"/>
                <a:tab pos="5863936" algn="l"/>
                <a:tab pos="6315132" algn="l"/>
                <a:tab pos="6766326" algn="l"/>
                <a:tab pos="7217521" algn="l"/>
                <a:tab pos="7668716" algn="l"/>
                <a:tab pos="8119911" algn="l"/>
                <a:tab pos="8571105" algn="l"/>
                <a:tab pos="90223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4pPr>
            <a:lvl5pPr marL="2066249" indent="-229584">
              <a:tabLst>
                <a:tab pos="0" algn="l"/>
                <a:tab pos="449600" algn="l"/>
                <a:tab pos="900796" algn="l"/>
                <a:tab pos="1351990" algn="l"/>
                <a:tab pos="1803185" algn="l"/>
                <a:tab pos="2254380" algn="l"/>
                <a:tab pos="2705574" algn="l"/>
                <a:tab pos="3156768" algn="l"/>
                <a:tab pos="3607964" algn="l"/>
                <a:tab pos="4059158" algn="l"/>
                <a:tab pos="4510353" algn="l"/>
                <a:tab pos="4961548" algn="l"/>
                <a:tab pos="5412743" algn="l"/>
                <a:tab pos="5863936" algn="l"/>
                <a:tab pos="6315132" algn="l"/>
                <a:tab pos="6766326" algn="l"/>
                <a:tab pos="7217521" algn="l"/>
                <a:tab pos="7668716" algn="l"/>
                <a:tab pos="8119911" algn="l"/>
                <a:tab pos="8571105" algn="l"/>
                <a:tab pos="90223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5pPr>
            <a:lvl6pPr marL="2525415" indent="-229584" algn="ctr" defTabSz="451195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9600" algn="l"/>
                <a:tab pos="900796" algn="l"/>
                <a:tab pos="1351990" algn="l"/>
                <a:tab pos="1803185" algn="l"/>
                <a:tab pos="2254380" algn="l"/>
                <a:tab pos="2705574" algn="l"/>
                <a:tab pos="3156768" algn="l"/>
                <a:tab pos="3607964" algn="l"/>
                <a:tab pos="4059158" algn="l"/>
                <a:tab pos="4510353" algn="l"/>
                <a:tab pos="4961548" algn="l"/>
                <a:tab pos="5412743" algn="l"/>
                <a:tab pos="5863936" algn="l"/>
                <a:tab pos="6315132" algn="l"/>
                <a:tab pos="6766326" algn="l"/>
                <a:tab pos="7217521" algn="l"/>
                <a:tab pos="7668716" algn="l"/>
                <a:tab pos="8119911" algn="l"/>
                <a:tab pos="8571105" algn="l"/>
                <a:tab pos="90223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6pPr>
            <a:lvl7pPr marL="2984581" indent="-229584" algn="ctr" defTabSz="451195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9600" algn="l"/>
                <a:tab pos="900796" algn="l"/>
                <a:tab pos="1351990" algn="l"/>
                <a:tab pos="1803185" algn="l"/>
                <a:tab pos="2254380" algn="l"/>
                <a:tab pos="2705574" algn="l"/>
                <a:tab pos="3156768" algn="l"/>
                <a:tab pos="3607964" algn="l"/>
                <a:tab pos="4059158" algn="l"/>
                <a:tab pos="4510353" algn="l"/>
                <a:tab pos="4961548" algn="l"/>
                <a:tab pos="5412743" algn="l"/>
                <a:tab pos="5863936" algn="l"/>
                <a:tab pos="6315132" algn="l"/>
                <a:tab pos="6766326" algn="l"/>
                <a:tab pos="7217521" algn="l"/>
                <a:tab pos="7668716" algn="l"/>
                <a:tab pos="8119911" algn="l"/>
                <a:tab pos="8571105" algn="l"/>
                <a:tab pos="90223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7pPr>
            <a:lvl8pPr marL="3443748" indent="-229584" algn="ctr" defTabSz="451195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9600" algn="l"/>
                <a:tab pos="900796" algn="l"/>
                <a:tab pos="1351990" algn="l"/>
                <a:tab pos="1803185" algn="l"/>
                <a:tab pos="2254380" algn="l"/>
                <a:tab pos="2705574" algn="l"/>
                <a:tab pos="3156768" algn="l"/>
                <a:tab pos="3607964" algn="l"/>
                <a:tab pos="4059158" algn="l"/>
                <a:tab pos="4510353" algn="l"/>
                <a:tab pos="4961548" algn="l"/>
                <a:tab pos="5412743" algn="l"/>
                <a:tab pos="5863936" algn="l"/>
                <a:tab pos="6315132" algn="l"/>
                <a:tab pos="6766326" algn="l"/>
                <a:tab pos="7217521" algn="l"/>
                <a:tab pos="7668716" algn="l"/>
                <a:tab pos="8119911" algn="l"/>
                <a:tab pos="8571105" algn="l"/>
                <a:tab pos="90223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8pPr>
            <a:lvl9pPr marL="3902914" indent="-229584" algn="ctr" defTabSz="451195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9600" algn="l"/>
                <a:tab pos="900796" algn="l"/>
                <a:tab pos="1351990" algn="l"/>
                <a:tab pos="1803185" algn="l"/>
                <a:tab pos="2254380" algn="l"/>
                <a:tab pos="2705574" algn="l"/>
                <a:tab pos="3156768" algn="l"/>
                <a:tab pos="3607964" algn="l"/>
                <a:tab pos="4059158" algn="l"/>
                <a:tab pos="4510353" algn="l"/>
                <a:tab pos="4961548" algn="l"/>
                <a:tab pos="5412743" algn="l"/>
                <a:tab pos="5863936" algn="l"/>
                <a:tab pos="6315132" algn="l"/>
                <a:tab pos="6766326" algn="l"/>
                <a:tab pos="7217521" algn="l"/>
                <a:tab pos="7668716" algn="l"/>
                <a:tab pos="8119911" algn="l"/>
                <a:tab pos="8571105" algn="l"/>
                <a:tab pos="90223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5E239B63-C260-45B8-8968-7DC19907A6DA}" type="slidenum">
              <a:rPr lang="en-GB" sz="1200">
                <a:solidFill>
                  <a:srgbClr val="000000"/>
                </a:solidFill>
              </a:rPr>
              <a:pPr/>
              <a:t>10</a:t>
            </a:fld>
            <a:endParaRPr lang="en-GB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3925" y="741363"/>
            <a:ext cx="4927600" cy="3695700"/>
          </a:xfrm>
          <a:ln/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9600" algn="l"/>
                <a:tab pos="900796" algn="l"/>
                <a:tab pos="1351990" algn="l"/>
                <a:tab pos="1803185" algn="l"/>
                <a:tab pos="2254380" algn="l"/>
                <a:tab pos="2705574" algn="l"/>
                <a:tab pos="3156768" algn="l"/>
                <a:tab pos="3607964" algn="l"/>
                <a:tab pos="4059158" algn="l"/>
                <a:tab pos="4510353" algn="l"/>
                <a:tab pos="4961548" algn="l"/>
                <a:tab pos="5412743" algn="l"/>
                <a:tab pos="5863936" algn="l"/>
                <a:tab pos="6315132" algn="l"/>
                <a:tab pos="6766326" algn="l"/>
                <a:tab pos="7217521" algn="l"/>
                <a:tab pos="7668716" algn="l"/>
                <a:tab pos="8119911" algn="l"/>
                <a:tab pos="8571105" algn="l"/>
                <a:tab pos="90223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6146" indent="-286979">
              <a:tabLst>
                <a:tab pos="0" algn="l"/>
                <a:tab pos="449600" algn="l"/>
                <a:tab pos="900796" algn="l"/>
                <a:tab pos="1351990" algn="l"/>
                <a:tab pos="1803185" algn="l"/>
                <a:tab pos="2254380" algn="l"/>
                <a:tab pos="2705574" algn="l"/>
                <a:tab pos="3156768" algn="l"/>
                <a:tab pos="3607964" algn="l"/>
                <a:tab pos="4059158" algn="l"/>
                <a:tab pos="4510353" algn="l"/>
                <a:tab pos="4961548" algn="l"/>
                <a:tab pos="5412743" algn="l"/>
                <a:tab pos="5863936" algn="l"/>
                <a:tab pos="6315132" algn="l"/>
                <a:tab pos="6766326" algn="l"/>
                <a:tab pos="7217521" algn="l"/>
                <a:tab pos="7668716" algn="l"/>
                <a:tab pos="8119911" algn="l"/>
                <a:tab pos="8571105" algn="l"/>
                <a:tab pos="90223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2pPr>
            <a:lvl3pPr marL="1147916" indent="-229584">
              <a:tabLst>
                <a:tab pos="0" algn="l"/>
                <a:tab pos="449600" algn="l"/>
                <a:tab pos="900796" algn="l"/>
                <a:tab pos="1351990" algn="l"/>
                <a:tab pos="1803185" algn="l"/>
                <a:tab pos="2254380" algn="l"/>
                <a:tab pos="2705574" algn="l"/>
                <a:tab pos="3156768" algn="l"/>
                <a:tab pos="3607964" algn="l"/>
                <a:tab pos="4059158" algn="l"/>
                <a:tab pos="4510353" algn="l"/>
                <a:tab pos="4961548" algn="l"/>
                <a:tab pos="5412743" algn="l"/>
                <a:tab pos="5863936" algn="l"/>
                <a:tab pos="6315132" algn="l"/>
                <a:tab pos="6766326" algn="l"/>
                <a:tab pos="7217521" algn="l"/>
                <a:tab pos="7668716" algn="l"/>
                <a:tab pos="8119911" algn="l"/>
                <a:tab pos="8571105" algn="l"/>
                <a:tab pos="90223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3pPr>
            <a:lvl4pPr marL="1607082" indent="-229584">
              <a:tabLst>
                <a:tab pos="0" algn="l"/>
                <a:tab pos="449600" algn="l"/>
                <a:tab pos="900796" algn="l"/>
                <a:tab pos="1351990" algn="l"/>
                <a:tab pos="1803185" algn="l"/>
                <a:tab pos="2254380" algn="l"/>
                <a:tab pos="2705574" algn="l"/>
                <a:tab pos="3156768" algn="l"/>
                <a:tab pos="3607964" algn="l"/>
                <a:tab pos="4059158" algn="l"/>
                <a:tab pos="4510353" algn="l"/>
                <a:tab pos="4961548" algn="l"/>
                <a:tab pos="5412743" algn="l"/>
                <a:tab pos="5863936" algn="l"/>
                <a:tab pos="6315132" algn="l"/>
                <a:tab pos="6766326" algn="l"/>
                <a:tab pos="7217521" algn="l"/>
                <a:tab pos="7668716" algn="l"/>
                <a:tab pos="8119911" algn="l"/>
                <a:tab pos="8571105" algn="l"/>
                <a:tab pos="90223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4pPr>
            <a:lvl5pPr marL="2066249" indent="-229584">
              <a:tabLst>
                <a:tab pos="0" algn="l"/>
                <a:tab pos="449600" algn="l"/>
                <a:tab pos="900796" algn="l"/>
                <a:tab pos="1351990" algn="l"/>
                <a:tab pos="1803185" algn="l"/>
                <a:tab pos="2254380" algn="l"/>
                <a:tab pos="2705574" algn="l"/>
                <a:tab pos="3156768" algn="l"/>
                <a:tab pos="3607964" algn="l"/>
                <a:tab pos="4059158" algn="l"/>
                <a:tab pos="4510353" algn="l"/>
                <a:tab pos="4961548" algn="l"/>
                <a:tab pos="5412743" algn="l"/>
                <a:tab pos="5863936" algn="l"/>
                <a:tab pos="6315132" algn="l"/>
                <a:tab pos="6766326" algn="l"/>
                <a:tab pos="7217521" algn="l"/>
                <a:tab pos="7668716" algn="l"/>
                <a:tab pos="8119911" algn="l"/>
                <a:tab pos="8571105" algn="l"/>
                <a:tab pos="90223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5pPr>
            <a:lvl6pPr marL="2525415" indent="-229584" algn="ctr" defTabSz="451195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9600" algn="l"/>
                <a:tab pos="900796" algn="l"/>
                <a:tab pos="1351990" algn="l"/>
                <a:tab pos="1803185" algn="l"/>
                <a:tab pos="2254380" algn="l"/>
                <a:tab pos="2705574" algn="l"/>
                <a:tab pos="3156768" algn="l"/>
                <a:tab pos="3607964" algn="l"/>
                <a:tab pos="4059158" algn="l"/>
                <a:tab pos="4510353" algn="l"/>
                <a:tab pos="4961548" algn="l"/>
                <a:tab pos="5412743" algn="l"/>
                <a:tab pos="5863936" algn="l"/>
                <a:tab pos="6315132" algn="l"/>
                <a:tab pos="6766326" algn="l"/>
                <a:tab pos="7217521" algn="l"/>
                <a:tab pos="7668716" algn="l"/>
                <a:tab pos="8119911" algn="l"/>
                <a:tab pos="8571105" algn="l"/>
                <a:tab pos="90223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6pPr>
            <a:lvl7pPr marL="2984581" indent="-229584" algn="ctr" defTabSz="451195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9600" algn="l"/>
                <a:tab pos="900796" algn="l"/>
                <a:tab pos="1351990" algn="l"/>
                <a:tab pos="1803185" algn="l"/>
                <a:tab pos="2254380" algn="l"/>
                <a:tab pos="2705574" algn="l"/>
                <a:tab pos="3156768" algn="l"/>
                <a:tab pos="3607964" algn="l"/>
                <a:tab pos="4059158" algn="l"/>
                <a:tab pos="4510353" algn="l"/>
                <a:tab pos="4961548" algn="l"/>
                <a:tab pos="5412743" algn="l"/>
                <a:tab pos="5863936" algn="l"/>
                <a:tab pos="6315132" algn="l"/>
                <a:tab pos="6766326" algn="l"/>
                <a:tab pos="7217521" algn="l"/>
                <a:tab pos="7668716" algn="l"/>
                <a:tab pos="8119911" algn="l"/>
                <a:tab pos="8571105" algn="l"/>
                <a:tab pos="90223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7pPr>
            <a:lvl8pPr marL="3443748" indent="-229584" algn="ctr" defTabSz="451195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9600" algn="l"/>
                <a:tab pos="900796" algn="l"/>
                <a:tab pos="1351990" algn="l"/>
                <a:tab pos="1803185" algn="l"/>
                <a:tab pos="2254380" algn="l"/>
                <a:tab pos="2705574" algn="l"/>
                <a:tab pos="3156768" algn="l"/>
                <a:tab pos="3607964" algn="l"/>
                <a:tab pos="4059158" algn="l"/>
                <a:tab pos="4510353" algn="l"/>
                <a:tab pos="4961548" algn="l"/>
                <a:tab pos="5412743" algn="l"/>
                <a:tab pos="5863936" algn="l"/>
                <a:tab pos="6315132" algn="l"/>
                <a:tab pos="6766326" algn="l"/>
                <a:tab pos="7217521" algn="l"/>
                <a:tab pos="7668716" algn="l"/>
                <a:tab pos="8119911" algn="l"/>
                <a:tab pos="8571105" algn="l"/>
                <a:tab pos="90223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8pPr>
            <a:lvl9pPr marL="3902914" indent="-229584" algn="ctr" defTabSz="451195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9600" algn="l"/>
                <a:tab pos="900796" algn="l"/>
                <a:tab pos="1351990" algn="l"/>
                <a:tab pos="1803185" algn="l"/>
                <a:tab pos="2254380" algn="l"/>
                <a:tab pos="2705574" algn="l"/>
                <a:tab pos="3156768" algn="l"/>
                <a:tab pos="3607964" algn="l"/>
                <a:tab pos="4059158" algn="l"/>
                <a:tab pos="4510353" algn="l"/>
                <a:tab pos="4961548" algn="l"/>
                <a:tab pos="5412743" algn="l"/>
                <a:tab pos="5863936" algn="l"/>
                <a:tab pos="6315132" algn="l"/>
                <a:tab pos="6766326" algn="l"/>
                <a:tab pos="7217521" algn="l"/>
                <a:tab pos="7668716" algn="l"/>
                <a:tab pos="8119911" algn="l"/>
                <a:tab pos="8571105" algn="l"/>
                <a:tab pos="90223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5E239B63-C260-45B8-8968-7DC19907A6DA}" type="slidenum">
              <a:rPr lang="en-GB" sz="1200">
                <a:solidFill>
                  <a:srgbClr val="000000"/>
                </a:solidFill>
              </a:rPr>
              <a:pPr/>
              <a:t>11</a:t>
            </a:fld>
            <a:endParaRPr lang="en-GB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jpeg"/><Relationship Id="rId4" Type="http://schemas.openxmlformats.org/officeDocument/2006/relationships/oleObject" Target="../embeddings/oleObject2.bin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8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9.xml"/><Relationship Id="rId1" Type="http://schemas.openxmlformats.org/officeDocument/2006/relationships/vmlDrawing" Target="../drawings/vmlDrawing51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51.bin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9.xml"/><Relationship Id="rId1" Type="http://schemas.openxmlformats.org/officeDocument/2006/relationships/vmlDrawing" Target="../drawings/vmlDrawing52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52.bin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9.xml"/><Relationship Id="rId1" Type="http://schemas.openxmlformats.org/officeDocument/2006/relationships/vmlDrawing" Target="../drawings/vmlDrawing53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53.bin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9.xml"/><Relationship Id="rId1" Type="http://schemas.openxmlformats.org/officeDocument/2006/relationships/vmlDrawing" Target="../drawings/vmlDrawing54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54.bin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9.xml"/><Relationship Id="rId1" Type="http://schemas.openxmlformats.org/officeDocument/2006/relationships/vmlDrawing" Target="../drawings/vmlDrawing55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55.bin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9.xml"/><Relationship Id="rId1" Type="http://schemas.openxmlformats.org/officeDocument/2006/relationships/vmlDrawing" Target="../drawings/vmlDrawing56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56.bin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9.xml"/><Relationship Id="rId1" Type="http://schemas.openxmlformats.org/officeDocument/2006/relationships/vmlDrawing" Target="../drawings/vmlDrawing57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57.bin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9.xml"/><Relationship Id="rId1" Type="http://schemas.openxmlformats.org/officeDocument/2006/relationships/vmlDrawing" Target="../drawings/vmlDrawing58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58.bin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9.xml"/><Relationship Id="rId1" Type="http://schemas.openxmlformats.org/officeDocument/2006/relationships/vmlDrawing" Target="../drawings/vmlDrawing59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59.bin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9.xml"/><Relationship Id="rId1" Type="http://schemas.openxmlformats.org/officeDocument/2006/relationships/vmlDrawing" Target="../drawings/vmlDrawing60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60.bin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9.xml"/><Relationship Id="rId1" Type="http://schemas.openxmlformats.org/officeDocument/2006/relationships/vmlDrawing" Target="../drawings/vmlDrawing61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61.bin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9.xml"/><Relationship Id="rId1" Type="http://schemas.openxmlformats.org/officeDocument/2006/relationships/vmlDrawing" Target="../drawings/vmlDrawing62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62.bin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9.xml"/><Relationship Id="rId1" Type="http://schemas.openxmlformats.org/officeDocument/2006/relationships/vmlDrawing" Target="../drawings/vmlDrawing63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63.bin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0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jpeg"/><Relationship Id="rId4" Type="http://schemas.openxmlformats.org/officeDocument/2006/relationships/oleObject" Target="../embeddings/oleObject3.bin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5.bin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26.xml"/><Relationship Id="rId1" Type="http://schemas.openxmlformats.org/officeDocument/2006/relationships/vmlDrawing" Target="../drawings/vmlDrawing68.vml"/><Relationship Id="rId5" Type="http://schemas.openxmlformats.org/officeDocument/2006/relationships/image" Target="../media/image8.jpeg"/><Relationship Id="rId4" Type="http://schemas.openxmlformats.org/officeDocument/2006/relationships/oleObject" Target="../embeddings/oleObject68.bin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6.bin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27.xml"/><Relationship Id="rId1" Type="http://schemas.openxmlformats.org/officeDocument/2006/relationships/vmlDrawing" Target="../drawings/vmlDrawing70.vml"/><Relationship Id="rId5" Type="http://schemas.openxmlformats.org/officeDocument/2006/relationships/image" Target="../media/image8.jpeg"/><Relationship Id="rId4" Type="http://schemas.openxmlformats.org/officeDocument/2006/relationships/oleObject" Target="../embeddings/oleObject70.bin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7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7.bin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8.bin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9.bin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7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10.bin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7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11.bin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7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12.bin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7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13.bin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7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14.bin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7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15.bin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7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16.bin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7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17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jpeg"/><Relationship Id="rId4" Type="http://schemas.openxmlformats.org/officeDocument/2006/relationships/oleObject" Target="../embeddings/oleObject1.bin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9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19.bin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9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20.bin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9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21.bin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9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22.bin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9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23.bin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9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24.bin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9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25.bin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9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26.bin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9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27.bin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9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28.bin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9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29.bin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9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30.bin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9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31.bin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4.xml"/><Relationship Id="rId1" Type="http://schemas.openxmlformats.org/officeDocument/2006/relationships/vmlDrawing" Target="../drawings/vmlDrawing34.vml"/><Relationship Id="rId5" Type="http://schemas.openxmlformats.org/officeDocument/2006/relationships/image" Target="../media/image5.jpeg"/><Relationship Id="rId4" Type="http://schemas.openxmlformats.org/officeDocument/2006/relationships/oleObject" Target="../embeddings/oleObject34.bin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6.xml"/><Relationship Id="rId1" Type="http://schemas.openxmlformats.org/officeDocument/2006/relationships/vmlDrawing" Target="../drawings/vmlDrawing35.vml"/><Relationship Id="rId5" Type="http://schemas.openxmlformats.org/officeDocument/2006/relationships/image" Target="../media/image5.jpeg"/><Relationship Id="rId4" Type="http://schemas.openxmlformats.org/officeDocument/2006/relationships/oleObject" Target="../embeddings/oleObject35.bin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7.xml"/><Relationship Id="rId1" Type="http://schemas.openxmlformats.org/officeDocument/2006/relationships/vmlDrawing" Target="../drawings/vmlDrawing37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37.bin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7.xml"/><Relationship Id="rId1" Type="http://schemas.openxmlformats.org/officeDocument/2006/relationships/vmlDrawing" Target="../drawings/vmlDrawing38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38.bin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7.xml"/><Relationship Id="rId1" Type="http://schemas.openxmlformats.org/officeDocument/2006/relationships/vmlDrawing" Target="../drawings/vmlDrawing39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39.bin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7.xml"/><Relationship Id="rId1" Type="http://schemas.openxmlformats.org/officeDocument/2006/relationships/vmlDrawing" Target="../drawings/vmlDrawing40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40.bin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7.xml"/><Relationship Id="rId1" Type="http://schemas.openxmlformats.org/officeDocument/2006/relationships/vmlDrawing" Target="../drawings/vmlDrawing41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41.bin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7.xml"/><Relationship Id="rId1" Type="http://schemas.openxmlformats.org/officeDocument/2006/relationships/vmlDrawing" Target="../drawings/vmlDrawing42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42.bin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7.xml"/><Relationship Id="rId1" Type="http://schemas.openxmlformats.org/officeDocument/2006/relationships/vmlDrawing" Target="../drawings/vmlDrawing43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43.bin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7.xml"/><Relationship Id="rId1" Type="http://schemas.openxmlformats.org/officeDocument/2006/relationships/vmlDrawing" Target="../drawings/vmlDrawing44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44.bin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7.xml"/><Relationship Id="rId1" Type="http://schemas.openxmlformats.org/officeDocument/2006/relationships/vmlDrawing" Target="../drawings/vmlDrawing45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45.bin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7.xml"/><Relationship Id="rId1" Type="http://schemas.openxmlformats.org/officeDocument/2006/relationships/vmlDrawing" Target="../drawings/vmlDrawing46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46.bin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7.xml"/><Relationship Id="rId1" Type="http://schemas.openxmlformats.org/officeDocument/2006/relationships/vmlDrawing" Target="../drawings/vmlDrawing47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47.bin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7.xml"/><Relationship Id="rId1" Type="http://schemas.openxmlformats.org/officeDocument/2006/relationships/vmlDrawing" Target="../drawings/vmlDrawing48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48.bin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17.xml"/><Relationship Id="rId1" Type="http://schemas.openxmlformats.org/officeDocument/2006/relationships/vmlDrawing" Target="../drawings/vmlDrawing49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49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 userDrawn="1"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 userDrawn="1"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pic>
        <p:nvPicPr>
          <p:cNvPr id="11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ea typeface="Arial Unicode MS" pitchFamily="34" charset="-128"/>
              </a:rPr>
              <a:t>М</a:t>
            </a:r>
            <a:endParaRPr lang="ru-RU" sz="1800" dirty="0">
              <a:solidFill>
                <a:prstClr val="black"/>
              </a:solidFill>
              <a:latin typeface="Arial" charset="0"/>
              <a:ea typeface="Arial Unicode MS" pitchFamily="34" charset="-128"/>
            </a:endParaRPr>
          </a:p>
        </p:txBody>
      </p:sp>
      <p:sp>
        <p:nvSpPr>
          <p:cNvPr id="13" name="Прямоугольник 14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rgbClr val="DBDBE9"/>
                </a:solidFill>
                <a:ea typeface="Arial Unicode MS" pitchFamily="34" charset="-128"/>
              </a:rPr>
              <a:t>]</a:t>
            </a:r>
            <a:endParaRPr lang="ru-RU" sz="1800" dirty="0" smtClean="0">
              <a:solidFill>
                <a:srgbClr val="DBDBE9"/>
              </a:solidFill>
              <a:ea typeface="Arial Unicode MS" pitchFamily="34" charset="-128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ea typeface="Arial Unicode MS" pitchFamily="34" charset="-128"/>
              </a:rPr>
              <a:t>ф</a:t>
            </a:r>
            <a:endParaRPr lang="ru-RU" sz="2200" dirty="0" smtClean="0">
              <a:solidFill>
                <a:srgbClr val="DBDBE9"/>
              </a:solidFill>
              <a:ea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5" name="Номер слайда 26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>
            <a:lvl1pPr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+mn-lt"/>
                <a:ea typeface="Arial Unicode MS" pitchFamily="34" charset="-128"/>
              </a:defRPr>
            </a:lvl1pPr>
          </a:lstStyle>
          <a:p>
            <a:pPr>
              <a:defRPr/>
            </a:pPr>
            <a:fld id="{D46749F1-1673-4270-BC99-C24603E4281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92330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525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ru-RU" sz="2400" dirty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Freeform 17"/>
          <p:cNvSpPr>
            <a:spLocks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" name="Picture 27" descr="Надпись Минфи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bject 28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37907" name="Photo Editor Photo" r:id="rId4" imgW="466692" imgH="509406" progId="">
              <p:embed/>
            </p:oleObj>
          </a:graphicData>
        </a:graphic>
      </p:graphicFrame>
      <p:pic>
        <p:nvPicPr>
          <p:cNvPr id="8" name="Picture 29" descr="untitled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reeform 31"/>
          <p:cNvSpPr>
            <a:spLocks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3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47675" y="4848225"/>
            <a:ext cx="8324850" cy="11811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0066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5A9BF0A7-2977-41FE-A4E0-50EF1AC71BA4}" type="datetime1">
              <a:rPr lang="ru-RU"/>
              <a:pPr>
                <a:defRPr/>
              </a:pPr>
              <a:t>03.09.2013</a:t>
            </a:fld>
            <a:endParaRPr lang="ru-RU" dirty="0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2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534150"/>
            <a:ext cx="2590800" cy="323850"/>
          </a:xfrm>
        </p:spPr>
        <p:txBody>
          <a:bodyPr/>
          <a:lstStyle>
            <a:lvl1pPr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СЛАЙД</a:t>
            </a:r>
            <a:r>
              <a:rPr lang="ru-RU" sz="1400" dirty="0"/>
              <a:t> </a:t>
            </a:r>
            <a:fld id="{DF80953C-FFF7-4249-B20C-DD8DF52B03BC}" type="slidenum">
              <a:rPr lang="ru-RU" sz="1400"/>
              <a:pPr>
                <a:defRPr/>
              </a:pPr>
              <a:t>‹#›</a:t>
            </a:fld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113960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pic>
        <p:nvPicPr>
          <p:cNvPr id="11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Arial" charset="0"/>
                <a:cs typeface="Arial" charset="0"/>
              </a:rPr>
              <a:t>М</a:t>
            </a:r>
            <a:endParaRPr lang="ru-RU" sz="1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Прямоугольник 14"/>
          <p:cNvSpPr>
            <a:spLocks noChangeArrowheads="1"/>
          </p:cNvSpPr>
          <p:nvPr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rgbClr val="DBDBE9"/>
                </a:solidFill>
                <a:latin typeface="Arial" charset="0"/>
                <a:cs typeface="Arial" charset="0"/>
              </a:rPr>
              <a:t>]</a:t>
            </a:r>
            <a:endParaRPr lang="ru-RU" sz="1800" dirty="0" smtClean="0">
              <a:solidFill>
                <a:srgbClr val="DBDBE9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</a:rPr>
              <a:t>ф</a:t>
            </a:r>
            <a:endParaRPr lang="ru-RU" sz="2200" dirty="0" smtClean="0">
              <a:solidFill>
                <a:srgbClr val="DBDBE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6201030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</a:rPr>
              <a:t>М</a:t>
            </a:r>
            <a:endParaRPr lang="ru-RU" sz="1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rgbClr val="DBDBE9"/>
                </a:solidFill>
              </a:rPr>
              <a:t>]</a:t>
            </a:r>
            <a:endParaRPr lang="ru-RU" sz="1800" dirty="0" smtClean="0">
              <a:solidFill>
                <a:srgbClr val="DBDBE9"/>
              </a:solidFill>
            </a:endParaRPr>
          </a:p>
        </p:txBody>
      </p:sp>
      <p:sp>
        <p:nvSpPr>
          <p:cNvPr id="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2588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</a:rPr>
              <a:t>М</a:t>
            </a:r>
            <a:endParaRPr lang="ru-RU" sz="1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rgbClr val="DBDBE9"/>
                </a:solidFill>
              </a:rPr>
              <a:t>]</a:t>
            </a:r>
            <a:endParaRPr lang="ru-RU" sz="1800" dirty="0" smtClean="0">
              <a:solidFill>
                <a:srgbClr val="DBDBE9"/>
              </a:solidFill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2588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</a:endParaRPr>
          </a:p>
        </p:txBody>
      </p:sp>
      <p:pic>
        <p:nvPicPr>
          <p:cNvPr id="20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1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27A120-B340-4EED-9DB0-B62678600C31}" type="datetime1">
              <a:rPr lang="ru-RU">
                <a:solidFill>
                  <a:prstClr val="white"/>
                </a:solidFill>
              </a:rPr>
              <a:pPr>
                <a:defRPr/>
              </a:pPr>
              <a:t>03.09.2013</a:t>
            </a:fld>
            <a:r>
              <a:rPr lang="ru-RU" dirty="0">
                <a:solidFill>
                  <a:prstClr val="white"/>
                </a:solidFill>
              </a:rPr>
              <a:t>06.10.2009</a:t>
            </a:r>
          </a:p>
        </p:txBody>
      </p:sp>
      <p:sp>
        <p:nvSpPr>
          <p:cNvPr id="22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6AF56071-E660-4262-8E19-E7369D666C6A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3" name="Нижний колонтитул 27"/>
          <p:cNvSpPr>
            <a:spLocks noGrp="1"/>
          </p:cNvSpPr>
          <p:nvPr>
            <p:ph type="ftr" sz="quarter" idx="12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sz="1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907489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prstClr val="white"/>
                </a:solidFill>
              </a:rPr>
              <a:t>16.09.09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idx="11"/>
          </p:nvPr>
        </p:nvSpPr>
        <p:spPr>
          <a:xfrm>
            <a:off x="3124200" y="6248400"/>
            <a:ext cx="2871788" cy="4333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z="1800" dirty="0">
                <a:solidFill>
                  <a:prstClr val="black"/>
                </a:solidFill>
                <a:latin typeface="Arial" charset="0"/>
                <a:cs typeface="Arial" charset="0"/>
              </a:rPr>
              <a:t>№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prstClr val="white"/>
                </a:solidFill>
              </a:rPr>
              <a:t>СЛАЙД</a:t>
            </a:r>
            <a:r>
              <a:rPr lang="en-GB" sz="1400" dirty="0">
                <a:solidFill>
                  <a:prstClr val="white"/>
                </a:solidFill>
              </a:rPr>
              <a:t> </a:t>
            </a:r>
            <a:fld id="{8000BC90-EEA1-47A7-8E52-4E676BCCBD9D}" type="slidenum">
              <a:rPr lang="en-GB" sz="140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683335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88083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145F35F8-D417-421B-B3E1-43E4FFAA5B25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177989136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89107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E0F09590-4AE1-4683-BA7F-FC94487FBC47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189363398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90131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7E93EC43-06A1-4DD2-88D6-D4156198FFF8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421687487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91155" r:id="rId4" imgW="466692" imgH="509406" progId="">
              <p:embed/>
            </p:oleObj>
          </a:graphicData>
        </a:graphic>
      </p:graphicFrame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03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07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03AA4511-338B-4C85-8C34-94022B91C633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08476295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8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0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92179" r:id="rId4" imgW="466692" imgH="509406" progId="">
              <p:embed/>
            </p:oleObj>
          </a:graphicData>
        </a:graphic>
      </p:graphicFrame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4ECA2389-C4B3-44B5-9F4B-CD07238A1D76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39271223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93203" r:id="rId4" imgW="466692" imgH="509406" progId="">
              <p:embed/>
            </p:oleObj>
          </a:graphicData>
        </a:graphic>
      </p:graphicFrame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1E73EEB5-0746-4293-A99C-7625D4265FFA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153325697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94227" r:id="rId4" imgW="466692" imgH="509406" progId="">
              <p:embed/>
            </p:oleObj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CA7BC1DD-D29F-427A-A92F-D8972D69EC7C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2316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pic>
        <p:nvPicPr>
          <p:cNvPr id="11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Arial" charset="0"/>
                <a:cs typeface="Arial" charset="0"/>
              </a:rPr>
              <a:t>М</a:t>
            </a:r>
            <a:endParaRPr lang="ru-RU" sz="1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Прямоугольник 14"/>
          <p:cNvSpPr>
            <a:spLocks noChangeArrowheads="1"/>
          </p:cNvSpPr>
          <p:nvPr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rgbClr val="DBDBE9"/>
                </a:solidFill>
                <a:latin typeface="Arial" charset="0"/>
                <a:cs typeface="Arial" charset="0"/>
              </a:rPr>
              <a:t>]</a:t>
            </a:r>
            <a:endParaRPr lang="ru-RU" sz="1800" dirty="0" smtClean="0">
              <a:solidFill>
                <a:srgbClr val="DBDBE9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</a:rPr>
              <a:t>ф</a:t>
            </a:r>
            <a:endParaRPr lang="ru-RU" sz="2200" dirty="0" smtClean="0">
              <a:solidFill>
                <a:srgbClr val="DBDBE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705234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95251" r:id="rId4" imgW="466692" imgH="509406" progId="">
              <p:embed/>
            </p:oleObj>
          </a:graphicData>
        </a:graphic>
      </p:graphicFrame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3C96E9BE-E01A-4C0F-82BD-C06915F766FD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23016330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96275" r:id="rId4" imgW="466692" imgH="509406" progId="">
              <p:embed/>
            </p:oleObj>
          </a:graphicData>
        </a:graphic>
      </p:graphicFrame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81038303-197D-4666-A8A4-EA36631C4B03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404512948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97299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245A8CE0-32A5-48A7-B63B-1DF8F26567AD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02659885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98323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5463" y="731838"/>
            <a:ext cx="2241550" cy="5287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6050" y="731838"/>
            <a:ext cx="6577013" cy="5287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45900BE9-825D-4554-8168-48A776C27ABD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55745170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99347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70963" cy="638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60338" y="1487488"/>
            <a:ext cx="8788400" cy="4532312"/>
          </a:xfrm>
        </p:spPr>
        <p:txBody>
          <a:bodyPr/>
          <a:lstStyle/>
          <a:p>
            <a:pPr lvl="0"/>
            <a:r>
              <a:rPr lang="ru-RU" noProof="0" dirty="0" smtClean="0"/>
              <a:t>Вставка таблицы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6E56544F-F6EA-40A1-93E1-F9483F8D0340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79925392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9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100371" r:id="rId4" imgW="466692" imgH="509406" progId="">
              <p:embed/>
            </p:oleObj>
          </a:graphicData>
        </a:graphic>
      </p:graphicFrame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70963" cy="638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0338" y="1487488"/>
            <a:ext cx="4318000" cy="45323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30738" y="1487488"/>
            <a:ext cx="4318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30738" y="3829050"/>
            <a:ext cx="4318000" cy="2190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2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3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4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03EAD5C1-2333-471F-9F54-5529E300B90F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427302073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pic>
        <p:nvPicPr>
          <p:cNvPr id="11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Arial" charset="0"/>
                <a:cs typeface="Arial" charset="0"/>
              </a:rPr>
              <a:t>М</a:t>
            </a:r>
            <a:endParaRPr lang="ru-RU" sz="1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Прямоугольник 14"/>
          <p:cNvSpPr>
            <a:spLocks noChangeArrowheads="1"/>
          </p:cNvSpPr>
          <p:nvPr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rgbClr val="DBDBE9"/>
                </a:solidFill>
                <a:latin typeface="Arial" charset="0"/>
                <a:cs typeface="Arial" charset="0"/>
              </a:rPr>
              <a:t>]</a:t>
            </a:r>
            <a:endParaRPr lang="ru-RU" sz="1800" dirty="0" smtClean="0">
              <a:solidFill>
                <a:srgbClr val="DBDBE9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</a:rPr>
              <a:t>ф</a:t>
            </a:r>
            <a:endParaRPr lang="ru-RU" sz="2200" dirty="0" smtClean="0">
              <a:solidFill>
                <a:srgbClr val="DBDBE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7784576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</a:rPr>
              <a:t>М</a:t>
            </a:r>
            <a:endParaRPr lang="ru-RU" sz="1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rgbClr val="DBDBE9"/>
                </a:solidFill>
              </a:rPr>
              <a:t>]</a:t>
            </a:r>
            <a:endParaRPr lang="ru-RU" sz="1800" dirty="0" smtClean="0">
              <a:solidFill>
                <a:srgbClr val="DBDBE9"/>
              </a:solidFill>
            </a:endParaRPr>
          </a:p>
        </p:txBody>
      </p:sp>
      <p:sp>
        <p:nvSpPr>
          <p:cNvPr id="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2588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</a:rPr>
              <a:t>М</a:t>
            </a:r>
            <a:endParaRPr lang="ru-RU" sz="1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rgbClr val="DBDBE9"/>
                </a:solidFill>
              </a:rPr>
              <a:t>]</a:t>
            </a:r>
            <a:endParaRPr lang="ru-RU" sz="1800" dirty="0" smtClean="0">
              <a:solidFill>
                <a:srgbClr val="DBDBE9"/>
              </a:solidFill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2588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</a:endParaRPr>
          </a:p>
        </p:txBody>
      </p:sp>
      <p:pic>
        <p:nvPicPr>
          <p:cNvPr id="20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1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6DF62-1CBD-4577-9701-D284AF9AEF32}" type="datetime1">
              <a:rPr lang="ru-RU">
                <a:solidFill>
                  <a:prstClr val="white"/>
                </a:solidFill>
              </a:rPr>
              <a:pPr>
                <a:defRPr/>
              </a:pPr>
              <a:t>03.09.2013</a:t>
            </a:fld>
            <a:r>
              <a:rPr lang="ru-RU" dirty="0">
                <a:solidFill>
                  <a:prstClr val="white"/>
                </a:solidFill>
              </a:rPr>
              <a:t>06.10.2009</a:t>
            </a:r>
          </a:p>
        </p:txBody>
      </p:sp>
      <p:sp>
        <p:nvSpPr>
          <p:cNvPr id="22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B062DA04-F07C-4B67-AB0B-EBB35CAC4E98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3" name="Нижний колонтитул 27"/>
          <p:cNvSpPr>
            <a:spLocks noGrp="1"/>
          </p:cNvSpPr>
          <p:nvPr>
            <p:ph type="ftr" sz="quarter" idx="12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sz="1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726727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prstClr val="white"/>
                </a:solidFill>
              </a:rPr>
              <a:t>16.09.09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idx="11"/>
          </p:nvPr>
        </p:nvSpPr>
        <p:spPr>
          <a:xfrm>
            <a:off x="3124200" y="6248400"/>
            <a:ext cx="2871788" cy="4333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z="1800" dirty="0">
                <a:solidFill>
                  <a:prstClr val="black"/>
                </a:solidFill>
                <a:latin typeface="Arial" charset="0"/>
                <a:cs typeface="Arial" charset="0"/>
              </a:rPr>
              <a:t>№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prstClr val="white"/>
                </a:solidFill>
              </a:rPr>
              <a:t>СЛАЙД</a:t>
            </a:r>
            <a:r>
              <a:rPr lang="en-GB" sz="1400" dirty="0">
                <a:solidFill>
                  <a:prstClr val="white"/>
                </a:solidFill>
              </a:rPr>
              <a:t> </a:t>
            </a:r>
            <a:fld id="{B5DA84B8-D5D3-45B9-B53B-C96C3A9E94F0}" type="slidenum">
              <a:rPr lang="en-GB" sz="140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7353283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902DEDA1-573C-4F7F-BCD4-785F3E0CF3C2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8561420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prstClr val="white"/>
                </a:solidFill>
              </a:rPr>
              <a:t>16.09.09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idx="11"/>
          </p:nvPr>
        </p:nvSpPr>
        <p:spPr>
          <a:xfrm>
            <a:off x="3124200" y="6248400"/>
            <a:ext cx="2871788" cy="4333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z="1800" dirty="0">
                <a:solidFill>
                  <a:prstClr val="black"/>
                </a:solidFill>
                <a:latin typeface="Arial" charset="0"/>
                <a:cs typeface="Arial" charset="0"/>
              </a:rPr>
              <a:t>№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prstClr val="white"/>
                </a:solidFill>
              </a:rPr>
              <a:t>СЛАЙД</a:t>
            </a:r>
            <a:r>
              <a:rPr lang="en-GB" sz="1400" dirty="0">
                <a:solidFill>
                  <a:prstClr val="white"/>
                </a:solidFill>
              </a:rPr>
              <a:t> </a:t>
            </a:r>
            <a:fld id="{EBAF7723-59F6-439D-87E7-338446EB1473}" type="slidenum">
              <a:rPr lang="en-GB" sz="140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8231100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CA64D55D-C08D-4914-8C32-90B4E2AA96E9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4079507651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9D2EF92D-EBA2-48E2-8EA3-E9CC1D367B2E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132766955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03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07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5E633423-4852-4232-A85A-EC42834ADA1B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60320217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9157A0DC-0467-4A06-815B-8063F7CBB138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991599489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8B858467-542D-4E4B-AF3C-3E10E1AE175D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4132752760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5380FB62-6A32-44B1-A59C-996B42F20223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708893439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6BC9D110-BBEA-4711-83A3-68C0D08BCC68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75805216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1CF2009E-EA8B-4CCE-930C-FBDEA4000D39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141207765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C8D4CFC8-3B1B-423F-9CF7-CACEAA6A6C99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407858234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5463" y="731838"/>
            <a:ext cx="2241550" cy="5287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6050" y="731838"/>
            <a:ext cx="6577013" cy="5287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B9610505-E3EF-4D7D-8701-0B31B1ED0F22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11700398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 userDrawn="1"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 userDrawn="1"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pic>
        <p:nvPicPr>
          <p:cNvPr id="11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ea typeface="Arial Unicode MS" pitchFamily="34" charset="-128"/>
              </a:rPr>
              <a:t>М</a:t>
            </a:r>
            <a:endParaRPr lang="ru-RU" sz="1800" dirty="0">
              <a:solidFill>
                <a:prstClr val="black"/>
              </a:solidFill>
              <a:latin typeface="Arial" charset="0"/>
              <a:ea typeface="Arial Unicode MS" pitchFamily="34" charset="-128"/>
            </a:endParaRPr>
          </a:p>
        </p:txBody>
      </p:sp>
      <p:sp>
        <p:nvSpPr>
          <p:cNvPr id="13" name="Прямоугольник 14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rgbClr val="DBDBE9"/>
                </a:solidFill>
                <a:ea typeface="Arial Unicode MS" pitchFamily="34" charset="-128"/>
              </a:rPr>
              <a:t>]</a:t>
            </a:r>
            <a:endParaRPr lang="ru-RU" sz="1800" dirty="0" smtClean="0">
              <a:solidFill>
                <a:srgbClr val="DBDBE9"/>
              </a:solidFill>
              <a:ea typeface="Arial Unicode MS" pitchFamily="34" charset="-128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ea typeface="Arial Unicode MS" pitchFamily="34" charset="-128"/>
              </a:rPr>
              <a:t>ф</a:t>
            </a:r>
            <a:endParaRPr lang="ru-RU" sz="2200" dirty="0" smtClean="0">
              <a:solidFill>
                <a:srgbClr val="DBDBE9"/>
              </a:solidFill>
              <a:ea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5" name="Номер слайда 26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>
            <a:lvl1pPr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+mn-lt"/>
                <a:ea typeface="Arial Unicode MS" pitchFamily="34" charset="-128"/>
              </a:defRPr>
            </a:lvl1pPr>
          </a:lstStyle>
          <a:p>
            <a:pPr>
              <a:defRPr/>
            </a:pPr>
            <a:fld id="{D46749F1-1673-4270-BC99-C24603E4281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92330447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70963" cy="638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60338" y="1487488"/>
            <a:ext cx="8788400" cy="4532312"/>
          </a:xfrm>
        </p:spPr>
        <p:txBody>
          <a:bodyPr/>
          <a:lstStyle/>
          <a:p>
            <a:pPr lvl="0"/>
            <a:r>
              <a:rPr lang="ru-RU" noProof="0" dirty="0" smtClean="0"/>
              <a:t>Вставка таблицы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EB1AF71D-F93A-437E-8702-63733B6E0F73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67572444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70963" cy="638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0338" y="1487488"/>
            <a:ext cx="4318000" cy="45323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30738" y="1487488"/>
            <a:ext cx="4318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30738" y="3829050"/>
            <a:ext cx="4318000" cy="2190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E2DFAAFF-D5AA-4439-A12B-1A557007355A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9897060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902DEDA1-573C-4F7F-BCD4-785F3E0CF3C2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546408305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CA64D55D-C08D-4914-8C32-90B4E2AA96E9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666642464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9D2EF92D-EBA2-48E2-8EA3-E9CC1D367B2E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395763730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03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07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5E633423-4852-4232-A85A-EC42834ADA1B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20796762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9157A0DC-0467-4A06-815B-8063F7CBB138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402266972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8B858467-542D-4E4B-AF3C-3E10E1AE175D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492866975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5380FB62-6A32-44B1-A59C-996B42F20223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1662781768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6BC9D110-BBEA-4711-83A3-68C0D08BCC68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7096160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 eaLnBrk="1" fontAlgn="auto" hangingPunct="1">
              <a:lnSpc>
                <a:spcPct val="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+mn-lt"/>
                <a:ea typeface="Arial Unicode MS" pitchFamily="34" charset="-128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l" defTabSz="9144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srgbClr val="000000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449263" eaLnBrk="1" fontAlgn="auto" hangingPunct="1">
              <a:lnSpc>
                <a:spcPct val="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+mn-lt"/>
                <a:ea typeface="Arial Unicode MS" pitchFamily="34" charset="-128"/>
              </a:defRPr>
            </a:lvl1pPr>
          </a:lstStyle>
          <a:p>
            <a:pPr>
              <a:defRPr/>
            </a:pPr>
            <a:fld id="{2253CF62-2108-4CC2-B9EB-599130073F0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42481505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1CF2009E-EA8B-4CCE-930C-FBDEA4000D39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676842740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C8D4CFC8-3B1B-423F-9CF7-CACEAA6A6C99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091864734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5463" y="731838"/>
            <a:ext cx="2241550" cy="5287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6050" y="731838"/>
            <a:ext cx="6577013" cy="5287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B9610505-E3EF-4D7D-8701-0B31B1ED0F22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82222873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70963" cy="638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60338" y="1487488"/>
            <a:ext cx="8788400" cy="4532312"/>
          </a:xfrm>
        </p:spPr>
        <p:txBody>
          <a:bodyPr/>
          <a:lstStyle/>
          <a:p>
            <a:pPr lvl="0"/>
            <a:r>
              <a:rPr lang="ru-RU" noProof="0" dirty="0" smtClean="0"/>
              <a:t>Вставка таблицы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EB1AF71D-F93A-437E-8702-63733B6E0F73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4290336735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70963" cy="638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0338" y="1487488"/>
            <a:ext cx="4318000" cy="45323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30738" y="1487488"/>
            <a:ext cx="4318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30738" y="3829050"/>
            <a:ext cx="4318000" cy="2190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E2DFAAFF-D5AA-4439-A12B-1A557007355A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095794371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 userDrawn="1"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 userDrawn="1"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pic>
        <p:nvPicPr>
          <p:cNvPr id="11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</a:rPr>
              <a:t>М</a:t>
            </a:r>
            <a:endParaRPr lang="ru-RU" sz="18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Прямоугольник 14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rgbClr val="DBDBE9"/>
                </a:solidFill>
              </a:rPr>
              <a:t>]</a:t>
            </a:r>
            <a:endParaRPr lang="ru-RU" sz="1800" dirty="0" smtClean="0">
              <a:solidFill>
                <a:srgbClr val="DBDBE9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</a:rPr>
              <a:t>ф</a:t>
            </a:r>
            <a:endParaRPr lang="ru-RU" sz="2200" dirty="0" smtClean="0">
              <a:solidFill>
                <a:srgbClr val="DBDBE9"/>
              </a:solidFill>
            </a:endParaRPr>
          </a:p>
        </p:txBody>
      </p:sp>
      <p:sp>
        <p:nvSpPr>
          <p:cNvPr id="15" name="Номер слайда 11"/>
          <p:cNvSpPr txBox="1">
            <a:spLocks noGrp="1"/>
          </p:cNvSpPr>
          <p:nvPr userDrawn="1"/>
        </p:nvSpPr>
        <p:spPr bwMode="auto">
          <a:xfrm>
            <a:off x="7424738" y="0"/>
            <a:ext cx="1484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AD604BB-BE3A-4FD0-9741-AE5A1BB94EBD}" type="slidenum">
              <a:rPr lang="ru-RU" sz="1800" smtClean="0">
                <a:solidFill>
                  <a:srgbClr val="FFFFFF"/>
                </a:solidFill>
              </a:rPr>
              <a:pPr algn="r" eaLnBrk="1" hangingPunct="1">
                <a:defRPr/>
              </a:pPr>
              <a:t>‹#›</a:t>
            </a:fld>
            <a:endParaRPr lang="ru-RU" sz="1800" dirty="0" smtClean="0">
              <a:solidFill>
                <a:srgbClr val="FFFF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35633606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1A6A953-A958-45E4-AFCB-8B7C3E6C36D2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0821216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E0278C7-D7FC-4EB3-8E35-B927B38C6EE1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932870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03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07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1"/>
          </p:nvPr>
        </p:nvSpPr>
        <p:spPr>
          <a:xfrm>
            <a:off x="3124200" y="6248400"/>
            <a:ext cx="2871788" cy="4333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3204B0BD-F722-47A6-B472-177C4AE8DA53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425580666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70963" cy="638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60338" y="1487488"/>
            <a:ext cx="8788400" cy="4532312"/>
          </a:xfrm>
        </p:spPr>
        <p:txBody>
          <a:bodyPr/>
          <a:lstStyle/>
          <a:p>
            <a:pPr lvl="0"/>
            <a:r>
              <a:rPr lang="ru-RU" noProof="0" dirty="0" smtClean="0"/>
              <a:t>Вставка таблицы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xfrm>
            <a:off x="3124200" y="6248400"/>
            <a:ext cx="2871788" cy="4333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C57FD6E9-8F4E-4FA2-8730-809FCF68091F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2942717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 eaLnBrk="1" fontAlgn="auto" hangingPunct="1">
              <a:lnSpc>
                <a:spcPct val="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+mn-lt"/>
                <a:ea typeface="Arial Unicode MS" pitchFamily="34" charset="-128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l" defTabSz="9144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srgbClr val="000000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449263" eaLnBrk="1" fontAlgn="auto" hangingPunct="1">
              <a:lnSpc>
                <a:spcPct val="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+mn-lt"/>
                <a:ea typeface="Arial Unicode MS" pitchFamily="34" charset="-128"/>
              </a:defRPr>
            </a:lvl1pPr>
          </a:lstStyle>
          <a:p>
            <a:pPr>
              <a:defRPr/>
            </a:pPr>
            <a:fld id="{B5F72A5E-6497-4472-92ED-256F67AF7E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41679823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5CA67-88F0-4FE5-ACC2-D7771C5838CC}" type="datetimeFigureOut">
              <a:rPr lang="ru-RU"/>
              <a:pPr>
                <a:defRPr/>
              </a:pPr>
              <a:t>03.09.2013</a:t>
            </a:fld>
            <a:endParaRPr lang="ru-RU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75B734-70D1-4D44-839A-8A69F75DDFA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0047073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78B91A-20B7-4AC8-AF5C-E20C91CD93A3}" type="datetimeFigureOut">
              <a:rPr lang="ru-RU"/>
              <a:pPr>
                <a:defRPr/>
              </a:pPr>
              <a:t>03.09.2013</a:t>
            </a:fld>
            <a:endParaRPr lang="ru-RU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A253F-4F8B-4489-A326-EB51C410FF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69389930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C235C-71FC-4CD7-AA19-3E0B659246AE}" type="datetimeFigureOut">
              <a:rPr lang="ru-RU"/>
              <a:pPr>
                <a:defRPr/>
              </a:pPr>
              <a:t>03.09.2013</a:t>
            </a:fld>
            <a:endParaRPr lang="ru-RU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54B39-F0F5-444B-80CB-5925ECA452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87208096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03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07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87A0F-AAA9-4008-B9BA-004ACAD4C41A}" type="datetimeFigureOut">
              <a:rPr lang="ru-RU"/>
              <a:pPr>
                <a:defRPr/>
              </a:pPr>
              <a:t>03.09.2013</a:t>
            </a:fld>
            <a:endParaRPr lang="ru-RU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E8A72-AD53-430E-AF0D-B66FBBAF4D0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74269649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D5E78-24E2-4361-AF2F-7A1AE4D1E703}" type="datetimeFigureOut">
              <a:rPr lang="ru-RU"/>
              <a:pPr>
                <a:defRPr/>
              </a:pPr>
              <a:t>03.09.2013</a:t>
            </a:fld>
            <a:endParaRPr lang="ru-RU" dirty="0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A9825C-79B5-4DC8-B393-BCE5A907C4C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99039767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F771D-3DB9-48BD-8303-19662AC1F6F6}" type="datetimeFigureOut">
              <a:rPr lang="ru-RU"/>
              <a:pPr>
                <a:defRPr/>
              </a:pPr>
              <a:t>03.09.2013</a:t>
            </a:fld>
            <a:endParaRPr lang="ru-RU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82B4F-3196-4FC2-B3E2-DC0BD11901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7195334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15B93-2966-4645-861A-A526E44571AC}" type="datetimeFigureOut">
              <a:rPr lang="ru-RU"/>
              <a:pPr>
                <a:defRPr/>
              </a:pPr>
              <a:t>03.09.2013</a:t>
            </a:fld>
            <a:endParaRPr lang="ru-RU" dirty="0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27637-F98C-4068-889C-72FDACA317D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6152904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73161-E869-4E59-8FF4-AF3E27DB919E}" type="datetimeFigureOut">
              <a:rPr lang="ru-RU"/>
              <a:pPr>
                <a:defRPr/>
              </a:pPr>
              <a:t>03.09.2013</a:t>
            </a:fld>
            <a:endParaRPr lang="ru-RU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8E441-E79A-4A79-A829-BF626E59C28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0011731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Чтобы добавить рисунок, перетащите его на заполнитель или щелкните значок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2D0791-65C7-4BD1-BFBC-6AA3B69BC2EC}" type="datetimeFigureOut">
              <a:rPr lang="ru-RU"/>
              <a:pPr>
                <a:defRPr/>
              </a:pPr>
              <a:t>03.09.2013</a:t>
            </a:fld>
            <a:endParaRPr lang="ru-RU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81881-0942-48C3-B7F6-7E53BB7675E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10317673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0B2F2-FB55-458E-A090-EB797EFB40E4}" type="datetimeFigureOut">
              <a:rPr lang="ru-RU"/>
              <a:pPr>
                <a:defRPr/>
              </a:pPr>
              <a:t>03.09.2013</a:t>
            </a:fld>
            <a:endParaRPr lang="ru-RU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C35C3-8C14-454A-9B1C-11F0CB385DC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786682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525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ru-RU" sz="2400" dirty="0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Freeform 17"/>
          <p:cNvSpPr>
            <a:spLocks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prstClr val="white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" name="Picture 27" descr="Надпись Минфи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bject 28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38931" name="Photo Editor Photo" r:id="rId4" imgW="466692" imgH="509406" progId="">
              <p:embed/>
            </p:oleObj>
          </a:graphicData>
        </a:graphic>
      </p:graphicFrame>
      <p:pic>
        <p:nvPicPr>
          <p:cNvPr id="8" name="Picture 29" descr="untitled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reeform 31"/>
          <p:cNvSpPr>
            <a:spLocks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prstClr val="white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3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47675" y="4848225"/>
            <a:ext cx="8324850" cy="11811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0066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F7487E95-5CBF-4299-B484-9925DA06126A}" type="datetime1">
              <a:rPr lang="ru-RU"/>
              <a:pPr>
                <a:defRPr/>
              </a:pPr>
              <a:t>03.09.2013</a:t>
            </a:fld>
            <a:endParaRPr lang="ru-RU" dirty="0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algn="ctr" eaLnBrk="0" hangingPunct="0">
              <a:defRPr/>
            </a:pPr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12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534150"/>
            <a:ext cx="2590800" cy="323850"/>
          </a:xfrm>
        </p:spPr>
        <p:txBody>
          <a:bodyPr/>
          <a:lstStyle>
            <a:lvl1pPr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СЛАЙД</a:t>
            </a:r>
            <a:r>
              <a:rPr lang="ru-RU" sz="1400" dirty="0"/>
              <a:t> </a:t>
            </a:r>
            <a:fld id="{655BEF76-B149-47EB-B194-D3AEE5EF7198}" type="slidenum">
              <a:rPr lang="ru-RU" sz="1400"/>
              <a:pPr>
                <a:defRPr/>
              </a:pPr>
              <a:t>‹#›</a:t>
            </a:fld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1784409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5463" y="731838"/>
            <a:ext cx="2241550" cy="5287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6050" y="731838"/>
            <a:ext cx="6577013" cy="5287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0AA2-A08A-41C5-8948-F4928F890E8C}" type="datetimeFigureOut">
              <a:rPr lang="ru-RU"/>
              <a:pPr>
                <a:defRPr/>
              </a:pPr>
              <a:t>03.09.2013</a:t>
            </a:fld>
            <a:endParaRPr lang="ru-RU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47B87-F8DD-4B6E-B2CB-DA6017E529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67064474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70963" cy="638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60338" y="1487488"/>
            <a:ext cx="8788400" cy="4532312"/>
          </a:xfrm>
        </p:spPr>
        <p:txBody>
          <a:bodyPr/>
          <a:lstStyle/>
          <a:p>
            <a:pPr lvl="0"/>
            <a:r>
              <a:rPr lang="ru-RU" noProof="0" dirty="0" smtClean="0"/>
              <a:t>Щелкните значок, чтобы добавить таблицу</a:t>
            </a:r>
            <a:endParaRPr lang="ru-RU" noProof="0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BF0649-9AE0-4F6A-B0D9-A4DA48151B35}" type="datetimeFigureOut">
              <a:rPr lang="ru-RU"/>
              <a:pPr>
                <a:defRPr/>
              </a:pPr>
              <a:t>03.09.2013</a:t>
            </a:fld>
            <a:endParaRPr lang="ru-RU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EED5B-B3E6-401F-85D5-313BFEAE351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91178475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pic>
        <p:nvPicPr>
          <p:cNvPr id="11" name="Picture 11" descr="MF_emblema [Converted]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</a:rPr>
              <a:t>М</a:t>
            </a:r>
            <a:endParaRPr lang="ru-RU" sz="18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Прямоугольник 14"/>
          <p:cNvSpPr>
            <a:spLocks noChangeArrowheads="1"/>
          </p:cNvSpPr>
          <p:nvPr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</a:rPr>
              <a:t>]</a:t>
            </a:r>
            <a:endParaRPr lang="ru-RU" sz="1800" dirty="0">
              <a:solidFill>
                <a:srgbClr val="DBDBE9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</a:rPr>
              <a:t>ф</a:t>
            </a:r>
            <a:endParaRPr lang="ru-RU" sz="2200" dirty="0" smtClean="0">
              <a:solidFill>
                <a:srgbClr val="DBDBE9"/>
              </a:solidFill>
            </a:endParaRPr>
          </a:p>
        </p:txBody>
      </p:sp>
      <p:sp>
        <p:nvSpPr>
          <p:cNvPr id="15" name="Номер слайда 11"/>
          <p:cNvSpPr txBox="1">
            <a:spLocks noGrp="1"/>
          </p:cNvSpPr>
          <p:nvPr/>
        </p:nvSpPr>
        <p:spPr bwMode="auto">
          <a:xfrm>
            <a:off x="7424738" y="0"/>
            <a:ext cx="1484312" cy="307975"/>
          </a:xfrm>
          <a:prstGeom prst="rect">
            <a:avLst/>
          </a:prstGeom>
          <a:noFill/>
          <a:ln>
            <a:noFill/>
          </a:ln>
          <a:extLst/>
        </p:spPr>
        <p:txBody>
          <a:bodyPr anchor="b"/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>
              <a:defRPr/>
            </a:pPr>
            <a:fld id="{69718195-F9F4-484D-8A87-1FAF69E29337}" type="slidenum">
              <a:rPr lang="ru-RU" sz="1800" smtClean="0">
                <a:solidFill>
                  <a:srgbClr val="FFFFFF"/>
                </a:solidFill>
              </a:rPr>
              <a:pPr algn="r" eaLnBrk="1" hangingPunct="1">
                <a:defRPr/>
              </a:pPr>
              <a:t>‹#›</a:t>
            </a:fld>
            <a:endParaRPr lang="ru-RU" sz="1800" dirty="0" smtClean="0">
              <a:solidFill>
                <a:srgbClr val="FFFF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7" name="Прямоугольник 16"/>
          <p:cNvSpPr/>
          <p:nvPr userDrawn="1"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 userDrawn="1"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 userDrawn="1"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 userDrawn="1"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1" name="Прямоугольник 20"/>
          <p:cNvSpPr/>
          <p:nvPr userDrawn="1"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 userDrawn="1"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pic>
        <p:nvPicPr>
          <p:cNvPr id="23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Прямоугольник 23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</a:rPr>
              <a:t>М</a:t>
            </a:r>
            <a:endParaRPr lang="ru-RU" sz="18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5" name="Прямоугольник 14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</a:rPr>
              <a:t>]</a:t>
            </a:r>
            <a:endParaRPr lang="ru-RU" sz="1800" dirty="0">
              <a:solidFill>
                <a:srgbClr val="DBDBE9"/>
              </a:solidFill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 userDrawn="1"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</a:rPr>
              <a:t>ф</a:t>
            </a:r>
            <a:endParaRPr lang="ru-RU" sz="2200" dirty="0" smtClean="0">
              <a:solidFill>
                <a:srgbClr val="DBDBE9"/>
              </a:solidFill>
            </a:endParaRPr>
          </a:p>
        </p:txBody>
      </p:sp>
      <p:sp>
        <p:nvSpPr>
          <p:cNvPr id="27" name="Номер слайда 11"/>
          <p:cNvSpPr txBox="1">
            <a:spLocks noGrp="1"/>
          </p:cNvSpPr>
          <p:nvPr userDrawn="1"/>
        </p:nvSpPr>
        <p:spPr bwMode="auto">
          <a:xfrm>
            <a:off x="7424738" y="0"/>
            <a:ext cx="1484312" cy="307975"/>
          </a:xfrm>
          <a:prstGeom prst="rect">
            <a:avLst/>
          </a:prstGeom>
          <a:noFill/>
          <a:ln>
            <a:noFill/>
          </a:ln>
          <a:extLst/>
        </p:spPr>
        <p:txBody>
          <a:bodyPr anchor="b"/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>
              <a:defRPr/>
            </a:pPr>
            <a:fld id="{69718195-F9F4-484D-8A87-1FAF69E29337}" type="slidenum">
              <a:rPr lang="ru-RU" sz="1800" smtClean="0">
                <a:solidFill>
                  <a:srgbClr val="FFFFFF"/>
                </a:solidFill>
              </a:rPr>
              <a:pPr algn="r" eaLnBrk="1" hangingPunct="1">
                <a:defRPr/>
              </a:pPr>
              <a:t>‹#›</a:t>
            </a:fld>
            <a:endParaRPr lang="ru-RU" sz="18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3319617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18FE595-01F9-4117-8981-0FD6465239C5}" type="slidenum">
              <a:rPr lang="ru-RU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252068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0F6DD7-2136-43FF-B313-1F58BCBB8C8D}" type="datetime1">
              <a:rPr lang="ru-RU"/>
              <a:pPr/>
              <a:t>03.09.2013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A85090-540A-46E4-9136-1EAE5F2AE4D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7287186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0F6DD7-2136-43FF-B313-1F58BCBB8C8D}" type="datetime1">
              <a:rPr lang="ru-RU"/>
              <a:pPr/>
              <a:t>03.09.2013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47664-5989-41EB-83FB-79D6C31CA66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938873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0F6DD7-2136-43FF-B313-1F58BCBB8C8D}" type="datetime1">
              <a:rPr lang="ru-RU"/>
              <a:pPr/>
              <a:t>03.09.2013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8997F5-1C94-4BCC-9BD9-449C71B5B06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56127998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03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07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0F6DD7-2136-43FF-B313-1F58BCBB8C8D}" type="datetime1">
              <a:rPr lang="ru-RU"/>
              <a:pPr/>
              <a:t>03.09.2013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BFDDC1-8071-4E38-BF32-9C986569AF7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37576649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0F6DD7-2136-43FF-B313-1F58BCBB8C8D}" type="datetime1">
              <a:rPr lang="ru-RU"/>
              <a:pPr/>
              <a:t>03.09.2013</a:t>
            </a:fld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6E1611-9A66-4F1F-8B30-FF1EDFA03A6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8711393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0F6DD7-2136-43FF-B313-1F58BCBB8C8D}" type="datetime1">
              <a:rPr lang="ru-RU"/>
              <a:pPr/>
              <a:t>03.09.2013</a:t>
            </a:fld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DFE1E9-3B48-42F2-87C1-D3FD008CC27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27582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40979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6A343301-0089-4673-B2C8-502097313397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56431234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0F6DD7-2136-43FF-B313-1F58BCBB8C8D}" type="datetime1">
              <a:rPr lang="ru-RU"/>
              <a:pPr/>
              <a:t>03.09.2013</a:t>
            </a:fld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01A7F7-B543-4FCE-B2AC-CA4B24F8F11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9627383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0F6DD7-2136-43FF-B313-1F58BCBB8C8D}" type="datetime1">
              <a:rPr lang="ru-RU"/>
              <a:pPr/>
              <a:t>03.09.2013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A03C0F-B4FF-4B37-9D66-E15782D647E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9179001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Чтобы добавить рисунок, перетащите его на заполнитель или щелкните значок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0F6DD7-2136-43FF-B313-1F58BCBB8C8D}" type="datetime1">
              <a:rPr lang="ru-RU"/>
              <a:pPr/>
              <a:t>03.09.2013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3EB719-101D-43A5-8717-54C305C3591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20989313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0F6DD7-2136-43FF-B313-1F58BCBB8C8D}" type="datetime1">
              <a:rPr lang="ru-RU"/>
              <a:pPr/>
              <a:t>03.09.2013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D36494-CBE7-491F-9230-9993B28B8D9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3366519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5463" y="731838"/>
            <a:ext cx="2241550" cy="5287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6050" y="731838"/>
            <a:ext cx="6577013" cy="5287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0F6DD7-2136-43FF-B313-1F58BCBB8C8D}" type="datetime1">
              <a:rPr lang="ru-RU"/>
              <a:pPr/>
              <a:t>03.09.2013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5071E4-C270-483E-B015-7294BD8CC17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00367731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70963" cy="638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60338" y="1487488"/>
            <a:ext cx="8788400" cy="4532312"/>
          </a:xfrm>
        </p:spPr>
        <p:txBody>
          <a:bodyPr/>
          <a:lstStyle/>
          <a:p>
            <a:pPr lvl="0"/>
            <a:r>
              <a:rPr lang="ru-RU" noProof="0" smtClean="0"/>
              <a:t>Щелкните значок, чтобы добавить таблицу</a:t>
            </a:r>
            <a:endParaRPr lang="ru-RU" noProof="0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0F6DD7-2136-43FF-B313-1F58BCBB8C8D}" type="datetime1">
              <a:rPr lang="ru-RU"/>
              <a:pPr/>
              <a:t>03.09.2013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F2F0E6-6222-434B-9E39-805878B4933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1926921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auto" hangingPunct="0">
              <a:lnSpc>
                <a:spcPct val="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ru-RU" sz="1800" dirty="0">
              <a:latin typeface="Times New Roman"/>
              <a:cs typeface="Arial Unicode MS" charset="0"/>
            </a:endParaRPr>
          </a:p>
        </p:txBody>
      </p:sp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180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graphicFrame>
        <p:nvGraphicFramePr>
          <p:cNvPr id="9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105481" r:id="rId4" imgW="466692" imgH="509406" progId="">
              <p:embed/>
            </p:oleObj>
          </a:graphicData>
        </a:graphic>
      </p:graphicFrame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180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70963" cy="638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0338" y="1487488"/>
            <a:ext cx="4318000" cy="45323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30738" y="1487488"/>
            <a:ext cx="4318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30738" y="3829050"/>
            <a:ext cx="4318000" cy="2190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2" name="Rectangle 9"/>
          <p:cNvSpPr>
            <a:spLocks noGrp="1" noChangeArrowheads="1"/>
          </p:cNvSpPr>
          <p:nvPr>
            <p:ph type="dt" idx="10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 typeface="Times New Roman" charset="0"/>
              <a:buNone/>
              <a:defRPr>
                <a:latin typeface="+mn-lt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r>
              <a:rPr lang="en-GB"/>
              <a:t>16.09.09</a:t>
            </a:r>
          </a:p>
        </p:txBody>
      </p:sp>
      <p:sp>
        <p:nvSpPr>
          <p:cNvPr id="13" name="Rectangle 10"/>
          <p:cNvSpPr>
            <a:spLocks noGrp="1" noChangeArrowheads="1"/>
          </p:cNvSpPr>
          <p:nvPr>
            <p:ph type="ftr" idx="11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smtClean="0">
                <a:cs typeface="Arial" pitchFamily="34" charset="0"/>
              </a:defRPr>
            </a:lvl1pPr>
          </a:lstStyle>
          <a:p>
            <a:r>
              <a:rPr lang="en-GB"/>
              <a:t>№</a:t>
            </a:r>
          </a:p>
        </p:txBody>
      </p:sp>
      <p:sp>
        <p:nvSpPr>
          <p:cNvPr id="14" name="Rectangle 11"/>
          <p:cNvSpPr>
            <a:spLocks noGrp="1" noChangeArrowheads="1"/>
          </p:cNvSpPr>
          <p:nvPr>
            <p:ph type="sldNum" idx="12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r>
              <a:rPr lang="en-GB"/>
              <a:t>СЛАЙД</a:t>
            </a:r>
            <a:r>
              <a:rPr lang="en-GB" sz="1400"/>
              <a:t> </a:t>
            </a:r>
            <a:fld id="{29A5968F-5D6C-43ED-A2CA-C93BCACD0D45}" type="slidenum">
              <a:rPr lang="en-GB" sz="140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="" xmlns:p14="http://schemas.microsoft.com/office/powerpoint/2010/main" val="581794787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284510-E6EF-4381-8B1C-C46B15AD49A6}" type="datetimeFigureOut">
              <a:rPr lang="ru-RU"/>
              <a:pPr/>
              <a:t>03.09.2013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5136E0-75A1-410B-8200-F79AD48D003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9319721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858954-0428-4EF3-AEA2-29E7268A2B44}" type="datetimeFigureOut">
              <a:rPr lang="ru-RU"/>
              <a:pPr/>
              <a:t>03.09.2013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E019A9-530C-481D-A2B3-51EF50AB14D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7344322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33815B-9C31-40FF-8F2D-FD8DD1FD7CBC}" type="datetimeFigureOut">
              <a:rPr lang="ru-RU"/>
              <a:pPr/>
              <a:t>03.09.2013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59AF07-62E5-41E8-8CDB-B6DF3E4B05D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4817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42003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465234DB-049D-4F42-9614-C9627592F946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510748013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03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07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F50BE8-63FD-48D8-A3C9-C0C61D1FC9A6}" type="datetimeFigureOut">
              <a:rPr lang="ru-RU"/>
              <a:pPr/>
              <a:t>03.09.2013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EE9220-FC0C-43AB-9A34-D931DCC0BFC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0445649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3CA60D-4D63-4B7E-81AF-4BF01DFCD7C9}" type="datetimeFigureOut">
              <a:rPr lang="ru-RU"/>
              <a:pPr/>
              <a:t>03.09.2013</a:t>
            </a:fld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DEA5DB-C6D5-465F-9BD4-2B31FEF8BB2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1629309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409B16-3031-4987-BBC9-926AE4CD1252}" type="datetimeFigureOut">
              <a:rPr lang="ru-RU"/>
              <a:pPr/>
              <a:t>03.09.2013</a:t>
            </a:fld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9AE888-8118-49E5-8BAE-0503A95BCA8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941605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D0230F-DB2F-44FA-8F1A-D4417AEFEF1C}" type="datetimeFigureOut">
              <a:rPr lang="ru-RU"/>
              <a:pPr/>
              <a:t>03.09.2013</a:t>
            </a:fld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5AD7F3-17CE-4579-BE04-8DFF71B0195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098367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BAD015-D496-4115-93C7-AC4509725313}" type="datetimeFigureOut">
              <a:rPr lang="ru-RU"/>
              <a:pPr/>
              <a:t>03.09.2013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D69DED-6F81-403D-BDAA-03BDE523F50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9629129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Чтобы добавить рисунок, перетащите его на заполнитель или щелкните значок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353558-0F3C-4C4B-B406-B56077530250}" type="datetimeFigureOut">
              <a:rPr lang="ru-RU"/>
              <a:pPr/>
              <a:t>03.09.2013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D4FA2F-347A-49C0-B797-00F4373B46E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5098567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727CAA-6E64-4734-A103-D7DC319DA332}" type="datetimeFigureOut">
              <a:rPr lang="ru-RU"/>
              <a:pPr/>
              <a:t>03.09.2013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7E506F-C186-41E7-A0B8-5ECF7A53B75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26620078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5463" y="731838"/>
            <a:ext cx="2241550" cy="5287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6050" y="731838"/>
            <a:ext cx="6577013" cy="5287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F53BCD-5960-4331-8EAA-D23F1305925B}" type="datetimeFigureOut">
              <a:rPr lang="ru-RU"/>
              <a:pPr/>
              <a:t>03.09.2013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7E2570-0DA6-4B3E-99A4-9158BFF1EFE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9843793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70963" cy="638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60338" y="1487488"/>
            <a:ext cx="8788400" cy="4532312"/>
          </a:xfrm>
        </p:spPr>
        <p:txBody>
          <a:bodyPr/>
          <a:lstStyle/>
          <a:p>
            <a:pPr lvl="0"/>
            <a:r>
              <a:rPr lang="ru-RU" noProof="0" smtClean="0"/>
              <a:t>Щелкните значок, чтобы добавить таблицу</a:t>
            </a:r>
            <a:endParaRPr lang="ru-RU" noProof="0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35828E-99BA-45D7-BD10-0340C4C90B0B}" type="datetimeFigureOut">
              <a:rPr lang="ru-RU"/>
              <a:pPr/>
              <a:t>03.09.2013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B4AF09-31AB-4CE8-8C43-F6F0C1627AE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2933740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auto" hangingPunct="0">
              <a:lnSpc>
                <a:spcPct val="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ru-RU" sz="1800" dirty="0">
              <a:latin typeface="Times New Roman"/>
              <a:cs typeface="Arial Unicode MS" charset="0"/>
            </a:endParaRPr>
          </a:p>
        </p:txBody>
      </p:sp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180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graphicFrame>
        <p:nvGraphicFramePr>
          <p:cNvPr id="9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107529" r:id="rId4" imgW="466692" imgH="509406" progId="">
              <p:embed/>
            </p:oleObj>
          </a:graphicData>
        </a:graphic>
      </p:graphicFrame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180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70963" cy="638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0338" y="1487488"/>
            <a:ext cx="4318000" cy="45323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30738" y="1487488"/>
            <a:ext cx="4318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30738" y="3829050"/>
            <a:ext cx="4318000" cy="2190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2" name="Rectangle 9"/>
          <p:cNvSpPr>
            <a:spLocks noGrp="1" noChangeArrowheads="1"/>
          </p:cNvSpPr>
          <p:nvPr>
            <p:ph type="dt" idx="10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 typeface="Times New Roman" charset="0"/>
              <a:buNone/>
              <a:defRPr>
                <a:latin typeface="+mn-lt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r>
              <a:rPr lang="en-GB"/>
              <a:t>16.09.09</a:t>
            </a:r>
          </a:p>
        </p:txBody>
      </p:sp>
      <p:sp>
        <p:nvSpPr>
          <p:cNvPr id="13" name="Rectangle 10"/>
          <p:cNvSpPr>
            <a:spLocks noGrp="1" noChangeArrowheads="1"/>
          </p:cNvSpPr>
          <p:nvPr>
            <p:ph type="ftr" idx="11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smtClean="0">
                <a:cs typeface="Arial" pitchFamily="34" charset="0"/>
              </a:defRPr>
            </a:lvl1pPr>
          </a:lstStyle>
          <a:p>
            <a:r>
              <a:rPr lang="en-GB"/>
              <a:t>№</a:t>
            </a:r>
          </a:p>
        </p:txBody>
      </p:sp>
      <p:sp>
        <p:nvSpPr>
          <p:cNvPr id="14" name="Rectangle 11"/>
          <p:cNvSpPr>
            <a:spLocks noGrp="1" noChangeArrowheads="1"/>
          </p:cNvSpPr>
          <p:nvPr>
            <p:ph type="sldNum" idx="12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r>
              <a:rPr lang="en-GB"/>
              <a:t>СЛАЙД</a:t>
            </a:r>
            <a:r>
              <a:rPr lang="en-GB" sz="1400"/>
              <a:t> </a:t>
            </a:r>
            <a:fld id="{E2925505-7C87-45C1-A434-3E4B92092A17}" type="slidenum">
              <a:rPr lang="en-GB" sz="140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="" xmlns:p14="http://schemas.microsoft.com/office/powerpoint/2010/main" val="38501857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43027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CE87E8DB-7B4E-4DC3-B310-BA41AC3EA113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503203821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3D589D-9595-42BB-8E51-41CBF36BBFD9}" type="datetimeFigureOut">
              <a:rPr lang="ru-RU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66283-68AE-4459-9701-63961F5042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17797392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BACBC-E9C2-4BFA-AE96-4BC78B52154F}" type="datetimeFigureOut">
              <a:rPr lang="ru-RU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C731A-AEF0-4880-9BE0-757F76103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777305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68C21-A74F-4B64-B1E0-B785369F2C46}" type="datetimeFigureOut">
              <a:rPr lang="ru-RU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D1421-F152-4020-91D2-822D0DF41A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6490455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03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07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F15BA-5C73-464E-8E1B-A72C64C301A5}" type="datetimeFigureOut">
              <a:rPr lang="ru-RU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D0EFC-0789-48C8-8E47-7643C697C5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2548588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F4317-DCF4-448F-AD36-3AC33BC24775}" type="datetimeFigureOut">
              <a:rPr lang="ru-RU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3B69C-11BB-4F53-97CD-91E2B63363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0076390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56CA4-4708-4485-A3F5-3FF01D94BE95}" type="datetimeFigureOut">
              <a:rPr lang="ru-RU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03F39-B48B-4A9D-9DCC-7D1610EECE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269451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403D2-14A2-4C72-8B69-FF761BCC54C6}" type="datetimeFigureOut">
              <a:rPr lang="ru-RU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8B05A-3E1B-4495-A8C5-843FDA280F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5400979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8C1AB-07D6-4FF9-B427-78C891F090B3}" type="datetimeFigureOut">
              <a:rPr lang="ru-RU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B2D40-A720-46E4-9DBC-CE1214098C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229312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Чтобы добавить рисунок, перетащите его на заполнитель или щелкните значок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CFC9D-1CAC-409C-9E8C-E9A07F11A35D}" type="datetimeFigureOut">
              <a:rPr lang="ru-RU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D7A48-FE09-4535-9F12-5D4EE23EEA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23954567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93D3C-0574-47E2-8FD7-E05884D7AD4D}" type="datetimeFigureOut">
              <a:rPr lang="ru-RU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AA9F9-5E77-4529-A4BD-A4E962B68F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8432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 eaLnBrk="1" fontAlgn="auto" hangingPunct="1">
              <a:lnSpc>
                <a:spcPct val="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+mn-lt"/>
                <a:ea typeface="Arial Unicode MS" pitchFamily="34" charset="-128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l" defTabSz="9144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srgbClr val="000000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449263" eaLnBrk="1" fontAlgn="auto" hangingPunct="1">
              <a:lnSpc>
                <a:spcPct val="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+mn-lt"/>
                <a:ea typeface="Arial Unicode MS" pitchFamily="34" charset="-128"/>
              </a:defRPr>
            </a:lvl1pPr>
          </a:lstStyle>
          <a:p>
            <a:pPr>
              <a:defRPr/>
            </a:pPr>
            <a:fld id="{2253CF62-2108-4CC2-B9EB-599130073F0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424815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44051" r:id="rId4" imgW="466692" imgH="509406" progId="">
              <p:embed/>
            </p:oleObj>
          </a:graphicData>
        </a:graphic>
      </p:graphicFrame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03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07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AF90B468-B78F-446E-8E41-D6A2C6270CFA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692263724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5463" y="731838"/>
            <a:ext cx="2241550" cy="5287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6050" y="731838"/>
            <a:ext cx="6577013" cy="5287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92CC3-92E7-43AD-BE1C-0F0C5CB31D26}" type="datetimeFigureOut">
              <a:rPr lang="ru-RU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6DDC8-80A9-45A8-8A99-680F707E52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7041595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70963" cy="638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60338" y="1487488"/>
            <a:ext cx="8788400" cy="4532312"/>
          </a:xfrm>
        </p:spPr>
        <p:txBody>
          <a:bodyPr/>
          <a:lstStyle/>
          <a:p>
            <a:pPr lvl="0"/>
            <a:r>
              <a:rPr lang="ru-RU" noProof="0" smtClean="0"/>
              <a:t>Щелкните значок, чтобы добавить таблицу</a:t>
            </a:r>
            <a:endParaRPr lang="ru-RU" noProof="0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A1CC78-1C6B-40E2-9369-5A650F8EA03D}" type="datetimeFigureOut">
              <a:rPr lang="ru-RU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DDF51-2434-4BBD-9983-8B1176C6CC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04429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8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0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45075" r:id="rId4" imgW="466692" imgH="509406" progId="">
              <p:embed/>
            </p:oleObj>
          </a:graphicData>
        </a:graphic>
      </p:graphicFrame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94F5F016-94E0-4A4E-9FEB-AD654CDB0CAD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903884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46099" r:id="rId4" imgW="466692" imgH="509406" progId="">
              <p:embed/>
            </p:oleObj>
          </a:graphicData>
        </a:graphic>
      </p:graphicFrame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98FB3FC6-4E25-422D-B25A-531FE47275A2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15035753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47123" r:id="rId4" imgW="466692" imgH="509406" progId="">
              <p:embed/>
            </p:oleObj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417EE288-0F2A-4DA4-B734-0CA4D40ED86D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18898894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48147" r:id="rId4" imgW="466692" imgH="509406" progId="">
              <p:embed/>
            </p:oleObj>
          </a:graphicData>
        </a:graphic>
      </p:graphicFrame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11B1282D-0368-4556-A92A-D1B4D1A1C6A2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3528865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49171" r:id="rId4" imgW="466692" imgH="509406" progId="">
              <p:embed/>
            </p:oleObj>
          </a:graphicData>
        </a:graphic>
      </p:graphicFrame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3DCA8C46-8651-4335-8352-3801025D2198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3670189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50195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D6E936D8-FED7-45B9-AD10-4BE076D96EA5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11242364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51219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5463" y="731838"/>
            <a:ext cx="2241550" cy="5287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6050" y="731838"/>
            <a:ext cx="6577013" cy="5287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DA4731CA-C84F-411E-817E-DF430E3F82CC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876498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52243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70963" cy="638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60338" y="1487488"/>
            <a:ext cx="8788400" cy="4532312"/>
          </a:xfrm>
        </p:spPr>
        <p:txBody>
          <a:bodyPr/>
          <a:lstStyle/>
          <a:p>
            <a:pPr lvl="0"/>
            <a:r>
              <a:rPr lang="ru-RU" noProof="0" dirty="0" smtClean="0"/>
              <a:t>Вставка таблицы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10E15C4E-DC99-4682-B7CE-EB31FD025372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8077847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9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53267" r:id="rId4" imgW="466692" imgH="509406" progId="">
              <p:embed/>
            </p:oleObj>
          </a:graphicData>
        </a:graphic>
      </p:graphicFrame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70963" cy="638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0338" y="1487488"/>
            <a:ext cx="4318000" cy="45323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30738" y="1487488"/>
            <a:ext cx="4318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30738" y="3829050"/>
            <a:ext cx="4318000" cy="2190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2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3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4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1CF9DC0D-8E9E-4D5A-9B76-184429ABE455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918430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525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ru-RU" sz="2400" dirty="0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Freeform 17"/>
          <p:cNvSpPr>
            <a:spLocks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prstClr val="white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" name="Picture 27" descr="Надпись Минфи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bject 28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5168" name="Photo Editor Photo" r:id="rId4" imgW="466692" imgH="509406" progId="">
              <p:embed/>
            </p:oleObj>
          </a:graphicData>
        </a:graphic>
      </p:graphicFrame>
      <p:pic>
        <p:nvPicPr>
          <p:cNvPr id="8" name="Picture 29" descr="untitled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reeform 31"/>
          <p:cNvSpPr>
            <a:spLocks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prstClr val="white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47675" y="4848225"/>
            <a:ext cx="8324850" cy="11811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0066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F7487E95-5CBF-4299-B484-9925DA06126A}" type="datetime1">
              <a:rPr lang="ru-RU"/>
              <a:pPr>
                <a:defRPr/>
              </a:pPr>
              <a:t>03.09.2013</a:t>
            </a:fld>
            <a:endParaRPr lang="ru-RU" dirty="0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algn="ctr" eaLnBrk="0" hangingPunct="0">
              <a:defRPr/>
            </a:pPr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12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534150"/>
            <a:ext cx="2590800" cy="323850"/>
          </a:xfrm>
        </p:spPr>
        <p:txBody>
          <a:bodyPr/>
          <a:lstStyle>
            <a:lvl1pPr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СЛАЙД</a:t>
            </a:r>
            <a:r>
              <a:rPr lang="ru-RU" sz="1400" dirty="0"/>
              <a:t> </a:t>
            </a:r>
            <a:fld id="{655BEF76-B149-47EB-B194-D3AEE5EF7198}" type="slidenum">
              <a:rPr lang="ru-RU" sz="1400"/>
              <a:pPr>
                <a:defRPr/>
              </a:pPr>
              <a:t>‹#›</a:t>
            </a:fld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1784409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pic>
        <p:nvPicPr>
          <p:cNvPr id="11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Arial" charset="0"/>
                <a:cs typeface="Arial" charset="0"/>
              </a:rPr>
              <a:t>М</a:t>
            </a:r>
            <a:endParaRPr lang="ru-RU" sz="1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Прямоугольник 14"/>
          <p:cNvSpPr>
            <a:spLocks noChangeArrowheads="1"/>
          </p:cNvSpPr>
          <p:nvPr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rgbClr val="DBDBE9"/>
                </a:solidFill>
                <a:latin typeface="Arial" charset="0"/>
                <a:cs typeface="Arial" charset="0"/>
              </a:rPr>
              <a:t>]</a:t>
            </a:r>
            <a:endParaRPr lang="ru-RU" sz="1800" dirty="0" smtClean="0">
              <a:solidFill>
                <a:srgbClr val="DBDBE9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</a:rPr>
              <a:t>ф</a:t>
            </a:r>
            <a:endParaRPr lang="ru-RU" sz="2200" dirty="0" smtClean="0">
              <a:solidFill>
                <a:srgbClr val="DBDBE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620103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</a:rPr>
              <a:t>М</a:t>
            </a:r>
            <a:endParaRPr lang="ru-RU" sz="1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rgbClr val="DBDBE9"/>
                </a:solidFill>
              </a:rPr>
              <a:t>]</a:t>
            </a:r>
            <a:endParaRPr lang="ru-RU" sz="1800" dirty="0" smtClean="0">
              <a:solidFill>
                <a:srgbClr val="DBDBE9"/>
              </a:solidFill>
            </a:endParaRPr>
          </a:p>
        </p:txBody>
      </p:sp>
      <p:sp>
        <p:nvSpPr>
          <p:cNvPr id="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2588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</a:rPr>
              <a:t>М</a:t>
            </a:r>
            <a:endParaRPr lang="ru-RU" sz="1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rgbClr val="DBDBE9"/>
                </a:solidFill>
              </a:rPr>
              <a:t>]</a:t>
            </a:r>
            <a:endParaRPr lang="ru-RU" sz="1800" dirty="0" smtClean="0">
              <a:solidFill>
                <a:srgbClr val="DBDBE9"/>
              </a:solidFill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2588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</a:endParaRPr>
          </a:p>
        </p:txBody>
      </p:sp>
      <p:pic>
        <p:nvPicPr>
          <p:cNvPr id="20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1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27A120-B340-4EED-9DB0-B62678600C31}" type="datetime1">
              <a:rPr lang="ru-RU">
                <a:solidFill>
                  <a:prstClr val="white"/>
                </a:solidFill>
              </a:rPr>
              <a:pPr>
                <a:defRPr/>
              </a:pPr>
              <a:t>03.09.2013</a:t>
            </a:fld>
            <a:r>
              <a:rPr lang="ru-RU" dirty="0">
                <a:solidFill>
                  <a:prstClr val="white"/>
                </a:solidFill>
              </a:rPr>
              <a:t>06.10.2009</a:t>
            </a:r>
          </a:p>
        </p:txBody>
      </p:sp>
      <p:sp>
        <p:nvSpPr>
          <p:cNvPr id="22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6AF56071-E660-4262-8E19-E7369D666C6A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3" name="Нижний колонтитул 27"/>
          <p:cNvSpPr>
            <a:spLocks noGrp="1"/>
          </p:cNvSpPr>
          <p:nvPr>
            <p:ph type="ftr" sz="quarter" idx="12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sz="1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90748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prstClr val="white"/>
                </a:solidFill>
              </a:rPr>
              <a:t>16.09.09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idx="11"/>
          </p:nvPr>
        </p:nvSpPr>
        <p:spPr>
          <a:xfrm>
            <a:off x="3124200" y="6248400"/>
            <a:ext cx="2871788" cy="4333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z="1800" dirty="0">
                <a:solidFill>
                  <a:prstClr val="black"/>
                </a:solidFill>
                <a:latin typeface="Arial" charset="0"/>
                <a:cs typeface="Arial" charset="0"/>
              </a:rPr>
              <a:t>№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prstClr val="white"/>
                </a:solidFill>
              </a:rPr>
              <a:t>СЛАЙД</a:t>
            </a:r>
            <a:r>
              <a:rPr lang="en-GB" sz="1400" dirty="0">
                <a:solidFill>
                  <a:prstClr val="white"/>
                </a:solidFill>
              </a:rPr>
              <a:t> </a:t>
            </a:r>
            <a:fld id="{8000BC90-EEA1-47A7-8E52-4E676BCCBD9D}" type="slidenum">
              <a:rPr lang="en-GB" sz="140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68333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55315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145F35F8-D417-421B-B3E1-43E4FFAA5B25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17798913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56339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E0F09590-4AE1-4683-BA7F-FC94487FBC47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1893633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57363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7E93EC43-06A1-4DD2-88D6-D4156198FFF8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42168748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58387" r:id="rId4" imgW="466692" imgH="509406" progId="">
              <p:embed/>
            </p:oleObj>
          </a:graphicData>
        </a:graphic>
      </p:graphicFrame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03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07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03AA4511-338B-4C85-8C34-94022B91C633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0847629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8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0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59411" r:id="rId4" imgW="466692" imgH="509406" progId="">
              <p:embed/>
            </p:oleObj>
          </a:graphicData>
        </a:graphic>
      </p:graphicFrame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4ECA2389-C4B3-44B5-9F4B-CD07238A1D76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3927122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60435" r:id="rId4" imgW="466692" imgH="509406" progId="">
              <p:embed/>
            </p:oleObj>
          </a:graphicData>
        </a:graphic>
      </p:graphicFrame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1E73EEB5-0746-4293-A99C-7625D4265FFA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153325697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61459" r:id="rId4" imgW="466692" imgH="509406" progId="">
              <p:embed/>
            </p:oleObj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CA7BC1DD-D29F-427A-A92F-D8972D69EC7C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23162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15B93-2966-4645-861A-A526E44571AC}" type="datetimeFigureOut">
              <a:rPr lang="ru-RU"/>
              <a:pPr>
                <a:defRPr/>
              </a:pPr>
              <a:t>03.09.2013</a:t>
            </a:fld>
            <a:endParaRPr lang="ru-RU" dirty="0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idx="11"/>
          </p:nvPr>
        </p:nvSpPr>
        <p:spPr>
          <a:xfrm>
            <a:off x="3124200" y="6248400"/>
            <a:ext cx="2871788" cy="4333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27637-F98C-4068-889C-72FDACA317D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615290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62483" r:id="rId4" imgW="466692" imgH="509406" progId="">
              <p:embed/>
            </p:oleObj>
          </a:graphicData>
        </a:graphic>
      </p:graphicFrame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3C96E9BE-E01A-4C0F-82BD-C06915F766FD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23016330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63507" r:id="rId4" imgW="466692" imgH="509406" progId="">
              <p:embed/>
            </p:oleObj>
          </a:graphicData>
        </a:graphic>
      </p:graphicFrame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81038303-197D-4666-A8A4-EA36631C4B03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40451294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64531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245A8CE0-32A5-48A7-B63B-1DF8F26567AD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02659885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65555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5463" y="731838"/>
            <a:ext cx="2241550" cy="5287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6050" y="731838"/>
            <a:ext cx="6577013" cy="5287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45900BE9-825D-4554-8168-48A776C27ABD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55745170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66579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70963" cy="638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60338" y="1487488"/>
            <a:ext cx="8788400" cy="4532312"/>
          </a:xfrm>
        </p:spPr>
        <p:txBody>
          <a:bodyPr/>
          <a:lstStyle/>
          <a:p>
            <a:pPr lvl="0"/>
            <a:r>
              <a:rPr lang="ru-RU" noProof="0" dirty="0" smtClean="0"/>
              <a:t>Вставка таблицы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6E56544F-F6EA-40A1-93E1-F9483F8D0340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7992539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9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67603" r:id="rId4" imgW="466692" imgH="509406" progId="">
              <p:embed/>
            </p:oleObj>
          </a:graphicData>
        </a:graphic>
      </p:graphicFrame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70963" cy="638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0338" y="1487488"/>
            <a:ext cx="4318000" cy="45323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30738" y="1487488"/>
            <a:ext cx="4318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30738" y="3829050"/>
            <a:ext cx="4318000" cy="2190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2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3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4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03EAD5C1-2333-471F-9F54-5529E300B90F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427302073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pic>
        <p:nvPicPr>
          <p:cNvPr id="11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Arial" charset="0"/>
                <a:cs typeface="Arial" charset="0"/>
              </a:rPr>
              <a:t>М</a:t>
            </a:r>
            <a:endParaRPr lang="ru-RU" sz="1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Прямоугольник 14"/>
          <p:cNvSpPr>
            <a:spLocks noChangeArrowheads="1"/>
          </p:cNvSpPr>
          <p:nvPr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rgbClr val="DBDBE9"/>
                </a:solidFill>
                <a:latin typeface="Arial" charset="0"/>
                <a:cs typeface="Arial" charset="0"/>
              </a:rPr>
              <a:t>]</a:t>
            </a:r>
            <a:endParaRPr lang="ru-RU" sz="1800" dirty="0" smtClean="0">
              <a:solidFill>
                <a:srgbClr val="DBDBE9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</a:rPr>
              <a:t>ф</a:t>
            </a:r>
            <a:endParaRPr lang="ru-RU" sz="2200" dirty="0" smtClean="0">
              <a:solidFill>
                <a:srgbClr val="DBDBE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7784576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</a:rPr>
              <a:t>М</a:t>
            </a:r>
            <a:endParaRPr lang="ru-RU" sz="1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rgbClr val="DBDBE9"/>
                </a:solidFill>
              </a:rPr>
              <a:t>]</a:t>
            </a:r>
            <a:endParaRPr lang="ru-RU" sz="1800" dirty="0" smtClean="0">
              <a:solidFill>
                <a:srgbClr val="DBDBE9"/>
              </a:solidFill>
            </a:endParaRPr>
          </a:p>
        </p:txBody>
      </p:sp>
      <p:sp>
        <p:nvSpPr>
          <p:cNvPr id="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2588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</a:rPr>
              <a:t>М</a:t>
            </a:r>
            <a:endParaRPr lang="ru-RU" sz="1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rgbClr val="DBDBE9"/>
                </a:solidFill>
              </a:rPr>
              <a:t>]</a:t>
            </a:r>
            <a:endParaRPr lang="ru-RU" sz="1800" dirty="0" smtClean="0">
              <a:solidFill>
                <a:srgbClr val="DBDBE9"/>
              </a:solidFill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2588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</a:endParaRPr>
          </a:p>
        </p:txBody>
      </p:sp>
      <p:pic>
        <p:nvPicPr>
          <p:cNvPr id="20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1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6DF62-1CBD-4577-9701-D284AF9AEF32}" type="datetime1">
              <a:rPr lang="ru-RU">
                <a:solidFill>
                  <a:prstClr val="white"/>
                </a:solidFill>
              </a:rPr>
              <a:pPr>
                <a:defRPr/>
              </a:pPr>
              <a:t>03.09.2013</a:t>
            </a:fld>
            <a:r>
              <a:rPr lang="ru-RU" dirty="0">
                <a:solidFill>
                  <a:prstClr val="white"/>
                </a:solidFill>
              </a:rPr>
              <a:t>06.10.2009</a:t>
            </a:r>
          </a:p>
        </p:txBody>
      </p:sp>
      <p:sp>
        <p:nvSpPr>
          <p:cNvPr id="22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B062DA04-F07C-4B67-AB0B-EBB35CAC4E98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3" name="Нижний колонтитул 27"/>
          <p:cNvSpPr>
            <a:spLocks noGrp="1"/>
          </p:cNvSpPr>
          <p:nvPr>
            <p:ph type="ftr" sz="quarter" idx="12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sz="1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726727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prstClr val="white"/>
                </a:solidFill>
              </a:rPr>
              <a:t>16.09.09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idx="11"/>
          </p:nvPr>
        </p:nvSpPr>
        <p:spPr>
          <a:xfrm>
            <a:off x="3124200" y="6248400"/>
            <a:ext cx="2871788" cy="4333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z="1800" dirty="0">
                <a:solidFill>
                  <a:prstClr val="black"/>
                </a:solidFill>
                <a:latin typeface="Arial" charset="0"/>
                <a:cs typeface="Arial" charset="0"/>
              </a:rPr>
              <a:t>№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prstClr val="white"/>
                </a:solidFill>
              </a:rPr>
              <a:t>СЛАЙД</a:t>
            </a:r>
            <a:r>
              <a:rPr lang="en-GB" sz="1400" dirty="0">
                <a:solidFill>
                  <a:prstClr val="white"/>
                </a:solidFill>
              </a:rPr>
              <a:t> </a:t>
            </a:r>
            <a:fld id="{B5DA84B8-D5D3-45B9-B53B-C96C3A9E94F0}" type="slidenum">
              <a:rPr lang="en-GB" sz="140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735328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902DEDA1-573C-4F7F-BCD4-785F3E0CF3C2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856142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pic>
        <p:nvPicPr>
          <p:cNvPr id="11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Arial" charset="0"/>
                <a:cs typeface="Arial" charset="0"/>
              </a:rPr>
              <a:t>М</a:t>
            </a:r>
            <a:endParaRPr lang="ru-RU" sz="1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Прямоугольник 14"/>
          <p:cNvSpPr>
            <a:spLocks noChangeArrowheads="1"/>
          </p:cNvSpPr>
          <p:nvPr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rgbClr val="DBDBE9"/>
                </a:solidFill>
                <a:latin typeface="Arial" charset="0"/>
                <a:cs typeface="Arial" charset="0"/>
              </a:rPr>
              <a:t>]</a:t>
            </a:r>
            <a:endParaRPr lang="ru-RU" sz="1800" dirty="0" smtClean="0">
              <a:solidFill>
                <a:srgbClr val="DBDBE9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</a:rPr>
              <a:t>ф</a:t>
            </a:r>
            <a:endParaRPr lang="ru-RU" sz="2200" dirty="0" smtClean="0">
              <a:solidFill>
                <a:srgbClr val="DBDBE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6201030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CA64D55D-C08D-4914-8C32-90B4E2AA96E9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407950765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9D2EF92D-EBA2-48E2-8EA3-E9CC1D367B2E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132766955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03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07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5E633423-4852-4232-A85A-EC42834ADA1B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60320217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9157A0DC-0467-4A06-815B-8063F7CBB138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99159948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8B858467-542D-4E4B-AF3C-3E10E1AE175D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413275276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5380FB62-6A32-44B1-A59C-996B42F20223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70889343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6BC9D110-BBEA-4711-83A3-68C0D08BCC68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75805216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1CF2009E-EA8B-4CCE-930C-FBDEA4000D39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141207765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C8D4CFC8-3B1B-423F-9CF7-CACEAA6A6C99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407858234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5463" y="731838"/>
            <a:ext cx="2241550" cy="5287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6050" y="731838"/>
            <a:ext cx="6577013" cy="5287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B9610505-E3EF-4D7D-8701-0B31B1ED0F22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1170039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</a:rPr>
              <a:t>М</a:t>
            </a:r>
            <a:endParaRPr lang="ru-RU" sz="1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rgbClr val="DBDBE9"/>
                </a:solidFill>
              </a:rPr>
              <a:t>]</a:t>
            </a:r>
            <a:endParaRPr lang="ru-RU" sz="1800" dirty="0" smtClean="0">
              <a:solidFill>
                <a:srgbClr val="DBDBE9"/>
              </a:solidFill>
            </a:endParaRPr>
          </a:p>
        </p:txBody>
      </p:sp>
      <p:sp>
        <p:nvSpPr>
          <p:cNvPr id="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2588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</a:rPr>
              <a:t>М</a:t>
            </a:r>
            <a:endParaRPr lang="ru-RU" sz="1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rgbClr val="DBDBE9"/>
                </a:solidFill>
              </a:rPr>
              <a:t>]</a:t>
            </a:r>
            <a:endParaRPr lang="ru-RU" sz="1800" dirty="0" smtClean="0">
              <a:solidFill>
                <a:srgbClr val="DBDBE9"/>
              </a:solidFill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2588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</a:endParaRPr>
          </a:p>
        </p:txBody>
      </p:sp>
      <p:pic>
        <p:nvPicPr>
          <p:cNvPr id="20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1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27A120-B340-4EED-9DB0-B62678600C31}" type="datetime1">
              <a:rPr lang="ru-RU">
                <a:solidFill>
                  <a:prstClr val="white"/>
                </a:solidFill>
              </a:rPr>
              <a:pPr>
                <a:defRPr/>
              </a:pPr>
              <a:t>03.09.2013</a:t>
            </a:fld>
            <a:r>
              <a:rPr lang="ru-RU" dirty="0">
                <a:solidFill>
                  <a:prstClr val="white"/>
                </a:solidFill>
              </a:rPr>
              <a:t>06.10.2009</a:t>
            </a:r>
          </a:p>
        </p:txBody>
      </p:sp>
      <p:sp>
        <p:nvSpPr>
          <p:cNvPr id="22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6AF56071-E660-4262-8E19-E7369D666C6A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3" name="Нижний колонтитул 27"/>
          <p:cNvSpPr>
            <a:spLocks noGrp="1"/>
          </p:cNvSpPr>
          <p:nvPr>
            <p:ph type="ftr" sz="quarter" idx="12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sz="1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907489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70963" cy="638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60338" y="1487488"/>
            <a:ext cx="8788400" cy="4532312"/>
          </a:xfrm>
        </p:spPr>
        <p:txBody>
          <a:bodyPr/>
          <a:lstStyle/>
          <a:p>
            <a:pPr lvl="0"/>
            <a:r>
              <a:rPr lang="ru-RU" noProof="0" dirty="0" smtClean="0"/>
              <a:t>Вставка таблицы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EB1AF71D-F93A-437E-8702-63733B6E0F73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67572444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70963" cy="638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0338" y="1487488"/>
            <a:ext cx="4318000" cy="45323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30738" y="1487488"/>
            <a:ext cx="4318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30738" y="3829050"/>
            <a:ext cx="4318000" cy="2190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E2DFAAFF-D5AA-4439-A12B-1A557007355A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9897060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902DEDA1-573C-4F7F-BCD4-785F3E0CF3C2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54640830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CA64D55D-C08D-4914-8C32-90B4E2AA96E9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66664246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9D2EF92D-EBA2-48E2-8EA3-E9CC1D367B2E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39576373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03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07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5E633423-4852-4232-A85A-EC42834ADA1B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20796762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9157A0DC-0467-4A06-815B-8063F7CBB138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40226697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8B858467-542D-4E4B-AF3C-3E10E1AE175D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49286697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5380FB62-6A32-44B1-A59C-996B42F20223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166278176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6BC9D110-BBEA-4711-83A3-68C0D08BCC68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70961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prstClr val="white"/>
                </a:solidFill>
              </a:rPr>
              <a:t>16.09.09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idx="11"/>
          </p:nvPr>
        </p:nvSpPr>
        <p:spPr>
          <a:xfrm>
            <a:off x="3124200" y="6248400"/>
            <a:ext cx="2871788" cy="4333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z="1800" dirty="0">
                <a:solidFill>
                  <a:prstClr val="black"/>
                </a:solidFill>
                <a:latin typeface="Arial" charset="0"/>
                <a:cs typeface="Arial" charset="0"/>
              </a:rPr>
              <a:t>№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prstClr val="white"/>
                </a:solidFill>
              </a:rPr>
              <a:t>СЛАЙД</a:t>
            </a:r>
            <a:r>
              <a:rPr lang="en-GB" sz="1400" dirty="0">
                <a:solidFill>
                  <a:prstClr val="white"/>
                </a:solidFill>
              </a:rPr>
              <a:t> </a:t>
            </a:r>
            <a:fld id="{8000BC90-EEA1-47A7-8E52-4E676BCCBD9D}" type="slidenum">
              <a:rPr lang="en-GB" sz="140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683335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1CF2009E-EA8B-4CCE-930C-FBDEA4000D39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67684274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C8D4CFC8-3B1B-423F-9CF7-CACEAA6A6C99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09186473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5463" y="731838"/>
            <a:ext cx="2241550" cy="5287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6050" y="731838"/>
            <a:ext cx="6577013" cy="5287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B9610505-E3EF-4D7D-8701-0B31B1ED0F22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82222873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70963" cy="638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60338" y="1487488"/>
            <a:ext cx="8788400" cy="4532312"/>
          </a:xfrm>
        </p:spPr>
        <p:txBody>
          <a:bodyPr/>
          <a:lstStyle/>
          <a:p>
            <a:pPr lvl="0"/>
            <a:r>
              <a:rPr lang="ru-RU" noProof="0" dirty="0" smtClean="0"/>
              <a:t>Вставка таблицы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EB1AF71D-F93A-437E-8702-63733B6E0F73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429033673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70963" cy="638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0338" y="1487488"/>
            <a:ext cx="4318000" cy="45323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30738" y="1487488"/>
            <a:ext cx="4318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30738" y="3829050"/>
            <a:ext cx="4318000" cy="2190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E2DFAAFF-D5AA-4439-A12B-1A557007355A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09579437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 userDrawn="1"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 userDrawn="1"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pic>
        <p:nvPicPr>
          <p:cNvPr id="11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</a:rPr>
              <a:t>М</a:t>
            </a:r>
            <a:endParaRPr lang="ru-RU" sz="18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Прямоугольник 14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rgbClr val="DBDBE9"/>
                </a:solidFill>
              </a:rPr>
              <a:t>]</a:t>
            </a:r>
            <a:endParaRPr lang="ru-RU" sz="1800" dirty="0" smtClean="0">
              <a:solidFill>
                <a:srgbClr val="DBDBE9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</a:rPr>
              <a:t>ф</a:t>
            </a:r>
            <a:endParaRPr lang="ru-RU" sz="2200" dirty="0" smtClean="0">
              <a:solidFill>
                <a:srgbClr val="DBDBE9"/>
              </a:solidFill>
            </a:endParaRPr>
          </a:p>
        </p:txBody>
      </p:sp>
      <p:sp>
        <p:nvSpPr>
          <p:cNvPr id="15" name="Номер слайда 11"/>
          <p:cNvSpPr txBox="1">
            <a:spLocks noGrp="1"/>
          </p:cNvSpPr>
          <p:nvPr userDrawn="1"/>
        </p:nvSpPr>
        <p:spPr bwMode="auto">
          <a:xfrm>
            <a:off x="7424738" y="0"/>
            <a:ext cx="1484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AD604BB-BE3A-4FD0-9741-AE5A1BB94EBD}" type="slidenum">
              <a:rPr lang="ru-RU" sz="1800" smtClean="0">
                <a:solidFill>
                  <a:srgbClr val="FFFFFF"/>
                </a:solidFill>
              </a:rPr>
              <a:pPr algn="r" eaLnBrk="1" hangingPunct="1">
                <a:defRPr/>
              </a:pPr>
              <a:t>‹#›</a:t>
            </a:fld>
            <a:endParaRPr lang="ru-RU" sz="1800" dirty="0" smtClean="0">
              <a:solidFill>
                <a:srgbClr val="FFFF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3563360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1A6A953-A958-45E4-AFCB-8B7C3E6C36D2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082121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E0278C7-D7FC-4EB3-8E35-B927B38C6EE1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932870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03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07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1"/>
          </p:nvPr>
        </p:nvSpPr>
        <p:spPr>
          <a:xfrm>
            <a:off x="3124200" y="6248400"/>
            <a:ext cx="2871788" cy="4333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3204B0BD-F722-47A6-B472-177C4AE8DA53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425580666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70963" cy="638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60338" y="1487488"/>
            <a:ext cx="8788400" cy="4532312"/>
          </a:xfrm>
        </p:spPr>
        <p:txBody>
          <a:bodyPr/>
          <a:lstStyle/>
          <a:p>
            <a:pPr lvl="0"/>
            <a:r>
              <a:rPr lang="ru-RU" noProof="0" dirty="0" smtClean="0"/>
              <a:t>Вставка таблицы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1"/>
          </p:nvPr>
        </p:nvSpPr>
        <p:spPr>
          <a:xfrm>
            <a:off x="3124200" y="6248400"/>
            <a:ext cx="2871788" cy="4333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C57FD6E9-8F4E-4FA2-8730-809FCF68091F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294271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pic>
        <p:nvPicPr>
          <p:cNvPr id="11" name="Picture 11" descr="MF_emblema [Converted]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</a:rPr>
              <a:t>М</a:t>
            </a:r>
            <a:endParaRPr lang="ru-RU" sz="1800" dirty="0">
              <a:solidFill>
                <a:schemeClr val="tx1"/>
              </a:solidFill>
              <a:latin typeface="Arial" charset="0"/>
              <a:cs typeface="+mn-cs"/>
            </a:endParaRPr>
          </a:p>
        </p:txBody>
      </p:sp>
      <p:sp>
        <p:nvSpPr>
          <p:cNvPr id="13" name="Прямоугольник 14"/>
          <p:cNvSpPr>
            <a:spLocks noChangeArrowheads="1"/>
          </p:cNvSpPr>
          <p:nvPr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</a:rPr>
              <a:t>]</a:t>
            </a:r>
            <a:endParaRPr lang="ru-RU" sz="1800" dirty="0">
              <a:solidFill>
                <a:srgbClr val="DBDBE9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</a:rPr>
              <a:t>ф</a:t>
            </a:r>
            <a:endParaRPr lang="ru-RU" sz="2200" dirty="0" smtClean="0">
              <a:solidFill>
                <a:srgbClr val="DBDBE9"/>
              </a:solidFill>
            </a:endParaRPr>
          </a:p>
        </p:txBody>
      </p:sp>
      <p:sp>
        <p:nvSpPr>
          <p:cNvPr id="15" name="Номер слайда 11"/>
          <p:cNvSpPr txBox="1">
            <a:spLocks noGrp="1"/>
          </p:cNvSpPr>
          <p:nvPr/>
        </p:nvSpPr>
        <p:spPr bwMode="auto">
          <a:xfrm>
            <a:off x="7424738" y="0"/>
            <a:ext cx="1484312" cy="307975"/>
          </a:xfrm>
          <a:prstGeom prst="rect">
            <a:avLst/>
          </a:prstGeom>
          <a:noFill/>
          <a:ln>
            <a:noFill/>
          </a:ln>
          <a:extLst/>
        </p:spPr>
        <p:txBody>
          <a:bodyPr anchor="b"/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>
              <a:defRPr/>
            </a:pPr>
            <a:fld id="{69718195-F9F4-484D-8A87-1FAF69E29337}" type="slidenum">
              <a:rPr lang="ru-RU" sz="1800" smtClean="0">
                <a:solidFill>
                  <a:srgbClr val="FFFFFF"/>
                </a:solidFill>
              </a:rPr>
              <a:pPr algn="r" eaLnBrk="1" hangingPunct="1">
                <a:defRPr/>
              </a:pPr>
              <a:t>‹#›</a:t>
            </a:fld>
            <a:endParaRPr lang="ru-RU" sz="1800" dirty="0" smtClean="0">
              <a:solidFill>
                <a:srgbClr val="FFFF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sp>
        <p:nvSpPr>
          <p:cNvPr id="17" name="Прямоугольник 16"/>
          <p:cNvSpPr/>
          <p:nvPr userDrawn="1"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sp>
        <p:nvSpPr>
          <p:cNvPr id="18" name="Прямоугольник 17"/>
          <p:cNvSpPr/>
          <p:nvPr userDrawn="1"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sp>
        <p:nvSpPr>
          <p:cNvPr id="19" name="Прямоугольник 18"/>
          <p:cNvSpPr/>
          <p:nvPr userDrawn="1"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sp>
        <p:nvSpPr>
          <p:cNvPr id="20" name="Прямоугольник 19"/>
          <p:cNvSpPr/>
          <p:nvPr userDrawn="1"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sp>
        <p:nvSpPr>
          <p:cNvPr id="21" name="Прямоугольник 20"/>
          <p:cNvSpPr/>
          <p:nvPr userDrawn="1"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sp>
        <p:nvSpPr>
          <p:cNvPr id="22" name="Прямоугольник 21"/>
          <p:cNvSpPr/>
          <p:nvPr userDrawn="1"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pic>
        <p:nvPicPr>
          <p:cNvPr id="23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Прямоугольник 23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</a:rPr>
              <a:t>М</a:t>
            </a:r>
            <a:endParaRPr lang="ru-RU" sz="1800" dirty="0">
              <a:solidFill>
                <a:schemeClr val="tx1"/>
              </a:solidFill>
              <a:latin typeface="Arial" charset="0"/>
              <a:cs typeface="+mn-cs"/>
            </a:endParaRPr>
          </a:p>
        </p:txBody>
      </p:sp>
      <p:sp>
        <p:nvSpPr>
          <p:cNvPr id="25" name="Прямоугольник 14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</a:rPr>
              <a:t>]</a:t>
            </a:r>
            <a:endParaRPr lang="ru-RU" sz="1800" dirty="0">
              <a:solidFill>
                <a:srgbClr val="DBDBE9"/>
              </a:solidFill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 userDrawn="1"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</a:rPr>
              <a:t>ф</a:t>
            </a:r>
            <a:endParaRPr lang="ru-RU" sz="2200" dirty="0" smtClean="0">
              <a:solidFill>
                <a:srgbClr val="DBDBE9"/>
              </a:solidFill>
            </a:endParaRPr>
          </a:p>
        </p:txBody>
      </p:sp>
      <p:sp>
        <p:nvSpPr>
          <p:cNvPr id="27" name="Номер слайда 11"/>
          <p:cNvSpPr txBox="1">
            <a:spLocks noGrp="1"/>
          </p:cNvSpPr>
          <p:nvPr userDrawn="1"/>
        </p:nvSpPr>
        <p:spPr bwMode="auto">
          <a:xfrm>
            <a:off x="7424738" y="0"/>
            <a:ext cx="1484312" cy="307975"/>
          </a:xfrm>
          <a:prstGeom prst="rect">
            <a:avLst/>
          </a:prstGeom>
          <a:noFill/>
          <a:ln>
            <a:noFill/>
          </a:ln>
          <a:extLst/>
        </p:spPr>
        <p:txBody>
          <a:bodyPr anchor="b"/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>
              <a:defRPr/>
            </a:pPr>
            <a:fld id="{69718195-F9F4-484D-8A87-1FAF69E29337}" type="slidenum">
              <a:rPr lang="ru-RU" sz="1800" smtClean="0">
                <a:solidFill>
                  <a:srgbClr val="FFFFFF"/>
                </a:solidFill>
              </a:rPr>
              <a:pPr algn="r" eaLnBrk="1" hangingPunct="1">
                <a:defRPr/>
              </a:pPr>
              <a:t>‹#›</a:t>
            </a:fld>
            <a:endParaRPr lang="ru-RU" sz="18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106852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525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ru-RU" sz="2400" dirty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Freeform 17"/>
          <p:cNvSpPr>
            <a:spLocks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" name="Picture 27" descr="Надпись Минфи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bject 28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70675" name="Photo Editor Photo" r:id="rId4" imgW="466692" imgH="509406" progId="">
              <p:embed/>
            </p:oleObj>
          </a:graphicData>
        </a:graphic>
      </p:graphicFrame>
      <p:pic>
        <p:nvPicPr>
          <p:cNvPr id="8" name="Picture 29" descr="untitled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reeform 31"/>
          <p:cNvSpPr>
            <a:spLocks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3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47675" y="4848225"/>
            <a:ext cx="8324850" cy="11811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0066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5A9BF0A7-2977-41FE-A4E0-50EF1AC71BA4}" type="datetime1">
              <a:rPr lang="ru-RU"/>
              <a:pPr>
                <a:defRPr/>
              </a:pPr>
              <a:t>03.09.2013</a:t>
            </a:fld>
            <a:endParaRPr lang="ru-RU" dirty="0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2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534150"/>
            <a:ext cx="2590800" cy="323850"/>
          </a:xfrm>
        </p:spPr>
        <p:txBody>
          <a:bodyPr/>
          <a:lstStyle>
            <a:lvl1pPr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СЛАЙД</a:t>
            </a:r>
            <a:r>
              <a:rPr lang="ru-RU" sz="1400" dirty="0"/>
              <a:t> </a:t>
            </a:r>
            <a:fld id="{DF80953C-FFF7-4249-B20C-DD8DF52B03BC}" type="slidenum">
              <a:rPr lang="ru-RU" sz="1400"/>
              <a:pPr>
                <a:defRPr/>
              </a:pPr>
              <a:t>‹#›</a:t>
            </a:fld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113960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pic>
        <p:nvPicPr>
          <p:cNvPr id="11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Arial" charset="0"/>
                <a:cs typeface="Arial" charset="0"/>
              </a:rPr>
              <a:t>М</a:t>
            </a:r>
            <a:endParaRPr lang="ru-RU" sz="1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Прямоугольник 14"/>
          <p:cNvSpPr>
            <a:spLocks noChangeArrowheads="1"/>
          </p:cNvSpPr>
          <p:nvPr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rgbClr val="DBDBE9"/>
                </a:solidFill>
                <a:latin typeface="Arial" charset="0"/>
                <a:cs typeface="Arial" charset="0"/>
              </a:rPr>
              <a:t>]</a:t>
            </a:r>
            <a:endParaRPr lang="ru-RU" sz="1800" dirty="0" smtClean="0">
              <a:solidFill>
                <a:srgbClr val="DBDBE9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</a:rPr>
              <a:t>ф</a:t>
            </a:r>
            <a:endParaRPr lang="ru-RU" sz="2200" dirty="0" smtClean="0">
              <a:solidFill>
                <a:srgbClr val="DBDBE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705234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prstClr val="white"/>
                </a:solidFill>
              </a:rPr>
              <a:t>16.09.09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idx="11"/>
          </p:nvPr>
        </p:nvSpPr>
        <p:spPr>
          <a:xfrm>
            <a:off x="3124200" y="6248400"/>
            <a:ext cx="2871788" cy="4333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z="1800" dirty="0">
                <a:solidFill>
                  <a:prstClr val="black"/>
                </a:solidFill>
                <a:latin typeface="Arial" charset="0"/>
                <a:cs typeface="Arial" charset="0"/>
              </a:rPr>
              <a:t>№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prstClr val="white"/>
                </a:solidFill>
              </a:rPr>
              <a:t>СЛАЙД</a:t>
            </a:r>
            <a:r>
              <a:rPr lang="en-GB" sz="1400" dirty="0">
                <a:solidFill>
                  <a:prstClr val="white"/>
                </a:solidFill>
              </a:rPr>
              <a:t> </a:t>
            </a:r>
            <a:fld id="{EBAF7723-59F6-439D-87E7-338446EB1473}" type="slidenum">
              <a:rPr lang="en-GB" sz="140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823110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 userDrawn="1"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 userDrawn="1"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pic>
        <p:nvPicPr>
          <p:cNvPr id="11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ea typeface="Arial Unicode MS" pitchFamily="34" charset="-128"/>
              </a:rPr>
              <a:t>М</a:t>
            </a:r>
            <a:endParaRPr lang="ru-RU" sz="1800" dirty="0">
              <a:solidFill>
                <a:prstClr val="black"/>
              </a:solidFill>
              <a:latin typeface="Arial" charset="0"/>
              <a:ea typeface="Arial Unicode MS" pitchFamily="34" charset="-128"/>
            </a:endParaRPr>
          </a:p>
        </p:txBody>
      </p:sp>
      <p:sp>
        <p:nvSpPr>
          <p:cNvPr id="13" name="Прямоугольник 14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rgbClr val="DBDBE9"/>
                </a:solidFill>
                <a:ea typeface="Arial Unicode MS" pitchFamily="34" charset="-128"/>
              </a:rPr>
              <a:t>]</a:t>
            </a:r>
            <a:endParaRPr lang="ru-RU" sz="1800" dirty="0" smtClean="0">
              <a:solidFill>
                <a:srgbClr val="DBDBE9"/>
              </a:solidFill>
              <a:ea typeface="Arial Unicode MS" pitchFamily="34" charset="-128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ea typeface="Arial Unicode MS" pitchFamily="34" charset="-128"/>
              </a:rPr>
              <a:t>ф</a:t>
            </a:r>
            <a:endParaRPr lang="ru-RU" sz="2200" dirty="0" smtClean="0">
              <a:solidFill>
                <a:srgbClr val="DBDBE9"/>
              </a:solidFill>
              <a:ea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5" name="Номер слайда 26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>
            <a:lvl1pPr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+mn-lt"/>
                <a:ea typeface="Arial Unicode MS" pitchFamily="34" charset="-128"/>
              </a:defRPr>
            </a:lvl1pPr>
          </a:lstStyle>
          <a:p>
            <a:pPr>
              <a:defRPr/>
            </a:pPr>
            <a:fld id="{D46749F1-1673-4270-BC99-C24603E4281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9233044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 eaLnBrk="1" fontAlgn="auto" hangingPunct="1">
              <a:lnSpc>
                <a:spcPct val="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+mn-lt"/>
                <a:ea typeface="Arial Unicode MS" pitchFamily="34" charset="-128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l" defTabSz="9144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srgbClr val="000000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449263" eaLnBrk="1" fontAlgn="auto" hangingPunct="1">
              <a:lnSpc>
                <a:spcPct val="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+mn-lt"/>
                <a:ea typeface="Arial Unicode MS" pitchFamily="34" charset="-128"/>
              </a:defRPr>
            </a:lvl1pPr>
          </a:lstStyle>
          <a:p>
            <a:pPr>
              <a:defRPr/>
            </a:pPr>
            <a:fld id="{2253CF62-2108-4CC2-B9EB-599130073F0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4248150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 eaLnBrk="1" fontAlgn="auto" hangingPunct="1">
              <a:lnSpc>
                <a:spcPct val="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+mn-lt"/>
                <a:ea typeface="Arial Unicode MS" pitchFamily="34" charset="-128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l" defTabSz="9144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srgbClr val="000000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449263" eaLnBrk="1" fontAlgn="auto" hangingPunct="1">
              <a:lnSpc>
                <a:spcPct val="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latin typeface="+mn-lt"/>
                <a:ea typeface="Arial Unicode MS" pitchFamily="34" charset="-128"/>
              </a:defRPr>
            </a:lvl1pPr>
          </a:lstStyle>
          <a:p>
            <a:pPr>
              <a:defRPr/>
            </a:pPr>
            <a:fld id="{B5F72A5E-6497-4472-92ED-256F67AF7E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4167982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525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ru-RU" sz="2400" dirty="0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Freeform 17"/>
          <p:cNvSpPr>
            <a:spLocks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prstClr val="white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" name="Picture 27" descr="Надпись Минфи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bject 28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71699" name="Photo Editor Photo" r:id="rId4" imgW="466692" imgH="509406" progId="">
              <p:embed/>
            </p:oleObj>
          </a:graphicData>
        </a:graphic>
      </p:graphicFrame>
      <p:pic>
        <p:nvPicPr>
          <p:cNvPr id="8" name="Picture 29" descr="untitled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reeform 31"/>
          <p:cNvSpPr>
            <a:spLocks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prstClr val="white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3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47675" y="4848225"/>
            <a:ext cx="8324850" cy="11811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0066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F7487E95-5CBF-4299-B484-9925DA06126A}" type="datetime1">
              <a:rPr lang="ru-RU"/>
              <a:pPr>
                <a:defRPr/>
              </a:pPr>
              <a:t>03.09.2013</a:t>
            </a:fld>
            <a:endParaRPr lang="ru-RU" dirty="0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algn="ctr" eaLnBrk="0" hangingPunct="0">
              <a:defRPr/>
            </a:pPr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12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534150"/>
            <a:ext cx="2590800" cy="323850"/>
          </a:xfrm>
        </p:spPr>
        <p:txBody>
          <a:bodyPr/>
          <a:lstStyle>
            <a:lvl1pPr defTabSz="449263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СЛАЙД</a:t>
            </a:r>
            <a:r>
              <a:rPr lang="ru-RU" sz="1400" dirty="0"/>
              <a:t> </a:t>
            </a:r>
            <a:fld id="{655BEF76-B149-47EB-B194-D3AEE5EF7198}" type="slidenum">
              <a:rPr lang="ru-RU" sz="1400"/>
              <a:pPr>
                <a:defRPr/>
              </a:pPr>
              <a:t>‹#›</a:t>
            </a:fld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1784409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73747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6A343301-0089-4673-B2C8-502097313397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5643123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74771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465234DB-049D-4F42-9614-C9627592F946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51074801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75795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CE87E8DB-7B4E-4DC3-B310-BA41AC3EA113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503203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18FE595-01F9-4117-8981-0FD6465239C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0769502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76819" r:id="rId4" imgW="466692" imgH="509406" progId="">
              <p:embed/>
            </p:oleObj>
          </a:graphicData>
        </a:graphic>
      </p:graphicFrame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03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0738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AF90B468-B78F-446E-8E41-D6A2C6270CFA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69226372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8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0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77843" r:id="rId4" imgW="466692" imgH="509406" progId="">
              <p:embed/>
            </p:oleObj>
          </a:graphicData>
        </a:graphic>
      </p:graphicFrame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94F5F016-94E0-4A4E-9FEB-AD654CDB0CAD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90388464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78867" r:id="rId4" imgW="466692" imgH="509406" progId="">
              <p:embed/>
            </p:oleObj>
          </a:graphicData>
        </a:graphic>
      </p:graphicFrame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98FB3FC6-4E25-422D-B25A-531FE47275A2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150357539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79891" r:id="rId4" imgW="466692" imgH="509406" progId="">
              <p:embed/>
            </p:oleObj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417EE288-0F2A-4DA4-B734-0CA4D40ED86D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188988944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80915" r:id="rId4" imgW="466692" imgH="509406" progId="">
              <p:embed/>
            </p:oleObj>
          </a:graphicData>
        </a:graphic>
      </p:graphicFrame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11B1282D-0368-4556-A92A-D1B4D1A1C6A2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35288657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81939" r:id="rId4" imgW="466692" imgH="509406" progId="">
              <p:embed/>
            </p:oleObj>
          </a:graphicData>
        </a:graphic>
      </p:graphicFrame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3DCA8C46-8651-4335-8352-3801025D2198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36701893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82963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D6E936D8-FED7-45B9-AD10-4BE076D96EA5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112423645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83987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5463" y="731838"/>
            <a:ext cx="2241550" cy="5287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6050" y="731838"/>
            <a:ext cx="6577013" cy="5287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DA4731CA-C84F-411E-817E-DF430E3F82CC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87649842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85011" r:id="rId4" imgW="466692" imgH="50940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70963" cy="638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60338" y="1487488"/>
            <a:ext cx="8788400" cy="4532312"/>
          </a:xfrm>
        </p:spPr>
        <p:txBody>
          <a:bodyPr/>
          <a:lstStyle/>
          <a:p>
            <a:pPr lvl="0"/>
            <a:r>
              <a:rPr lang="ru-RU" noProof="0" dirty="0" smtClean="0"/>
              <a:t>Вставка таблицы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10E15C4E-DC99-4682-B7CE-EB31FD025372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80778476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9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86035" r:id="rId4" imgW="466692" imgH="509406" progId="">
              <p:embed/>
            </p:oleObj>
          </a:graphicData>
        </a:graphic>
      </p:graphicFrame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70963" cy="638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0338" y="1487488"/>
            <a:ext cx="4318000" cy="45323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30738" y="1487488"/>
            <a:ext cx="4318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30738" y="3829050"/>
            <a:ext cx="4318000" cy="2190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2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13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№</a:t>
            </a:r>
          </a:p>
        </p:txBody>
      </p:sp>
      <p:sp>
        <p:nvSpPr>
          <p:cNvPr id="14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1CF9DC0D-8E9E-4D5A-9B76-184429ABE455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3918430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18" Type="http://schemas.openxmlformats.org/officeDocument/2006/relationships/image" Target="../media/image7.jpe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oleObject" Target="../embeddings/oleObject32.bin"/><Relationship Id="rId2" Type="http://schemas.openxmlformats.org/officeDocument/2006/relationships/slideLayout" Target="../slideLayouts/slideLayout50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vmlDrawing" Target="../drawings/vmlDrawing32.v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slideLayout" Target="../slideLayouts/slideLayout74.xml"/><Relationship Id="rId18" Type="http://schemas.openxmlformats.org/officeDocument/2006/relationships/image" Target="../media/image7.jpeg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17" Type="http://schemas.openxmlformats.org/officeDocument/2006/relationships/oleObject" Target="../embeddings/oleObject33.bin"/><Relationship Id="rId2" Type="http://schemas.openxmlformats.org/officeDocument/2006/relationships/slideLayout" Target="../slideLayouts/slideLayout63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5" Type="http://schemas.openxmlformats.org/officeDocument/2006/relationships/vmlDrawing" Target="../drawings/vmlDrawing33.v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7.xml"/><Relationship Id="rId2" Type="http://schemas.openxmlformats.org/officeDocument/2006/relationships/slideLayout" Target="../slideLayouts/slideLayout76.xml"/><Relationship Id="rId1" Type="http://schemas.openxmlformats.org/officeDocument/2006/relationships/slideLayout" Target="../slideLayouts/slideLayout75.xml"/><Relationship Id="rId6" Type="http://schemas.openxmlformats.org/officeDocument/2006/relationships/theme" Target="../theme/theme13.xml"/><Relationship Id="rId5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8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80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5" Type="http://schemas.openxmlformats.org/officeDocument/2006/relationships/theme" Target="../theme/theme16.xml"/><Relationship Id="rId4" Type="http://schemas.openxmlformats.org/officeDocument/2006/relationships/slideLayout" Target="../slideLayouts/slideLayout8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13" Type="http://schemas.openxmlformats.org/officeDocument/2006/relationships/slideLayout" Target="../slideLayouts/slideLayout99.xml"/><Relationship Id="rId18" Type="http://schemas.openxmlformats.org/officeDocument/2006/relationships/image" Target="../media/image7.jpeg"/><Relationship Id="rId3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8.xml"/><Relationship Id="rId17" Type="http://schemas.openxmlformats.org/officeDocument/2006/relationships/oleObject" Target="../embeddings/oleObject36.bin"/><Relationship Id="rId2" Type="http://schemas.openxmlformats.org/officeDocument/2006/relationships/slideLayout" Target="../slideLayouts/slideLayout88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1.xml"/><Relationship Id="rId15" Type="http://schemas.openxmlformats.org/officeDocument/2006/relationships/vmlDrawing" Target="../drawings/vmlDrawing36.vml"/><Relationship Id="rId10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Relationship Id="rId14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4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slideLayout" Target="../slideLayouts/slideLayout115.xml"/><Relationship Id="rId18" Type="http://schemas.openxmlformats.org/officeDocument/2006/relationships/image" Target="../media/image7.jpeg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17" Type="http://schemas.openxmlformats.org/officeDocument/2006/relationships/oleObject" Target="../embeddings/oleObject50.bin"/><Relationship Id="rId2" Type="http://schemas.openxmlformats.org/officeDocument/2006/relationships/slideLayout" Target="../slideLayouts/slideLayout104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5" Type="http://schemas.openxmlformats.org/officeDocument/2006/relationships/vmlDrawing" Target="../drawings/vmlDrawing50.v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theme" Target="../theme/theme2.xml"/></Relationships>
</file>

<file path=ppt/slideMasters/_rels/slideMaster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8.xml"/><Relationship Id="rId2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16.xml"/><Relationship Id="rId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6.xml"/><Relationship Id="rId13" Type="http://schemas.openxmlformats.org/officeDocument/2006/relationships/slideLayout" Target="../slideLayouts/slideLayout131.xml"/><Relationship Id="rId18" Type="http://schemas.openxmlformats.org/officeDocument/2006/relationships/image" Target="../media/image7.jpeg"/><Relationship Id="rId3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25.xml"/><Relationship Id="rId12" Type="http://schemas.openxmlformats.org/officeDocument/2006/relationships/slideLayout" Target="../slideLayouts/slideLayout130.xml"/><Relationship Id="rId17" Type="http://schemas.openxmlformats.org/officeDocument/2006/relationships/oleObject" Target="../embeddings/oleObject64.bin"/><Relationship Id="rId2" Type="http://schemas.openxmlformats.org/officeDocument/2006/relationships/slideLayout" Target="../slideLayouts/slideLayout120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19.xml"/><Relationship Id="rId6" Type="http://schemas.openxmlformats.org/officeDocument/2006/relationships/slideLayout" Target="../slideLayouts/slideLayout124.xml"/><Relationship Id="rId11" Type="http://schemas.openxmlformats.org/officeDocument/2006/relationships/slideLayout" Target="../slideLayouts/slideLayout129.xml"/><Relationship Id="rId5" Type="http://schemas.openxmlformats.org/officeDocument/2006/relationships/slideLayout" Target="../slideLayouts/slideLayout123.xml"/><Relationship Id="rId15" Type="http://schemas.openxmlformats.org/officeDocument/2006/relationships/vmlDrawing" Target="../drawings/vmlDrawing64.vml"/><Relationship Id="rId10" Type="http://schemas.openxmlformats.org/officeDocument/2006/relationships/slideLayout" Target="../slideLayouts/slideLayout128.xml"/><Relationship Id="rId4" Type="http://schemas.openxmlformats.org/officeDocument/2006/relationships/slideLayout" Target="../slideLayouts/slideLayout122.xml"/><Relationship Id="rId9" Type="http://schemas.openxmlformats.org/officeDocument/2006/relationships/slideLayout" Target="../slideLayouts/slideLayout127.xml"/><Relationship Id="rId14" Type="http://schemas.openxmlformats.org/officeDocument/2006/relationships/theme" Target="../theme/theme21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9.xml"/><Relationship Id="rId13" Type="http://schemas.openxmlformats.org/officeDocument/2006/relationships/slideLayout" Target="../slideLayouts/slideLayout144.xml"/><Relationship Id="rId18" Type="http://schemas.openxmlformats.org/officeDocument/2006/relationships/image" Target="../media/image7.jpeg"/><Relationship Id="rId3" Type="http://schemas.openxmlformats.org/officeDocument/2006/relationships/slideLayout" Target="../slideLayouts/slideLayout134.xml"/><Relationship Id="rId7" Type="http://schemas.openxmlformats.org/officeDocument/2006/relationships/slideLayout" Target="../slideLayouts/slideLayout138.xml"/><Relationship Id="rId12" Type="http://schemas.openxmlformats.org/officeDocument/2006/relationships/slideLayout" Target="../slideLayouts/slideLayout143.xml"/><Relationship Id="rId17" Type="http://schemas.openxmlformats.org/officeDocument/2006/relationships/oleObject" Target="../embeddings/oleObject65.bin"/><Relationship Id="rId2" Type="http://schemas.openxmlformats.org/officeDocument/2006/relationships/slideLayout" Target="../slideLayouts/slideLayout133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32.xml"/><Relationship Id="rId6" Type="http://schemas.openxmlformats.org/officeDocument/2006/relationships/slideLayout" Target="../slideLayouts/slideLayout137.xml"/><Relationship Id="rId11" Type="http://schemas.openxmlformats.org/officeDocument/2006/relationships/slideLayout" Target="../slideLayouts/slideLayout142.xml"/><Relationship Id="rId5" Type="http://schemas.openxmlformats.org/officeDocument/2006/relationships/slideLayout" Target="../slideLayouts/slideLayout136.xml"/><Relationship Id="rId15" Type="http://schemas.openxmlformats.org/officeDocument/2006/relationships/vmlDrawing" Target="../drawings/vmlDrawing65.vml"/><Relationship Id="rId10" Type="http://schemas.openxmlformats.org/officeDocument/2006/relationships/slideLayout" Target="../slideLayouts/slideLayout141.xml"/><Relationship Id="rId4" Type="http://schemas.openxmlformats.org/officeDocument/2006/relationships/slideLayout" Target="../slideLayouts/slideLayout135.xml"/><Relationship Id="rId9" Type="http://schemas.openxmlformats.org/officeDocument/2006/relationships/slideLayout" Target="../slideLayouts/slideLayout140.xml"/><Relationship Id="rId14" Type="http://schemas.openxmlformats.org/officeDocument/2006/relationships/theme" Target="../theme/theme22.xml"/></Relationships>
</file>

<file path=ppt/slideMasters/_rels/slideMaster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7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theme" Target="../theme/theme23.xml"/><Relationship Id="rId5" Type="http://schemas.openxmlformats.org/officeDocument/2006/relationships/slideLayout" Target="../slideLayouts/slideLayout149.xml"/><Relationship Id="rId4" Type="http://schemas.openxmlformats.org/officeDocument/2006/relationships/slideLayout" Target="../slideLayouts/slideLayout148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7.xml"/><Relationship Id="rId13" Type="http://schemas.openxmlformats.org/officeDocument/2006/relationships/theme" Target="../theme/theme24.xml"/><Relationship Id="rId3" Type="http://schemas.openxmlformats.org/officeDocument/2006/relationships/slideLayout" Target="../slideLayouts/slideLayout152.xml"/><Relationship Id="rId7" Type="http://schemas.openxmlformats.org/officeDocument/2006/relationships/slideLayout" Target="../slideLayouts/slideLayout156.xml"/><Relationship Id="rId12" Type="http://schemas.openxmlformats.org/officeDocument/2006/relationships/slideLayout" Target="../slideLayouts/slideLayout161.xml"/><Relationship Id="rId17" Type="http://schemas.openxmlformats.org/officeDocument/2006/relationships/image" Target="../media/image8.jpeg"/><Relationship Id="rId2" Type="http://schemas.openxmlformats.org/officeDocument/2006/relationships/slideLayout" Target="../slideLayouts/slideLayout151.xml"/><Relationship Id="rId16" Type="http://schemas.openxmlformats.org/officeDocument/2006/relationships/oleObject" Target="../embeddings/oleObject66.bin"/><Relationship Id="rId1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55.xml"/><Relationship Id="rId11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4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53.xml"/><Relationship Id="rId9" Type="http://schemas.openxmlformats.org/officeDocument/2006/relationships/slideLayout" Target="../slideLayouts/slideLayout158.xml"/><Relationship Id="rId14" Type="http://schemas.openxmlformats.org/officeDocument/2006/relationships/vmlDrawing" Target="../drawings/vmlDrawing66.vml"/></Relationships>
</file>

<file path=ppt/slideMasters/_rels/slideMaster25.xml.rels><?xml version="1.0" encoding="UTF-8" standalone="yes"?>
<Relationships xmlns="http://schemas.openxmlformats.org/package/2006/relationships"><Relationship Id="rId3" Type="http://schemas.openxmlformats.org/officeDocument/2006/relationships/theme" Target="../theme/theme25.xml"/><Relationship Id="rId2" Type="http://schemas.openxmlformats.org/officeDocument/2006/relationships/slideLayout" Target="../slideLayouts/slideLayout163.xml"/><Relationship Id="rId1" Type="http://schemas.openxmlformats.org/officeDocument/2006/relationships/slideLayout" Target="../slideLayouts/slideLayout162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13" Type="http://schemas.openxmlformats.org/officeDocument/2006/relationships/slideLayout" Target="../slideLayouts/slideLayout176.xml"/><Relationship Id="rId18" Type="http://schemas.openxmlformats.org/officeDocument/2006/relationships/image" Target="../media/image8.jpeg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12" Type="http://schemas.openxmlformats.org/officeDocument/2006/relationships/slideLayout" Target="../slideLayouts/slideLayout175.xml"/><Relationship Id="rId17" Type="http://schemas.openxmlformats.org/officeDocument/2006/relationships/oleObject" Target="../embeddings/oleObject67.bin"/><Relationship Id="rId2" Type="http://schemas.openxmlformats.org/officeDocument/2006/relationships/slideLayout" Target="../slideLayouts/slideLayout165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11" Type="http://schemas.openxmlformats.org/officeDocument/2006/relationships/slideLayout" Target="../slideLayouts/slideLayout174.xml"/><Relationship Id="rId5" Type="http://schemas.openxmlformats.org/officeDocument/2006/relationships/slideLayout" Target="../slideLayouts/slideLayout168.xml"/><Relationship Id="rId15" Type="http://schemas.openxmlformats.org/officeDocument/2006/relationships/vmlDrawing" Target="../drawings/vmlDrawing67.vml"/><Relationship Id="rId10" Type="http://schemas.openxmlformats.org/officeDocument/2006/relationships/slideLayout" Target="../slideLayouts/slideLayout173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Relationship Id="rId14" Type="http://schemas.openxmlformats.org/officeDocument/2006/relationships/theme" Target="../theme/theme26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slideLayout" Target="../slideLayouts/slideLayout189.xml"/><Relationship Id="rId18" Type="http://schemas.openxmlformats.org/officeDocument/2006/relationships/image" Target="../media/image8.jpeg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slideLayout" Target="../slideLayouts/slideLayout188.xml"/><Relationship Id="rId17" Type="http://schemas.openxmlformats.org/officeDocument/2006/relationships/oleObject" Target="../embeddings/oleObject69.bin"/><Relationship Id="rId2" Type="http://schemas.openxmlformats.org/officeDocument/2006/relationships/slideLayout" Target="../slideLayouts/slideLayout178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5" Type="http://schemas.openxmlformats.org/officeDocument/2006/relationships/vmlDrawing" Target="../drawings/vmlDrawing69.v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Relationship Id="rId14" Type="http://schemas.openxmlformats.org/officeDocument/2006/relationships/theme" Target="../theme/theme27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7.xml"/><Relationship Id="rId13" Type="http://schemas.openxmlformats.org/officeDocument/2006/relationships/theme" Target="../theme/theme28.xml"/><Relationship Id="rId3" Type="http://schemas.openxmlformats.org/officeDocument/2006/relationships/slideLayout" Target="../slideLayouts/slideLayout192.xml"/><Relationship Id="rId7" Type="http://schemas.openxmlformats.org/officeDocument/2006/relationships/slideLayout" Target="../slideLayouts/slideLayout196.xml"/><Relationship Id="rId12" Type="http://schemas.openxmlformats.org/officeDocument/2006/relationships/slideLayout" Target="../slideLayouts/slideLayout201.xml"/><Relationship Id="rId17" Type="http://schemas.openxmlformats.org/officeDocument/2006/relationships/image" Target="../media/image8.jpeg"/><Relationship Id="rId2" Type="http://schemas.openxmlformats.org/officeDocument/2006/relationships/slideLayout" Target="../slideLayouts/slideLayout191.xml"/><Relationship Id="rId16" Type="http://schemas.openxmlformats.org/officeDocument/2006/relationships/oleObject" Target="../embeddings/oleObject71.bin"/><Relationship Id="rId1" Type="http://schemas.openxmlformats.org/officeDocument/2006/relationships/slideLayout" Target="../slideLayouts/slideLayout190.xml"/><Relationship Id="rId6" Type="http://schemas.openxmlformats.org/officeDocument/2006/relationships/slideLayout" Target="../slideLayouts/slideLayout195.xml"/><Relationship Id="rId11" Type="http://schemas.openxmlformats.org/officeDocument/2006/relationships/slideLayout" Target="../slideLayouts/slideLayout200.xml"/><Relationship Id="rId5" Type="http://schemas.openxmlformats.org/officeDocument/2006/relationships/slideLayout" Target="../slideLayouts/slideLayout194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199.xml"/><Relationship Id="rId4" Type="http://schemas.openxmlformats.org/officeDocument/2006/relationships/slideLayout" Target="../slideLayouts/slideLayout193.xml"/><Relationship Id="rId9" Type="http://schemas.openxmlformats.org/officeDocument/2006/relationships/slideLayout" Target="../slideLayouts/slideLayout198.xml"/><Relationship Id="rId14" Type="http://schemas.openxmlformats.org/officeDocument/2006/relationships/vmlDrawing" Target="../drawings/vmlDrawing71.v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1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image" Target="../media/image7.jpe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oleObject" Target="../embeddings/oleObject4.bin"/><Relationship Id="rId2" Type="http://schemas.openxmlformats.org/officeDocument/2006/relationships/slideLayout" Target="../slideLayouts/slideLayout18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vmlDrawing" Target="../drawings/vmlDrawing4.v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18" Type="http://schemas.openxmlformats.org/officeDocument/2006/relationships/image" Target="../media/image7.jpeg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oleObject" Target="../embeddings/oleObject18.bin"/><Relationship Id="rId2" Type="http://schemas.openxmlformats.org/officeDocument/2006/relationships/slideLayout" Target="../slideLayouts/slideLayout34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vmlDrawing" Target="../drawings/vmlDrawing18.v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401638"/>
            <a:ext cx="82296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75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016125"/>
            <a:ext cx="8229600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Дата 27"/>
          <p:cNvSpPr>
            <a:spLocks noGrp="1"/>
          </p:cNvSpPr>
          <p:nvPr>
            <p:ph type="dt" sz="half" idx="2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 vert="horz"/>
          <a:lstStyle>
            <a:lvl1pPr algn="ctr" defTabSz="914400" eaLnBrk="1" hangingPunct="1">
              <a:lnSpc>
                <a:spcPct val="100000"/>
              </a:lnSpc>
              <a:buClrTx/>
              <a:buSzTx/>
              <a:buFontTx/>
              <a:buNone/>
              <a:defRPr sz="1200">
                <a:solidFill>
                  <a:prstClr val="white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8F671AB-127B-4E99-8041-157CD173CA7D}" type="datetime1">
              <a:rPr lang="ru-RU"/>
              <a:pPr>
                <a:defRPr/>
              </a:pPr>
              <a:t>03.09.2013</a:t>
            </a:fld>
            <a:endParaRPr lang="ru-RU" dirty="0"/>
          </a:p>
        </p:txBody>
      </p:sp>
      <p:sp>
        <p:nvSpPr>
          <p:cNvPr id="21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8320088" y="1588"/>
            <a:ext cx="747712" cy="365125"/>
          </a:xfrm>
          <a:prstGeom prst="rect">
            <a:avLst/>
          </a:prstGeom>
        </p:spPr>
        <p:txBody>
          <a:bodyPr vert="horz" anchor="b"/>
          <a:lstStyle>
            <a:lvl1pPr algn="r" defTabSz="914400" eaLnBrk="1" hangingPunct="1">
              <a:lnSpc>
                <a:spcPct val="100000"/>
              </a:lnSpc>
              <a:buClrTx/>
              <a:buSzTx/>
              <a:buFontTx/>
              <a:buNone/>
              <a:defRPr sz="1800">
                <a:solidFill>
                  <a:prstClr val="white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178024A-912A-49D4-B7A8-1A72CE15D2B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58721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73" r:id="rId1"/>
    <p:sldLayoutId id="2147484674" r:id="rId2"/>
    <p:sldLayoutId id="2147484676" r:id="rId3"/>
    <p:sldLayoutId id="2147484994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Times New Roman" pitchFamily="18" charset="0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Times New Roman" pitchFamily="18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401638"/>
            <a:ext cx="82296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016125"/>
            <a:ext cx="8229600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Дата 27"/>
          <p:cNvSpPr>
            <a:spLocks noGrp="1"/>
          </p:cNvSpPr>
          <p:nvPr>
            <p:ph type="dt" sz="half" idx="2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 vert="horz"/>
          <a:lstStyle>
            <a:lvl1pPr algn="ctr"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1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8320088" y="1588"/>
            <a:ext cx="747712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8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788E99-D394-4EED-B37E-04018FDF98E5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264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10" r:id="rId1"/>
    <p:sldLayoutId id="2147484811" r:id="rId2"/>
    <p:sldLayoutId id="2147484812" r:id="rId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57225" indent="-246063" algn="l" rtl="0" eaLnBrk="1" fontAlgn="base" hangingPunct="1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Times New Roman" pitchFamily="18" charset="0"/>
          <a:ea typeface="+mn-ea"/>
          <a:cs typeface="+mn-cs"/>
        </a:defRPr>
      </a:lvl2pPr>
      <a:lvl3pPr marL="922338" indent="-21907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3pPr>
      <a:lvl4pPr marL="1179513" indent="-20002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4pPr>
      <a:lvl5pPr marL="1389063" indent="-182563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Times New Roman" pitchFamily="18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1027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029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68627" r:id="rId17" imgW="466692" imgH="509406" progId="">
              <p:embed/>
            </p:oleObj>
          </a:graphicData>
        </a:graphic>
      </p:graphicFrame>
      <p:pic>
        <p:nvPicPr>
          <p:cNvPr id="1030" name="Picture 5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31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1032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731838"/>
            <a:ext cx="8970963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33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487488"/>
            <a:ext cx="8788400" cy="453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9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881188" cy="4333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pPr defTabSz="4492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dirty="0">
                <a:cs typeface="Arial Unicode MS" pitchFamily="34" charset="-128"/>
              </a:rPr>
              <a:t>16.09.09</a:t>
            </a:r>
            <a:endParaRPr lang="en-GB" dirty="0">
              <a:cs typeface="Arial Unicode MS" pitchFamily="34" charset="-128"/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71788" cy="4333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pPr algn="ctr" defTabSz="4492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GB" dirty="0">
                <a:cs typeface="Arial Unicode MS" pitchFamily="34" charset="-128"/>
              </a:rPr>
              <a:t>№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534150"/>
            <a:ext cx="2566988" cy="323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 defTabSz="4492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GB" dirty="0">
                <a:cs typeface="Arial Unicode MS" pitchFamily="34" charset="-128"/>
              </a:rPr>
              <a:t>СЛАЙД</a:t>
            </a:r>
            <a:r>
              <a:rPr lang="en-GB" sz="1400" dirty="0">
                <a:cs typeface="Arial Unicode MS" pitchFamily="34" charset="-128"/>
              </a:rPr>
              <a:t> </a:t>
            </a:r>
            <a:fld id="{10C42330-EABB-4AF0-8A7F-F6202BB71449}" type="slidenum">
              <a:rPr lang="en-GB" sz="1400">
                <a:cs typeface="Arial Unicode MS" pitchFamily="34" charset="-128"/>
              </a:rPr>
              <a:pPr defTabSz="449263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t>‹#›</a:t>
            </a:fld>
            <a:endParaRPr lang="en-GB" sz="1400" dirty="0"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5258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14" r:id="rId1"/>
    <p:sldLayoutId id="2147484815" r:id="rId2"/>
    <p:sldLayoutId id="2147484816" r:id="rId3"/>
    <p:sldLayoutId id="2147484817" r:id="rId4"/>
    <p:sldLayoutId id="2147484818" r:id="rId5"/>
    <p:sldLayoutId id="2147484819" r:id="rId6"/>
    <p:sldLayoutId id="2147484820" r:id="rId7"/>
    <p:sldLayoutId id="2147484821" r:id="rId8"/>
    <p:sldLayoutId id="2147484822" r:id="rId9"/>
    <p:sldLayoutId id="2147484823" r:id="rId10"/>
    <p:sldLayoutId id="2147484824" r:id="rId11"/>
    <p:sldLayoutId id="2147484825" r:id="rId12"/>
    <p:sldLayoutId id="2147484826" r:id="rId13"/>
  </p:sldLayoutIdLst>
  <p:hf hdr="0" ftr="0" dt="0"/>
  <p:txStyles>
    <p:titleStyle>
      <a:lvl1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2pPr>
      <a:lvl3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3pPr>
      <a:lvl4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4pPr>
      <a:lvl5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5pPr>
      <a:lvl6pPr marL="4572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6pPr>
      <a:lvl7pPr marL="9144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7pPr>
      <a:lvl8pPr marL="13716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8pPr>
      <a:lvl9pPr marL="18288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9pPr>
    </p:titleStyle>
    <p:bodyStyle>
      <a:lvl1pPr marL="319088" indent="-319088" algn="l" defTabSz="449263" rtl="0" eaLnBrk="1" fontAlgn="base" hangingPunct="1">
        <a:lnSpc>
          <a:spcPct val="35000"/>
        </a:lnSpc>
        <a:spcBef>
          <a:spcPts val="65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19138" indent="-261938" algn="l" defTabSz="449263" rtl="0" eaLnBrk="1" fontAlgn="base" hangingPunct="1">
        <a:lnSpc>
          <a:spcPct val="35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1027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029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69651" r:id="rId17" imgW="466692" imgH="509406" progId="">
              <p:embed/>
            </p:oleObj>
          </a:graphicData>
        </a:graphic>
      </p:graphicFrame>
      <p:pic>
        <p:nvPicPr>
          <p:cNvPr id="1030" name="Picture 5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31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1032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731838"/>
            <a:ext cx="8970963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33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487488"/>
            <a:ext cx="8788400" cy="453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9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881188" cy="4333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pPr defTabSz="4492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dirty="0">
                <a:cs typeface="Arial Unicode MS" pitchFamily="34" charset="-128"/>
              </a:rPr>
              <a:t>16.09.09</a:t>
            </a:r>
            <a:endParaRPr lang="en-GB" dirty="0">
              <a:cs typeface="Arial Unicode MS" pitchFamily="34" charset="-128"/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71788" cy="4333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pPr algn="ctr" defTabSz="4492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GB" dirty="0">
                <a:cs typeface="Arial Unicode MS" pitchFamily="34" charset="-128"/>
              </a:rPr>
              <a:t>№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534150"/>
            <a:ext cx="2566988" cy="323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 defTabSz="4492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GB" dirty="0">
                <a:cs typeface="Arial Unicode MS" pitchFamily="34" charset="-128"/>
              </a:rPr>
              <a:t>СЛАЙД</a:t>
            </a:r>
            <a:r>
              <a:rPr lang="en-GB" sz="1400" dirty="0">
                <a:cs typeface="Arial Unicode MS" pitchFamily="34" charset="-128"/>
              </a:rPr>
              <a:t> </a:t>
            </a:r>
            <a:fld id="{10C42330-EABB-4AF0-8A7F-F6202BB71449}" type="slidenum">
              <a:rPr lang="en-GB" sz="1400">
                <a:cs typeface="Arial Unicode MS" pitchFamily="34" charset="-128"/>
              </a:rPr>
              <a:pPr defTabSz="449263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t>‹#›</a:t>
            </a:fld>
            <a:endParaRPr lang="en-GB" sz="1400" dirty="0"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769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28" r:id="rId1"/>
    <p:sldLayoutId id="2147484829" r:id="rId2"/>
    <p:sldLayoutId id="2147484830" r:id="rId3"/>
    <p:sldLayoutId id="2147484831" r:id="rId4"/>
    <p:sldLayoutId id="2147484832" r:id="rId5"/>
    <p:sldLayoutId id="2147484833" r:id="rId6"/>
    <p:sldLayoutId id="2147484834" r:id="rId7"/>
    <p:sldLayoutId id="2147484835" r:id="rId8"/>
    <p:sldLayoutId id="2147484836" r:id="rId9"/>
    <p:sldLayoutId id="2147484837" r:id="rId10"/>
    <p:sldLayoutId id="2147484838" r:id="rId11"/>
    <p:sldLayoutId id="2147484839" r:id="rId12"/>
    <p:sldLayoutId id="2147484840" r:id="rId13"/>
  </p:sldLayoutIdLst>
  <p:hf hdr="0" ftr="0" dt="0"/>
  <p:txStyles>
    <p:titleStyle>
      <a:lvl1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2pPr>
      <a:lvl3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3pPr>
      <a:lvl4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4pPr>
      <a:lvl5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5pPr>
      <a:lvl6pPr marL="4572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6pPr>
      <a:lvl7pPr marL="9144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7pPr>
      <a:lvl8pPr marL="13716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8pPr>
      <a:lvl9pPr marL="18288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9pPr>
    </p:titleStyle>
    <p:bodyStyle>
      <a:lvl1pPr marL="319088" indent="-319088" algn="l" defTabSz="449263" rtl="0" eaLnBrk="1" fontAlgn="base" hangingPunct="1">
        <a:lnSpc>
          <a:spcPct val="35000"/>
        </a:lnSpc>
        <a:spcBef>
          <a:spcPts val="65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19138" indent="-261938" algn="l" defTabSz="449263" rtl="0" eaLnBrk="1" fontAlgn="base" hangingPunct="1">
        <a:lnSpc>
          <a:spcPct val="35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401638"/>
            <a:ext cx="82296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016125"/>
            <a:ext cx="8229600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Дата 27"/>
          <p:cNvSpPr>
            <a:spLocks noGrp="1"/>
          </p:cNvSpPr>
          <p:nvPr>
            <p:ph type="dt" sz="half" idx="2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 vert="horz"/>
          <a:lstStyle>
            <a:lvl1pPr algn="ctr"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C12313-9C06-4D9D-A047-596D073844C5}" type="datetime1">
              <a:rPr lang="ru-RU">
                <a:solidFill>
                  <a:prstClr val="white"/>
                </a:solidFill>
              </a:rPr>
              <a:pPr>
                <a:defRPr/>
              </a:pPr>
              <a:t>03.09.2013</a:t>
            </a:fld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1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8320088" y="1588"/>
            <a:ext cx="747712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8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F6C60C-AE47-4ED5-AE53-24EF27283DDD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8155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42" r:id="rId1"/>
    <p:sldLayoutId id="2147484843" r:id="rId2"/>
    <p:sldLayoutId id="2147484844" r:id="rId3"/>
    <p:sldLayoutId id="2147484845" r:id="rId4"/>
    <p:sldLayoutId id="2147484846" r:id="rId5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57225" indent="-246063" algn="l" rtl="0" eaLnBrk="1" fontAlgn="base" hangingPunct="1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Times New Roman" pitchFamily="18" charset="0"/>
          <a:ea typeface="+mn-ea"/>
          <a:cs typeface="+mn-cs"/>
        </a:defRPr>
      </a:lvl2pPr>
      <a:lvl3pPr marL="922338" indent="-21907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3pPr>
      <a:lvl4pPr marL="1179513" indent="-20002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4pPr>
      <a:lvl5pPr marL="1389063" indent="-182563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Times New Roman" pitchFamily="18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731838"/>
            <a:ext cx="89947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487488"/>
            <a:ext cx="8812212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914400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 eaLnBrk="0" hangingPunct="0">
              <a:defRPr/>
            </a:pPr>
            <a:fld id="{2AD4B54E-FA62-43F6-B000-4FC8095F827B}" type="datetime1">
              <a:rPr lang="ru-RU"/>
              <a:pPr eaLnBrk="0" hangingPunct="0">
                <a:defRPr/>
              </a:pPr>
              <a:t>03.09.2013</a:t>
            </a:fld>
            <a:endParaRPr lang="ru-RU" dirty="0"/>
          </a:p>
        </p:txBody>
      </p:sp>
      <p:sp>
        <p:nvSpPr>
          <p:cNvPr id="20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914400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 algn="ctr" eaLnBrk="0" hangingPunct="0">
              <a:defRPr/>
            </a:pPr>
            <a:endParaRPr lang="ru-RU" dirty="0"/>
          </a:p>
        </p:txBody>
      </p:sp>
      <p:sp>
        <p:nvSpPr>
          <p:cNvPr id="21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81750"/>
            <a:ext cx="2590800" cy="3238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914400">
              <a:lnSpc>
                <a:spcPct val="100000"/>
              </a:lnSpc>
              <a:buClrTx/>
              <a:buSzTx/>
              <a:buFontTx/>
              <a:buNone/>
              <a:defRPr sz="1200"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 eaLnBrk="0" hangingPunct="0">
              <a:defRPr/>
            </a:pPr>
            <a:r>
              <a:rPr lang="ru-RU" dirty="0"/>
              <a:t>СЛАЙД</a:t>
            </a:r>
            <a:r>
              <a:rPr lang="ru-RU" sz="1400" dirty="0"/>
              <a:t> </a:t>
            </a:r>
            <a:fld id="{004A49D7-7636-458A-A737-26B272782402}" type="slidenum">
              <a:rPr lang="ru-RU" sz="1400"/>
              <a:pPr eaLnBrk="0" hangingPunct="0">
                <a:defRPr/>
              </a:pPr>
              <a:t>‹#›</a:t>
            </a:fld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1373414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4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600">
          <a:solidFill>
            <a:srgbClr val="514185"/>
          </a:solidFill>
          <a:latin typeface="+mj-lt"/>
          <a:ea typeface="+mj-ea"/>
          <a:cs typeface="+mj-cs"/>
        </a:defRPr>
      </a:lvl1pPr>
      <a:lvl2pPr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600">
          <a:solidFill>
            <a:srgbClr val="514185"/>
          </a:solidFill>
          <a:latin typeface="Times New Roman" pitchFamily="18" charset="0"/>
        </a:defRPr>
      </a:lvl2pPr>
      <a:lvl3pPr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600">
          <a:solidFill>
            <a:srgbClr val="514185"/>
          </a:solidFill>
          <a:latin typeface="Times New Roman" pitchFamily="18" charset="0"/>
        </a:defRPr>
      </a:lvl3pPr>
      <a:lvl4pPr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600">
          <a:solidFill>
            <a:srgbClr val="514185"/>
          </a:solidFill>
          <a:latin typeface="Times New Roman" pitchFamily="18" charset="0"/>
        </a:defRPr>
      </a:lvl4pPr>
      <a:lvl5pPr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600">
          <a:solidFill>
            <a:srgbClr val="514185"/>
          </a:solidFill>
          <a:latin typeface="Times New Roman" pitchFamily="18" charset="0"/>
        </a:defRPr>
      </a:lvl5pPr>
      <a:lvl6pPr marL="4572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>
          <a:solidFill>
            <a:srgbClr val="514185"/>
          </a:solidFill>
          <a:latin typeface="Arial Narrow" pitchFamily="34" charset="0"/>
        </a:defRPr>
      </a:lvl6pPr>
      <a:lvl7pPr marL="9144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>
          <a:solidFill>
            <a:srgbClr val="514185"/>
          </a:solidFill>
          <a:latin typeface="Arial Narrow" pitchFamily="34" charset="0"/>
        </a:defRPr>
      </a:lvl7pPr>
      <a:lvl8pPr marL="13716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>
          <a:solidFill>
            <a:srgbClr val="514185"/>
          </a:solidFill>
          <a:latin typeface="Arial Narrow" pitchFamily="34" charset="0"/>
        </a:defRPr>
      </a:lvl8pPr>
      <a:lvl9pPr marL="18288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>
          <a:solidFill>
            <a:srgbClr val="514185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401638"/>
            <a:ext cx="82296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016125"/>
            <a:ext cx="8229600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Дата 27"/>
          <p:cNvSpPr>
            <a:spLocks noGrp="1"/>
          </p:cNvSpPr>
          <p:nvPr>
            <p:ph type="dt" sz="half" idx="2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 vert="horz"/>
          <a:lstStyle>
            <a:lvl1pPr algn="ctr"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1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8320088" y="1588"/>
            <a:ext cx="747712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8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DE0CBB-787F-4FB8-85D8-96E59C5BC4A4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0406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50" r:id="rId1"/>
    <p:sldLayoutId id="2147484851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57225" indent="-246063" algn="l" rtl="0" eaLnBrk="1" fontAlgn="base" hangingPunct="1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Times New Roman" pitchFamily="18" charset="0"/>
          <a:ea typeface="+mn-ea"/>
          <a:cs typeface="+mn-cs"/>
        </a:defRPr>
      </a:lvl2pPr>
      <a:lvl3pPr marL="922338" indent="-21907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3pPr>
      <a:lvl4pPr marL="1179513" indent="-20002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4pPr>
      <a:lvl5pPr marL="1389063" indent="-182563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Times New Roman" pitchFamily="18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401638"/>
            <a:ext cx="82296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75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016125"/>
            <a:ext cx="8229600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Дата 27"/>
          <p:cNvSpPr>
            <a:spLocks noGrp="1"/>
          </p:cNvSpPr>
          <p:nvPr>
            <p:ph type="dt" sz="half" idx="2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 vert="horz"/>
          <a:lstStyle>
            <a:lvl1pPr algn="ctr" defTabSz="914400" eaLnBrk="1" hangingPunct="1">
              <a:lnSpc>
                <a:spcPct val="100000"/>
              </a:lnSpc>
              <a:buClrTx/>
              <a:buSzTx/>
              <a:buFontTx/>
              <a:buNone/>
              <a:defRPr sz="1200">
                <a:solidFill>
                  <a:prstClr val="white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8F671AB-127B-4E99-8041-157CD173CA7D}" type="datetime1">
              <a:rPr lang="ru-RU"/>
              <a:pPr>
                <a:defRPr/>
              </a:pPr>
              <a:t>03.09.2013</a:t>
            </a:fld>
            <a:endParaRPr lang="ru-RU" dirty="0"/>
          </a:p>
        </p:txBody>
      </p:sp>
      <p:sp>
        <p:nvSpPr>
          <p:cNvPr id="21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8320088" y="1588"/>
            <a:ext cx="747712" cy="365125"/>
          </a:xfrm>
          <a:prstGeom prst="rect">
            <a:avLst/>
          </a:prstGeom>
        </p:spPr>
        <p:txBody>
          <a:bodyPr vert="horz" anchor="b"/>
          <a:lstStyle>
            <a:lvl1pPr algn="r" defTabSz="914400" eaLnBrk="1" hangingPunct="1">
              <a:lnSpc>
                <a:spcPct val="100000"/>
              </a:lnSpc>
              <a:buClrTx/>
              <a:buSzTx/>
              <a:buFontTx/>
              <a:buNone/>
              <a:defRPr sz="1800">
                <a:solidFill>
                  <a:prstClr val="white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178024A-912A-49D4-B7A8-1A72CE15D2B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58721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53" r:id="rId1"/>
    <p:sldLayoutId id="2147484854" r:id="rId2"/>
    <p:sldLayoutId id="2147484855" r:id="rId3"/>
    <p:sldLayoutId id="2147484856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57225" indent="-246063" algn="l" rtl="0" eaLnBrk="1" fontAlgn="base" hangingPunct="1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Times New Roman" pitchFamily="18" charset="0"/>
          <a:ea typeface="+mn-ea"/>
          <a:cs typeface="+mn-cs"/>
        </a:defRPr>
      </a:lvl2pPr>
      <a:lvl3pPr marL="922338" indent="-21907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3pPr>
      <a:lvl4pPr marL="1179513" indent="-20002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4pPr>
      <a:lvl5pPr marL="1389063" indent="-182563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Times New Roman" pitchFamily="18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051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2053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72723" r:id="rId17" imgW="466692" imgH="509406" progId="">
              <p:embed/>
            </p:oleObj>
          </a:graphicData>
        </a:graphic>
      </p:graphicFrame>
      <p:pic>
        <p:nvPicPr>
          <p:cNvPr id="2054" name="Picture 5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055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05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731838"/>
            <a:ext cx="8970963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487488"/>
            <a:ext cx="8788400" cy="453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9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881188" cy="4333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l" defTabSz="449263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ea typeface="Arial Unicode MS"/>
                <a:cs typeface="Arial Unicode MS"/>
              </a:defRPr>
            </a:lvl1pPr>
          </a:lstStyle>
          <a:p>
            <a:pPr eaLnBrk="0" hangingPunct="0"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71788" cy="4333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defTabSz="449263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ea typeface="Arial Unicode MS"/>
                <a:cs typeface="Arial Unicode MS"/>
              </a:defRPr>
            </a:lvl1pPr>
          </a:lstStyle>
          <a:p>
            <a:pPr algn="ctr" eaLnBrk="0" hangingPunct="0">
              <a:defRPr/>
            </a:pPr>
            <a:r>
              <a:rPr lang="en-GB" dirty="0"/>
              <a:t>№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534150"/>
            <a:ext cx="2566988" cy="323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defTabSz="449263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ea typeface="Arial Unicode MS"/>
                <a:cs typeface="Arial Unicode MS"/>
              </a:defRPr>
            </a:lvl1pPr>
          </a:lstStyle>
          <a:p>
            <a:pPr eaLnBrk="0" hangingPunct="0"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795DE357-C4E1-4359-BEEF-11335156EB21}" type="slidenum">
              <a:rPr lang="en-GB" sz="1400"/>
              <a:pPr eaLnBrk="0" hangingPunct="0"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1387971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58" r:id="rId1"/>
    <p:sldLayoutId id="2147484859" r:id="rId2"/>
    <p:sldLayoutId id="2147484860" r:id="rId3"/>
    <p:sldLayoutId id="2147484861" r:id="rId4"/>
    <p:sldLayoutId id="2147484862" r:id="rId5"/>
    <p:sldLayoutId id="2147484863" r:id="rId6"/>
    <p:sldLayoutId id="2147484864" r:id="rId7"/>
    <p:sldLayoutId id="2147484865" r:id="rId8"/>
    <p:sldLayoutId id="2147484866" r:id="rId9"/>
    <p:sldLayoutId id="2147484867" r:id="rId10"/>
    <p:sldLayoutId id="2147484868" r:id="rId11"/>
    <p:sldLayoutId id="2147484869" r:id="rId12"/>
    <p:sldLayoutId id="2147484870" r:id="rId13"/>
  </p:sldLayoutIdLst>
  <p:hf hdr="0" ftr="0" dt="0"/>
  <p:txStyles>
    <p:titleStyle>
      <a:lvl1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2pPr>
      <a:lvl3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3pPr>
      <a:lvl4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4pPr>
      <a:lvl5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5pPr>
      <a:lvl6pPr marL="4572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6pPr>
      <a:lvl7pPr marL="9144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7pPr>
      <a:lvl8pPr marL="13716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8pPr>
      <a:lvl9pPr marL="18288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9pPr>
    </p:titleStyle>
    <p:bodyStyle>
      <a:lvl1pPr marL="319088" indent="-319088" algn="l" defTabSz="449263" rtl="0" eaLnBrk="1" fontAlgn="base" hangingPunct="1">
        <a:lnSpc>
          <a:spcPct val="35000"/>
        </a:lnSpc>
        <a:spcBef>
          <a:spcPts val="65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19138" indent="-261938" algn="l" defTabSz="449263" rtl="0" eaLnBrk="1" fontAlgn="base" hangingPunct="1">
        <a:lnSpc>
          <a:spcPct val="35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401638"/>
            <a:ext cx="82296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016125"/>
            <a:ext cx="8229600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Дата 27"/>
          <p:cNvSpPr>
            <a:spLocks noGrp="1"/>
          </p:cNvSpPr>
          <p:nvPr>
            <p:ph type="dt" sz="half" idx="2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 vert="horz"/>
          <a:lstStyle>
            <a:lvl1pPr algn="ctr"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1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8320088" y="1588"/>
            <a:ext cx="747712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8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34609D-35F6-4798-9C5C-0FA9B9EFFBA0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4796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72" r:id="rId1"/>
    <p:sldLayoutId id="2147484873" r:id="rId2"/>
    <p:sldLayoutId id="2147484874" r:id="rId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57225" indent="-246063" algn="l" rtl="0" eaLnBrk="1" fontAlgn="base" hangingPunct="1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Times New Roman" pitchFamily="18" charset="0"/>
          <a:ea typeface="+mn-ea"/>
          <a:cs typeface="+mn-cs"/>
        </a:defRPr>
      </a:lvl2pPr>
      <a:lvl3pPr marL="922338" indent="-21907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3pPr>
      <a:lvl4pPr marL="1179513" indent="-20002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4pPr>
      <a:lvl5pPr marL="1389063" indent="-182563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Times New Roman" pitchFamily="18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051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2053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87059" r:id="rId17" imgW="466692" imgH="509406" progId="">
              <p:embed/>
            </p:oleObj>
          </a:graphicData>
        </a:graphic>
      </p:graphicFrame>
      <p:pic>
        <p:nvPicPr>
          <p:cNvPr id="2054" name="Picture 5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055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05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731838"/>
            <a:ext cx="8970963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487488"/>
            <a:ext cx="8788400" cy="453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9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881188" cy="4333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l" defTabSz="449263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ea typeface="Arial Unicode MS"/>
                <a:cs typeface="Arial Unicode MS"/>
              </a:defRPr>
            </a:lvl1pPr>
          </a:lstStyle>
          <a:p>
            <a:pPr eaLnBrk="0" hangingPunct="0"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71788" cy="4333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defTabSz="449263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ea typeface="Arial Unicode MS"/>
                <a:cs typeface="Arial Unicode MS"/>
              </a:defRPr>
            </a:lvl1pPr>
          </a:lstStyle>
          <a:p>
            <a:pPr algn="ctr" eaLnBrk="0" hangingPunct="0">
              <a:defRPr/>
            </a:pPr>
            <a:r>
              <a:rPr lang="en-GB" dirty="0"/>
              <a:t>№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534150"/>
            <a:ext cx="2566988" cy="323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defTabSz="449263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ea typeface="Arial Unicode MS"/>
                <a:cs typeface="Arial Unicode MS"/>
              </a:defRPr>
            </a:lvl1pPr>
          </a:lstStyle>
          <a:p>
            <a:pPr eaLnBrk="0" hangingPunct="0"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862498AE-21C8-452C-ABBE-A9B105283307}" type="slidenum">
              <a:rPr lang="en-GB" sz="1400"/>
              <a:pPr eaLnBrk="0" hangingPunct="0"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640949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76" r:id="rId1"/>
    <p:sldLayoutId id="2147484877" r:id="rId2"/>
    <p:sldLayoutId id="2147484878" r:id="rId3"/>
    <p:sldLayoutId id="2147484879" r:id="rId4"/>
    <p:sldLayoutId id="2147484880" r:id="rId5"/>
    <p:sldLayoutId id="2147484881" r:id="rId6"/>
    <p:sldLayoutId id="2147484882" r:id="rId7"/>
    <p:sldLayoutId id="2147484883" r:id="rId8"/>
    <p:sldLayoutId id="2147484884" r:id="rId9"/>
    <p:sldLayoutId id="2147484885" r:id="rId10"/>
    <p:sldLayoutId id="2147484886" r:id="rId11"/>
    <p:sldLayoutId id="2147484887" r:id="rId12"/>
    <p:sldLayoutId id="2147484888" r:id="rId13"/>
  </p:sldLayoutIdLst>
  <p:hf hdr="0" ftr="0" dt="0"/>
  <p:txStyles>
    <p:titleStyle>
      <a:lvl1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2pPr>
      <a:lvl3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3pPr>
      <a:lvl4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4pPr>
      <a:lvl5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5pPr>
      <a:lvl6pPr marL="4572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6pPr>
      <a:lvl7pPr marL="9144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7pPr>
      <a:lvl8pPr marL="13716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8pPr>
      <a:lvl9pPr marL="18288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9pPr>
    </p:titleStyle>
    <p:bodyStyle>
      <a:lvl1pPr marL="319088" indent="-319088" algn="l" defTabSz="449263" rtl="0" eaLnBrk="1" fontAlgn="base" hangingPunct="1">
        <a:lnSpc>
          <a:spcPct val="35000"/>
        </a:lnSpc>
        <a:spcBef>
          <a:spcPts val="65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19138" indent="-261938" algn="l" defTabSz="449263" rtl="0" eaLnBrk="1" fontAlgn="base" hangingPunct="1">
        <a:lnSpc>
          <a:spcPct val="35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401638"/>
            <a:ext cx="82296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016125"/>
            <a:ext cx="8229600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Дата 27"/>
          <p:cNvSpPr>
            <a:spLocks noGrp="1"/>
          </p:cNvSpPr>
          <p:nvPr>
            <p:ph type="dt" sz="half" idx="2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 vert="horz"/>
          <a:lstStyle>
            <a:lvl1pPr algn="ctr"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1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8320088" y="1588"/>
            <a:ext cx="747712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8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34609D-35F6-4798-9C5C-0FA9B9EFFBA0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4796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92" r:id="rId1"/>
    <p:sldLayoutId id="2147484693" r:id="rId2"/>
    <p:sldLayoutId id="2147484694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Times New Roman" pitchFamily="18" charset="0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Times New Roman" pitchFamily="18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401638"/>
            <a:ext cx="82296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016125"/>
            <a:ext cx="8229600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Дата 27"/>
          <p:cNvSpPr>
            <a:spLocks noGrp="1"/>
          </p:cNvSpPr>
          <p:nvPr>
            <p:ph type="dt" sz="half" idx="2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 vert="horz"/>
          <a:lstStyle>
            <a:lvl1pPr algn="ctr"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1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8320088" y="1588"/>
            <a:ext cx="747712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8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788E99-D394-4EED-B37E-04018FDF98E5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264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90" r:id="rId1"/>
    <p:sldLayoutId id="2147484891" r:id="rId2"/>
    <p:sldLayoutId id="2147484892" r:id="rId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57225" indent="-246063" algn="l" rtl="0" eaLnBrk="1" fontAlgn="base" hangingPunct="1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Times New Roman" pitchFamily="18" charset="0"/>
          <a:ea typeface="+mn-ea"/>
          <a:cs typeface="+mn-cs"/>
        </a:defRPr>
      </a:lvl2pPr>
      <a:lvl3pPr marL="922338" indent="-21907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3pPr>
      <a:lvl4pPr marL="1179513" indent="-20002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4pPr>
      <a:lvl5pPr marL="1389063" indent="-182563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Times New Roman" pitchFamily="18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1027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029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101395" r:id="rId17" imgW="466692" imgH="509406" progId="">
              <p:embed/>
            </p:oleObj>
          </a:graphicData>
        </a:graphic>
      </p:graphicFrame>
      <p:pic>
        <p:nvPicPr>
          <p:cNvPr id="1030" name="Picture 5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31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1032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731838"/>
            <a:ext cx="8970963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33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487488"/>
            <a:ext cx="8788400" cy="453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9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881188" cy="4333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pPr defTabSz="4492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dirty="0">
                <a:cs typeface="Arial Unicode MS" pitchFamily="34" charset="-128"/>
              </a:rPr>
              <a:t>16.09.09</a:t>
            </a:r>
            <a:endParaRPr lang="en-GB" dirty="0">
              <a:cs typeface="Arial Unicode MS" pitchFamily="34" charset="-128"/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71788" cy="4333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pPr algn="ctr" defTabSz="4492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GB" dirty="0">
                <a:cs typeface="Arial Unicode MS" pitchFamily="34" charset="-128"/>
              </a:rPr>
              <a:t>№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534150"/>
            <a:ext cx="2566988" cy="323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 defTabSz="4492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GB" dirty="0">
                <a:cs typeface="Arial Unicode MS" pitchFamily="34" charset="-128"/>
              </a:rPr>
              <a:t>СЛАЙД</a:t>
            </a:r>
            <a:r>
              <a:rPr lang="en-GB" sz="1400" dirty="0">
                <a:cs typeface="Arial Unicode MS" pitchFamily="34" charset="-128"/>
              </a:rPr>
              <a:t> </a:t>
            </a:r>
            <a:fld id="{10C42330-EABB-4AF0-8A7F-F6202BB71449}" type="slidenum">
              <a:rPr lang="en-GB" sz="1400">
                <a:cs typeface="Arial Unicode MS" pitchFamily="34" charset="-128"/>
              </a:rPr>
              <a:pPr defTabSz="449263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t>‹#›</a:t>
            </a:fld>
            <a:endParaRPr lang="en-GB" sz="1400" dirty="0"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5258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94" r:id="rId1"/>
    <p:sldLayoutId id="2147484895" r:id="rId2"/>
    <p:sldLayoutId id="2147484896" r:id="rId3"/>
    <p:sldLayoutId id="2147484897" r:id="rId4"/>
    <p:sldLayoutId id="2147484898" r:id="rId5"/>
    <p:sldLayoutId id="2147484899" r:id="rId6"/>
    <p:sldLayoutId id="2147484900" r:id="rId7"/>
    <p:sldLayoutId id="2147484901" r:id="rId8"/>
    <p:sldLayoutId id="2147484902" r:id="rId9"/>
    <p:sldLayoutId id="2147484903" r:id="rId10"/>
    <p:sldLayoutId id="2147484904" r:id="rId11"/>
    <p:sldLayoutId id="2147484905" r:id="rId12"/>
    <p:sldLayoutId id="2147484906" r:id="rId13"/>
  </p:sldLayoutIdLst>
  <p:hf hdr="0" ftr="0" dt="0"/>
  <p:txStyles>
    <p:titleStyle>
      <a:lvl1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2pPr>
      <a:lvl3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3pPr>
      <a:lvl4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4pPr>
      <a:lvl5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5pPr>
      <a:lvl6pPr marL="4572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6pPr>
      <a:lvl7pPr marL="9144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7pPr>
      <a:lvl8pPr marL="13716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8pPr>
      <a:lvl9pPr marL="18288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9pPr>
    </p:titleStyle>
    <p:bodyStyle>
      <a:lvl1pPr marL="319088" indent="-319088" algn="l" defTabSz="449263" rtl="0" eaLnBrk="1" fontAlgn="base" hangingPunct="1">
        <a:lnSpc>
          <a:spcPct val="35000"/>
        </a:lnSpc>
        <a:spcBef>
          <a:spcPts val="65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19138" indent="-261938" algn="l" defTabSz="449263" rtl="0" eaLnBrk="1" fontAlgn="base" hangingPunct="1">
        <a:lnSpc>
          <a:spcPct val="35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1027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029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102419" r:id="rId17" imgW="466692" imgH="509406" progId="">
              <p:embed/>
            </p:oleObj>
          </a:graphicData>
        </a:graphic>
      </p:graphicFrame>
      <p:pic>
        <p:nvPicPr>
          <p:cNvPr id="1030" name="Picture 5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31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1032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731838"/>
            <a:ext cx="8970963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33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487488"/>
            <a:ext cx="8788400" cy="453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9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881188" cy="4333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pPr defTabSz="4492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dirty="0">
                <a:cs typeface="Arial Unicode MS" pitchFamily="34" charset="-128"/>
              </a:rPr>
              <a:t>16.09.09</a:t>
            </a:r>
            <a:endParaRPr lang="en-GB" dirty="0">
              <a:cs typeface="Arial Unicode MS" pitchFamily="34" charset="-128"/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71788" cy="4333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pPr algn="ctr" defTabSz="4492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GB" dirty="0">
                <a:cs typeface="Arial Unicode MS" pitchFamily="34" charset="-128"/>
              </a:rPr>
              <a:t>№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534150"/>
            <a:ext cx="2566988" cy="323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 defTabSz="4492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GB" dirty="0">
                <a:cs typeface="Arial Unicode MS" pitchFamily="34" charset="-128"/>
              </a:rPr>
              <a:t>СЛАЙД</a:t>
            </a:r>
            <a:r>
              <a:rPr lang="en-GB" sz="1400" dirty="0">
                <a:cs typeface="Arial Unicode MS" pitchFamily="34" charset="-128"/>
              </a:rPr>
              <a:t> </a:t>
            </a:r>
            <a:fld id="{10C42330-EABB-4AF0-8A7F-F6202BB71449}" type="slidenum">
              <a:rPr lang="en-GB" sz="1400">
                <a:cs typeface="Arial Unicode MS" pitchFamily="34" charset="-128"/>
              </a:rPr>
              <a:pPr defTabSz="449263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t>‹#›</a:t>
            </a:fld>
            <a:endParaRPr lang="en-GB" sz="1400" dirty="0"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769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08" r:id="rId1"/>
    <p:sldLayoutId id="2147484909" r:id="rId2"/>
    <p:sldLayoutId id="2147484910" r:id="rId3"/>
    <p:sldLayoutId id="2147484911" r:id="rId4"/>
    <p:sldLayoutId id="2147484912" r:id="rId5"/>
    <p:sldLayoutId id="2147484913" r:id="rId6"/>
    <p:sldLayoutId id="2147484914" r:id="rId7"/>
    <p:sldLayoutId id="2147484915" r:id="rId8"/>
    <p:sldLayoutId id="2147484916" r:id="rId9"/>
    <p:sldLayoutId id="2147484917" r:id="rId10"/>
    <p:sldLayoutId id="2147484918" r:id="rId11"/>
    <p:sldLayoutId id="2147484919" r:id="rId12"/>
    <p:sldLayoutId id="2147484920" r:id="rId13"/>
  </p:sldLayoutIdLst>
  <p:hf hdr="0" ftr="0" dt="0"/>
  <p:txStyles>
    <p:titleStyle>
      <a:lvl1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2pPr>
      <a:lvl3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3pPr>
      <a:lvl4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4pPr>
      <a:lvl5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5pPr>
      <a:lvl6pPr marL="4572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6pPr>
      <a:lvl7pPr marL="9144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7pPr>
      <a:lvl8pPr marL="13716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8pPr>
      <a:lvl9pPr marL="18288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9pPr>
    </p:titleStyle>
    <p:bodyStyle>
      <a:lvl1pPr marL="319088" indent="-319088" algn="l" defTabSz="449263" rtl="0" eaLnBrk="1" fontAlgn="base" hangingPunct="1">
        <a:lnSpc>
          <a:spcPct val="35000"/>
        </a:lnSpc>
        <a:spcBef>
          <a:spcPts val="65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19138" indent="-261938" algn="l" defTabSz="449263" rtl="0" eaLnBrk="1" fontAlgn="base" hangingPunct="1">
        <a:lnSpc>
          <a:spcPct val="35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401638"/>
            <a:ext cx="82296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016125"/>
            <a:ext cx="8229600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Дата 27"/>
          <p:cNvSpPr>
            <a:spLocks noGrp="1"/>
          </p:cNvSpPr>
          <p:nvPr>
            <p:ph type="dt" sz="half" idx="2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 vert="horz"/>
          <a:lstStyle>
            <a:lvl1pPr algn="ctr"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C12313-9C06-4D9D-A047-596D073844C5}" type="datetime1">
              <a:rPr lang="ru-RU">
                <a:solidFill>
                  <a:prstClr val="white"/>
                </a:solidFill>
              </a:rPr>
              <a:pPr>
                <a:defRPr/>
              </a:pPr>
              <a:t>03.09.2013</a:t>
            </a:fld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1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8320088" y="1588"/>
            <a:ext cx="747712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8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F6C60C-AE47-4ED5-AE53-24EF27283DDD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8155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22" r:id="rId1"/>
    <p:sldLayoutId id="2147484923" r:id="rId2"/>
    <p:sldLayoutId id="2147484924" r:id="rId3"/>
    <p:sldLayoutId id="2147484925" r:id="rId4"/>
    <p:sldLayoutId id="2147484926" r:id="rId5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57225" indent="-246063" algn="l" rtl="0" eaLnBrk="1" fontAlgn="base" hangingPunct="1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Times New Roman" pitchFamily="18" charset="0"/>
          <a:ea typeface="+mn-ea"/>
          <a:cs typeface="+mn-cs"/>
        </a:defRPr>
      </a:lvl2pPr>
      <a:lvl3pPr marL="922338" indent="-21907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3pPr>
      <a:lvl4pPr marL="1179513" indent="-20002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4pPr>
      <a:lvl5pPr marL="1389063" indent="-182563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Times New Roman" pitchFamily="18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457200" eaLnBrk="0" fontAlgn="auto" hangingPunct="0">
              <a:lnSpc>
                <a:spcPct val="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ru-RU" sz="1800" dirty="0">
              <a:latin typeface="Times New Roman"/>
              <a:cs typeface="Arial Unicode MS" charset="0"/>
            </a:endParaRPr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94859869 w 117"/>
              <a:gd name="T5" fmla="*/ 294857464 h 4033"/>
              <a:gd name="T6" fmla="*/ 282258260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defRPr/>
            </a:pPr>
            <a:endParaRPr kumimoji="1" lang="ru-RU" sz="2000" dirty="0"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graphicFrame>
        <p:nvGraphicFramePr>
          <p:cNvPr id="1029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103442" r:id="rId16" imgW="466692" imgH="509406" progId="">
              <p:embed/>
            </p:oleObj>
          </a:graphicData>
        </a:graphic>
      </p:graphicFrame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10080625 h 124"/>
              <a:gd name="T4" fmla="*/ 302418783 w 5760"/>
              <a:gd name="T5" fmla="*/ 312499375 h 124"/>
              <a:gd name="T6" fmla="*/ 2147483647 w 5760"/>
              <a:gd name="T7" fmla="*/ 312499375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defRPr/>
            </a:pPr>
            <a:endParaRPr kumimoji="1" lang="ru-RU" sz="2000" dirty="0">
              <a:cs typeface="Arial" pitchFamily="34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731838"/>
            <a:ext cx="89709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487488"/>
            <a:ext cx="8788400" cy="453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881188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0" sz="1400" smtClean="0"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 defTabSz="457200">
              <a:defRPr/>
            </a:pPr>
            <a:fld id="{EFC7B8DF-0EA1-470F-9EF2-DDA2105E5738}" type="datetimeFigureOut">
              <a:rPr lang="ru-RU"/>
              <a:pPr defTabSz="457200">
                <a:defRPr/>
              </a:pPr>
              <a:t>03.09.2013</a:t>
            </a:fld>
            <a:endParaRPr lang="ru-RU" dirty="0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71788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0" sz="1400">
                <a:solidFill>
                  <a:srgbClr val="000000"/>
                </a:solidFill>
                <a:latin typeface="+mn-lt"/>
                <a:ea typeface="+mn-ea"/>
                <a:cs typeface="Arial Unicode MS" charset="0"/>
              </a:defRPr>
            </a:lvl1pPr>
          </a:lstStyle>
          <a:p>
            <a:pPr defTabSz="457200">
              <a:defRPr/>
            </a:pPr>
            <a:endParaRPr lang="ru-RU" dirty="0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534150"/>
            <a:ext cx="2566988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0" sz="1200" smtClean="0"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 defTabSz="457200">
              <a:defRPr/>
            </a:pPr>
            <a:fld id="{EDAA0546-CC29-43CF-960D-B228203103F4}" type="slidenum">
              <a:rPr lang="ru-RU"/>
              <a:pPr defTabSz="457200"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56227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28" r:id="rId1"/>
    <p:sldLayoutId id="2147484929" r:id="rId2"/>
    <p:sldLayoutId id="2147484930" r:id="rId3"/>
    <p:sldLayoutId id="2147484931" r:id="rId4"/>
    <p:sldLayoutId id="2147484932" r:id="rId5"/>
    <p:sldLayoutId id="2147484933" r:id="rId6"/>
    <p:sldLayoutId id="2147484934" r:id="rId7"/>
    <p:sldLayoutId id="2147484935" r:id="rId8"/>
    <p:sldLayoutId id="2147484936" r:id="rId9"/>
    <p:sldLayoutId id="2147484937" r:id="rId10"/>
    <p:sldLayoutId id="2147484938" r:id="rId11"/>
    <p:sldLayoutId id="2147484939" r:id="rId12"/>
  </p:sldLayoutIdLst>
  <p:txStyles>
    <p:titleStyle>
      <a:lvl1pPr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kumimoji="1" sz="2600">
          <a:solidFill>
            <a:srgbClr val="514185"/>
          </a:solidFill>
          <a:latin typeface="+mj-lt"/>
          <a:ea typeface="+mj-ea"/>
          <a:cs typeface="Arial" pitchFamily="34" charset="0"/>
        </a:defRPr>
      </a:lvl1pPr>
      <a:lvl2pPr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kumimoji="1" sz="2600">
          <a:solidFill>
            <a:srgbClr val="514185"/>
          </a:solidFill>
          <a:latin typeface="Times New Roman" charset="0"/>
          <a:ea typeface="Arial" charset="0"/>
          <a:cs typeface="Arial" pitchFamily="34" charset="0"/>
        </a:defRPr>
      </a:lvl2pPr>
      <a:lvl3pPr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kumimoji="1" sz="2600">
          <a:solidFill>
            <a:srgbClr val="514185"/>
          </a:solidFill>
          <a:latin typeface="Times New Roman" charset="0"/>
          <a:ea typeface="Arial" charset="0"/>
          <a:cs typeface="Arial" pitchFamily="34" charset="0"/>
        </a:defRPr>
      </a:lvl3pPr>
      <a:lvl4pPr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kumimoji="1" sz="2600">
          <a:solidFill>
            <a:srgbClr val="514185"/>
          </a:solidFill>
          <a:latin typeface="Times New Roman" charset="0"/>
          <a:ea typeface="Arial" charset="0"/>
          <a:cs typeface="Arial" pitchFamily="34" charset="0"/>
        </a:defRPr>
      </a:lvl4pPr>
      <a:lvl5pPr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kumimoji="1" sz="2600">
          <a:solidFill>
            <a:srgbClr val="514185"/>
          </a:solidFill>
          <a:latin typeface="Times New Roman" charset="0"/>
          <a:ea typeface="Arial" charset="0"/>
          <a:cs typeface="Arial" pitchFamily="34" charset="0"/>
        </a:defRPr>
      </a:lvl5pPr>
      <a:lvl6pPr marL="4572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charset="0"/>
        <a:defRPr sz="2600">
          <a:solidFill>
            <a:srgbClr val="514185"/>
          </a:solidFill>
          <a:latin typeface="Times New Roman" charset="0"/>
          <a:ea typeface="Arial" charset="0"/>
          <a:cs typeface="Arial Unicode MS" charset="0"/>
        </a:defRPr>
      </a:lvl6pPr>
      <a:lvl7pPr marL="9144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charset="0"/>
        <a:defRPr sz="2600">
          <a:solidFill>
            <a:srgbClr val="514185"/>
          </a:solidFill>
          <a:latin typeface="Times New Roman" charset="0"/>
          <a:ea typeface="Arial" charset="0"/>
          <a:cs typeface="Arial Unicode MS" charset="0"/>
        </a:defRPr>
      </a:lvl7pPr>
      <a:lvl8pPr marL="13716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charset="0"/>
        <a:defRPr sz="2600">
          <a:solidFill>
            <a:srgbClr val="514185"/>
          </a:solidFill>
          <a:latin typeface="Times New Roman" charset="0"/>
          <a:ea typeface="Arial" charset="0"/>
          <a:cs typeface="Arial Unicode MS" charset="0"/>
        </a:defRPr>
      </a:lvl8pPr>
      <a:lvl9pPr marL="18288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charset="0"/>
        <a:defRPr sz="2600">
          <a:solidFill>
            <a:srgbClr val="514185"/>
          </a:solidFill>
          <a:latin typeface="Times New Roman" charset="0"/>
          <a:ea typeface="Arial" charset="0"/>
          <a:cs typeface="Arial Unicode MS" charset="0"/>
        </a:defRPr>
      </a:lvl9pPr>
    </p:titleStyle>
    <p:bodyStyle>
      <a:lvl1pPr marL="319088" indent="-319088" algn="l" defTabSz="449263" rtl="0" eaLnBrk="0" fontAlgn="base" hangingPunct="0">
        <a:lnSpc>
          <a:spcPct val="35000"/>
        </a:lnSpc>
        <a:spcBef>
          <a:spcPts val="65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kumimoji="1" sz="2600">
          <a:solidFill>
            <a:srgbClr val="000000"/>
          </a:solidFill>
          <a:latin typeface="+mn-lt"/>
          <a:ea typeface="+mn-ea"/>
          <a:cs typeface="Arial" pitchFamily="34" charset="0"/>
        </a:defRPr>
      </a:lvl1pPr>
      <a:lvl2pPr marL="719138" indent="-261938" algn="l" defTabSz="449263" rtl="0" eaLnBrk="0" fontAlgn="base" hangingPunct="0">
        <a:lnSpc>
          <a:spcPct val="35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kumimoji="1" sz="2400">
          <a:solidFill>
            <a:srgbClr val="000000"/>
          </a:solidFill>
          <a:latin typeface="+mn-lt"/>
          <a:ea typeface="+mn-ea"/>
          <a:cs typeface="Arial" pitchFamily="34" charset="0"/>
        </a:defRPr>
      </a:lvl2pPr>
      <a:lvl3pPr marL="1143000" indent="-228600" algn="l" defTabSz="449263" rtl="0" eaLnBrk="0" fontAlgn="base" hangingPunct="0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kumimoji="1" sz="2000">
          <a:solidFill>
            <a:srgbClr val="000000"/>
          </a:solidFill>
          <a:latin typeface="+mn-lt"/>
          <a:ea typeface="+mn-ea"/>
          <a:cs typeface="Arial" pitchFamily="34" charset="0"/>
        </a:defRPr>
      </a:lvl3pPr>
      <a:lvl4pPr marL="1600200" indent="-228600" algn="l" defTabSz="449263" rtl="0" eaLnBrk="0" fontAlgn="base" hangingPunct="0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kumimoji="1" sz="2000">
          <a:solidFill>
            <a:srgbClr val="000000"/>
          </a:solidFill>
          <a:latin typeface="+mn-lt"/>
          <a:ea typeface="+mn-ea"/>
          <a:cs typeface="Arial" pitchFamily="34" charset="0"/>
        </a:defRPr>
      </a:lvl4pPr>
      <a:lvl5pPr marL="2057400" indent="-228600" algn="l" defTabSz="449263" rtl="0" eaLnBrk="0" fontAlgn="base" hangingPunct="0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kumimoji="1" sz="2000">
          <a:solidFill>
            <a:srgbClr val="000000"/>
          </a:solidFill>
          <a:latin typeface="+mn-lt"/>
          <a:ea typeface="+mn-ea"/>
          <a:cs typeface="Arial" pitchFamily="34" charset="0"/>
        </a:defRPr>
      </a:lvl5pPr>
      <a:lvl6pPr marL="25146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charset="0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charset="0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charset="0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charset="0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401638"/>
            <a:ext cx="82296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016125"/>
            <a:ext cx="8229600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Дата 27"/>
          <p:cNvSpPr>
            <a:spLocks noGrp="1"/>
          </p:cNvSpPr>
          <p:nvPr>
            <p:ph type="dt" sz="half" idx="2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 vert="horz"/>
          <a:lstStyle>
            <a:lvl1pPr algn="ctr"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A1698A-5485-461C-AAC0-627A58BDF40A}" type="datetime1">
              <a:rPr lang="ru-RU" smtClean="0">
                <a:solidFill>
                  <a:prstClr val="white"/>
                </a:solidFill>
              </a:rPr>
              <a:pPr>
                <a:defRPr/>
              </a:pPr>
              <a:t>03.09.2013</a:t>
            </a:fld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1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8320088" y="1588"/>
            <a:ext cx="747712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8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462AC0-D9F8-4131-B3FF-5332F52949B0}" type="slidenum">
              <a:rPr lang="ru-RU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8241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41" r:id="rId1"/>
    <p:sldLayoutId id="2147484942" r:id="rId2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57225" indent="-246063" algn="l" rtl="0" eaLnBrk="1" fontAlgn="base" hangingPunct="1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Times New Roman" pitchFamily="18" charset="0"/>
          <a:ea typeface="+mn-ea"/>
          <a:cs typeface="+mn-cs"/>
        </a:defRPr>
      </a:lvl2pPr>
      <a:lvl3pPr marL="922338" indent="-21907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3pPr>
      <a:lvl4pPr marL="1179513" indent="-20002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4pPr>
      <a:lvl5pPr marL="1389063" indent="-182563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Times New Roman" pitchFamily="18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auto" hangingPunct="0">
              <a:lnSpc>
                <a:spcPct val="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ru-RU" sz="1800" dirty="0">
              <a:latin typeface="Times New Roman"/>
              <a:cs typeface="Arial Unicode MS" charset="0"/>
            </a:endParaRPr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180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graphicFrame>
        <p:nvGraphicFramePr>
          <p:cNvPr id="16389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104457" r:id="rId17" imgW="466692" imgH="509406" progId="">
              <p:embed/>
            </p:oleObj>
          </a:graphicData>
        </a:graphic>
      </p:graphicFrame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180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731838"/>
            <a:ext cx="89709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487488"/>
            <a:ext cx="8788400" cy="453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881188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160F6DD7-2136-43FF-B313-1F58BCBB8C8D}" type="datetime1">
              <a:rPr lang="ru-RU" smtClean="0">
                <a:cs typeface="Arial" pitchFamily="34" charset="0"/>
              </a:rPr>
              <a:pPr/>
              <a:t>03.09.2013</a:t>
            </a:fld>
            <a:endParaRPr lang="ru-RU" smtClean="0">
              <a:cs typeface="Arial" pitchFamily="34" charset="0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71788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0" sz="1400">
                <a:solidFill>
                  <a:srgbClr val="000000"/>
                </a:solidFill>
                <a:latin typeface="+mn-lt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534150"/>
            <a:ext cx="2566988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875D2D9B-E169-470D-BB70-156AF2CBC26A}" type="slidenum">
              <a:rPr lang="ru-RU" smtClean="0">
                <a:cs typeface="Arial" pitchFamily="34" charset="0"/>
              </a:rPr>
              <a:pPr/>
              <a:t>‹#›</a:t>
            </a:fld>
            <a:endParaRPr lang="ru-RU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99687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44" r:id="rId1"/>
    <p:sldLayoutId id="2147484945" r:id="rId2"/>
    <p:sldLayoutId id="2147484946" r:id="rId3"/>
    <p:sldLayoutId id="2147484947" r:id="rId4"/>
    <p:sldLayoutId id="2147484948" r:id="rId5"/>
    <p:sldLayoutId id="2147484949" r:id="rId6"/>
    <p:sldLayoutId id="2147484950" r:id="rId7"/>
    <p:sldLayoutId id="2147484951" r:id="rId8"/>
    <p:sldLayoutId id="2147484952" r:id="rId9"/>
    <p:sldLayoutId id="2147484953" r:id="rId10"/>
    <p:sldLayoutId id="2147484954" r:id="rId11"/>
    <p:sldLayoutId id="2147484955" r:id="rId12"/>
    <p:sldLayoutId id="2147484956" r:id="rId13"/>
  </p:sldLayoutIdLst>
  <p:txStyles>
    <p:titleStyle>
      <a:lvl1pPr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kumimoji="1" sz="2600">
          <a:solidFill>
            <a:srgbClr val="514185"/>
          </a:solidFill>
          <a:latin typeface="+mj-lt"/>
          <a:ea typeface="+mj-ea"/>
          <a:cs typeface="Arial" charset="0"/>
        </a:defRPr>
      </a:lvl1pPr>
      <a:lvl2pPr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kumimoji="1" sz="2600">
          <a:solidFill>
            <a:srgbClr val="514185"/>
          </a:solidFill>
          <a:latin typeface="Times New Roman" charset="0"/>
          <a:ea typeface="Arial" charset="0"/>
          <a:cs typeface="Arial" charset="0"/>
        </a:defRPr>
      </a:lvl2pPr>
      <a:lvl3pPr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kumimoji="1" sz="2600">
          <a:solidFill>
            <a:srgbClr val="514185"/>
          </a:solidFill>
          <a:latin typeface="Times New Roman" charset="0"/>
          <a:ea typeface="Arial" charset="0"/>
          <a:cs typeface="Arial" charset="0"/>
        </a:defRPr>
      </a:lvl3pPr>
      <a:lvl4pPr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kumimoji="1" sz="2600">
          <a:solidFill>
            <a:srgbClr val="514185"/>
          </a:solidFill>
          <a:latin typeface="Times New Roman" charset="0"/>
          <a:ea typeface="Arial" charset="0"/>
          <a:cs typeface="Arial" charset="0"/>
        </a:defRPr>
      </a:lvl4pPr>
      <a:lvl5pPr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kumimoji="1" sz="2600">
          <a:solidFill>
            <a:srgbClr val="514185"/>
          </a:solidFill>
          <a:latin typeface="Times New Roman" charset="0"/>
          <a:ea typeface="Arial" charset="0"/>
          <a:cs typeface="Arial" charset="0"/>
        </a:defRPr>
      </a:lvl5pPr>
      <a:lvl6pPr marL="4572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charset="0"/>
        <a:defRPr sz="2600">
          <a:solidFill>
            <a:srgbClr val="514185"/>
          </a:solidFill>
          <a:latin typeface="Times New Roman" charset="0"/>
          <a:ea typeface="Arial" charset="0"/>
          <a:cs typeface="Arial Unicode MS" charset="0"/>
        </a:defRPr>
      </a:lvl6pPr>
      <a:lvl7pPr marL="9144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charset="0"/>
        <a:defRPr sz="2600">
          <a:solidFill>
            <a:srgbClr val="514185"/>
          </a:solidFill>
          <a:latin typeface="Times New Roman" charset="0"/>
          <a:ea typeface="Arial" charset="0"/>
          <a:cs typeface="Arial Unicode MS" charset="0"/>
        </a:defRPr>
      </a:lvl7pPr>
      <a:lvl8pPr marL="13716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charset="0"/>
        <a:defRPr sz="2600">
          <a:solidFill>
            <a:srgbClr val="514185"/>
          </a:solidFill>
          <a:latin typeface="Times New Roman" charset="0"/>
          <a:ea typeface="Arial" charset="0"/>
          <a:cs typeface="Arial Unicode MS" charset="0"/>
        </a:defRPr>
      </a:lvl8pPr>
      <a:lvl9pPr marL="18288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charset="0"/>
        <a:defRPr sz="2600">
          <a:solidFill>
            <a:srgbClr val="514185"/>
          </a:solidFill>
          <a:latin typeface="Times New Roman" charset="0"/>
          <a:ea typeface="Arial" charset="0"/>
          <a:cs typeface="Arial Unicode MS" charset="0"/>
        </a:defRPr>
      </a:lvl9pPr>
    </p:titleStyle>
    <p:bodyStyle>
      <a:lvl1pPr marL="319088" indent="-319088" algn="l" defTabSz="449263" rtl="0" eaLnBrk="0" fontAlgn="base" hangingPunct="0">
        <a:lnSpc>
          <a:spcPct val="35000"/>
        </a:lnSpc>
        <a:spcBef>
          <a:spcPts val="65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kumimoji="1" sz="2600">
          <a:solidFill>
            <a:srgbClr val="000000"/>
          </a:solidFill>
          <a:latin typeface="+mn-lt"/>
          <a:ea typeface="+mn-ea"/>
          <a:cs typeface="Arial" charset="0"/>
        </a:defRPr>
      </a:lvl1pPr>
      <a:lvl2pPr marL="719138" indent="-261938" algn="l" defTabSz="449263" rtl="0" eaLnBrk="0" fontAlgn="base" hangingPunct="0">
        <a:lnSpc>
          <a:spcPct val="35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kumimoji="1"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kumimoji="1"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kumimoji="1"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kumimoji="1"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charset="0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charset="0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charset="0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charset="0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auto" hangingPunct="0">
              <a:lnSpc>
                <a:spcPct val="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ru-RU" sz="1800" dirty="0">
              <a:latin typeface="Times New Roman"/>
              <a:cs typeface="Arial Unicode MS" charset="0"/>
            </a:endParaRPr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180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graphicFrame>
        <p:nvGraphicFramePr>
          <p:cNvPr id="1331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106505" r:id="rId17" imgW="466692" imgH="509406" progId="">
              <p:embed/>
            </p:oleObj>
          </a:graphicData>
        </a:graphic>
      </p:graphicFrame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180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731838"/>
            <a:ext cx="89709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487488"/>
            <a:ext cx="8788400" cy="453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881188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9DFAC833-C4E5-4008-9EB9-D1B042EF1A7D}" type="datetimeFigureOut">
              <a:rPr lang="ru-RU" smtClean="0">
                <a:cs typeface="Arial" pitchFamily="34" charset="0"/>
              </a:rPr>
              <a:pPr/>
              <a:t>03.09.2013</a:t>
            </a:fld>
            <a:endParaRPr lang="ru-RU" smtClean="0">
              <a:cs typeface="Arial" pitchFamily="34" charset="0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71788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0" sz="1400">
                <a:solidFill>
                  <a:srgbClr val="000000"/>
                </a:solidFill>
                <a:latin typeface="+mn-lt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534150"/>
            <a:ext cx="2566988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2472CBC2-AD96-4568-A2CB-CAC7555D852D}" type="slidenum">
              <a:rPr lang="ru-RU" smtClean="0">
                <a:cs typeface="Arial" pitchFamily="34" charset="0"/>
              </a:rPr>
              <a:pPr/>
              <a:t>‹#›</a:t>
            </a:fld>
            <a:endParaRPr lang="ru-RU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0622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58" r:id="rId1"/>
    <p:sldLayoutId id="2147484959" r:id="rId2"/>
    <p:sldLayoutId id="2147484960" r:id="rId3"/>
    <p:sldLayoutId id="2147484961" r:id="rId4"/>
    <p:sldLayoutId id="2147484962" r:id="rId5"/>
    <p:sldLayoutId id="2147484963" r:id="rId6"/>
    <p:sldLayoutId id="2147484964" r:id="rId7"/>
    <p:sldLayoutId id="2147484965" r:id="rId8"/>
    <p:sldLayoutId id="2147484966" r:id="rId9"/>
    <p:sldLayoutId id="2147484967" r:id="rId10"/>
    <p:sldLayoutId id="2147484968" r:id="rId11"/>
    <p:sldLayoutId id="2147484969" r:id="rId12"/>
    <p:sldLayoutId id="2147484970" r:id="rId13"/>
  </p:sldLayoutIdLst>
  <p:txStyles>
    <p:titleStyle>
      <a:lvl1pPr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kumimoji="1" sz="2600">
          <a:solidFill>
            <a:srgbClr val="514185"/>
          </a:solidFill>
          <a:latin typeface="+mj-lt"/>
          <a:ea typeface="+mj-ea"/>
          <a:cs typeface="Arial" charset="0"/>
        </a:defRPr>
      </a:lvl1pPr>
      <a:lvl2pPr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kumimoji="1" sz="2600">
          <a:solidFill>
            <a:srgbClr val="514185"/>
          </a:solidFill>
          <a:latin typeface="Times New Roman" charset="0"/>
          <a:ea typeface="Arial" charset="0"/>
          <a:cs typeface="Arial" charset="0"/>
        </a:defRPr>
      </a:lvl2pPr>
      <a:lvl3pPr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kumimoji="1" sz="2600">
          <a:solidFill>
            <a:srgbClr val="514185"/>
          </a:solidFill>
          <a:latin typeface="Times New Roman" charset="0"/>
          <a:ea typeface="Arial" charset="0"/>
          <a:cs typeface="Arial" charset="0"/>
        </a:defRPr>
      </a:lvl3pPr>
      <a:lvl4pPr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kumimoji="1" sz="2600">
          <a:solidFill>
            <a:srgbClr val="514185"/>
          </a:solidFill>
          <a:latin typeface="Times New Roman" charset="0"/>
          <a:ea typeface="Arial" charset="0"/>
          <a:cs typeface="Arial" charset="0"/>
        </a:defRPr>
      </a:lvl4pPr>
      <a:lvl5pPr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kumimoji="1" sz="2600">
          <a:solidFill>
            <a:srgbClr val="514185"/>
          </a:solidFill>
          <a:latin typeface="Times New Roman" charset="0"/>
          <a:ea typeface="Arial" charset="0"/>
          <a:cs typeface="Arial" charset="0"/>
        </a:defRPr>
      </a:lvl5pPr>
      <a:lvl6pPr marL="4572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charset="0"/>
        <a:defRPr sz="2600">
          <a:solidFill>
            <a:srgbClr val="514185"/>
          </a:solidFill>
          <a:latin typeface="Times New Roman" charset="0"/>
          <a:ea typeface="Arial" charset="0"/>
          <a:cs typeface="Arial Unicode MS" charset="0"/>
        </a:defRPr>
      </a:lvl6pPr>
      <a:lvl7pPr marL="9144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charset="0"/>
        <a:defRPr sz="2600">
          <a:solidFill>
            <a:srgbClr val="514185"/>
          </a:solidFill>
          <a:latin typeface="Times New Roman" charset="0"/>
          <a:ea typeface="Arial" charset="0"/>
          <a:cs typeface="Arial Unicode MS" charset="0"/>
        </a:defRPr>
      </a:lvl7pPr>
      <a:lvl8pPr marL="13716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charset="0"/>
        <a:defRPr sz="2600">
          <a:solidFill>
            <a:srgbClr val="514185"/>
          </a:solidFill>
          <a:latin typeface="Times New Roman" charset="0"/>
          <a:ea typeface="Arial" charset="0"/>
          <a:cs typeface="Arial Unicode MS" charset="0"/>
        </a:defRPr>
      </a:lvl8pPr>
      <a:lvl9pPr marL="18288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charset="0"/>
        <a:defRPr sz="2600">
          <a:solidFill>
            <a:srgbClr val="514185"/>
          </a:solidFill>
          <a:latin typeface="Times New Roman" charset="0"/>
          <a:ea typeface="Arial" charset="0"/>
          <a:cs typeface="Arial Unicode MS" charset="0"/>
        </a:defRPr>
      </a:lvl9pPr>
    </p:titleStyle>
    <p:bodyStyle>
      <a:lvl1pPr marL="319088" indent="-319088" algn="l" defTabSz="449263" rtl="0" eaLnBrk="0" fontAlgn="base" hangingPunct="0">
        <a:lnSpc>
          <a:spcPct val="35000"/>
        </a:lnSpc>
        <a:spcBef>
          <a:spcPts val="65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kumimoji="1" sz="2600">
          <a:solidFill>
            <a:srgbClr val="000000"/>
          </a:solidFill>
          <a:latin typeface="+mn-lt"/>
          <a:ea typeface="+mn-ea"/>
          <a:cs typeface="Arial" charset="0"/>
        </a:defRPr>
      </a:lvl1pPr>
      <a:lvl2pPr marL="719138" indent="-261938" algn="l" defTabSz="449263" rtl="0" eaLnBrk="0" fontAlgn="base" hangingPunct="0">
        <a:lnSpc>
          <a:spcPct val="35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kumimoji="1"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kumimoji="1"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kumimoji="1"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kumimoji="1"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charset="0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charset="0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charset="0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charset="0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auto" hangingPunct="0">
              <a:lnSpc>
                <a:spcPct val="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ru-RU" sz="1800" dirty="0">
              <a:latin typeface="Times New Roman"/>
              <a:cs typeface="Arial Unicode MS" charset="0"/>
            </a:endParaRPr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 sz="18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graphicFrame>
        <p:nvGraphicFramePr>
          <p:cNvPr id="2053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108549" r:id="rId16" imgW="466692" imgH="509406" progId="">
              <p:embed/>
            </p:oleObj>
          </a:graphicData>
        </a:graphic>
      </p:graphicFrame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731838"/>
            <a:ext cx="89709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487488"/>
            <a:ext cx="8788400" cy="453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881188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fld id="{399A1695-4AD6-4278-B345-FA86F49FB244}" type="datetimeFigureOut">
              <a:rPr lang="ru-RU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71788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0" sz="1400">
                <a:solidFill>
                  <a:srgbClr val="000000"/>
                </a:solidFill>
                <a:latin typeface="+mn-lt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534150"/>
            <a:ext cx="2566988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fld id="{A9C4BBB6-2C10-4E54-9984-C158647C4F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67518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81" r:id="rId1"/>
    <p:sldLayoutId id="2147484982" r:id="rId2"/>
    <p:sldLayoutId id="2147484983" r:id="rId3"/>
    <p:sldLayoutId id="2147484984" r:id="rId4"/>
    <p:sldLayoutId id="2147484985" r:id="rId5"/>
    <p:sldLayoutId id="2147484986" r:id="rId6"/>
    <p:sldLayoutId id="2147484987" r:id="rId7"/>
    <p:sldLayoutId id="2147484988" r:id="rId8"/>
    <p:sldLayoutId id="2147484989" r:id="rId9"/>
    <p:sldLayoutId id="2147484990" r:id="rId10"/>
    <p:sldLayoutId id="2147484991" r:id="rId11"/>
    <p:sldLayoutId id="2147484992" r:id="rId12"/>
  </p:sldLayoutIdLst>
  <p:txStyles>
    <p:titleStyle>
      <a:lvl1pPr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kumimoji="1" sz="2600">
          <a:solidFill>
            <a:srgbClr val="514185"/>
          </a:solidFill>
          <a:latin typeface="+mj-lt"/>
          <a:ea typeface="+mj-ea"/>
          <a:cs typeface="Arial" charset="0"/>
        </a:defRPr>
      </a:lvl1pPr>
      <a:lvl2pPr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kumimoji="1" sz="2600">
          <a:solidFill>
            <a:srgbClr val="514185"/>
          </a:solidFill>
          <a:latin typeface="Times New Roman" charset="0"/>
          <a:ea typeface="Arial" charset="0"/>
          <a:cs typeface="Arial" charset="0"/>
        </a:defRPr>
      </a:lvl2pPr>
      <a:lvl3pPr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kumimoji="1" sz="2600">
          <a:solidFill>
            <a:srgbClr val="514185"/>
          </a:solidFill>
          <a:latin typeface="Times New Roman" charset="0"/>
          <a:ea typeface="Arial" charset="0"/>
          <a:cs typeface="Arial" charset="0"/>
        </a:defRPr>
      </a:lvl3pPr>
      <a:lvl4pPr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kumimoji="1" sz="2600">
          <a:solidFill>
            <a:srgbClr val="514185"/>
          </a:solidFill>
          <a:latin typeface="Times New Roman" charset="0"/>
          <a:ea typeface="Arial" charset="0"/>
          <a:cs typeface="Arial" charset="0"/>
        </a:defRPr>
      </a:lvl4pPr>
      <a:lvl5pPr algn="ctr" defTabSz="449263" rtl="0" eaLnBrk="0" fontAlgn="base" hangingPunct="0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kumimoji="1" sz="2600">
          <a:solidFill>
            <a:srgbClr val="514185"/>
          </a:solidFill>
          <a:latin typeface="Times New Roman" charset="0"/>
          <a:ea typeface="Arial" charset="0"/>
          <a:cs typeface="Arial" charset="0"/>
        </a:defRPr>
      </a:lvl5pPr>
      <a:lvl6pPr marL="4572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charset="0"/>
        <a:defRPr sz="2600">
          <a:solidFill>
            <a:srgbClr val="514185"/>
          </a:solidFill>
          <a:latin typeface="Times New Roman" charset="0"/>
          <a:ea typeface="Arial" charset="0"/>
          <a:cs typeface="Arial Unicode MS" charset="0"/>
        </a:defRPr>
      </a:lvl6pPr>
      <a:lvl7pPr marL="9144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charset="0"/>
        <a:defRPr sz="2600">
          <a:solidFill>
            <a:srgbClr val="514185"/>
          </a:solidFill>
          <a:latin typeface="Times New Roman" charset="0"/>
          <a:ea typeface="Arial" charset="0"/>
          <a:cs typeface="Arial Unicode MS" charset="0"/>
        </a:defRPr>
      </a:lvl7pPr>
      <a:lvl8pPr marL="13716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charset="0"/>
        <a:defRPr sz="2600">
          <a:solidFill>
            <a:srgbClr val="514185"/>
          </a:solidFill>
          <a:latin typeface="Times New Roman" charset="0"/>
          <a:ea typeface="Arial" charset="0"/>
          <a:cs typeface="Arial Unicode MS" charset="0"/>
        </a:defRPr>
      </a:lvl8pPr>
      <a:lvl9pPr marL="18288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charset="0"/>
        <a:defRPr sz="2600">
          <a:solidFill>
            <a:srgbClr val="514185"/>
          </a:solidFill>
          <a:latin typeface="Times New Roman" charset="0"/>
          <a:ea typeface="Arial" charset="0"/>
          <a:cs typeface="Arial Unicode MS" charset="0"/>
        </a:defRPr>
      </a:lvl9pPr>
    </p:titleStyle>
    <p:bodyStyle>
      <a:lvl1pPr marL="319088" indent="-319088" algn="l" defTabSz="449263" rtl="0" eaLnBrk="0" fontAlgn="base" hangingPunct="0">
        <a:lnSpc>
          <a:spcPct val="35000"/>
        </a:lnSpc>
        <a:spcBef>
          <a:spcPts val="65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kumimoji="1" sz="2600">
          <a:solidFill>
            <a:srgbClr val="000000"/>
          </a:solidFill>
          <a:latin typeface="+mn-lt"/>
          <a:ea typeface="+mn-ea"/>
          <a:cs typeface="Arial" charset="0"/>
        </a:defRPr>
      </a:lvl1pPr>
      <a:lvl2pPr marL="719138" indent="-261938" algn="l" defTabSz="449263" rtl="0" eaLnBrk="0" fontAlgn="base" hangingPunct="0">
        <a:lnSpc>
          <a:spcPct val="35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kumimoji="1"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kumimoji="1"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kumimoji="1"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kumimoji="1"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charset="0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charset="0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charset="0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charset="0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401638"/>
            <a:ext cx="82296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016125"/>
            <a:ext cx="8229600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Дата 27"/>
          <p:cNvSpPr>
            <a:spLocks noGrp="1"/>
          </p:cNvSpPr>
          <p:nvPr>
            <p:ph type="dt" sz="half" idx="2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 vert="horz"/>
          <a:lstStyle>
            <a:lvl1pPr algn="ctr"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A1698A-5485-461C-AAC0-627A58BDF40A}" type="datetime1">
              <a:rPr lang="ru-RU" smtClean="0"/>
              <a:pPr>
                <a:defRPr/>
              </a:pPr>
              <a:t>03.09.2013</a:t>
            </a:fld>
            <a:endParaRPr lang="ru-RU" dirty="0"/>
          </a:p>
        </p:txBody>
      </p:sp>
      <p:sp>
        <p:nvSpPr>
          <p:cNvPr id="21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8320088" y="1588"/>
            <a:ext cx="747712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8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462AC0-D9F8-4131-B3FF-5332F52949B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62" r:id="rId1"/>
    <p:sldLayoutId id="2147484763" r:id="rId2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57225" indent="-246063" algn="l" rtl="0" eaLnBrk="1" fontAlgn="base" hangingPunct="1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Times New Roman" pitchFamily="18" charset="0"/>
          <a:ea typeface="+mn-ea"/>
          <a:cs typeface="+mn-cs"/>
        </a:defRPr>
      </a:lvl2pPr>
      <a:lvl3pPr marL="922338" indent="-21907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3pPr>
      <a:lvl4pPr marL="1179513" indent="-20002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4pPr>
      <a:lvl5pPr marL="1389063" indent="-182563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Times New Roman" pitchFamily="18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731838"/>
            <a:ext cx="89947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487488"/>
            <a:ext cx="8812212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914400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 eaLnBrk="0" hangingPunct="0">
              <a:defRPr/>
            </a:pPr>
            <a:fld id="{2AD4B54E-FA62-43F6-B000-4FC8095F827B}" type="datetime1">
              <a:rPr lang="ru-RU"/>
              <a:pPr eaLnBrk="0" hangingPunct="0">
                <a:defRPr/>
              </a:pPr>
              <a:t>03.09.2013</a:t>
            </a:fld>
            <a:endParaRPr lang="ru-RU" dirty="0"/>
          </a:p>
        </p:txBody>
      </p:sp>
      <p:sp>
        <p:nvSpPr>
          <p:cNvPr id="20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914400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 algn="ctr" eaLnBrk="0" hangingPunct="0">
              <a:defRPr/>
            </a:pPr>
            <a:endParaRPr lang="ru-RU" dirty="0"/>
          </a:p>
        </p:txBody>
      </p:sp>
      <p:sp>
        <p:nvSpPr>
          <p:cNvPr id="21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81750"/>
            <a:ext cx="2590800" cy="3238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914400">
              <a:lnSpc>
                <a:spcPct val="100000"/>
              </a:lnSpc>
              <a:buClrTx/>
              <a:buSzTx/>
              <a:buFontTx/>
              <a:buNone/>
              <a:defRPr sz="1200"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 eaLnBrk="0" hangingPunct="0">
              <a:defRPr/>
            </a:pPr>
            <a:r>
              <a:rPr lang="ru-RU" dirty="0"/>
              <a:t>СЛАЙД</a:t>
            </a:r>
            <a:r>
              <a:rPr lang="ru-RU" sz="1400" dirty="0"/>
              <a:t> </a:t>
            </a:r>
            <a:fld id="{004A49D7-7636-458A-A737-26B272782402}" type="slidenum">
              <a:rPr lang="ru-RU" sz="1400"/>
              <a:pPr eaLnBrk="0" hangingPunct="0">
                <a:defRPr/>
              </a:pPr>
              <a:t>‹#›</a:t>
            </a:fld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1373414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6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600">
          <a:solidFill>
            <a:srgbClr val="514185"/>
          </a:solidFill>
          <a:latin typeface="+mj-lt"/>
          <a:ea typeface="+mj-ea"/>
          <a:cs typeface="+mj-cs"/>
        </a:defRPr>
      </a:lvl1pPr>
      <a:lvl2pPr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600">
          <a:solidFill>
            <a:srgbClr val="514185"/>
          </a:solidFill>
          <a:latin typeface="Times New Roman" pitchFamily="18" charset="0"/>
        </a:defRPr>
      </a:lvl2pPr>
      <a:lvl3pPr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600">
          <a:solidFill>
            <a:srgbClr val="514185"/>
          </a:solidFill>
          <a:latin typeface="Times New Roman" pitchFamily="18" charset="0"/>
        </a:defRPr>
      </a:lvl3pPr>
      <a:lvl4pPr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600">
          <a:solidFill>
            <a:srgbClr val="514185"/>
          </a:solidFill>
          <a:latin typeface="Times New Roman" pitchFamily="18" charset="0"/>
        </a:defRPr>
      </a:lvl4pPr>
      <a:lvl5pPr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600">
          <a:solidFill>
            <a:srgbClr val="514185"/>
          </a:solidFill>
          <a:latin typeface="Times New Roman" pitchFamily="18" charset="0"/>
        </a:defRPr>
      </a:lvl5pPr>
      <a:lvl6pPr marL="4572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>
          <a:solidFill>
            <a:srgbClr val="514185"/>
          </a:solidFill>
          <a:latin typeface="Arial Narrow" pitchFamily="34" charset="0"/>
        </a:defRPr>
      </a:lvl6pPr>
      <a:lvl7pPr marL="9144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>
          <a:solidFill>
            <a:srgbClr val="514185"/>
          </a:solidFill>
          <a:latin typeface="Arial Narrow" pitchFamily="34" charset="0"/>
        </a:defRPr>
      </a:lvl7pPr>
      <a:lvl8pPr marL="13716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>
          <a:solidFill>
            <a:srgbClr val="514185"/>
          </a:solidFill>
          <a:latin typeface="Arial Narrow" pitchFamily="34" charset="0"/>
        </a:defRPr>
      </a:lvl8pPr>
      <a:lvl9pPr marL="18288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>
          <a:solidFill>
            <a:srgbClr val="514185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401638"/>
            <a:ext cx="82296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016125"/>
            <a:ext cx="8229600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Дата 27"/>
          <p:cNvSpPr>
            <a:spLocks noGrp="1"/>
          </p:cNvSpPr>
          <p:nvPr>
            <p:ph type="dt" sz="half" idx="2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 vert="horz"/>
          <a:lstStyle>
            <a:lvl1pPr algn="ctr"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1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8320088" y="1588"/>
            <a:ext cx="747712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8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DE0CBB-787F-4FB8-85D8-96E59C5BC4A4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0406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70" r:id="rId1"/>
    <p:sldLayoutId id="2147484771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57225" indent="-246063" algn="l" rtl="0" eaLnBrk="1" fontAlgn="base" hangingPunct="1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Times New Roman" pitchFamily="18" charset="0"/>
          <a:ea typeface="+mn-ea"/>
          <a:cs typeface="+mn-cs"/>
        </a:defRPr>
      </a:lvl2pPr>
      <a:lvl3pPr marL="922338" indent="-21907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3pPr>
      <a:lvl4pPr marL="1179513" indent="-20002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4pPr>
      <a:lvl5pPr marL="1389063" indent="-182563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Times New Roman" pitchFamily="18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401638"/>
            <a:ext cx="82296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75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016125"/>
            <a:ext cx="8229600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Дата 27"/>
          <p:cNvSpPr>
            <a:spLocks noGrp="1"/>
          </p:cNvSpPr>
          <p:nvPr>
            <p:ph type="dt" sz="half" idx="2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 vert="horz"/>
          <a:lstStyle>
            <a:lvl1pPr algn="ctr" defTabSz="914400" eaLnBrk="1" hangingPunct="1">
              <a:lnSpc>
                <a:spcPct val="100000"/>
              </a:lnSpc>
              <a:buClrTx/>
              <a:buSzTx/>
              <a:buFontTx/>
              <a:buNone/>
              <a:defRPr sz="1200">
                <a:solidFill>
                  <a:prstClr val="white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8F671AB-127B-4E99-8041-157CD173CA7D}" type="datetime1">
              <a:rPr lang="ru-RU"/>
              <a:pPr>
                <a:defRPr/>
              </a:pPr>
              <a:t>03.09.2013</a:t>
            </a:fld>
            <a:endParaRPr lang="ru-RU" dirty="0"/>
          </a:p>
        </p:txBody>
      </p:sp>
      <p:sp>
        <p:nvSpPr>
          <p:cNvPr id="21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8320088" y="1588"/>
            <a:ext cx="747712" cy="365125"/>
          </a:xfrm>
          <a:prstGeom prst="rect">
            <a:avLst/>
          </a:prstGeom>
        </p:spPr>
        <p:txBody>
          <a:bodyPr vert="horz" anchor="b"/>
          <a:lstStyle>
            <a:lvl1pPr algn="r" defTabSz="914400" eaLnBrk="1" hangingPunct="1">
              <a:lnSpc>
                <a:spcPct val="100000"/>
              </a:lnSpc>
              <a:buClrTx/>
              <a:buSzTx/>
              <a:buFontTx/>
              <a:buNone/>
              <a:defRPr sz="1800">
                <a:solidFill>
                  <a:prstClr val="white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178024A-912A-49D4-B7A8-1A72CE15D2B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58721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73" r:id="rId1"/>
    <p:sldLayoutId id="2147484774" r:id="rId2"/>
    <p:sldLayoutId id="2147484775" r:id="rId3"/>
    <p:sldLayoutId id="2147484776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57225" indent="-246063" algn="l" rtl="0" eaLnBrk="1" fontAlgn="base" hangingPunct="1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Times New Roman" pitchFamily="18" charset="0"/>
          <a:ea typeface="+mn-ea"/>
          <a:cs typeface="+mn-cs"/>
        </a:defRPr>
      </a:lvl2pPr>
      <a:lvl3pPr marL="922338" indent="-21907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3pPr>
      <a:lvl4pPr marL="1179513" indent="-20002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4pPr>
      <a:lvl5pPr marL="1389063" indent="-182563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Times New Roman" pitchFamily="18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051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2053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39955" r:id="rId17" imgW="466692" imgH="509406" progId="">
              <p:embed/>
            </p:oleObj>
          </a:graphicData>
        </a:graphic>
      </p:graphicFrame>
      <p:pic>
        <p:nvPicPr>
          <p:cNvPr id="2054" name="Picture 5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055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05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731838"/>
            <a:ext cx="8970963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487488"/>
            <a:ext cx="8788400" cy="453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9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881188" cy="4333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l" defTabSz="449263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ea typeface="Arial Unicode MS"/>
                <a:cs typeface="Arial Unicode MS"/>
              </a:defRPr>
            </a:lvl1pPr>
          </a:lstStyle>
          <a:p>
            <a:pPr eaLnBrk="0" hangingPunct="0"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71788" cy="4333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defTabSz="449263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ea typeface="Arial Unicode MS"/>
                <a:cs typeface="Arial Unicode MS"/>
              </a:defRPr>
            </a:lvl1pPr>
          </a:lstStyle>
          <a:p>
            <a:pPr algn="ctr" eaLnBrk="0" hangingPunct="0">
              <a:defRPr/>
            </a:pPr>
            <a:r>
              <a:rPr lang="en-GB" dirty="0"/>
              <a:t>№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534150"/>
            <a:ext cx="2566988" cy="323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defTabSz="449263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ea typeface="Arial Unicode MS"/>
                <a:cs typeface="Arial Unicode MS"/>
              </a:defRPr>
            </a:lvl1pPr>
          </a:lstStyle>
          <a:p>
            <a:pPr eaLnBrk="0" hangingPunct="0"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795DE357-C4E1-4359-BEEF-11335156EB21}" type="slidenum">
              <a:rPr lang="en-GB" sz="1400"/>
              <a:pPr eaLnBrk="0" hangingPunct="0"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1387971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78" r:id="rId1"/>
    <p:sldLayoutId id="2147484779" r:id="rId2"/>
    <p:sldLayoutId id="2147484780" r:id="rId3"/>
    <p:sldLayoutId id="2147484781" r:id="rId4"/>
    <p:sldLayoutId id="2147484782" r:id="rId5"/>
    <p:sldLayoutId id="2147484783" r:id="rId6"/>
    <p:sldLayoutId id="2147484784" r:id="rId7"/>
    <p:sldLayoutId id="2147484785" r:id="rId8"/>
    <p:sldLayoutId id="2147484786" r:id="rId9"/>
    <p:sldLayoutId id="2147484787" r:id="rId10"/>
    <p:sldLayoutId id="2147484788" r:id="rId11"/>
    <p:sldLayoutId id="2147484789" r:id="rId12"/>
    <p:sldLayoutId id="2147484790" r:id="rId13"/>
  </p:sldLayoutIdLst>
  <p:hf hdr="0" ftr="0" dt="0"/>
  <p:txStyles>
    <p:titleStyle>
      <a:lvl1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2pPr>
      <a:lvl3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3pPr>
      <a:lvl4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4pPr>
      <a:lvl5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5pPr>
      <a:lvl6pPr marL="4572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6pPr>
      <a:lvl7pPr marL="9144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7pPr>
      <a:lvl8pPr marL="13716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8pPr>
      <a:lvl9pPr marL="18288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9pPr>
    </p:titleStyle>
    <p:bodyStyle>
      <a:lvl1pPr marL="319088" indent="-319088" algn="l" defTabSz="449263" rtl="0" eaLnBrk="1" fontAlgn="base" hangingPunct="1">
        <a:lnSpc>
          <a:spcPct val="35000"/>
        </a:lnSpc>
        <a:spcBef>
          <a:spcPts val="65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19138" indent="-261938" algn="l" defTabSz="449263" rtl="0" eaLnBrk="1" fontAlgn="base" hangingPunct="1">
        <a:lnSpc>
          <a:spcPct val="35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401638"/>
            <a:ext cx="82296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016125"/>
            <a:ext cx="8229600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Дата 27"/>
          <p:cNvSpPr>
            <a:spLocks noGrp="1"/>
          </p:cNvSpPr>
          <p:nvPr>
            <p:ph type="dt" sz="half" idx="2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 vert="horz"/>
          <a:lstStyle>
            <a:lvl1pPr algn="ctr"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1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8320088" y="1588"/>
            <a:ext cx="747712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8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34609D-35F6-4798-9C5C-0FA9B9EFFBA0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4796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92" r:id="rId1"/>
    <p:sldLayoutId id="2147484793" r:id="rId2"/>
    <p:sldLayoutId id="2147484794" r:id="rId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57225" indent="-246063" algn="l" rtl="0" eaLnBrk="1" fontAlgn="base" hangingPunct="1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Times New Roman" pitchFamily="18" charset="0"/>
          <a:ea typeface="+mn-ea"/>
          <a:cs typeface="+mn-cs"/>
        </a:defRPr>
      </a:lvl2pPr>
      <a:lvl3pPr marL="922338" indent="-21907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3pPr>
      <a:lvl4pPr marL="1179513" indent="-20002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4pPr>
      <a:lvl5pPr marL="1389063" indent="-182563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Times New Roman" pitchFamily="18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051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2053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p:oleObj spid="_x0000_s54291" r:id="rId17" imgW="466692" imgH="509406" progId="">
              <p:embed/>
            </p:oleObj>
          </a:graphicData>
        </a:graphic>
      </p:graphicFrame>
      <p:pic>
        <p:nvPicPr>
          <p:cNvPr id="2054" name="Picture 5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055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srgbClr val="FFFFFF"/>
              </a:solidFill>
              <a:cs typeface="Arial Unicode MS" pitchFamily="34" charset="-128"/>
            </a:endParaRPr>
          </a:p>
        </p:txBody>
      </p:sp>
      <p:sp>
        <p:nvSpPr>
          <p:cNvPr id="205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731838"/>
            <a:ext cx="8970963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487488"/>
            <a:ext cx="8788400" cy="453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9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881188" cy="4333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l" defTabSz="449263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ea typeface="Arial Unicode MS"/>
                <a:cs typeface="Arial Unicode MS"/>
              </a:defRPr>
            </a:lvl1pPr>
          </a:lstStyle>
          <a:p>
            <a:pPr eaLnBrk="0" hangingPunct="0">
              <a:defRPr/>
            </a:pPr>
            <a:r>
              <a:rPr lang="ru-RU" dirty="0"/>
              <a:t>16.09.09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71788" cy="4333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defTabSz="449263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ea typeface="Arial Unicode MS"/>
                <a:cs typeface="Arial Unicode MS"/>
              </a:defRPr>
            </a:lvl1pPr>
          </a:lstStyle>
          <a:p>
            <a:pPr algn="ctr" eaLnBrk="0" hangingPunct="0">
              <a:defRPr/>
            </a:pPr>
            <a:r>
              <a:rPr lang="en-GB" dirty="0"/>
              <a:t>№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534150"/>
            <a:ext cx="2566988" cy="323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defTabSz="449263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ea typeface="Arial Unicode MS"/>
                <a:cs typeface="Arial Unicode MS"/>
              </a:defRPr>
            </a:lvl1pPr>
          </a:lstStyle>
          <a:p>
            <a:pPr eaLnBrk="0" hangingPunct="0"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862498AE-21C8-452C-ABBE-A9B105283307}" type="slidenum">
              <a:rPr lang="en-GB" sz="1400"/>
              <a:pPr eaLnBrk="0" hangingPunct="0"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2640949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96" r:id="rId1"/>
    <p:sldLayoutId id="2147484797" r:id="rId2"/>
    <p:sldLayoutId id="2147484798" r:id="rId3"/>
    <p:sldLayoutId id="2147484799" r:id="rId4"/>
    <p:sldLayoutId id="2147484800" r:id="rId5"/>
    <p:sldLayoutId id="2147484801" r:id="rId6"/>
    <p:sldLayoutId id="2147484802" r:id="rId7"/>
    <p:sldLayoutId id="2147484803" r:id="rId8"/>
    <p:sldLayoutId id="2147484804" r:id="rId9"/>
    <p:sldLayoutId id="2147484805" r:id="rId10"/>
    <p:sldLayoutId id="2147484806" r:id="rId11"/>
    <p:sldLayoutId id="2147484807" r:id="rId12"/>
    <p:sldLayoutId id="2147484808" r:id="rId13"/>
  </p:sldLayoutIdLst>
  <p:hf hdr="0" ftr="0" dt="0"/>
  <p:txStyles>
    <p:titleStyle>
      <a:lvl1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2pPr>
      <a:lvl3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3pPr>
      <a:lvl4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4pPr>
      <a:lvl5pPr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5pPr>
      <a:lvl6pPr marL="4572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6pPr>
      <a:lvl7pPr marL="9144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7pPr>
      <a:lvl8pPr marL="13716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8pPr>
      <a:lvl9pPr marL="1828800" algn="ctr" defTabSz="449263" rtl="0" eaLnBrk="1" fontAlgn="base" hangingPunct="1">
        <a:lnSpc>
          <a:spcPct val="29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9pPr>
    </p:titleStyle>
    <p:bodyStyle>
      <a:lvl1pPr marL="319088" indent="-319088" algn="l" defTabSz="449263" rtl="0" eaLnBrk="1" fontAlgn="base" hangingPunct="1">
        <a:lnSpc>
          <a:spcPct val="35000"/>
        </a:lnSpc>
        <a:spcBef>
          <a:spcPts val="65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19138" indent="-261938" algn="l" defTabSz="449263" rtl="0" eaLnBrk="1" fontAlgn="base" hangingPunct="1">
        <a:lnSpc>
          <a:spcPct val="35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lnSpc>
          <a:spcPct val="3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9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400" b="1" dirty="0" smtClean="0"/>
              <a:t>Новая программная классификация.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Актуальные вопросы ее применения при исполнении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бюджетов бюджетной системы Российской 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Федерации в 2014 году</a:t>
            </a:r>
            <a:endParaRPr lang="ru-RU" sz="2400" b="1" dirty="0" smtClean="0"/>
          </a:p>
        </p:txBody>
      </p:sp>
      <p:pic>
        <p:nvPicPr>
          <p:cNvPr id="4099" name="Picture 11" descr="MF_emblema [Converted]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762000"/>
            <a:ext cx="879475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723332" y="5472752"/>
            <a:ext cx="773828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2000" dirty="0" smtClean="0">
                <a:solidFill>
                  <a:srgbClr val="000000"/>
                </a:solidFill>
              </a:rPr>
              <a:t>Заместитель директора Департамента</a:t>
            </a:r>
          </a:p>
          <a:p>
            <a:pPr eaLnBrk="1" hangingPunct="1"/>
            <a:r>
              <a:rPr lang="ru-RU" sz="2000" dirty="0" smtClean="0">
                <a:solidFill>
                  <a:srgbClr val="000000"/>
                </a:solidFill>
              </a:rPr>
              <a:t>Бюджетной методологии                                      </a:t>
            </a:r>
            <a:r>
              <a:rPr lang="ru-RU" sz="2000" dirty="0" err="1" smtClean="0">
                <a:solidFill>
                  <a:srgbClr val="000000"/>
                </a:solidFill>
              </a:rPr>
              <a:t>Сивец</a:t>
            </a:r>
            <a:r>
              <a:rPr lang="ru-RU" sz="2000" dirty="0" smtClean="0">
                <a:solidFill>
                  <a:srgbClr val="000000"/>
                </a:solidFill>
              </a:rPr>
              <a:t> Светлана</a:t>
            </a:r>
          </a:p>
          <a:p>
            <a:pPr eaLnBrk="1" hangingPunct="1"/>
            <a:endParaRPr lang="ru-RU" sz="2000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ru-RU" sz="2000" dirty="0" smtClean="0">
                <a:solidFill>
                  <a:srgbClr val="000000"/>
                </a:solidFill>
              </a:rPr>
              <a:t>                              </a:t>
            </a:r>
            <a:r>
              <a:rPr lang="ru-RU" sz="2000" dirty="0" smtClean="0">
                <a:solidFill>
                  <a:srgbClr val="000000"/>
                </a:solidFill>
              </a:rPr>
              <a:t>Геленджик      сентябрь  </a:t>
            </a:r>
            <a:r>
              <a:rPr lang="ru-RU" sz="2000" dirty="0" smtClean="0">
                <a:solidFill>
                  <a:srgbClr val="000000"/>
                </a:solidFill>
              </a:rPr>
              <a:t>2013 год </a:t>
            </a:r>
          </a:p>
        </p:txBody>
      </p:sp>
    </p:spTree>
    <p:extLst>
      <p:ext uri="{BB962C8B-B14F-4D97-AF65-F5344CB8AC3E}">
        <p14:creationId xmlns="" xmlns:p14="http://schemas.microsoft.com/office/powerpoint/2010/main" val="20550982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 bwMode="auto">
          <a:xfrm>
            <a:off x="164021" y="1509865"/>
            <a:ext cx="8712968" cy="4968552"/>
          </a:xfrm>
          <a:prstGeom prst="roundRect">
            <a:avLst>
              <a:gd name="adj" fmla="val 5079"/>
            </a:avLst>
          </a:prstGeom>
          <a:solidFill>
            <a:srgbClr val="92D050">
              <a:alpha val="4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50000"/>
              </a:lnSpc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Приказ об утверждении Указаний</a:t>
            </a:r>
          </a:p>
        </p:txBody>
      </p:sp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173037" y="456359"/>
            <a:ext cx="8970963" cy="968375"/>
          </a:xfrm>
        </p:spPr>
        <p:txBody>
          <a:bodyPr/>
          <a:lstStyle/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ru-RU" sz="2200" b="1" dirty="0" smtClean="0"/>
              <a:t>Структура приказа МФ РФ № 65Н от 01.07.2013г</a:t>
            </a:r>
            <a:br>
              <a:rPr lang="ru-RU" sz="2200" b="1" dirty="0" smtClean="0"/>
            </a:br>
            <a:r>
              <a:rPr lang="ru-RU" sz="2200" b="1" dirty="0" smtClean="0"/>
              <a:t> «Об утверждении Указаний  о порядке применения бюджетной классификации Российской Федерации»</a:t>
            </a:r>
          </a:p>
        </p:txBody>
      </p:sp>
      <p:sp>
        <p:nvSpPr>
          <p:cNvPr id="4" name="Скругленный прямоугольник 3"/>
          <p:cNvSpPr/>
          <p:nvPr/>
        </p:nvSpPr>
        <p:spPr bwMode="auto">
          <a:xfrm>
            <a:off x="342373" y="1866172"/>
            <a:ext cx="2828533" cy="4550827"/>
          </a:xfrm>
          <a:prstGeom prst="roundRect">
            <a:avLst>
              <a:gd name="adj" fmla="val 8163"/>
            </a:avLst>
          </a:prstGeom>
          <a:solidFill>
            <a:schemeClr val="bg1">
              <a:alpha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Указания</a:t>
            </a:r>
          </a:p>
          <a:p>
            <a:pPr algn="l">
              <a:lnSpc>
                <a:spcPct val="90000"/>
              </a:lnSpc>
            </a:pPr>
            <a:endParaRPr lang="ru-RU" sz="800" dirty="0">
              <a:solidFill>
                <a:schemeClr val="tx1"/>
              </a:solidFill>
            </a:endParaRPr>
          </a:p>
          <a:p>
            <a:pPr indent="-40005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AutoNum type="romanUcPeriod"/>
            </a:pPr>
            <a:r>
              <a:rPr lang="ru-RU" sz="1600" dirty="0" smtClean="0">
                <a:solidFill>
                  <a:schemeClr val="tx1"/>
                </a:solidFill>
              </a:rPr>
              <a:t>Общие положения</a:t>
            </a:r>
            <a:endParaRPr lang="en-US" sz="1600" dirty="0" smtClean="0">
              <a:solidFill>
                <a:schemeClr val="tx1"/>
              </a:solidFill>
            </a:endParaRPr>
          </a:p>
          <a:p>
            <a:pPr indent="-400050" algn="l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AutoNum type="romanUcPeriod"/>
            </a:pPr>
            <a:r>
              <a:rPr lang="ru-RU" sz="1600" dirty="0" smtClean="0">
                <a:solidFill>
                  <a:schemeClr val="tx1"/>
                </a:solidFill>
              </a:rPr>
              <a:t>Доходы бюджетов</a:t>
            </a:r>
            <a:endParaRPr lang="en-US" sz="1600" dirty="0" smtClean="0">
              <a:solidFill>
                <a:schemeClr val="tx1"/>
              </a:solidFill>
            </a:endParaRPr>
          </a:p>
          <a:p>
            <a:pPr indent="-400050" algn="l">
              <a:lnSpc>
                <a:spcPct val="90000"/>
              </a:lnSpc>
              <a:spcBef>
                <a:spcPts val="0"/>
              </a:spcBef>
              <a:buAutoNum type="romanUcPeriod"/>
            </a:pPr>
            <a:r>
              <a:rPr lang="ru-RU" sz="1600" dirty="0" smtClean="0">
                <a:solidFill>
                  <a:schemeClr val="tx1"/>
                </a:solidFill>
              </a:rPr>
              <a:t>Расходы бюджетов:</a:t>
            </a:r>
          </a:p>
          <a:p>
            <a:pPr indent="-285750" algn="l">
              <a:lnSpc>
                <a:spcPct val="9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 Перечень и правила применения Р, ПР;</a:t>
            </a:r>
            <a:endParaRPr lang="ru-RU" sz="1600" dirty="0">
              <a:solidFill>
                <a:schemeClr val="tx1"/>
              </a:solidFill>
            </a:endParaRPr>
          </a:p>
          <a:p>
            <a:pPr indent="-285750" algn="l">
              <a:lnSpc>
                <a:spcPct val="9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 Перечень и правила применения ЦС;</a:t>
            </a:r>
          </a:p>
          <a:p>
            <a:pPr indent="-285750" algn="l">
              <a:lnSpc>
                <a:spcPct val="9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Перечень и правила применения ВР</a:t>
            </a:r>
          </a:p>
          <a:p>
            <a:pPr indent="-28575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AutoNum type="romanUcPeriod" startAt="4"/>
            </a:pPr>
            <a:r>
              <a:rPr lang="ru-RU" sz="1600" dirty="0" smtClean="0">
                <a:solidFill>
                  <a:schemeClr val="tx1"/>
                </a:solidFill>
              </a:rPr>
              <a:t>  Источники финансирования дефицитов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 бюджетов</a:t>
            </a:r>
            <a:endParaRPr lang="en-US" sz="1600" dirty="0" smtClean="0">
              <a:solidFill>
                <a:schemeClr val="tx1"/>
              </a:solidFill>
            </a:endParaRPr>
          </a:p>
          <a:p>
            <a:pPr indent="-285750" algn="l">
              <a:lnSpc>
                <a:spcPct val="90000"/>
              </a:lnSpc>
              <a:spcBef>
                <a:spcPts val="600"/>
              </a:spcBef>
              <a:buAutoNum type="romanUcPeriod" startAt="4"/>
            </a:pPr>
            <a:r>
              <a:rPr lang="ru-RU" sz="1600" dirty="0" smtClean="0">
                <a:solidFill>
                  <a:schemeClr val="tx1"/>
                </a:solidFill>
              </a:rPr>
              <a:t>КОСГУ</a:t>
            </a:r>
          </a:p>
          <a:p>
            <a:pPr algn="l"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    </a:t>
            </a:r>
          </a:p>
          <a:p>
            <a:pPr marL="285750" indent="-285750" algn="l">
              <a:lnSpc>
                <a:spcPct val="90000"/>
              </a:lnSpc>
              <a:buFont typeface="Wingdings" pitchFamily="2" charset="2"/>
              <a:buChar char="ü"/>
            </a:pPr>
            <a:endParaRPr lang="ru-RU" sz="1600" dirty="0">
              <a:solidFill>
                <a:schemeClr val="tx1"/>
              </a:solidFill>
            </a:endParaRPr>
          </a:p>
          <a:p>
            <a:pPr marL="285750" indent="-285750" algn="l">
              <a:lnSpc>
                <a:spcPct val="90000"/>
              </a:lnSpc>
              <a:buFont typeface="Wingdings" pitchFamily="2" charset="2"/>
              <a:buChar char="ü"/>
            </a:pPr>
            <a:endParaRPr lang="ru-RU" sz="1400" dirty="0" smtClean="0">
              <a:solidFill>
                <a:schemeClr val="tx1"/>
              </a:solidFill>
            </a:endParaRPr>
          </a:p>
          <a:p>
            <a:pPr marL="285750" indent="-285750" algn="l">
              <a:lnSpc>
                <a:spcPct val="90000"/>
              </a:lnSpc>
              <a:buFont typeface="Wingdings" pitchFamily="2" charset="2"/>
              <a:buChar char="ü"/>
            </a:pPr>
            <a:endParaRPr lang="ru-RU" sz="1400" dirty="0" smtClean="0">
              <a:solidFill>
                <a:schemeClr val="tx1"/>
              </a:solidFill>
            </a:endParaRPr>
          </a:p>
          <a:p>
            <a:pPr marL="285750" indent="-285750" algn="l">
              <a:lnSpc>
                <a:spcPct val="90000"/>
              </a:lnSpc>
              <a:buFont typeface="Wingdings" pitchFamily="2" charset="2"/>
              <a:buChar char="ü"/>
            </a:pPr>
            <a:endParaRPr lang="ru-RU" sz="1400" dirty="0" smtClean="0">
              <a:solidFill>
                <a:schemeClr val="tx1"/>
              </a:solidFill>
            </a:endParaRPr>
          </a:p>
          <a:p>
            <a:pPr marL="285750" indent="-285750" algn="l">
              <a:lnSpc>
                <a:spcPct val="90000"/>
              </a:lnSpc>
              <a:buFont typeface="Wingdings" pitchFamily="2" charset="2"/>
              <a:buChar char="ü"/>
            </a:pPr>
            <a:endParaRPr lang="ru-RU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l">
              <a:lnSpc>
                <a:spcPct val="90000"/>
              </a:lnSpc>
              <a:buFont typeface="Wingdings" pitchFamily="2" charset="2"/>
              <a:buChar char="ü"/>
            </a:pPr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</a:pPr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 bwMode="auto">
          <a:xfrm>
            <a:off x="3330395" y="1873334"/>
            <a:ext cx="5457117" cy="4536504"/>
          </a:xfrm>
          <a:prstGeom prst="roundRect">
            <a:avLst>
              <a:gd name="adj" fmla="val 5600"/>
            </a:avLst>
          </a:prstGeom>
          <a:solidFill>
            <a:schemeClr val="bg1">
              <a:alpha val="57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Приложения к Указаниям</a:t>
            </a:r>
          </a:p>
          <a:p>
            <a:pPr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8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ru-RU" sz="16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Приложение   1.  Классификация доходов бюджетов</a:t>
            </a:r>
          </a:p>
          <a:p>
            <a:pPr algn="l">
              <a:lnSpc>
                <a:spcPct val="100000"/>
              </a:lnSpc>
            </a:pPr>
            <a:r>
              <a:rPr lang="ru-RU" sz="1600" dirty="0" smtClean="0">
                <a:solidFill>
                  <a:schemeClr val="tx1"/>
                </a:solidFill>
              </a:rPr>
              <a:t>Приложение   2.  Перечень разделов, подразделов</a:t>
            </a:r>
          </a:p>
          <a:p>
            <a:pPr algn="l">
              <a:lnSpc>
                <a:spcPct val="100000"/>
              </a:lnSpc>
            </a:pPr>
            <a:r>
              <a:rPr lang="ru-RU" sz="1600" dirty="0" smtClean="0">
                <a:solidFill>
                  <a:srgbClr val="C00000"/>
                </a:solidFill>
              </a:rPr>
              <a:t>Приложение   3</a:t>
            </a:r>
            <a:r>
              <a:rPr lang="ru-RU" sz="1600" dirty="0" smtClean="0">
                <a:solidFill>
                  <a:srgbClr val="FF0000"/>
                </a:solidFill>
              </a:rPr>
              <a:t>.  Перечень видов расходов</a:t>
            </a:r>
          </a:p>
          <a:p>
            <a:pPr algn="l">
              <a:lnSpc>
                <a:spcPct val="100000"/>
              </a:lnSpc>
            </a:pPr>
            <a:r>
              <a:rPr lang="ru-RU" sz="1600" dirty="0" smtClean="0">
                <a:solidFill>
                  <a:schemeClr val="tx1"/>
                </a:solidFill>
              </a:rPr>
              <a:t>Приложение   4.  КОСГУ</a:t>
            </a:r>
          </a:p>
          <a:p>
            <a:pPr algn="l">
              <a:lnSpc>
                <a:spcPct val="100000"/>
              </a:lnSpc>
            </a:pPr>
            <a:r>
              <a:rPr kumimoji="0" lang="ru-RU" sz="16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Приложение   5.  Таблица увязки ВР - КОСГУ</a:t>
            </a:r>
          </a:p>
          <a:p>
            <a:pPr algn="l">
              <a:lnSpc>
                <a:spcPct val="100000"/>
              </a:lnSpc>
            </a:pPr>
            <a:r>
              <a:rPr kumimoji="0" lang="ru-RU" sz="16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Приложение   6.  Источники финансирования дефицитов</a:t>
            </a:r>
          </a:p>
          <a:p>
            <a:pPr algn="l">
              <a:lnSpc>
                <a:spcPct val="100000"/>
              </a:lnSpc>
            </a:pPr>
            <a:r>
              <a:rPr kumimoji="0" lang="ru-RU" sz="16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                            бюджетов</a:t>
            </a:r>
          </a:p>
          <a:p>
            <a:pPr algn="l">
              <a:lnSpc>
                <a:spcPct val="100000"/>
              </a:lnSpc>
            </a:pPr>
            <a:r>
              <a:rPr kumimoji="0" lang="ru-RU" sz="16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Приложение   7.  Перечень главных администраторов</a:t>
            </a:r>
          </a:p>
          <a:p>
            <a:pPr indent="1512000" algn="l">
              <a:lnSpc>
                <a:spcPct val="100000"/>
              </a:lnSpc>
            </a:pPr>
            <a:r>
              <a:rPr kumimoji="0" lang="ru-RU" sz="16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доходов</a:t>
            </a:r>
          </a:p>
          <a:p>
            <a:pPr algn="l">
              <a:lnSpc>
                <a:spcPct val="100000"/>
              </a:lnSpc>
            </a:pPr>
            <a:r>
              <a:rPr kumimoji="0" lang="ru-RU" sz="16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Приложение   8.  Перечень ГРБС</a:t>
            </a:r>
          </a:p>
          <a:p>
            <a:pPr algn="l">
              <a:lnSpc>
                <a:spcPct val="100000"/>
              </a:lnSpc>
            </a:pPr>
            <a:r>
              <a:rPr kumimoji="0" lang="ru-RU" sz="16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Приложение   9.  Перечень главных администраторов  	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           </a:t>
            </a:r>
            <a:r>
              <a:rPr kumimoji="0" lang="ru-RU" sz="16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источников</a:t>
            </a:r>
          </a:p>
          <a:p>
            <a:pPr algn="l">
              <a:lnSpc>
                <a:spcPct val="100000"/>
              </a:lnSpc>
            </a:pPr>
            <a:r>
              <a:rPr kumimoji="0" lang="ru-RU" sz="160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</a:rPr>
              <a:t>Приложение 10.  </a:t>
            </a:r>
            <a:r>
              <a:rPr lang="ru-RU" sz="1600" dirty="0" smtClean="0">
                <a:solidFill>
                  <a:srgbClr val="FF0000"/>
                </a:solidFill>
              </a:rPr>
              <a:t>Перечень целевых статей</a:t>
            </a:r>
            <a:endParaRPr kumimoji="0" lang="ru-RU" sz="1600" i="0" u="none" strike="noStrike" cap="none" normalizeH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  <a:p>
            <a:pPr algn="l">
              <a:lnSpc>
                <a:spcPct val="100000"/>
              </a:lnSpc>
            </a:pPr>
            <a:r>
              <a:rPr kumimoji="0" lang="ru-RU" sz="160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Приложение 11.  Перечень «федеральных» подвидов </a:t>
            </a:r>
          </a:p>
          <a:p>
            <a:pPr algn="l">
              <a:lnSpc>
                <a:spcPct val="100000"/>
              </a:lnSpc>
            </a:pPr>
            <a:r>
              <a:rPr lang="ru-RU" sz="1600" dirty="0">
                <a:solidFill>
                  <a:srgbClr val="FF0000"/>
                </a:solidFill>
              </a:rPr>
              <a:t>	 </a:t>
            </a:r>
            <a:r>
              <a:rPr lang="ru-RU" sz="1600" dirty="0" smtClean="0">
                <a:solidFill>
                  <a:srgbClr val="FF0000"/>
                </a:solidFill>
              </a:rPr>
              <a:t>           </a:t>
            </a:r>
            <a:r>
              <a:rPr kumimoji="0" lang="ru-RU" sz="160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доходов</a:t>
            </a:r>
          </a:p>
          <a:p>
            <a:pPr algn="l">
              <a:lnSpc>
                <a:spcPct val="100000"/>
              </a:lnSpc>
            </a:pPr>
            <a:r>
              <a:rPr kumimoji="0" lang="ru-RU" sz="160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Приложение 12.  </a:t>
            </a:r>
            <a:r>
              <a:rPr kumimoji="0" lang="ru-RU" sz="150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Перечень «федеральных» видов источников</a:t>
            </a:r>
            <a:r>
              <a:rPr kumimoji="0" lang="ru-RU" sz="1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.</a:t>
            </a:r>
          </a:p>
          <a:p>
            <a:pPr algn="l">
              <a:lnSpc>
                <a:spcPct val="80000"/>
              </a:lnSpc>
            </a:pPr>
            <a:r>
              <a:rPr kumimoji="0" lang="ru-RU" sz="1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6444018" y="6483961"/>
            <a:ext cx="25876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defTabSz="457200" eaLnBrk="1" hangingPunct="1"/>
            <a:r>
              <a:rPr lang="en-GB" sz="1200" dirty="0" smtClean="0">
                <a:solidFill>
                  <a:srgbClr val="000000"/>
                </a:solidFill>
              </a:rPr>
              <a:t>СЛАЙД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fld id="{69103821-F513-405B-8A27-E1DCBDB92158}" type="slidenum">
              <a:rPr lang="en-GB" sz="1400" smtClean="0">
                <a:solidFill>
                  <a:srgbClr val="000000"/>
                </a:solidFill>
              </a:rPr>
              <a:pPr algn="r" defTabSz="457200" eaLnBrk="1" hangingPunct="1"/>
              <a:t>10</a:t>
            </a:fld>
            <a:endParaRPr lang="en-GB" sz="1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327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 bwMode="auto">
          <a:xfrm>
            <a:off x="164020" y="832513"/>
            <a:ext cx="8979979" cy="5645904"/>
          </a:xfrm>
          <a:prstGeom prst="roundRect">
            <a:avLst>
              <a:gd name="adj" fmla="val 5079"/>
            </a:avLst>
          </a:prstGeom>
          <a:solidFill>
            <a:srgbClr val="92D050">
              <a:alpha val="4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5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Принципы назначения кодов бюджетной классификации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173037" y="456359"/>
            <a:ext cx="8970963" cy="43074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500" b="1" dirty="0" smtClean="0"/>
              <a:t>Начиная с бюджета 2014 года (без ограничения применения)</a:t>
            </a:r>
          </a:p>
        </p:txBody>
      </p:sp>
      <p:sp>
        <p:nvSpPr>
          <p:cNvPr id="4" name="Скругленный прямоугольник 3"/>
          <p:cNvSpPr/>
          <p:nvPr/>
        </p:nvSpPr>
        <p:spPr bwMode="auto">
          <a:xfrm>
            <a:off x="342374" y="1146412"/>
            <a:ext cx="2810260" cy="5256939"/>
          </a:xfrm>
          <a:prstGeom prst="roundRect">
            <a:avLst>
              <a:gd name="adj" fmla="val 8163"/>
            </a:avLst>
          </a:prstGeom>
          <a:solidFill>
            <a:schemeClr val="bg1">
              <a:alpha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endParaRPr lang="ru-RU" sz="800" dirty="0">
              <a:solidFill>
                <a:schemeClr val="tx1"/>
              </a:solidFill>
            </a:endParaRPr>
          </a:p>
          <a:p>
            <a:pPr indent="-400050" algn="l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r>
              <a:rPr lang="ru-RU" sz="1600" dirty="0" smtClean="0">
                <a:solidFill>
                  <a:schemeClr val="tx1"/>
                </a:solidFill>
              </a:rPr>
              <a:t>1.   ЕДИНСТВА</a:t>
            </a:r>
          </a:p>
          <a:p>
            <a:pPr indent="-400050" algn="l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AutoNum type="arabicPeriod"/>
            </a:pPr>
            <a:endParaRPr lang="ru-RU" sz="1600" dirty="0" smtClean="0">
              <a:solidFill>
                <a:schemeClr val="tx1"/>
              </a:solidFill>
            </a:endParaRPr>
          </a:p>
          <a:p>
            <a:pPr indent="-400050" algn="l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endParaRPr lang="ru-RU" sz="800" dirty="0" smtClean="0">
              <a:solidFill>
                <a:schemeClr val="tx1"/>
              </a:solidFill>
            </a:endParaRPr>
          </a:p>
          <a:p>
            <a:pPr indent="-400050" algn="l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endParaRPr lang="ru-RU" sz="800" dirty="0" smtClean="0">
              <a:solidFill>
                <a:schemeClr val="tx1"/>
              </a:solidFill>
            </a:endParaRPr>
          </a:p>
          <a:p>
            <a:pPr indent="-400050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AutoNum type="arabicPeriod" startAt="2"/>
            </a:pPr>
            <a:r>
              <a:rPr lang="ru-RU" sz="1600" dirty="0" smtClean="0"/>
              <a:t>СТАБИЛЬНОСТИ (ПРИЕМСТВЕННОСТИ)</a:t>
            </a:r>
          </a:p>
          <a:p>
            <a:pPr indent="-400050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AutoNum type="arabicPeriod" startAt="2"/>
            </a:pPr>
            <a:endParaRPr lang="ru-RU" sz="1600" dirty="0" smtClean="0"/>
          </a:p>
          <a:p>
            <a:pPr indent="-400050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endParaRPr lang="ru-RU" sz="1600" dirty="0" smtClean="0"/>
          </a:p>
          <a:p>
            <a:pPr indent="-400050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endParaRPr lang="ru-RU" sz="1600" dirty="0" smtClean="0"/>
          </a:p>
          <a:p>
            <a:pPr indent="-400050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endParaRPr lang="ru-RU" sz="800" dirty="0" smtClean="0"/>
          </a:p>
          <a:p>
            <a:pPr indent="-400050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endParaRPr lang="ru-RU" sz="800" dirty="0" smtClean="0"/>
          </a:p>
          <a:p>
            <a:pPr indent="-400050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r>
              <a:rPr lang="ru-RU" sz="1600" dirty="0" smtClean="0">
                <a:solidFill>
                  <a:schemeClr val="tx1"/>
                </a:solidFill>
              </a:rPr>
              <a:t>3.    ОТКРЫТОСТИ</a:t>
            </a:r>
          </a:p>
          <a:p>
            <a:pPr algn="l">
              <a:lnSpc>
                <a:spcPct val="90000"/>
              </a:lnSpc>
            </a:pPr>
            <a:r>
              <a:rPr lang="ru-RU" sz="1600" dirty="0" smtClean="0">
                <a:solidFill>
                  <a:schemeClr val="tx1"/>
                </a:solidFill>
              </a:rPr>
              <a:t>     </a:t>
            </a:r>
          </a:p>
          <a:p>
            <a:pPr marL="285750" indent="-285750" algn="l">
              <a:lnSpc>
                <a:spcPct val="90000"/>
              </a:lnSpc>
              <a:buFont typeface="Wingdings" pitchFamily="2" charset="2"/>
              <a:buChar char="ü"/>
            </a:pPr>
            <a:endParaRPr lang="ru-RU" sz="1600" dirty="0">
              <a:solidFill>
                <a:schemeClr val="tx1"/>
              </a:solidFill>
            </a:endParaRPr>
          </a:p>
          <a:p>
            <a:pPr marL="285750" indent="-285750" algn="l">
              <a:lnSpc>
                <a:spcPct val="90000"/>
              </a:lnSpc>
              <a:buFont typeface="Wingdings" pitchFamily="2" charset="2"/>
              <a:buChar char="ü"/>
            </a:pPr>
            <a:endParaRPr lang="ru-RU" sz="1400" dirty="0" smtClean="0">
              <a:solidFill>
                <a:schemeClr val="tx1"/>
              </a:solidFill>
            </a:endParaRPr>
          </a:p>
          <a:p>
            <a:pPr marL="285750" indent="-285750" algn="l">
              <a:lnSpc>
                <a:spcPct val="90000"/>
              </a:lnSpc>
              <a:buFont typeface="Wingdings" pitchFamily="2" charset="2"/>
              <a:buChar char="ü"/>
            </a:pPr>
            <a:endParaRPr lang="ru-RU" sz="1400" dirty="0" smtClean="0">
              <a:solidFill>
                <a:schemeClr val="tx1"/>
              </a:solidFill>
            </a:endParaRPr>
          </a:p>
          <a:p>
            <a:pPr marL="285750" indent="-285750" algn="l">
              <a:lnSpc>
                <a:spcPct val="90000"/>
              </a:lnSpc>
              <a:buFont typeface="Wingdings" pitchFamily="2" charset="2"/>
              <a:buChar char="ü"/>
            </a:pPr>
            <a:endParaRPr lang="ru-RU" sz="1400" dirty="0" smtClean="0">
              <a:solidFill>
                <a:schemeClr val="tx1"/>
              </a:solidFill>
            </a:endParaRPr>
          </a:p>
          <a:p>
            <a:pPr marL="285750" indent="-285750" algn="l">
              <a:lnSpc>
                <a:spcPct val="90000"/>
              </a:lnSpc>
              <a:buFont typeface="Wingdings" pitchFamily="2" charset="2"/>
              <a:buChar char="ü"/>
            </a:pPr>
            <a:endParaRPr lang="ru-RU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l">
              <a:lnSpc>
                <a:spcPct val="90000"/>
              </a:lnSpc>
              <a:buFont typeface="Wingdings" pitchFamily="2" charset="2"/>
              <a:buChar char="ü"/>
            </a:pPr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</a:pPr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 bwMode="auto">
          <a:xfrm>
            <a:off x="3303100" y="1119116"/>
            <a:ext cx="5840900" cy="5318018"/>
          </a:xfrm>
          <a:prstGeom prst="roundRect">
            <a:avLst>
              <a:gd name="adj" fmla="val 5600"/>
            </a:avLst>
          </a:prstGeom>
          <a:solidFill>
            <a:schemeClr val="bg1">
              <a:alpha val="57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just" defTabSz="449263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tabLst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1.1. Единая структура кодов</a:t>
            </a:r>
          </a:p>
          <a:p>
            <a:pPr marL="342900" marR="0" indent="-342900" algn="just" defTabSz="449263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tabLst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1.2. Порядок формирования кодов (их составных частей) и порядок их применения едины для всех бюджетов </a:t>
            </a:r>
          </a:p>
          <a:p>
            <a:pPr marL="342900" indent="-342900" algn="just" defTabSz="449263" eaLnBrk="0" hangingPunct="0">
              <a:lnSpc>
                <a:spcPct val="80000"/>
              </a:lnSpc>
              <a:spcAft>
                <a:spcPts val="600"/>
              </a:spcAft>
              <a:buClr>
                <a:srgbClr val="000000"/>
              </a:buClr>
              <a:buSzPct val="100000"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       буквенно-цифровой код 1-9; </a:t>
            </a:r>
            <a:r>
              <a:rPr lang="ru-RU" sz="1800" dirty="0" smtClean="0"/>
              <a:t>Б, Г, Д, Ж, И, Л, П, Ф, Ц, Ч, Ш, Э, Ю, Я.</a:t>
            </a:r>
            <a:endParaRPr lang="ru-RU" sz="1800" dirty="0" smtClean="0">
              <a:solidFill>
                <a:schemeClr val="accent1">
                  <a:lumMod val="50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marR="0" indent="-342900" algn="just" defTabSz="449263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tabLst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1.3. единая разрядность кода 20тизначная</a:t>
            </a:r>
          </a:p>
          <a:p>
            <a:pPr marL="342900" marR="0" indent="-342900" algn="just" defTabSz="449263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tabLst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2.1. Коды стабильны (сопоставимы) в периоде отчетного (2013), текущего (2014) и очередного (2015) (2015 – 2016). Динамические ряды!</a:t>
            </a:r>
          </a:p>
          <a:p>
            <a:pPr marL="342900" marR="0" indent="-342900" algn="just" defTabSz="449263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tabLst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2.2.    </a:t>
            </a:r>
            <a:r>
              <a:rPr lang="ru-RU" sz="1800" dirty="0" err="1" smtClean="0">
                <a:solidFill>
                  <a:schemeClr val="accent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Финорган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, принявший решение об изменении КБК (структурной составляющей) ОБЕСПЕЧИВАЕТ! Сопоставимость измененных и новых в ТАБЛИЦАХ СООТВЕТСТВИЯ – сайт</a:t>
            </a:r>
          </a:p>
          <a:p>
            <a:pPr marL="342900" marR="0" indent="-342900" algn="just" defTabSz="449263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tabLst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2.3. Код главы неизменен. При реорганизации </a:t>
            </a:r>
            <a:r>
              <a:rPr lang="ru-RU" sz="1800" dirty="0" err="1" smtClean="0">
                <a:solidFill>
                  <a:schemeClr val="accent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государ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. (</a:t>
            </a:r>
            <a:r>
              <a:rPr lang="ru-RU" sz="1800" dirty="0" err="1" smtClean="0">
                <a:solidFill>
                  <a:schemeClr val="accent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муниц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.) органа – код главы  5 не используется.</a:t>
            </a:r>
          </a:p>
          <a:p>
            <a:pPr marL="342900" marR="0" indent="-342900" algn="just" defTabSz="449263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tabLst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2.4. КБК по которым была кассовое исполнение не изменяются в течении финансового года.</a:t>
            </a:r>
          </a:p>
          <a:p>
            <a:pPr marL="342900" marR="0" indent="-342900" algn="just" defTabSz="449263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tabLst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3. НЕТ СЕКРЕТНЫХ КБК</a:t>
            </a:r>
          </a:p>
          <a:p>
            <a:pPr marL="342900" marR="0" indent="-342900" algn="just" defTabSz="449263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tabLst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ru-RU" sz="1600" dirty="0" smtClean="0">
              <a:solidFill>
                <a:schemeClr val="accent1">
                  <a:lumMod val="50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marR="0" indent="-342900" algn="just" defTabSz="449263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Times New Roman" pitchFamily="18" charset="0"/>
              <a:buAutoNum type="arabicPeriod"/>
              <a:tabLst/>
            </a:pPr>
            <a:endParaRPr kumimoji="0" lang="ru-RU" sz="1600" i="0" u="none" strike="noStrike" cap="none" normalizeH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8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28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6444018" y="6483961"/>
            <a:ext cx="25876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defTabSz="457200" eaLnBrk="1" hangingPunct="1"/>
            <a:r>
              <a:rPr lang="en-GB" sz="1200" dirty="0" smtClean="0">
                <a:solidFill>
                  <a:srgbClr val="000000"/>
                </a:solidFill>
              </a:rPr>
              <a:t>СЛАЙД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fld id="{69103821-F513-405B-8A27-E1DCBDB92158}" type="slidenum">
              <a:rPr lang="en-GB" sz="1400" smtClean="0">
                <a:solidFill>
                  <a:srgbClr val="000000"/>
                </a:solidFill>
              </a:rPr>
              <a:pPr algn="r" defTabSz="457200" eaLnBrk="1" hangingPunct="1"/>
              <a:t>11</a:t>
            </a:fld>
            <a:endParaRPr lang="en-GB" sz="1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327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Text Box 2"/>
          <p:cNvSpPr txBox="1">
            <a:spLocks noChangeArrowheads="1"/>
          </p:cNvSpPr>
          <p:nvPr/>
        </p:nvSpPr>
        <p:spPr bwMode="auto">
          <a:xfrm>
            <a:off x="6553200" y="6372225"/>
            <a:ext cx="25876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defTabSz="457200" eaLnBrk="1" hangingPunct="1"/>
            <a:r>
              <a:rPr lang="en-GB" sz="1200" dirty="0" smtClean="0">
                <a:solidFill>
                  <a:srgbClr val="000000"/>
                </a:solidFill>
              </a:rPr>
              <a:t>СЛАЙД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fld id="{69103821-F513-405B-8A27-E1DCBDB92158}" type="slidenum">
              <a:rPr lang="en-GB" sz="1400" smtClean="0">
                <a:solidFill>
                  <a:srgbClr val="000000"/>
                </a:solidFill>
              </a:rPr>
              <a:pPr algn="r" defTabSz="457200" eaLnBrk="1" hangingPunct="1"/>
              <a:t>12</a:t>
            </a:fld>
            <a:endParaRPr lang="en-GB" sz="1400" dirty="0" smtClean="0">
              <a:solidFill>
                <a:srgbClr val="000000"/>
              </a:solidFill>
            </a:endParaRPr>
          </a:p>
        </p:txBody>
      </p:sp>
      <p:sp>
        <p:nvSpPr>
          <p:cNvPr id="220163" name="Text Box 3"/>
          <p:cNvSpPr txBox="1">
            <a:spLocks noChangeArrowheads="1"/>
          </p:cNvSpPr>
          <p:nvPr/>
        </p:nvSpPr>
        <p:spPr bwMode="auto">
          <a:xfrm>
            <a:off x="2380918" y="460138"/>
            <a:ext cx="3743325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defTabSz="457200" eaLnBrk="1" hangingPunct="1">
              <a:lnSpc>
                <a:spcPct val="80000"/>
              </a:lnSpc>
              <a:buClr>
                <a:srgbClr val="514185"/>
              </a:buClr>
            </a:pPr>
            <a:r>
              <a:rPr lang="en-GB" sz="3400" b="1" dirty="0" smtClean="0">
                <a:solidFill>
                  <a:srgbClr val="3333CC"/>
                </a:solidFill>
              </a:rPr>
              <a:t>Цели и задачи</a:t>
            </a:r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179388" y="951316"/>
            <a:ext cx="8964612" cy="5534025"/>
            <a:chOff x="158" y="754"/>
            <a:chExt cx="5488" cy="3190"/>
          </a:xfrm>
        </p:grpSpPr>
        <p:sp>
          <p:nvSpPr>
            <p:cNvPr id="220165" name="Rectangle 5"/>
            <p:cNvSpPr>
              <a:spLocks noChangeArrowheads="1"/>
            </p:cNvSpPr>
            <p:nvPr/>
          </p:nvSpPr>
          <p:spPr bwMode="auto">
            <a:xfrm>
              <a:off x="158" y="754"/>
              <a:ext cx="1815" cy="5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 algn="ctr" defTabSz="457200">
                <a:lnSpc>
                  <a:spcPct val="87000"/>
                </a:lnSpc>
                <a:spcBef>
                  <a:spcPts val="650"/>
                </a:spcBef>
                <a:buFont typeface="Symbol" pitchFamily="18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kumimoji="1" lang="en-GB" sz="2800" b="1" dirty="0" smtClean="0">
                  <a:cs typeface="Arial" charset="0"/>
                </a:rPr>
                <a:t>Целевая статья расходов</a:t>
              </a:r>
            </a:p>
          </p:txBody>
        </p:sp>
        <p:sp>
          <p:nvSpPr>
            <p:cNvPr id="220166" name="Rectangle 6"/>
            <p:cNvSpPr>
              <a:spLocks noChangeArrowheads="1"/>
            </p:cNvSpPr>
            <p:nvPr/>
          </p:nvSpPr>
          <p:spPr bwMode="auto">
            <a:xfrm>
              <a:off x="1972" y="754"/>
              <a:ext cx="2177" cy="5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 algn="ctr" defTabSz="457200">
                <a:lnSpc>
                  <a:spcPct val="87000"/>
                </a:lnSpc>
                <a:spcBef>
                  <a:spcPts val="650"/>
                </a:spcBef>
                <a:buFont typeface="Symbol" pitchFamily="18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kumimoji="1" lang="en-GB" sz="2800" b="1" dirty="0" smtClean="0">
                  <a:cs typeface="Arial" charset="0"/>
                </a:rPr>
                <a:t>Вид расходов</a:t>
              </a:r>
            </a:p>
          </p:txBody>
        </p:sp>
        <p:sp>
          <p:nvSpPr>
            <p:cNvPr id="220167" name="Rectangle 7"/>
            <p:cNvSpPr>
              <a:spLocks noChangeArrowheads="1"/>
            </p:cNvSpPr>
            <p:nvPr/>
          </p:nvSpPr>
          <p:spPr bwMode="auto">
            <a:xfrm>
              <a:off x="4149" y="754"/>
              <a:ext cx="1497" cy="5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 algn="ctr" defTabSz="457200">
                <a:lnSpc>
                  <a:spcPct val="87000"/>
                </a:lnSpc>
                <a:spcBef>
                  <a:spcPts val="650"/>
                </a:spcBef>
                <a:buFont typeface="Symbol" pitchFamily="18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kumimoji="1" lang="en-GB" sz="2800" b="1" dirty="0" smtClean="0">
                  <a:cs typeface="Arial" charset="0"/>
                </a:rPr>
                <a:t>КОСГУ</a:t>
              </a:r>
            </a:p>
          </p:txBody>
        </p:sp>
        <p:sp>
          <p:nvSpPr>
            <p:cNvPr id="220168" name="Rectangle 8"/>
            <p:cNvSpPr>
              <a:spLocks noChangeArrowheads="1"/>
            </p:cNvSpPr>
            <p:nvPr/>
          </p:nvSpPr>
          <p:spPr bwMode="auto">
            <a:xfrm>
              <a:off x="158" y="1331"/>
              <a:ext cx="1815" cy="2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pPr defTabSz="457200">
                <a:lnSpc>
                  <a:spcPct val="87000"/>
                </a:lnSpc>
                <a:spcBef>
                  <a:spcPts val="650"/>
                </a:spcBef>
                <a:buFont typeface="Symbol" pitchFamily="18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kumimoji="1" lang="en-GB" sz="2200" dirty="0" smtClean="0">
                  <a:solidFill>
                    <a:srgbClr val="3333CC"/>
                  </a:solidFill>
                  <a:cs typeface="Arial" charset="0"/>
                </a:rPr>
                <a:t>Классификация расходов</a:t>
              </a:r>
              <a:r>
                <a:rPr kumimoji="1" lang="en-GB" sz="2200" dirty="0" smtClean="0">
                  <a:cs typeface="Arial" charset="0"/>
                </a:rPr>
                <a:t> в соответствии с расходными обязательствами, подлежащими исполнению за счет средств бюджета, </a:t>
              </a:r>
              <a:r>
                <a:rPr kumimoji="1" lang="en-GB" sz="2200" dirty="0" smtClean="0">
                  <a:solidFill>
                    <a:srgbClr val="3333CC"/>
                  </a:solidFill>
                  <a:cs typeface="Arial" charset="0"/>
                </a:rPr>
                <a:t>в разрезе программно-целевых и проектных показателей</a:t>
              </a:r>
              <a:r>
                <a:rPr kumimoji="1" lang="ru-RU" sz="2200" dirty="0" smtClean="0">
                  <a:solidFill>
                    <a:srgbClr val="3333CC"/>
                  </a:solidFill>
                  <a:cs typeface="Arial" charset="0"/>
                </a:rPr>
                <a:t> с учетом бюджетных процедур контроля и санкционирования расходов</a:t>
              </a:r>
              <a:endParaRPr kumimoji="1" lang="en-GB" sz="2200" dirty="0" smtClean="0">
                <a:solidFill>
                  <a:srgbClr val="3333CC"/>
                </a:solidFill>
                <a:cs typeface="Arial" charset="0"/>
              </a:endParaRPr>
            </a:p>
          </p:txBody>
        </p:sp>
        <p:sp>
          <p:nvSpPr>
            <p:cNvPr id="220169" name="Rectangle 9"/>
            <p:cNvSpPr>
              <a:spLocks noChangeArrowheads="1"/>
            </p:cNvSpPr>
            <p:nvPr/>
          </p:nvSpPr>
          <p:spPr bwMode="auto">
            <a:xfrm>
              <a:off x="1972" y="1331"/>
              <a:ext cx="2177" cy="2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pPr defTabSz="457200">
                <a:lnSpc>
                  <a:spcPct val="87000"/>
                </a:lnSpc>
                <a:spcBef>
                  <a:spcPts val="650"/>
                </a:spcBef>
                <a:buFont typeface="Symbol" pitchFamily="18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kumimoji="1" lang="en-GB" sz="2000" dirty="0" smtClean="0">
                  <a:solidFill>
                    <a:srgbClr val="3333CC"/>
                  </a:solidFill>
                  <a:cs typeface="Arial" charset="0"/>
                </a:rPr>
                <a:t>Классификация расходов по видам бюджетных ассигнований</a:t>
              </a:r>
              <a:r>
                <a:rPr kumimoji="1" lang="en-GB" sz="2000" dirty="0" smtClean="0">
                  <a:cs typeface="Arial" charset="0"/>
                </a:rPr>
                <a:t> в соответствии с положениями бюджетного законодательства.</a:t>
              </a:r>
            </a:p>
            <a:p>
              <a:pPr defTabSz="457200">
                <a:lnSpc>
                  <a:spcPct val="87000"/>
                </a:lnSpc>
                <a:spcBef>
                  <a:spcPts val="650"/>
                </a:spcBef>
                <a:buFont typeface="Symbol" pitchFamily="18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kumimoji="1" lang="en-GB" sz="2000" dirty="0" smtClean="0">
                  <a:cs typeface="Arial" charset="0"/>
                </a:rPr>
                <a:t>Группировка однородных по видам операций в целях управления бюджетным процессом по расходам и контроля за его исполнением в привязке к определенным требованиям по с</a:t>
              </a:r>
              <a:r>
                <a:rPr kumimoji="1" lang="ru-RU" sz="2000" dirty="0" smtClean="0">
                  <a:cs typeface="Arial" charset="0"/>
                </a:rPr>
                <a:t>а</a:t>
              </a:r>
              <a:r>
                <a:rPr kumimoji="1" lang="en-GB" sz="2000" dirty="0" smtClean="0">
                  <a:cs typeface="Arial" charset="0"/>
                </a:rPr>
                <a:t>нкционированию</a:t>
              </a:r>
            </a:p>
          </p:txBody>
        </p:sp>
        <p:sp>
          <p:nvSpPr>
            <p:cNvPr id="220170" name="Rectangle 10"/>
            <p:cNvSpPr>
              <a:spLocks noChangeArrowheads="1"/>
            </p:cNvSpPr>
            <p:nvPr/>
          </p:nvSpPr>
          <p:spPr bwMode="auto">
            <a:xfrm>
              <a:off x="4149" y="1331"/>
              <a:ext cx="1497" cy="2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pPr defTabSz="457200">
                <a:lnSpc>
                  <a:spcPct val="87000"/>
                </a:lnSpc>
                <a:spcBef>
                  <a:spcPts val="650"/>
                </a:spcBef>
                <a:buFont typeface="Symbol" pitchFamily="18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kumimoji="1" lang="en-GB" sz="2200" dirty="0" smtClean="0">
                  <a:solidFill>
                    <a:srgbClr val="3333CC"/>
                  </a:solidFill>
                  <a:latin typeface="Arial" charset="0"/>
                  <a:cs typeface="Arial" charset="0"/>
                </a:rPr>
                <a:t>Классификация операций по их экономическому содержанию</a:t>
              </a:r>
              <a:r>
                <a:rPr kumimoji="1" lang="en-GB" sz="2200" dirty="0" smtClean="0">
                  <a:latin typeface="Arial" charset="0"/>
                  <a:cs typeface="Arial" charset="0"/>
                </a:rPr>
                <a:t> в соответствии с</a:t>
              </a:r>
              <a:r>
                <a:rPr kumimoji="1" lang="ru-RU" sz="2200" dirty="0" smtClean="0">
                  <a:latin typeface="Arial" charset="0"/>
                  <a:cs typeface="Arial" charset="0"/>
                </a:rPr>
                <a:t>о</a:t>
              </a:r>
              <a:r>
                <a:rPr kumimoji="1" lang="en-GB" sz="2200" dirty="0" smtClean="0">
                  <a:latin typeface="Arial" charset="0"/>
                  <a:cs typeface="Arial" charset="0"/>
                </a:rPr>
                <a:t> стандартами СГФ и СНС</a:t>
              </a:r>
            </a:p>
            <a:p>
              <a:pPr defTabSz="457200">
                <a:lnSpc>
                  <a:spcPct val="87000"/>
                </a:lnSpc>
                <a:spcBef>
                  <a:spcPts val="650"/>
                </a:spcBef>
                <a:buFont typeface="Symbol" pitchFamily="18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kumimoji="1" lang="ru-RU" sz="2200" dirty="0" smtClean="0">
                <a:latin typeface="Arial" charset="0"/>
                <a:cs typeface="Arial" charset="0"/>
              </a:endParaRPr>
            </a:p>
            <a:p>
              <a:pPr defTabSz="457200">
                <a:lnSpc>
                  <a:spcPct val="87000"/>
                </a:lnSpc>
                <a:spcBef>
                  <a:spcPts val="650"/>
                </a:spcBef>
                <a:buFont typeface="Symbol" pitchFamily="18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kumimoji="1" lang="ru-RU" sz="2200" dirty="0">
                <a:latin typeface="Arial" charset="0"/>
                <a:cs typeface="Arial" charset="0"/>
              </a:endParaRPr>
            </a:p>
            <a:p>
              <a:pPr defTabSz="457200">
                <a:lnSpc>
                  <a:spcPct val="87000"/>
                </a:lnSpc>
                <a:spcBef>
                  <a:spcPts val="650"/>
                </a:spcBef>
                <a:buFont typeface="Symbol" pitchFamily="18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kumimoji="1" lang="en-GB" sz="2200" dirty="0" smtClean="0">
                <a:latin typeface="Arial" charset="0"/>
                <a:cs typeface="Arial" charset="0"/>
              </a:endParaRPr>
            </a:p>
            <a:p>
              <a:pPr defTabSz="457200">
                <a:lnSpc>
                  <a:spcPct val="87000"/>
                </a:lnSpc>
                <a:spcBef>
                  <a:spcPts val="650"/>
                </a:spcBef>
                <a:buFont typeface="Symbol" pitchFamily="18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kumimoji="1" lang="ru-RU" sz="2200" dirty="0" smtClean="0">
                  <a:solidFill>
                    <a:srgbClr val="FF0000"/>
                  </a:solidFill>
                  <a:latin typeface="Arial" charset="0"/>
                  <a:cs typeface="Arial" charset="0"/>
                </a:rPr>
                <a:t>Достаточна только на уровне учета и отчетности</a:t>
              </a:r>
              <a:endParaRPr kumimoji="1" lang="en-GB" sz="2200" dirty="0" smtClean="0">
                <a:solidFill>
                  <a:srgbClr val="FF0000"/>
                </a:solidFill>
                <a:latin typeface="Arial" charset="0"/>
                <a:cs typeface="Arial" charset="0"/>
              </a:endParaRPr>
            </a:p>
            <a:p>
              <a:pPr defTabSz="457200">
                <a:lnSpc>
                  <a:spcPct val="87000"/>
                </a:lnSpc>
                <a:spcBef>
                  <a:spcPts val="650"/>
                </a:spcBef>
                <a:buFont typeface="Symbol" pitchFamily="18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kumimoji="1" lang="en-GB" sz="2200" dirty="0" smtClean="0">
                <a:latin typeface="Arial" charset="0"/>
                <a:cs typeface="Arial" charset="0"/>
              </a:endParaRPr>
            </a:p>
            <a:p>
              <a:pPr defTabSz="457200">
                <a:lnSpc>
                  <a:spcPct val="87000"/>
                </a:lnSpc>
                <a:spcBef>
                  <a:spcPts val="650"/>
                </a:spcBef>
                <a:buFont typeface="Symbol" pitchFamily="18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kumimoji="1" lang="en-GB" sz="2200" dirty="0" smtClean="0">
                <a:latin typeface="Arial" charset="0"/>
                <a:cs typeface="Arial" charset="0"/>
              </a:endParaRPr>
            </a:p>
          </p:txBody>
        </p:sp>
        <p:sp>
          <p:nvSpPr>
            <p:cNvPr id="220171" name="Line 11"/>
            <p:cNvSpPr>
              <a:spLocks noChangeShapeType="1"/>
            </p:cNvSpPr>
            <p:nvPr/>
          </p:nvSpPr>
          <p:spPr bwMode="auto">
            <a:xfrm>
              <a:off x="1972" y="754"/>
              <a:ext cx="1" cy="319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7200">
                <a:defRPr/>
              </a:pPr>
              <a:endParaRPr kumimoji="1" lang="ru-RU" sz="1800" dirty="0">
                <a:latin typeface="Times New Roman" charset="0"/>
                <a:cs typeface="Arial" charset="0"/>
              </a:endParaRPr>
            </a:p>
          </p:txBody>
        </p:sp>
        <p:sp>
          <p:nvSpPr>
            <p:cNvPr id="220172" name="Line 12"/>
            <p:cNvSpPr>
              <a:spLocks noChangeShapeType="1"/>
            </p:cNvSpPr>
            <p:nvPr/>
          </p:nvSpPr>
          <p:spPr bwMode="auto">
            <a:xfrm>
              <a:off x="4149" y="754"/>
              <a:ext cx="1" cy="319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7200">
                <a:defRPr/>
              </a:pPr>
              <a:endParaRPr kumimoji="1" lang="ru-RU" sz="1800" dirty="0">
                <a:latin typeface="Times New Roman" charset="0"/>
                <a:cs typeface="Arial" charset="0"/>
              </a:endParaRPr>
            </a:p>
          </p:txBody>
        </p:sp>
        <p:sp>
          <p:nvSpPr>
            <p:cNvPr id="220173" name="Line 13"/>
            <p:cNvSpPr>
              <a:spLocks noChangeShapeType="1"/>
            </p:cNvSpPr>
            <p:nvPr/>
          </p:nvSpPr>
          <p:spPr bwMode="auto">
            <a:xfrm>
              <a:off x="158" y="1331"/>
              <a:ext cx="5488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7200">
                <a:defRPr/>
              </a:pPr>
              <a:endParaRPr kumimoji="1" lang="ru-RU" sz="1800" dirty="0">
                <a:latin typeface="Times New Roman" charset="0"/>
                <a:cs typeface="Arial" charset="0"/>
              </a:endParaRPr>
            </a:p>
          </p:txBody>
        </p:sp>
        <p:sp>
          <p:nvSpPr>
            <p:cNvPr id="220174" name="Line 14"/>
            <p:cNvSpPr>
              <a:spLocks noChangeShapeType="1"/>
            </p:cNvSpPr>
            <p:nvPr/>
          </p:nvSpPr>
          <p:spPr bwMode="auto">
            <a:xfrm>
              <a:off x="158" y="754"/>
              <a:ext cx="1" cy="3190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7200">
                <a:defRPr/>
              </a:pPr>
              <a:endParaRPr kumimoji="1" lang="ru-RU" sz="1800" dirty="0">
                <a:latin typeface="Times New Roman" charset="0"/>
                <a:cs typeface="Arial" charset="0"/>
              </a:endParaRPr>
            </a:p>
          </p:txBody>
        </p:sp>
        <p:sp>
          <p:nvSpPr>
            <p:cNvPr id="220175" name="Line 15"/>
            <p:cNvSpPr>
              <a:spLocks noChangeShapeType="1"/>
            </p:cNvSpPr>
            <p:nvPr/>
          </p:nvSpPr>
          <p:spPr bwMode="auto">
            <a:xfrm>
              <a:off x="5646" y="754"/>
              <a:ext cx="1" cy="3190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7200">
                <a:defRPr/>
              </a:pPr>
              <a:endParaRPr kumimoji="1" lang="ru-RU" sz="1800" dirty="0">
                <a:latin typeface="Times New Roman" charset="0"/>
                <a:cs typeface="Arial" charset="0"/>
              </a:endParaRPr>
            </a:p>
          </p:txBody>
        </p:sp>
        <p:sp>
          <p:nvSpPr>
            <p:cNvPr id="220176" name="Line 16"/>
            <p:cNvSpPr>
              <a:spLocks noChangeShapeType="1"/>
            </p:cNvSpPr>
            <p:nvPr/>
          </p:nvSpPr>
          <p:spPr bwMode="auto">
            <a:xfrm>
              <a:off x="158" y="754"/>
              <a:ext cx="5488" cy="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7200">
                <a:defRPr/>
              </a:pPr>
              <a:endParaRPr kumimoji="1" lang="ru-RU" sz="1800" dirty="0">
                <a:latin typeface="Times New Roman" charset="0"/>
                <a:cs typeface="Arial" charset="0"/>
              </a:endParaRPr>
            </a:p>
          </p:txBody>
        </p:sp>
        <p:sp>
          <p:nvSpPr>
            <p:cNvPr id="220177" name="Line 17"/>
            <p:cNvSpPr>
              <a:spLocks noChangeShapeType="1"/>
            </p:cNvSpPr>
            <p:nvPr/>
          </p:nvSpPr>
          <p:spPr bwMode="auto">
            <a:xfrm>
              <a:off x="158" y="3944"/>
              <a:ext cx="5488" cy="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7200">
                <a:defRPr/>
              </a:pPr>
              <a:endParaRPr kumimoji="1" lang="ru-RU" sz="1800" dirty="0">
                <a:latin typeface="Times New Roman" charset="0"/>
                <a:cs typeface="Arial" charset="0"/>
              </a:endParaRPr>
            </a:p>
          </p:txBody>
        </p:sp>
      </p:grpSp>
      <p:sp>
        <p:nvSpPr>
          <p:cNvPr id="18" name="TextBox 1"/>
          <p:cNvSpPr txBox="1">
            <a:spLocks noChangeArrowheads="1"/>
          </p:cNvSpPr>
          <p:nvPr/>
        </p:nvSpPr>
        <p:spPr bwMode="auto">
          <a:xfrm>
            <a:off x="1364776" y="6059606"/>
            <a:ext cx="5861082" cy="64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sz="1800" b="1" dirty="0" smtClean="0">
                <a:solidFill>
                  <a:srgbClr val="FF0000"/>
                </a:solidFill>
              </a:rPr>
              <a:t>Необходимы на всех этапах бюджетного процесса</a:t>
            </a:r>
          </a:p>
        </p:txBody>
      </p:sp>
    </p:spTree>
    <p:extLst>
      <p:ext uri="{BB962C8B-B14F-4D97-AF65-F5344CB8AC3E}">
        <p14:creationId xmlns="" xmlns:p14="http://schemas.microsoft.com/office/powerpoint/2010/main" val="6338412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Прямоугольник 290"/>
          <p:cNvSpPr/>
          <p:nvPr/>
        </p:nvSpPr>
        <p:spPr>
          <a:xfrm>
            <a:off x="0" y="4289425"/>
            <a:ext cx="857250" cy="2301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240" name="TextBox 156"/>
          <p:cNvSpPr txBox="1">
            <a:spLocks noChangeArrowheads="1"/>
          </p:cNvSpPr>
          <p:nvPr/>
        </p:nvSpPr>
        <p:spPr bwMode="auto">
          <a:xfrm>
            <a:off x="0" y="613859"/>
            <a:ext cx="8902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sz="1800" b="1" dirty="0" smtClean="0"/>
              <a:t>ИЗМЕНЕНИЕ ФОРМАТА ПРИМЕНЕНИЯ БЮДЖЕТНОЙ КЛАССИФИКАЦИИ</a:t>
            </a:r>
            <a:endParaRPr lang="ru-RU" sz="18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06128417"/>
              </p:ext>
            </p:extLst>
          </p:nvPr>
        </p:nvGraphicFramePr>
        <p:xfrm>
          <a:off x="171096" y="992787"/>
          <a:ext cx="8972904" cy="6256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72904"/>
              </a:tblGrid>
              <a:tr h="36115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baseline="0" dirty="0" smtClean="0"/>
                        <a:t>Статья  23.1</a:t>
                      </a:r>
                      <a:endParaRPr lang="ru-RU" dirty="0"/>
                    </a:p>
                  </a:txBody>
                  <a:tcPr>
                    <a:solidFill>
                      <a:srgbClr val="7FAC74"/>
                    </a:solidFill>
                  </a:tcPr>
                </a:tc>
              </a:tr>
              <a:tr h="4905658">
                <a:tc>
                  <a:txBody>
                    <a:bodyPr/>
                    <a:lstStyle/>
                    <a:p>
                      <a:pPr indent="342265" algn="just">
                        <a:spcAft>
                          <a:spcPts val="0"/>
                        </a:spcAft>
                      </a:pP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[ПУНКТЫ 1-3 применяются с бюджета 2014-2016]</a:t>
                      </a:r>
                      <a:endParaRPr lang="ru-RU" sz="2000" dirty="0" smtClean="0">
                        <a:effectLst/>
                        <a:latin typeface="Times New Roman"/>
                        <a:ea typeface="Calibri"/>
                      </a:endParaRPr>
                    </a:p>
                    <a:p>
                      <a:pPr marL="0" indent="0" algn="just">
                        <a:spcAft>
                          <a:spcPts val="0"/>
                        </a:spcAft>
                        <a:buNone/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</a:rPr>
                        <a:t>      1. Код классификации операций сектора государственного управления </a:t>
                      </a: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</a:rPr>
                        <a:t>включает группу, статью и подстатью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</a:rPr>
                        <a:t>классификации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</a:rPr>
                        <a:t> операций сектора государственного управления.</a:t>
                      </a:r>
                    </a:p>
                    <a:p>
                      <a:pPr marL="0" indent="0" algn="just">
                        <a:spcAft>
                          <a:spcPts val="0"/>
                        </a:spcAft>
                        <a:buNone/>
                      </a:pPr>
                      <a:endParaRPr lang="ru-RU" sz="2000" dirty="0" smtClean="0">
                        <a:effectLst/>
                        <a:latin typeface="Times New Roman"/>
                        <a:ea typeface="Calibri"/>
                      </a:endParaRP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</a:rPr>
                        <a:t>2.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Едиными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</a:rPr>
                        <a:t> для бюджетов бюджетной системы Российской Федерации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группами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классификации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</a:rPr>
                        <a:t> операций сектора государственного управления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являются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</a:rPr>
                        <a:t>:</a:t>
                      </a:r>
                      <a:r>
                        <a:rPr lang="ru-RU" sz="2000" b="1" dirty="0" smtClean="0">
                          <a:solidFill>
                            <a:srgbClr val="0033CC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endParaRPr lang="ru-RU" sz="2000" dirty="0" smtClean="0">
                        <a:effectLst/>
                        <a:latin typeface="Times New Roman"/>
                        <a:ea typeface="Calibri"/>
                      </a:endParaRPr>
                    </a:p>
                    <a:p>
                      <a:pPr lvl="1" indent="342900" algn="just"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</a:rPr>
                        <a:t>доходы</a:t>
                      </a:r>
                      <a:r>
                        <a:rPr lang="ru-RU" sz="2000" strike="sngStrike" dirty="0" smtClean="0">
                          <a:effectLst/>
                          <a:latin typeface="Times New Roman"/>
                          <a:ea typeface="Calibri"/>
                        </a:rPr>
                        <a:t>:</a:t>
                      </a: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</a:rPr>
                        <a:t>;</a:t>
                      </a:r>
                    </a:p>
                    <a:p>
                      <a:pPr lvl="1" indent="342900" algn="just"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</a:rPr>
                        <a:t>расходы</a:t>
                      </a:r>
                      <a:r>
                        <a:rPr lang="ru-RU" sz="2000" strike="sngStrike" dirty="0" smtClean="0">
                          <a:effectLst/>
                          <a:latin typeface="Times New Roman"/>
                          <a:ea typeface="Calibri"/>
                        </a:rPr>
                        <a:t>:</a:t>
                      </a: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</a:rPr>
                        <a:t>;</a:t>
                      </a:r>
                      <a:endParaRPr lang="ru-RU" sz="2000" dirty="0" smtClean="0">
                        <a:effectLst/>
                        <a:latin typeface="Times New Roman"/>
                        <a:ea typeface="Calibri"/>
                      </a:endParaRPr>
                    </a:p>
                    <a:p>
                      <a:pPr marL="0" marR="0" lvl="0" indent="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…</a:t>
                      </a:r>
                      <a:endParaRPr lang="ru-RU" sz="20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</a:rPr>
                        <a:t>3.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Единый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</a:rPr>
                        <a:t> для бюджетов бюджетной системы Российской Федерации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перечень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статей и</a:t>
                      </a:r>
                      <a:r>
                        <a:rPr lang="ru-RU" sz="2000" strike="sng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подстатей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2000" b="0" dirty="0" smtClean="0">
                          <a:effectLst/>
                          <a:latin typeface="Times New Roman"/>
                          <a:ea typeface="Calibri"/>
                        </a:rPr>
                        <a:t>классификации</a:t>
                      </a: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</a:rPr>
                        <a:t>операций сектора государственного управления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устанавливается Министерством финансов Российской Федерации.</a:t>
                      </a: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</a:rPr>
                        <a:t>4.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Порядок применения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</a:rPr>
                        <a:t> классификации операций сектора государственного управления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устанавливается Министерством финансов Российской Федерации.</a:t>
                      </a:r>
                      <a:endParaRPr lang="ru-RU" sz="2000" dirty="0" smtClean="0">
                        <a:effectLst/>
                        <a:latin typeface="Times New Roman"/>
                        <a:ea typeface="Calibri"/>
                      </a:endParaRPr>
                    </a:p>
                  </a:txBody>
                  <a:tcPr/>
                </a:tc>
              </a:tr>
              <a:tr h="617262">
                <a:tc>
                  <a:txBody>
                    <a:bodyPr/>
                    <a:lstStyle/>
                    <a:p>
                      <a:pPr indent="291465" algn="just"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  <a:latin typeface="Times New Roman"/>
                        <a:ea typeface="Calibri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4905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 bwMode="auto">
          <a:xfrm>
            <a:off x="164021" y="614149"/>
            <a:ext cx="8979979" cy="5645904"/>
          </a:xfrm>
          <a:prstGeom prst="roundRect">
            <a:avLst>
              <a:gd name="adj" fmla="val 5079"/>
            </a:avLst>
          </a:prstGeom>
          <a:solidFill>
            <a:srgbClr val="92D050">
              <a:alpha val="4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50000"/>
              </a:lnSpc>
            </a:pPr>
            <a:endParaRPr lang="ru-RU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lnSpc>
                <a:spcPct val="5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ИЗМЕНЕНИЯ по КОСГУ в 2014 году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 bwMode="auto">
          <a:xfrm>
            <a:off x="342374" y="1146412"/>
            <a:ext cx="2878498" cy="4640239"/>
          </a:xfrm>
          <a:prstGeom prst="roundRect">
            <a:avLst>
              <a:gd name="adj" fmla="val 8163"/>
            </a:avLst>
          </a:prstGeom>
          <a:solidFill>
            <a:schemeClr val="bg1">
              <a:alpha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</a:pPr>
            <a:endParaRPr lang="ru-RU" sz="800" dirty="0">
              <a:solidFill>
                <a:schemeClr val="tx1"/>
              </a:solidFill>
            </a:endParaRPr>
          </a:p>
          <a:p>
            <a:pPr indent="-400050" algn="l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r>
              <a:rPr lang="ru-RU" sz="1600" dirty="0" smtClean="0">
                <a:solidFill>
                  <a:schemeClr val="tx1"/>
                </a:solidFill>
              </a:rPr>
              <a:t>1.   ДОХОДЫ </a:t>
            </a:r>
          </a:p>
          <a:p>
            <a:pPr indent="-400050" algn="l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AutoNum type="arabicPeriod"/>
            </a:pPr>
            <a:endParaRPr lang="ru-RU" sz="1600" dirty="0" smtClean="0">
              <a:solidFill>
                <a:schemeClr val="tx1"/>
              </a:solidFill>
            </a:endParaRPr>
          </a:p>
          <a:p>
            <a:pPr indent="-400050" algn="l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endParaRPr lang="ru-RU" sz="800" dirty="0" smtClean="0">
              <a:solidFill>
                <a:schemeClr val="tx1"/>
              </a:solidFill>
            </a:endParaRPr>
          </a:p>
          <a:p>
            <a:pPr indent="-400050" algn="l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endParaRPr lang="ru-RU" sz="800" dirty="0" smtClean="0">
              <a:solidFill>
                <a:schemeClr val="tx1"/>
              </a:solidFill>
            </a:endParaRPr>
          </a:p>
          <a:p>
            <a:pPr indent="-400050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AutoNum type="arabicPeriod" startAt="2"/>
            </a:pPr>
            <a:r>
              <a:rPr lang="ru-RU" sz="1600" dirty="0" smtClean="0"/>
              <a:t>РАСХОДЫ</a:t>
            </a:r>
            <a:endParaRPr lang="ru-RU" sz="800" dirty="0" smtClean="0"/>
          </a:p>
          <a:p>
            <a:pPr indent="-400050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endParaRPr lang="ru-RU" sz="800" dirty="0" smtClean="0"/>
          </a:p>
          <a:p>
            <a:pPr indent="-400050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r>
              <a:rPr lang="ru-RU" sz="1600" dirty="0" smtClean="0"/>
              <a:t>3.    ИСТОЧНИКИ ФИНАНСИРОАНИЯ ДЕФИЦИТА</a:t>
            </a:r>
          </a:p>
          <a:p>
            <a:pPr algn="l">
              <a:lnSpc>
                <a:spcPct val="90000"/>
              </a:lnSpc>
            </a:pPr>
            <a:r>
              <a:rPr lang="ru-RU" sz="1600" dirty="0" smtClean="0"/>
              <a:t>     </a:t>
            </a:r>
          </a:p>
          <a:p>
            <a:pPr marL="285750" indent="-285750" algn="l">
              <a:lnSpc>
                <a:spcPct val="90000"/>
              </a:lnSpc>
              <a:buFont typeface="Wingdings" pitchFamily="2" charset="2"/>
              <a:buChar char="ü"/>
            </a:pPr>
            <a:endParaRPr lang="ru-RU" sz="1600" dirty="0">
              <a:solidFill>
                <a:schemeClr val="tx1"/>
              </a:solidFill>
            </a:endParaRPr>
          </a:p>
          <a:p>
            <a:pPr marL="285750" indent="-285750" algn="l">
              <a:lnSpc>
                <a:spcPct val="90000"/>
              </a:lnSpc>
              <a:buFont typeface="Wingdings" pitchFamily="2" charset="2"/>
              <a:buChar char="ü"/>
            </a:pPr>
            <a:endParaRPr lang="ru-RU" sz="1400" dirty="0" smtClean="0">
              <a:solidFill>
                <a:schemeClr val="tx1"/>
              </a:solidFill>
            </a:endParaRPr>
          </a:p>
          <a:p>
            <a:pPr marL="285750" indent="-285750" algn="l">
              <a:lnSpc>
                <a:spcPct val="90000"/>
              </a:lnSpc>
              <a:buFont typeface="Wingdings" pitchFamily="2" charset="2"/>
              <a:buChar char="ü"/>
            </a:pPr>
            <a:endParaRPr lang="ru-RU" sz="1400" dirty="0" smtClean="0">
              <a:solidFill>
                <a:schemeClr val="tx1"/>
              </a:solidFill>
            </a:endParaRPr>
          </a:p>
          <a:p>
            <a:pPr marL="285750" indent="-285750" algn="l">
              <a:lnSpc>
                <a:spcPct val="90000"/>
              </a:lnSpc>
              <a:buFont typeface="Wingdings" pitchFamily="2" charset="2"/>
              <a:buChar char="ü"/>
            </a:pPr>
            <a:endParaRPr lang="ru-RU" sz="1400" dirty="0" smtClean="0">
              <a:solidFill>
                <a:schemeClr val="tx1"/>
              </a:solidFill>
            </a:endParaRPr>
          </a:p>
          <a:p>
            <a:pPr marL="285750" indent="-285750" algn="l">
              <a:lnSpc>
                <a:spcPct val="90000"/>
              </a:lnSpc>
              <a:buFont typeface="Wingdings" pitchFamily="2" charset="2"/>
              <a:buChar char="ü"/>
            </a:pPr>
            <a:endParaRPr lang="ru-RU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l">
              <a:lnSpc>
                <a:spcPct val="90000"/>
              </a:lnSpc>
              <a:buFont typeface="Wingdings" pitchFamily="2" charset="2"/>
              <a:buChar char="ü"/>
            </a:pPr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</a:pPr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 bwMode="auto">
          <a:xfrm>
            <a:off x="3303100" y="1146412"/>
            <a:ext cx="5840900" cy="4612943"/>
          </a:xfrm>
          <a:prstGeom prst="roundRect">
            <a:avLst>
              <a:gd name="adj" fmla="val 5600"/>
            </a:avLst>
          </a:prstGeom>
          <a:solidFill>
            <a:schemeClr val="bg1">
              <a:alpha val="57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just" defTabSz="449263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tabLst/>
            </a:pPr>
            <a:endParaRPr lang="ru-RU" sz="1800" dirty="0" smtClean="0">
              <a:solidFill>
                <a:schemeClr val="accent1">
                  <a:lumMod val="50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marR="0" indent="-342900" algn="just" defTabSz="449263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AutoNum type="arabicPeriod"/>
              <a:tabLst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ДОХОДЫ В РАМКАХ ПРОГРАММЫ ОМС</a:t>
            </a:r>
          </a:p>
          <a:p>
            <a:r>
              <a:rPr lang="ru-RU" sz="1800" dirty="0" smtClean="0"/>
              <a:t>Статья 130 Доходы от оказания платных услуг (работ)</a:t>
            </a:r>
          </a:p>
          <a:p>
            <a:pPr marL="342900" marR="0" indent="-342900" algn="just" defTabSz="449263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tabLst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ru-RU" sz="1600" dirty="0" smtClean="0">
              <a:solidFill>
                <a:schemeClr val="accent1">
                  <a:lumMod val="50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marR="0" indent="-342900" algn="just" defTabSz="449263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Times New Roman" pitchFamily="18" charset="0"/>
              <a:buAutoNum type="arabicPeriod"/>
              <a:tabLst/>
            </a:pPr>
            <a:endParaRPr kumimoji="0" lang="ru-RU" sz="1600" i="0" u="none" strike="noStrike" cap="none" normalizeH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 marL="342900" marR="0" indent="-342900" algn="just" defTabSz="449263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Times New Roman" pitchFamily="18" charset="0"/>
              <a:buAutoNum type="arabicPeriod"/>
              <a:tabLst/>
            </a:pPr>
            <a:endParaRPr lang="ru-RU" sz="1600" b="1" dirty="0" smtClean="0">
              <a:solidFill>
                <a:schemeClr val="accent1">
                  <a:lumMod val="50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marR="0" indent="-342900" algn="just" defTabSz="449263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AutoNum type="arabicPeriod" startAt="2"/>
              <a:tabLst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ПО АНАЛОГИИ  с 2013 годом</a:t>
            </a:r>
          </a:p>
          <a:p>
            <a:pPr marL="342900" marR="0" indent="-342900" algn="just" defTabSz="449263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AutoNum type="arabicPeriod" startAt="2"/>
              <a:tabLst/>
            </a:pPr>
            <a:endParaRPr kumimoji="0" lang="ru-RU" sz="1600" b="1" i="0" u="none" strike="noStrike" cap="none" normalizeH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 marL="342900" marR="0" indent="-342900" algn="just" defTabSz="449263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AutoNum type="arabicPeriod" startAt="2"/>
              <a:tabLst/>
            </a:pPr>
            <a:endParaRPr lang="ru-RU" sz="1600" b="1" dirty="0" smtClean="0">
              <a:solidFill>
                <a:schemeClr val="accent1">
                  <a:lumMod val="50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 defTabSz="449263" eaLnBrk="0" hangingPunct="0">
              <a:lnSpc>
                <a:spcPct val="80000"/>
              </a:lnSpc>
              <a:spcAft>
                <a:spcPts val="600"/>
              </a:spcAft>
              <a:buClr>
                <a:srgbClr val="000000"/>
              </a:buClr>
              <a:buSzPct val="100000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3. ПО АНАЛОГИИ  с 2013 годом</a:t>
            </a:r>
            <a:endParaRPr kumimoji="0" lang="ru-RU" sz="1600" b="1" i="0" u="none" strike="noStrike" cap="none" normalizeH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8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28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6444018" y="6483961"/>
            <a:ext cx="25876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defTabSz="457200" eaLnBrk="1" hangingPunct="1"/>
            <a:r>
              <a:rPr lang="en-GB" sz="1200" dirty="0" smtClean="0">
                <a:solidFill>
                  <a:srgbClr val="000000"/>
                </a:solidFill>
              </a:rPr>
              <a:t>СЛАЙД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fld id="{69103821-F513-405B-8A27-E1DCBDB92158}" type="slidenum">
              <a:rPr lang="en-GB" sz="1400" smtClean="0">
                <a:solidFill>
                  <a:srgbClr val="000000"/>
                </a:solidFill>
              </a:rPr>
              <a:pPr algn="r" defTabSz="457200" eaLnBrk="1" hangingPunct="1"/>
              <a:t>14</a:t>
            </a:fld>
            <a:endParaRPr lang="en-GB" sz="1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327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TextBox 156"/>
          <p:cNvSpPr txBox="1">
            <a:spLocks noChangeArrowheads="1"/>
          </p:cNvSpPr>
          <p:nvPr/>
        </p:nvSpPr>
        <p:spPr bwMode="auto">
          <a:xfrm>
            <a:off x="191068" y="395784"/>
            <a:ext cx="89529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ПРОГРАММНАЯ КЛАССИФИКАЦИЯ </a:t>
            </a:r>
            <a:r>
              <a:rPr kumimoji="0" lang="ru-RU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РАСХОДОВ БЮДЖЕТА</a:t>
            </a:r>
            <a:endParaRPr kumimoji="0" lang="ru-RU" sz="1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9" name="Прямоугольник 138"/>
          <p:cNvSpPr>
            <a:spLocks noChangeArrowheads="1"/>
          </p:cNvSpPr>
          <p:nvPr/>
        </p:nvSpPr>
        <p:spPr bwMode="auto">
          <a:xfrm>
            <a:off x="285750" y="855663"/>
            <a:ext cx="2854325" cy="1708150"/>
          </a:xfrm>
          <a:prstGeom prst="rect">
            <a:avLst/>
          </a:prstGeom>
          <a:solidFill>
            <a:srgbClr val="D6E9EA"/>
          </a:solidFill>
          <a:ln w="6350">
            <a:solidFill>
              <a:srgbClr val="D9D9D9"/>
            </a:solidFill>
            <a:miter lim="800000"/>
            <a:headEnd/>
            <a:tailEnd/>
          </a:ln>
          <a:effectLst>
            <a:outerShdw blurRad="50800" dist="25400" dir="5400000" algn="t" rotWithShape="0">
              <a:srgbClr val="808080">
                <a:alpha val="9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40" name="Скругленный прямоугольник 139"/>
          <p:cNvSpPr/>
          <p:nvPr/>
        </p:nvSpPr>
        <p:spPr bwMode="auto">
          <a:xfrm>
            <a:off x="431800" y="1509713"/>
            <a:ext cx="317500" cy="684212"/>
          </a:xfrm>
          <a:prstGeom prst="roundRect">
            <a:avLst>
              <a:gd name="adj" fmla="val 6339"/>
            </a:avLst>
          </a:prstGeom>
          <a:solidFill>
            <a:srgbClr val="557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092" name="TextBox 103"/>
          <p:cNvSpPr txBox="1">
            <a:spLocks noChangeArrowheads="1"/>
          </p:cNvSpPr>
          <p:nvPr/>
        </p:nvSpPr>
        <p:spPr bwMode="auto">
          <a:xfrm>
            <a:off x="361950" y="1566863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42" name="Скругленный прямоугольник 141"/>
          <p:cNvSpPr/>
          <p:nvPr/>
        </p:nvSpPr>
        <p:spPr bwMode="auto">
          <a:xfrm>
            <a:off x="773113" y="1509713"/>
            <a:ext cx="317500" cy="684212"/>
          </a:xfrm>
          <a:prstGeom prst="roundRect">
            <a:avLst>
              <a:gd name="adj" fmla="val 6339"/>
            </a:avLst>
          </a:prstGeom>
          <a:solidFill>
            <a:srgbClr val="557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094" name="TextBox 110"/>
          <p:cNvSpPr txBox="1">
            <a:spLocks noChangeArrowheads="1"/>
          </p:cNvSpPr>
          <p:nvPr/>
        </p:nvSpPr>
        <p:spPr bwMode="auto">
          <a:xfrm>
            <a:off x="703263" y="1566863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44" name="Скругленный прямоугольник 143"/>
          <p:cNvSpPr/>
          <p:nvPr/>
        </p:nvSpPr>
        <p:spPr bwMode="auto">
          <a:xfrm>
            <a:off x="1109663" y="1509713"/>
            <a:ext cx="317500" cy="684212"/>
          </a:xfrm>
          <a:prstGeom prst="roundRect">
            <a:avLst>
              <a:gd name="adj" fmla="val 6339"/>
            </a:avLst>
          </a:prstGeom>
          <a:solidFill>
            <a:srgbClr val="557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096" name="TextBox 118"/>
          <p:cNvSpPr txBox="1">
            <a:spLocks noChangeArrowheads="1"/>
          </p:cNvSpPr>
          <p:nvPr/>
        </p:nvSpPr>
        <p:spPr bwMode="auto">
          <a:xfrm>
            <a:off x="1039813" y="1566863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46" name="Скругленный прямоугольник 145"/>
          <p:cNvSpPr/>
          <p:nvPr/>
        </p:nvSpPr>
        <p:spPr bwMode="auto">
          <a:xfrm>
            <a:off x="1503363" y="1509713"/>
            <a:ext cx="317500" cy="684212"/>
          </a:xfrm>
          <a:prstGeom prst="roundRect">
            <a:avLst>
              <a:gd name="adj" fmla="val 6339"/>
            </a:avLst>
          </a:prstGeom>
          <a:solidFill>
            <a:srgbClr val="557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098" name="TextBox 126"/>
          <p:cNvSpPr txBox="1">
            <a:spLocks noChangeArrowheads="1"/>
          </p:cNvSpPr>
          <p:nvPr/>
        </p:nvSpPr>
        <p:spPr bwMode="auto">
          <a:xfrm>
            <a:off x="1431925" y="1566863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49" name="Скругленный прямоугольник 148"/>
          <p:cNvSpPr/>
          <p:nvPr/>
        </p:nvSpPr>
        <p:spPr bwMode="auto">
          <a:xfrm>
            <a:off x="1838325" y="1509713"/>
            <a:ext cx="317500" cy="684212"/>
          </a:xfrm>
          <a:prstGeom prst="roundRect">
            <a:avLst>
              <a:gd name="adj" fmla="val 6339"/>
            </a:avLst>
          </a:prstGeom>
          <a:solidFill>
            <a:srgbClr val="557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100" name="TextBox 141"/>
          <p:cNvSpPr txBox="1">
            <a:spLocks noChangeArrowheads="1"/>
          </p:cNvSpPr>
          <p:nvPr/>
        </p:nvSpPr>
        <p:spPr bwMode="auto">
          <a:xfrm>
            <a:off x="1768475" y="1566863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51" name="Скругленный прямоугольник 150"/>
          <p:cNvSpPr/>
          <p:nvPr/>
        </p:nvSpPr>
        <p:spPr bwMode="auto">
          <a:xfrm>
            <a:off x="2232025" y="1509713"/>
            <a:ext cx="315913" cy="684212"/>
          </a:xfrm>
          <a:prstGeom prst="roundRect">
            <a:avLst>
              <a:gd name="adj" fmla="val 6339"/>
            </a:avLst>
          </a:prstGeom>
          <a:solidFill>
            <a:srgbClr val="557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102" name="TextBox 145"/>
          <p:cNvSpPr txBox="1">
            <a:spLocks noChangeArrowheads="1"/>
          </p:cNvSpPr>
          <p:nvPr/>
        </p:nvSpPr>
        <p:spPr bwMode="auto">
          <a:xfrm>
            <a:off x="2160588" y="1566863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55" name="Скругленный прямоугольник 154"/>
          <p:cNvSpPr/>
          <p:nvPr/>
        </p:nvSpPr>
        <p:spPr bwMode="auto">
          <a:xfrm>
            <a:off x="2570163" y="1509713"/>
            <a:ext cx="315912" cy="684212"/>
          </a:xfrm>
          <a:prstGeom prst="roundRect">
            <a:avLst>
              <a:gd name="adj" fmla="val 6339"/>
            </a:avLst>
          </a:prstGeom>
          <a:solidFill>
            <a:srgbClr val="557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104" name="TextBox 155"/>
          <p:cNvSpPr txBox="1">
            <a:spLocks noChangeArrowheads="1"/>
          </p:cNvSpPr>
          <p:nvPr/>
        </p:nvSpPr>
        <p:spPr bwMode="auto">
          <a:xfrm>
            <a:off x="2498725" y="1566863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57" name="Левая круглая скобка 156"/>
          <p:cNvSpPr/>
          <p:nvPr/>
        </p:nvSpPr>
        <p:spPr>
          <a:xfrm rot="5400000">
            <a:off x="894557" y="951706"/>
            <a:ext cx="71438" cy="1044575"/>
          </a:xfrm>
          <a:prstGeom prst="leftBracket">
            <a:avLst>
              <a:gd name="adj" fmla="val 32143"/>
            </a:avLst>
          </a:prstGeom>
          <a:ln w="12700">
            <a:solidFill>
              <a:srgbClr val="5576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8" name="Левая круглая скобка 157"/>
          <p:cNvSpPr/>
          <p:nvPr/>
        </p:nvSpPr>
        <p:spPr>
          <a:xfrm rot="5400000">
            <a:off x="1789113" y="1131887"/>
            <a:ext cx="71438" cy="684213"/>
          </a:xfrm>
          <a:prstGeom prst="leftBracket">
            <a:avLst>
              <a:gd name="adj" fmla="val 32143"/>
            </a:avLst>
          </a:prstGeom>
          <a:ln w="12700">
            <a:solidFill>
              <a:srgbClr val="5576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0" name="Левая круглая скобка 159"/>
          <p:cNvSpPr/>
          <p:nvPr/>
        </p:nvSpPr>
        <p:spPr>
          <a:xfrm rot="5400000">
            <a:off x="2522538" y="1131887"/>
            <a:ext cx="71438" cy="684213"/>
          </a:xfrm>
          <a:prstGeom prst="leftBracket">
            <a:avLst>
              <a:gd name="adj" fmla="val 32143"/>
            </a:avLst>
          </a:prstGeom>
          <a:ln w="12700">
            <a:solidFill>
              <a:srgbClr val="5576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108" name="TextBox 46"/>
          <p:cNvSpPr txBox="1">
            <a:spLocks noChangeArrowheads="1"/>
          </p:cNvSpPr>
          <p:nvPr/>
        </p:nvSpPr>
        <p:spPr bwMode="auto">
          <a:xfrm>
            <a:off x="180975" y="938213"/>
            <a:ext cx="15113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800" b="1">
                <a:solidFill>
                  <a:srgbClr val="557632"/>
                </a:solidFill>
                <a:latin typeface="Tahoma" pitchFamily="34" charset="0"/>
                <a:cs typeface="Tahoma" pitchFamily="34" charset="0"/>
              </a:rPr>
              <a:t>Главный </a:t>
            </a:r>
          </a:p>
          <a:p>
            <a:pPr algn="ctr"/>
            <a:r>
              <a:rPr kumimoji="0" lang="ru-RU" sz="800" b="1">
                <a:solidFill>
                  <a:srgbClr val="557632"/>
                </a:solidFill>
                <a:latin typeface="Tahoma" pitchFamily="34" charset="0"/>
                <a:cs typeface="Tahoma" pitchFamily="34" charset="0"/>
              </a:rPr>
              <a:t>распорядитель</a:t>
            </a:r>
          </a:p>
          <a:p>
            <a:pPr algn="ctr"/>
            <a:r>
              <a:rPr kumimoji="0" lang="ru-RU" sz="800" b="1">
                <a:solidFill>
                  <a:srgbClr val="557632"/>
                </a:solidFill>
                <a:latin typeface="Tahoma" pitchFamily="34" charset="0"/>
                <a:cs typeface="Tahoma" pitchFamily="34" charset="0"/>
              </a:rPr>
              <a:t>бюджетных средств</a:t>
            </a:r>
          </a:p>
        </p:txBody>
      </p:sp>
      <p:sp>
        <p:nvSpPr>
          <p:cNvPr id="89109" name="TextBox 47"/>
          <p:cNvSpPr txBox="1">
            <a:spLocks noChangeArrowheads="1"/>
          </p:cNvSpPr>
          <p:nvPr/>
        </p:nvSpPr>
        <p:spPr bwMode="auto">
          <a:xfrm>
            <a:off x="1479550" y="1152525"/>
            <a:ext cx="7191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800" b="1">
                <a:solidFill>
                  <a:srgbClr val="557632"/>
                </a:solidFill>
                <a:latin typeface="Tahoma" pitchFamily="34" charset="0"/>
                <a:cs typeface="Tahoma" pitchFamily="34" charset="0"/>
              </a:rPr>
              <a:t>Раздел</a:t>
            </a:r>
          </a:p>
        </p:txBody>
      </p:sp>
      <p:sp>
        <p:nvSpPr>
          <p:cNvPr id="89110" name="TextBox 48"/>
          <p:cNvSpPr txBox="1">
            <a:spLocks noChangeArrowheads="1"/>
          </p:cNvSpPr>
          <p:nvPr/>
        </p:nvSpPr>
        <p:spPr bwMode="auto">
          <a:xfrm>
            <a:off x="2143125" y="1154113"/>
            <a:ext cx="8080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800" b="1">
                <a:solidFill>
                  <a:srgbClr val="557632"/>
                </a:solidFill>
                <a:latin typeface="Tahoma" pitchFamily="34" charset="0"/>
                <a:cs typeface="Tahoma" pitchFamily="34" charset="0"/>
              </a:rPr>
              <a:t>Подраздел</a:t>
            </a:r>
          </a:p>
        </p:txBody>
      </p:sp>
      <p:sp>
        <p:nvSpPr>
          <p:cNvPr id="89111" name="TextBox 172"/>
          <p:cNvSpPr txBox="1">
            <a:spLocks noChangeArrowheads="1"/>
          </p:cNvSpPr>
          <p:nvPr/>
        </p:nvSpPr>
        <p:spPr bwMode="auto">
          <a:xfrm>
            <a:off x="442913" y="2166938"/>
            <a:ext cx="2682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</a:t>
            </a:r>
          </a:p>
        </p:txBody>
      </p:sp>
      <p:sp>
        <p:nvSpPr>
          <p:cNvPr id="89112" name="TextBox 173"/>
          <p:cNvSpPr txBox="1">
            <a:spLocks noChangeArrowheads="1"/>
          </p:cNvSpPr>
          <p:nvPr/>
        </p:nvSpPr>
        <p:spPr bwMode="auto">
          <a:xfrm>
            <a:off x="779463" y="2166938"/>
            <a:ext cx="2682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2</a:t>
            </a:r>
          </a:p>
        </p:txBody>
      </p:sp>
      <p:sp>
        <p:nvSpPr>
          <p:cNvPr id="89113" name="TextBox 174"/>
          <p:cNvSpPr txBox="1">
            <a:spLocks noChangeArrowheads="1"/>
          </p:cNvSpPr>
          <p:nvPr/>
        </p:nvSpPr>
        <p:spPr bwMode="auto">
          <a:xfrm>
            <a:off x="1123950" y="2166938"/>
            <a:ext cx="2841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3</a:t>
            </a:r>
          </a:p>
        </p:txBody>
      </p:sp>
      <p:sp>
        <p:nvSpPr>
          <p:cNvPr id="89114" name="TextBox 174"/>
          <p:cNvSpPr txBox="1">
            <a:spLocks noChangeArrowheads="1"/>
          </p:cNvSpPr>
          <p:nvPr/>
        </p:nvSpPr>
        <p:spPr bwMode="auto">
          <a:xfrm>
            <a:off x="1470025" y="2166938"/>
            <a:ext cx="3730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4</a:t>
            </a:r>
          </a:p>
        </p:txBody>
      </p:sp>
      <p:sp>
        <p:nvSpPr>
          <p:cNvPr id="89115" name="TextBox 174"/>
          <p:cNvSpPr txBox="1">
            <a:spLocks noChangeArrowheads="1"/>
          </p:cNvSpPr>
          <p:nvPr/>
        </p:nvSpPr>
        <p:spPr bwMode="auto">
          <a:xfrm>
            <a:off x="1803400" y="2166938"/>
            <a:ext cx="3730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5</a:t>
            </a:r>
          </a:p>
        </p:txBody>
      </p:sp>
      <p:sp>
        <p:nvSpPr>
          <p:cNvPr id="89116" name="TextBox 174"/>
          <p:cNvSpPr txBox="1">
            <a:spLocks noChangeArrowheads="1"/>
          </p:cNvSpPr>
          <p:nvPr/>
        </p:nvSpPr>
        <p:spPr bwMode="auto">
          <a:xfrm>
            <a:off x="2203450" y="2166938"/>
            <a:ext cx="3730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6</a:t>
            </a:r>
          </a:p>
        </p:txBody>
      </p:sp>
      <p:sp>
        <p:nvSpPr>
          <p:cNvPr id="89117" name="TextBox 174"/>
          <p:cNvSpPr txBox="1">
            <a:spLocks noChangeArrowheads="1"/>
          </p:cNvSpPr>
          <p:nvPr/>
        </p:nvSpPr>
        <p:spPr bwMode="auto">
          <a:xfrm>
            <a:off x="2536825" y="2166938"/>
            <a:ext cx="3730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7</a:t>
            </a:r>
          </a:p>
        </p:txBody>
      </p:sp>
      <p:sp>
        <p:nvSpPr>
          <p:cNvPr id="171" name="Прямоугольный треугольник 170"/>
          <p:cNvSpPr/>
          <p:nvPr/>
        </p:nvSpPr>
        <p:spPr bwMode="auto">
          <a:xfrm rot="10800000">
            <a:off x="484188" y="151606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2" name="Прямоугольный треугольник 171"/>
          <p:cNvSpPr/>
          <p:nvPr/>
        </p:nvSpPr>
        <p:spPr bwMode="auto">
          <a:xfrm rot="10800000">
            <a:off x="827088" y="151606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3" name="Прямоугольный треугольник 172"/>
          <p:cNvSpPr/>
          <p:nvPr/>
        </p:nvSpPr>
        <p:spPr bwMode="auto">
          <a:xfrm rot="10800000">
            <a:off x="1160463" y="151606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" name="Прямоугольный треугольник 173"/>
          <p:cNvSpPr/>
          <p:nvPr/>
        </p:nvSpPr>
        <p:spPr bwMode="auto">
          <a:xfrm rot="10800000">
            <a:off x="1558925" y="151606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5" name="Прямоугольный треугольник 174"/>
          <p:cNvSpPr/>
          <p:nvPr/>
        </p:nvSpPr>
        <p:spPr bwMode="auto">
          <a:xfrm rot="10800000">
            <a:off x="1892300" y="151606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6" name="Прямоугольный треугольник 175"/>
          <p:cNvSpPr/>
          <p:nvPr/>
        </p:nvSpPr>
        <p:spPr bwMode="auto">
          <a:xfrm rot="10800000">
            <a:off x="2284413" y="151606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7" name="Прямоугольный треугольник 176"/>
          <p:cNvSpPr/>
          <p:nvPr/>
        </p:nvSpPr>
        <p:spPr bwMode="auto">
          <a:xfrm rot="10800000">
            <a:off x="2622550" y="151606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8" name="Прямоугольник 177"/>
          <p:cNvSpPr>
            <a:spLocks noChangeArrowheads="1"/>
          </p:cNvSpPr>
          <p:nvPr/>
        </p:nvSpPr>
        <p:spPr bwMode="auto">
          <a:xfrm>
            <a:off x="6072188" y="852488"/>
            <a:ext cx="2806700" cy="1708150"/>
          </a:xfrm>
          <a:prstGeom prst="rect">
            <a:avLst/>
          </a:prstGeom>
          <a:solidFill>
            <a:srgbClr val="D6E9EA"/>
          </a:solidFill>
          <a:ln w="6350">
            <a:solidFill>
              <a:srgbClr val="D9D9D9"/>
            </a:solidFill>
            <a:miter lim="800000"/>
            <a:headEnd/>
            <a:tailEnd/>
          </a:ln>
          <a:effectLst>
            <a:outerShdw blurRad="50800" dist="25400" dir="5400000" algn="t" rotWithShape="0">
              <a:srgbClr val="808080">
                <a:alpha val="9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89126" name="TextBox 46"/>
          <p:cNvSpPr txBox="1">
            <a:spLocks noChangeArrowheads="1"/>
          </p:cNvSpPr>
          <p:nvPr/>
        </p:nvSpPr>
        <p:spPr bwMode="auto">
          <a:xfrm>
            <a:off x="6232525" y="1131888"/>
            <a:ext cx="15113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000" b="1">
                <a:solidFill>
                  <a:srgbClr val="557632"/>
                </a:solidFill>
                <a:latin typeface="Tahoma" pitchFamily="34" charset="0"/>
                <a:cs typeface="Tahoma" pitchFamily="34" charset="0"/>
              </a:rPr>
              <a:t>Виды расходов</a:t>
            </a:r>
          </a:p>
        </p:txBody>
      </p:sp>
      <p:sp>
        <p:nvSpPr>
          <p:cNvPr id="180" name="Скругленный прямоугольник 179"/>
          <p:cNvSpPr/>
          <p:nvPr/>
        </p:nvSpPr>
        <p:spPr bwMode="auto">
          <a:xfrm>
            <a:off x="6483350" y="1508125"/>
            <a:ext cx="317500" cy="684213"/>
          </a:xfrm>
          <a:prstGeom prst="roundRect">
            <a:avLst>
              <a:gd name="adj" fmla="val 6339"/>
            </a:avLst>
          </a:prstGeom>
          <a:solidFill>
            <a:srgbClr val="557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128" name="TextBox 307"/>
          <p:cNvSpPr txBox="1">
            <a:spLocks noChangeArrowheads="1"/>
          </p:cNvSpPr>
          <p:nvPr/>
        </p:nvSpPr>
        <p:spPr bwMode="auto">
          <a:xfrm>
            <a:off x="6413500" y="1566863"/>
            <a:ext cx="4508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82" name="Левая круглая скобка 181"/>
          <p:cNvSpPr/>
          <p:nvPr/>
        </p:nvSpPr>
        <p:spPr bwMode="auto">
          <a:xfrm rot="5400000">
            <a:off x="6946107" y="946944"/>
            <a:ext cx="71437" cy="1044575"/>
          </a:xfrm>
          <a:prstGeom prst="leftBracket">
            <a:avLst>
              <a:gd name="adj" fmla="val 32143"/>
            </a:avLst>
          </a:prstGeom>
          <a:ln w="12700">
            <a:solidFill>
              <a:srgbClr val="5576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3" name="Скругленный прямоугольник 182"/>
          <p:cNvSpPr/>
          <p:nvPr/>
        </p:nvSpPr>
        <p:spPr bwMode="auto">
          <a:xfrm>
            <a:off x="6821488" y="1508125"/>
            <a:ext cx="317500" cy="684213"/>
          </a:xfrm>
          <a:prstGeom prst="roundRect">
            <a:avLst>
              <a:gd name="adj" fmla="val 6339"/>
            </a:avLst>
          </a:prstGeom>
          <a:solidFill>
            <a:srgbClr val="557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131" name="TextBox 317"/>
          <p:cNvSpPr txBox="1">
            <a:spLocks noChangeArrowheads="1"/>
          </p:cNvSpPr>
          <p:nvPr/>
        </p:nvSpPr>
        <p:spPr bwMode="auto">
          <a:xfrm>
            <a:off x="6751638" y="1566863"/>
            <a:ext cx="4508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85" name="Скругленный прямоугольник 184"/>
          <p:cNvSpPr/>
          <p:nvPr/>
        </p:nvSpPr>
        <p:spPr bwMode="auto">
          <a:xfrm>
            <a:off x="7159625" y="1508125"/>
            <a:ext cx="317500" cy="684213"/>
          </a:xfrm>
          <a:prstGeom prst="roundRect">
            <a:avLst>
              <a:gd name="adj" fmla="val 6339"/>
            </a:avLst>
          </a:prstGeom>
          <a:solidFill>
            <a:srgbClr val="557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133" name="TextBox 320"/>
          <p:cNvSpPr txBox="1">
            <a:spLocks noChangeArrowheads="1"/>
          </p:cNvSpPr>
          <p:nvPr/>
        </p:nvSpPr>
        <p:spPr bwMode="auto">
          <a:xfrm>
            <a:off x="7089775" y="1566863"/>
            <a:ext cx="4508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9134" name="TextBox 46"/>
          <p:cNvSpPr txBox="1">
            <a:spLocks noChangeArrowheads="1"/>
          </p:cNvSpPr>
          <p:nvPr/>
        </p:nvSpPr>
        <p:spPr bwMode="auto">
          <a:xfrm>
            <a:off x="7318375" y="1131888"/>
            <a:ext cx="15113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000" b="1">
                <a:solidFill>
                  <a:srgbClr val="557632"/>
                </a:solidFill>
                <a:latin typeface="Tahoma" pitchFamily="34" charset="0"/>
                <a:cs typeface="Tahoma" pitchFamily="34" charset="0"/>
              </a:rPr>
              <a:t>КОСГУ</a:t>
            </a:r>
          </a:p>
        </p:txBody>
      </p:sp>
      <p:sp>
        <p:nvSpPr>
          <p:cNvPr id="188" name="Скругленный прямоугольник 187"/>
          <p:cNvSpPr/>
          <p:nvPr/>
        </p:nvSpPr>
        <p:spPr bwMode="auto">
          <a:xfrm>
            <a:off x="7569200" y="1508125"/>
            <a:ext cx="317500" cy="684213"/>
          </a:xfrm>
          <a:prstGeom prst="roundRect">
            <a:avLst>
              <a:gd name="adj" fmla="val 6339"/>
            </a:avLst>
          </a:prstGeom>
          <a:solidFill>
            <a:srgbClr val="557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136" name="TextBox 326"/>
          <p:cNvSpPr txBox="1">
            <a:spLocks noChangeArrowheads="1"/>
          </p:cNvSpPr>
          <p:nvPr/>
        </p:nvSpPr>
        <p:spPr bwMode="auto">
          <a:xfrm>
            <a:off x="7499350" y="1565275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90" name="Левая круглая скобка 189"/>
          <p:cNvSpPr/>
          <p:nvPr/>
        </p:nvSpPr>
        <p:spPr>
          <a:xfrm rot="5400000">
            <a:off x="8031957" y="946944"/>
            <a:ext cx="71437" cy="1044575"/>
          </a:xfrm>
          <a:prstGeom prst="leftBracket">
            <a:avLst>
              <a:gd name="adj" fmla="val 32143"/>
            </a:avLst>
          </a:prstGeom>
          <a:ln w="12700">
            <a:solidFill>
              <a:srgbClr val="5576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1" name="Скругленный прямоугольник 190"/>
          <p:cNvSpPr/>
          <p:nvPr/>
        </p:nvSpPr>
        <p:spPr bwMode="auto">
          <a:xfrm>
            <a:off x="7907338" y="1508125"/>
            <a:ext cx="317500" cy="684213"/>
          </a:xfrm>
          <a:prstGeom prst="roundRect">
            <a:avLst>
              <a:gd name="adj" fmla="val 6339"/>
            </a:avLst>
          </a:prstGeom>
          <a:solidFill>
            <a:srgbClr val="557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139" name="TextBox 341"/>
          <p:cNvSpPr txBox="1">
            <a:spLocks noChangeArrowheads="1"/>
          </p:cNvSpPr>
          <p:nvPr/>
        </p:nvSpPr>
        <p:spPr bwMode="auto">
          <a:xfrm>
            <a:off x="7837488" y="1565275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93" name="Скругленный прямоугольник 192"/>
          <p:cNvSpPr/>
          <p:nvPr/>
        </p:nvSpPr>
        <p:spPr bwMode="auto">
          <a:xfrm>
            <a:off x="8245475" y="1508125"/>
            <a:ext cx="317500" cy="684213"/>
          </a:xfrm>
          <a:prstGeom prst="roundRect">
            <a:avLst>
              <a:gd name="adj" fmla="val 6339"/>
            </a:avLst>
          </a:prstGeom>
          <a:solidFill>
            <a:srgbClr val="557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141" name="TextBox 345"/>
          <p:cNvSpPr txBox="1">
            <a:spLocks noChangeArrowheads="1"/>
          </p:cNvSpPr>
          <p:nvPr/>
        </p:nvSpPr>
        <p:spPr bwMode="auto">
          <a:xfrm>
            <a:off x="8175625" y="1565275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9142" name="TextBox 178"/>
          <p:cNvSpPr txBox="1">
            <a:spLocks noChangeArrowheads="1"/>
          </p:cNvSpPr>
          <p:nvPr/>
        </p:nvSpPr>
        <p:spPr bwMode="auto">
          <a:xfrm>
            <a:off x="6418263" y="2185988"/>
            <a:ext cx="4492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15</a:t>
            </a:r>
          </a:p>
        </p:txBody>
      </p:sp>
      <p:sp>
        <p:nvSpPr>
          <p:cNvPr id="89143" name="TextBox 179"/>
          <p:cNvSpPr txBox="1">
            <a:spLocks noChangeArrowheads="1"/>
          </p:cNvSpPr>
          <p:nvPr/>
        </p:nvSpPr>
        <p:spPr bwMode="auto">
          <a:xfrm>
            <a:off x="6756400" y="2185988"/>
            <a:ext cx="4492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16</a:t>
            </a:r>
          </a:p>
        </p:txBody>
      </p:sp>
      <p:sp>
        <p:nvSpPr>
          <p:cNvPr id="89144" name="TextBox 180"/>
          <p:cNvSpPr txBox="1">
            <a:spLocks noChangeArrowheads="1"/>
          </p:cNvSpPr>
          <p:nvPr/>
        </p:nvSpPr>
        <p:spPr bwMode="auto">
          <a:xfrm>
            <a:off x="7099300" y="2185988"/>
            <a:ext cx="4397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17</a:t>
            </a:r>
          </a:p>
        </p:txBody>
      </p:sp>
      <p:sp>
        <p:nvSpPr>
          <p:cNvPr id="89145" name="TextBox 181"/>
          <p:cNvSpPr txBox="1">
            <a:spLocks noChangeArrowheads="1"/>
          </p:cNvSpPr>
          <p:nvPr/>
        </p:nvSpPr>
        <p:spPr bwMode="auto">
          <a:xfrm>
            <a:off x="7494588" y="2185988"/>
            <a:ext cx="4683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18</a:t>
            </a:r>
          </a:p>
        </p:txBody>
      </p:sp>
      <p:sp>
        <p:nvSpPr>
          <p:cNvPr id="89146" name="TextBox 182"/>
          <p:cNvSpPr txBox="1">
            <a:spLocks noChangeArrowheads="1"/>
          </p:cNvSpPr>
          <p:nvPr/>
        </p:nvSpPr>
        <p:spPr bwMode="auto">
          <a:xfrm>
            <a:off x="7818438" y="2185988"/>
            <a:ext cx="506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19</a:t>
            </a:r>
          </a:p>
        </p:txBody>
      </p:sp>
      <p:sp>
        <p:nvSpPr>
          <p:cNvPr id="89147" name="TextBox 183"/>
          <p:cNvSpPr txBox="1">
            <a:spLocks noChangeArrowheads="1"/>
          </p:cNvSpPr>
          <p:nvPr/>
        </p:nvSpPr>
        <p:spPr bwMode="auto">
          <a:xfrm>
            <a:off x="8185150" y="2185988"/>
            <a:ext cx="4397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20</a:t>
            </a:r>
          </a:p>
        </p:txBody>
      </p:sp>
      <p:sp>
        <p:nvSpPr>
          <p:cNvPr id="201" name="Прямоугольный треугольник 200"/>
          <p:cNvSpPr/>
          <p:nvPr/>
        </p:nvSpPr>
        <p:spPr bwMode="auto">
          <a:xfrm rot="10800000">
            <a:off x="6532563" y="151606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2" name="Прямоугольный треугольник 201"/>
          <p:cNvSpPr/>
          <p:nvPr/>
        </p:nvSpPr>
        <p:spPr bwMode="auto">
          <a:xfrm rot="10800000">
            <a:off x="6873875" y="151606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3" name="Прямоугольный треугольник 202"/>
          <p:cNvSpPr/>
          <p:nvPr/>
        </p:nvSpPr>
        <p:spPr bwMode="auto">
          <a:xfrm rot="10800000">
            <a:off x="7212013" y="151606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4" name="Прямоугольный треугольник 203"/>
          <p:cNvSpPr/>
          <p:nvPr/>
        </p:nvSpPr>
        <p:spPr bwMode="auto">
          <a:xfrm rot="10800000">
            <a:off x="7621588" y="151606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7" name="Прямоугольный треугольник 206"/>
          <p:cNvSpPr/>
          <p:nvPr/>
        </p:nvSpPr>
        <p:spPr bwMode="auto">
          <a:xfrm rot="10800000">
            <a:off x="7956550" y="151606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8" name="Прямоугольный треугольник 207"/>
          <p:cNvSpPr/>
          <p:nvPr/>
        </p:nvSpPr>
        <p:spPr bwMode="auto">
          <a:xfrm rot="10800000">
            <a:off x="8294688" y="151606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9" name="Прямоугольник 208"/>
          <p:cNvSpPr>
            <a:spLocks noChangeArrowheads="1"/>
          </p:cNvSpPr>
          <p:nvPr/>
        </p:nvSpPr>
        <p:spPr bwMode="auto">
          <a:xfrm>
            <a:off x="6070600" y="4816475"/>
            <a:ext cx="2806700" cy="1808163"/>
          </a:xfrm>
          <a:prstGeom prst="rect">
            <a:avLst/>
          </a:prstGeom>
          <a:solidFill>
            <a:srgbClr val="D6E9EA"/>
          </a:solidFill>
          <a:ln w="6350">
            <a:solidFill>
              <a:srgbClr val="D9D9D9"/>
            </a:solidFill>
            <a:miter lim="800000"/>
            <a:headEnd/>
            <a:tailEnd/>
          </a:ln>
          <a:effectLst>
            <a:outerShdw blurRad="50800" dist="25400" dir="5400000" algn="t" rotWithShape="0">
              <a:srgbClr val="808080">
                <a:alpha val="9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89155" name="TextBox 46"/>
          <p:cNvSpPr txBox="1">
            <a:spLocks noChangeArrowheads="1"/>
          </p:cNvSpPr>
          <p:nvPr/>
        </p:nvSpPr>
        <p:spPr bwMode="auto">
          <a:xfrm>
            <a:off x="6264275" y="4965700"/>
            <a:ext cx="15113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000" b="1">
                <a:solidFill>
                  <a:srgbClr val="557632"/>
                </a:solidFill>
                <a:latin typeface="Tahoma" pitchFamily="34" charset="0"/>
                <a:cs typeface="Tahoma" pitchFamily="34" charset="0"/>
              </a:rPr>
              <a:t>Виды расходов</a:t>
            </a:r>
          </a:p>
        </p:txBody>
      </p:sp>
      <p:sp>
        <p:nvSpPr>
          <p:cNvPr id="212" name="Скругленный прямоугольник 211"/>
          <p:cNvSpPr/>
          <p:nvPr/>
        </p:nvSpPr>
        <p:spPr bwMode="auto">
          <a:xfrm>
            <a:off x="6515100" y="5362575"/>
            <a:ext cx="317500" cy="684213"/>
          </a:xfrm>
          <a:prstGeom prst="roundRect">
            <a:avLst>
              <a:gd name="adj" fmla="val 6339"/>
            </a:avLst>
          </a:prstGeom>
          <a:solidFill>
            <a:srgbClr val="557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157" name="TextBox 307"/>
          <p:cNvSpPr txBox="1">
            <a:spLocks noChangeArrowheads="1"/>
          </p:cNvSpPr>
          <p:nvPr/>
        </p:nvSpPr>
        <p:spPr bwMode="auto">
          <a:xfrm>
            <a:off x="6445250" y="5421313"/>
            <a:ext cx="4508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14" name="Левая круглая скобка 213"/>
          <p:cNvSpPr/>
          <p:nvPr/>
        </p:nvSpPr>
        <p:spPr bwMode="auto">
          <a:xfrm rot="5400000">
            <a:off x="6977857" y="4804569"/>
            <a:ext cx="71437" cy="1044575"/>
          </a:xfrm>
          <a:prstGeom prst="leftBracket">
            <a:avLst>
              <a:gd name="adj" fmla="val 32143"/>
            </a:avLst>
          </a:prstGeom>
          <a:ln w="12700">
            <a:solidFill>
              <a:srgbClr val="5576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5" name="Скругленный прямоугольник 214"/>
          <p:cNvSpPr/>
          <p:nvPr/>
        </p:nvSpPr>
        <p:spPr bwMode="auto">
          <a:xfrm>
            <a:off x="6853238" y="5362575"/>
            <a:ext cx="317500" cy="684213"/>
          </a:xfrm>
          <a:prstGeom prst="roundRect">
            <a:avLst>
              <a:gd name="adj" fmla="val 6339"/>
            </a:avLst>
          </a:prstGeom>
          <a:solidFill>
            <a:srgbClr val="557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160" name="TextBox 317"/>
          <p:cNvSpPr txBox="1">
            <a:spLocks noChangeArrowheads="1"/>
          </p:cNvSpPr>
          <p:nvPr/>
        </p:nvSpPr>
        <p:spPr bwMode="auto">
          <a:xfrm>
            <a:off x="6783388" y="5421313"/>
            <a:ext cx="4508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17" name="Скругленный прямоугольник 216"/>
          <p:cNvSpPr/>
          <p:nvPr/>
        </p:nvSpPr>
        <p:spPr bwMode="auto">
          <a:xfrm>
            <a:off x="7191375" y="5362575"/>
            <a:ext cx="317500" cy="684213"/>
          </a:xfrm>
          <a:prstGeom prst="roundRect">
            <a:avLst>
              <a:gd name="adj" fmla="val 6339"/>
            </a:avLst>
          </a:prstGeom>
          <a:solidFill>
            <a:srgbClr val="557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162" name="TextBox 320"/>
          <p:cNvSpPr txBox="1">
            <a:spLocks noChangeArrowheads="1"/>
          </p:cNvSpPr>
          <p:nvPr/>
        </p:nvSpPr>
        <p:spPr bwMode="auto">
          <a:xfrm>
            <a:off x="7121525" y="5421313"/>
            <a:ext cx="4508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9163" name="TextBox 46"/>
          <p:cNvSpPr txBox="1">
            <a:spLocks noChangeArrowheads="1"/>
          </p:cNvSpPr>
          <p:nvPr/>
        </p:nvSpPr>
        <p:spPr bwMode="auto">
          <a:xfrm>
            <a:off x="7350125" y="4965700"/>
            <a:ext cx="15113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000" b="1">
                <a:solidFill>
                  <a:srgbClr val="557632"/>
                </a:solidFill>
                <a:latin typeface="Tahoma" pitchFamily="34" charset="0"/>
                <a:cs typeface="Tahoma" pitchFamily="34" charset="0"/>
              </a:rPr>
              <a:t>КОСГУ</a:t>
            </a:r>
          </a:p>
        </p:txBody>
      </p:sp>
      <p:sp>
        <p:nvSpPr>
          <p:cNvPr id="224" name="Скругленный прямоугольник 223"/>
          <p:cNvSpPr/>
          <p:nvPr/>
        </p:nvSpPr>
        <p:spPr bwMode="auto">
          <a:xfrm>
            <a:off x="7600950" y="5362575"/>
            <a:ext cx="317500" cy="684213"/>
          </a:xfrm>
          <a:prstGeom prst="roundRect">
            <a:avLst>
              <a:gd name="adj" fmla="val 6339"/>
            </a:avLst>
          </a:prstGeom>
          <a:solidFill>
            <a:srgbClr val="557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165" name="TextBox 326"/>
          <p:cNvSpPr txBox="1">
            <a:spLocks noChangeArrowheads="1"/>
          </p:cNvSpPr>
          <p:nvPr/>
        </p:nvSpPr>
        <p:spPr bwMode="auto">
          <a:xfrm>
            <a:off x="7531100" y="5419725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26" name="Левая круглая скобка 225"/>
          <p:cNvSpPr/>
          <p:nvPr/>
        </p:nvSpPr>
        <p:spPr>
          <a:xfrm rot="5400000">
            <a:off x="8063707" y="4804569"/>
            <a:ext cx="71437" cy="1044575"/>
          </a:xfrm>
          <a:prstGeom prst="leftBracket">
            <a:avLst>
              <a:gd name="adj" fmla="val 32143"/>
            </a:avLst>
          </a:prstGeom>
          <a:ln w="12700">
            <a:solidFill>
              <a:srgbClr val="5576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0" name="Скругленный прямоугольник 229"/>
          <p:cNvSpPr/>
          <p:nvPr/>
        </p:nvSpPr>
        <p:spPr bwMode="auto">
          <a:xfrm>
            <a:off x="7939088" y="5362575"/>
            <a:ext cx="317500" cy="684213"/>
          </a:xfrm>
          <a:prstGeom prst="roundRect">
            <a:avLst>
              <a:gd name="adj" fmla="val 6339"/>
            </a:avLst>
          </a:prstGeom>
          <a:solidFill>
            <a:srgbClr val="557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168" name="TextBox 341"/>
          <p:cNvSpPr txBox="1">
            <a:spLocks noChangeArrowheads="1"/>
          </p:cNvSpPr>
          <p:nvPr/>
        </p:nvSpPr>
        <p:spPr bwMode="auto">
          <a:xfrm>
            <a:off x="7869238" y="5419725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32" name="Скругленный прямоугольник 231"/>
          <p:cNvSpPr/>
          <p:nvPr/>
        </p:nvSpPr>
        <p:spPr bwMode="auto">
          <a:xfrm>
            <a:off x="8277225" y="5362575"/>
            <a:ext cx="317500" cy="684213"/>
          </a:xfrm>
          <a:prstGeom prst="roundRect">
            <a:avLst>
              <a:gd name="adj" fmla="val 6339"/>
            </a:avLst>
          </a:prstGeom>
          <a:solidFill>
            <a:srgbClr val="557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170" name="TextBox 345"/>
          <p:cNvSpPr txBox="1">
            <a:spLocks noChangeArrowheads="1"/>
          </p:cNvSpPr>
          <p:nvPr/>
        </p:nvSpPr>
        <p:spPr bwMode="auto">
          <a:xfrm>
            <a:off x="8207375" y="5419725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34" name="Прямоугольный треугольник 233"/>
          <p:cNvSpPr/>
          <p:nvPr/>
        </p:nvSpPr>
        <p:spPr bwMode="auto">
          <a:xfrm rot="10800000">
            <a:off x="8324850" y="537051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5" name="Прямоугольный треугольник 234"/>
          <p:cNvSpPr/>
          <p:nvPr/>
        </p:nvSpPr>
        <p:spPr bwMode="auto">
          <a:xfrm rot="10800000">
            <a:off x="7988300" y="537051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6" name="Прямоугольный треугольник 235"/>
          <p:cNvSpPr/>
          <p:nvPr/>
        </p:nvSpPr>
        <p:spPr bwMode="auto">
          <a:xfrm rot="10800000">
            <a:off x="7650163" y="537051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7" name="Прямоугольный треугольник 236"/>
          <p:cNvSpPr/>
          <p:nvPr/>
        </p:nvSpPr>
        <p:spPr bwMode="auto">
          <a:xfrm rot="10800000">
            <a:off x="7239000" y="537051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8" name="Прямоугольный треугольник 237"/>
          <p:cNvSpPr/>
          <p:nvPr/>
        </p:nvSpPr>
        <p:spPr bwMode="auto">
          <a:xfrm rot="10800000">
            <a:off x="6900863" y="537051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9" name="Прямоугольный треугольник 238"/>
          <p:cNvSpPr/>
          <p:nvPr/>
        </p:nvSpPr>
        <p:spPr bwMode="auto">
          <a:xfrm rot="10800000">
            <a:off x="6564313" y="537051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177" name="TextBox 178"/>
          <p:cNvSpPr txBox="1">
            <a:spLocks noChangeArrowheads="1"/>
          </p:cNvSpPr>
          <p:nvPr/>
        </p:nvSpPr>
        <p:spPr bwMode="auto">
          <a:xfrm>
            <a:off x="6446838" y="6076950"/>
            <a:ext cx="4492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15</a:t>
            </a:r>
          </a:p>
        </p:txBody>
      </p:sp>
      <p:sp>
        <p:nvSpPr>
          <p:cNvPr id="89178" name="TextBox 179"/>
          <p:cNvSpPr txBox="1">
            <a:spLocks noChangeArrowheads="1"/>
          </p:cNvSpPr>
          <p:nvPr/>
        </p:nvSpPr>
        <p:spPr bwMode="auto">
          <a:xfrm>
            <a:off x="6813550" y="6076950"/>
            <a:ext cx="4492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16</a:t>
            </a:r>
          </a:p>
        </p:txBody>
      </p:sp>
      <p:sp>
        <p:nvSpPr>
          <p:cNvPr id="89179" name="TextBox 180"/>
          <p:cNvSpPr txBox="1">
            <a:spLocks noChangeArrowheads="1"/>
          </p:cNvSpPr>
          <p:nvPr/>
        </p:nvSpPr>
        <p:spPr bwMode="auto">
          <a:xfrm>
            <a:off x="7127875" y="6076950"/>
            <a:ext cx="4397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17</a:t>
            </a:r>
          </a:p>
        </p:txBody>
      </p:sp>
      <p:sp>
        <p:nvSpPr>
          <p:cNvPr id="89180" name="TextBox 181"/>
          <p:cNvSpPr txBox="1">
            <a:spLocks noChangeArrowheads="1"/>
          </p:cNvSpPr>
          <p:nvPr/>
        </p:nvSpPr>
        <p:spPr bwMode="auto">
          <a:xfrm>
            <a:off x="7542213" y="6076950"/>
            <a:ext cx="4683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18</a:t>
            </a:r>
          </a:p>
        </p:txBody>
      </p:sp>
      <p:sp>
        <p:nvSpPr>
          <p:cNvPr id="89181" name="TextBox 182"/>
          <p:cNvSpPr txBox="1">
            <a:spLocks noChangeArrowheads="1"/>
          </p:cNvSpPr>
          <p:nvPr/>
        </p:nvSpPr>
        <p:spPr bwMode="auto">
          <a:xfrm>
            <a:off x="7856538" y="6076950"/>
            <a:ext cx="506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19</a:t>
            </a:r>
          </a:p>
        </p:txBody>
      </p:sp>
      <p:sp>
        <p:nvSpPr>
          <p:cNvPr id="89182" name="TextBox 183"/>
          <p:cNvSpPr txBox="1">
            <a:spLocks noChangeArrowheads="1"/>
          </p:cNvSpPr>
          <p:nvPr/>
        </p:nvSpPr>
        <p:spPr bwMode="auto">
          <a:xfrm>
            <a:off x="8223250" y="6076950"/>
            <a:ext cx="4397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20</a:t>
            </a:r>
          </a:p>
        </p:txBody>
      </p:sp>
      <p:sp>
        <p:nvSpPr>
          <p:cNvPr id="247" name="Прямоугольник 246"/>
          <p:cNvSpPr>
            <a:spLocks noChangeArrowheads="1"/>
          </p:cNvSpPr>
          <p:nvPr/>
        </p:nvSpPr>
        <p:spPr bwMode="auto">
          <a:xfrm>
            <a:off x="288925" y="4816475"/>
            <a:ext cx="2854325" cy="1808163"/>
          </a:xfrm>
          <a:prstGeom prst="rect">
            <a:avLst/>
          </a:prstGeom>
          <a:solidFill>
            <a:srgbClr val="D6E9EA"/>
          </a:solidFill>
          <a:ln w="6350">
            <a:solidFill>
              <a:srgbClr val="D9D9D9"/>
            </a:solidFill>
            <a:miter lim="800000"/>
            <a:headEnd/>
            <a:tailEnd/>
          </a:ln>
          <a:effectLst>
            <a:outerShdw blurRad="50800" dist="25400" dir="5400000" algn="t" rotWithShape="0">
              <a:srgbClr val="808080">
                <a:alpha val="9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248" name="Скругленный прямоугольник 247"/>
          <p:cNvSpPr/>
          <p:nvPr/>
        </p:nvSpPr>
        <p:spPr bwMode="auto">
          <a:xfrm>
            <a:off x="422275" y="5357813"/>
            <a:ext cx="317500" cy="684212"/>
          </a:xfrm>
          <a:prstGeom prst="roundRect">
            <a:avLst>
              <a:gd name="adj" fmla="val 6339"/>
            </a:avLst>
          </a:prstGeom>
          <a:solidFill>
            <a:srgbClr val="557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185" name="TextBox 103"/>
          <p:cNvSpPr txBox="1">
            <a:spLocks noChangeArrowheads="1"/>
          </p:cNvSpPr>
          <p:nvPr/>
        </p:nvSpPr>
        <p:spPr bwMode="auto">
          <a:xfrm>
            <a:off x="352425" y="5414963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68" name="Скругленный прямоугольник 267"/>
          <p:cNvSpPr/>
          <p:nvPr/>
        </p:nvSpPr>
        <p:spPr bwMode="auto">
          <a:xfrm>
            <a:off x="763588" y="5357813"/>
            <a:ext cx="317500" cy="684212"/>
          </a:xfrm>
          <a:prstGeom prst="roundRect">
            <a:avLst>
              <a:gd name="adj" fmla="val 6339"/>
            </a:avLst>
          </a:prstGeom>
          <a:solidFill>
            <a:srgbClr val="557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187" name="TextBox 110"/>
          <p:cNvSpPr txBox="1">
            <a:spLocks noChangeArrowheads="1"/>
          </p:cNvSpPr>
          <p:nvPr/>
        </p:nvSpPr>
        <p:spPr bwMode="auto">
          <a:xfrm>
            <a:off x="693738" y="5414963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70" name="Скругленный прямоугольник 269"/>
          <p:cNvSpPr/>
          <p:nvPr/>
        </p:nvSpPr>
        <p:spPr bwMode="auto">
          <a:xfrm>
            <a:off x="1100138" y="5357813"/>
            <a:ext cx="317500" cy="684212"/>
          </a:xfrm>
          <a:prstGeom prst="roundRect">
            <a:avLst>
              <a:gd name="adj" fmla="val 6339"/>
            </a:avLst>
          </a:prstGeom>
          <a:solidFill>
            <a:srgbClr val="557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189" name="TextBox 118"/>
          <p:cNvSpPr txBox="1">
            <a:spLocks noChangeArrowheads="1"/>
          </p:cNvSpPr>
          <p:nvPr/>
        </p:nvSpPr>
        <p:spPr bwMode="auto">
          <a:xfrm>
            <a:off x="1030288" y="5414963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72" name="Скругленный прямоугольник 271"/>
          <p:cNvSpPr/>
          <p:nvPr/>
        </p:nvSpPr>
        <p:spPr bwMode="auto">
          <a:xfrm>
            <a:off x="1493838" y="5357813"/>
            <a:ext cx="317500" cy="684212"/>
          </a:xfrm>
          <a:prstGeom prst="roundRect">
            <a:avLst>
              <a:gd name="adj" fmla="val 6339"/>
            </a:avLst>
          </a:prstGeom>
          <a:solidFill>
            <a:srgbClr val="557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191" name="TextBox 126"/>
          <p:cNvSpPr txBox="1">
            <a:spLocks noChangeArrowheads="1"/>
          </p:cNvSpPr>
          <p:nvPr/>
        </p:nvSpPr>
        <p:spPr bwMode="auto">
          <a:xfrm>
            <a:off x="1422400" y="5414963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74" name="Скругленный прямоугольник 273"/>
          <p:cNvSpPr/>
          <p:nvPr/>
        </p:nvSpPr>
        <p:spPr bwMode="auto">
          <a:xfrm>
            <a:off x="1828800" y="5357813"/>
            <a:ext cx="317500" cy="684212"/>
          </a:xfrm>
          <a:prstGeom prst="roundRect">
            <a:avLst>
              <a:gd name="adj" fmla="val 6339"/>
            </a:avLst>
          </a:prstGeom>
          <a:solidFill>
            <a:srgbClr val="557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193" name="TextBox 141"/>
          <p:cNvSpPr txBox="1">
            <a:spLocks noChangeArrowheads="1"/>
          </p:cNvSpPr>
          <p:nvPr/>
        </p:nvSpPr>
        <p:spPr bwMode="auto">
          <a:xfrm>
            <a:off x="1758950" y="5414963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76" name="Скругленный прямоугольник 275"/>
          <p:cNvSpPr/>
          <p:nvPr/>
        </p:nvSpPr>
        <p:spPr bwMode="auto">
          <a:xfrm>
            <a:off x="2232025" y="5357813"/>
            <a:ext cx="315913" cy="684212"/>
          </a:xfrm>
          <a:prstGeom prst="roundRect">
            <a:avLst>
              <a:gd name="adj" fmla="val 6339"/>
            </a:avLst>
          </a:prstGeom>
          <a:solidFill>
            <a:srgbClr val="557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195" name="TextBox 145"/>
          <p:cNvSpPr txBox="1">
            <a:spLocks noChangeArrowheads="1"/>
          </p:cNvSpPr>
          <p:nvPr/>
        </p:nvSpPr>
        <p:spPr bwMode="auto">
          <a:xfrm>
            <a:off x="2160588" y="5414963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78" name="Скругленный прямоугольник 277"/>
          <p:cNvSpPr/>
          <p:nvPr/>
        </p:nvSpPr>
        <p:spPr bwMode="auto">
          <a:xfrm>
            <a:off x="2560638" y="5357813"/>
            <a:ext cx="315912" cy="684212"/>
          </a:xfrm>
          <a:prstGeom prst="roundRect">
            <a:avLst>
              <a:gd name="adj" fmla="val 6339"/>
            </a:avLst>
          </a:prstGeom>
          <a:solidFill>
            <a:srgbClr val="557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197" name="TextBox 155"/>
          <p:cNvSpPr txBox="1">
            <a:spLocks noChangeArrowheads="1"/>
          </p:cNvSpPr>
          <p:nvPr/>
        </p:nvSpPr>
        <p:spPr bwMode="auto">
          <a:xfrm>
            <a:off x="2489200" y="5414963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80" name="Левая круглая скобка 279"/>
          <p:cNvSpPr/>
          <p:nvPr/>
        </p:nvSpPr>
        <p:spPr>
          <a:xfrm rot="5400000">
            <a:off x="885032" y="4799806"/>
            <a:ext cx="71438" cy="1044575"/>
          </a:xfrm>
          <a:prstGeom prst="leftBracket">
            <a:avLst>
              <a:gd name="adj" fmla="val 32143"/>
            </a:avLst>
          </a:prstGeom>
          <a:ln w="12700">
            <a:solidFill>
              <a:srgbClr val="5576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1" name="Левая круглая скобка 280"/>
          <p:cNvSpPr/>
          <p:nvPr/>
        </p:nvSpPr>
        <p:spPr>
          <a:xfrm rot="5400000">
            <a:off x="1779588" y="4979987"/>
            <a:ext cx="71438" cy="684213"/>
          </a:xfrm>
          <a:prstGeom prst="leftBracket">
            <a:avLst>
              <a:gd name="adj" fmla="val 32143"/>
            </a:avLst>
          </a:prstGeom>
          <a:ln w="12700">
            <a:solidFill>
              <a:srgbClr val="5576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2" name="Левая круглая скобка 281"/>
          <p:cNvSpPr/>
          <p:nvPr/>
        </p:nvSpPr>
        <p:spPr>
          <a:xfrm rot="5400000">
            <a:off x="2513013" y="4979987"/>
            <a:ext cx="71438" cy="684213"/>
          </a:xfrm>
          <a:prstGeom prst="leftBracket">
            <a:avLst>
              <a:gd name="adj" fmla="val 32143"/>
            </a:avLst>
          </a:prstGeom>
          <a:ln w="12700">
            <a:solidFill>
              <a:srgbClr val="5576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01" name="TextBox 46"/>
          <p:cNvSpPr txBox="1">
            <a:spLocks noChangeArrowheads="1"/>
          </p:cNvSpPr>
          <p:nvPr/>
        </p:nvSpPr>
        <p:spPr bwMode="auto">
          <a:xfrm>
            <a:off x="171450" y="4786313"/>
            <a:ext cx="15113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800" b="1">
                <a:solidFill>
                  <a:srgbClr val="557632"/>
                </a:solidFill>
                <a:latin typeface="Tahoma" pitchFamily="34" charset="0"/>
                <a:cs typeface="Tahoma" pitchFamily="34" charset="0"/>
              </a:rPr>
              <a:t>Главный </a:t>
            </a:r>
          </a:p>
          <a:p>
            <a:pPr algn="ctr"/>
            <a:r>
              <a:rPr kumimoji="0" lang="ru-RU" sz="800" b="1">
                <a:solidFill>
                  <a:srgbClr val="557632"/>
                </a:solidFill>
                <a:latin typeface="Tahoma" pitchFamily="34" charset="0"/>
                <a:cs typeface="Tahoma" pitchFamily="34" charset="0"/>
              </a:rPr>
              <a:t>распорядитель</a:t>
            </a:r>
          </a:p>
          <a:p>
            <a:pPr algn="ctr"/>
            <a:r>
              <a:rPr kumimoji="0" lang="ru-RU" sz="800" b="1">
                <a:solidFill>
                  <a:srgbClr val="557632"/>
                </a:solidFill>
                <a:latin typeface="Tahoma" pitchFamily="34" charset="0"/>
                <a:cs typeface="Tahoma" pitchFamily="34" charset="0"/>
              </a:rPr>
              <a:t>бюджетных средств</a:t>
            </a:r>
          </a:p>
        </p:txBody>
      </p:sp>
      <p:sp>
        <p:nvSpPr>
          <p:cNvPr id="89202" name="TextBox 47"/>
          <p:cNvSpPr txBox="1">
            <a:spLocks noChangeArrowheads="1"/>
          </p:cNvSpPr>
          <p:nvPr/>
        </p:nvSpPr>
        <p:spPr bwMode="auto">
          <a:xfrm>
            <a:off x="1470025" y="5000625"/>
            <a:ext cx="7191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800" b="1">
                <a:solidFill>
                  <a:srgbClr val="557632"/>
                </a:solidFill>
                <a:latin typeface="Tahoma" pitchFamily="34" charset="0"/>
                <a:cs typeface="Tahoma" pitchFamily="34" charset="0"/>
              </a:rPr>
              <a:t>Раздел</a:t>
            </a:r>
          </a:p>
        </p:txBody>
      </p:sp>
      <p:sp>
        <p:nvSpPr>
          <p:cNvPr id="89203" name="TextBox 48"/>
          <p:cNvSpPr txBox="1">
            <a:spLocks noChangeArrowheads="1"/>
          </p:cNvSpPr>
          <p:nvPr/>
        </p:nvSpPr>
        <p:spPr bwMode="auto">
          <a:xfrm>
            <a:off x="2133600" y="5002213"/>
            <a:ext cx="8080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800" b="1">
                <a:solidFill>
                  <a:srgbClr val="557632"/>
                </a:solidFill>
                <a:latin typeface="Tahoma" pitchFamily="34" charset="0"/>
                <a:cs typeface="Tahoma" pitchFamily="34" charset="0"/>
              </a:rPr>
              <a:t>Подраздел</a:t>
            </a:r>
          </a:p>
        </p:txBody>
      </p:sp>
      <p:sp>
        <p:nvSpPr>
          <p:cNvPr id="286" name="Прямоугольный треугольник 285"/>
          <p:cNvSpPr/>
          <p:nvPr/>
        </p:nvSpPr>
        <p:spPr bwMode="auto">
          <a:xfrm rot="10800000">
            <a:off x="2606675" y="537051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7" name="Прямоугольный треугольник 286"/>
          <p:cNvSpPr/>
          <p:nvPr/>
        </p:nvSpPr>
        <p:spPr bwMode="auto">
          <a:xfrm rot="10800000">
            <a:off x="2278063" y="537051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8" name="Прямоугольный треугольник 287"/>
          <p:cNvSpPr/>
          <p:nvPr/>
        </p:nvSpPr>
        <p:spPr bwMode="auto">
          <a:xfrm rot="10800000">
            <a:off x="1871663" y="537051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9" name="Прямоугольный треугольник 288"/>
          <p:cNvSpPr/>
          <p:nvPr/>
        </p:nvSpPr>
        <p:spPr bwMode="auto">
          <a:xfrm rot="10800000">
            <a:off x="1539875" y="537051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0" name="Прямоугольный треугольник 289"/>
          <p:cNvSpPr/>
          <p:nvPr/>
        </p:nvSpPr>
        <p:spPr bwMode="auto">
          <a:xfrm rot="10800000">
            <a:off x="1149350" y="537051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1" name="Прямоугольный треугольник 290"/>
          <p:cNvSpPr/>
          <p:nvPr/>
        </p:nvSpPr>
        <p:spPr bwMode="auto">
          <a:xfrm rot="10800000">
            <a:off x="811213" y="537051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2" name="Прямоугольный треугольник 291"/>
          <p:cNvSpPr/>
          <p:nvPr/>
        </p:nvSpPr>
        <p:spPr bwMode="auto">
          <a:xfrm rot="10800000">
            <a:off x="471488" y="537051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11" name="TextBox 172"/>
          <p:cNvSpPr txBox="1">
            <a:spLocks noChangeArrowheads="1"/>
          </p:cNvSpPr>
          <p:nvPr/>
        </p:nvSpPr>
        <p:spPr bwMode="auto">
          <a:xfrm>
            <a:off x="442913" y="6057900"/>
            <a:ext cx="2682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</a:t>
            </a:r>
          </a:p>
        </p:txBody>
      </p:sp>
      <p:sp>
        <p:nvSpPr>
          <p:cNvPr id="89212" name="TextBox 173"/>
          <p:cNvSpPr txBox="1">
            <a:spLocks noChangeArrowheads="1"/>
          </p:cNvSpPr>
          <p:nvPr/>
        </p:nvSpPr>
        <p:spPr bwMode="auto">
          <a:xfrm>
            <a:off x="779463" y="6057900"/>
            <a:ext cx="2682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2</a:t>
            </a:r>
          </a:p>
        </p:txBody>
      </p:sp>
      <p:sp>
        <p:nvSpPr>
          <p:cNvPr id="89213" name="TextBox 174"/>
          <p:cNvSpPr txBox="1">
            <a:spLocks noChangeArrowheads="1"/>
          </p:cNvSpPr>
          <p:nvPr/>
        </p:nvSpPr>
        <p:spPr bwMode="auto">
          <a:xfrm>
            <a:off x="1123950" y="6057900"/>
            <a:ext cx="2841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3</a:t>
            </a:r>
          </a:p>
        </p:txBody>
      </p:sp>
      <p:sp>
        <p:nvSpPr>
          <p:cNvPr id="89214" name="TextBox 174"/>
          <p:cNvSpPr txBox="1">
            <a:spLocks noChangeArrowheads="1"/>
          </p:cNvSpPr>
          <p:nvPr/>
        </p:nvSpPr>
        <p:spPr bwMode="auto">
          <a:xfrm>
            <a:off x="1470025" y="6057900"/>
            <a:ext cx="3730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4</a:t>
            </a:r>
          </a:p>
        </p:txBody>
      </p:sp>
      <p:sp>
        <p:nvSpPr>
          <p:cNvPr id="89215" name="TextBox 174"/>
          <p:cNvSpPr txBox="1">
            <a:spLocks noChangeArrowheads="1"/>
          </p:cNvSpPr>
          <p:nvPr/>
        </p:nvSpPr>
        <p:spPr bwMode="auto">
          <a:xfrm>
            <a:off x="1803400" y="6057900"/>
            <a:ext cx="3730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5</a:t>
            </a:r>
          </a:p>
        </p:txBody>
      </p:sp>
      <p:sp>
        <p:nvSpPr>
          <p:cNvPr id="89216" name="TextBox 174"/>
          <p:cNvSpPr txBox="1">
            <a:spLocks noChangeArrowheads="1"/>
          </p:cNvSpPr>
          <p:nvPr/>
        </p:nvSpPr>
        <p:spPr bwMode="auto">
          <a:xfrm>
            <a:off x="2203450" y="6057900"/>
            <a:ext cx="3730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6</a:t>
            </a:r>
          </a:p>
        </p:txBody>
      </p:sp>
      <p:sp>
        <p:nvSpPr>
          <p:cNvPr id="89217" name="TextBox 174"/>
          <p:cNvSpPr txBox="1">
            <a:spLocks noChangeArrowheads="1"/>
          </p:cNvSpPr>
          <p:nvPr/>
        </p:nvSpPr>
        <p:spPr bwMode="auto">
          <a:xfrm>
            <a:off x="2536825" y="6057900"/>
            <a:ext cx="3730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7</a:t>
            </a:r>
          </a:p>
        </p:txBody>
      </p:sp>
      <p:sp>
        <p:nvSpPr>
          <p:cNvPr id="300" name="Прямоугольник 299"/>
          <p:cNvSpPr/>
          <p:nvPr/>
        </p:nvSpPr>
        <p:spPr>
          <a:xfrm>
            <a:off x="288925" y="2762250"/>
            <a:ext cx="2736850" cy="1933575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1" name="Прямоугольник 300"/>
          <p:cNvSpPr/>
          <p:nvPr/>
        </p:nvSpPr>
        <p:spPr>
          <a:xfrm>
            <a:off x="288925" y="2693988"/>
            <a:ext cx="2736850" cy="42862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2" name="Прямоугольник 301"/>
          <p:cNvSpPr/>
          <p:nvPr/>
        </p:nvSpPr>
        <p:spPr>
          <a:xfrm>
            <a:off x="6153150" y="2762250"/>
            <a:ext cx="2735263" cy="1933575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3" name="Стрелка вниз 302"/>
          <p:cNvSpPr/>
          <p:nvPr/>
        </p:nvSpPr>
        <p:spPr>
          <a:xfrm rot="5400000">
            <a:off x="4096544" y="3177382"/>
            <a:ext cx="223837" cy="2584450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4" name="Прямоугольник 303"/>
          <p:cNvSpPr>
            <a:spLocks noChangeArrowheads="1"/>
          </p:cNvSpPr>
          <p:nvPr/>
        </p:nvSpPr>
        <p:spPr bwMode="auto">
          <a:xfrm>
            <a:off x="3143250" y="4816475"/>
            <a:ext cx="2928938" cy="1808163"/>
          </a:xfrm>
          <a:prstGeom prst="rect">
            <a:avLst/>
          </a:prstGeom>
          <a:solidFill>
            <a:srgbClr val="D6E9EA"/>
          </a:solidFill>
          <a:ln w="6350">
            <a:solidFill>
              <a:srgbClr val="D9D9D9"/>
            </a:solidFill>
            <a:miter lim="800000"/>
            <a:headEnd/>
            <a:tailEnd/>
          </a:ln>
          <a:effectLst>
            <a:outerShdw blurRad="50800" dist="25400" dir="5400000" algn="t" rotWithShape="0">
              <a:srgbClr val="808080">
                <a:alpha val="9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305" name="Скругленный прямоугольник 304"/>
          <p:cNvSpPr/>
          <p:nvPr/>
        </p:nvSpPr>
        <p:spPr bwMode="auto">
          <a:xfrm>
            <a:off x="3238216" y="5364163"/>
            <a:ext cx="317500" cy="684212"/>
          </a:xfrm>
          <a:prstGeom prst="roundRect">
            <a:avLst>
              <a:gd name="adj" fmla="val 6339"/>
            </a:avLst>
          </a:prstGeom>
          <a:solidFill>
            <a:srgbClr val="E776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24" name="TextBox 393"/>
          <p:cNvSpPr txBox="1">
            <a:spLocks noChangeArrowheads="1"/>
          </p:cNvSpPr>
          <p:nvPr/>
        </p:nvSpPr>
        <p:spPr bwMode="auto">
          <a:xfrm>
            <a:off x="3263900" y="5431808"/>
            <a:ext cx="32546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9225" name="TextBox 47"/>
          <p:cNvSpPr txBox="1">
            <a:spLocks noChangeArrowheads="1"/>
          </p:cNvSpPr>
          <p:nvPr/>
        </p:nvSpPr>
        <p:spPr bwMode="auto">
          <a:xfrm>
            <a:off x="3203575" y="4953000"/>
            <a:ext cx="7985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800" b="1" dirty="0" smtClean="0">
                <a:solidFill>
                  <a:srgbClr val="E77605"/>
                </a:solidFill>
                <a:latin typeface="Tahoma" pitchFamily="34" charset="0"/>
                <a:cs typeface="Tahoma" pitchFamily="34" charset="0"/>
              </a:rPr>
              <a:t>ФБ -</a:t>
            </a:r>
            <a:r>
              <a:rPr kumimoji="0" lang="ru-RU" sz="800" b="1" dirty="0" err="1" smtClean="0">
                <a:solidFill>
                  <a:srgbClr val="E77605"/>
                </a:solidFill>
                <a:latin typeface="Tahoma" pitchFamily="34" charset="0"/>
                <a:cs typeface="Tahoma" pitchFamily="34" charset="0"/>
              </a:rPr>
              <a:t>Гос-программы</a:t>
            </a:r>
            <a:endParaRPr kumimoji="0" lang="ru-RU" sz="800" b="1" dirty="0">
              <a:solidFill>
                <a:srgbClr val="E77605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9226" name="TextBox 48"/>
          <p:cNvSpPr txBox="1">
            <a:spLocks noChangeArrowheads="1"/>
          </p:cNvSpPr>
          <p:nvPr/>
        </p:nvSpPr>
        <p:spPr bwMode="auto">
          <a:xfrm>
            <a:off x="4640263" y="4953000"/>
            <a:ext cx="9302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800" b="1" dirty="0">
                <a:solidFill>
                  <a:srgbClr val="E77605"/>
                </a:solidFill>
                <a:latin typeface="Tahoma" pitchFamily="34" charset="0"/>
                <a:cs typeface="Tahoma" pitchFamily="34" charset="0"/>
              </a:rPr>
              <a:t>Направления расходов</a:t>
            </a:r>
          </a:p>
        </p:txBody>
      </p:sp>
      <p:sp>
        <p:nvSpPr>
          <p:cNvPr id="309" name="Левая круглая скобка 308"/>
          <p:cNvSpPr/>
          <p:nvPr/>
        </p:nvSpPr>
        <p:spPr>
          <a:xfrm rot="16200000" flipV="1">
            <a:off x="4562475" y="5018088"/>
            <a:ext cx="71437" cy="2592388"/>
          </a:xfrm>
          <a:prstGeom prst="leftBracket">
            <a:avLst>
              <a:gd name="adj" fmla="val 32143"/>
            </a:avLst>
          </a:prstGeom>
          <a:ln w="12700">
            <a:solidFill>
              <a:srgbClr val="E776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0" name="Левая круглая скобка 309"/>
          <p:cNvSpPr/>
          <p:nvPr/>
        </p:nvSpPr>
        <p:spPr>
          <a:xfrm rot="5400000">
            <a:off x="3622675" y="4973638"/>
            <a:ext cx="71438" cy="684212"/>
          </a:xfrm>
          <a:prstGeom prst="leftBracket">
            <a:avLst>
              <a:gd name="adj" fmla="val 32143"/>
            </a:avLst>
          </a:prstGeom>
          <a:ln w="12700">
            <a:solidFill>
              <a:srgbClr val="E776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1" name="Левая круглая скобка 310"/>
          <p:cNvSpPr/>
          <p:nvPr/>
        </p:nvSpPr>
        <p:spPr>
          <a:xfrm rot="5400000">
            <a:off x="5129213" y="4565650"/>
            <a:ext cx="71438" cy="1474787"/>
          </a:xfrm>
          <a:prstGeom prst="leftBracket">
            <a:avLst>
              <a:gd name="adj" fmla="val 32143"/>
            </a:avLst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rgbClr val="E776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30" name="TextBox 47"/>
          <p:cNvSpPr txBox="1">
            <a:spLocks noChangeArrowheads="1"/>
          </p:cNvSpPr>
          <p:nvPr/>
        </p:nvSpPr>
        <p:spPr bwMode="auto">
          <a:xfrm>
            <a:off x="3265488" y="6335713"/>
            <a:ext cx="26495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400" b="1">
                <a:solidFill>
                  <a:srgbClr val="E77605"/>
                </a:solidFill>
                <a:latin typeface="Tahoma" pitchFamily="34" charset="0"/>
                <a:cs typeface="Tahoma" pitchFamily="34" charset="0"/>
              </a:rPr>
              <a:t>Целевая статья 2014</a:t>
            </a:r>
          </a:p>
        </p:txBody>
      </p:sp>
      <p:sp>
        <p:nvSpPr>
          <p:cNvPr id="313" name="Скругленный прямоугольник 312"/>
          <p:cNvSpPr/>
          <p:nvPr/>
        </p:nvSpPr>
        <p:spPr bwMode="auto">
          <a:xfrm>
            <a:off x="3671888" y="5364163"/>
            <a:ext cx="317500" cy="684212"/>
          </a:xfrm>
          <a:prstGeom prst="roundRect">
            <a:avLst>
              <a:gd name="adj" fmla="val 6339"/>
            </a:avLst>
          </a:prstGeom>
          <a:solidFill>
            <a:srgbClr val="E776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32" name="TextBox 445"/>
          <p:cNvSpPr txBox="1">
            <a:spLocks noChangeArrowheads="1"/>
          </p:cNvSpPr>
          <p:nvPr/>
        </p:nvSpPr>
        <p:spPr bwMode="auto">
          <a:xfrm>
            <a:off x="3602038" y="5421313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15" name="Скругленный прямоугольник 314"/>
          <p:cNvSpPr/>
          <p:nvPr/>
        </p:nvSpPr>
        <p:spPr>
          <a:xfrm>
            <a:off x="4062413" y="5364163"/>
            <a:ext cx="317500" cy="684212"/>
          </a:xfrm>
          <a:prstGeom prst="roundRect">
            <a:avLst>
              <a:gd name="adj" fmla="val 6339"/>
            </a:avLst>
          </a:prstGeom>
          <a:solidFill>
            <a:srgbClr val="E776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34" name="TextBox 453"/>
          <p:cNvSpPr txBox="1">
            <a:spLocks noChangeArrowheads="1"/>
          </p:cNvSpPr>
          <p:nvPr/>
        </p:nvSpPr>
        <p:spPr bwMode="auto">
          <a:xfrm>
            <a:off x="3992563" y="5421313"/>
            <a:ext cx="4508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17" name="Скругленный прямоугольник 316"/>
          <p:cNvSpPr/>
          <p:nvPr/>
        </p:nvSpPr>
        <p:spPr bwMode="auto">
          <a:xfrm>
            <a:off x="4462463" y="5364163"/>
            <a:ext cx="317500" cy="684212"/>
          </a:xfrm>
          <a:prstGeom prst="roundRect">
            <a:avLst>
              <a:gd name="adj" fmla="val 6339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36" name="TextBox 456"/>
          <p:cNvSpPr txBox="1">
            <a:spLocks noChangeArrowheads="1"/>
          </p:cNvSpPr>
          <p:nvPr/>
        </p:nvSpPr>
        <p:spPr bwMode="auto">
          <a:xfrm>
            <a:off x="4392613" y="5421313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19" name="Скругленный прямоугольник 318"/>
          <p:cNvSpPr/>
          <p:nvPr/>
        </p:nvSpPr>
        <p:spPr bwMode="auto">
          <a:xfrm>
            <a:off x="4824413" y="5364163"/>
            <a:ext cx="317500" cy="684212"/>
          </a:xfrm>
          <a:prstGeom prst="roundRect">
            <a:avLst>
              <a:gd name="adj" fmla="val 6339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38" name="TextBox 465"/>
          <p:cNvSpPr txBox="1">
            <a:spLocks noChangeArrowheads="1"/>
          </p:cNvSpPr>
          <p:nvPr/>
        </p:nvSpPr>
        <p:spPr bwMode="auto">
          <a:xfrm>
            <a:off x="4754563" y="5421313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21" name="Скругленный прямоугольник 320"/>
          <p:cNvSpPr/>
          <p:nvPr/>
        </p:nvSpPr>
        <p:spPr bwMode="auto">
          <a:xfrm>
            <a:off x="5186363" y="5364163"/>
            <a:ext cx="317500" cy="684212"/>
          </a:xfrm>
          <a:prstGeom prst="roundRect">
            <a:avLst>
              <a:gd name="adj" fmla="val 6339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40" name="TextBox 469"/>
          <p:cNvSpPr txBox="1">
            <a:spLocks noChangeArrowheads="1"/>
          </p:cNvSpPr>
          <p:nvPr/>
        </p:nvSpPr>
        <p:spPr bwMode="auto">
          <a:xfrm>
            <a:off x="5116513" y="5421313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23" name="Скругленный прямоугольник 322"/>
          <p:cNvSpPr/>
          <p:nvPr/>
        </p:nvSpPr>
        <p:spPr bwMode="auto">
          <a:xfrm>
            <a:off x="5548313" y="5364163"/>
            <a:ext cx="317500" cy="684212"/>
          </a:xfrm>
          <a:prstGeom prst="roundRect">
            <a:avLst>
              <a:gd name="adj" fmla="val 6339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42" name="TextBox 473"/>
          <p:cNvSpPr txBox="1">
            <a:spLocks noChangeArrowheads="1"/>
          </p:cNvSpPr>
          <p:nvPr/>
        </p:nvSpPr>
        <p:spPr bwMode="auto">
          <a:xfrm>
            <a:off x="5478463" y="5421313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25" name="Левая круглая скобка 324"/>
          <p:cNvSpPr/>
          <p:nvPr/>
        </p:nvSpPr>
        <p:spPr>
          <a:xfrm rot="5400000">
            <a:off x="4183063" y="5145087"/>
            <a:ext cx="71438" cy="341313"/>
          </a:xfrm>
          <a:prstGeom prst="leftBracket">
            <a:avLst>
              <a:gd name="adj" fmla="val 32143"/>
            </a:avLst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rgbClr val="E776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44" name="TextBox 47"/>
          <p:cNvSpPr txBox="1">
            <a:spLocks noChangeArrowheads="1"/>
          </p:cNvSpPr>
          <p:nvPr/>
        </p:nvSpPr>
        <p:spPr bwMode="auto">
          <a:xfrm>
            <a:off x="3871913" y="4953000"/>
            <a:ext cx="8445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800" b="1" dirty="0" smtClean="0">
                <a:solidFill>
                  <a:srgbClr val="E77605"/>
                </a:solidFill>
                <a:latin typeface="Tahoma" pitchFamily="34" charset="0"/>
                <a:cs typeface="Tahoma" pitchFamily="34" charset="0"/>
              </a:rPr>
              <a:t>ФБ -</a:t>
            </a:r>
            <a:r>
              <a:rPr kumimoji="0" lang="ru-RU" sz="800" b="1" dirty="0" err="1" smtClean="0">
                <a:solidFill>
                  <a:srgbClr val="E77605"/>
                </a:solidFill>
                <a:latin typeface="Tahoma" pitchFamily="34" charset="0"/>
                <a:cs typeface="Tahoma" pitchFamily="34" charset="0"/>
              </a:rPr>
              <a:t>Под-программы</a:t>
            </a:r>
            <a:endParaRPr kumimoji="0" lang="ru-RU" sz="800" b="1" dirty="0">
              <a:solidFill>
                <a:srgbClr val="E77605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27" name="Стрелка вниз 326"/>
          <p:cNvSpPr/>
          <p:nvPr/>
        </p:nvSpPr>
        <p:spPr>
          <a:xfrm>
            <a:off x="3714750" y="4143375"/>
            <a:ext cx="209550" cy="798513"/>
          </a:xfrm>
          <a:prstGeom prst="downArrow">
            <a:avLst/>
          </a:prstGeom>
          <a:solidFill>
            <a:srgbClr val="E776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8" name="Стрелка вниз 327"/>
          <p:cNvSpPr/>
          <p:nvPr/>
        </p:nvSpPr>
        <p:spPr>
          <a:xfrm>
            <a:off x="5435600" y="2571750"/>
            <a:ext cx="207963" cy="2370138"/>
          </a:xfrm>
          <a:prstGeom prst="downArrow">
            <a:avLst/>
          </a:prstGeom>
          <a:solidFill>
            <a:srgbClr val="E776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9" name="Прямоугольник 328"/>
          <p:cNvSpPr>
            <a:spLocks noChangeArrowheads="1"/>
          </p:cNvSpPr>
          <p:nvPr/>
        </p:nvSpPr>
        <p:spPr bwMode="auto">
          <a:xfrm>
            <a:off x="3143250" y="857250"/>
            <a:ext cx="2928938" cy="1708150"/>
          </a:xfrm>
          <a:prstGeom prst="rect">
            <a:avLst/>
          </a:prstGeom>
          <a:solidFill>
            <a:srgbClr val="D6E9EA"/>
          </a:solidFill>
          <a:ln w="6350">
            <a:solidFill>
              <a:srgbClr val="D9D9D9"/>
            </a:solidFill>
            <a:miter lim="800000"/>
            <a:headEnd/>
            <a:tailEnd/>
          </a:ln>
          <a:effectLst>
            <a:outerShdw blurRad="50800" dist="25400" dir="5400000" algn="t" rotWithShape="0">
              <a:srgbClr val="808080">
                <a:alpha val="9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330" name="Скругленный прямоугольник 329"/>
          <p:cNvSpPr/>
          <p:nvPr/>
        </p:nvSpPr>
        <p:spPr bwMode="auto">
          <a:xfrm>
            <a:off x="3384550" y="1504950"/>
            <a:ext cx="317500" cy="684213"/>
          </a:xfrm>
          <a:prstGeom prst="roundRect">
            <a:avLst>
              <a:gd name="adj" fmla="val 6339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49" name="TextBox 194"/>
          <p:cNvSpPr txBox="1">
            <a:spLocks noChangeArrowheads="1"/>
          </p:cNvSpPr>
          <p:nvPr/>
        </p:nvSpPr>
        <p:spPr bwMode="auto">
          <a:xfrm>
            <a:off x="3314700" y="1562100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32" name="Скругленный прямоугольник 331"/>
          <p:cNvSpPr/>
          <p:nvPr/>
        </p:nvSpPr>
        <p:spPr bwMode="auto">
          <a:xfrm>
            <a:off x="3722688" y="1504950"/>
            <a:ext cx="317500" cy="684213"/>
          </a:xfrm>
          <a:prstGeom prst="roundRect">
            <a:avLst>
              <a:gd name="adj" fmla="val 6339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51" name="TextBox 243"/>
          <p:cNvSpPr txBox="1">
            <a:spLocks noChangeArrowheads="1"/>
          </p:cNvSpPr>
          <p:nvPr/>
        </p:nvSpPr>
        <p:spPr bwMode="auto">
          <a:xfrm>
            <a:off x="3652838" y="1562100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34" name="Скругленный прямоугольник 333"/>
          <p:cNvSpPr/>
          <p:nvPr/>
        </p:nvSpPr>
        <p:spPr bwMode="auto">
          <a:xfrm>
            <a:off x="4060825" y="1504950"/>
            <a:ext cx="317500" cy="684213"/>
          </a:xfrm>
          <a:prstGeom prst="roundRect">
            <a:avLst>
              <a:gd name="adj" fmla="val 6339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53" name="TextBox 247"/>
          <p:cNvSpPr txBox="1">
            <a:spLocks noChangeArrowheads="1"/>
          </p:cNvSpPr>
          <p:nvPr/>
        </p:nvSpPr>
        <p:spPr bwMode="auto">
          <a:xfrm>
            <a:off x="3990975" y="1562100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36" name="Скругленный прямоугольник 335"/>
          <p:cNvSpPr/>
          <p:nvPr/>
        </p:nvSpPr>
        <p:spPr bwMode="auto">
          <a:xfrm>
            <a:off x="4451350" y="1504950"/>
            <a:ext cx="317500" cy="684213"/>
          </a:xfrm>
          <a:prstGeom prst="roundRect">
            <a:avLst>
              <a:gd name="adj" fmla="val 6339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55" name="TextBox 251"/>
          <p:cNvSpPr txBox="1">
            <a:spLocks noChangeArrowheads="1"/>
          </p:cNvSpPr>
          <p:nvPr/>
        </p:nvSpPr>
        <p:spPr bwMode="auto">
          <a:xfrm>
            <a:off x="4381500" y="1562100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38" name="Скругленный прямоугольник 337"/>
          <p:cNvSpPr/>
          <p:nvPr/>
        </p:nvSpPr>
        <p:spPr bwMode="auto">
          <a:xfrm>
            <a:off x="4789488" y="1504950"/>
            <a:ext cx="317500" cy="684213"/>
          </a:xfrm>
          <a:prstGeom prst="roundRect">
            <a:avLst>
              <a:gd name="adj" fmla="val 6339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57" name="TextBox 263"/>
          <p:cNvSpPr txBox="1">
            <a:spLocks noChangeArrowheads="1"/>
          </p:cNvSpPr>
          <p:nvPr/>
        </p:nvSpPr>
        <p:spPr bwMode="auto">
          <a:xfrm>
            <a:off x="4719638" y="1562100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40" name="Скругленный прямоугольник 339"/>
          <p:cNvSpPr/>
          <p:nvPr/>
        </p:nvSpPr>
        <p:spPr bwMode="auto">
          <a:xfrm>
            <a:off x="5513388" y="1506538"/>
            <a:ext cx="317500" cy="684212"/>
          </a:xfrm>
          <a:prstGeom prst="roundRect">
            <a:avLst>
              <a:gd name="adj" fmla="val 6339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59" name="TextBox 273"/>
          <p:cNvSpPr txBox="1">
            <a:spLocks noChangeArrowheads="1"/>
          </p:cNvSpPr>
          <p:nvPr/>
        </p:nvSpPr>
        <p:spPr bwMode="auto">
          <a:xfrm>
            <a:off x="5443538" y="1563688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42" name="Левая круглая скобка 341"/>
          <p:cNvSpPr/>
          <p:nvPr/>
        </p:nvSpPr>
        <p:spPr>
          <a:xfrm rot="5400000">
            <a:off x="4572000" y="209551"/>
            <a:ext cx="71437" cy="2519362"/>
          </a:xfrm>
          <a:prstGeom prst="leftBracket">
            <a:avLst>
              <a:gd name="adj" fmla="val 32143"/>
            </a:avLst>
          </a:prstGeom>
          <a:ln w="12700">
            <a:solidFill>
              <a:srgbClr val="E776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61" name="TextBox 47"/>
          <p:cNvSpPr txBox="1">
            <a:spLocks noChangeArrowheads="1"/>
          </p:cNvSpPr>
          <p:nvPr/>
        </p:nvSpPr>
        <p:spPr bwMode="auto">
          <a:xfrm>
            <a:off x="3265488" y="1066800"/>
            <a:ext cx="26495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400" b="1">
                <a:solidFill>
                  <a:srgbClr val="E77605"/>
                </a:solidFill>
                <a:latin typeface="Tahoma" pitchFamily="34" charset="0"/>
                <a:cs typeface="Tahoma" pitchFamily="34" charset="0"/>
              </a:rPr>
              <a:t>Целевая статья 2013</a:t>
            </a:r>
          </a:p>
        </p:txBody>
      </p:sp>
      <p:sp>
        <p:nvSpPr>
          <p:cNvPr id="344" name="Прямоугольник 343"/>
          <p:cNvSpPr>
            <a:spLocks noChangeArrowheads="1"/>
          </p:cNvSpPr>
          <p:nvPr/>
        </p:nvSpPr>
        <p:spPr bwMode="auto">
          <a:xfrm>
            <a:off x="3230562" y="2751802"/>
            <a:ext cx="1912937" cy="1357312"/>
          </a:xfrm>
          <a:prstGeom prst="rect">
            <a:avLst/>
          </a:prstGeom>
          <a:solidFill>
            <a:srgbClr val="F2F2F2"/>
          </a:solidFill>
          <a:ln w="6350">
            <a:solidFill>
              <a:srgbClr val="D9D9D9"/>
            </a:solidFill>
            <a:miter lim="800000"/>
            <a:headEnd/>
            <a:tailEnd/>
          </a:ln>
          <a:effectLst>
            <a:outerShdw blurRad="50800" dist="25400" dir="5400000" algn="t" rotWithShape="0">
              <a:srgbClr val="808080">
                <a:alpha val="9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dirty="0" smtClean="0">
                <a:latin typeface="Tahoma" pitchFamily="34" charset="0"/>
                <a:cs typeface="Tahoma" pitchFamily="34" charset="0"/>
              </a:rPr>
              <a:t>Аналитическое </a:t>
            </a: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89263" name="TextBox 47"/>
          <p:cNvSpPr txBox="1">
            <a:spLocks noChangeArrowheads="1"/>
          </p:cNvSpPr>
          <p:nvPr/>
        </p:nvSpPr>
        <p:spPr bwMode="auto">
          <a:xfrm>
            <a:off x="3208338" y="3841750"/>
            <a:ext cx="6556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600" b="1">
                <a:solidFill>
                  <a:srgbClr val="E77605"/>
                </a:solidFill>
                <a:latin typeface="Tahoma" pitchFamily="34" charset="0"/>
                <a:cs typeface="Tahoma" pitchFamily="34" charset="0"/>
              </a:rPr>
              <a:t>Гос-программы</a:t>
            </a:r>
          </a:p>
        </p:txBody>
      </p:sp>
      <p:sp>
        <p:nvSpPr>
          <p:cNvPr id="89264" name="TextBox 48"/>
          <p:cNvSpPr txBox="1">
            <a:spLocks noChangeArrowheads="1"/>
          </p:cNvSpPr>
          <p:nvPr/>
        </p:nvSpPr>
        <p:spPr bwMode="auto">
          <a:xfrm>
            <a:off x="4303713" y="3843338"/>
            <a:ext cx="8239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600" b="1" dirty="0">
                <a:solidFill>
                  <a:srgbClr val="E77605"/>
                </a:solidFill>
                <a:latin typeface="Tahoma" pitchFamily="34" charset="0"/>
                <a:cs typeface="Tahoma" pitchFamily="34" charset="0"/>
              </a:rPr>
              <a:t>Основное мероприятие</a:t>
            </a:r>
          </a:p>
        </p:txBody>
      </p:sp>
      <p:sp>
        <p:nvSpPr>
          <p:cNvPr id="347" name="Скругленный прямоугольник 346"/>
          <p:cNvSpPr/>
          <p:nvPr/>
        </p:nvSpPr>
        <p:spPr>
          <a:xfrm>
            <a:off x="4364038" y="3302000"/>
            <a:ext cx="228600" cy="495300"/>
          </a:xfrm>
          <a:prstGeom prst="roundRect">
            <a:avLst>
              <a:gd name="adj" fmla="val 6339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66" name="TextBox 357"/>
          <p:cNvSpPr txBox="1">
            <a:spLocks noChangeArrowheads="1"/>
          </p:cNvSpPr>
          <p:nvPr/>
        </p:nvSpPr>
        <p:spPr bwMode="auto">
          <a:xfrm>
            <a:off x="4313238" y="3375025"/>
            <a:ext cx="3254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16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16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49" name="Скругленный прямоугольник 348"/>
          <p:cNvSpPr/>
          <p:nvPr/>
        </p:nvSpPr>
        <p:spPr>
          <a:xfrm>
            <a:off x="4608513" y="3302000"/>
            <a:ext cx="228600" cy="495300"/>
          </a:xfrm>
          <a:prstGeom prst="roundRect">
            <a:avLst>
              <a:gd name="adj" fmla="val 6339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68" name="TextBox 363"/>
          <p:cNvSpPr txBox="1">
            <a:spLocks noChangeArrowheads="1"/>
          </p:cNvSpPr>
          <p:nvPr/>
        </p:nvSpPr>
        <p:spPr bwMode="auto">
          <a:xfrm>
            <a:off x="4557713" y="3375025"/>
            <a:ext cx="3254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16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16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51" name="Скругленный прямоугольник 350"/>
          <p:cNvSpPr/>
          <p:nvPr/>
        </p:nvSpPr>
        <p:spPr>
          <a:xfrm>
            <a:off x="4852988" y="3302000"/>
            <a:ext cx="230187" cy="495300"/>
          </a:xfrm>
          <a:prstGeom prst="roundRect">
            <a:avLst>
              <a:gd name="adj" fmla="val 6339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70" name="TextBox 367"/>
          <p:cNvSpPr txBox="1">
            <a:spLocks noChangeArrowheads="1"/>
          </p:cNvSpPr>
          <p:nvPr/>
        </p:nvSpPr>
        <p:spPr bwMode="auto">
          <a:xfrm>
            <a:off x="4802188" y="3375025"/>
            <a:ext cx="3254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16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16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53" name="Скругленный прямоугольник 352"/>
          <p:cNvSpPr/>
          <p:nvPr/>
        </p:nvSpPr>
        <p:spPr>
          <a:xfrm>
            <a:off x="3867458" y="3342943"/>
            <a:ext cx="230187" cy="495300"/>
          </a:xfrm>
          <a:prstGeom prst="roundRect">
            <a:avLst>
              <a:gd name="adj" fmla="val 6339"/>
            </a:avLst>
          </a:prstGeom>
          <a:solidFill>
            <a:srgbClr val="E776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72" name="TextBox 371"/>
          <p:cNvSpPr txBox="1">
            <a:spLocks noChangeArrowheads="1"/>
          </p:cNvSpPr>
          <p:nvPr/>
        </p:nvSpPr>
        <p:spPr bwMode="auto">
          <a:xfrm>
            <a:off x="3789363" y="3375025"/>
            <a:ext cx="3254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1600" b="1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1600" b="1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55" name="Скругленный прямоугольник 354"/>
          <p:cNvSpPr/>
          <p:nvPr/>
        </p:nvSpPr>
        <p:spPr>
          <a:xfrm>
            <a:off x="4084638" y="3302000"/>
            <a:ext cx="230187" cy="495300"/>
          </a:xfrm>
          <a:prstGeom prst="roundRect">
            <a:avLst>
              <a:gd name="adj" fmla="val 6339"/>
            </a:avLst>
          </a:prstGeom>
          <a:solidFill>
            <a:srgbClr val="E776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74" name="TextBox 375"/>
          <p:cNvSpPr txBox="1">
            <a:spLocks noChangeArrowheads="1"/>
          </p:cNvSpPr>
          <p:nvPr/>
        </p:nvSpPr>
        <p:spPr bwMode="auto">
          <a:xfrm>
            <a:off x="4033838" y="3375025"/>
            <a:ext cx="3254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16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16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57" name="Скругленный прямоугольник 356"/>
          <p:cNvSpPr/>
          <p:nvPr/>
        </p:nvSpPr>
        <p:spPr>
          <a:xfrm>
            <a:off x="3306763" y="3302000"/>
            <a:ext cx="230187" cy="495300"/>
          </a:xfrm>
          <a:prstGeom prst="roundRect">
            <a:avLst>
              <a:gd name="adj" fmla="val 6339"/>
            </a:avLst>
          </a:prstGeom>
          <a:solidFill>
            <a:srgbClr val="E776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76" name="TextBox 379"/>
          <p:cNvSpPr txBox="1">
            <a:spLocks noChangeArrowheads="1"/>
          </p:cNvSpPr>
          <p:nvPr/>
        </p:nvSpPr>
        <p:spPr bwMode="auto">
          <a:xfrm>
            <a:off x="3255963" y="3375025"/>
            <a:ext cx="3254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16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16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59" name="Скругленный прямоугольник 358"/>
          <p:cNvSpPr/>
          <p:nvPr/>
        </p:nvSpPr>
        <p:spPr>
          <a:xfrm>
            <a:off x="3551238" y="3305175"/>
            <a:ext cx="230187" cy="493713"/>
          </a:xfrm>
          <a:prstGeom prst="roundRect">
            <a:avLst>
              <a:gd name="adj" fmla="val 6339"/>
            </a:avLst>
          </a:prstGeom>
          <a:solidFill>
            <a:srgbClr val="E776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78" name="TextBox 383"/>
          <p:cNvSpPr txBox="1">
            <a:spLocks noChangeArrowheads="1"/>
          </p:cNvSpPr>
          <p:nvPr/>
        </p:nvSpPr>
        <p:spPr bwMode="auto">
          <a:xfrm>
            <a:off x="3500438" y="3375025"/>
            <a:ext cx="3254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1600" b="1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1600" b="1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61" name="Левая круглая скобка 360"/>
          <p:cNvSpPr/>
          <p:nvPr/>
        </p:nvSpPr>
        <p:spPr>
          <a:xfrm rot="5400000">
            <a:off x="4164807" y="2364581"/>
            <a:ext cx="50800" cy="1824037"/>
          </a:xfrm>
          <a:prstGeom prst="leftBracket">
            <a:avLst>
              <a:gd name="adj" fmla="val 32143"/>
            </a:avLst>
          </a:prstGeom>
          <a:ln w="12700">
            <a:solidFill>
              <a:srgbClr val="E776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2" name="Левая круглая скобка 361"/>
          <p:cNvSpPr/>
          <p:nvPr/>
        </p:nvSpPr>
        <p:spPr>
          <a:xfrm rot="16200000" flipV="1">
            <a:off x="3509963" y="3598862"/>
            <a:ext cx="52388" cy="493713"/>
          </a:xfrm>
          <a:prstGeom prst="leftBracket">
            <a:avLst>
              <a:gd name="adj" fmla="val 32143"/>
            </a:avLst>
          </a:prstGeom>
          <a:ln w="12700">
            <a:solidFill>
              <a:srgbClr val="E776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3" name="Левая круглая скобка 362"/>
          <p:cNvSpPr/>
          <p:nvPr/>
        </p:nvSpPr>
        <p:spPr>
          <a:xfrm rot="16200000" flipV="1">
            <a:off x="4695032" y="3485356"/>
            <a:ext cx="52388" cy="720725"/>
          </a:xfrm>
          <a:prstGeom prst="leftBracket">
            <a:avLst>
              <a:gd name="adj" fmla="val 32143"/>
            </a:avLst>
          </a:prstGeom>
          <a:solidFill>
            <a:schemeClr val="bg1">
              <a:lumMod val="95000"/>
            </a:schemeClr>
          </a:solidFill>
          <a:ln w="12700">
            <a:solidFill>
              <a:srgbClr val="E776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82" name="TextBox 47"/>
          <p:cNvSpPr txBox="1">
            <a:spLocks noChangeArrowheads="1"/>
          </p:cNvSpPr>
          <p:nvPr/>
        </p:nvSpPr>
        <p:spPr bwMode="auto">
          <a:xfrm>
            <a:off x="2928938" y="2538484"/>
            <a:ext cx="259840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0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КОНВЕКТОР </a:t>
            </a:r>
          </a:p>
          <a:p>
            <a:pPr algn="ctr"/>
            <a:r>
              <a:rPr kumimoji="0" lang="ru-RU" sz="10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ТАБЛИЦА СООТВЕТСТВИЯ АНАЛИТИЧЕСКИЙ  УЧЕТ</a:t>
            </a:r>
          </a:p>
        </p:txBody>
      </p:sp>
      <p:sp>
        <p:nvSpPr>
          <p:cNvPr id="365" name="Скругленный прямоугольник 364"/>
          <p:cNvSpPr/>
          <p:nvPr/>
        </p:nvSpPr>
        <p:spPr bwMode="auto">
          <a:xfrm>
            <a:off x="5175250" y="1506538"/>
            <a:ext cx="317500" cy="684212"/>
          </a:xfrm>
          <a:prstGeom prst="roundRect">
            <a:avLst>
              <a:gd name="adj" fmla="val 6339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84" name="TextBox 460"/>
          <p:cNvSpPr txBox="1">
            <a:spLocks noChangeArrowheads="1"/>
          </p:cNvSpPr>
          <p:nvPr/>
        </p:nvSpPr>
        <p:spPr bwMode="auto">
          <a:xfrm>
            <a:off x="5105400" y="1563688"/>
            <a:ext cx="4508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en-US" sz="3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X</a:t>
            </a:r>
            <a:endParaRPr kumimoji="0" lang="ru-RU" sz="3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9285" name="TextBox 7"/>
          <p:cNvSpPr txBox="1">
            <a:spLocks noChangeArrowheads="1"/>
          </p:cNvSpPr>
          <p:nvPr/>
        </p:nvSpPr>
        <p:spPr bwMode="auto">
          <a:xfrm>
            <a:off x="361950" y="3240088"/>
            <a:ext cx="24828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buFont typeface="Wingdings" pitchFamily="2" charset="2"/>
              <a:buChar char="Ø"/>
            </a:pPr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Типы учреждений</a:t>
            </a:r>
          </a:p>
          <a:p>
            <a:pPr eaLnBrk="0" hangingPunct="0">
              <a:buFont typeface="Wingdings" pitchFamily="2" charset="2"/>
              <a:buChar char="Ø"/>
            </a:pPr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Структура государственных органов</a:t>
            </a:r>
          </a:p>
          <a:p>
            <a:pPr eaLnBrk="0" hangingPunct="0">
              <a:buFont typeface="Wingdings" pitchFamily="2" charset="2"/>
              <a:buChar char="Ø"/>
            </a:pPr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Функции, отдельные мероприятия</a:t>
            </a:r>
          </a:p>
          <a:p>
            <a:pPr eaLnBrk="0" hangingPunct="0">
              <a:buFont typeface="Wingdings" pitchFamily="2" charset="2"/>
              <a:buChar char="Ø"/>
            </a:pPr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Иная детализация расходов для аналитического учета</a:t>
            </a:r>
          </a:p>
        </p:txBody>
      </p:sp>
      <p:sp>
        <p:nvSpPr>
          <p:cNvPr id="368" name="Прямоугольник 367"/>
          <p:cNvSpPr/>
          <p:nvPr/>
        </p:nvSpPr>
        <p:spPr>
          <a:xfrm>
            <a:off x="6153150" y="2693988"/>
            <a:ext cx="2735263" cy="42862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87" name="TextBox 25"/>
          <p:cNvSpPr txBox="1">
            <a:spLocks noChangeArrowheads="1"/>
          </p:cNvSpPr>
          <p:nvPr/>
        </p:nvSpPr>
        <p:spPr bwMode="auto">
          <a:xfrm>
            <a:off x="361950" y="2747963"/>
            <a:ext cx="24828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sz="16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Аналитические коды</a:t>
            </a:r>
          </a:p>
        </p:txBody>
      </p:sp>
      <p:sp>
        <p:nvSpPr>
          <p:cNvPr id="89288" name="TextBox 7"/>
          <p:cNvSpPr txBox="1">
            <a:spLocks noChangeArrowheads="1"/>
          </p:cNvSpPr>
          <p:nvPr/>
        </p:nvSpPr>
        <p:spPr bwMode="auto">
          <a:xfrm>
            <a:off x="6153150" y="2952750"/>
            <a:ext cx="2773363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buFont typeface="Calibri" pitchFamily="34" charset="0"/>
              <a:buAutoNum type="arabicPeriod"/>
            </a:pPr>
            <a:endParaRPr kumimoji="0" lang="ru-RU" sz="12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>
              <a:buFont typeface="Wingdings" pitchFamily="2" charset="2"/>
              <a:buChar char="Ø"/>
            </a:pPr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Перечень публичных и публично-нормативных обязательств</a:t>
            </a:r>
          </a:p>
          <a:p>
            <a:pPr eaLnBrk="0" hangingPunct="0">
              <a:buFont typeface="Wingdings" pitchFamily="2" charset="2"/>
              <a:buChar char="Ø"/>
            </a:pPr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Перечень межбюджетных трансфертов</a:t>
            </a:r>
          </a:p>
          <a:p>
            <a:pPr eaLnBrk="0" hangingPunct="0">
              <a:buFont typeface="Wingdings" pitchFamily="2" charset="2"/>
              <a:buChar char="Ø"/>
            </a:pPr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Перечень взносов в уставный капитал хозяйствующих субъектов</a:t>
            </a:r>
          </a:p>
          <a:p>
            <a:pPr eaLnBrk="0" hangingPunct="0">
              <a:buFont typeface="Wingdings" pitchFamily="2" charset="2"/>
              <a:buChar char="Ø"/>
            </a:pPr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Иные</a:t>
            </a:r>
          </a:p>
        </p:txBody>
      </p:sp>
      <p:sp>
        <p:nvSpPr>
          <p:cNvPr id="89289" name="TextBox 47"/>
          <p:cNvSpPr txBox="1">
            <a:spLocks noChangeArrowheads="1"/>
          </p:cNvSpPr>
          <p:nvPr/>
        </p:nvSpPr>
        <p:spPr bwMode="auto">
          <a:xfrm>
            <a:off x="3773795" y="3896341"/>
            <a:ext cx="6556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600" b="1" dirty="0" err="1">
                <a:solidFill>
                  <a:srgbClr val="E77605"/>
                </a:solidFill>
                <a:latin typeface="Tahoma" pitchFamily="34" charset="0"/>
                <a:cs typeface="Tahoma" pitchFamily="34" charset="0"/>
              </a:rPr>
              <a:t>Под-программы</a:t>
            </a:r>
            <a:endParaRPr kumimoji="0" lang="ru-RU" sz="600" b="1" dirty="0">
              <a:solidFill>
                <a:srgbClr val="E77605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72" name="Левая круглая скобка 371"/>
          <p:cNvSpPr/>
          <p:nvPr/>
        </p:nvSpPr>
        <p:spPr>
          <a:xfrm rot="16200000" flipV="1">
            <a:off x="4048125" y="3598863"/>
            <a:ext cx="52388" cy="493712"/>
          </a:xfrm>
          <a:prstGeom prst="leftBracket">
            <a:avLst>
              <a:gd name="adj" fmla="val 32143"/>
            </a:avLst>
          </a:prstGeom>
          <a:ln w="12700">
            <a:solidFill>
              <a:srgbClr val="E776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291" name="TextBox 47"/>
          <p:cNvSpPr txBox="1">
            <a:spLocks noChangeArrowheads="1"/>
          </p:cNvSpPr>
          <p:nvPr/>
        </p:nvSpPr>
        <p:spPr bwMode="auto">
          <a:xfrm>
            <a:off x="3452884" y="2388357"/>
            <a:ext cx="34119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2000" b="1" dirty="0">
                <a:solidFill>
                  <a:srgbClr val="E77605"/>
                </a:solidFill>
                <a:latin typeface="Tahoma" pitchFamily="34" charset="0"/>
                <a:cs typeface="Tahoma" pitchFamily="34" charset="0"/>
              </a:rPr>
              <a:t>+</a:t>
            </a:r>
          </a:p>
        </p:txBody>
      </p:sp>
      <p:sp>
        <p:nvSpPr>
          <p:cNvPr id="89292" name="TextBox 7"/>
          <p:cNvSpPr txBox="1">
            <a:spLocks noChangeArrowheads="1"/>
          </p:cNvSpPr>
          <p:nvPr/>
        </p:nvSpPr>
        <p:spPr bwMode="auto">
          <a:xfrm>
            <a:off x="6218238" y="2636838"/>
            <a:ext cx="26654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0" hangingPunct="0"/>
            <a:r>
              <a:rPr kumimoji="0" lang="ru-RU" sz="1400" b="1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Группы направлений расходов, содержащие:</a:t>
            </a:r>
          </a:p>
        </p:txBody>
      </p:sp>
      <p:sp>
        <p:nvSpPr>
          <p:cNvPr id="89293" name="TextBox 174"/>
          <p:cNvSpPr txBox="1">
            <a:spLocks noChangeArrowheads="1"/>
          </p:cNvSpPr>
          <p:nvPr/>
        </p:nvSpPr>
        <p:spPr bwMode="auto">
          <a:xfrm>
            <a:off x="3360738" y="2166938"/>
            <a:ext cx="373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8</a:t>
            </a:r>
          </a:p>
        </p:txBody>
      </p:sp>
      <p:sp>
        <p:nvSpPr>
          <p:cNvPr id="89294" name="TextBox 174"/>
          <p:cNvSpPr txBox="1">
            <a:spLocks noChangeArrowheads="1"/>
          </p:cNvSpPr>
          <p:nvPr/>
        </p:nvSpPr>
        <p:spPr bwMode="auto">
          <a:xfrm>
            <a:off x="3698875" y="2166938"/>
            <a:ext cx="3730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9</a:t>
            </a:r>
          </a:p>
        </p:txBody>
      </p:sp>
      <p:sp>
        <p:nvSpPr>
          <p:cNvPr id="89295" name="TextBox 174"/>
          <p:cNvSpPr txBox="1">
            <a:spLocks noChangeArrowheads="1"/>
          </p:cNvSpPr>
          <p:nvPr/>
        </p:nvSpPr>
        <p:spPr bwMode="auto">
          <a:xfrm>
            <a:off x="3970338" y="2166938"/>
            <a:ext cx="4873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10</a:t>
            </a:r>
          </a:p>
        </p:txBody>
      </p:sp>
      <p:sp>
        <p:nvSpPr>
          <p:cNvPr id="89296" name="TextBox 174"/>
          <p:cNvSpPr txBox="1">
            <a:spLocks noChangeArrowheads="1"/>
          </p:cNvSpPr>
          <p:nvPr/>
        </p:nvSpPr>
        <p:spPr bwMode="auto">
          <a:xfrm>
            <a:off x="4422775" y="2166938"/>
            <a:ext cx="3730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11</a:t>
            </a:r>
          </a:p>
        </p:txBody>
      </p:sp>
      <p:sp>
        <p:nvSpPr>
          <p:cNvPr id="89297" name="TextBox 175"/>
          <p:cNvSpPr txBox="1">
            <a:spLocks noChangeArrowheads="1"/>
          </p:cNvSpPr>
          <p:nvPr/>
        </p:nvSpPr>
        <p:spPr bwMode="auto">
          <a:xfrm>
            <a:off x="4699000" y="2166938"/>
            <a:ext cx="4968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12</a:t>
            </a:r>
          </a:p>
        </p:txBody>
      </p:sp>
      <p:sp>
        <p:nvSpPr>
          <p:cNvPr id="89298" name="TextBox 176"/>
          <p:cNvSpPr txBox="1">
            <a:spLocks noChangeArrowheads="1"/>
          </p:cNvSpPr>
          <p:nvPr/>
        </p:nvSpPr>
        <p:spPr bwMode="auto">
          <a:xfrm>
            <a:off x="5070475" y="2166938"/>
            <a:ext cx="5254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13</a:t>
            </a:r>
          </a:p>
        </p:txBody>
      </p:sp>
      <p:sp>
        <p:nvSpPr>
          <p:cNvPr id="89299" name="TextBox 177"/>
          <p:cNvSpPr txBox="1">
            <a:spLocks noChangeArrowheads="1"/>
          </p:cNvSpPr>
          <p:nvPr/>
        </p:nvSpPr>
        <p:spPr bwMode="auto">
          <a:xfrm>
            <a:off x="5427663" y="2166938"/>
            <a:ext cx="4873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14</a:t>
            </a:r>
          </a:p>
        </p:txBody>
      </p:sp>
      <p:sp>
        <p:nvSpPr>
          <p:cNvPr id="406" name="Прямоугольный треугольник 405"/>
          <p:cNvSpPr/>
          <p:nvPr/>
        </p:nvSpPr>
        <p:spPr>
          <a:xfrm rot="10800000">
            <a:off x="5103836" y="3405473"/>
            <a:ext cx="185738" cy="4651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6" name="Прямоугольный треугольник 425"/>
          <p:cNvSpPr/>
          <p:nvPr/>
        </p:nvSpPr>
        <p:spPr bwMode="auto">
          <a:xfrm rot="10800000">
            <a:off x="3435350" y="151606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1" name="Прямоугольный треугольник 440"/>
          <p:cNvSpPr/>
          <p:nvPr/>
        </p:nvSpPr>
        <p:spPr bwMode="auto">
          <a:xfrm rot="10800000">
            <a:off x="3773488" y="151606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7" name="Прямоугольный треугольник 446"/>
          <p:cNvSpPr/>
          <p:nvPr/>
        </p:nvSpPr>
        <p:spPr bwMode="auto">
          <a:xfrm rot="10800000">
            <a:off x="4111625" y="151606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2" name="Прямоугольный треугольник 461"/>
          <p:cNvSpPr/>
          <p:nvPr/>
        </p:nvSpPr>
        <p:spPr bwMode="auto">
          <a:xfrm rot="10800000">
            <a:off x="4498975" y="151606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3" name="Прямоугольный треугольник 462"/>
          <p:cNvSpPr/>
          <p:nvPr/>
        </p:nvSpPr>
        <p:spPr bwMode="auto">
          <a:xfrm rot="10800000">
            <a:off x="4840288" y="151606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4" name="Прямоугольный треугольник 463"/>
          <p:cNvSpPr/>
          <p:nvPr/>
        </p:nvSpPr>
        <p:spPr bwMode="auto">
          <a:xfrm rot="10800000">
            <a:off x="5227638" y="151606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5" name="Прямоугольный треугольник 464"/>
          <p:cNvSpPr/>
          <p:nvPr/>
        </p:nvSpPr>
        <p:spPr bwMode="auto">
          <a:xfrm rot="10800000">
            <a:off x="5565775" y="151606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6" name="Прямоугольный треугольник 465"/>
          <p:cNvSpPr/>
          <p:nvPr/>
        </p:nvSpPr>
        <p:spPr bwMode="auto">
          <a:xfrm rot="10800000">
            <a:off x="5607050" y="5360988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7" name="Прямоугольный треугольник 466"/>
          <p:cNvSpPr/>
          <p:nvPr/>
        </p:nvSpPr>
        <p:spPr bwMode="auto">
          <a:xfrm rot="10800000">
            <a:off x="5248275" y="5360988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8" name="Прямоугольный треугольник 467"/>
          <p:cNvSpPr/>
          <p:nvPr/>
        </p:nvSpPr>
        <p:spPr bwMode="auto">
          <a:xfrm rot="10800000">
            <a:off x="4886325" y="5360988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9" name="Прямоугольный треугольник 468"/>
          <p:cNvSpPr/>
          <p:nvPr/>
        </p:nvSpPr>
        <p:spPr bwMode="auto">
          <a:xfrm rot="10800000">
            <a:off x="4524375" y="5360988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0" name="Прямоугольный треугольник 469"/>
          <p:cNvSpPr/>
          <p:nvPr/>
        </p:nvSpPr>
        <p:spPr bwMode="auto">
          <a:xfrm rot="10800000">
            <a:off x="4110038" y="537051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1" name="Прямоугольный треугольник 470"/>
          <p:cNvSpPr/>
          <p:nvPr/>
        </p:nvSpPr>
        <p:spPr bwMode="auto">
          <a:xfrm rot="10800000">
            <a:off x="3719513" y="537051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2" name="Прямоугольный треугольник 471"/>
          <p:cNvSpPr/>
          <p:nvPr/>
        </p:nvSpPr>
        <p:spPr bwMode="auto">
          <a:xfrm rot="10800000">
            <a:off x="3269018" y="5370513"/>
            <a:ext cx="257175" cy="6429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3" name="Прямоугольный треугольник 472"/>
          <p:cNvSpPr/>
          <p:nvPr/>
        </p:nvSpPr>
        <p:spPr>
          <a:xfrm rot="10800000">
            <a:off x="3589338" y="3309938"/>
            <a:ext cx="185737" cy="4651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4" name="Прямоугольный треугольник 473"/>
          <p:cNvSpPr/>
          <p:nvPr/>
        </p:nvSpPr>
        <p:spPr>
          <a:xfrm rot="10800000">
            <a:off x="3712902" y="3337233"/>
            <a:ext cx="185738" cy="4651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5" name="Прямоугольный треугольник 474"/>
          <p:cNvSpPr/>
          <p:nvPr/>
        </p:nvSpPr>
        <p:spPr>
          <a:xfrm rot="10800000">
            <a:off x="4122738" y="3309938"/>
            <a:ext cx="185737" cy="4651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6" name="Прямоугольный треугольник 475"/>
          <p:cNvSpPr/>
          <p:nvPr/>
        </p:nvSpPr>
        <p:spPr>
          <a:xfrm rot="10800000">
            <a:off x="4398963" y="3309938"/>
            <a:ext cx="185737" cy="4651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7" name="Прямоугольный треугольник 476"/>
          <p:cNvSpPr/>
          <p:nvPr/>
        </p:nvSpPr>
        <p:spPr>
          <a:xfrm rot="10800000">
            <a:off x="4643438" y="3309938"/>
            <a:ext cx="185737" cy="4651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8" name="Прямоугольный треугольник 477"/>
          <p:cNvSpPr/>
          <p:nvPr/>
        </p:nvSpPr>
        <p:spPr>
          <a:xfrm rot="10800000">
            <a:off x="4886325" y="3309938"/>
            <a:ext cx="185738" cy="465137"/>
          </a:xfrm>
          <a:prstGeom prst="rt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41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321" name="TextBox 174"/>
          <p:cNvSpPr txBox="1">
            <a:spLocks noChangeArrowheads="1"/>
          </p:cNvSpPr>
          <p:nvPr/>
        </p:nvSpPr>
        <p:spPr bwMode="auto">
          <a:xfrm>
            <a:off x="3360738" y="6057900"/>
            <a:ext cx="373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8</a:t>
            </a:r>
          </a:p>
        </p:txBody>
      </p:sp>
      <p:sp>
        <p:nvSpPr>
          <p:cNvPr id="89322" name="TextBox 174"/>
          <p:cNvSpPr txBox="1">
            <a:spLocks noChangeArrowheads="1"/>
          </p:cNvSpPr>
          <p:nvPr/>
        </p:nvSpPr>
        <p:spPr bwMode="auto">
          <a:xfrm>
            <a:off x="3698875" y="6057900"/>
            <a:ext cx="3730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9</a:t>
            </a:r>
          </a:p>
        </p:txBody>
      </p:sp>
      <p:sp>
        <p:nvSpPr>
          <p:cNvPr id="89323" name="TextBox 174"/>
          <p:cNvSpPr txBox="1">
            <a:spLocks noChangeArrowheads="1"/>
          </p:cNvSpPr>
          <p:nvPr/>
        </p:nvSpPr>
        <p:spPr bwMode="auto">
          <a:xfrm>
            <a:off x="3979863" y="6057900"/>
            <a:ext cx="4873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10</a:t>
            </a:r>
          </a:p>
        </p:txBody>
      </p:sp>
      <p:sp>
        <p:nvSpPr>
          <p:cNvPr id="89324" name="TextBox 174"/>
          <p:cNvSpPr txBox="1">
            <a:spLocks noChangeArrowheads="1"/>
          </p:cNvSpPr>
          <p:nvPr/>
        </p:nvSpPr>
        <p:spPr bwMode="auto">
          <a:xfrm>
            <a:off x="4451350" y="6057900"/>
            <a:ext cx="3730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11</a:t>
            </a:r>
          </a:p>
        </p:txBody>
      </p:sp>
      <p:sp>
        <p:nvSpPr>
          <p:cNvPr id="89325" name="TextBox 175"/>
          <p:cNvSpPr txBox="1">
            <a:spLocks noChangeArrowheads="1"/>
          </p:cNvSpPr>
          <p:nvPr/>
        </p:nvSpPr>
        <p:spPr bwMode="auto">
          <a:xfrm>
            <a:off x="4746625" y="6057900"/>
            <a:ext cx="4968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12</a:t>
            </a:r>
          </a:p>
        </p:txBody>
      </p:sp>
      <p:sp>
        <p:nvSpPr>
          <p:cNvPr id="89326" name="TextBox 176"/>
          <p:cNvSpPr txBox="1">
            <a:spLocks noChangeArrowheads="1"/>
          </p:cNvSpPr>
          <p:nvPr/>
        </p:nvSpPr>
        <p:spPr bwMode="auto">
          <a:xfrm>
            <a:off x="5108575" y="6057900"/>
            <a:ext cx="5254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13</a:t>
            </a:r>
          </a:p>
        </p:txBody>
      </p:sp>
      <p:sp>
        <p:nvSpPr>
          <p:cNvPr id="89327" name="TextBox 177"/>
          <p:cNvSpPr txBox="1">
            <a:spLocks noChangeArrowheads="1"/>
          </p:cNvSpPr>
          <p:nvPr/>
        </p:nvSpPr>
        <p:spPr bwMode="auto">
          <a:xfrm>
            <a:off x="5427663" y="6057900"/>
            <a:ext cx="4873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14</a:t>
            </a:r>
          </a:p>
        </p:txBody>
      </p:sp>
      <p:sp>
        <p:nvSpPr>
          <p:cNvPr id="486" name="Стрелка вниз 485"/>
          <p:cNvSpPr/>
          <p:nvPr/>
        </p:nvSpPr>
        <p:spPr>
          <a:xfrm rot="5400000" flipV="1">
            <a:off x="5905500" y="4257675"/>
            <a:ext cx="214313" cy="430213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87" name="Прямоугольник 486"/>
          <p:cNvSpPr/>
          <p:nvPr/>
        </p:nvSpPr>
        <p:spPr>
          <a:xfrm>
            <a:off x="5724525" y="4427538"/>
            <a:ext cx="71438" cy="44132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3" name="Text Box 2"/>
          <p:cNvSpPr txBox="1">
            <a:spLocks noChangeArrowheads="1"/>
          </p:cNvSpPr>
          <p:nvPr/>
        </p:nvSpPr>
        <p:spPr bwMode="auto">
          <a:xfrm>
            <a:off x="6556375" y="6534150"/>
            <a:ext cx="25876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defTabSz="457200" eaLnBrk="1" hangingPunct="1"/>
            <a:r>
              <a:rPr lang="en-GB" sz="1200" dirty="0" smtClean="0">
                <a:solidFill>
                  <a:srgbClr val="000000"/>
                </a:solidFill>
              </a:rPr>
              <a:t>СЛАЙД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fld id="{69103821-F513-405B-8A27-E1DCBDB92158}" type="slidenum">
              <a:rPr lang="en-GB" sz="1400" smtClean="0">
                <a:solidFill>
                  <a:srgbClr val="000000"/>
                </a:solidFill>
              </a:rPr>
              <a:pPr algn="r" defTabSz="457200" eaLnBrk="1" hangingPunct="1"/>
              <a:t>15</a:t>
            </a:fld>
            <a:endParaRPr lang="en-GB" sz="1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502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Содержимое 9"/>
          <p:cNvSpPr>
            <a:spLocks/>
          </p:cNvSpPr>
          <p:nvPr/>
        </p:nvSpPr>
        <p:spPr bwMode="auto">
          <a:xfrm>
            <a:off x="0" y="1042988"/>
            <a:ext cx="8991600" cy="545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65125" indent="-255588" algn="just" eaLnBrk="0" hangingPunct="0">
              <a:spcBef>
                <a:spcPts val="300"/>
              </a:spcBef>
              <a:buClr>
                <a:srgbClr val="000000"/>
              </a:buClr>
              <a:buFont typeface="Georgia" pitchFamily="18" charset="0"/>
              <a:buChar char="•"/>
            </a:pPr>
            <a:endParaRPr lang="ru-RU" sz="2100" dirty="0" smtClean="0">
              <a:latin typeface="Arial" charset="0"/>
              <a:ea typeface="Arial Unicode MS" pitchFamily="34" charset="-128"/>
              <a:cs typeface="Arial" charset="0"/>
            </a:endParaRPr>
          </a:p>
        </p:txBody>
      </p:sp>
      <p:sp>
        <p:nvSpPr>
          <p:cNvPr id="30723" name="Rectangle 3"/>
          <p:cNvSpPr>
            <a:spLocks/>
          </p:cNvSpPr>
          <p:nvPr/>
        </p:nvSpPr>
        <p:spPr bwMode="auto">
          <a:xfrm>
            <a:off x="238125" y="411163"/>
            <a:ext cx="8229600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r>
              <a:rPr lang="ru-RU" sz="1800" b="1" dirty="0" smtClean="0">
                <a:latin typeface="Arial" charset="0"/>
                <a:ea typeface="Arial Unicode MS" pitchFamily="34" charset="-128"/>
                <a:cs typeface="Arial" charset="0"/>
              </a:rPr>
              <a:t>Подходы к формированию перечня целевых статей расходов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995738" y="804863"/>
            <a:ext cx="0" cy="550386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9" name="TextBox 7"/>
          <p:cNvSpPr txBox="1">
            <a:spLocks noChangeArrowheads="1"/>
          </p:cNvSpPr>
          <p:nvPr/>
        </p:nvSpPr>
        <p:spPr bwMode="auto">
          <a:xfrm>
            <a:off x="4325938" y="1735138"/>
            <a:ext cx="4827587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ru-RU" sz="800" dirty="0" smtClean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1   ХХХ 0011 -  ОПЛАТА ТРУДА  ОРГАНА ВЛАСТИ</a:t>
            </a:r>
          </a:p>
          <a:p>
            <a:pPr>
              <a:defRPr/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2    ХХХ 0012 – ОПЛАТА ТРУДА ТЕР. ОРГАНОВ</a:t>
            </a:r>
          </a:p>
          <a:p>
            <a:pPr>
              <a:defRPr/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3    ХХХ 0019 – СОДЕРЖАНИЕ ОРГАНА ВЛАСТИ</a:t>
            </a:r>
          </a:p>
          <a:p>
            <a:pPr>
              <a:defRPr/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marL="342900" indent="-342900">
              <a:buFontTx/>
              <a:buAutoNum type="arabicPlain" startAt="4"/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ХХХ 0039 -  ЗАГРАН АППАРАТ</a:t>
            </a:r>
          </a:p>
          <a:p>
            <a:pPr marL="342900" indent="-342900">
              <a:buFontTx/>
              <a:buAutoNum type="arabicPlain" startAt="4"/>
              <a:defRPr/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marL="342900" indent="-342900">
              <a:buAutoNum type="arabicPlain" startAt="5"/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ХХХ  0049 – ОРГАНЫ ГОС. ОБОРОНЫ</a:t>
            </a:r>
          </a:p>
          <a:p>
            <a:pPr marL="342900" indent="-342900">
              <a:buAutoNum type="arabicPlain" startAt="5"/>
              <a:defRPr/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marL="342900" indent="-342900">
              <a:buAutoNum type="arabicPlain" startAt="6"/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ХХХ 0059 – ФИН. ОБЕСПЕЧЕНИЕ УЧРЕЖДЕНИЙ</a:t>
            </a:r>
          </a:p>
          <a:p>
            <a:pPr marL="342900" indent="-342900">
              <a:buAutoNum type="arabicPlain" startAt="6"/>
              <a:defRPr/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6.1.    КАЗЕННЫХ - ХХХ 0059 (110, 240, 300 (без 310), 800)</a:t>
            </a:r>
          </a:p>
          <a:p>
            <a:pPr marL="342900" indent="-342900">
              <a:defRPr/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6.2    БЮДЖЕТНЫХ  - ХХХ 0059 (610, 620 – СУБСИДИИ)</a:t>
            </a:r>
          </a:p>
          <a:p>
            <a:pPr marL="342900" indent="-342900"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  АВТОНОМНЫХ</a:t>
            </a:r>
          </a:p>
          <a:p>
            <a:pPr marL="342900" indent="-342900">
              <a:defRPr/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6.3.   ОРГАНОВ </a:t>
            </a:r>
            <a:r>
              <a:rPr lang="ru-RU" sz="1400" dirty="0" err="1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ГВФондов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- ХХХ 0059</a:t>
            </a:r>
          </a:p>
          <a:p>
            <a:pPr marL="342900" indent="-342900"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                                            (110, 240, 300 (без 310), 800)</a:t>
            </a:r>
          </a:p>
          <a:p>
            <a:pPr marL="342900" indent="-342900"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2468563" y="2189163"/>
            <a:ext cx="0" cy="149542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27" name="Номер слайда 8"/>
          <p:cNvSpPr txBox="1">
            <a:spLocks noGrp="1"/>
          </p:cNvSpPr>
          <p:nvPr/>
        </p:nvSpPr>
        <p:spPr bwMode="auto">
          <a:xfrm>
            <a:off x="7389813" y="0"/>
            <a:ext cx="14843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algn="ctr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algn="ctr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algn="ctr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algn="ctr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/>
            <a:fld id="{29B77567-EC94-423A-8154-9E71E0B81C8D}" type="slidenum">
              <a:rPr lang="ru-RU" sz="1800" smtClean="0">
                <a:solidFill>
                  <a:srgbClr val="FFFFFF"/>
                </a:solidFill>
                <a:latin typeface="Arial" charset="0"/>
                <a:cs typeface="Arial" charset="0"/>
              </a:rPr>
              <a:pPr algn="r"/>
              <a:t>16</a:t>
            </a:fld>
            <a:endParaRPr lang="ru-RU" sz="1800" dirty="0" smtClean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30728" name="Line 11"/>
          <p:cNvSpPr>
            <a:spLocks noChangeShapeType="1"/>
          </p:cNvSpPr>
          <p:nvPr/>
        </p:nvSpPr>
        <p:spPr bwMode="auto">
          <a:xfrm flipV="1">
            <a:off x="323850" y="3684588"/>
            <a:ext cx="3168650" cy="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prstClr val="white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827088" y="5292725"/>
            <a:ext cx="2160587" cy="576263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37" name="Блок-схема: процесс 36"/>
          <p:cNvSpPr/>
          <p:nvPr/>
        </p:nvSpPr>
        <p:spPr>
          <a:xfrm>
            <a:off x="971550" y="5445125"/>
            <a:ext cx="2303463" cy="576263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38" name="Блок-схема: процесс 37"/>
          <p:cNvSpPr/>
          <p:nvPr/>
        </p:nvSpPr>
        <p:spPr>
          <a:xfrm>
            <a:off x="1192213" y="5586413"/>
            <a:ext cx="2300287" cy="576262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prstClr val="black"/>
                </a:solidFill>
              </a:rPr>
              <a:t>Новые целевые </a:t>
            </a:r>
            <a:r>
              <a:rPr lang="ru-RU" sz="1800" b="1" dirty="0">
                <a:solidFill>
                  <a:prstClr val="black"/>
                </a:solidFill>
              </a:rPr>
              <a:t>статьи</a:t>
            </a:r>
          </a:p>
        </p:txBody>
      </p:sp>
      <p:sp>
        <p:nvSpPr>
          <p:cNvPr id="39" name="Блок-схема: процесс 38"/>
          <p:cNvSpPr/>
          <p:nvPr/>
        </p:nvSpPr>
        <p:spPr>
          <a:xfrm>
            <a:off x="935038" y="1560513"/>
            <a:ext cx="2268537" cy="573087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40" name="Блок-схема: процесс 39"/>
          <p:cNvSpPr/>
          <p:nvPr/>
        </p:nvSpPr>
        <p:spPr>
          <a:xfrm>
            <a:off x="755650" y="1371600"/>
            <a:ext cx="2336800" cy="576263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41" name="Блок-схема: процесс 40"/>
          <p:cNvSpPr/>
          <p:nvPr/>
        </p:nvSpPr>
        <p:spPr>
          <a:xfrm>
            <a:off x="611188" y="1128713"/>
            <a:ext cx="2379662" cy="576262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prstClr val="black"/>
                </a:solidFill>
              </a:rPr>
              <a:t>Старые целевые </a:t>
            </a:r>
            <a:r>
              <a:rPr lang="ru-RU" sz="1800" b="1" dirty="0">
                <a:solidFill>
                  <a:prstClr val="black"/>
                </a:solidFill>
              </a:rPr>
              <a:t>статьи</a:t>
            </a:r>
          </a:p>
        </p:txBody>
      </p:sp>
      <p:cxnSp>
        <p:nvCxnSpPr>
          <p:cNvPr id="42" name="Прямая со стрелкой 41"/>
          <p:cNvCxnSpPr/>
          <p:nvPr/>
        </p:nvCxnSpPr>
        <p:spPr>
          <a:xfrm>
            <a:off x="1863725" y="2205038"/>
            <a:ext cx="0" cy="147955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2729384" y="2205038"/>
            <a:ext cx="0" cy="147955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1537569" y="2205038"/>
            <a:ext cx="0" cy="1479550"/>
          </a:xfrm>
          <a:prstGeom prst="line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1331640" y="2205038"/>
            <a:ext cx="0" cy="1479550"/>
          </a:xfrm>
          <a:prstGeom prst="line">
            <a:avLst/>
          </a:prstGeom>
          <a:ln w="19050">
            <a:solidFill>
              <a:srgbClr val="0000FF"/>
            </a:solidFill>
            <a:tailEnd type="none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flipH="1" flipV="1">
            <a:off x="1044302" y="3213100"/>
            <a:ext cx="287338" cy="471488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971600" y="2205038"/>
            <a:ext cx="0" cy="1479550"/>
          </a:xfrm>
          <a:prstGeom prst="line">
            <a:avLst/>
          </a:prstGeom>
          <a:ln w="19050">
            <a:solidFill>
              <a:srgbClr val="0000FF"/>
            </a:solidFill>
            <a:tailEnd type="none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 flipH="1" flipV="1">
            <a:off x="539552" y="3141663"/>
            <a:ext cx="447675" cy="54292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>
            <a:off x="2227263" y="2205038"/>
            <a:ext cx="0" cy="147955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45" name="TextBox 7"/>
          <p:cNvSpPr txBox="1">
            <a:spLocks noChangeArrowheads="1"/>
          </p:cNvSpPr>
          <p:nvPr/>
        </p:nvSpPr>
        <p:spPr bwMode="auto">
          <a:xfrm>
            <a:off x="4352925" y="836613"/>
            <a:ext cx="473233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algn="ctr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algn="ctr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algn="ctr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algn="ctr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just" eaLnBrk="0" hangingPunct="0"/>
            <a:r>
              <a:rPr lang="ru-RU" sz="1300" b="1" dirty="0" smtClean="0">
                <a:solidFill>
                  <a:srgbClr val="0000FF"/>
                </a:solidFill>
                <a:cs typeface="Times New Roman" pitchFamily="18" charset="0"/>
              </a:rPr>
              <a:t> ФИНАНСОВОЕ ОБЕСПЕЧЕНИЕ ВЫПОЛНЕНИЯ ФУНКЦИЙ ОРГАНОВ ВЛАСТИ, УЧРЕЖДЕНИЙ, </a:t>
            </a:r>
            <a:r>
              <a:rPr lang="ru-RU" sz="1300" b="1" dirty="0" err="1" smtClean="0">
                <a:solidFill>
                  <a:srgbClr val="0000FF"/>
                </a:solidFill>
                <a:cs typeface="Times New Roman" pitchFamily="18" charset="0"/>
              </a:rPr>
              <a:t>Гос</a:t>
            </a:r>
            <a:r>
              <a:rPr lang="ru-RU" sz="1300" b="1" dirty="0" smtClean="0">
                <a:solidFill>
                  <a:srgbClr val="0000FF"/>
                </a:solidFill>
                <a:cs typeface="Times New Roman" pitchFamily="18" charset="0"/>
              </a:rPr>
              <a:t> ВФ</a:t>
            </a:r>
          </a:p>
        </p:txBody>
      </p:sp>
      <p:cxnSp>
        <p:nvCxnSpPr>
          <p:cNvPr id="85" name="Прямая со стрелкой 84"/>
          <p:cNvCxnSpPr/>
          <p:nvPr/>
        </p:nvCxnSpPr>
        <p:spPr>
          <a:xfrm>
            <a:off x="2781325" y="4498975"/>
            <a:ext cx="0" cy="73977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/>
          <p:nvPr/>
        </p:nvCxnSpPr>
        <p:spPr>
          <a:xfrm>
            <a:off x="1879129" y="4491038"/>
            <a:ext cx="0" cy="747712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 стрелкой 86"/>
          <p:cNvCxnSpPr/>
          <p:nvPr/>
        </p:nvCxnSpPr>
        <p:spPr>
          <a:xfrm>
            <a:off x="1494706" y="4498975"/>
            <a:ext cx="0" cy="73977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/>
          <p:nvPr/>
        </p:nvCxnSpPr>
        <p:spPr>
          <a:xfrm>
            <a:off x="2229644" y="4498975"/>
            <a:ext cx="0" cy="73977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85" name="Овал 11284"/>
          <p:cNvSpPr/>
          <p:nvPr/>
        </p:nvSpPr>
        <p:spPr>
          <a:xfrm>
            <a:off x="1403350" y="4221163"/>
            <a:ext cx="214313" cy="2159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98" name="Овал 97"/>
          <p:cNvSpPr/>
          <p:nvPr/>
        </p:nvSpPr>
        <p:spPr>
          <a:xfrm>
            <a:off x="1763713" y="4221163"/>
            <a:ext cx="212725" cy="2159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99" name="Овал 98"/>
          <p:cNvSpPr/>
          <p:nvPr/>
        </p:nvSpPr>
        <p:spPr>
          <a:xfrm>
            <a:off x="2127250" y="4221163"/>
            <a:ext cx="212725" cy="2159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100" name="Овал 99"/>
          <p:cNvSpPr/>
          <p:nvPr/>
        </p:nvSpPr>
        <p:spPr>
          <a:xfrm>
            <a:off x="2414588" y="4221163"/>
            <a:ext cx="212725" cy="2159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100" b="1" dirty="0">
                <a:solidFill>
                  <a:prstClr val="black"/>
                </a:solidFill>
              </a:rPr>
              <a:t>…</a:t>
            </a:r>
          </a:p>
        </p:txBody>
      </p:sp>
      <p:sp>
        <p:nvSpPr>
          <p:cNvPr id="101" name="Овал 100"/>
          <p:cNvSpPr/>
          <p:nvPr/>
        </p:nvSpPr>
        <p:spPr>
          <a:xfrm>
            <a:off x="2703513" y="4221163"/>
            <a:ext cx="212725" cy="2159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prstClr val="black"/>
                </a:solidFill>
              </a:rPr>
              <a:t>9</a:t>
            </a:r>
          </a:p>
        </p:txBody>
      </p:sp>
      <p:cxnSp>
        <p:nvCxnSpPr>
          <p:cNvPr id="11287" name="Прямая соединительная линия 11286"/>
          <p:cNvCxnSpPr/>
          <p:nvPr/>
        </p:nvCxnSpPr>
        <p:spPr>
          <a:xfrm>
            <a:off x="1510506" y="3789040"/>
            <a:ext cx="0" cy="376237"/>
          </a:xfrm>
          <a:prstGeom prst="line">
            <a:avLst/>
          </a:prstGeom>
          <a:ln w="19050">
            <a:solidFill>
              <a:srgbClr val="0000FF"/>
            </a:solidFill>
            <a:tailEnd type="none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>
            <a:off x="1878013" y="3789040"/>
            <a:ext cx="0" cy="376238"/>
          </a:xfrm>
          <a:prstGeom prst="line">
            <a:avLst/>
          </a:prstGeom>
          <a:ln w="19050">
            <a:solidFill>
              <a:srgbClr val="0000FF"/>
            </a:solidFill>
            <a:tailEnd type="none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>
            <a:off x="2227263" y="3789040"/>
            <a:ext cx="0" cy="376238"/>
          </a:xfrm>
          <a:prstGeom prst="line">
            <a:avLst/>
          </a:prstGeom>
          <a:ln w="19050">
            <a:solidFill>
              <a:srgbClr val="0000FF"/>
            </a:solidFill>
            <a:tailEnd type="none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Прямая соединительная линия 106"/>
          <p:cNvCxnSpPr/>
          <p:nvPr/>
        </p:nvCxnSpPr>
        <p:spPr>
          <a:xfrm>
            <a:off x="2743200" y="3773488"/>
            <a:ext cx="0" cy="376237"/>
          </a:xfrm>
          <a:prstGeom prst="line">
            <a:avLst/>
          </a:prstGeom>
          <a:ln w="19050">
            <a:solidFill>
              <a:srgbClr val="0000FF"/>
            </a:solidFill>
            <a:tailEnd type="none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Блок-схема: узел 1"/>
          <p:cNvSpPr/>
          <p:nvPr/>
        </p:nvSpPr>
        <p:spPr>
          <a:xfrm>
            <a:off x="4356100" y="2743200"/>
            <a:ext cx="228600" cy="228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48" name="Блок-схема: узел 47"/>
          <p:cNvSpPr/>
          <p:nvPr/>
        </p:nvSpPr>
        <p:spPr>
          <a:xfrm>
            <a:off x="4356100" y="2324100"/>
            <a:ext cx="228600" cy="228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50" name="Блок-схема: узел 49"/>
          <p:cNvSpPr/>
          <p:nvPr/>
        </p:nvSpPr>
        <p:spPr>
          <a:xfrm>
            <a:off x="4343400" y="1905000"/>
            <a:ext cx="228600" cy="228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51" name="Блок-схема: узел 50"/>
          <p:cNvSpPr/>
          <p:nvPr/>
        </p:nvSpPr>
        <p:spPr>
          <a:xfrm>
            <a:off x="4356100" y="3175000"/>
            <a:ext cx="228600" cy="228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52" name="Блок-схема: узел 51"/>
          <p:cNvSpPr/>
          <p:nvPr/>
        </p:nvSpPr>
        <p:spPr>
          <a:xfrm>
            <a:off x="4356100" y="3606800"/>
            <a:ext cx="228600" cy="228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53" name="Блок-схема: узел 52"/>
          <p:cNvSpPr/>
          <p:nvPr/>
        </p:nvSpPr>
        <p:spPr>
          <a:xfrm>
            <a:off x="4356100" y="4030663"/>
            <a:ext cx="228600" cy="228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54" name="Блок-схема: узел 53"/>
          <p:cNvSpPr/>
          <p:nvPr/>
        </p:nvSpPr>
        <p:spPr>
          <a:xfrm>
            <a:off x="4329751" y="4380931"/>
            <a:ext cx="419670" cy="395785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55" name="Блок-схема: узел 54"/>
          <p:cNvSpPr/>
          <p:nvPr/>
        </p:nvSpPr>
        <p:spPr>
          <a:xfrm>
            <a:off x="4288808" y="5377218"/>
            <a:ext cx="487908" cy="450376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46" name="Блок-схема: процесс 45"/>
          <p:cNvSpPr/>
          <p:nvPr/>
        </p:nvSpPr>
        <p:spPr>
          <a:xfrm>
            <a:off x="179388" y="4102101"/>
            <a:ext cx="997743" cy="576262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prstClr val="black"/>
                </a:solidFill>
              </a:rPr>
              <a:t>Код ГП</a:t>
            </a:r>
            <a:endParaRPr lang="ru-RU" sz="1800" b="1" dirty="0">
              <a:solidFill>
                <a:prstClr val="black"/>
              </a:solidFill>
            </a:endParaRPr>
          </a:p>
        </p:txBody>
      </p:sp>
      <p:cxnSp>
        <p:nvCxnSpPr>
          <p:cNvPr id="49" name="Прямая соединительная линия 48"/>
          <p:cNvCxnSpPr>
            <a:endCxn id="37" idx="1"/>
          </p:cNvCxnSpPr>
          <p:nvPr/>
        </p:nvCxnSpPr>
        <p:spPr>
          <a:xfrm>
            <a:off x="323850" y="4720902"/>
            <a:ext cx="647700" cy="1012355"/>
          </a:xfrm>
          <a:prstGeom prst="line">
            <a:avLst/>
          </a:prstGeom>
          <a:ln w="19050">
            <a:solidFill>
              <a:srgbClr val="0000FF"/>
            </a:solidFill>
            <a:tailEnd type="triangle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Блок-схема: узел 56"/>
          <p:cNvSpPr/>
          <p:nvPr/>
        </p:nvSpPr>
        <p:spPr>
          <a:xfrm>
            <a:off x="4291082" y="4776716"/>
            <a:ext cx="485634" cy="532263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985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Содержимое 9"/>
          <p:cNvSpPr>
            <a:spLocks/>
          </p:cNvSpPr>
          <p:nvPr/>
        </p:nvSpPr>
        <p:spPr bwMode="auto">
          <a:xfrm>
            <a:off x="0" y="1042988"/>
            <a:ext cx="8991600" cy="545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65125" indent="-255588" algn="just" eaLnBrk="0" hangingPunct="0">
              <a:spcBef>
                <a:spcPts val="300"/>
              </a:spcBef>
              <a:buClr>
                <a:srgbClr val="000000"/>
              </a:buClr>
              <a:buFont typeface="Georgia" pitchFamily="18" charset="0"/>
              <a:buChar char="•"/>
            </a:pPr>
            <a:endParaRPr lang="ru-RU" sz="2100" dirty="0" smtClean="0">
              <a:latin typeface="Arial" charset="0"/>
              <a:ea typeface="Arial Unicode MS" pitchFamily="34" charset="-128"/>
              <a:cs typeface="Arial" charset="0"/>
            </a:endParaRPr>
          </a:p>
        </p:txBody>
      </p:sp>
      <p:sp>
        <p:nvSpPr>
          <p:cNvPr id="30723" name="Rectangle 3"/>
          <p:cNvSpPr>
            <a:spLocks/>
          </p:cNvSpPr>
          <p:nvPr/>
        </p:nvSpPr>
        <p:spPr bwMode="auto">
          <a:xfrm>
            <a:off x="238125" y="411163"/>
            <a:ext cx="8229600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r>
              <a:rPr lang="ru-RU" sz="1800" b="1" dirty="0" smtClean="0">
                <a:latin typeface="Arial" charset="0"/>
                <a:ea typeface="Arial Unicode MS" pitchFamily="34" charset="-128"/>
                <a:cs typeface="Arial" charset="0"/>
              </a:rPr>
              <a:t>Подходы к формированию перечня целевых статей расходов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995738" y="804863"/>
            <a:ext cx="0" cy="550386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9" name="TextBox 7"/>
          <p:cNvSpPr txBox="1">
            <a:spLocks noChangeArrowheads="1"/>
          </p:cNvSpPr>
          <p:nvPr/>
        </p:nvSpPr>
        <p:spPr bwMode="auto">
          <a:xfrm>
            <a:off x="4325938" y="1735138"/>
            <a:ext cx="4827587" cy="430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ru-RU" sz="800" dirty="0" smtClean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1   Выплаты в составе ПНО 30ХХ</a:t>
            </a:r>
          </a:p>
          <a:p>
            <a:pPr>
              <a:defRPr/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2    Публичные выплаты в адрес физических лиц 3ХХХ</a:t>
            </a:r>
          </a:p>
          <a:p>
            <a:pPr>
              <a:defRPr/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3   Межбюджетные трансферты 5ХХХ; 5900</a:t>
            </a:r>
          </a:p>
          <a:p>
            <a:pPr>
              <a:defRPr/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marL="342900" indent="-342900">
              <a:buFontTx/>
              <a:buAutoNum type="arabicPlain" startAt="4"/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Бюджетные инвестиции 4ХХХ</a:t>
            </a:r>
          </a:p>
          <a:p>
            <a:pPr marL="342900" indent="-342900">
              <a:buFontTx/>
              <a:buAutoNum type="arabicPlain" startAt="4"/>
              <a:defRPr/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marL="342900" indent="-342900">
              <a:buFontTx/>
              <a:buAutoNum type="arabicPlain" startAt="4"/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Взносы в уставные капиталы хозяйствующих субъектов</a:t>
            </a:r>
          </a:p>
          <a:p>
            <a:pPr>
              <a:defRPr/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6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Мероприятия по реализации ФЦП</a:t>
            </a:r>
          </a:p>
          <a:p>
            <a:pPr>
              <a:defRPr/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Оплата труда государственных гражданских служащих (денежное довольствие военнослужащих и приравненных к ним лиц)</a:t>
            </a:r>
          </a:p>
          <a:p>
            <a:pPr>
              <a:defRPr/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8   Целевые Субсидии </a:t>
            </a:r>
            <a:r>
              <a:rPr lang="ru-RU" sz="1400" dirty="0" err="1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юрлицам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(в том числе гранты)</a:t>
            </a:r>
          </a:p>
          <a:p>
            <a:pPr>
              <a:defRPr/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9   Иные адресно-целевые направления расходов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2468563" y="2189163"/>
            <a:ext cx="0" cy="149542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27" name="Номер слайда 8"/>
          <p:cNvSpPr txBox="1">
            <a:spLocks noGrp="1"/>
          </p:cNvSpPr>
          <p:nvPr/>
        </p:nvSpPr>
        <p:spPr bwMode="auto">
          <a:xfrm>
            <a:off x="7389813" y="0"/>
            <a:ext cx="14843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algn="ctr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algn="ctr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algn="ctr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algn="ctr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/>
            <a:fld id="{29B77567-EC94-423A-8154-9E71E0B81C8D}" type="slidenum">
              <a:rPr lang="ru-RU" sz="1800" smtClean="0">
                <a:solidFill>
                  <a:srgbClr val="FFFFFF"/>
                </a:solidFill>
                <a:latin typeface="Arial" charset="0"/>
                <a:cs typeface="Arial" charset="0"/>
              </a:rPr>
              <a:pPr algn="r"/>
              <a:t>17</a:t>
            </a:fld>
            <a:endParaRPr lang="ru-RU" sz="1800" dirty="0" smtClean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30728" name="Line 11"/>
          <p:cNvSpPr>
            <a:spLocks noChangeShapeType="1"/>
          </p:cNvSpPr>
          <p:nvPr/>
        </p:nvSpPr>
        <p:spPr bwMode="auto">
          <a:xfrm flipV="1">
            <a:off x="323850" y="3684588"/>
            <a:ext cx="3168650" cy="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prstClr val="white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827088" y="5292725"/>
            <a:ext cx="2160587" cy="576263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37" name="Блок-схема: процесс 36"/>
          <p:cNvSpPr/>
          <p:nvPr/>
        </p:nvSpPr>
        <p:spPr>
          <a:xfrm>
            <a:off x="971550" y="5445125"/>
            <a:ext cx="2303463" cy="576263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38" name="Блок-схема: процесс 37"/>
          <p:cNvSpPr/>
          <p:nvPr/>
        </p:nvSpPr>
        <p:spPr>
          <a:xfrm>
            <a:off x="1192213" y="5586413"/>
            <a:ext cx="2300287" cy="576262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prstClr val="black"/>
                </a:solidFill>
              </a:rPr>
              <a:t>Новые целевые </a:t>
            </a:r>
            <a:r>
              <a:rPr lang="ru-RU" sz="1800" b="1" dirty="0">
                <a:solidFill>
                  <a:prstClr val="black"/>
                </a:solidFill>
              </a:rPr>
              <a:t>статьи</a:t>
            </a:r>
          </a:p>
        </p:txBody>
      </p:sp>
      <p:sp>
        <p:nvSpPr>
          <p:cNvPr id="39" name="Блок-схема: процесс 38"/>
          <p:cNvSpPr/>
          <p:nvPr/>
        </p:nvSpPr>
        <p:spPr>
          <a:xfrm>
            <a:off x="935038" y="1560513"/>
            <a:ext cx="2268537" cy="573087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40" name="Блок-схема: процесс 39"/>
          <p:cNvSpPr/>
          <p:nvPr/>
        </p:nvSpPr>
        <p:spPr>
          <a:xfrm>
            <a:off x="755650" y="1371600"/>
            <a:ext cx="2336800" cy="576263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41" name="Блок-схема: процесс 40"/>
          <p:cNvSpPr/>
          <p:nvPr/>
        </p:nvSpPr>
        <p:spPr>
          <a:xfrm>
            <a:off x="611188" y="1128713"/>
            <a:ext cx="2379662" cy="576262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prstClr val="black"/>
                </a:solidFill>
              </a:rPr>
              <a:t>Старые целевые </a:t>
            </a:r>
            <a:r>
              <a:rPr lang="ru-RU" sz="1800" b="1" dirty="0">
                <a:solidFill>
                  <a:prstClr val="black"/>
                </a:solidFill>
              </a:rPr>
              <a:t>статьи</a:t>
            </a:r>
          </a:p>
        </p:txBody>
      </p:sp>
      <p:cxnSp>
        <p:nvCxnSpPr>
          <p:cNvPr id="42" name="Прямая со стрелкой 41"/>
          <p:cNvCxnSpPr/>
          <p:nvPr/>
        </p:nvCxnSpPr>
        <p:spPr>
          <a:xfrm>
            <a:off x="1863725" y="2205038"/>
            <a:ext cx="0" cy="147955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2729384" y="2205038"/>
            <a:ext cx="0" cy="147955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1537569" y="2205038"/>
            <a:ext cx="0" cy="1479550"/>
          </a:xfrm>
          <a:prstGeom prst="line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1331640" y="2205038"/>
            <a:ext cx="0" cy="1479550"/>
          </a:xfrm>
          <a:prstGeom prst="line">
            <a:avLst/>
          </a:prstGeom>
          <a:ln w="19050">
            <a:solidFill>
              <a:srgbClr val="0000FF"/>
            </a:solidFill>
            <a:tailEnd type="none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flipH="1" flipV="1">
            <a:off x="1044302" y="3213100"/>
            <a:ext cx="287338" cy="471488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971600" y="2205038"/>
            <a:ext cx="0" cy="1479550"/>
          </a:xfrm>
          <a:prstGeom prst="line">
            <a:avLst/>
          </a:prstGeom>
          <a:ln w="19050">
            <a:solidFill>
              <a:srgbClr val="0000FF"/>
            </a:solidFill>
            <a:tailEnd type="none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 flipH="1" flipV="1">
            <a:off x="539552" y="3141663"/>
            <a:ext cx="447675" cy="54292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>
            <a:off x="2227263" y="2205038"/>
            <a:ext cx="0" cy="147955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45" name="TextBox 7"/>
          <p:cNvSpPr txBox="1">
            <a:spLocks noChangeArrowheads="1"/>
          </p:cNvSpPr>
          <p:nvPr/>
        </p:nvSpPr>
        <p:spPr bwMode="auto">
          <a:xfrm>
            <a:off x="4352925" y="836613"/>
            <a:ext cx="473233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algn="ctr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algn="ctr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algn="ctr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algn="ctr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just" eaLnBrk="0" hangingPunct="0"/>
            <a:r>
              <a:rPr lang="ru-RU" sz="1300" b="1" dirty="0" smtClean="0">
                <a:solidFill>
                  <a:srgbClr val="0000FF"/>
                </a:solidFill>
                <a:cs typeface="Times New Roman" pitchFamily="18" charset="0"/>
              </a:rPr>
              <a:t>Направления расходов, требующие в        соответствии с законодательством отражения по отдельным кодам бюджетной классификации в целях контроля за их планированием, санкционированием и исполнением:</a:t>
            </a:r>
          </a:p>
        </p:txBody>
      </p:sp>
      <p:cxnSp>
        <p:nvCxnSpPr>
          <p:cNvPr id="85" name="Прямая со стрелкой 84"/>
          <p:cNvCxnSpPr/>
          <p:nvPr/>
        </p:nvCxnSpPr>
        <p:spPr>
          <a:xfrm>
            <a:off x="2781325" y="4498975"/>
            <a:ext cx="0" cy="73977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/>
          <p:nvPr/>
        </p:nvCxnSpPr>
        <p:spPr>
          <a:xfrm>
            <a:off x="1879129" y="4491038"/>
            <a:ext cx="0" cy="747712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 стрелкой 86"/>
          <p:cNvCxnSpPr/>
          <p:nvPr/>
        </p:nvCxnSpPr>
        <p:spPr>
          <a:xfrm>
            <a:off x="1494706" y="4498975"/>
            <a:ext cx="0" cy="73977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/>
          <p:nvPr/>
        </p:nvCxnSpPr>
        <p:spPr>
          <a:xfrm>
            <a:off x="2229644" y="4498975"/>
            <a:ext cx="0" cy="73977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85" name="Овал 11284"/>
          <p:cNvSpPr/>
          <p:nvPr/>
        </p:nvSpPr>
        <p:spPr>
          <a:xfrm>
            <a:off x="1403350" y="4221163"/>
            <a:ext cx="214313" cy="2159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98" name="Овал 97"/>
          <p:cNvSpPr/>
          <p:nvPr/>
        </p:nvSpPr>
        <p:spPr>
          <a:xfrm>
            <a:off x="1763713" y="4221163"/>
            <a:ext cx="212725" cy="2159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99" name="Овал 98"/>
          <p:cNvSpPr/>
          <p:nvPr/>
        </p:nvSpPr>
        <p:spPr>
          <a:xfrm>
            <a:off x="2127250" y="4221163"/>
            <a:ext cx="212725" cy="2159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100" name="Овал 99"/>
          <p:cNvSpPr/>
          <p:nvPr/>
        </p:nvSpPr>
        <p:spPr>
          <a:xfrm>
            <a:off x="2414588" y="4221163"/>
            <a:ext cx="212725" cy="2159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100" b="1" dirty="0">
                <a:solidFill>
                  <a:prstClr val="black"/>
                </a:solidFill>
              </a:rPr>
              <a:t>…</a:t>
            </a:r>
          </a:p>
        </p:txBody>
      </p:sp>
      <p:sp>
        <p:nvSpPr>
          <p:cNvPr id="101" name="Овал 100"/>
          <p:cNvSpPr/>
          <p:nvPr/>
        </p:nvSpPr>
        <p:spPr>
          <a:xfrm>
            <a:off x="2703513" y="4221163"/>
            <a:ext cx="212725" cy="2159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prstClr val="black"/>
                </a:solidFill>
              </a:rPr>
              <a:t>9</a:t>
            </a:r>
          </a:p>
        </p:txBody>
      </p:sp>
      <p:cxnSp>
        <p:nvCxnSpPr>
          <p:cNvPr id="11287" name="Прямая соединительная линия 11286"/>
          <p:cNvCxnSpPr/>
          <p:nvPr/>
        </p:nvCxnSpPr>
        <p:spPr>
          <a:xfrm>
            <a:off x="1510506" y="3789040"/>
            <a:ext cx="0" cy="376237"/>
          </a:xfrm>
          <a:prstGeom prst="line">
            <a:avLst/>
          </a:prstGeom>
          <a:ln w="19050">
            <a:solidFill>
              <a:srgbClr val="0000FF"/>
            </a:solidFill>
            <a:tailEnd type="none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>
            <a:off x="1878013" y="3789040"/>
            <a:ext cx="0" cy="376238"/>
          </a:xfrm>
          <a:prstGeom prst="line">
            <a:avLst/>
          </a:prstGeom>
          <a:ln w="19050">
            <a:solidFill>
              <a:srgbClr val="0000FF"/>
            </a:solidFill>
            <a:tailEnd type="none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>
            <a:off x="2227263" y="3789040"/>
            <a:ext cx="0" cy="376238"/>
          </a:xfrm>
          <a:prstGeom prst="line">
            <a:avLst/>
          </a:prstGeom>
          <a:ln w="19050">
            <a:solidFill>
              <a:srgbClr val="0000FF"/>
            </a:solidFill>
            <a:tailEnd type="none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Прямая соединительная линия 106"/>
          <p:cNvCxnSpPr/>
          <p:nvPr/>
        </p:nvCxnSpPr>
        <p:spPr>
          <a:xfrm>
            <a:off x="2743200" y="3773488"/>
            <a:ext cx="0" cy="376237"/>
          </a:xfrm>
          <a:prstGeom prst="line">
            <a:avLst/>
          </a:prstGeom>
          <a:ln w="19050">
            <a:solidFill>
              <a:srgbClr val="0000FF"/>
            </a:solidFill>
            <a:tailEnd type="none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Блок-схема: узел 1"/>
          <p:cNvSpPr/>
          <p:nvPr/>
        </p:nvSpPr>
        <p:spPr>
          <a:xfrm>
            <a:off x="4356100" y="2743200"/>
            <a:ext cx="228600" cy="228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48" name="Блок-схема: узел 47"/>
          <p:cNvSpPr/>
          <p:nvPr/>
        </p:nvSpPr>
        <p:spPr>
          <a:xfrm>
            <a:off x="4356100" y="2324100"/>
            <a:ext cx="228600" cy="228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50" name="Блок-схема: узел 49"/>
          <p:cNvSpPr/>
          <p:nvPr/>
        </p:nvSpPr>
        <p:spPr>
          <a:xfrm>
            <a:off x="4343400" y="1905000"/>
            <a:ext cx="228600" cy="228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51" name="Блок-схема: узел 50"/>
          <p:cNvSpPr/>
          <p:nvPr/>
        </p:nvSpPr>
        <p:spPr>
          <a:xfrm>
            <a:off x="4356100" y="3175000"/>
            <a:ext cx="228600" cy="228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52" name="Блок-схема: узел 51"/>
          <p:cNvSpPr/>
          <p:nvPr/>
        </p:nvSpPr>
        <p:spPr>
          <a:xfrm>
            <a:off x="4356100" y="3606800"/>
            <a:ext cx="228600" cy="228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53" name="Блок-схема: узел 52"/>
          <p:cNvSpPr/>
          <p:nvPr/>
        </p:nvSpPr>
        <p:spPr>
          <a:xfrm>
            <a:off x="4356100" y="4030663"/>
            <a:ext cx="228600" cy="228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54" name="Блок-схема: узел 53"/>
          <p:cNvSpPr/>
          <p:nvPr/>
        </p:nvSpPr>
        <p:spPr>
          <a:xfrm>
            <a:off x="4343400" y="4449763"/>
            <a:ext cx="228600" cy="228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55" name="Блок-схема: узел 54"/>
          <p:cNvSpPr/>
          <p:nvPr/>
        </p:nvSpPr>
        <p:spPr>
          <a:xfrm>
            <a:off x="4343400" y="5300663"/>
            <a:ext cx="228600" cy="228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56" name="Блок-схема: узел 55"/>
          <p:cNvSpPr/>
          <p:nvPr/>
        </p:nvSpPr>
        <p:spPr>
          <a:xfrm>
            <a:off x="4356100" y="5732463"/>
            <a:ext cx="228600" cy="228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46" name="Блок-схема: процесс 45"/>
          <p:cNvSpPr/>
          <p:nvPr/>
        </p:nvSpPr>
        <p:spPr>
          <a:xfrm>
            <a:off x="179388" y="4102101"/>
            <a:ext cx="997743" cy="576262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prstClr val="black"/>
                </a:solidFill>
              </a:rPr>
              <a:t>Код ГП</a:t>
            </a:r>
            <a:endParaRPr lang="ru-RU" sz="1800" b="1" dirty="0">
              <a:solidFill>
                <a:prstClr val="black"/>
              </a:solidFill>
            </a:endParaRPr>
          </a:p>
        </p:txBody>
      </p:sp>
      <p:cxnSp>
        <p:nvCxnSpPr>
          <p:cNvPr id="49" name="Прямая соединительная линия 48"/>
          <p:cNvCxnSpPr>
            <a:endCxn id="37" idx="1"/>
          </p:cNvCxnSpPr>
          <p:nvPr/>
        </p:nvCxnSpPr>
        <p:spPr>
          <a:xfrm>
            <a:off x="323850" y="4720902"/>
            <a:ext cx="647700" cy="1012355"/>
          </a:xfrm>
          <a:prstGeom prst="line">
            <a:avLst/>
          </a:prstGeom>
          <a:ln w="19050">
            <a:solidFill>
              <a:srgbClr val="0000FF"/>
            </a:solidFill>
            <a:tailEnd type="triangle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4985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3038" y="476250"/>
            <a:ext cx="8970962" cy="576263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ru-RU" sz="2400" b="1" dirty="0" smtClean="0">
                <a:cs typeface="Arial" pitchFamily="34" charset="0"/>
              </a:rPr>
              <a:t>Особенности Кодирования Направлений расходов ФБ</a:t>
            </a:r>
            <a:endParaRPr lang="ru-RU" sz="2400" b="1" dirty="0" smtClean="0">
              <a:cs typeface="Arial" pitchFamily="34" charset="0"/>
            </a:endParaRPr>
          </a:p>
        </p:txBody>
      </p:sp>
      <p:graphicFrame>
        <p:nvGraphicFramePr>
          <p:cNvPr id="86054" name="Group 3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90294058"/>
              </p:ext>
            </p:extLst>
          </p:nvPr>
        </p:nvGraphicFramePr>
        <p:xfrm>
          <a:off x="358775" y="961765"/>
          <a:ext cx="8785225" cy="5418758"/>
        </p:xfrm>
        <a:graphic>
          <a:graphicData uri="http://schemas.openxmlformats.org/drawingml/2006/table">
            <a:tbl>
              <a:tblPr/>
              <a:tblGrid>
                <a:gridCol w="1800225"/>
                <a:gridCol w="6985000"/>
              </a:tblGrid>
              <a:tr h="427038">
                <a:tc gridSpan="2"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Мероприятие (в привязке к виду расходов)</a:t>
                      </a: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ts val="1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ctr" defTabSz="449263" rtl="0" eaLnBrk="0" fontAlgn="base" latinLnBrk="0" hangingPunct="0">
                        <a:lnSpc>
                          <a:spcPts val="1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Код</a:t>
                      </a:r>
                    </a:p>
                    <a:p>
                      <a:pPr marL="0" marR="0" lvl="0" indent="0" algn="ctr" defTabSz="449263" rtl="0" eaLnBrk="0" fontAlgn="base" latinLnBrk="0" hangingPunct="0">
                        <a:lnSpc>
                          <a:spcPts val="1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(коридоры детализации)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Наименование</a:t>
                      </a: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 0ХХ</a:t>
                      </a: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Публичные нормативные обязательства</a:t>
                      </a: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 ХХХ</a:t>
                      </a: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Публичные обязательства (выплаты физическим лицам (не статусные), не отнесенные к ПНО)</a:t>
                      </a: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 ХХХ</a:t>
                      </a: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Расходы на бюджетные инвестиции </a:t>
                      </a:r>
                    </a:p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Детализация инвестиционных проектов на уровне 1-3 разряда ЦСР (ХХХ 4ХХХ)</a:t>
                      </a: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 ХХХ</a:t>
                      </a: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Межбюджетные трансферты</a:t>
                      </a: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9 ХХХ</a:t>
                      </a: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Прочие направления расходов (общие) не требующие специального санкционирования (мониторинга)</a:t>
                      </a: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9 999</a:t>
                      </a: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Ассигнования, требующие уточнения (</a:t>
                      </a:r>
                      <a:r>
                        <a:rPr kumimoji="0" lang="ru-RU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применяется на этапе формирования и уточнения классификации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)</a:t>
                      </a: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556375" y="6534150"/>
            <a:ext cx="25876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defTabSz="457200" eaLnBrk="1" hangingPunct="1"/>
            <a:r>
              <a:rPr lang="en-GB" sz="1200" dirty="0" smtClean="0">
                <a:solidFill>
                  <a:srgbClr val="000000"/>
                </a:solidFill>
              </a:rPr>
              <a:t>СЛАЙД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fld id="{69103821-F513-405B-8A27-E1DCBDB92158}" type="slidenum">
              <a:rPr lang="en-GB" sz="1400" smtClean="0">
                <a:solidFill>
                  <a:srgbClr val="000000"/>
                </a:solidFill>
              </a:rPr>
              <a:pPr algn="r" defTabSz="457200" eaLnBrk="1" hangingPunct="1"/>
              <a:t>18</a:t>
            </a:fld>
            <a:endParaRPr lang="en-GB" sz="1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806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3038" y="476250"/>
            <a:ext cx="8970962" cy="576263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ru-RU" sz="2400" b="1" dirty="0" smtClean="0"/>
              <a:t>Рекомендации по кодированию субъектами РФ</a:t>
            </a:r>
            <a:endParaRPr lang="ru-RU" sz="2400" b="1" dirty="0" smtClean="0">
              <a:cs typeface="Arial" pitchFamily="34" charset="0"/>
            </a:endParaRPr>
          </a:p>
        </p:txBody>
      </p:sp>
      <p:graphicFrame>
        <p:nvGraphicFramePr>
          <p:cNvPr id="86054" name="Group 3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90294058"/>
              </p:ext>
            </p:extLst>
          </p:nvPr>
        </p:nvGraphicFramePr>
        <p:xfrm>
          <a:off x="358775" y="961765"/>
          <a:ext cx="8785225" cy="5725780"/>
        </p:xfrm>
        <a:graphic>
          <a:graphicData uri="http://schemas.openxmlformats.org/drawingml/2006/table">
            <a:tbl>
              <a:tblPr/>
              <a:tblGrid>
                <a:gridCol w="1800225"/>
                <a:gridCol w="6985000"/>
              </a:tblGrid>
              <a:tr h="427038">
                <a:tc gridSpan="2"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Письмо Минфина от 09.08.2013 № 02-05-10/32692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ts val="1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ctr" defTabSz="449263" rtl="0" eaLnBrk="0" fontAlgn="base" latinLnBrk="0" hangingPunct="0">
                        <a:lnSpc>
                          <a:spcPts val="1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Код</a:t>
                      </a:r>
                    </a:p>
                    <a:p>
                      <a:pPr marL="0" marR="0" lvl="0" indent="0" algn="ctr" defTabSz="449263" rtl="0" eaLnBrk="0" fontAlgn="base" latinLnBrk="0" hangingPunct="0">
                        <a:lnSpc>
                          <a:spcPts val="1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(коридоры детализации)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Наименование</a:t>
                      </a: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ХХХ 9501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Обеспечение мероприятий по капитальному ремонту многоквартирных домов за счет средств, поступающих от Фонда содействия реформирования ЖКХ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ХХХ 9502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Обеспечение мероприятий по переселению граждан из аварийного жилищного фонда за счет средств, поступающих от Фонда содействия реформирования ЖКХ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ХХХ 9503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Обеспечение мероприятий по переселению граждан из аварийного жилищного фонда с учетом необходимости развития малоэтажного жилищного строительства за счет средств, поступающих от Фонда содействия реформирования ЖКХ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 gridSpan="2"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ХХХ 9504, ХХХ 9505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556375" y="6534150"/>
            <a:ext cx="25876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defTabSz="457200" eaLnBrk="1" hangingPunct="1"/>
            <a:r>
              <a:rPr lang="en-GB" sz="1200" dirty="0" smtClean="0">
                <a:solidFill>
                  <a:srgbClr val="000000"/>
                </a:solidFill>
              </a:rPr>
              <a:t>СЛАЙД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fld id="{69103821-F513-405B-8A27-E1DCBDB92158}" type="slidenum">
              <a:rPr lang="en-GB" sz="1400" smtClean="0">
                <a:solidFill>
                  <a:srgbClr val="000000"/>
                </a:solidFill>
              </a:rPr>
              <a:pPr algn="r" defTabSz="457200" eaLnBrk="1" hangingPunct="1"/>
              <a:t>19</a:t>
            </a:fld>
            <a:endParaRPr lang="en-GB" sz="1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806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51520" y="532692"/>
          <a:ext cx="8892480" cy="6325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67678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3038" y="476250"/>
            <a:ext cx="8970962" cy="576263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ru-RU" sz="2400" b="1" dirty="0" smtClean="0"/>
              <a:t>Рекомендации по кодированию субъектами РФ</a:t>
            </a:r>
            <a:endParaRPr lang="ru-RU" sz="2400" b="1" dirty="0" smtClean="0">
              <a:cs typeface="Arial" pitchFamily="34" charset="0"/>
            </a:endParaRPr>
          </a:p>
        </p:txBody>
      </p:sp>
      <p:graphicFrame>
        <p:nvGraphicFramePr>
          <p:cNvPr id="86054" name="Group 3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90294058"/>
              </p:ext>
            </p:extLst>
          </p:nvPr>
        </p:nvGraphicFramePr>
        <p:xfrm>
          <a:off x="358775" y="961765"/>
          <a:ext cx="8785225" cy="4384660"/>
        </p:xfrm>
        <a:graphic>
          <a:graphicData uri="http://schemas.openxmlformats.org/drawingml/2006/table">
            <a:tbl>
              <a:tblPr/>
              <a:tblGrid>
                <a:gridCol w="1800225"/>
                <a:gridCol w="6985000"/>
              </a:tblGrid>
              <a:tr h="427038">
                <a:tc gridSpan="2"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Письмо Минфина от 09.08.2013 № 02-05-10/32692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ts val="1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ctr" defTabSz="449263" rtl="0" eaLnBrk="0" fontAlgn="base" latinLnBrk="0" hangingPunct="0">
                        <a:lnSpc>
                          <a:spcPts val="1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Код</a:t>
                      </a:r>
                    </a:p>
                    <a:p>
                      <a:pPr marL="0" marR="0" lvl="0" indent="0" algn="ctr" defTabSz="449263" rtl="0" eaLnBrk="0" fontAlgn="base" latinLnBrk="0" hangingPunct="0">
                        <a:lnSpc>
                          <a:spcPts val="1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(коридоры детализации)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Наименование</a:t>
                      </a: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ХХХ 9</a:t>
                      </a: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</a:t>
                      </a: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01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Обеспечение мероприятий по капитальному ремонту многоквартирных домов за счет средств </a:t>
                      </a: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бюджета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ХХХ 9</a:t>
                      </a: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</a:t>
                      </a: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02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Обеспечение мероприятий по переселению граждан из аварийного жилищного фонда за счет средств </a:t>
                      </a: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бюджета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ХХХ 9</a:t>
                      </a: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</a:t>
                      </a: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03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Обеспечение мероприятий по переселению граждан из аварийного жилищного фонда с учетом необходимости развития малоэтажного жилищного строительства за счет средств </a:t>
                      </a: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бюджета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 gridSpan="2"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ХХХ 9605 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91455" marR="91455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556375" y="6534150"/>
            <a:ext cx="25876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defTabSz="457200" eaLnBrk="1" hangingPunct="1"/>
            <a:r>
              <a:rPr lang="en-GB" sz="1200" dirty="0" smtClean="0">
                <a:solidFill>
                  <a:srgbClr val="000000"/>
                </a:solidFill>
              </a:rPr>
              <a:t>СЛАЙД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fld id="{69103821-F513-405B-8A27-E1DCBDB92158}" type="slidenum">
              <a:rPr lang="en-GB" sz="1400" smtClean="0">
                <a:solidFill>
                  <a:srgbClr val="000000"/>
                </a:solidFill>
              </a:rPr>
              <a:pPr algn="r" defTabSz="457200" eaLnBrk="1" hangingPunct="1"/>
              <a:t>20</a:t>
            </a:fld>
            <a:endParaRPr lang="en-GB" sz="1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806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-122830" y="117688"/>
            <a:ext cx="9416956" cy="118427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dirty="0" smtClean="0">
                <a:solidFill>
                  <a:srgbClr val="000099"/>
                </a:solidFill>
              </a:rPr>
              <a:t>Механизм реализации положений пункта 4 статьи 79 БК РФ</a:t>
            </a:r>
            <a:br>
              <a:rPr lang="ru-RU" sz="2800" dirty="0" smtClean="0">
                <a:solidFill>
                  <a:srgbClr val="000099"/>
                </a:solidFill>
              </a:rPr>
            </a:br>
            <a:r>
              <a:rPr lang="ru-RU" sz="2800" dirty="0" smtClean="0">
                <a:solidFill>
                  <a:srgbClr val="000099"/>
                </a:solidFill>
              </a:rPr>
              <a:t>"софинансирование бюджетных инвестиций"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59307" y="1265808"/>
            <a:ext cx="9307393" cy="4532312"/>
          </a:xfrm>
        </p:spPr>
        <p:txBody>
          <a:bodyPr/>
          <a:lstStyle/>
          <a:p>
            <a:pPr marL="355600" indent="0" algn="just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dirty="0"/>
              <a:t>Бюджетные ассигнования на осуществление бюджетных инвестиций в объекты капитального строительства государственной собственности субъектов </a:t>
            </a:r>
            <a:r>
              <a:rPr lang="ru-RU" dirty="0" smtClean="0"/>
              <a:t>РФ </a:t>
            </a:r>
            <a:r>
              <a:rPr lang="ru-RU" dirty="0"/>
              <a:t>и объекты капитального строительства муниципальной собственности в соответствии с инвестиционными проектами, софинансирование которых осуществляется за счет межбюджетных субсидий, подлежат утверждению соответственно законом субъекта </a:t>
            </a:r>
            <a:r>
              <a:rPr lang="ru-RU" dirty="0" smtClean="0"/>
              <a:t>РФ </a:t>
            </a:r>
            <a:r>
              <a:rPr lang="ru-RU" dirty="0"/>
              <a:t>о бюджете субъекта </a:t>
            </a:r>
            <a:r>
              <a:rPr lang="ru-RU" dirty="0" smtClean="0"/>
              <a:t>РФ, </a:t>
            </a:r>
            <a:r>
              <a:rPr lang="ru-RU" dirty="0"/>
              <a:t>решением представительного органа местного самоуправления о местном бюджете в составе ведомственной структуры расходов </a:t>
            </a:r>
            <a:r>
              <a:rPr lang="ru-RU" b="1" dirty="0"/>
              <a:t>раздельно по каждому </a:t>
            </a:r>
            <a:r>
              <a:rPr lang="ru-RU" b="1" u="sng" dirty="0"/>
              <a:t>инвестиционному проекту</a:t>
            </a:r>
            <a:r>
              <a:rPr lang="ru-RU" dirty="0"/>
              <a:t>.</a:t>
            </a:r>
          </a:p>
          <a:p>
            <a:pPr>
              <a:defRPr/>
            </a:pPr>
            <a:endParaRPr lang="ru-RU" sz="3200" dirty="0"/>
          </a:p>
        </p:txBody>
      </p:sp>
      <p:sp>
        <p:nvSpPr>
          <p:cNvPr id="2052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534150"/>
            <a:ext cx="2566988" cy="323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algn="ctr" defTabSz="449263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algn="ctr" defTabSz="449263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algn="ctr" defTabSz="449263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algn="ctr" defTabSz="449263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en-GB" sz="1200" smtClean="0">
                <a:solidFill>
                  <a:srgbClr val="000000"/>
                </a:solidFill>
              </a:rPr>
              <a:t>СЛАЙД</a:t>
            </a:r>
            <a:r>
              <a:rPr lang="en-GB" sz="1400" smtClean="0">
                <a:solidFill>
                  <a:srgbClr val="000000"/>
                </a:solidFill>
              </a:rPr>
              <a:t> </a:t>
            </a:r>
            <a:fld id="{A9DA3655-568E-42B7-AFAB-5B0A82026B80}" type="slidenum">
              <a:rPr lang="en-GB" sz="1400" smtClean="0">
                <a:solidFill>
                  <a:srgbClr val="000000"/>
                </a:solidFill>
              </a:rPr>
              <a:pPr/>
              <a:t>21</a:t>
            </a:fld>
            <a:endParaRPr lang="en-GB" sz="14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002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73038" y="692150"/>
            <a:ext cx="8970962" cy="936625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ru-RU" sz="1600" dirty="0" smtClean="0"/>
              <a:t>Стоимость проекта: 100 %, в т.ч.:</a:t>
            </a:r>
            <a:br>
              <a:rPr lang="ru-RU" sz="1600" dirty="0" smtClean="0"/>
            </a:br>
            <a:r>
              <a:rPr lang="ru-RU" sz="1600" dirty="0" smtClean="0"/>
              <a:t>федеральный бюджет -  50 %.;</a:t>
            </a:r>
            <a:br>
              <a:rPr lang="ru-RU" sz="1600" dirty="0" smtClean="0"/>
            </a:br>
            <a:r>
              <a:rPr lang="ru-RU" sz="1600" dirty="0" smtClean="0"/>
              <a:t>бюджет субъекта РФ –50 %..</a:t>
            </a:r>
            <a:br>
              <a:rPr lang="ru-RU" sz="1600" dirty="0" smtClean="0"/>
            </a:br>
            <a:endParaRPr lang="ru-RU" sz="1600" dirty="0" smtClean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632901407"/>
              </p:ext>
            </p:extLst>
          </p:nvPr>
        </p:nvGraphicFramePr>
        <p:xfrm>
          <a:off x="395288" y="1636713"/>
          <a:ext cx="8497888" cy="4829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595"/>
                <a:gridCol w="3075293"/>
                <a:gridCol w="1278631"/>
                <a:gridCol w="2797369"/>
              </a:tblGrid>
              <a:tr h="365755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Федеральный бюджет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Бюджет субъекта РФ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797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Доходы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Расходы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Доходы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Расходы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03560">
                <a:tc rowSpan="2">
                  <a:txBody>
                    <a:bodyPr/>
                    <a:lstStyle/>
                    <a:p>
                      <a:endParaRPr lang="ru-RU" sz="1400" b="1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ХХХ 51111  522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50 %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(МБТ)</a:t>
                      </a:r>
                    </a:p>
                    <a:p>
                      <a:endParaRPr lang="ru-RU" sz="1800" b="1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</a:p>
                    <a:p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YYY 5111 </a:t>
                      </a:r>
                      <a:r>
                        <a:rPr lang="ru-RU" sz="18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4хх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50 %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(трансферт из ФБ)</a:t>
                      </a:r>
                      <a:endParaRPr lang="ru-RU" sz="18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29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YYY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111 4xx</a:t>
                      </a:r>
                      <a:endParaRPr lang="ru-RU" sz="18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50 %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(собственные расходы)</a:t>
                      </a:r>
                    </a:p>
                  </a:txBody>
                  <a:tcPr marL="91450" marR="91450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8946">
                <a:tc gridSpan="4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Детализация осуществляется по </a:t>
                      </a:r>
                      <a:r>
                        <a:rPr lang="ru-RU" sz="1800" b="1" u="sng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инвестиционным проектам</a:t>
                      </a:r>
                      <a:r>
                        <a:rPr lang="ru-RU" sz="18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!</a:t>
                      </a:r>
                      <a:endParaRPr lang="ru-RU" sz="18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91450" marR="91450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b="1" kern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b="1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099" name="Правая фигурная скобка 5"/>
          <p:cNvSpPr>
            <a:spLocks/>
          </p:cNvSpPr>
          <p:nvPr/>
        </p:nvSpPr>
        <p:spPr bwMode="auto">
          <a:xfrm>
            <a:off x="2916238" y="908050"/>
            <a:ext cx="431800" cy="493713"/>
          </a:xfrm>
          <a:prstGeom prst="rightBrace">
            <a:avLst>
              <a:gd name="adj1" fmla="val 8342"/>
              <a:gd name="adj2" fmla="val 50000"/>
            </a:avLst>
          </a:prstGeom>
          <a:solidFill>
            <a:schemeClr val="bg1"/>
          </a:solidFill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349625" y="1001713"/>
            <a:ext cx="302418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ru-RU" sz="2000" b="1" u="sng" dirty="0">
                <a:solidFill>
                  <a:schemeClr val="accent6">
                    <a:lumMod val="50000"/>
                  </a:schemeClr>
                </a:solidFill>
              </a:rPr>
              <a:t>Условия соглашения</a:t>
            </a:r>
          </a:p>
        </p:txBody>
      </p:sp>
      <p:sp>
        <p:nvSpPr>
          <p:cNvPr id="16" name="Стрелка вправо с вырезом 15"/>
          <p:cNvSpPr/>
          <p:nvPr/>
        </p:nvSpPr>
        <p:spPr bwMode="auto">
          <a:xfrm>
            <a:off x="3689350" y="3087688"/>
            <a:ext cx="2035175" cy="1062037"/>
          </a:xfrm>
          <a:prstGeom prst="notchedRightArrow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6556375" y="6526046"/>
            <a:ext cx="25876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defTabSz="457200" eaLnBrk="1" hangingPunct="1"/>
            <a:r>
              <a:rPr lang="en-GB" sz="1200" dirty="0" smtClean="0">
                <a:solidFill>
                  <a:srgbClr val="000000"/>
                </a:solidFill>
              </a:rPr>
              <a:t>СЛАЙД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fld id="{69103821-F513-405B-8A27-E1DCBDB92158}" type="slidenum">
              <a:rPr lang="en-GB" sz="1400" smtClean="0">
                <a:solidFill>
                  <a:srgbClr val="000000"/>
                </a:solidFill>
              </a:rPr>
              <a:pPr algn="r" defTabSz="457200" eaLnBrk="1" hangingPunct="1"/>
              <a:t>22</a:t>
            </a:fld>
            <a:endParaRPr lang="en-GB" sz="1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043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73038" y="494329"/>
            <a:ext cx="8970962" cy="936625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ru-RU" sz="1600" dirty="0" smtClean="0"/>
              <a:t>Стоимость проекта: 100 %, в т.ч.:</a:t>
            </a:r>
            <a:br>
              <a:rPr lang="ru-RU" sz="1600" dirty="0" smtClean="0"/>
            </a:br>
            <a:r>
              <a:rPr lang="ru-RU" sz="1600" dirty="0" smtClean="0"/>
              <a:t>федеральный бюджет -  30 %.;</a:t>
            </a:r>
            <a:br>
              <a:rPr lang="ru-RU" sz="1600" dirty="0" smtClean="0"/>
            </a:br>
            <a:r>
              <a:rPr lang="ru-RU" sz="1600" dirty="0" smtClean="0"/>
              <a:t>бюджет субъекта РФ – 45 %.;</a:t>
            </a:r>
            <a:br>
              <a:rPr lang="ru-RU" sz="1600" dirty="0" smtClean="0"/>
            </a:br>
            <a:r>
              <a:rPr lang="ru-RU" sz="1600" dirty="0" smtClean="0"/>
              <a:t>местный бюджет – 25 %.</a:t>
            </a:r>
            <a:br>
              <a:rPr lang="ru-RU" sz="1600" dirty="0" smtClean="0"/>
            </a:br>
            <a:endParaRPr lang="ru-RU" sz="1600" dirty="0" smtClean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896333587"/>
              </p:ext>
            </p:extLst>
          </p:nvPr>
        </p:nvGraphicFramePr>
        <p:xfrm>
          <a:off x="115601" y="1415474"/>
          <a:ext cx="8932863" cy="5351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5973"/>
                <a:gridCol w="2137533"/>
                <a:gridCol w="888733"/>
                <a:gridCol w="1817993"/>
                <a:gridCol w="887104"/>
                <a:gridCol w="2265527"/>
              </a:tblGrid>
              <a:tr h="365839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Федеральный бюджет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Бюджет субъекта РФ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Местный бюджет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655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Доходы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Расходы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Доходы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Расходы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Доходы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Расходы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16969">
                <a:tc rowSpan="2">
                  <a:txBody>
                    <a:bodyPr/>
                    <a:lstStyle/>
                    <a:p>
                      <a:endParaRPr lang="ru-RU" sz="1400" b="1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7" marR="91447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ХХХ 5111  522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30 %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(МБТ)</a:t>
                      </a:r>
                    </a:p>
                    <a:p>
                      <a:endParaRPr lang="ru-RU" sz="1800" b="1" kern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7" marR="91447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</a:p>
                    <a:p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YYY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5111 4xx</a:t>
                      </a:r>
                      <a:endParaRPr lang="ru-RU" sz="18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(собственные расходы)</a:t>
                      </a:r>
                    </a:p>
                    <a:p>
                      <a:endParaRPr lang="en-US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YYY 5111 </a:t>
                      </a:r>
                      <a:r>
                        <a:rPr lang="ru-RU" sz="18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522</a:t>
                      </a:r>
                      <a:endParaRPr lang="ru-RU" sz="1800" b="1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30 %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(МБТ)</a:t>
                      </a:r>
                      <a:endParaRPr lang="ru-RU" sz="18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30 </a:t>
                      </a:r>
                    </a:p>
                    <a:p>
                      <a:pPr marL="0" algn="ctr" defTabSz="914400" rtl="0" eaLnBrk="1" latinLnBrk="0" hangingPunct="1"/>
                      <a:endParaRPr lang="ru-RU" sz="18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ru-RU" sz="18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ru-RU" sz="18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ru-RU" sz="18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ru-RU" sz="18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45 </a:t>
                      </a:r>
                      <a:endParaRPr lang="ru-RU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7" marR="91447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ZZZ 5111 4xx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 30 %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(трансферт из ФБ)</a:t>
                      </a:r>
                    </a:p>
                    <a:p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ZZZ 6111 4xx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 45 %</a:t>
                      </a:r>
                    </a:p>
                    <a:p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(трансферт из субъекта РФ)</a:t>
                      </a:r>
                      <a:endParaRPr lang="en-US" sz="12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ZZZ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7111 4xx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25 %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(собственные расходы)</a:t>
                      </a:r>
                    </a:p>
                  </a:txBody>
                  <a:tcPr marL="91447" marR="91447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67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1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YYY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111 4xx</a:t>
                      </a:r>
                      <a:endParaRPr lang="ru-RU" sz="18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(собственные расходы)</a:t>
                      </a:r>
                    </a:p>
                    <a:p>
                      <a:endParaRPr lang="en-US" sz="18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YYY </a:t>
                      </a:r>
                      <a:r>
                        <a:rPr lang="ru-RU" sz="18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8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111 </a:t>
                      </a:r>
                      <a:r>
                        <a:rPr lang="ru-RU" sz="18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522</a:t>
                      </a:r>
                      <a:endParaRPr lang="ru-RU" sz="1800" b="1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- 45 %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(МБТ)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7" marR="91447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5611">
                <a:tc gridSpan="6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Детализация осуществляется по </a:t>
                      </a:r>
                      <a:r>
                        <a:rPr lang="ru-RU" sz="1800" b="1" u="sng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инвестиционным проектам</a:t>
                      </a:r>
                      <a:r>
                        <a:rPr lang="ru-RU" sz="18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!</a:t>
                      </a:r>
                      <a:endParaRPr lang="ru-RU" sz="18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91447" marR="91447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b="1" kern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b="1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130" name="Правая фигурная скобка 5"/>
          <p:cNvSpPr>
            <a:spLocks/>
          </p:cNvSpPr>
          <p:nvPr/>
        </p:nvSpPr>
        <p:spPr bwMode="auto">
          <a:xfrm>
            <a:off x="2969419" y="651646"/>
            <a:ext cx="431800" cy="649288"/>
          </a:xfrm>
          <a:prstGeom prst="rightBrace">
            <a:avLst>
              <a:gd name="adj1" fmla="val 8354"/>
              <a:gd name="adj2" fmla="val 50000"/>
            </a:avLst>
          </a:prstGeom>
          <a:solidFill>
            <a:schemeClr val="bg1"/>
          </a:solidFill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401219" y="708025"/>
            <a:ext cx="302418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ru-RU" sz="2000" b="1" u="sng" dirty="0">
                <a:solidFill>
                  <a:schemeClr val="accent6">
                    <a:lumMod val="50000"/>
                  </a:schemeClr>
                </a:solidFill>
              </a:rPr>
              <a:t>Условия соглашения</a:t>
            </a:r>
          </a:p>
        </p:txBody>
      </p:sp>
      <p:sp>
        <p:nvSpPr>
          <p:cNvPr id="15" name="Стрелка вправо с вырезом 14"/>
          <p:cNvSpPr/>
          <p:nvPr/>
        </p:nvSpPr>
        <p:spPr bwMode="auto">
          <a:xfrm>
            <a:off x="4787900" y="3641725"/>
            <a:ext cx="1800225" cy="406400"/>
          </a:xfrm>
          <a:prstGeom prst="notchedRightArrow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6" name="Стрелка вправо с вырезом 15"/>
          <p:cNvSpPr/>
          <p:nvPr/>
        </p:nvSpPr>
        <p:spPr bwMode="auto">
          <a:xfrm>
            <a:off x="2087563" y="3367088"/>
            <a:ext cx="1763712" cy="681037"/>
          </a:xfrm>
          <a:prstGeom prst="notchedRightArrow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4134" name="Стрелка вправо с вырезом 16"/>
          <p:cNvSpPr>
            <a:spLocks noChangeArrowheads="1"/>
          </p:cNvSpPr>
          <p:nvPr/>
        </p:nvSpPr>
        <p:spPr bwMode="auto">
          <a:xfrm>
            <a:off x="4787900" y="4048125"/>
            <a:ext cx="1800225" cy="404812"/>
          </a:xfrm>
          <a:prstGeom prst="notchedRightArrow">
            <a:avLst>
              <a:gd name="adj1" fmla="val 50000"/>
              <a:gd name="adj2" fmla="val 50112"/>
            </a:avLst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444018" y="327796"/>
            <a:ext cx="25876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defTabSz="457200" eaLnBrk="1" hangingPunct="1"/>
            <a:r>
              <a:rPr lang="en-GB" sz="1200" dirty="0" smtClean="0">
                <a:solidFill>
                  <a:srgbClr val="000000"/>
                </a:solidFill>
              </a:rPr>
              <a:t>СЛАЙД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fld id="{69103821-F513-405B-8A27-E1DCBDB92158}" type="slidenum">
              <a:rPr lang="en-GB" sz="1400" smtClean="0">
                <a:solidFill>
                  <a:srgbClr val="000000"/>
                </a:solidFill>
              </a:rPr>
              <a:pPr algn="r" defTabSz="457200" eaLnBrk="1" hangingPunct="1"/>
              <a:t>23</a:t>
            </a:fld>
            <a:endParaRPr lang="en-GB" sz="1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726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Прямоугольник 290"/>
          <p:cNvSpPr/>
          <p:nvPr/>
        </p:nvSpPr>
        <p:spPr>
          <a:xfrm>
            <a:off x="0" y="4289425"/>
            <a:ext cx="857250" cy="2301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240" name="TextBox 156"/>
          <p:cNvSpPr txBox="1">
            <a:spLocks noChangeArrowheads="1"/>
          </p:cNvSpPr>
          <p:nvPr/>
        </p:nvSpPr>
        <p:spPr bwMode="auto">
          <a:xfrm>
            <a:off x="576263" y="327025"/>
            <a:ext cx="78533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sz="1800" b="1" dirty="0" smtClean="0"/>
              <a:t>ИЗМЕНЕНИЕ ФОРМАТА ПРЕДСТАВЛЕНИЯ БЮДЖЕТА</a:t>
            </a:r>
            <a:endParaRPr lang="ru-RU" sz="18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68112373"/>
              </p:ext>
            </p:extLst>
          </p:nvPr>
        </p:nvGraphicFramePr>
        <p:xfrm>
          <a:off x="89209" y="660400"/>
          <a:ext cx="8954429" cy="605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54429"/>
              </a:tblGrid>
              <a:tr h="381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Статья 6. Понятия и термины, применяемые в настоящем Кодексе</a:t>
                      </a:r>
                      <a:endParaRPr lang="ru-RU" b="1" dirty="0"/>
                    </a:p>
                  </a:txBody>
                  <a:tcPr>
                    <a:solidFill>
                      <a:srgbClr val="7FAC74"/>
                    </a:solidFill>
                  </a:tcPr>
                </a:tc>
              </a:tr>
              <a:tr h="5346898">
                <a:tc>
                  <a:txBody>
                    <a:bodyPr/>
                    <a:lstStyle/>
                    <a:p>
                      <a:r>
                        <a:rPr lang="ru-RU" sz="1800" strike="sng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ведомственная структура расходов бюджета - распределение бюджетных ассигнований, предусмотренных законом (решением) о бюджете на соответствующий финансовый год главным распорядителям бюджетных средств, по разделам, подразделам, целевым статьям и видам расходов бюджетной классификации Российской Федерации;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2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ведомственная структура расходов бюджета - распределение бюджетных ассигнований, предусмотренных законом (решением) о  бюджете, </a:t>
                      </a:r>
                      <a:r>
                        <a:rPr lang="ru-RU" sz="22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главным распорядителям бюджетных средств, разделам, подразделам, целевым статьям, </a:t>
                      </a:r>
                      <a:r>
                        <a:rPr lang="ru-RU" sz="2200" b="1" u="sng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группам (группам и подгруппам) </a:t>
                      </a:r>
                      <a:r>
                        <a:rPr lang="ru-RU" sz="22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видов расходов бюджетов</a:t>
                      </a:r>
                      <a:r>
                        <a:rPr lang="ru-RU" sz="2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либо </a:t>
                      </a:r>
                      <a:r>
                        <a:rPr lang="ru-RU" sz="2200" b="0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главным распорядителям бюджетных средств, разделам, подразделам </a:t>
                      </a:r>
                      <a:r>
                        <a:rPr lang="ru-RU" sz="22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(или) </a:t>
                      </a:r>
                      <a:r>
                        <a:rPr lang="ru-RU" sz="2200" b="0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целевым статьям (государственным (муниципальным) программам и непрограммным направлениям деятельности), </a:t>
                      </a:r>
                      <a:r>
                        <a:rPr lang="ru-RU" sz="2200" b="0" u="sng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группам (группам и подгруппам) </a:t>
                      </a:r>
                      <a:r>
                        <a:rPr lang="ru-RU" sz="2200" b="0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видов расходов классификации расходов бюджетов</a:t>
                      </a:r>
                      <a:r>
                        <a:rPr lang="ru-RU" sz="2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[применяется с бюджета 2014-2016]</a:t>
                      </a:r>
                      <a:endParaRPr lang="ru-RU" sz="2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894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Oval 1"/>
          <p:cNvSpPr>
            <a:spLocks noChangeArrowheads="1"/>
          </p:cNvSpPr>
          <p:nvPr/>
        </p:nvSpPr>
        <p:spPr bwMode="auto">
          <a:xfrm>
            <a:off x="8005763" y="2565400"/>
            <a:ext cx="576262" cy="431800"/>
          </a:xfrm>
          <a:prstGeom prst="ellipse">
            <a:avLst/>
          </a:prstGeom>
          <a:solidFill>
            <a:srgbClr val="00B8FF"/>
          </a:solidFill>
          <a:ln w="936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defRPr/>
            </a:pPr>
            <a:endParaRPr kumimoji="1" lang="ru-RU" sz="1800" dirty="0">
              <a:latin typeface="Times New Roman" charset="0"/>
              <a:cs typeface="Arial" charset="0"/>
            </a:endParaRPr>
          </a:p>
        </p:txBody>
      </p:sp>
      <p:sp>
        <p:nvSpPr>
          <p:cNvPr id="68610" name="Oval 2"/>
          <p:cNvSpPr>
            <a:spLocks noChangeArrowheads="1"/>
          </p:cNvSpPr>
          <p:nvPr/>
        </p:nvSpPr>
        <p:spPr bwMode="auto">
          <a:xfrm>
            <a:off x="4946650" y="2565400"/>
            <a:ext cx="576263" cy="431800"/>
          </a:xfrm>
          <a:prstGeom prst="ellipse">
            <a:avLst/>
          </a:prstGeom>
          <a:solidFill>
            <a:srgbClr val="00B8FF"/>
          </a:solidFill>
          <a:ln w="936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defRPr/>
            </a:pPr>
            <a:endParaRPr kumimoji="1" lang="ru-RU" sz="1800" dirty="0">
              <a:latin typeface="Times New Roman" charset="0"/>
              <a:cs typeface="Arial" charset="0"/>
            </a:endParaRPr>
          </a:p>
        </p:txBody>
      </p:sp>
      <p:sp>
        <p:nvSpPr>
          <p:cNvPr id="68611" name="Oval 3"/>
          <p:cNvSpPr>
            <a:spLocks noChangeArrowheads="1"/>
          </p:cNvSpPr>
          <p:nvPr/>
        </p:nvSpPr>
        <p:spPr bwMode="auto">
          <a:xfrm>
            <a:off x="2197100" y="2565400"/>
            <a:ext cx="576263" cy="431800"/>
          </a:xfrm>
          <a:prstGeom prst="ellipse">
            <a:avLst/>
          </a:prstGeom>
          <a:solidFill>
            <a:srgbClr val="00B8FF"/>
          </a:solidFill>
          <a:ln w="936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defRPr/>
            </a:pPr>
            <a:endParaRPr kumimoji="1" lang="ru-RU" sz="1800" dirty="0">
              <a:latin typeface="Times New Roman" charset="0"/>
              <a:cs typeface="Arial" charset="0"/>
            </a:endParaRPr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146050" y="6517992"/>
            <a:ext cx="1041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defTabSz="457200" eaLnBrk="1" hangingPunct="1"/>
            <a:r>
              <a:rPr lang="en-GB" sz="1200" dirty="0" smtClean="0">
                <a:solidFill>
                  <a:srgbClr val="000000"/>
                </a:solidFill>
              </a:rPr>
              <a:t>СЛАЙД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fld id="{79A3130E-F507-4183-8D45-D889C59ADA3E}" type="slidenum">
              <a:rPr lang="en-GB" sz="1400" smtClean="0">
                <a:solidFill>
                  <a:srgbClr val="000000"/>
                </a:solidFill>
              </a:rPr>
              <a:pPr algn="r" defTabSz="457200" eaLnBrk="1" hangingPunct="1"/>
              <a:t>25</a:t>
            </a:fld>
            <a:endParaRPr lang="en-GB" sz="1400" dirty="0" smtClean="0">
              <a:solidFill>
                <a:srgbClr val="000000"/>
              </a:solidFill>
            </a:endParaRPr>
          </a:p>
        </p:txBody>
      </p:sp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146050" y="731838"/>
            <a:ext cx="8991600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46800" rIns="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defTabSz="457200" eaLnBrk="1" hangingPunct="1">
              <a:spcBef>
                <a:spcPts val="675"/>
              </a:spcBef>
              <a:buClr>
                <a:srgbClr val="514185"/>
              </a:buClr>
            </a:pPr>
            <a:r>
              <a:rPr lang="en-GB" sz="3000" dirty="0" smtClean="0">
                <a:solidFill>
                  <a:srgbClr val="514185"/>
                </a:solidFill>
              </a:rPr>
              <a:t>Классификационный принцип вида расходов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79388" y="1844675"/>
            <a:ext cx="8807450" cy="500063"/>
            <a:chOff x="113" y="1162"/>
            <a:chExt cx="5548" cy="315"/>
          </a:xfrm>
        </p:grpSpPr>
        <p:sp>
          <p:nvSpPr>
            <p:cNvPr id="68615" name="Rectangle 7"/>
            <p:cNvSpPr>
              <a:spLocks noChangeArrowheads="1"/>
            </p:cNvSpPr>
            <p:nvPr/>
          </p:nvSpPr>
          <p:spPr bwMode="auto">
            <a:xfrm>
              <a:off x="113" y="1162"/>
              <a:ext cx="1850" cy="3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pPr defTabSz="457200">
                <a:lnSpc>
                  <a:spcPct val="87000"/>
                </a:lnSpc>
                <a:spcBef>
                  <a:spcPts val="650"/>
                </a:spcBef>
                <a:buFont typeface="Symbol" pitchFamily="18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kumimoji="1" lang="en-GB" sz="2800" b="1" dirty="0" smtClean="0">
                  <a:cs typeface="Arial" charset="0"/>
                </a:rPr>
                <a:t>группа</a:t>
              </a:r>
            </a:p>
          </p:txBody>
        </p:sp>
        <p:sp>
          <p:nvSpPr>
            <p:cNvPr id="68616" name="Rectangle 8"/>
            <p:cNvSpPr>
              <a:spLocks noChangeArrowheads="1"/>
            </p:cNvSpPr>
            <p:nvPr/>
          </p:nvSpPr>
          <p:spPr bwMode="auto">
            <a:xfrm>
              <a:off x="1962" y="1162"/>
              <a:ext cx="1849" cy="3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pPr defTabSz="457200">
                <a:lnSpc>
                  <a:spcPct val="87000"/>
                </a:lnSpc>
                <a:spcBef>
                  <a:spcPts val="650"/>
                </a:spcBef>
                <a:buFont typeface="Symbol" pitchFamily="18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kumimoji="1" lang="en-GB" sz="2800" b="1" dirty="0" smtClean="0">
                  <a:cs typeface="Arial" charset="0"/>
                </a:rPr>
                <a:t>подгруппа</a:t>
              </a:r>
            </a:p>
          </p:txBody>
        </p:sp>
        <p:sp>
          <p:nvSpPr>
            <p:cNvPr id="68617" name="Rectangle 9"/>
            <p:cNvSpPr>
              <a:spLocks noChangeArrowheads="1"/>
            </p:cNvSpPr>
            <p:nvPr/>
          </p:nvSpPr>
          <p:spPr bwMode="auto">
            <a:xfrm>
              <a:off x="3811" y="1162"/>
              <a:ext cx="1850" cy="3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pPr defTabSz="457200">
                <a:lnSpc>
                  <a:spcPct val="87000"/>
                </a:lnSpc>
                <a:spcBef>
                  <a:spcPts val="650"/>
                </a:spcBef>
                <a:buFont typeface="Symbol" pitchFamily="18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kumimoji="1" lang="en-GB" sz="2800" b="1" dirty="0" smtClean="0">
                  <a:cs typeface="Arial" charset="0"/>
                </a:rPr>
                <a:t>элемент</a:t>
              </a:r>
            </a:p>
          </p:txBody>
        </p:sp>
        <p:sp>
          <p:nvSpPr>
            <p:cNvPr id="68618" name="Line 10"/>
            <p:cNvSpPr>
              <a:spLocks noChangeShapeType="1"/>
            </p:cNvSpPr>
            <p:nvPr/>
          </p:nvSpPr>
          <p:spPr bwMode="auto">
            <a:xfrm>
              <a:off x="1962" y="1162"/>
              <a:ext cx="1" cy="31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7200">
                <a:defRPr/>
              </a:pPr>
              <a:endParaRPr kumimoji="1" lang="ru-RU" sz="1800" dirty="0">
                <a:latin typeface="Times New Roman" charset="0"/>
                <a:cs typeface="Arial" charset="0"/>
              </a:endParaRPr>
            </a:p>
          </p:txBody>
        </p:sp>
        <p:sp>
          <p:nvSpPr>
            <p:cNvPr id="68619" name="Line 11"/>
            <p:cNvSpPr>
              <a:spLocks noChangeShapeType="1"/>
            </p:cNvSpPr>
            <p:nvPr/>
          </p:nvSpPr>
          <p:spPr bwMode="auto">
            <a:xfrm>
              <a:off x="3811" y="1162"/>
              <a:ext cx="1" cy="31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7200">
                <a:defRPr/>
              </a:pPr>
              <a:endParaRPr kumimoji="1" lang="ru-RU" sz="1800" dirty="0">
                <a:latin typeface="Times New Roman" charset="0"/>
                <a:cs typeface="Arial" charset="0"/>
              </a:endParaRPr>
            </a:p>
          </p:txBody>
        </p:sp>
        <p:sp>
          <p:nvSpPr>
            <p:cNvPr id="68620" name="Line 12"/>
            <p:cNvSpPr>
              <a:spLocks noChangeShapeType="1"/>
            </p:cNvSpPr>
            <p:nvPr/>
          </p:nvSpPr>
          <p:spPr bwMode="auto">
            <a:xfrm>
              <a:off x="113" y="1162"/>
              <a:ext cx="1" cy="315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7200">
                <a:defRPr/>
              </a:pPr>
              <a:endParaRPr kumimoji="1" lang="ru-RU" sz="1800" dirty="0">
                <a:latin typeface="Times New Roman" charset="0"/>
                <a:cs typeface="Arial" charset="0"/>
              </a:endParaRPr>
            </a:p>
          </p:txBody>
        </p:sp>
        <p:sp>
          <p:nvSpPr>
            <p:cNvPr id="68621" name="Line 13"/>
            <p:cNvSpPr>
              <a:spLocks noChangeShapeType="1"/>
            </p:cNvSpPr>
            <p:nvPr/>
          </p:nvSpPr>
          <p:spPr bwMode="auto">
            <a:xfrm>
              <a:off x="5661" y="1162"/>
              <a:ext cx="1" cy="315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7200">
                <a:defRPr/>
              </a:pPr>
              <a:endParaRPr kumimoji="1" lang="ru-RU" sz="1800" dirty="0">
                <a:latin typeface="Times New Roman" charset="0"/>
                <a:cs typeface="Arial" charset="0"/>
              </a:endParaRPr>
            </a:p>
          </p:txBody>
        </p:sp>
        <p:sp>
          <p:nvSpPr>
            <p:cNvPr id="68622" name="Line 14"/>
            <p:cNvSpPr>
              <a:spLocks noChangeShapeType="1"/>
            </p:cNvSpPr>
            <p:nvPr/>
          </p:nvSpPr>
          <p:spPr bwMode="auto">
            <a:xfrm>
              <a:off x="113" y="1162"/>
              <a:ext cx="5548" cy="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7200">
                <a:defRPr/>
              </a:pPr>
              <a:endParaRPr kumimoji="1" lang="ru-RU" sz="1800" dirty="0">
                <a:latin typeface="Times New Roman" charset="0"/>
                <a:cs typeface="Arial" charset="0"/>
              </a:endParaRPr>
            </a:p>
          </p:txBody>
        </p:sp>
        <p:sp>
          <p:nvSpPr>
            <p:cNvPr id="68623" name="Line 15"/>
            <p:cNvSpPr>
              <a:spLocks noChangeShapeType="1"/>
            </p:cNvSpPr>
            <p:nvPr/>
          </p:nvSpPr>
          <p:spPr bwMode="auto">
            <a:xfrm>
              <a:off x="113" y="1477"/>
              <a:ext cx="5548" cy="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7200">
                <a:defRPr/>
              </a:pPr>
              <a:endParaRPr kumimoji="1" lang="ru-RU" sz="1800" dirty="0">
                <a:latin typeface="Times New Roman" charset="0"/>
                <a:cs typeface="Arial" charset="0"/>
              </a:endParaRPr>
            </a:p>
          </p:txBody>
        </p:sp>
      </p:grpSp>
      <p:sp>
        <p:nvSpPr>
          <p:cNvPr id="68624" name="Text Box 16"/>
          <p:cNvSpPr txBox="1">
            <a:spLocks noChangeArrowheads="1"/>
          </p:cNvSpPr>
          <p:nvPr/>
        </p:nvSpPr>
        <p:spPr bwMode="auto">
          <a:xfrm>
            <a:off x="3902075" y="1341438"/>
            <a:ext cx="1004099" cy="415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defTabSz="457200" eaLnBrk="1" hangingPunct="1">
              <a:lnSpc>
                <a:spcPct val="87000"/>
              </a:lnSpc>
            </a:pPr>
            <a:r>
              <a:rPr lang="en-GB" sz="2400" b="1" dirty="0" smtClean="0">
                <a:solidFill>
                  <a:srgbClr val="800000"/>
                </a:solidFill>
              </a:rPr>
              <a:t>Х Х Х</a:t>
            </a:r>
          </a:p>
        </p:txBody>
      </p:sp>
      <p:sp>
        <p:nvSpPr>
          <p:cNvPr id="9225" name="Rectangle 17"/>
          <p:cNvSpPr>
            <a:spLocks noChangeArrowheads="1"/>
          </p:cNvSpPr>
          <p:nvPr/>
        </p:nvSpPr>
        <p:spPr bwMode="auto">
          <a:xfrm>
            <a:off x="1187450" y="3644900"/>
            <a:ext cx="914400" cy="431800"/>
          </a:xfrm>
          <a:prstGeom prst="rect">
            <a:avLst/>
          </a:prstGeom>
          <a:solidFill>
            <a:schemeClr val="accent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defTabSz="457200"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1" lang="en-GB" sz="1800" dirty="0" smtClean="0">
                <a:solidFill>
                  <a:srgbClr val="800000"/>
                </a:solidFill>
                <a:cs typeface="Arial" charset="0"/>
              </a:rPr>
              <a:t>1</a:t>
            </a:r>
          </a:p>
        </p:txBody>
      </p:sp>
      <p:sp>
        <p:nvSpPr>
          <p:cNvPr id="9226" name="Rectangle 18"/>
          <p:cNvSpPr>
            <a:spLocks noChangeArrowheads="1"/>
          </p:cNvSpPr>
          <p:nvPr/>
        </p:nvSpPr>
        <p:spPr bwMode="auto">
          <a:xfrm>
            <a:off x="1187450" y="5589588"/>
            <a:ext cx="914400" cy="431800"/>
          </a:xfrm>
          <a:prstGeom prst="rect">
            <a:avLst/>
          </a:prstGeom>
          <a:solidFill>
            <a:schemeClr val="accent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defTabSz="457200"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1" lang="en-GB" sz="1800" dirty="0" smtClean="0">
                <a:solidFill>
                  <a:srgbClr val="800000"/>
                </a:solidFill>
                <a:cs typeface="Arial" charset="0"/>
              </a:rPr>
              <a:t>2</a:t>
            </a:r>
          </a:p>
        </p:txBody>
      </p:sp>
      <p:sp>
        <p:nvSpPr>
          <p:cNvPr id="9227" name="Rectangle 19"/>
          <p:cNvSpPr>
            <a:spLocks noChangeArrowheads="1"/>
          </p:cNvSpPr>
          <p:nvPr/>
        </p:nvSpPr>
        <p:spPr bwMode="auto">
          <a:xfrm>
            <a:off x="4500563" y="3355975"/>
            <a:ext cx="914400" cy="433388"/>
          </a:xfrm>
          <a:prstGeom prst="rect">
            <a:avLst/>
          </a:prstGeom>
          <a:solidFill>
            <a:schemeClr val="accent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defTabSz="457200"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1" lang="en-GB" sz="1800" dirty="0" smtClean="0">
                <a:solidFill>
                  <a:srgbClr val="800000"/>
                </a:solidFill>
                <a:cs typeface="Arial" charset="0"/>
              </a:rPr>
              <a:t>1</a:t>
            </a:r>
          </a:p>
        </p:txBody>
      </p:sp>
      <p:sp>
        <p:nvSpPr>
          <p:cNvPr id="9228" name="Rectangle 20"/>
          <p:cNvSpPr>
            <a:spLocks noChangeArrowheads="1"/>
          </p:cNvSpPr>
          <p:nvPr/>
        </p:nvSpPr>
        <p:spPr bwMode="auto">
          <a:xfrm>
            <a:off x="4716463" y="3644900"/>
            <a:ext cx="914400" cy="431800"/>
          </a:xfrm>
          <a:prstGeom prst="rect">
            <a:avLst/>
          </a:prstGeom>
          <a:solidFill>
            <a:schemeClr val="accent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defTabSz="457200"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1" lang="en-GB" sz="1800" dirty="0" smtClean="0">
                <a:solidFill>
                  <a:srgbClr val="800000"/>
                </a:solidFill>
                <a:cs typeface="Arial" charset="0"/>
              </a:rPr>
              <a:t>2</a:t>
            </a:r>
          </a:p>
        </p:txBody>
      </p:sp>
      <p:sp>
        <p:nvSpPr>
          <p:cNvPr id="9229" name="Rectangle 21"/>
          <p:cNvSpPr>
            <a:spLocks noChangeArrowheads="1"/>
          </p:cNvSpPr>
          <p:nvPr/>
        </p:nvSpPr>
        <p:spPr bwMode="auto">
          <a:xfrm>
            <a:off x="4932363" y="3932238"/>
            <a:ext cx="914400" cy="431800"/>
          </a:xfrm>
          <a:prstGeom prst="rect">
            <a:avLst/>
          </a:prstGeom>
          <a:solidFill>
            <a:schemeClr val="accent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defTabSz="457200"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1" lang="en-GB" sz="1800" dirty="0" smtClean="0">
                <a:solidFill>
                  <a:srgbClr val="800000"/>
                </a:solidFill>
                <a:cs typeface="Arial" charset="0"/>
              </a:rPr>
              <a:t>3</a:t>
            </a:r>
          </a:p>
        </p:txBody>
      </p:sp>
      <p:sp>
        <p:nvSpPr>
          <p:cNvPr id="9230" name="Rectangle 22"/>
          <p:cNvSpPr>
            <a:spLocks noChangeArrowheads="1"/>
          </p:cNvSpPr>
          <p:nvPr/>
        </p:nvSpPr>
        <p:spPr bwMode="auto">
          <a:xfrm>
            <a:off x="7667625" y="3141663"/>
            <a:ext cx="914400" cy="433387"/>
          </a:xfrm>
          <a:prstGeom prst="rect">
            <a:avLst/>
          </a:prstGeom>
          <a:solidFill>
            <a:schemeClr val="accent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457200"/>
            <a:endParaRPr kumimoji="1" lang="ru-RU" sz="1800" dirty="0" smtClean="0">
              <a:cs typeface="Arial" charset="0"/>
            </a:endParaRPr>
          </a:p>
        </p:txBody>
      </p:sp>
      <p:sp>
        <p:nvSpPr>
          <p:cNvPr id="9231" name="Rectangle 23"/>
          <p:cNvSpPr>
            <a:spLocks noChangeArrowheads="1"/>
          </p:cNvSpPr>
          <p:nvPr/>
        </p:nvSpPr>
        <p:spPr bwMode="auto">
          <a:xfrm>
            <a:off x="7739063" y="3213100"/>
            <a:ext cx="914400" cy="431800"/>
          </a:xfrm>
          <a:prstGeom prst="rect">
            <a:avLst/>
          </a:prstGeom>
          <a:solidFill>
            <a:schemeClr val="accent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defTabSz="457200"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1" lang="en-GB" sz="1800" dirty="0" smtClean="0">
                <a:solidFill>
                  <a:srgbClr val="800000"/>
                </a:solidFill>
                <a:cs typeface="Arial" charset="0"/>
              </a:rPr>
              <a:t>2</a:t>
            </a:r>
          </a:p>
        </p:txBody>
      </p:sp>
      <p:sp>
        <p:nvSpPr>
          <p:cNvPr id="9232" name="Rectangle 24"/>
          <p:cNvSpPr>
            <a:spLocks noChangeArrowheads="1"/>
          </p:cNvSpPr>
          <p:nvPr/>
        </p:nvSpPr>
        <p:spPr bwMode="auto">
          <a:xfrm>
            <a:off x="7812088" y="3357563"/>
            <a:ext cx="914400" cy="431800"/>
          </a:xfrm>
          <a:prstGeom prst="rect">
            <a:avLst/>
          </a:prstGeom>
          <a:solidFill>
            <a:schemeClr val="accent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defTabSz="457200"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1" lang="en-GB" sz="1800" dirty="0" smtClean="0">
                <a:solidFill>
                  <a:srgbClr val="800000"/>
                </a:solidFill>
                <a:cs typeface="Arial" charset="0"/>
              </a:rPr>
              <a:t>3</a:t>
            </a:r>
          </a:p>
        </p:txBody>
      </p:sp>
      <p:sp>
        <p:nvSpPr>
          <p:cNvPr id="9233" name="Rectangle 25"/>
          <p:cNvSpPr>
            <a:spLocks noChangeArrowheads="1"/>
          </p:cNvSpPr>
          <p:nvPr/>
        </p:nvSpPr>
        <p:spPr bwMode="auto">
          <a:xfrm>
            <a:off x="7669213" y="3933825"/>
            <a:ext cx="914400" cy="504825"/>
          </a:xfrm>
          <a:prstGeom prst="rect">
            <a:avLst/>
          </a:prstGeom>
          <a:solidFill>
            <a:schemeClr val="accent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457200"/>
            <a:endParaRPr kumimoji="1" lang="ru-RU" sz="1800" dirty="0" smtClean="0">
              <a:cs typeface="Arial" charset="0"/>
            </a:endParaRPr>
          </a:p>
        </p:txBody>
      </p:sp>
      <p:sp>
        <p:nvSpPr>
          <p:cNvPr id="9234" name="Rectangle 26"/>
          <p:cNvSpPr>
            <a:spLocks noChangeArrowheads="1"/>
          </p:cNvSpPr>
          <p:nvPr/>
        </p:nvSpPr>
        <p:spPr bwMode="auto">
          <a:xfrm>
            <a:off x="7740650" y="4005263"/>
            <a:ext cx="914400" cy="503237"/>
          </a:xfrm>
          <a:prstGeom prst="rect">
            <a:avLst/>
          </a:prstGeom>
          <a:solidFill>
            <a:schemeClr val="accent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defTabSz="457200"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1" lang="en-GB" sz="1800" dirty="0" smtClean="0">
                <a:solidFill>
                  <a:srgbClr val="800000"/>
                </a:solidFill>
                <a:cs typeface="Arial" charset="0"/>
              </a:rPr>
              <a:t>2</a:t>
            </a:r>
          </a:p>
        </p:txBody>
      </p:sp>
      <p:sp>
        <p:nvSpPr>
          <p:cNvPr id="9235" name="Rectangle 27"/>
          <p:cNvSpPr>
            <a:spLocks noChangeArrowheads="1"/>
          </p:cNvSpPr>
          <p:nvPr/>
        </p:nvSpPr>
        <p:spPr bwMode="auto">
          <a:xfrm>
            <a:off x="7812088" y="4149725"/>
            <a:ext cx="914400" cy="503238"/>
          </a:xfrm>
          <a:prstGeom prst="rect">
            <a:avLst/>
          </a:prstGeom>
          <a:solidFill>
            <a:schemeClr val="accent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defTabSz="457200"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1" lang="en-GB" sz="1800" dirty="0" smtClean="0">
                <a:solidFill>
                  <a:srgbClr val="800000"/>
                </a:solidFill>
                <a:cs typeface="Arial" charset="0"/>
              </a:rPr>
              <a:t>3</a:t>
            </a:r>
          </a:p>
        </p:txBody>
      </p:sp>
      <p:sp>
        <p:nvSpPr>
          <p:cNvPr id="9236" name="Rectangle 28"/>
          <p:cNvSpPr>
            <a:spLocks noChangeArrowheads="1"/>
          </p:cNvSpPr>
          <p:nvPr/>
        </p:nvSpPr>
        <p:spPr bwMode="auto">
          <a:xfrm>
            <a:off x="7667625" y="4941888"/>
            <a:ext cx="914400" cy="433387"/>
          </a:xfrm>
          <a:prstGeom prst="rect">
            <a:avLst/>
          </a:prstGeom>
          <a:solidFill>
            <a:schemeClr val="accent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457200"/>
            <a:endParaRPr kumimoji="1" lang="ru-RU" sz="1800" dirty="0" smtClean="0">
              <a:cs typeface="Arial" charset="0"/>
            </a:endParaRPr>
          </a:p>
        </p:txBody>
      </p:sp>
      <p:sp>
        <p:nvSpPr>
          <p:cNvPr id="9237" name="Rectangle 29"/>
          <p:cNvSpPr>
            <a:spLocks noChangeArrowheads="1"/>
          </p:cNvSpPr>
          <p:nvPr/>
        </p:nvSpPr>
        <p:spPr bwMode="auto">
          <a:xfrm>
            <a:off x="7740650" y="5014913"/>
            <a:ext cx="914400" cy="431800"/>
          </a:xfrm>
          <a:prstGeom prst="rect">
            <a:avLst/>
          </a:prstGeom>
          <a:solidFill>
            <a:schemeClr val="accent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defTabSz="457200"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1" lang="en-GB" sz="1800" dirty="0" smtClean="0">
                <a:solidFill>
                  <a:srgbClr val="800000"/>
                </a:solidFill>
                <a:cs typeface="Arial" charset="0"/>
              </a:rPr>
              <a:t>2</a:t>
            </a:r>
          </a:p>
        </p:txBody>
      </p:sp>
      <p:sp>
        <p:nvSpPr>
          <p:cNvPr id="9238" name="Rectangle 30"/>
          <p:cNvSpPr>
            <a:spLocks noChangeArrowheads="1"/>
          </p:cNvSpPr>
          <p:nvPr/>
        </p:nvSpPr>
        <p:spPr bwMode="auto">
          <a:xfrm>
            <a:off x="7812088" y="5157788"/>
            <a:ext cx="914400" cy="431800"/>
          </a:xfrm>
          <a:prstGeom prst="rect">
            <a:avLst/>
          </a:prstGeom>
          <a:solidFill>
            <a:schemeClr val="accent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defTabSz="457200"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1" lang="en-GB" sz="1800" dirty="0" smtClean="0">
                <a:solidFill>
                  <a:srgbClr val="800000"/>
                </a:solidFill>
                <a:cs typeface="Arial" charset="0"/>
              </a:rPr>
              <a:t>3</a:t>
            </a:r>
          </a:p>
        </p:txBody>
      </p:sp>
      <p:sp>
        <p:nvSpPr>
          <p:cNvPr id="9239" name="Rectangle 31"/>
          <p:cNvSpPr>
            <a:spLocks noChangeArrowheads="1"/>
          </p:cNvSpPr>
          <p:nvPr/>
        </p:nvSpPr>
        <p:spPr bwMode="auto">
          <a:xfrm>
            <a:off x="7740650" y="6019800"/>
            <a:ext cx="914400" cy="433388"/>
          </a:xfrm>
          <a:prstGeom prst="rect">
            <a:avLst/>
          </a:prstGeom>
          <a:solidFill>
            <a:schemeClr val="accent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457200"/>
            <a:endParaRPr kumimoji="1" lang="ru-RU" sz="1800" dirty="0" smtClean="0">
              <a:cs typeface="Arial" charset="0"/>
            </a:endParaRPr>
          </a:p>
        </p:txBody>
      </p:sp>
      <p:sp>
        <p:nvSpPr>
          <p:cNvPr id="9240" name="Rectangle 32"/>
          <p:cNvSpPr>
            <a:spLocks noChangeArrowheads="1"/>
          </p:cNvSpPr>
          <p:nvPr/>
        </p:nvSpPr>
        <p:spPr bwMode="auto">
          <a:xfrm>
            <a:off x="7813675" y="6092825"/>
            <a:ext cx="914400" cy="431800"/>
          </a:xfrm>
          <a:prstGeom prst="rect">
            <a:avLst/>
          </a:prstGeom>
          <a:solidFill>
            <a:schemeClr val="accent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defTabSz="457200"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1" lang="en-GB" sz="1800" dirty="0" smtClean="0">
                <a:solidFill>
                  <a:srgbClr val="800000"/>
                </a:solidFill>
                <a:cs typeface="Arial" charset="0"/>
              </a:rPr>
              <a:t>2</a:t>
            </a:r>
          </a:p>
        </p:txBody>
      </p:sp>
      <p:sp>
        <p:nvSpPr>
          <p:cNvPr id="9241" name="Rectangle 33"/>
          <p:cNvSpPr>
            <a:spLocks noChangeArrowheads="1"/>
          </p:cNvSpPr>
          <p:nvPr/>
        </p:nvSpPr>
        <p:spPr bwMode="auto">
          <a:xfrm>
            <a:off x="7885113" y="6237288"/>
            <a:ext cx="914400" cy="431800"/>
          </a:xfrm>
          <a:prstGeom prst="rect">
            <a:avLst/>
          </a:prstGeom>
          <a:solidFill>
            <a:schemeClr val="accent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defTabSz="457200"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1" lang="en-GB" sz="1800" dirty="0" smtClean="0">
                <a:solidFill>
                  <a:srgbClr val="800000"/>
                </a:solidFill>
                <a:cs typeface="Arial" charset="0"/>
              </a:rPr>
              <a:t>3</a:t>
            </a:r>
          </a:p>
        </p:txBody>
      </p: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203200" y="2565400"/>
            <a:ext cx="8783638" cy="501650"/>
            <a:chOff x="113" y="1616"/>
            <a:chExt cx="5533" cy="316"/>
          </a:xfrm>
        </p:grpSpPr>
        <p:sp>
          <p:nvSpPr>
            <p:cNvPr id="68643" name="Rectangle 35"/>
            <p:cNvSpPr>
              <a:spLocks noChangeArrowheads="1"/>
            </p:cNvSpPr>
            <p:nvPr/>
          </p:nvSpPr>
          <p:spPr bwMode="auto">
            <a:xfrm>
              <a:off x="113" y="1616"/>
              <a:ext cx="1860" cy="3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pPr defTabSz="457200">
                <a:lnSpc>
                  <a:spcPct val="87000"/>
                </a:lnSpc>
                <a:spcBef>
                  <a:spcPts val="650"/>
                </a:spcBef>
                <a:buFont typeface="Symbol" pitchFamily="18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kumimoji="1" lang="en-GB" sz="2200" b="1" dirty="0" smtClean="0">
                  <a:cs typeface="Arial" charset="0"/>
                </a:rPr>
                <a:t>коды от 1 до 9 - 9</a:t>
              </a:r>
            </a:p>
          </p:txBody>
        </p:sp>
        <p:sp>
          <p:nvSpPr>
            <p:cNvPr id="68644" name="Rectangle 36"/>
            <p:cNvSpPr>
              <a:spLocks noChangeArrowheads="1"/>
            </p:cNvSpPr>
            <p:nvPr/>
          </p:nvSpPr>
          <p:spPr bwMode="auto">
            <a:xfrm>
              <a:off x="1972" y="1616"/>
              <a:ext cx="1814" cy="3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pPr defTabSz="457200">
                <a:lnSpc>
                  <a:spcPct val="87000"/>
                </a:lnSpc>
                <a:spcBef>
                  <a:spcPts val="650"/>
                </a:spcBef>
                <a:buFont typeface="Symbol" pitchFamily="18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kumimoji="1" lang="en-GB" sz="2200" b="1" dirty="0" smtClean="0">
                  <a:cs typeface="Arial" charset="0"/>
                </a:rPr>
                <a:t>От 1 до 9 х 9 - 81</a:t>
              </a:r>
            </a:p>
          </p:txBody>
        </p:sp>
        <p:sp>
          <p:nvSpPr>
            <p:cNvPr id="68645" name="Rectangle 37"/>
            <p:cNvSpPr>
              <a:spLocks noChangeArrowheads="1"/>
            </p:cNvSpPr>
            <p:nvPr/>
          </p:nvSpPr>
          <p:spPr bwMode="auto">
            <a:xfrm>
              <a:off x="3786" y="1616"/>
              <a:ext cx="1860" cy="3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pPr defTabSz="457200">
                <a:lnSpc>
                  <a:spcPct val="87000"/>
                </a:lnSpc>
                <a:spcBef>
                  <a:spcPts val="650"/>
                </a:spcBef>
                <a:buFont typeface="Symbol" pitchFamily="18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kumimoji="1" lang="en-GB" sz="2200" b="1" dirty="0" smtClean="0">
                  <a:cs typeface="Arial" charset="0"/>
                </a:rPr>
                <a:t>От 1 до 9 х 81 - 729</a:t>
              </a:r>
            </a:p>
          </p:txBody>
        </p:sp>
        <p:sp>
          <p:nvSpPr>
            <p:cNvPr id="68646" name="Line 38"/>
            <p:cNvSpPr>
              <a:spLocks noChangeShapeType="1"/>
            </p:cNvSpPr>
            <p:nvPr/>
          </p:nvSpPr>
          <p:spPr bwMode="auto">
            <a:xfrm>
              <a:off x="1972" y="1616"/>
              <a:ext cx="1" cy="316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7200">
                <a:defRPr/>
              </a:pPr>
              <a:endParaRPr kumimoji="1" lang="ru-RU" sz="1800" dirty="0">
                <a:latin typeface="Times New Roman" charset="0"/>
                <a:cs typeface="Arial" charset="0"/>
              </a:endParaRPr>
            </a:p>
          </p:txBody>
        </p:sp>
        <p:sp>
          <p:nvSpPr>
            <p:cNvPr id="68647" name="Line 39"/>
            <p:cNvSpPr>
              <a:spLocks noChangeShapeType="1"/>
            </p:cNvSpPr>
            <p:nvPr/>
          </p:nvSpPr>
          <p:spPr bwMode="auto">
            <a:xfrm>
              <a:off x="3786" y="1616"/>
              <a:ext cx="1" cy="316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7200">
                <a:defRPr/>
              </a:pPr>
              <a:endParaRPr kumimoji="1" lang="ru-RU" sz="1800" dirty="0">
                <a:latin typeface="Times New Roman" charset="0"/>
                <a:cs typeface="Arial" charset="0"/>
              </a:endParaRPr>
            </a:p>
          </p:txBody>
        </p:sp>
        <p:sp>
          <p:nvSpPr>
            <p:cNvPr id="68648" name="Line 40"/>
            <p:cNvSpPr>
              <a:spLocks noChangeShapeType="1"/>
            </p:cNvSpPr>
            <p:nvPr/>
          </p:nvSpPr>
          <p:spPr bwMode="auto">
            <a:xfrm>
              <a:off x="113" y="1616"/>
              <a:ext cx="1" cy="316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7200">
                <a:defRPr/>
              </a:pPr>
              <a:endParaRPr kumimoji="1" lang="ru-RU" sz="1800" dirty="0">
                <a:latin typeface="Times New Roman" charset="0"/>
                <a:cs typeface="Arial" charset="0"/>
              </a:endParaRPr>
            </a:p>
          </p:txBody>
        </p:sp>
        <p:sp>
          <p:nvSpPr>
            <p:cNvPr id="68649" name="Line 41"/>
            <p:cNvSpPr>
              <a:spLocks noChangeShapeType="1"/>
            </p:cNvSpPr>
            <p:nvPr/>
          </p:nvSpPr>
          <p:spPr bwMode="auto">
            <a:xfrm>
              <a:off x="5646" y="1616"/>
              <a:ext cx="1" cy="316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7200">
                <a:defRPr/>
              </a:pPr>
              <a:endParaRPr kumimoji="1" lang="ru-RU" sz="1800" dirty="0">
                <a:latin typeface="Times New Roman" charset="0"/>
                <a:cs typeface="Arial" charset="0"/>
              </a:endParaRPr>
            </a:p>
          </p:txBody>
        </p:sp>
        <p:sp>
          <p:nvSpPr>
            <p:cNvPr id="68650" name="Line 42"/>
            <p:cNvSpPr>
              <a:spLocks noChangeShapeType="1"/>
            </p:cNvSpPr>
            <p:nvPr/>
          </p:nvSpPr>
          <p:spPr bwMode="auto">
            <a:xfrm>
              <a:off x="113" y="1616"/>
              <a:ext cx="5533" cy="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7200">
                <a:defRPr/>
              </a:pPr>
              <a:endParaRPr kumimoji="1" lang="ru-RU" sz="1800" dirty="0">
                <a:latin typeface="Times New Roman" charset="0"/>
                <a:cs typeface="Arial" charset="0"/>
              </a:endParaRPr>
            </a:p>
          </p:txBody>
        </p:sp>
        <p:sp>
          <p:nvSpPr>
            <p:cNvPr id="68651" name="Line 43"/>
            <p:cNvSpPr>
              <a:spLocks noChangeShapeType="1"/>
            </p:cNvSpPr>
            <p:nvPr/>
          </p:nvSpPr>
          <p:spPr bwMode="auto">
            <a:xfrm>
              <a:off x="113" y="1932"/>
              <a:ext cx="5533" cy="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7200">
                <a:defRPr/>
              </a:pPr>
              <a:endParaRPr kumimoji="1" lang="ru-RU" sz="1800" dirty="0">
                <a:latin typeface="Times New Roman" charset="0"/>
                <a:cs typeface="Arial" charset="0"/>
              </a:endParaRPr>
            </a:p>
          </p:txBody>
        </p:sp>
      </p:grpSp>
      <p:sp>
        <p:nvSpPr>
          <p:cNvPr id="68652" name="Line 44"/>
          <p:cNvSpPr>
            <a:spLocks noChangeShapeType="1"/>
          </p:cNvSpPr>
          <p:nvPr/>
        </p:nvSpPr>
        <p:spPr bwMode="auto">
          <a:xfrm>
            <a:off x="3924300" y="3500438"/>
            <a:ext cx="503238" cy="7207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457200">
              <a:defRPr/>
            </a:pPr>
            <a:endParaRPr kumimoji="1" lang="ru-RU" sz="1800" dirty="0">
              <a:latin typeface="Times New Roman" charset="0"/>
              <a:cs typeface="Arial" charset="0"/>
            </a:endParaRPr>
          </a:p>
        </p:txBody>
      </p:sp>
      <p:sp>
        <p:nvSpPr>
          <p:cNvPr id="68653" name="Line 45"/>
          <p:cNvSpPr>
            <a:spLocks noChangeShapeType="1"/>
          </p:cNvSpPr>
          <p:nvPr/>
        </p:nvSpPr>
        <p:spPr bwMode="auto">
          <a:xfrm>
            <a:off x="3924300" y="3500438"/>
            <a:ext cx="576263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457200">
              <a:defRPr/>
            </a:pPr>
            <a:endParaRPr kumimoji="1" lang="ru-RU" sz="1800" dirty="0">
              <a:latin typeface="Times New Roman" charset="0"/>
              <a:cs typeface="Arial" charset="0"/>
            </a:endParaRPr>
          </a:p>
        </p:txBody>
      </p:sp>
      <p:sp>
        <p:nvSpPr>
          <p:cNvPr id="68654" name="Line 46"/>
          <p:cNvSpPr>
            <a:spLocks noChangeShapeType="1"/>
          </p:cNvSpPr>
          <p:nvPr/>
        </p:nvSpPr>
        <p:spPr bwMode="auto">
          <a:xfrm>
            <a:off x="2124075" y="3860800"/>
            <a:ext cx="2592388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457200">
              <a:defRPr/>
            </a:pPr>
            <a:endParaRPr kumimoji="1" lang="ru-RU" sz="1800" dirty="0">
              <a:latin typeface="Times New Roman" charset="0"/>
              <a:cs typeface="Arial" charset="0"/>
            </a:endParaRPr>
          </a:p>
        </p:txBody>
      </p:sp>
      <p:sp>
        <p:nvSpPr>
          <p:cNvPr id="68655" name="Line 47"/>
          <p:cNvSpPr>
            <a:spLocks noChangeShapeType="1"/>
          </p:cNvSpPr>
          <p:nvPr/>
        </p:nvSpPr>
        <p:spPr bwMode="auto">
          <a:xfrm>
            <a:off x="4427538" y="4221163"/>
            <a:ext cx="504825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457200">
              <a:defRPr/>
            </a:pPr>
            <a:endParaRPr kumimoji="1" lang="ru-RU" sz="1800" dirty="0">
              <a:latin typeface="Times New Roman" charset="0"/>
              <a:cs typeface="Arial" charset="0"/>
            </a:endParaRPr>
          </a:p>
        </p:txBody>
      </p:sp>
      <p:sp>
        <p:nvSpPr>
          <p:cNvPr id="9247" name="Rectangle 48"/>
          <p:cNvSpPr>
            <a:spLocks noChangeArrowheads="1"/>
          </p:cNvSpPr>
          <p:nvPr/>
        </p:nvSpPr>
        <p:spPr bwMode="auto">
          <a:xfrm>
            <a:off x="4500563" y="5300663"/>
            <a:ext cx="914400" cy="433387"/>
          </a:xfrm>
          <a:prstGeom prst="rect">
            <a:avLst/>
          </a:prstGeom>
          <a:solidFill>
            <a:schemeClr val="accent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defTabSz="457200"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1" lang="en-GB" sz="1800" dirty="0" smtClean="0">
                <a:solidFill>
                  <a:srgbClr val="800000"/>
                </a:solidFill>
                <a:cs typeface="Arial" charset="0"/>
              </a:rPr>
              <a:t>1</a:t>
            </a:r>
          </a:p>
        </p:txBody>
      </p:sp>
      <p:sp>
        <p:nvSpPr>
          <p:cNvPr id="9248" name="Rectangle 49"/>
          <p:cNvSpPr>
            <a:spLocks noChangeArrowheads="1"/>
          </p:cNvSpPr>
          <p:nvPr/>
        </p:nvSpPr>
        <p:spPr bwMode="auto">
          <a:xfrm>
            <a:off x="4716463" y="5589588"/>
            <a:ext cx="914400" cy="431800"/>
          </a:xfrm>
          <a:prstGeom prst="rect">
            <a:avLst/>
          </a:prstGeom>
          <a:solidFill>
            <a:schemeClr val="accent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defTabSz="457200"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1" lang="en-GB" sz="1800" dirty="0" smtClean="0">
                <a:solidFill>
                  <a:srgbClr val="800000"/>
                </a:solidFill>
                <a:cs typeface="Arial" charset="0"/>
              </a:rPr>
              <a:t>2</a:t>
            </a:r>
          </a:p>
        </p:txBody>
      </p:sp>
      <p:sp>
        <p:nvSpPr>
          <p:cNvPr id="9249" name="Rectangle 50"/>
          <p:cNvSpPr>
            <a:spLocks noChangeArrowheads="1"/>
          </p:cNvSpPr>
          <p:nvPr/>
        </p:nvSpPr>
        <p:spPr bwMode="auto">
          <a:xfrm>
            <a:off x="4932363" y="5876925"/>
            <a:ext cx="914400" cy="431800"/>
          </a:xfrm>
          <a:prstGeom prst="rect">
            <a:avLst/>
          </a:prstGeom>
          <a:solidFill>
            <a:schemeClr val="accent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defTabSz="457200"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1" lang="en-GB" sz="1800" dirty="0" smtClean="0">
                <a:solidFill>
                  <a:srgbClr val="800000"/>
                </a:solidFill>
                <a:cs typeface="Arial" charset="0"/>
              </a:rPr>
              <a:t>3</a:t>
            </a:r>
          </a:p>
        </p:txBody>
      </p:sp>
      <p:sp>
        <p:nvSpPr>
          <p:cNvPr id="68659" name="Line 51"/>
          <p:cNvSpPr>
            <a:spLocks noChangeShapeType="1"/>
          </p:cNvSpPr>
          <p:nvPr/>
        </p:nvSpPr>
        <p:spPr bwMode="auto">
          <a:xfrm>
            <a:off x="3924300" y="5445125"/>
            <a:ext cx="503238" cy="7207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457200">
              <a:defRPr/>
            </a:pPr>
            <a:endParaRPr kumimoji="1" lang="ru-RU" sz="1800" dirty="0">
              <a:latin typeface="Times New Roman" charset="0"/>
              <a:cs typeface="Arial" charset="0"/>
            </a:endParaRPr>
          </a:p>
        </p:txBody>
      </p:sp>
      <p:sp>
        <p:nvSpPr>
          <p:cNvPr id="68660" name="Line 52"/>
          <p:cNvSpPr>
            <a:spLocks noChangeShapeType="1"/>
          </p:cNvSpPr>
          <p:nvPr/>
        </p:nvSpPr>
        <p:spPr bwMode="auto">
          <a:xfrm>
            <a:off x="3924300" y="5445125"/>
            <a:ext cx="576263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457200">
              <a:defRPr/>
            </a:pPr>
            <a:endParaRPr kumimoji="1" lang="ru-RU" sz="1800" dirty="0">
              <a:latin typeface="Times New Roman" charset="0"/>
              <a:cs typeface="Arial" charset="0"/>
            </a:endParaRPr>
          </a:p>
        </p:txBody>
      </p:sp>
      <p:sp>
        <p:nvSpPr>
          <p:cNvPr id="68661" name="Line 53"/>
          <p:cNvSpPr>
            <a:spLocks noChangeShapeType="1"/>
          </p:cNvSpPr>
          <p:nvPr/>
        </p:nvSpPr>
        <p:spPr bwMode="auto">
          <a:xfrm>
            <a:off x="2124075" y="5805488"/>
            <a:ext cx="2592388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457200">
              <a:defRPr/>
            </a:pPr>
            <a:endParaRPr kumimoji="1" lang="ru-RU" sz="1800" dirty="0">
              <a:latin typeface="Times New Roman" charset="0"/>
              <a:cs typeface="Arial" charset="0"/>
            </a:endParaRPr>
          </a:p>
        </p:txBody>
      </p:sp>
      <p:sp>
        <p:nvSpPr>
          <p:cNvPr id="68662" name="Line 54"/>
          <p:cNvSpPr>
            <a:spLocks noChangeShapeType="1"/>
          </p:cNvSpPr>
          <p:nvPr/>
        </p:nvSpPr>
        <p:spPr bwMode="auto">
          <a:xfrm>
            <a:off x="4427538" y="6165850"/>
            <a:ext cx="504825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457200">
              <a:defRPr/>
            </a:pPr>
            <a:endParaRPr kumimoji="1" lang="ru-RU" sz="1800" dirty="0">
              <a:latin typeface="Times New Roman" charset="0"/>
              <a:cs typeface="Arial" charset="0"/>
            </a:endParaRPr>
          </a:p>
        </p:txBody>
      </p:sp>
      <p:sp>
        <p:nvSpPr>
          <p:cNvPr id="68663" name="Line 55"/>
          <p:cNvSpPr>
            <a:spLocks noChangeShapeType="1"/>
          </p:cNvSpPr>
          <p:nvPr/>
        </p:nvSpPr>
        <p:spPr bwMode="auto">
          <a:xfrm>
            <a:off x="7451725" y="3357563"/>
            <a:ext cx="288925" cy="35877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457200">
              <a:defRPr/>
            </a:pPr>
            <a:endParaRPr kumimoji="1" lang="ru-RU" sz="1800" dirty="0">
              <a:latin typeface="Times New Roman" charset="0"/>
              <a:cs typeface="Arial" charset="0"/>
            </a:endParaRPr>
          </a:p>
        </p:txBody>
      </p:sp>
      <p:sp>
        <p:nvSpPr>
          <p:cNvPr id="68664" name="Line 56"/>
          <p:cNvSpPr>
            <a:spLocks noChangeShapeType="1"/>
          </p:cNvSpPr>
          <p:nvPr/>
        </p:nvSpPr>
        <p:spPr bwMode="auto">
          <a:xfrm>
            <a:off x="5435600" y="3573463"/>
            <a:ext cx="2160588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457200">
              <a:defRPr/>
            </a:pPr>
            <a:endParaRPr kumimoji="1" lang="ru-RU" sz="1800" dirty="0">
              <a:latin typeface="Times New Roman" charset="0"/>
              <a:cs typeface="Arial" charset="0"/>
            </a:endParaRPr>
          </a:p>
        </p:txBody>
      </p:sp>
      <p:sp>
        <p:nvSpPr>
          <p:cNvPr id="68665" name="Line 57"/>
          <p:cNvSpPr>
            <a:spLocks noChangeShapeType="1"/>
          </p:cNvSpPr>
          <p:nvPr/>
        </p:nvSpPr>
        <p:spPr bwMode="auto">
          <a:xfrm>
            <a:off x="7524750" y="3933825"/>
            <a:ext cx="288925" cy="431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457200">
              <a:defRPr/>
            </a:pPr>
            <a:endParaRPr kumimoji="1" lang="ru-RU" sz="1800" dirty="0">
              <a:latin typeface="Times New Roman" charset="0"/>
              <a:cs typeface="Arial" charset="0"/>
            </a:endParaRPr>
          </a:p>
        </p:txBody>
      </p:sp>
      <p:sp>
        <p:nvSpPr>
          <p:cNvPr id="68666" name="Line 58"/>
          <p:cNvSpPr>
            <a:spLocks noChangeShapeType="1"/>
          </p:cNvSpPr>
          <p:nvPr/>
        </p:nvSpPr>
        <p:spPr bwMode="auto">
          <a:xfrm>
            <a:off x="5651500" y="3860800"/>
            <a:ext cx="1873250" cy="730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457200">
              <a:defRPr/>
            </a:pPr>
            <a:endParaRPr kumimoji="1" lang="ru-RU" sz="1800" dirty="0">
              <a:latin typeface="Times New Roman" charset="0"/>
              <a:cs typeface="Arial" charset="0"/>
            </a:endParaRPr>
          </a:p>
        </p:txBody>
      </p:sp>
      <p:sp>
        <p:nvSpPr>
          <p:cNvPr id="68667" name="Line 59"/>
          <p:cNvSpPr>
            <a:spLocks noChangeShapeType="1"/>
          </p:cNvSpPr>
          <p:nvPr/>
        </p:nvSpPr>
        <p:spPr bwMode="auto">
          <a:xfrm>
            <a:off x="7524750" y="4941888"/>
            <a:ext cx="287338" cy="431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457200">
              <a:defRPr/>
            </a:pPr>
            <a:endParaRPr kumimoji="1" lang="ru-RU" sz="1800" dirty="0">
              <a:latin typeface="Times New Roman" charset="0"/>
              <a:cs typeface="Arial" charset="0"/>
            </a:endParaRPr>
          </a:p>
        </p:txBody>
      </p:sp>
      <p:sp>
        <p:nvSpPr>
          <p:cNvPr id="68668" name="Line 60"/>
          <p:cNvSpPr>
            <a:spLocks noChangeShapeType="1"/>
          </p:cNvSpPr>
          <p:nvPr/>
        </p:nvSpPr>
        <p:spPr bwMode="auto">
          <a:xfrm>
            <a:off x="5867400" y="4149725"/>
            <a:ext cx="1657350" cy="792163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457200">
              <a:defRPr/>
            </a:pPr>
            <a:endParaRPr kumimoji="1" lang="ru-RU" sz="1800" dirty="0">
              <a:latin typeface="Times New Roman" charset="0"/>
              <a:cs typeface="Arial" charset="0"/>
            </a:endParaRPr>
          </a:p>
        </p:txBody>
      </p:sp>
      <p:sp>
        <p:nvSpPr>
          <p:cNvPr id="68669" name="Line 61"/>
          <p:cNvSpPr>
            <a:spLocks noChangeShapeType="1"/>
          </p:cNvSpPr>
          <p:nvPr/>
        </p:nvSpPr>
        <p:spPr bwMode="auto">
          <a:xfrm>
            <a:off x="7596188" y="6165850"/>
            <a:ext cx="360362" cy="28733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457200">
              <a:defRPr/>
            </a:pPr>
            <a:endParaRPr kumimoji="1" lang="ru-RU" sz="1800" dirty="0">
              <a:latin typeface="Times New Roman" charset="0"/>
              <a:cs typeface="Arial" charset="0"/>
            </a:endParaRPr>
          </a:p>
        </p:txBody>
      </p:sp>
      <p:sp>
        <p:nvSpPr>
          <p:cNvPr id="68670" name="Line 62"/>
          <p:cNvSpPr>
            <a:spLocks noChangeShapeType="1"/>
          </p:cNvSpPr>
          <p:nvPr/>
        </p:nvSpPr>
        <p:spPr bwMode="auto">
          <a:xfrm>
            <a:off x="5867400" y="6165850"/>
            <a:ext cx="1800225" cy="7143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457200">
              <a:defRPr/>
            </a:pPr>
            <a:endParaRPr kumimoji="1" lang="ru-RU" sz="1800" dirty="0">
              <a:latin typeface="Times New Roman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82888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79388" y="620713"/>
            <a:ext cx="8964612" cy="4318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b="1" dirty="0" smtClean="0"/>
              <a:t>Изменение наименований и перечня видов расходов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250825" y="1341438"/>
          <a:ext cx="8785225" cy="51283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14091"/>
                <a:gridCol w="878523"/>
                <a:gridCol w="4392611"/>
              </a:tblGrid>
              <a:tr h="373417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</a:rPr>
                        <a:t>Наименование </a:t>
                      </a:r>
                      <a:r>
                        <a:rPr lang="ru-RU" sz="2000" b="1" u="none" strike="noStrike" dirty="0" smtClean="0">
                          <a:effectLst/>
                        </a:rPr>
                        <a:t>ВР 2013</a:t>
                      </a:r>
                      <a:endParaRPr lang="ru-RU" sz="2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</a:rPr>
                        <a:t>Код</a:t>
                      </a:r>
                      <a:endParaRPr lang="ru-RU" sz="2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 smtClean="0">
                          <a:effectLst/>
                        </a:rPr>
                        <a:t>Наименование ВР 2014</a:t>
                      </a:r>
                      <a:endParaRPr lang="ru-RU" sz="2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5883">
                <a:tc gridSpan="3">
                  <a:txBody>
                    <a:bodyPr/>
                    <a:lstStyle/>
                    <a:p>
                      <a:pPr algn="just" fontAlgn="b"/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1885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Расходы на выплаты персоналу в целях обеспечения выполнения функций государственными органами, казенными учреждениями, органами управления государственными внебюджетными фондами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100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Расходы на выплаты персоналу в целях обеспечения выполнения функций государственными </a:t>
                      </a:r>
                      <a:r>
                        <a:rPr lang="ru-RU" sz="1600" b="1" u="sng" strike="noStrike" dirty="0">
                          <a:solidFill>
                            <a:srgbClr val="002060"/>
                          </a:solidFill>
                          <a:effectLst/>
                        </a:rPr>
                        <a:t>(муниципальными)</a:t>
                      </a:r>
                      <a:r>
                        <a:rPr lang="ru-RU" sz="1600" u="none" strike="noStrike" dirty="0">
                          <a:effectLst/>
                        </a:rPr>
                        <a:t> органами, казенными учреждениями, органами управления государственными внебюджетными фондами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1502">
                <a:tc gridSpan="3">
                  <a:txBody>
                    <a:bodyPr/>
                    <a:lstStyle/>
                    <a:p>
                      <a:pPr marL="0" indent="3681413" algn="just" fontAlgn="b"/>
                      <a:r>
                        <a:rPr lang="ru-RU" sz="1400" b="0" i="0" u="none" strike="noStrike" dirty="0" smtClean="0">
                          <a:effectLst/>
                          <a:latin typeface="Times New Roman"/>
                        </a:rPr>
                        <a:t>…</a:t>
                      </a:r>
                      <a:endParaRPr lang="ru-RU" sz="14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50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Расходы на выплаты персоналу государственных органов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</a:rPr>
                        <a:t>120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1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Расходы на выплаты персоналу государственных </a:t>
                      </a:r>
                      <a:r>
                        <a:rPr lang="ru-RU" sz="1600" b="1" u="sng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(муниципальных)</a:t>
                      </a:r>
                      <a:r>
                        <a:rPr lang="ru-RU" sz="1600" b="1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u="none" strike="noStrike" dirty="0">
                          <a:effectLst/>
                        </a:rPr>
                        <a:t>органов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587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Иные закупки товаров, работ и услуг для государственных нужд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</a:rPr>
                        <a:t>240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1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Иные закупки товаров, работ и услуг для государственных </a:t>
                      </a:r>
                      <a:r>
                        <a:rPr lang="ru-RU" sz="1600" b="1" u="sng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(муниципальных)</a:t>
                      </a:r>
                      <a:r>
                        <a:rPr lang="ru-RU" sz="1600" b="1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u="none" strike="noStrike" dirty="0">
                          <a:effectLst/>
                        </a:rPr>
                        <a:t>нужд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5874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</a:rPr>
                        <a:t>Прочая закупка товаров, работ и услуг для государственных нужд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1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</a:rPr>
                        <a:t>244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1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</a:rPr>
                        <a:t>Прочая закупка товаров, работ и услуг для государственных </a:t>
                      </a:r>
                      <a:r>
                        <a:rPr lang="ru-RU" sz="1600" b="1" u="sng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(муниципальных)</a:t>
                      </a:r>
                      <a:r>
                        <a:rPr lang="ru-RU" sz="1600" b="1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u="none" strike="noStrike" dirty="0">
                          <a:effectLst/>
                        </a:rPr>
                        <a:t>нужд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1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49057">
                <a:tc>
                  <a:txBody>
                    <a:bodyPr/>
                    <a:lstStyle/>
                    <a:p>
                      <a:pPr algn="ctr" fontAlgn="t"/>
                      <a:endParaRPr lang="ru-RU" sz="1600" b="1" u="sng" strike="noStrike" kern="1200" dirty="0" smtClean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fontAlgn="t"/>
                      <a:r>
                        <a:rPr lang="ru-RU" sz="1600" b="1" u="sng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Новые позиции</a:t>
                      </a:r>
                      <a:endParaRPr lang="ru-RU" sz="1600" b="1" u="sng" strike="noStrike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1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u="sng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720</a:t>
                      </a:r>
                      <a:endParaRPr lang="ru-RU" sz="1600" b="1" u="sng" strike="noStrike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1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u="sng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Обслуживание государственного долга субъекта Российской Федерации</a:t>
                      </a:r>
                      <a:endParaRPr lang="ru-RU" sz="1600" b="1" u="sng" strike="noStrike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1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72353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32569" y="384863"/>
            <a:ext cx="8964612" cy="6477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000" b="1" dirty="0" smtClean="0"/>
              <a:t>Изменение перечня и кодов видов расходов  по бюджетным инвестициям (группа 400)</a:t>
            </a:r>
            <a:r>
              <a:rPr lang="ru-RU" sz="2000" b="1" dirty="0" smtClean="0">
                <a:sym typeface="Symbol" pitchFamily="18" charset="2"/>
              </a:rPr>
              <a:t></a:t>
            </a:r>
            <a:endParaRPr lang="ru-RU" sz="2000" b="1" dirty="0" smtClean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456954511"/>
              </p:ext>
            </p:extLst>
          </p:nvPr>
        </p:nvGraphicFramePr>
        <p:xfrm>
          <a:off x="122830" y="1078746"/>
          <a:ext cx="8946558" cy="51961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7769"/>
                <a:gridCol w="3904611"/>
                <a:gridCol w="412632"/>
                <a:gridCol w="4231546"/>
              </a:tblGrid>
              <a:tr h="47393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effectLst/>
                          <a:latin typeface="+mn-lt"/>
                        </a:rPr>
                        <a:t>Федеральные ВР в 2013 году 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u="none" strike="noStrike" dirty="0" smtClean="0">
                          <a:effectLst/>
                        </a:rPr>
                        <a:t>(Приказ 171н)</a:t>
                      </a:r>
                      <a:endParaRPr lang="ru-RU" sz="1200" b="1" i="0" u="none" strike="noStrike" dirty="0" smtClean="0">
                        <a:effectLst/>
                        <a:latin typeface="+mn-lt"/>
                      </a:endParaRPr>
                    </a:p>
                  </a:txBody>
                  <a:tcPr marL="9524" marR="9524" marT="95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>
                        <a:alpha val="2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1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 smtClean="0">
                          <a:effectLst/>
                        </a:rPr>
                        <a:t>ВР 2014 в году </a:t>
                      </a:r>
                      <a:endParaRPr lang="ru-RU" sz="18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>
                        <a:alpha val="2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1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666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effectLst/>
                          <a:latin typeface="Times New Roman"/>
                        </a:rPr>
                        <a:t>Код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u="none" strike="noStrike" dirty="0" smtClean="0">
                          <a:effectLst/>
                        </a:rPr>
                        <a:t>Наименование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</a:rPr>
                        <a:t>Код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</a:rPr>
                        <a:t>Наименование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>
                        <a:alpha val="25000"/>
                      </a:srgbClr>
                    </a:solidFill>
                  </a:tcPr>
                </a:tc>
              </a:tr>
              <a:tr h="69360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Times New Roman"/>
                        </a:rPr>
                        <a:t>400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ru-RU" sz="1600" b="0" i="0" u="none" strike="noStrike" dirty="0" smtClean="0">
                          <a:effectLst/>
                          <a:latin typeface="+mn-lt"/>
                        </a:rPr>
                        <a:t>Бюджетные инвестиции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+mn-lt"/>
                        </a:rPr>
                        <a:t>400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effectLst/>
                          <a:latin typeface="+mn-lt"/>
                        </a:rPr>
                        <a:t>Капитальные вложения в объекты недвижимого имущества государственной (муниципальной) собственности</a:t>
                      </a:r>
                    </a:p>
                  </a:txBody>
                  <a:tcPr marL="9524" marR="9524" marT="95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130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Times New Roman"/>
                        </a:rPr>
                        <a:t>410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effectLst/>
                          <a:latin typeface="+mn-lt"/>
                        </a:rPr>
                        <a:t>Бюджетные инвестиции в объекты государственной</a:t>
                      </a:r>
                      <a:r>
                        <a:rPr lang="ru-RU" sz="1200" b="1" i="0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ru-RU" sz="1200" b="1" i="0" u="none" strike="noStrike" dirty="0" smtClean="0">
                          <a:effectLst/>
                          <a:latin typeface="+mn-lt"/>
                        </a:rPr>
                        <a:t>собственности федеральным государственным учреждениям</a:t>
                      </a:r>
                    </a:p>
                  </a:txBody>
                  <a:tcPr marL="9524" marR="9524" marT="95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 smtClean="0">
                          <a:effectLst/>
                          <a:latin typeface="Times New Roman"/>
                        </a:rPr>
                        <a:t>410</a:t>
                      </a:r>
                    </a:p>
                    <a:p>
                      <a:pPr algn="ctr" fontAlgn="t"/>
                      <a:r>
                        <a:rPr lang="ru-RU" sz="1200" b="1" i="0" u="none" strike="noStrike" dirty="0" smtClean="0">
                          <a:effectLst/>
                          <a:latin typeface="+mn-lt"/>
                        </a:rPr>
                        <a:t>411</a:t>
                      </a:r>
                    </a:p>
                    <a:p>
                      <a:pPr algn="ctr" fontAlgn="t"/>
                      <a:endParaRPr lang="ru-RU" sz="1200" b="0" i="0" u="none" strike="noStrike" dirty="0" smtClean="0"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 smtClean="0">
                          <a:effectLst/>
                          <a:latin typeface="+mn-lt"/>
                        </a:rPr>
                        <a:t>412</a:t>
                      </a:r>
                      <a:endParaRPr lang="ru-RU" sz="1200" b="0" i="0" u="none" strike="noStrike" dirty="0" smtClean="0">
                        <a:effectLst/>
                        <a:latin typeface="Times New Roman"/>
                      </a:endParaRPr>
                    </a:p>
                    <a:p>
                      <a:pPr algn="ctr" fontAlgn="t"/>
                      <a:endParaRPr lang="ru-RU" sz="1200" b="0" i="0" u="none" strike="noStrike" dirty="0" smtClean="0">
                        <a:effectLst/>
                        <a:latin typeface="Times New Roman"/>
                      </a:endParaRPr>
                    </a:p>
                    <a:p>
                      <a:pPr algn="ctr" fontAlgn="t"/>
                      <a:endParaRPr lang="ru-RU" sz="1200" b="0" i="0" u="none" strike="noStrike" dirty="0" smtClean="0"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 smtClean="0">
                          <a:effectLst/>
                          <a:latin typeface="+mn-lt"/>
                        </a:rPr>
                        <a:t>413</a:t>
                      </a:r>
                      <a:endParaRPr lang="ru-RU" sz="1200" b="0" i="0" u="none" strike="noStrike" dirty="0" smtClean="0">
                        <a:effectLst/>
                        <a:latin typeface="Times New Roman"/>
                      </a:endParaRPr>
                    </a:p>
                    <a:p>
                      <a:pPr algn="ctr" fontAlgn="t"/>
                      <a:endParaRPr lang="ru-RU" sz="1200" b="0" i="0" u="none" strike="noStrike" dirty="0" smtClean="0"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 smtClean="0">
                          <a:effectLst/>
                          <a:latin typeface="+mn-lt"/>
                        </a:rPr>
                        <a:t>414</a:t>
                      </a:r>
                    </a:p>
                    <a:p>
                      <a:pPr algn="ctr" fontAlgn="t"/>
                      <a:endParaRPr lang="ru-RU" sz="1200" b="0" i="0" u="none" strike="noStrike" dirty="0" smtClean="0"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 smtClean="0">
                          <a:effectLst/>
                          <a:latin typeface="+mn-lt"/>
                        </a:rPr>
                        <a:t>415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effectLst/>
                          <a:latin typeface="+mn-lt"/>
                        </a:rPr>
                        <a:t>Бюджетные инвестиции:</a:t>
                      </a: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Бюджетные инвестиции на приобретение объектов недвижимого имущества федеральной собственности в ГОЗ</a:t>
                      </a:r>
                      <a:endParaRPr lang="ru-RU" sz="1100" b="1" i="0" u="none" strike="noStrike" dirty="0" smtClean="0"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Бюджетные инвестиции на приобретение объектов недвижимого имущества государственной (муниципальной) собственности</a:t>
                      </a:r>
                      <a:endParaRPr lang="ru-RU" sz="1100" b="1" i="0" u="none" strike="noStrike" dirty="0" smtClean="0"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Бюджетные инвестиции в объекты капитального строительства в ГОЗ</a:t>
                      </a:r>
                      <a:endParaRPr lang="ru-RU" sz="1100" b="1" i="0" u="none" strike="noStrike" dirty="0" smtClean="0"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Бюджетные инвестиции в объекты капитального строительства государственной (муниципальной) собственности</a:t>
                      </a:r>
                      <a:endParaRPr lang="ru-RU" sz="1100" b="1" i="0" u="none" strike="noStrike" dirty="0" smtClean="0"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Бюджетные инвестиции в соответствии с концессионными соглашениями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6541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+mn-lt"/>
                        </a:rPr>
                        <a:t>420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effectLst/>
                          <a:latin typeface="+mn-lt"/>
                        </a:rPr>
                        <a:t>Бюджетные инвестиции в объекты государственной</a:t>
                      </a:r>
                    </a:p>
                    <a:p>
                      <a:pPr algn="l" fontAlgn="b"/>
                      <a:r>
                        <a:rPr lang="ru-RU" sz="1200" b="1" i="0" u="none" strike="noStrike" dirty="0" smtClean="0">
                          <a:effectLst/>
                          <a:latin typeface="+mn-lt"/>
                        </a:rPr>
                        <a:t>собственности государственным унитарным предприятиям</a:t>
                      </a:r>
                      <a:endParaRPr lang="ru-RU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9524" marR="9524" marT="95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119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Times New Roman"/>
                        </a:rPr>
                        <a:t>430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effectLst/>
                          <a:latin typeface="+mn-lt"/>
                        </a:rPr>
                        <a:t>Бюджетные инвестиции в объекты государственных</a:t>
                      </a:r>
                    </a:p>
                    <a:p>
                      <a:pPr algn="l" fontAlgn="b"/>
                      <a:r>
                        <a:rPr lang="ru-RU" sz="1200" b="1" i="0" u="none" strike="noStrike" dirty="0" smtClean="0">
                          <a:effectLst/>
                          <a:latin typeface="+mn-lt"/>
                        </a:rPr>
                        <a:t>внебюджетных фондов</a:t>
                      </a:r>
                    </a:p>
                  </a:txBody>
                  <a:tcPr marL="9524" marR="9524" marT="95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6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Times New Roman"/>
                        </a:rPr>
                        <a:t>440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effectLst/>
                          <a:latin typeface="+mn-lt"/>
                        </a:rPr>
                        <a:t>Бюджетные инвестиции на приобретение объектов</a:t>
                      </a:r>
                    </a:p>
                    <a:p>
                      <a:pPr algn="l" fontAlgn="b"/>
                      <a:r>
                        <a:rPr lang="ru-RU" sz="1200" b="1" i="0" u="none" strike="noStrike" dirty="0" smtClean="0">
                          <a:effectLst/>
                          <a:latin typeface="+mn-lt"/>
                        </a:rPr>
                        <a:t>недвижимого имущества</a:t>
                      </a:r>
                    </a:p>
                  </a:txBody>
                  <a:tcPr marL="9524" marR="9524" marT="95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530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0" i="0" u="none" strike="noStrike" dirty="0" smtClean="0">
                          <a:effectLst/>
                          <a:latin typeface="Times New Roman"/>
                        </a:rPr>
                        <a:t>450</a:t>
                      </a:r>
                      <a:endParaRPr lang="ru-RU" sz="15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Бюджетные инвестиции иным юридическим лицам</a:t>
                      </a:r>
                    </a:p>
                  </a:txBody>
                  <a:tcPr marL="9524" marR="9524" marT="95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i="0" u="none" strike="noStrike" dirty="0" smtClean="0">
                          <a:effectLst/>
                          <a:latin typeface="Times New Roman"/>
                        </a:rPr>
                        <a:t>450</a:t>
                      </a:r>
                      <a:endParaRPr lang="ru-RU" sz="15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0" i="0" u="none" strike="noStrike" dirty="0" smtClean="0">
                          <a:effectLst/>
                          <a:latin typeface="+mn-lt"/>
                        </a:rPr>
                        <a:t>Бюджетные инвестиции иным юридическим лицам</a:t>
                      </a:r>
                      <a:endParaRPr lang="ru-RU" sz="15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79591"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460</a:t>
                      </a:r>
                    </a:p>
                  </a:txBody>
                  <a:tcPr marL="9524" marR="9524" marT="95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i="0" u="none" strike="noStrike" dirty="0" smtClean="0">
                          <a:effectLst/>
                          <a:latin typeface="+mn-lt"/>
                        </a:rPr>
                        <a:t>Субсидии на осуществление капитальных вложений</a:t>
                      </a:r>
                      <a:r>
                        <a:rPr lang="ru-RU" sz="1500" b="0" i="0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ru-RU" sz="1500" b="0" i="0" u="none" strike="noStrike" dirty="0" smtClean="0">
                          <a:effectLst/>
                          <a:latin typeface="+mn-lt"/>
                        </a:rPr>
                        <a:t>бюджетным и автономным учреждениям,</a:t>
                      </a:r>
                      <a:r>
                        <a:rPr lang="ru-RU" sz="1500" b="0" i="0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ru-RU" sz="1500" b="0" i="0" u="none" strike="noStrike" dirty="0" smtClean="0">
                          <a:effectLst/>
                          <a:latin typeface="+mn-lt"/>
                        </a:rPr>
                        <a:t>государственным унитарным предприятиям</a:t>
                      </a:r>
                      <a:endParaRPr lang="ru-RU" sz="1500" b="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4" marR="9524" marT="95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460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4" marR="9524" marT="95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i="0" u="none" strike="noStrike" dirty="0" smtClean="0">
                          <a:effectLst/>
                          <a:latin typeface="+mn-lt"/>
                        </a:rPr>
                        <a:t>Субсидии на осуществление капитальных вложений бюджетным и автономным учреждениям, государственным </a:t>
                      </a:r>
                      <a:r>
                        <a:rPr lang="ru-RU" sz="1500" b="1" i="0" u="none" strike="noStrike" dirty="0" smtClean="0">
                          <a:effectLst/>
                          <a:latin typeface="+mn-lt"/>
                        </a:rPr>
                        <a:t>(муниципальным) </a:t>
                      </a:r>
                      <a:r>
                        <a:rPr lang="ru-RU" sz="1500" b="0" i="0" u="none" strike="noStrike" dirty="0" smtClean="0">
                          <a:effectLst/>
                          <a:latin typeface="+mn-lt"/>
                        </a:rPr>
                        <a:t>унитарным предприятиям</a:t>
                      </a:r>
                      <a:endParaRPr lang="ru-RU" sz="1500" b="1" u="sng" strike="noStrike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4" marR="9524" marT="95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Скругленный прямоугольник 2"/>
          <p:cNvSpPr>
            <a:spLocks noChangeArrowheads="1"/>
          </p:cNvSpPr>
          <p:nvPr/>
        </p:nvSpPr>
        <p:spPr bwMode="auto">
          <a:xfrm>
            <a:off x="162918" y="6354454"/>
            <a:ext cx="8858250" cy="476250"/>
          </a:xfrm>
          <a:prstGeom prst="roundRect">
            <a:avLst>
              <a:gd name="adj" fmla="val 27750"/>
            </a:avLst>
          </a:prstGeom>
          <a:solidFill>
            <a:srgbClr val="FFC000">
              <a:alpha val="18039"/>
            </a:srgbClr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 defTabSz="449263" eaLnBrk="0" hangingPunct="0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1600" dirty="0" smtClean="0">
                <a:solidFill>
                  <a:srgbClr val="000066"/>
                </a:solidFill>
                <a:cs typeface="Arial Unicode MS" pitchFamily="34" charset="-128"/>
              </a:rPr>
              <a:t>* </a:t>
            </a:r>
            <a:r>
              <a:rPr lang="ru-RU" sz="1400" dirty="0" smtClean="0">
                <a:solidFill>
                  <a:srgbClr val="000066"/>
                </a:solidFill>
                <a:cs typeface="Arial Unicode MS" pitchFamily="34" charset="-128"/>
              </a:rPr>
              <a:t>Перечень единых элементов видов расходов будет определен Минфином России в рамках Указаний о порядке применения бюджетной классификации на 2014 год и плановый период 2015 и 2016 годов.</a:t>
            </a:r>
          </a:p>
        </p:txBody>
      </p:sp>
    </p:spTree>
    <p:extLst>
      <p:ext uri="{BB962C8B-B14F-4D97-AF65-F5344CB8AC3E}">
        <p14:creationId xmlns="" xmlns:p14="http://schemas.microsoft.com/office/powerpoint/2010/main" val="116840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179388" y="285750"/>
            <a:ext cx="8964612" cy="431800"/>
          </a:xfrm>
        </p:spPr>
        <p:txBody>
          <a:bodyPr/>
          <a:lstStyle/>
          <a:p>
            <a:r>
              <a:rPr lang="ru-RU" b="1" dirty="0" smtClean="0"/>
              <a:t>Перечень групп КВР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477723968"/>
              </p:ext>
            </p:extLst>
          </p:nvPr>
        </p:nvGraphicFramePr>
        <p:xfrm>
          <a:off x="150125" y="758517"/>
          <a:ext cx="8761863" cy="6200955"/>
        </p:xfrm>
        <a:graphic>
          <a:graphicData uri="http://schemas.openxmlformats.org/drawingml/2006/table">
            <a:tbl>
              <a:tblPr/>
              <a:tblGrid>
                <a:gridCol w="1216095"/>
                <a:gridCol w="7545768"/>
              </a:tblGrid>
              <a:tr h="5391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Код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Наименование вида расходов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3000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Расходы на выплаты персоналу в целях обеспечения выполнения функций государственными (муниципальными) органами, казенными учреждениями, органами управления государственными внебюджетными фондами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6364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Закупка товаров, работ и услуг для государственных (муниципальных) нужд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5391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Социальное обеспечение и иные выплаты населению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6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Капитальные вложения в объекты недвижимого имущества государственной (муниципальной) собственности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5391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Межбюджетные трансферты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6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Предоставление субсидий бюджетным, автономным учреждениям и иным некоммерческим организациям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5391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Обслуживание государственного (муниципального) долга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5391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Иные бюджетные ассигнования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1483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179388" y="285750"/>
            <a:ext cx="8964612" cy="431800"/>
          </a:xfrm>
        </p:spPr>
        <p:txBody>
          <a:bodyPr/>
          <a:lstStyle/>
          <a:p>
            <a:r>
              <a:rPr lang="ru-RU" b="1" dirty="0" smtClean="0"/>
              <a:t>Перечень подгрупп КВР группа 100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483198490"/>
              </p:ext>
            </p:extLst>
          </p:nvPr>
        </p:nvGraphicFramePr>
        <p:xfrm>
          <a:off x="204716" y="1000125"/>
          <a:ext cx="8775511" cy="5687278"/>
        </p:xfrm>
        <a:graphic>
          <a:graphicData uri="http://schemas.openxmlformats.org/drawingml/2006/table">
            <a:tbl>
              <a:tblPr/>
              <a:tblGrid>
                <a:gridCol w="1217989"/>
                <a:gridCol w="7557522"/>
              </a:tblGrid>
              <a:tr h="7883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Код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Наименование вида расходов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5647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Расходы на выплаты персоналу в целях обеспечения выполнения функций государственными (муниципальными) органами, казенными учреждениями, органами управления государственными внебюджетными фондами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7883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Расходы на выплаты персоналу казенных учреждений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7883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120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Расходы на выплаты персоналу государственных (муниципальных) органов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9690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130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Расходы на выплаты персоналу в сфере национальной безопасности, правоохранительной деятельности и обороны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7883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140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Расходы на выплаты персоналу государственных внебюджетных фондов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7353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Прямоугольник 290"/>
          <p:cNvSpPr/>
          <p:nvPr/>
        </p:nvSpPr>
        <p:spPr>
          <a:xfrm>
            <a:off x="0" y="4289425"/>
            <a:ext cx="857250" cy="2301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240" name="TextBox 156"/>
          <p:cNvSpPr txBox="1">
            <a:spLocks noChangeArrowheads="1"/>
          </p:cNvSpPr>
          <p:nvPr/>
        </p:nvSpPr>
        <p:spPr bwMode="auto">
          <a:xfrm>
            <a:off x="576263" y="238125"/>
            <a:ext cx="78533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sz="1800" b="1" dirty="0" smtClean="0"/>
              <a:t>ИЗМЕНЕНИЕ ФОРМАТА ПРИМЕНЕНИЯ БЮДЖЕТНОЙ КЛАССИФИКАЦИИ</a:t>
            </a:r>
            <a:endParaRPr lang="ru-RU" sz="18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53714149"/>
              </p:ext>
            </p:extLst>
          </p:nvPr>
        </p:nvGraphicFramePr>
        <p:xfrm>
          <a:off x="89209" y="884455"/>
          <a:ext cx="8954429" cy="5871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54429"/>
              </a:tblGrid>
              <a:tr h="52504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baseline="0" dirty="0" smtClean="0"/>
                        <a:t>Статья 21</a:t>
                      </a:r>
                      <a:endParaRPr lang="ru-RU" dirty="0"/>
                    </a:p>
                  </a:txBody>
                  <a:tcPr>
                    <a:solidFill>
                      <a:srgbClr val="7FAC74"/>
                    </a:solidFill>
                  </a:tcPr>
                </a:tc>
              </a:tr>
              <a:tr h="5346898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3100" b="1" dirty="0" smtClean="0">
                          <a:effectLst/>
                          <a:latin typeface="Times New Roman"/>
                          <a:ea typeface="Calibri"/>
                        </a:rPr>
                        <a:t>4. Перечень </a:t>
                      </a:r>
                      <a:r>
                        <a:rPr lang="ru-RU" sz="3100" b="1" strike="sng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и коды целевых статей и видов</a:t>
                      </a:r>
                      <a:r>
                        <a:rPr lang="ru-RU" sz="31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3100" b="1" dirty="0" smtClean="0">
                          <a:effectLst/>
                          <a:latin typeface="Times New Roman"/>
                          <a:ea typeface="Calibri"/>
                        </a:rPr>
                        <a:t>разделов, подразделов, целевых статей (государственных (муниципальных) программ и непрограммных направлений деятельности), групп (групп и подгрупп) видов расходов бюджета </a:t>
                      </a:r>
                      <a:r>
                        <a:rPr lang="ru-RU" sz="31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утверждается</a:t>
                      </a:r>
                      <a:r>
                        <a:rPr lang="ru-RU" sz="3100" b="1" dirty="0" smtClean="0">
                          <a:effectLst/>
                          <a:latin typeface="Times New Roman"/>
                          <a:ea typeface="Calibri"/>
                        </a:rPr>
                        <a:t> в составе ведомственной структуры расходов бюджета законом (решением) о бюджете либо в установленных настоящим Кодексом случаях сводной бюджетной росписью соответствующего бюджета.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179388" y="258454"/>
            <a:ext cx="8964612" cy="431800"/>
          </a:xfrm>
        </p:spPr>
        <p:txBody>
          <a:bodyPr/>
          <a:lstStyle/>
          <a:p>
            <a:r>
              <a:rPr lang="ru-RU" b="1" dirty="0" smtClean="0"/>
              <a:t>Перечень подгрупп КВР группа 200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839267559"/>
              </p:ext>
            </p:extLst>
          </p:nvPr>
        </p:nvGraphicFramePr>
        <p:xfrm>
          <a:off x="313898" y="696036"/>
          <a:ext cx="8830102" cy="5943599"/>
        </p:xfrm>
        <a:graphic>
          <a:graphicData uri="http://schemas.openxmlformats.org/drawingml/2006/table">
            <a:tbl>
              <a:tblPr/>
              <a:tblGrid>
                <a:gridCol w="1249073"/>
                <a:gridCol w="7581029"/>
              </a:tblGrid>
              <a:tr h="6042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Код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Наименование вида расходов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061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Закупка товаров, работ и услуг для государственных (муниципальных) нужд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12091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(ФБ)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Разработка, закупка и ремонт вооружений, военной и специальной техники, продукции производственно-технического назначения и имущества в рамках государственного оборонного заказа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17163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(ФБ)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Закупка товаров, работ и услуг для обеспечения специальным топливом и горюче-смазочными материалами, продовольственного и вещевого обеспечения органов в сфере национальной безопасности, правоохранительной деятельности и обороны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8155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(ФБ,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СубРФ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Закупка товаров, работ, услуг в целях формирования государственного материального резерва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7921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(ФБ,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СубРФ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Иные закупки товаров, работ и услуг для обеспечения государственных (муниципальных) нужд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7926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179388" y="285750"/>
            <a:ext cx="8964612" cy="431800"/>
          </a:xfrm>
        </p:spPr>
        <p:txBody>
          <a:bodyPr/>
          <a:lstStyle/>
          <a:p>
            <a:r>
              <a:rPr lang="ru-RU" b="1" dirty="0" smtClean="0"/>
              <a:t>Перечень подгрупп КВР группа 300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016091834"/>
              </p:ext>
            </p:extLst>
          </p:nvPr>
        </p:nvGraphicFramePr>
        <p:xfrm>
          <a:off x="285750" y="785812"/>
          <a:ext cx="8626238" cy="5964799"/>
        </p:xfrm>
        <a:graphic>
          <a:graphicData uri="http://schemas.openxmlformats.org/drawingml/2006/table">
            <a:tbl>
              <a:tblPr/>
              <a:tblGrid>
                <a:gridCol w="1197271"/>
                <a:gridCol w="7428967"/>
              </a:tblGrid>
              <a:tr h="6002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Код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Наименование вида расходов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784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Социальное обеспечение и иные выплаты населению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9737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Публичные нормативные социальные выплаты гражданам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9714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320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Социальные выплаты гражданам, кроме публичных нормативных социальных выплат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10158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330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Публичные нормативные выплаты гражданам несоциального характера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556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340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Стипендии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5683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350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Премии и гранты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6002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360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Иные выплаты населению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81894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179388" y="285750"/>
            <a:ext cx="8964612" cy="431800"/>
          </a:xfrm>
        </p:spPr>
        <p:txBody>
          <a:bodyPr/>
          <a:lstStyle/>
          <a:p>
            <a:r>
              <a:rPr lang="ru-RU" b="1" dirty="0" smtClean="0"/>
              <a:t>Перечень подгрупп КВР группа 400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54529572"/>
              </p:ext>
            </p:extLst>
          </p:nvPr>
        </p:nvGraphicFramePr>
        <p:xfrm>
          <a:off x="177421" y="982639"/>
          <a:ext cx="8761863" cy="5773003"/>
        </p:xfrm>
        <a:graphic>
          <a:graphicData uri="http://schemas.openxmlformats.org/drawingml/2006/table">
            <a:tbl>
              <a:tblPr/>
              <a:tblGrid>
                <a:gridCol w="1216095"/>
                <a:gridCol w="7545768"/>
              </a:tblGrid>
              <a:tr h="8037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Код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Наименование вида расходов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6323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Капитальные вложения в объекты недвижимого имущества государственной (муниципальной) собственности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812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Бюджетные инвестиции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8037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450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Бюджетные инвестиции иным юридическим лицам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17210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460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на осуществление капитальных вложений бюджетным и автономным учреждениям, государственным (муниципальным) унитарным предприятиям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1221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179388" y="285750"/>
            <a:ext cx="8964612" cy="431800"/>
          </a:xfrm>
        </p:spPr>
        <p:txBody>
          <a:bodyPr/>
          <a:lstStyle/>
          <a:p>
            <a:r>
              <a:rPr lang="ru-RU" b="1" dirty="0" smtClean="0"/>
              <a:t>Перечень подгрупп КВР группа 500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851057557"/>
              </p:ext>
            </p:extLst>
          </p:nvPr>
        </p:nvGraphicFramePr>
        <p:xfrm>
          <a:off x="285750" y="785811"/>
          <a:ext cx="8653534" cy="6070369"/>
        </p:xfrm>
        <a:graphic>
          <a:graphicData uri="http://schemas.openxmlformats.org/drawingml/2006/table">
            <a:tbl>
              <a:tblPr/>
              <a:tblGrid>
                <a:gridCol w="1201059"/>
                <a:gridCol w="7452475"/>
              </a:tblGrid>
              <a:tr h="5575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Код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Наименование вида расходов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580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Межбюджетные трансферты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4230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4640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520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4640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530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5575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540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8344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550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      (ФБ)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Межбюджетные трансферты бюджету Фонда социального страхования Российской Федерации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8325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      (ФБ)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Межбюджетные трансферты бюджету Федерального фонда обязательного медицинского страхования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7779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570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      (ФБ)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Межбюджетные трансферты бюджету Пенсионного фонда Российской Федерации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6557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СубРФ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Межбюджетные трансферты бюджетам территориальных фондов обязательного медицинского страхования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0586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179388" y="285750"/>
            <a:ext cx="8964612" cy="431800"/>
          </a:xfrm>
        </p:spPr>
        <p:txBody>
          <a:bodyPr/>
          <a:lstStyle/>
          <a:p>
            <a:r>
              <a:rPr lang="ru-RU" b="1" dirty="0" smtClean="0"/>
              <a:t>Перечень подгрупп КВР группа 600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915176074"/>
              </p:ext>
            </p:extLst>
          </p:nvPr>
        </p:nvGraphicFramePr>
        <p:xfrm>
          <a:off x="285750" y="982638"/>
          <a:ext cx="8626238" cy="5779282"/>
        </p:xfrm>
        <a:graphic>
          <a:graphicData uri="http://schemas.openxmlformats.org/drawingml/2006/table">
            <a:tbl>
              <a:tblPr/>
              <a:tblGrid>
                <a:gridCol w="1021720"/>
                <a:gridCol w="7604518"/>
              </a:tblGrid>
              <a:tr h="8317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Код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Наименование вида расходов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7203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Предоставление субсидий бюджетным, автономным учреждениям и иным некоммерческим организациям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9822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бюджетным учреждениям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9830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620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автономным учреждениям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12244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630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некоммерческим организациям (за исключением государственных (муниципальных) учреждений)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87070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179388" y="285750"/>
            <a:ext cx="8964612" cy="431800"/>
          </a:xfrm>
        </p:spPr>
        <p:txBody>
          <a:bodyPr/>
          <a:lstStyle/>
          <a:p>
            <a:r>
              <a:rPr lang="ru-RU" b="1" dirty="0" smtClean="0"/>
              <a:t>Перечень подгрупп КВР группа 700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78059768"/>
              </p:ext>
            </p:extLst>
          </p:nvPr>
        </p:nvGraphicFramePr>
        <p:xfrm>
          <a:off x="214313" y="968991"/>
          <a:ext cx="8670380" cy="5665999"/>
        </p:xfrm>
        <a:graphic>
          <a:graphicData uri="http://schemas.openxmlformats.org/drawingml/2006/table">
            <a:tbl>
              <a:tblPr/>
              <a:tblGrid>
                <a:gridCol w="1203397"/>
                <a:gridCol w="7466983"/>
              </a:tblGrid>
              <a:tr h="7909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Код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Наименование вида расходов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488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Обслуживание государственного (муниципального) долга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11464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Обслуживание государственного долга Российской Федерации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12692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720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Обслуживание государственного долга субъекта Российской Федерации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9711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730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Обслуживание муниципального долга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6885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179388" y="285750"/>
            <a:ext cx="8964612" cy="431800"/>
          </a:xfrm>
        </p:spPr>
        <p:txBody>
          <a:bodyPr/>
          <a:lstStyle/>
          <a:p>
            <a:r>
              <a:rPr lang="ru-RU" b="1" dirty="0" smtClean="0"/>
              <a:t>Перечень подгрупп КВР группа 800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8451165"/>
              </p:ext>
            </p:extLst>
          </p:nvPr>
        </p:nvGraphicFramePr>
        <p:xfrm>
          <a:off x="136478" y="785813"/>
          <a:ext cx="8830101" cy="5955873"/>
        </p:xfrm>
        <a:graphic>
          <a:graphicData uri="http://schemas.openxmlformats.org/drawingml/2006/table">
            <a:tbl>
              <a:tblPr/>
              <a:tblGrid>
                <a:gridCol w="1225566"/>
                <a:gridCol w="7604535"/>
              </a:tblGrid>
              <a:tr h="55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Код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Наименование вида расходов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533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Иные бюджетные ассигнования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978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юридическим лицам (кроме некоммерческих организаций), индивидуальным предпринимателям, физическим лицам - производителям товаров, работ, услуг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55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820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государственным корпорациям (компаниям)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413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830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Исполнение судебных актов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978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840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Исполнение государственных (муниципальных) гарантий без права регрессного требования гаранта к принципалу или уступки гаранту прав требования бенефициара к принципалу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4038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850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Уплата налогов, сборов и иных платежей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6525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860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Предоставление платежей, взносов, безвозмездных перечислений субъектам международного права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4071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870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Резервные средства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4170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880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Специальные расходы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8109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179388" y="285750"/>
            <a:ext cx="8964612" cy="431800"/>
          </a:xfrm>
        </p:spPr>
        <p:txBody>
          <a:bodyPr/>
          <a:lstStyle/>
          <a:p>
            <a:r>
              <a:rPr lang="ru-RU" b="1" dirty="0" smtClean="0"/>
              <a:t>КВР при осуществлении закупок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54529572"/>
              </p:ext>
            </p:extLst>
          </p:nvPr>
        </p:nvGraphicFramePr>
        <p:xfrm>
          <a:off x="204716" y="749647"/>
          <a:ext cx="8939284" cy="6204204"/>
        </p:xfrm>
        <a:graphic>
          <a:graphicData uri="http://schemas.openxmlformats.org/drawingml/2006/table">
            <a:tbl>
              <a:tblPr/>
              <a:tblGrid>
                <a:gridCol w="1240720"/>
                <a:gridCol w="3344927"/>
                <a:gridCol w="4353637"/>
              </a:tblGrid>
              <a:tr h="3012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Код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Примечание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2410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Бюджетные инвестиции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Строительство (реконструкция, реставрация, модернизация)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Приобретение недвижимости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20684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323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Приобретение товаров, работ, услуг в пользу граждан в целях их социального обеспечения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Социальное обеспечение в натуральной форме.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1654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Закупка товаров, работ и услуг для государственных (муниципальных) нужд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 исключением выше перечисленных закупок.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 244 также относятся закупки услуг в рамках обеспечения гарантий (санаторное курорт. обеспечение)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1221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>
          <a:xfrm>
            <a:off x="179388" y="285750"/>
            <a:ext cx="8964612" cy="431800"/>
          </a:xfrm>
        </p:spPr>
        <p:txBody>
          <a:bodyPr/>
          <a:lstStyle/>
          <a:p>
            <a:r>
              <a:rPr lang="ru-RU" b="1" dirty="0" smtClean="0"/>
              <a:t>Особенности КВР подгруппы 230 - 240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186514791"/>
              </p:ext>
            </p:extLst>
          </p:nvPr>
        </p:nvGraphicFramePr>
        <p:xfrm>
          <a:off x="285750" y="857250"/>
          <a:ext cx="8626238" cy="5884745"/>
        </p:xfrm>
        <a:graphic>
          <a:graphicData uri="http://schemas.openxmlformats.org/drawingml/2006/table">
            <a:tbl>
              <a:tblPr/>
              <a:tblGrid>
                <a:gridCol w="806071"/>
                <a:gridCol w="7820167"/>
              </a:tblGrid>
              <a:tr h="4960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Код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Наименование вида расходов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7119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230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ФБ и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СубРФ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Закупка товаров, работ, услуг в целях формирования государственного материального резерва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97119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240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Иные закупки товаров, работ и услуг для обеспечения государственных (муниципальных) нужд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53271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241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Научно-исследовательские и опытно-конструкторские работы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97119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242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ФБ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Закупка товаров, работ, услуг в сфере информационно-коммуникационных технологий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97119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243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Закупка товаров, работ, услуг в целях капитального ремонта государственного (муниципального) имущества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97119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244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Прочая закупка товаров, работ и услуг для обеспечения государственных (муниципальных) нужд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141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>
          <a:xfrm>
            <a:off x="179388" y="285750"/>
            <a:ext cx="8964612" cy="431800"/>
          </a:xfrm>
        </p:spPr>
        <p:txBody>
          <a:bodyPr/>
          <a:lstStyle/>
          <a:p>
            <a:r>
              <a:rPr lang="ru-RU" b="1" dirty="0" smtClean="0"/>
              <a:t>Особенности КВР при предоставлении грантов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186514791"/>
              </p:ext>
            </p:extLst>
          </p:nvPr>
        </p:nvGraphicFramePr>
        <p:xfrm>
          <a:off x="191069" y="857250"/>
          <a:ext cx="8720920" cy="5798108"/>
        </p:xfrm>
        <a:graphic>
          <a:graphicData uri="http://schemas.openxmlformats.org/drawingml/2006/table">
            <a:tbl>
              <a:tblPr/>
              <a:tblGrid>
                <a:gridCol w="887104"/>
                <a:gridCol w="7833816"/>
              </a:tblGrid>
              <a:tr h="29806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Бюджетным (автономным) учреждениям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97119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612,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622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бюджетным учреждениям на иные цели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автономным учреждениям на иные цели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30607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Казенным учреждениям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97119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110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244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Расходы на выплаты персоналу казенных учреждений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Прочая закупка товаров, работ и услуг для обеспечения государственных (муниципальных) нужд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31072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Иным негосударственным организациям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97119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630</a:t>
                      </a:r>
                      <a:endParaRPr kumimoji="0" lang="ru-RU" sz="2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некоммерческим организациям (за исключением государственных (муниципальных) учреждений)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32895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Иным негосударственным организациям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9711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юридическим лицам (кроме некоммерческих организаций), индивидуальным предпринимателям, физическим лицам - производителям товаров, работ, услуг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141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Прямоугольник 290"/>
          <p:cNvSpPr/>
          <p:nvPr/>
        </p:nvSpPr>
        <p:spPr>
          <a:xfrm>
            <a:off x="0" y="4289425"/>
            <a:ext cx="857250" cy="2301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240" name="TextBox 156"/>
          <p:cNvSpPr txBox="1">
            <a:spLocks noChangeArrowheads="1"/>
          </p:cNvSpPr>
          <p:nvPr/>
        </p:nvSpPr>
        <p:spPr bwMode="auto">
          <a:xfrm>
            <a:off x="576263" y="238125"/>
            <a:ext cx="78533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sz="1800" b="1" dirty="0" smtClean="0"/>
              <a:t>ИЗМЕНЕНИЕ ФОРМАТА ПРИМЕНЕНИЯ БЮДЖЕТНОЙ КЛАССИФИКАЦИИ</a:t>
            </a:r>
            <a:endParaRPr lang="ru-RU" sz="18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53714149"/>
              </p:ext>
            </p:extLst>
          </p:nvPr>
        </p:nvGraphicFramePr>
        <p:xfrm>
          <a:off x="89209" y="884455"/>
          <a:ext cx="8954429" cy="59809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54429"/>
              </a:tblGrid>
              <a:tr h="52504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baseline="0" dirty="0" smtClean="0"/>
                        <a:t>Статья 21</a:t>
                      </a:r>
                      <a:endParaRPr lang="ru-RU" dirty="0"/>
                    </a:p>
                  </a:txBody>
                  <a:tcPr>
                    <a:solidFill>
                      <a:srgbClr val="7FAC74"/>
                    </a:solidFill>
                  </a:tcPr>
                </a:tc>
              </a:tr>
              <a:tr h="5346898">
                <a:tc>
                  <a:txBody>
                    <a:bodyPr/>
                    <a:lstStyle/>
                    <a:p>
                      <a:pPr marL="0" marR="0" indent="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Определение </a:t>
                      </a:r>
                      <a:r>
                        <a:rPr lang="ru-RU" sz="32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принципов назначения</a:t>
                      </a: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32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структуры</a:t>
                      </a: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32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порядка формирования и применения</a:t>
                      </a: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кодов бюджетной классификации Российской Федерации, а также </a:t>
                      </a:r>
                      <a:r>
                        <a:rPr lang="ru-RU" sz="32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присвоение кодов составным частям</a:t>
                      </a: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бюджетной классификации Российской Федерации, которые в соответствии с настоящим Кодексом являются </a:t>
                      </a:r>
                      <a:r>
                        <a:rPr lang="ru-RU" sz="32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едиными для бюджетов бюджетной системы </a:t>
                      </a: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Российской Федерации, осуществляются </a:t>
                      </a:r>
                      <a:r>
                        <a:rPr lang="ru-RU" sz="32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Министерством финансов Российской Федерации</a:t>
                      </a: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ru-RU" sz="3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[</a:t>
                      </a:r>
                      <a:r>
                        <a:rPr lang="ru-RU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применяется с бюджета 2014-2016</a:t>
                      </a:r>
                      <a:r>
                        <a:rPr lang="ru-RU" sz="3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179388" y="188913"/>
            <a:ext cx="8964612" cy="528637"/>
          </a:xfrm>
        </p:spPr>
        <p:txBody>
          <a:bodyPr/>
          <a:lstStyle/>
          <a:p>
            <a:r>
              <a:rPr lang="ru-RU" b="1" dirty="0" smtClean="0"/>
              <a:t>Перечень элементов КВР подгрупп 110 - 120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46567089"/>
              </p:ext>
            </p:extLst>
          </p:nvPr>
        </p:nvGraphicFramePr>
        <p:xfrm>
          <a:off x="163773" y="836613"/>
          <a:ext cx="8830101" cy="5938705"/>
        </p:xfrm>
        <a:graphic>
          <a:graphicData uri="http://schemas.openxmlformats.org/drawingml/2006/table">
            <a:tbl>
              <a:tblPr/>
              <a:tblGrid>
                <a:gridCol w="526706"/>
                <a:gridCol w="8303395"/>
              </a:tblGrid>
              <a:tr h="4462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Код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Наименование вида расходов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27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110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Расходы на выплаты персоналу казенных учреждений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6654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111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Фонд оплаты труда казенных учреждений и взносы по обязательному социальному страхованию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6654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112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Иные выплаты персоналу казенных учреждений, за исключением фонда оплаты труда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7520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113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Иные выплаты, за исключением фонда оплаты труда казенных учреждений, лицам, привлекаемым согласно законодательству для выполнения отдельных полномочий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4772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120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Расходы на выплаты персоналу государственных (муниципальных) органов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792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121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Фонд оплаты труда государственных (муниципальных) органов и взносы по обязательному социальному страхованию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7915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122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Иные выплаты персоналу государственных (муниципальных) органов, за исключением фонда оплаты труда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9981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123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Иные выплаты, за исключением фонда оплаты труда государственных (муниципальных) органов, лицам, привлекаемым согласно законодательству для выполнения отдельных полномочий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1862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>
          <a:xfrm>
            <a:off x="179388" y="243505"/>
            <a:ext cx="8964612" cy="528637"/>
          </a:xfrm>
        </p:spPr>
        <p:txBody>
          <a:bodyPr/>
          <a:lstStyle/>
          <a:p>
            <a:r>
              <a:rPr lang="ru-RU" b="1" dirty="0" smtClean="0"/>
              <a:t>Перечень элементов КВР подгрупп 130 - 140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837835072"/>
              </p:ext>
            </p:extLst>
          </p:nvPr>
        </p:nvGraphicFramePr>
        <p:xfrm>
          <a:off x="177421" y="981074"/>
          <a:ext cx="8802805" cy="5760919"/>
        </p:xfrm>
        <a:graphic>
          <a:graphicData uri="http://schemas.openxmlformats.org/drawingml/2006/table">
            <a:tbl>
              <a:tblPr/>
              <a:tblGrid>
                <a:gridCol w="525077"/>
                <a:gridCol w="8277728"/>
              </a:tblGrid>
              <a:tr h="7029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Код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Наименование вида расходов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812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130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Расходы на выплаты персоналу в сфере национальной безопасности, правоохранительной деятельности и обороны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9812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131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Денежное довольствие военнослужащих и сотрудников, имеющих специальные звания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9812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133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Расходы на выплаты военнослужащим и сотрудникам, имеющим специальные звания, зависящие от размера денежного довольствия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4906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134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Иные выплаты персоналу и сотрудникам, имеющим специальные звания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5381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140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Расходы на выплаты персоналу государственных внебюджетных фондов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5381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141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Фонд оплаты труда и страховые взносы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5471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142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Иные выплаты персоналу, за исключением фонда оплаты труда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350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>
          <a:xfrm>
            <a:off x="179388" y="285750"/>
            <a:ext cx="8964612" cy="431800"/>
          </a:xfrm>
        </p:spPr>
        <p:txBody>
          <a:bodyPr/>
          <a:lstStyle/>
          <a:p>
            <a:r>
              <a:rPr lang="ru-RU" b="1" dirty="0" smtClean="0"/>
              <a:t>Перечень элементов КВР подгруппы 210 (ФБ)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93064115"/>
              </p:ext>
            </p:extLst>
          </p:nvPr>
        </p:nvGraphicFramePr>
        <p:xfrm>
          <a:off x="0" y="712788"/>
          <a:ext cx="9144000" cy="6167439"/>
        </p:xfrm>
        <a:graphic>
          <a:graphicData uri="http://schemas.openxmlformats.org/drawingml/2006/table">
            <a:tbl>
              <a:tblPr/>
              <a:tblGrid>
                <a:gridCol w="464024"/>
                <a:gridCol w="8679976"/>
              </a:tblGrid>
              <a:tr h="2127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Код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Наименование вида расходов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969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ФБ)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Разработка, закупка и ремонт вооружений, военной и специальной техники, продукции производственно-технического назначения и имущества в  рамках государственного оборонного заказа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7446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211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Закупка вооружений, военной и специальной техники, продукции производственно-технического назначения и имущества в рамках государственного оборонного заказа в целях обеспечения государственной программы вооружения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7446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212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Закупка вооружений, военной и специальной техники, продукции производственно-технического назначения и имущества в рамках государственного оборонного заказа вне рамок государственной программы вооружения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7446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214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Ремонт вооружений, военной и специальной техники, продукции производственно-технического назначения и имущества в рамках государственного оборонного заказа в целях обеспечения государственной программы вооружения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7446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215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Ремонт вооружений, военной и специальной техники, продукции производственно-технического назначения и имущества в рамках государственного оборонного заказа вне рамок государственной программы вооружения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7446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216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Фундаментальные исследования в интересах национальной обороны, национальной безопасности и правоохранительной деятельности в рамках государственного оборонного заказа в целях обеспечения государственной программы вооружения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7446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217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Исследования в области разработки вооружений, военной и специальной техники, продукции производственно-технического назначения в рамках государственного оборонного заказа в целях обеспечения государственной программы вооружения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7446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218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Исследования в области разработки вооружений, военной и специальной техники, продукции производственно-технического назначения в рамках государственного оборонного заказа вне рамок государственной программы вооружения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2453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219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Закупка работ и услуг в целях обеспечения мероприятий в рамках государственного оборонного заказа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93390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>
          <a:xfrm>
            <a:off x="179388" y="285750"/>
            <a:ext cx="8964612" cy="431800"/>
          </a:xfrm>
        </p:spPr>
        <p:txBody>
          <a:bodyPr/>
          <a:lstStyle/>
          <a:p>
            <a:r>
              <a:rPr lang="ru-RU" b="1" dirty="0" smtClean="0"/>
              <a:t>Перечень элементов КВР подгруппы 220 (ФБ)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267500122"/>
              </p:ext>
            </p:extLst>
          </p:nvPr>
        </p:nvGraphicFramePr>
        <p:xfrm>
          <a:off x="232012" y="857251"/>
          <a:ext cx="8707271" cy="6063959"/>
        </p:xfrm>
        <a:graphic>
          <a:graphicData uri="http://schemas.openxmlformats.org/drawingml/2006/table">
            <a:tbl>
              <a:tblPr/>
              <a:tblGrid>
                <a:gridCol w="520059"/>
                <a:gridCol w="8187212"/>
              </a:tblGrid>
              <a:tr h="496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Код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Наименование вида расходов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29868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220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Закупка товаров, работ и услуг для обеспечения специальным топливом и горюче-смазочными материалами, продовольственного и вещевого обеспечения органов в сфере национальной безопасности, правоохранительной деятельности и обороны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74924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221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Обеспечение специальным топливом и горюче-смазочными материалами в рамках государственного оборонного заказа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74924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222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Обеспечение специальным топливом и горюче-смазочными материалами вне рамок государственного оборонного заказа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63607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223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Продовольственное обеспечение в рамках государственного оборонного заказа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72315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224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Продовольственное обеспечение вне рамок государственного оборонного заказа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62437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225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Вещевое обеспечение в рамках государственного оборонного заказа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72315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226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Вещевое обеспечение вне рамок государственного оборонного заказа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4700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>
          <a:xfrm>
            <a:off x="179388" y="285750"/>
            <a:ext cx="8964612" cy="431800"/>
          </a:xfrm>
        </p:spPr>
        <p:txBody>
          <a:bodyPr/>
          <a:lstStyle/>
          <a:p>
            <a:r>
              <a:rPr lang="ru-RU" b="1" dirty="0" smtClean="0"/>
              <a:t>Перечень элементов КВР подгруппы 230 - 240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186514791"/>
              </p:ext>
            </p:extLst>
          </p:nvPr>
        </p:nvGraphicFramePr>
        <p:xfrm>
          <a:off x="285750" y="857250"/>
          <a:ext cx="8626238" cy="5884745"/>
        </p:xfrm>
        <a:graphic>
          <a:graphicData uri="http://schemas.openxmlformats.org/drawingml/2006/table">
            <a:tbl>
              <a:tblPr/>
              <a:tblGrid>
                <a:gridCol w="583767"/>
                <a:gridCol w="8042471"/>
              </a:tblGrid>
              <a:tr h="4960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Код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Наименование вида расходов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7119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230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Закупка товаров, работ, услуг в целях формирования государственного материального резерва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97119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240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Иные закупки товаров, работ и услуг для обеспечения государственных (муниципальных) нужд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53271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241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Научно-исследовательские и опытно-конструкторские работы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97119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242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Закупка товаров, работ, услуг в сфере информационно-коммуникационных технологий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97119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243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Закупка товаров, работ, услуг в целях капитального ремонта государственного (муниципального) имущества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97119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244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Прочая закупка товаров, работ и услуг для обеспечения государственных (муниципальных) нужд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141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>
          <a:xfrm>
            <a:off x="179388" y="285750"/>
            <a:ext cx="8964612" cy="431800"/>
          </a:xfrm>
        </p:spPr>
        <p:txBody>
          <a:bodyPr/>
          <a:lstStyle/>
          <a:p>
            <a:r>
              <a:rPr lang="ru-RU" b="1" dirty="0" smtClean="0"/>
              <a:t>Перечень элементов КВР подгруппы 310 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698661395"/>
              </p:ext>
            </p:extLst>
          </p:nvPr>
        </p:nvGraphicFramePr>
        <p:xfrm>
          <a:off x="204716" y="857250"/>
          <a:ext cx="8707272" cy="5843801"/>
        </p:xfrm>
        <a:graphic>
          <a:graphicData uri="http://schemas.openxmlformats.org/drawingml/2006/table">
            <a:tbl>
              <a:tblPr/>
              <a:tblGrid>
                <a:gridCol w="709684"/>
                <a:gridCol w="7997588"/>
              </a:tblGrid>
              <a:tr h="5339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Код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Наименование вида расходов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783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Социальное обеспечение и иные выплаты населению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10529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Публичные нормативные социальные выплаты гражданам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8783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311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Пенсии, выплачиваемые по пенсионному страхованию населения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9631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312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Иные пенсии, социальные доплаты к пенсиям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1537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313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Пособия, компенсации, меры социальной поддержки по публичным нормативным обязательствам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67542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>
          <a:xfrm>
            <a:off x="179388" y="285750"/>
            <a:ext cx="8964612" cy="431800"/>
          </a:xfrm>
        </p:spPr>
        <p:txBody>
          <a:bodyPr/>
          <a:lstStyle/>
          <a:p>
            <a:r>
              <a:rPr lang="ru-RU" b="1" dirty="0" smtClean="0"/>
              <a:t>Перечень элементов КВР подгруппы 320-360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919088233"/>
              </p:ext>
            </p:extLst>
          </p:nvPr>
        </p:nvGraphicFramePr>
        <p:xfrm>
          <a:off x="150125" y="857251"/>
          <a:ext cx="8775511" cy="6040036"/>
        </p:xfrm>
        <a:graphic>
          <a:graphicData uri="http://schemas.openxmlformats.org/drawingml/2006/table">
            <a:tbl>
              <a:tblPr/>
              <a:tblGrid>
                <a:gridCol w="524649"/>
                <a:gridCol w="8250862"/>
              </a:tblGrid>
              <a:tr h="4798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Код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Наименование вида расходов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3385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Социальное обеспечение и иные выплаты населению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76011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320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Социальные выплаты гражданам, кроме публичных нормативных социальных выплат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76011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321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Пособия, компенсации и иные социальные выплаты гражданам, кроме публичных нормативных обязательств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47550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322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гражданам на приобретение жилья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76011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323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Приобретение товаров, работ, услуг в пользу гражданв целях их социального обеспечения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66175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330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Публичные нормативные выплаты гражданам несоциального характера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65251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340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Стипендии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36443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350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Премии и гранты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65251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360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Иные выплаты населению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74802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>
          <a:xfrm>
            <a:off x="179388" y="285750"/>
            <a:ext cx="8964612" cy="431800"/>
          </a:xfrm>
        </p:spPr>
        <p:txBody>
          <a:bodyPr/>
          <a:lstStyle/>
          <a:p>
            <a:r>
              <a:rPr lang="ru-RU" b="1" dirty="0" smtClean="0"/>
              <a:t>Перечень элементов КВР подгруппы 410, 450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085128836"/>
              </p:ext>
            </p:extLst>
          </p:nvPr>
        </p:nvGraphicFramePr>
        <p:xfrm>
          <a:off x="136479" y="857251"/>
          <a:ext cx="8843748" cy="6042334"/>
        </p:xfrm>
        <a:graphic>
          <a:graphicData uri="http://schemas.openxmlformats.org/drawingml/2006/table">
            <a:tbl>
              <a:tblPr/>
              <a:tblGrid>
                <a:gridCol w="528729"/>
                <a:gridCol w="8315019"/>
              </a:tblGrid>
              <a:tr h="3432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Код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Наименование вида расходов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300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Капитальные вложения в объекты недвижимого имущества государственной (муниципальной) собственности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4136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Бюджетные инвестиции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6300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411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Бюджетные инвестиции на приобретение объектов недвижимого имущества в федеральную собственность в рамках государственного оборонного заказа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6300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412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Бюджетные инвестиции на приобретение объектов недвижимого имущества в государственную (муниципальную) собственность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6300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413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Бюджетные инвестиции в объекты капитального строительства в рамках государственного оборонного заказа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6300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414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Бюджетные инвестиции в объекты капитального строительства государственной (муниципальной) собственности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5182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415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Бюджетные инвестиции в соответствии с концессионными соглашениями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3150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450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Бюджетные инвестиции иным юридическим лицам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6300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451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Бюджетные инвестиции иным юридическим лицам в объекты капитального строительства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6300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452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Бюджетные инвестиции иным юридическим лицам, за исключением бюджетных инвестиций в объекты капитального строительства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6418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>
          <a:xfrm>
            <a:off x="179388" y="285750"/>
            <a:ext cx="8964612" cy="431800"/>
          </a:xfrm>
        </p:spPr>
        <p:txBody>
          <a:bodyPr/>
          <a:lstStyle/>
          <a:p>
            <a:r>
              <a:rPr lang="ru-RU" b="1" dirty="0" smtClean="0"/>
              <a:t>Перечень элементов КВР подгруппы 460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814256619"/>
              </p:ext>
            </p:extLst>
          </p:nvPr>
        </p:nvGraphicFramePr>
        <p:xfrm>
          <a:off x="136477" y="857250"/>
          <a:ext cx="8857397" cy="6004532"/>
        </p:xfrm>
        <a:graphic>
          <a:graphicData uri="http://schemas.openxmlformats.org/drawingml/2006/table">
            <a:tbl>
              <a:tblPr/>
              <a:tblGrid>
                <a:gridCol w="529545"/>
                <a:gridCol w="8327852"/>
              </a:tblGrid>
              <a:tr h="3979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Код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Наименование вида расходов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6029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Капитальные вложения в объекты недвижимого имущества государственной (муниципальной) собственности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56029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460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на осуществление капитальных вложений бюджетным и автономным учреждениям, государственным (муниципальным) унитарным предприятиям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56029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461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на приобретение объектов недвижимого имущества в государственную (муниципальную) собственность бюджетным учреждениям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56029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462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на приобретение объектов недвижимого имущества в государственную (муниципальную) собственностьавтономным учреждениям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8404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463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на осуществление капитальных вложений на приобретение объектов недвижимого имущества в государственную (муниципальную) собственность государственным (муниципальным) унитарным предприятиям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84037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на осуществление капитальных вложений в объекты капитального строительства государственной (муниципальной) собственности бюджетным учреждениям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84037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465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на осуществление капитальных вложений в объекты капитального строительства государственной (муниципальной) собственности автономным учреждениям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8404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466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на осуществление капитальных вложений в объекты капитального строительства государственной (муниципальной) собственности государственным (муниципальным) унитарным предприятиям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31143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Заголовок 1"/>
          <p:cNvSpPr>
            <a:spLocks noGrp="1"/>
          </p:cNvSpPr>
          <p:nvPr>
            <p:ph type="title"/>
          </p:nvPr>
        </p:nvSpPr>
        <p:spPr>
          <a:xfrm>
            <a:off x="179388" y="285750"/>
            <a:ext cx="8964612" cy="431800"/>
          </a:xfrm>
        </p:spPr>
        <p:txBody>
          <a:bodyPr/>
          <a:lstStyle/>
          <a:p>
            <a:r>
              <a:rPr lang="ru-RU" b="1" dirty="0" smtClean="0"/>
              <a:t>Перечень элементов КВР подгруппы 510 - 540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545099914"/>
              </p:ext>
            </p:extLst>
          </p:nvPr>
        </p:nvGraphicFramePr>
        <p:xfrm>
          <a:off x="163773" y="857251"/>
          <a:ext cx="8775511" cy="6030008"/>
        </p:xfrm>
        <a:graphic>
          <a:graphicData uri="http://schemas.openxmlformats.org/drawingml/2006/table">
            <a:tbl>
              <a:tblPr/>
              <a:tblGrid>
                <a:gridCol w="600502"/>
                <a:gridCol w="8175009"/>
              </a:tblGrid>
              <a:tr h="5205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Код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Наименование вида расходов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579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Межбюджетные трансферты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5498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4579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511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Дотации на выравнивание бюджетной обеспеченности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503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512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Иные дотации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5472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520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10223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521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Субсидии, за исключением субсидий на софинансирование объектов капитального строительства государственной (муниципальной) собственности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8356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522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на софинансирование объектов капитального строительства государственной (муниципальной) собственности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4178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530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6885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540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29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Прямоугольник 290"/>
          <p:cNvSpPr/>
          <p:nvPr/>
        </p:nvSpPr>
        <p:spPr>
          <a:xfrm>
            <a:off x="0" y="4289425"/>
            <a:ext cx="857250" cy="2301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240" name="TextBox 156"/>
          <p:cNvSpPr txBox="1">
            <a:spLocks noChangeArrowheads="1"/>
          </p:cNvSpPr>
          <p:nvPr/>
        </p:nvSpPr>
        <p:spPr bwMode="auto">
          <a:xfrm>
            <a:off x="576263" y="238125"/>
            <a:ext cx="78533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sz="1800" b="1" dirty="0" smtClean="0"/>
              <a:t>ИЗМЕНЕНИЕ ФОРМАТА ПРИМЕНЕНИЯ БЮДЖЕТНОЙ КЛАССИФИКАЦИИ</a:t>
            </a:r>
            <a:endParaRPr lang="ru-RU" sz="18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53714149"/>
              </p:ext>
            </p:extLst>
          </p:nvPr>
        </p:nvGraphicFramePr>
        <p:xfrm>
          <a:off x="89209" y="884455"/>
          <a:ext cx="8954429" cy="5871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54429"/>
              </a:tblGrid>
              <a:tr h="52504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baseline="0" dirty="0" smtClean="0"/>
                        <a:t>Статья 21</a:t>
                      </a:r>
                      <a:endParaRPr lang="ru-RU" dirty="0"/>
                    </a:p>
                  </a:txBody>
                  <a:tcPr>
                    <a:solidFill>
                      <a:srgbClr val="7FAC74"/>
                    </a:solidFill>
                  </a:tcPr>
                </a:tc>
              </a:tr>
              <a:tr h="5346898">
                <a:tc>
                  <a:txBody>
                    <a:bodyPr/>
                    <a:lstStyle/>
                    <a:p>
                      <a:pPr marL="0" marR="0" indent="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Перечень и коды целевых статей расходов бюджетов </a:t>
                      </a:r>
                      <a:r>
                        <a:rPr lang="ru-RU" sz="32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устанавливаются</a:t>
                      </a:r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финансовым органом, осуществляющим  составление и организацию исполнения бюджета, если иное не установлено настоящим Кодексом.</a:t>
                      </a:r>
                      <a:r>
                        <a:rPr lang="ru-RU" sz="3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ru-RU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применяется с бюджета 2014-2016</a:t>
                      </a:r>
                      <a:r>
                        <a:rPr lang="ru-RU" sz="3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/>
          </p:nvPr>
        </p:nvSpPr>
        <p:spPr>
          <a:xfrm>
            <a:off x="179388" y="285750"/>
            <a:ext cx="8964612" cy="431800"/>
          </a:xfrm>
        </p:spPr>
        <p:txBody>
          <a:bodyPr/>
          <a:lstStyle/>
          <a:p>
            <a:r>
              <a:rPr lang="ru-RU" b="1" dirty="0" smtClean="0"/>
              <a:t>Перечень элементов КВР подгруппы 600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433809449"/>
              </p:ext>
            </p:extLst>
          </p:nvPr>
        </p:nvGraphicFramePr>
        <p:xfrm>
          <a:off x="150125" y="775363"/>
          <a:ext cx="8802805" cy="6096834"/>
        </p:xfrm>
        <a:graphic>
          <a:graphicData uri="http://schemas.openxmlformats.org/drawingml/2006/table">
            <a:tbl>
              <a:tblPr/>
              <a:tblGrid>
                <a:gridCol w="526281"/>
                <a:gridCol w="8276524"/>
              </a:tblGrid>
              <a:tr h="3827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Код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Наименование вида расходов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6742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Предоставление субсидий бюджетным, автономным учреждениям и иным некоммерческим организациям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35266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бюджетным учреждениям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100114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611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бюджетным учреждениям на финансовое обеспечение государственного (муниципального) задания на оказание государственных (муниципальных) услуг (выполнение работ)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3363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612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бюджетным учреждениям на иные цели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38026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613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Гранты в форме субсидии бюджетным учреждениям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40648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620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автономным учреждениям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00114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621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автономным учреждениям на финансовое обеспечение государственного (муниципального) задания на оказание государственных (муниципальных) услуг (выполнение работ)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6744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622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автономным учреждениям на иные цели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959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623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Гранты в форме субсидии автономным учреждениям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6742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630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некоммерческим организациям (за исключением государственных (муниципальных) учреждений)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02880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179388" y="252059"/>
            <a:ext cx="8964612" cy="431800"/>
          </a:xfrm>
        </p:spPr>
        <p:txBody>
          <a:bodyPr/>
          <a:lstStyle/>
          <a:p>
            <a:r>
              <a:rPr lang="ru-RU" b="1" dirty="0" smtClean="0"/>
              <a:t>Перечень элементов КВР подгруппы 810 - 830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47664903"/>
              </p:ext>
            </p:extLst>
          </p:nvPr>
        </p:nvGraphicFramePr>
        <p:xfrm>
          <a:off x="142875" y="695325"/>
          <a:ext cx="8878295" cy="6197309"/>
        </p:xfrm>
        <a:graphic>
          <a:graphicData uri="http://schemas.openxmlformats.org/drawingml/2006/table">
            <a:tbl>
              <a:tblPr/>
              <a:tblGrid>
                <a:gridCol w="530819"/>
                <a:gridCol w="8347476"/>
              </a:tblGrid>
              <a:tr h="2236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Код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Наименование вида расходов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970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Иные бюджетные ассигнования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6086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юридическим лицам (кроме некоммерческих организаций), индивидуальным предпринимателям, физическим лицам - производителям товаров, работ, услуг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4018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820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государственным корпорациям (компаниям)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3598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821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государственным корпорациям (компаниям) в виде имущественного взноса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5985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822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Субсидии государственным корпорациям (компаниям)на выполнение возложенных на них государственных полномочий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3917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823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Иные субсидии государственным корпорациям (компаниям)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2992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830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Исполнение судебных актов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11880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831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Исполнение судебных актов Российской Федерации мировых соглашений по возмещению вреда, причиненного в результате незаконных действий (бездействия) органов государственной власти (государственных органов), органов  местного самоуправления либо должностных лиц этих органов, а также в результате деятельности казенных учреждений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17940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832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Исполнение судебных актов судебных органов иностранных государств, международных судов и арбитражей, определяемых международными договорами Российской Федерации, в результате незаконных действий (бездействия)органов государственной власти (государственных органов)либо должностных лиц этих органов, мировых соглашений, заключенных в рамках судебных процессов в судебных органах иностранных государств, в международных судах и арбитражах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9693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Заголовок 1"/>
          <p:cNvSpPr>
            <a:spLocks noGrp="1"/>
          </p:cNvSpPr>
          <p:nvPr>
            <p:ph type="title"/>
          </p:nvPr>
        </p:nvSpPr>
        <p:spPr>
          <a:xfrm>
            <a:off x="179388" y="285750"/>
            <a:ext cx="8964612" cy="431800"/>
          </a:xfrm>
        </p:spPr>
        <p:txBody>
          <a:bodyPr/>
          <a:lstStyle/>
          <a:p>
            <a:r>
              <a:rPr lang="ru-RU" b="1" dirty="0" smtClean="0"/>
              <a:t>Перечень элементов КВР подгруппы 840 - 880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667062871"/>
              </p:ext>
            </p:extLst>
          </p:nvPr>
        </p:nvGraphicFramePr>
        <p:xfrm>
          <a:off x="136478" y="722313"/>
          <a:ext cx="8884692" cy="6163642"/>
        </p:xfrm>
        <a:graphic>
          <a:graphicData uri="http://schemas.openxmlformats.org/drawingml/2006/table">
            <a:tbl>
              <a:tblPr/>
              <a:tblGrid>
                <a:gridCol w="530216"/>
                <a:gridCol w="8354476"/>
              </a:tblGrid>
              <a:tr h="3443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Код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Наименование вида расходов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3708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840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Исполнение государственных (муниципальных) гарантий без права регрессного требования гаранта к принципалу или уступки гаранту прав требования бенефициара к принципалу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40554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841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Исполнение государственных гарантий Российской Федерации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33795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842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Исполнение государственных гарантий субъекта Российской Федерации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37174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843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Исполнение муниципальных гарантий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36406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850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Уплата налогов, сборов и иных платежей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35331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851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Уплата налога на имущество организаций и земельного налога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3978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852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Уплата прочих налогов, сборов и иных платежей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62472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860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Предоставление платежей, взносов, безвозмездных перечислений субъектам международного права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41168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861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Безвозмездные перечисления субъектам международного права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31236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862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Взносы в международные организации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62472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863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Платежи в целях обеспечения реализации соглашений с правительствами иностранных государств и международными организациями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33795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870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Резервные средства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31236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880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Специальные расходы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9467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196975"/>
            <a:ext cx="8645525" cy="4679950"/>
          </a:xfrm>
        </p:spPr>
        <p:txBody>
          <a:bodyPr/>
          <a:lstStyle/>
          <a:p>
            <a:pPr>
              <a:defRPr/>
            </a:pPr>
            <a:endParaRPr lang="ru-RU" dirty="0" smtClean="0"/>
          </a:p>
          <a:p>
            <a:pPr marL="0" indent="0" algn="just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sz="2400" dirty="0" smtClean="0"/>
              <a:t>Издание правого акта  </a:t>
            </a:r>
            <a:r>
              <a:rPr lang="ru-RU" sz="2400" dirty="0"/>
              <a:t>(статьи 8,9, 21 БК</a:t>
            </a:r>
            <a:r>
              <a:rPr lang="ru-RU" sz="2400" dirty="0" smtClean="0"/>
              <a:t>), устанавливающего коды (перечни) глав, целевых статей расходов, подвидов доходов, </a:t>
            </a:r>
            <a:r>
              <a:rPr lang="ru-RU" sz="2400" dirty="0">
                <a:ea typeface="Calibri"/>
                <a:cs typeface="Times New Roman"/>
              </a:rPr>
              <a:t>статей и видов источников финансирования дефицитов </a:t>
            </a:r>
            <a:r>
              <a:rPr lang="ru-RU" sz="2400" dirty="0" smtClean="0">
                <a:ea typeface="Calibri"/>
                <a:cs typeface="Times New Roman"/>
              </a:rPr>
              <a:t>бюджетов </a:t>
            </a:r>
            <a:r>
              <a:rPr lang="ru-RU" sz="2400" dirty="0" smtClean="0"/>
              <a:t>и порядок их применения (Указания Субъекта РФ) </a:t>
            </a:r>
          </a:p>
          <a:p>
            <a:pPr algn="just">
              <a:lnSpc>
                <a:spcPct val="100000"/>
              </a:lnSpc>
              <a:buFont typeface="Arial" pitchFamily="34" charset="0"/>
              <a:buChar char="•"/>
              <a:defRPr/>
            </a:pPr>
            <a:r>
              <a:rPr lang="ru-RU" sz="2400" dirty="0"/>
              <a:t>в </a:t>
            </a:r>
            <a:r>
              <a:rPr lang="ru-RU" sz="2400" dirty="0" smtClean="0"/>
              <a:t>целях </a:t>
            </a:r>
            <a:r>
              <a:rPr lang="ru-RU" sz="2400" b="1" u="sng" dirty="0" smtClean="0"/>
              <a:t>составления</a:t>
            </a:r>
            <a:r>
              <a:rPr lang="ru-RU" sz="2400" dirty="0" smtClean="0"/>
              <a:t> и  </a:t>
            </a:r>
            <a:r>
              <a:rPr lang="ru-RU" sz="2400" b="1" u="sng" dirty="0" smtClean="0"/>
              <a:t>исполнения</a:t>
            </a:r>
          </a:p>
          <a:p>
            <a:pPr lvl="1" algn="just">
              <a:lnSpc>
                <a:spcPct val="100000"/>
              </a:lnSpc>
              <a:buFont typeface="Arial" pitchFamily="34" charset="0"/>
              <a:buChar char="•"/>
              <a:defRPr/>
            </a:pPr>
            <a:r>
              <a:rPr lang="ru-RU" sz="2200" dirty="0"/>
              <a:t>Субъекта Российской Федерации;</a:t>
            </a:r>
          </a:p>
          <a:p>
            <a:pPr lvl="1" algn="just">
              <a:lnSpc>
                <a:spcPct val="100000"/>
              </a:lnSpc>
              <a:buFont typeface="Arial" pitchFamily="34" charset="0"/>
              <a:buChar char="•"/>
              <a:defRPr/>
            </a:pPr>
            <a:r>
              <a:rPr lang="ru-RU" sz="2200" dirty="0"/>
              <a:t>Территориального фонда </a:t>
            </a:r>
            <a:r>
              <a:rPr lang="ru-RU" sz="2200" dirty="0" smtClean="0"/>
              <a:t>обязательного медицинского страхования</a:t>
            </a:r>
          </a:p>
          <a:p>
            <a:pPr lvl="1" algn="just">
              <a:lnSpc>
                <a:spcPct val="100000"/>
              </a:lnSpc>
              <a:buFont typeface="Arial" pitchFamily="34" charset="0"/>
              <a:buChar char="•"/>
              <a:defRPr/>
            </a:pPr>
            <a:r>
              <a:rPr lang="ru-RU" sz="2200" dirty="0" smtClean="0"/>
              <a:t>Местных бюджетов в части межбюджетных трансфертов;</a:t>
            </a:r>
          </a:p>
          <a:p>
            <a:pPr marL="0" indent="0" algn="just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sz="2000" b="1" u="sng" dirty="0" smtClean="0"/>
              <a:t>начиная </a:t>
            </a:r>
            <a:r>
              <a:rPr lang="ru-RU" sz="2000" b="1" u="sng" dirty="0"/>
              <a:t>с  </a:t>
            </a:r>
            <a:r>
              <a:rPr lang="ru-RU" sz="2000" dirty="0"/>
              <a:t>бюджета за </a:t>
            </a:r>
            <a:r>
              <a:rPr lang="ru-RU" sz="2000" b="1" u="sng" dirty="0"/>
              <a:t>2014 </a:t>
            </a:r>
            <a:r>
              <a:rPr lang="ru-RU" sz="2000" dirty="0"/>
              <a:t>год и плановый период 2015 и 2016 </a:t>
            </a:r>
            <a:r>
              <a:rPr lang="ru-RU" sz="2000" dirty="0" smtClean="0"/>
              <a:t>годов</a:t>
            </a:r>
          </a:p>
          <a:p>
            <a:pPr marL="0" indent="0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В целях формирования приложений проекта закона (решения) о бюджете с указанием кодов классификации Указания следует принять при формировании проекта закона (решения) о бюджете (</a:t>
            </a:r>
            <a:r>
              <a:rPr lang="ru-RU" sz="2400" b="1" dirty="0">
                <a:solidFill>
                  <a:srgbClr val="C00000"/>
                </a:solidFill>
              </a:rPr>
              <a:t>на момент </a:t>
            </a:r>
            <a:r>
              <a:rPr lang="ru-RU" sz="2400" b="1" dirty="0" smtClean="0">
                <a:solidFill>
                  <a:srgbClr val="C00000"/>
                </a:solidFill>
              </a:rPr>
              <a:t>внесения)</a:t>
            </a:r>
          </a:p>
          <a:p>
            <a:pPr algn="just">
              <a:lnSpc>
                <a:spcPct val="100000"/>
              </a:lnSpc>
              <a:buFont typeface="Arial" pitchFamily="34" charset="0"/>
              <a:buChar char="•"/>
              <a:defRPr/>
            </a:pPr>
            <a:endParaRPr lang="ru-RU" sz="800" dirty="0" smtClean="0"/>
          </a:p>
        </p:txBody>
      </p:sp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>
          <a:xfrm>
            <a:off x="250825" y="476250"/>
            <a:ext cx="8816975" cy="100806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b="1" smtClean="0"/>
              <a:t>Задачи финансового органа субъекта</a:t>
            </a:r>
            <a:br>
              <a:rPr lang="ru-RU" sz="2400" b="1" smtClean="0"/>
            </a:br>
            <a:r>
              <a:rPr lang="ru-RU" sz="2400" b="1" smtClean="0"/>
              <a:t>Российской Федерации по регулированию бюджетной классификации согласно новой редакции БК 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556375" y="6534150"/>
            <a:ext cx="25876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defTabSz="457200" eaLnBrk="1" hangingPunct="1"/>
            <a:r>
              <a:rPr lang="en-GB" sz="1200" dirty="0" smtClean="0">
                <a:solidFill>
                  <a:srgbClr val="000000"/>
                </a:solidFill>
              </a:rPr>
              <a:t>СЛАЙД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fld id="{69103821-F513-405B-8A27-E1DCBDB92158}" type="slidenum">
              <a:rPr lang="en-GB" sz="1400" smtClean="0">
                <a:solidFill>
                  <a:srgbClr val="000000"/>
                </a:solidFill>
              </a:rPr>
              <a:pPr algn="r" defTabSz="457200" eaLnBrk="1" hangingPunct="1"/>
              <a:t>53</a:t>
            </a:fld>
            <a:endParaRPr lang="en-GB" sz="1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8187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196975"/>
            <a:ext cx="8645525" cy="4679950"/>
          </a:xfrm>
        </p:spPr>
        <p:txBody>
          <a:bodyPr/>
          <a:lstStyle/>
          <a:p>
            <a:pPr>
              <a:defRPr/>
            </a:pPr>
            <a:endParaRPr lang="ru-RU" dirty="0" smtClean="0"/>
          </a:p>
          <a:p>
            <a:pPr marL="0" indent="0" algn="just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sz="2400" dirty="0" smtClean="0"/>
              <a:t>Издание правого акта  </a:t>
            </a:r>
            <a:r>
              <a:rPr lang="ru-RU" sz="2400" dirty="0"/>
              <a:t>(статьи 8,9, 21 БК</a:t>
            </a:r>
            <a:r>
              <a:rPr lang="ru-RU" sz="2400" dirty="0" smtClean="0"/>
              <a:t>), устанавливающего коды (перечни) глав, целевых статей расходов, подвидов доходов, </a:t>
            </a:r>
            <a:r>
              <a:rPr lang="ru-RU" sz="2400" dirty="0">
                <a:ea typeface="Calibri"/>
                <a:cs typeface="Times New Roman"/>
              </a:rPr>
              <a:t>статей и видов источников финансирования дефицитов </a:t>
            </a:r>
            <a:r>
              <a:rPr lang="ru-RU" sz="2400" dirty="0" smtClean="0">
                <a:ea typeface="Calibri"/>
                <a:cs typeface="Times New Roman"/>
              </a:rPr>
              <a:t>бюджетов </a:t>
            </a:r>
            <a:r>
              <a:rPr lang="ru-RU" sz="2400" dirty="0" smtClean="0"/>
              <a:t>и порядок их применения (</a:t>
            </a:r>
            <a:r>
              <a:rPr lang="ru-RU" sz="2400" dirty="0"/>
              <a:t>с учетом положений Указаний 65н и Указаний </a:t>
            </a:r>
            <a:r>
              <a:rPr lang="ru-RU" sz="2400" dirty="0" smtClean="0"/>
              <a:t>Субъекта РФ) в целях </a:t>
            </a:r>
          </a:p>
          <a:p>
            <a:pPr marL="0" indent="0" algn="just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sz="2400" dirty="0" smtClean="0"/>
              <a:t>     </a:t>
            </a:r>
            <a:r>
              <a:rPr lang="ru-RU" sz="2400" b="1" u="sng" dirty="0" smtClean="0"/>
              <a:t>составления</a:t>
            </a:r>
            <a:r>
              <a:rPr lang="ru-RU" sz="2400" dirty="0" smtClean="0"/>
              <a:t> и  </a:t>
            </a:r>
            <a:r>
              <a:rPr lang="ru-RU" sz="2400" b="1" u="sng" dirty="0" smtClean="0"/>
              <a:t>исполнения</a:t>
            </a:r>
            <a:r>
              <a:rPr lang="ru-RU" sz="2400" b="1" dirty="0" smtClean="0"/>
              <a:t>   </a:t>
            </a:r>
            <a:r>
              <a:rPr lang="ru-RU" sz="2200" dirty="0" smtClean="0"/>
              <a:t>местного бюджета;</a:t>
            </a:r>
          </a:p>
          <a:p>
            <a:pPr marL="0" indent="0" algn="just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sz="2000" b="1" dirty="0" smtClean="0"/>
              <a:t>начиная </a:t>
            </a:r>
            <a:r>
              <a:rPr lang="ru-RU" sz="2000" b="1" dirty="0"/>
              <a:t>с  </a:t>
            </a:r>
            <a:r>
              <a:rPr lang="ru-RU" sz="2000" dirty="0"/>
              <a:t>бюджета за </a:t>
            </a:r>
            <a:r>
              <a:rPr lang="ru-RU" sz="2000" b="1" dirty="0"/>
              <a:t>2014 </a:t>
            </a:r>
            <a:r>
              <a:rPr lang="ru-RU" sz="2000" dirty="0"/>
              <a:t>год и плановый период 2015 и 2016 </a:t>
            </a:r>
            <a:r>
              <a:rPr lang="ru-RU" sz="2000" dirty="0" smtClean="0"/>
              <a:t>годов</a:t>
            </a:r>
          </a:p>
          <a:p>
            <a:pPr marL="0" indent="0" algn="ctr">
              <a:lnSpc>
                <a:spcPct val="100000"/>
              </a:lnSpc>
              <a:buFont typeface="Symbol" pitchFamily="18" charset="2"/>
              <a:buNone/>
              <a:defRPr/>
            </a:pPr>
            <a:endParaRPr lang="ru-RU" sz="2400" b="1" dirty="0" smtClean="0">
              <a:solidFill>
                <a:srgbClr val="C00000"/>
              </a:solidFill>
            </a:endParaRPr>
          </a:p>
          <a:p>
            <a:pPr marL="0" indent="0" algn="ctr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В целях формирования приложений проекта закона (решения) о бюджете с указанием кодов классификации Указания следует принять при формировании проекта закона (решения) о бюджете (</a:t>
            </a:r>
            <a:r>
              <a:rPr lang="ru-RU" sz="2400" b="1" dirty="0">
                <a:solidFill>
                  <a:srgbClr val="C00000"/>
                </a:solidFill>
              </a:rPr>
              <a:t>на момент </a:t>
            </a:r>
            <a:r>
              <a:rPr lang="ru-RU" sz="2400" b="1" dirty="0" smtClean="0">
                <a:solidFill>
                  <a:srgbClr val="C00000"/>
                </a:solidFill>
              </a:rPr>
              <a:t>внесения)</a:t>
            </a:r>
          </a:p>
          <a:p>
            <a:pPr algn="just">
              <a:lnSpc>
                <a:spcPct val="100000"/>
              </a:lnSpc>
              <a:buFont typeface="Arial" pitchFamily="34" charset="0"/>
              <a:buChar char="•"/>
              <a:defRPr/>
            </a:pPr>
            <a:endParaRPr lang="ru-RU" sz="800" dirty="0" smtClean="0"/>
          </a:p>
        </p:txBody>
      </p:sp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250825" y="476250"/>
            <a:ext cx="8816975" cy="100806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b="1" smtClean="0"/>
              <a:t>Задачи финансового органа муниципального образования  по регулированию бюджетной классификации </a:t>
            </a:r>
            <a:br>
              <a:rPr lang="ru-RU" sz="2400" b="1" smtClean="0"/>
            </a:br>
            <a:r>
              <a:rPr lang="ru-RU" sz="2400" b="1" smtClean="0"/>
              <a:t>согласно новой редакции БК 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556375" y="6486951"/>
            <a:ext cx="25876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defTabSz="457200" eaLnBrk="1" hangingPunct="1"/>
            <a:r>
              <a:rPr lang="en-GB" sz="1200" dirty="0" smtClean="0">
                <a:solidFill>
                  <a:srgbClr val="000000"/>
                </a:solidFill>
              </a:rPr>
              <a:t>СЛАЙД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fld id="{69103821-F513-405B-8A27-E1DCBDB92158}" type="slidenum">
              <a:rPr lang="en-GB" sz="1400" smtClean="0">
                <a:solidFill>
                  <a:srgbClr val="000000"/>
                </a:solidFill>
              </a:rPr>
              <a:pPr algn="r" defTabSz="457200" eaLnBrk="1" hangingPunct="1"/>
              <a:t>54</a:t>
            </a:fld>
            <a:endParaRPr lang="en-GB" sz="1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1172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975"/>
            <a:ext cx="8993875" cy="5435837"/>
          </a:xfrm>
        </p:spPr>
        <p:txBody>
          <a:bodyPr/>
          <a:lstStyle/>
          <a:p>
            <a:pPr algn="just">
              <a:lnSpc>
                <a:spcPct val="100000"/>
              </a:lnSpc>
              <a:buFont typeface="Arial" pitchFamily="34" charset="0"/>
              <a:buChar char="•"/>
              <a:defRPr/>
            </a:pPr>
            <a:r>
              <a:rPr lang="ru-RU" dirty="0" smtClean="0"/>
              <a:t>обеспечение преемственности кодов 2013 и 2014 годов:</a:t>
            </a:r>
          </a:p>
          <a:p>
            <a:pPr marL="457200" lvl="1" indent="0" algn="just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dirty="0" smtClean="0"/>
              <a:t>- составление Таблиц соответствий (размещение на сайте):</a:t>
            </a:r>
          </a:p>
          <a:p>
            <a:pPr lvl="1" algn="just">
              <a:lnSpc>
                <a:spcPct val="100000"/>
              </a:lnSpc>
              <a:buFont typeface="Wingdings" pitchFamily="2" charset="2"/>
              <a:buChar char="v"/>
              <a:defRPr/>
            </a:pPr>
            <a:r>
              <a:rPr lang="ru-RU" sz="2000" dirty="0" smtClean="0"/>
              <a:t>Целевых статей расходов (ЦСР);</a:t>
            </a:r>
          </a:p>
          <a:p>
            <a:pPr lvl="1" algn="just">
              <a:lnSpc>
                <a:spcPct val="100000"/>
              </a:lnSpc>
              <a:buFont typeface="Wingdings" pitchFamily="2" charset="2"/>
              <a:buChar char="v"/>
              <a:defRPr/>
            </a:pPr>
            <a:r>
              <a:rPr lang="ru-RU" sz="2000" dirty="0" smtClean="0"/>
              <a:t>Видов расходов (КВР);</a:t>
            </a:r>
          </a:p>
          <a:p>
            <a:pPr lvl="1" algn="just">
              <a:lnSpc>
                <a:spcPct val="100000"/>
              </a:lnSpc>
              <a:buFont typeface="Wingdings" pitchFamily="2" charset="2"/>
              <a:buChar char="v"/>
              <a:defRPr/>
            </a:pPr>
            <a:r>
              <a:rPr lang="ru-RU" sz="2000" dirty="0" smtClean="0"/>
              <a:t>Кодов доходов (с соответствующими подвидами);</a:t>
            </a:r>
          </a:p>
          <a:p>
            <a:pPr lvl="1" algn="just">
              <a:lnSpc>
                <a:spcPct val="100000"/>
              </a:lnSpc>
              <a:buFont typeface="Wingdings" pitchFamily="2" charset="2"/>
              <a:buChar char="v"/>
              <a:defRPr/>
            </a:pPr>
            <a:r>
              <a:rPr lang="ru-RU" sz="2000" dirty="0" smtClean="0"/>
              <a:t>Кодов источников финансирования дефицита бюджета (по соответствующим статьям и видам);</a:t>
            </a:r>
          </a:p>
          <a:p>
            <a:pPr algn="just">
              <a:lnSpc>
                <a:spcPct val="100000"/>
              </a:lnSpc>
              <a:buFont typeface="Arial" pitchFamily="34" charset="0"/>
              <a:buChar char="•"/>
              <a:defRPr/>
            </a:pPr>
            <a:r>
              <a:rPr lang="ru-RU" dirty="0" smtClean="0"/>
              <a:t>Формирование и утверждение в Указаниях  перечней:</a:t>
            </a:r>
          </a:p>
          <a:p>
            <a:pPr lvl="1" algn="just">
              <a:lnSpc>
                <a:spcPct val="100000"/>
              </a:lnSpc>
              <a:buFont typeface="Wingdings" pitchFamily="2" charset="2"/>
              <a:buChar char="v"/>
              <a:defRPr/>
            </a:pPr>
            <a:r>
              <a:rPr lang="ru-RU" sz="2000" dirty="0"/>
              <a:t> Целевых статей расходов (ЦСР);</a:t>
            </a:r>
          </a:p>
          <a:p>
            <a:pPr lvl="1" algn="just">
              <a:lnSpc>
                <a:spcPct val="100000"/>
              </a:lnSpc>
              <a:buFont typeface="Wingdings" pitchFamily="2" charset="2"/>
              <a:buChar char="v"/>
              <a:defRPr/>
            </a:pPr>
            <a:r>
              <a:rPr lang="ru-RU" sz="2000" dirty="0" smtClean="0"/>
              <a:t>Кодов </a:t>
            </a:r>
            <a:r>
              <a:rPr lang="ru-RU" sz="2000" dirty="0"/>
              <a:t>доходов (с соответствующими подвидами);</a:t>
            </a:r>
          </a:p>
          <a:p>
            <a:pPr lvl="1" algn="just">
              <a:lnSpc>
                <a:spcPct val="100000"/>
              </a:lnSpc>
              <a:buFont typeface="Wingdings" pitchFamily="2" charset="2"/>
              <a:buChar char="v"/>
              <a:defRPr/>
            </a:pPr>
            <a:r>
              <a:rPr lang="ru-RU" sz="2000" dirty="0"/>
              <a:t>Кодов источников финансирования дефицита бюджета (по соответствующим статьям и видам</a:t>
            </a:r>
            <a:r>
              <a:rPr lang="ru-RU" sz="2000" dirty="0" smtClean="0"/>
              <a:t>);</a:t>
            </a:r>
          </a:p>
          <a:p>
            <a:pPr marL="457200" lvl="1" indent="0" algn="just">
              <a:lnSpc>
                <a:spcPct val="100000"/>
              </a:lnSpc>
              <a:buFont typeface="Symbol" pitchFamily="18" charset="2"/>
              <a:buNone/>
              <a:defRPr/>
            </a:pPr>
            <a:r>
              <a:rPr lang="ru-RU" sz="2000" dirty="0" smtClean="0"/>
              <a:t>Самостоятельными приложениями к Указаниям.</a:t>
            </a:r>
            <a:endParaRPr lang="ru-RU" sz="2000" dirty="0"/>
          </a:p>
          <a:p>
            <a:pPr marL="411162" lvl="1" indent="0" algn="just">
              <a:lnSpc>
                <a:spcPct val="100000"/>
              </a:lnSpc>
              <a:buNone/>
              <a:defRPr/>
            </a:pPr>
            <a:endParaRPr lang="ru-RU" sz="2000" dirty="0" smtClean="0"/>
          </a:p>
        </p:txBody>
      </p:sp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327025" y="203295"/>
            <a:ext cx="8816975" cy="100806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b="1" dirty="0" smtClean="0"/>
              <a:t>Задачи финансовых органов по регулированию бюджетной классификации согласно новой редакции БК 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556375" y="6461504"/>
            <a:ext cx="25876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defTabSz="457200" eaLnBrk="1" hangingPunct="1"/>
            <a:r>
              <a:rPr lang="en-GB" sz="1200" dirty="0" smtClean="0">
                <a:solidFill>
                  <a:srgbClr val="000000"/>
                </a:solidFill>
              </a:rPr>
              <a:t>СЛАЙД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fld id="{69103821-F513-405B-8A27-E1DCBDB92158}" type="slidenum">
              <a:rPr lang="en-GB" sz="1400" smtClean="0">
                <a:solidFill>
                  <a:srgbClr val="000000"/>
                </a:solidFill>
              </a:rPr>
              <a:pPr algn="r" defTabSz="457200" eaLnBrk="1" hangingPunct="1"/>
              <a:t>55</a:t>
            </a:fld>
            <a:endParaRPr lang="en-GB" sz="1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8449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Прямоугольник 290"/>
          <p:cNvSpPr/>
          <p:nvPr/>
        </p:nvSpPr>
        <p:spPr>
          <a:xfrm>
            <a:off x="0" y="4289425"/>
            <a:ext cx="857250" cy="2301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240" name="TextBox 156"/>
          <p:cNvSpPr txBox="1">
            <a:spLocks noChangeArrowheads="1"/>
          </p:cNvSpPr>
          <p:nvPr/>
        </p:nvSpPr>
        <p:spPr bwMode="auto">
          <a:xfrm>
            <a:off x="576263" y="238125"/>
            <a:ext cx="78533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sz="1800" b="1" dirty="0" smtClean="0"/>
              <a:t>ИЗМЕНЕНИЕ ФОРМАТА ПРИМЕНЕНИЯ БЮДЖЕТНОЙ КЛАССИФИКАЦИИ</a:t>
            </a:r>
            <a:endParaRPr lang="ru-RU" sz="18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53714149"/>
              </p:ext>
            </p:extLst>
          </p:nvPr>
        </p:nvGraphicFramePr>
        <p:xfrm>
          <a:off x="89209" y="884455"/>
          <a:ext cx="8954429" cy="61333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54429"/>
              </a:tblGrid>
              <a:tr h="52504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baseline="0" dirty="0" smtClean="0"/>
                        <a:t>Статья 21</a:t>
                      </a:r>
                      <a:endParaRPr lang="ru-RU" dirty="0"/>
                    </a:p>
                  </a:txBody>
                  <a:tcPr>
                    <a:solidFill>
                      <a:srgbClr val="7FAC74"/>
                    </a:solidFill>
                  </a:tcPr>
                </a:tc>
              </a:tr>
              <a:tr h="5346898">
                <a:tc>
                  <a:txBody>
                    <a:bodyPr/>
                    <a:lstStyle/>
                    <a:p>
                      <a:pPr marL="0" marR="0" indent="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3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Перечень и коды целевых статей</a:t>
                      </a:r>
                      <a:r>
                        <a:rPr lang="ru-RU" sz="3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3000" strike="sng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(или) видов</a:t>
                      </a:r>
                      <a:r>
                        <a:rPr lang="ru-RU" sz="30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3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расходов бюджетов, финансовое обеспечение которых осуществляется </a:t>
                      </a:r>
                      <a:r>
                        <a:rPr lang="ru-RU" sz="3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 счет </a:t>
                      </a:r>
                      <a:r>
                        <a:rPr lang="ru-RU" sz="3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межбюджетных субсидий, субвенций и иных </a:t>
                      </a:r>
                      <a:r>
                        <a:rPr lang="ru-RU" sz="3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межбюджетных трансфертов</a:t>
                      </a:r>
                      <a:r>
                        <a:rPr lang="ru-RU" sz="3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3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имеющих целевое назначение</a:t>
                      </a:r>
                      <a:r>
                        <a:rPr lang="ru-RU" sz="3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определяются в порядке, установленном финансовым органом, осуществляющим составление и организацию исполнения бюджета, из которого предоставляются указанные межбюджетные субсидии, субвенции и иные межбюджетные трансферты, имеющие целевое назначение.</a:t>
                      </a:r>
                      <a:r>
                        <a:rPr lang="ru-RU" sz="30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[применяется с бюджета 2014-2016]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Прямоугольник 290"/>
          <p:cNvSpPr/>
          <p:nvPr/>
        </p:nvSpPr>
        <p:spPr>
          <a:xfrm>
            <a:off x="0" y="4289425"/>
            <a:ext cx="857250" cy="2301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240" name="TextBox 156"/>
          <p:cNvSpPr txBox="1">
            <a:spLocks noChangeArrowheads="1"/>
          </p:cNvSpPr>
          <p:nvPr/>
        </p:nvSpPr>
        <p:spPr bwMode="auto">
          <a:xfrm>
            <a:off x="576263" y="238125"/>
            <a:ext cx="78533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sz="1800" b="1" dirty="0" smtClean="0"/>
              <a:t>ИЗМЕНЕНИЕ ФОРМАТА ПРИМЕНЕНИЯ БЮДЖЕТНОЙ КЛАССИФИКАЦИИ</a:t>
            </a:r>
            <a:endParaRPr lang="ru-RU" sz="18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53714149"/>
              </p:ext>
            </p:extLst>
          </p:nvPr>
        </p:nvGraphicFramePr>
        <p:xfrm>
          <a:off x="89209" y="884455"/>
          <a:ext cx="8954429" cy="5871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54429"/>
              </a:tblGrid>
              <a:tr h="52504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baseline="0" dirty="0" smtClean="0"/>
                        <a:t>Статья 21</a:t>
                      </a:r>
                      <a:endParaRPr lang="ru-RU" dirty="0"/>
                    </a:p>
                  </a:txBody>
                  <a:tcPr>
                    <a:solidFill>
                      <a:srgbClr val="7FAC74"/>
                    </a:solidFill>
                  </a:tcPr>
                </a:tc>
              </a:tr>
              <a:tr h="5346898">
                <a:tc>
                  <a:txBody>
                    <a:bodyPr/>
                    <a:lstStyle/>
                    <a:p>
                      <a:pPr indent="342265" algn="just">
                        <a:spcAft>
                          <a:spcPts val="0"/>
                        </a:spcAft>
                      </a:pPr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32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Перечень и коды целевых</a:t>
                      </a:r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статей расходов бюджетов государственных </a:t>
                      </a:r>
                      <a:r>
                        <a:rPr lang="ru-RU" sz="32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внебюджетных фондов </a:t>
                      </a:r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Российской Федерации, территориальных государственных внебюджетных фондов </a:t>
                      </a:r>
                      <a:r>
                        <a:rPr lang="ru-RU" sz="32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устанавливаются</a:t>
                      </a:r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соответственно </a:t>
                      </a:r>
                      <a:r>
                        <a:rPr lang="ru-RU" sz="32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Министерством финансов Российской Федерации,  финансовым органом субъекта Российской Федерации</a:t>
                      </a:r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Прямоугольник 290"/>
          <p:cNvSpPr/>
          <p:nvPr/>
        </p:nvSpPr>
        <p:spPr>
          <a:xfrm>
            <a:off x="0" y="4289425"/>
            <a:ext cx="857250" cy="2301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240" name="TextBox 156"/>
          <p:cNvSpPr txBox="1">
            <a:spLocks noChangeArrowheads="1"/>
          </p:cNvSpPr>
          <p:nvPr/>
        </p:nvSpPr>
        <p:spPr bwMode="auto">
          <a:xfrm>
            <a:off x="101600" y="367132"/>
            <a:ext cx="8902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sz="1800" b="1" dirty="0" smtClean="0"/>
              <a:t>ИЗМЕНЕНИЕ ФОРМАТА ПРИМЕНЕНИЯ БЮДЖЕТНОЙ КЛАССИФИКАЦИИ</a:t>
            </a:r>
            <a:endParaRPr lang="ru-RU" sz="18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83037133"/>
              </p:ext>
            </p:extLst>
          </p:nvPr>
        </p:nvGraphicFramePr>
        <p:xfrm>
          <a:off x="101600" y="792123"/>
          <a:ext cx="8954429" cy="59982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54429"/>
              </a:tblGrid>
              <a:tr h="40021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baseline="0" dirty="0" smtClean="0"/>
                        <a:t>Статья  21</a:t>
                      </a:r>
                      <a:endParaRPr lang="ru-RU" dirty="0"/>
                    </a:p>
                  </a:txBody>
                  <a:tcPr>
                    <a:solidFill>
                      <a:srgbClr val="7FAC74"/>
                    </a:solidFill>
                  </a:tcPr>
                </a:tc>
              </a:tr>
              <a:tr h="5598079">
                <a:tc>
                  <a:txBody>
                    <a:bodyPr/>
                    <a:lstStyle/>
                    <a:p>
                      <a:pPr indent="291465" algn="just"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effectLst/>
                          <a:latin typeface="Times New Roman"/>
                          <a:ea typeface="Calibri"/>
                        </a:rPr>
                        <a:t>  5. Код вида расходов включает группу, подгруппу и элемент вида расходов.</a:t>
                      </a:r>
                      <a:endParaRPr lang="ru-RU" sz="1500" dirty="0" smtClean="0">
                        <a:effectLst/>
                        <a:latin typeface="Times New Roman"/>
                        <a:ea typeface="Calibri"/>
                      </a:endParaRPr>
                    </a:p>
                    <a:p>
                      <a:pPr marL="0" marR="0" indent="342265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[ПУНКТ 5 применяется с бюджета 2014-2016],</a:t>
                      </a:r>
                      <a:r>
                        <a:rPr lang="ru-RU" sz="1500" b="1" i="1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500" b="1" i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СПЕЦИАЛЬНАЯ НОРМА -</a:t>
                      </a:r>
                      <a:r>
                        <a:rPr lang="ru-RU" sz="1500" b="1" i="1" baseline="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500" b="0" i="1" dirty="0" smtClean="0">
                          <a:effectLst/>
                          <a:latin typeface="Times New Roman"/>
                          <a:ea typeface="Calibri"/>
                        </a:rPr>
                        <a:t>Установить, что в 2014 году единые для бюджетов бюджетной системы Российской Федерации перечень и коды подгрупп видов расходов классификации расходов бюджетов устанавливаются Министерством финансов Российской Федерации.</a:t>
                      </a:r>
                      <a:endParaRPr lang="ru-RU" sz="1500" b="0" dirty="0" smtClean="0">
                        <a:effectLst/>
                        <a:latin typeface="Times New Roman"/>
                        <a:ea typeface="Calibri"/>
                      </a:endParaRPr>
                    </a:p>
                    <a:p>
                      <a:pPr indent="450215" algn="just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500" b="1" dirty="0" smtClean="0">
                          <a:effectLst/>
                          <a:latin typeface="Times New Roman"/>
                          <a:ea typeface="Times New Roman"/>
                        </a:rPr>
                        <a:t>6. Едиными для бюджетов бюджетной системы Российской Федерации группами и подгруппами видов расходов являются:</a:t>
                      </a:r>
                      <a:endParaRPr lang="ru-RU" sz="1500" b="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450215" algn="just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500" b="1" dirty="0" smtClean="0">
                          <a:effectLst/>
                          <a:latin typeface="Times New Roman"/>
                          <a:ea typeface="Times New Roman"/>
                        </a:rPr>
                        <a:t>1) группа "Расходы на выплаты персоналу в целях обеспечения выполнения функций государственными (муниципальными) органами, казенными учреждениями, органами управления государственными внебюджетными фондами"…</a:t>
                      </a:r>
                      <a:endParaRPr lang="ru-RU" sz="1500" b="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450215" algn="just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500" b="1" dirty="0" smtClean="0">
                          <a:effectLst/>
                          <a:latin typeface="Times New Roman"/>
                          <a:ea typeface="Times New Roman"/>
                        </a:rPr>
                        <a:t>2) группа «Закупка товаров, работ и услуг для государственных нужд» …</a:t>
                      </a:r>
                    </a:p>
                    <a:p>
                      <a:pPr indent="342265" algn="just">
                        <a:spcAft>
                          <a:spcPts val="0"/>
                        </a:spcAft>
                      </a:pPr>
                      <a:r>
                        <a:rPr lang="ru-RU" sz="15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[ПУНКТ 6 (кроме подгрупп видов расходов) применяется с бюджета 2014-2016]</a:t>
                      </a:r>
                      <a:endParaRPr lang="ru-RU" sz="1500" dirty="0" smtClean="0">
                        <a:effectLst/>
                        <a:latin typeface="Times New Roman"/>
                        <a:ea typeface="Calibri"/>
                      </a:endParaRPr>
                    </a:p>
                    <a:p>
                      <a:pPr indent="342265" algn="just">
                        <a:spcAft>
                          <a:spcPts val="0"/>
                        </a:spcAft>
                      </a:pPr>
                      <a:r>
                        <a:rPr lang="ru-RU" sz="1500" b="1" i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СПЕЦИАЛЬНАЯ НОРМА -</a:t>
                      </a:r>
                      <a:r>
                        <a:rPr lang="ru-RU" sz="1500" b="1" i="1" baseline="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500" b="0" i="1" dirty="0" smtClean="0">
                          <a:effectLst/>
                          <a:latin typeface="Times New Roman"/>
                          <a:ea typeface="Calibri"/>
                        </a:rPr>
                        <a:t>Положения пункта 6 статьи 21 Бюджетного кодекса Российской Федерации (в редакции настоящего Федерального закона) в части подгрупп видов расходов применяются к правоотношениям, возникающим при составлении и исполнении бюджетов бюджетной системы Российской Федерации, начиная с бюджетов на 2015 год (на 2015 год и на плановый период 2016 и 2017 годов). </a:t>
                      </a:r>
                    </a:p>
                    <a:p>
                      <a:pPr marL="0" marR="0" indent="342265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i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СПЕЦИАЛЬНАЯ НОРМА </a:t>
                      </a:r>
                      <a:r>
                        <a:rPr lang="ru-RU" sz="1500" b="0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+mn-cs"/>
                        </a:rPr>
                        <a:t>-  </a:t>
                      </a:r>
                      <a:r>
                        <a:rPr lang="ru-RU" sz="1500" b="1" i="1" u="sng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+mn-cs"/>
                        </a:rPr>
                        <a:t>в 2014 году</a:t>
                      </a:r>
                      <a:r>
                        <a:rPr lang="ru-RU" sz="1500" b="0" i="1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+mn-cs"/>
                        </a:rPr>
                        <a:t> единые для бюджетов бюджетной системы Российской Федерации перечень и коды подгрупп видов расходов классификации расходов бюджетов устанавливаются Минфином России </a:t>
                      </a:r>
                      <a:r>
                        <a:rPr lang="ru-RU" sz="1500" b="0" i="1" dirty="0" smtClean="0">
                          <a:effectLst/>
                          <a:latin typeface="Times New Roman"/>
                          <a:ea typeface="Calibri"/>
                        </a:rPr>
                        <a:t>(ст. 26 Федерального закона № 104-ФЗ).</a:t>
                      </a:r>
                    </a:p>
                    <a:p>
                      <a:pPr indent="342265" algn="just"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effectLst/>
                          <a:latin typeface="Times New Roman"/>
                          <a:ea typeface="Times New Roman"/>
                        </a:rPr>
                        <a:t>7. </a:t>
                      </a:r>
                      <a:r>
                        <a:rPr lang="ru-RU" sz="15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Перечень</a:t>
                      </a:r>
                      <a:r>
                        <a:rPr lang="ru-RU" sz="1500" b="1" dirty="0" smtClean="0">
                          <a:effectLst/>
                          <a:latin typeface="Times New Roman"/>
                          <a:ea typeface="Times New Roman"/>
                        </a:rPr>
                        <a:t> единых для бюджетов бюджетной системы Российской Федерации </a:t>
                      </a:r>
                      <a:r>
                        <a:rPr lang="ru-RU" sz="15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элементов видов расходов</a:t>
                      </a:r>
                      <a:r>
                        <a:rPr lang="ru-RU" sz="1500" b="1" dirty="0" smtClean="0">
                          <a:effectLst/>
                          <a:latin typeface="Times New Roman"/>
                          <a:ea typeface="Times New Roman"/>
                        </a:rPr>
                        <a:t> классификации расходов бюджетов </a:t>
                      </a:r>
                      <a:r>
                        <a:rPr lang="ru-RU" sz="15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устанавливается</a:t>
                      </a:r>
                      <a:r>
                        <a:rPr lang="ru-RU" sz="1500" b="1" dirty="0" smtClean="0">
                          <a:effectLst/>
                          <a:latin typeface="Times New Roman"/>
                          <a:ea typeface="Times New Roman"/>
                        </a:rPr>
                        <a:t> Министерством финансов Российской Федерации.</a:t>
                      </a:r>
                      <a:endParaRPr lang="ru-RU" sz="1500" dirty="0" smtClean="0">
                        <a:effectLst/>
                        <a:latin typeface="Times New Roman"/>
                        <a:ea typeface="Calibri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8255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173037" y="431587"/>
            <a:ext cx="8970963" cy="638175"/>
          </a:xfrm>
        </p:spPr>
        <p:txBody>
          <a:bodyPr/>
          <a:lstStyle/>
          <a:p>
            <a:r>
              <a:rPr lang="ru-RU" b="1" dirty="0" smtClean="0"/>
              <a:t>Утверждение перечней и кодов классификации расходов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873826449"/>
              </p:ext>
            </p:extLst>
          </p:nvPr>
        </p:nvGraphicFramePr>
        <p:xfrm>
          <a:off x="358774" y="972949"/>
          <a:ext cx="8785226" cy="5530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5510"/>
                <a:gridCol w="504110"/>
                <a:gridCol w="504110"/>
                <a:gridCol w="1377982"/>
                <a:gridCol w="1181301"/>
                <a:gridCol w="959806"/>
                <a:gridCol w="738313"/>
                <a:gridCol w="516819"/>
                <a:gridCol w="905224"/>
                <a:gridCol w="585750"/>
                <a:gridCol w="576301"/>
              </a:tblGrid>
              <a:tr h="357443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Глава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Пр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ЦСР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КВР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КОСГУ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63364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Группа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Под-группа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Элемент</a:t>
                      </a:r>
                    </a:p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Группа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</a:rPr>
                        <a:t>Статья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Подстатья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92453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ХХХ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ХХ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ХХ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Х Х Х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ХХХХ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Х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Х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Х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Х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Х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Х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3649">
                <a:tc rowSpan="4"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chemeClr val="tx1"/>
                          </a:solidFill>
                        </a:rPr>
                        <a:t>ПЕРЕЧЕНЬ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Утверж-дается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законом (решением) о бюджете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КОДЫ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Утверж-даются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актом</a:t>
                      </a:r>
                    </a:p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финансо-вого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Органа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rowSpan="4" gridSpan="2"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ПЕРЕЧЕНЬ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Единых для бюджетов бюджетной системы Российской Федерации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Разделов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подразделов</a:t>
                      </a:r>
                    </a:p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(БК РФ)</a:t>
                      </a:r>
                    </a:p>
                    <a:p>
                      <a:pPr algn="ctr"/>
                      <a:endParaRPr lang="ru-RU" sz="11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1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</a:rPr>
                        <a:t>КОДЫ</a:t>
                      </a:r>
                    </a:p>
                    <a:p>
                      <a:pPr algn="ctr"/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Утверж-даются</a:t>
                      </a:r>
                    </a:p>
                    <a:p>
                      <a:pPr algn="ctr"/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Указаниями</a:t>
                      </a:r>
                    </a:p>
                    <a:p>
                      <a:pPr algn="ctr"/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</a:rPr>
                        <a:t>Минфина России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КОДЫ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 устанавливается Указаниями о порядке применения бюджетной классификации</a:t>
                      </a: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chemeClr val="tx1"/>
                          </a:solidFill>
                        </a:rPr>
                        <a:t>ПЕРЕЧЕНЬ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Единых для бюджетов бюджетной системы Российской Федерации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групп ВР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(БК РФ)</a:t>
                      </a:r>
                    </a:p>
                    <a:p>
                      <a:pPr algn="ctr"/>
                      <a:endParaRPr lang="ru-RU" sz="11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1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1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</a:rPr>
                        <a:t>КОДЫ</a:t>
                      </a:r>
                    </a:p>
                    <a:p>
                      <a:pPr algn="ctr"/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Утверж-даются</a:t>
                      </a:r>
                    </a:p>
                    <a:p>
                      <a:pPr algn="ctr"/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Указаниями</a:t>
                      </a:r>
                    </a:p>
                    <a:p>
                      <a:pPr algn="ctr"/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</a:rPr>
                        <a:t>Минфина России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rowSpan="4" grid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Единые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для бюджетов бюджетной системы Российской Федерации, ПЕРЕЧЕНЬ И КОДЫ ПОДГРУПП</a:t>
                      </a:r>
                    </a:p>
                    <a:p>
                      <a:pPr algn="ctr"/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</a:rPr>
                        <a:t> в 2014 г. утверждаются Минфином России, с 2015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, ПЕРЕЧЕНЬ И КОДЫ ЭЛЕМЕНТОВ</a:t>
                      </a:r>
                    </a:p>
                    <a:p>
                      <a:pPr algn="ctr"/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</a:rPr>
                        <a:t> с 2014 г. утверждаются Минфином России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</a:rPr>
                        <a:t>ПЕРЕЧЕНЬ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Единые для бюджетов бюджетной системы Российской Федерации</a:t>
                      </a:r>
                    </a:p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(БК РФ)</a:t>
                      </a:r>
                    </a:p>
                    <a:p>
                      <a:pPr algn="ctr"/>
                      <a:endParaRPr lang="ru-RU" sz="11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1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1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1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</a:rPr>
                        <a:t>КОДЫ</a:t>
                      </a:r>
                    </a:p>
                    <a:p>
                      <a:pPr algn="ctr"/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Утверж-даются</a:t>
                      </a:r>
                    </a:p>
                    <a:p>
                      <a:pPr algn="ctr"/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Указаниями</a:t>
                      </a:r>
                    </a:p>
                    <a:p>
                      <a:pPr algn="ctr"/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</a:rPr>
                        <a:t>Минфина России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rowSpan="4"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ПЕРЕЧЕНЬ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и КОДЫ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Единые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для бюджетов бюджетной системы Российской Федерации,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</a:rPr>
                        <a:t>утверждаются Минфином России</a:t>
                      </a:r>
                      <a:endParaRPr lang="ru-RU" sz="11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717976">
                <a:tc vMerge="1"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gridSpan="2" vMerge="1">
                  <a:txBody>
                    <a:bodyPr/>
                    <a:lstStyle/>
                    <a:p>
                      <a:pPr algn="ctr"/>
                      <a:endParaRPr lang="ru-RU" sz="140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нормативным актом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Минфина России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КОДЫ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</a:rPr>
                        <a:t> и</a:t>
                      </a:r>
                      <a:endParaRPr lang="ru-RU" sz="11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ПОРЯДОК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применения кодов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части межбюджетных трансфертов определяется</a:t>
                      </a:r>
                    </a:p>
                    <a:p>
                      <a:pPr algn="ctr"/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</a:rPr>
                        <a:t>актом финансового органа</a:t>
                      </a:r>
                    </a:p>
                    <a:p>
                      <a:pPr algn="ctr"/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</a:rPr>
                        <a:t> бюджета – донора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 gridSpan="2" vMerge="1"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gridSpan="2" vMerge="1"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0086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нормативным актом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финансового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</a:rPr>
                        <a:t> органа субъекта РФ</a:t>
                      </a:r>
                      <a:endParaRPr lang="ru-RU" sz="11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24752">
                <a:tc vMerge="1"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gridSpan="2" vMerge="1">
                  <a:txBody>
                    <a:bodyPr/>
                    <a:lstStyle/>
                    <a:p>
                      <a:pPr algn="ctr"/>
                      <a:endParaRPr lang="ru-RU" sz="140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нормативным актом </a:t>
                      </a:r>
                    </a:p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финансового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</a:rPr>
                        <a:t> органа местного бюджета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 gridSpan="2" vMerge="1"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gridSpan="2" vMerge="1"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633649"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ЕДИНЫЕ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Уникальны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у соответствующего бюджета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ЕДИНЫЕ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 по </a:t>
                      </a:r>
                      <a:r>
                        <a:rPr lang="ru-RU" sz="1100" dirty="0" err="1" smtClean="0">
                          <a:solidFill>
                            <a:schemeClr val="tx1"/>
                          </a:solidFill>
                        </a:rPr>
                        <a:t>Меж.Бюджет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Трансфертам</a:t>
                      </a:r>
                    </a:p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5ХХХ; 5900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ЕДИНЫЕ 2014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ЕДИНЫЕ</a:t>
                      </a:r>
                    </a:p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 с 2014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ЕДИНЫЕ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91443" marR="91443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0503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3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11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6_Минфин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11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9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Arial Unicode MS"/>
        <a:cs typeface="Arial Unicode MS"/>
      </a:majorFont>
      <a:minorFont>
        <a:latin typeface="Times New Roman"/>
        <a:ea typeface="Arial Unicode MS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0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Arial Unicode MS"/>
        <a:cs typeface="Arial Unicode MS"/>
      </a:majorFont>
      <a:minorFont>
        <a:latin typeface="Times New Roman"/>
        <a:ea typeface="Arial Unicode MS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11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bg2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bg2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4_Минфин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11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5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11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Arial Unicode MS"/>
        <a:cs typeface="Arial Unicode MS"/>
      </a:majorFont>
      <a:minorFont>
        <a:latin typeface="Times New Roman"/>
        <a:ea typeface="Arial Unicode MS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7_Минфин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11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1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Arial Unicode MS"/>
        <a:cs typeface="Arial Unicode MS"/>
      </a:majorFont>
      <a:minorFont>
        <a:latin typeface="Times New Roman"/>
        <a:ea typeface="Arial Unicode MS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Минфин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11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8_Минфин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11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1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Arial Unicode MS"/>
        <a:cs typeface="Arial Unicode MS"/>
      </a:majorFont>
      <a:minorFont>
        <a:latin typeface="Times New Roman"/>
        <a:ea typeface="Arial Unicode MS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1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Arial Unicode MS"/>
        <a:cs typeface="Arial Unicode MS"/>
      </a:majorFont>
      <a:minorFont>
        <a:latin typeface="Times New Roman"/>
        <a:ea typeface="Arial Unicode MS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16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11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Слайды коллегия1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Arial"/>
        <a:cs typeface="Arial Unicode MS"/>
      </a:majorFont>
      <a:minorFont>
        <a:latin typeface="Times New Roman"/>
        <a:ea typeface="Arial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imes New Roman" charset="0"/>
            <a:ea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imes New Roman" charset="0"/>
            <a:ea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1_Тема1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11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1_Слайды коллегия1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Arial"/>
        <a:cs typeface="Arial Unicode MS"/>
      </a:majorFont>
      <a:minorFont>
        <a:latin typeface="Times New Roman"/>
        <a:ea typeface="Arial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imes New Roman" charset="0"/>
            <a:ea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imes New Roman" charset="0"/>
            <a:ea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2_Слайды коллегия1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Arial"/>
        <a:cs typeface="Arial Unicode MS"/>
      </a:majorFont>
      <a:minorFont>
        <a:latin typeface="Times New Roman"/>
        <a:ea typeface="Arial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imes New Roman" charset="0"/>
            <a:ea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imes New Roman" charset="0"/>
            <a:ea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3_Слайды коллегия1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Arial"/>
        <a:cs typeface="Arial Unicode MS"/>
      </a:majorFont>
      <a:minorFont>
        <a:latin typeface="Times New Roman"/>
        <a:ea typeface="Arial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imes New Roman" charset="0"/>
            <a:ea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imes New Roman" charset="0"/>
            <a:ea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1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11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bg2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bg2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Минфин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11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4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11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Arial Unicode MS"/>
        <a:cs typeface="Arial Unicode MS"/>
      </a:majorFont>
      <a:minorFont>
        <a:latin typeface="Times New Roman"/>
        <a:ea typeface="Arial Unicode MS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Минфин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11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Arial Unicode MS"/>
        <a:cs typeface="Arial Unicode MS"/>
      </a:majorFont>
      <a:minorFont>
        <a:latin typeface="Times New Roman"/>
        <a:ea typeface="Arial Unicode MS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43299</TotalTime>
  <Words>5160</Words>
  <Application>Microsoft Office PowerPoint</Application>
  <PresentationFormat>Экран (4:3)</PresentationFormat>
  <Paragraphs>1187</Paragraphs>
  <Slides>55</Slides>
  <Notes>15</Notes>
  <HiddenSlides>0</HiddenSlides>
  <MMClips>0</MMClips>
  <ScaleCrop>false</ScaleCrop>
  <HeadingPairs>
    <vt:vector size="6" baseType="variant">
      <vt:variant>
        <vt:lpstr>Тема</vt:lpstr>
      </vt:variant>
      <vt:variant>
        <vt:i4>28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55</vt:i4>
      </vt:variant>
    </vt:vector>
  </HeadingPairs>
  <TitlesOfParts>
    <vt:vector size="84" baseType="lpstr">
      <vt:lpstr>13_Городская</vt:lpstr>
      <vt:lpstr>1_Минфин</vt:lpstr>
      <vt:lpstr>Тема1</vt:lpstr>
      <vt:lpstr>3_Оформление по умолчанию</vt:lpstr>
      <vt:lpstr>2_Минфин</vt:lpstr>
      <vt:lpstr>14_Городская</vt:lpstr>
      <vt:lpstr>7_Оформление по умолчанию</vt:lpstr>
      <vt:lpstr>3_Минфин</vt:lpstr>
      <vt:lpstr>8_Оформление по умолчанию</vt:lpstr>
      <vt:lpstr>6_Минфин</vt:lpstr>
      <vt:lpstr>9_Оформление по умолчанию</vt:lpstr>
      <vt:lpstr>10_Оформление по умолчанию</vt:lpstr>
      <vt:lpstr>12_Городская</vt:lpstr>
      <vt:lpstr>11_Оформление по умолчанию</vt:lpstr>
      <vt:lpstr>4_Минфин</vt:lpstr>
      <vt:lpstr>15_Городская</vt:lpstr>
      <vt:lpstr>12_Оформление по умолчанию</vt:lpstr>
      <vt:lpstr>7_Минфин</vt:lpstr>
      <vt:lpstr>13_Оформление по умолчанию</vt:lpstr>
      <vt:lpstr>8_Минфин</vt:lpstr>
      <vt:lpstr>14_Оформление по умолчанию</vt:lpstr>
      <vt:lpstr>15_Оформление по умолчанию</vt:lpstr>
      <vt:lpstr>16_Городская</vt:lpstr>
      <vt:lpstr>Слайды коллегия1</vt:lpstr>
      <vt:lpstr>1_Тема1</vt:lpstr>
      <vt:lpstr>1_Слайды коллегия1</vt:lpstr>
      <vt:lpstr>2_Слайды коллегия1</vt:lpstr>
      <vt:lpstr>3_Слайды коллегия1</vt:lpstr>
      <vt:lpstr>Photo Editor Photo</vt:lpstr>
      <vt:lpstr>Новая программная классификация.    Актуальные вопросы ее применения при исполнении    бюджетов бюджетной системы Российской    Федерации в 2014 году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Утверждение перечней и кодов классификации расходов</vt:lpstr>
      <vt:lpstr>Структура приказа МФ РФ № 65Н от 01.07.2013г  «Об утверждении Указаний  о порядке применения бюджетной классификации Российской Федерации»</vt:lpstr>
      <vt:lpstr>Начиная с бюджета 2014 года (без ограничения применения)</vt:lpstr>
      <vt:lpstr>Слайд 12</vt:lpstr>
      <vt:lpstr>Слайд 13</vt:lpstr>
      <vt:lpstr>Слайд 14</vt:lpstr>
      <vt:lpstr>Слайд 15</vt:lpstr>
      <vt:lpstr>Слайд 16</vt:lpstr>
      <vt:lpstr>Слайд 17</vt:lpstr>
      <vt:lpstr>Особенности Кодирования Направлений расходов ФБ</vt:lpstr>
      <vt:lpstr>Рекомендации по кодированию субъектами РФ</vt:lpstr>
      <vt:lpstr>Рекомендации по кодированию субъектами РФ</vt:lpstr>
      <vt:lpstr>Механизм реализации положений пункта 4 статьи 79 БК РФ "софинансирование бюджетных инвестиций"</vt:lpstr>
      <vt:lpstr>Стоимость проекта: 100 %, в т.ч.: федеральный бюджет -  50 %.; бюджет субъекта РФ –50 %.. </vt:lpstr>
      <vt:lpstr>Стоимость проекта: 100 %, в т.ч.: федеральный бюджет -  30 %.; бюджет субъекта РФ – 45 %.; местный бюджет – 25 %. </vt:lpstr>
      <vt:lpstr>Слайд 24</vt:lpstr>
      <vt:lpstr>Слайд 25</vt:lpstr>
      <vt:lpstr>Изменение наименований и перечня видов расходов</vt:lpstr>
      <vt:lpstr>Изменение перечня и кодов видов расходов  по бюджетным инвестициям (группа 400)</vt:lpstr>
      <vt:lpstr>Перечень групп КВР</vt:lpstr>
      <vt:lpstr>Перечень подгрупп КВР группа 100</vt:lpstr>
      <vt:lpstr>Перечень подгрупп КВР группа 200</vt:lpstr>
      <vt:lpstr>Перечень подгрупп КВР группа 300</vt:lpstr>
      <vt:lpstr>Перечень подгрупп КВР группа 400</vt:lpstr>
      <vt:lpstr>Перечень подгрупп КВР группа 500</vt:lpstr>
      <vt:lpstr>Перечень подгрупп КВР группа 600</vt:lpstr>
      <vt:lpstr>Перечень подгрупп КВР группа 700</vt:lpstr>
      <vt:lpstr>Перечень подгрупп КВР группа 800</vt:lpstr>
      <vt:lpstr>КВР при осуществлении закупок</vt:lpstr>
      <vt:lpstr>Особенности КВР подгруппы 230 - 240</vt:lpstr>
      <vt:lpstr>Особенности КВР при предоставлении грантов</vt:lpstr>
      <vt:lpstr>Перечень элементов КВР подгрупп 110 - 120</vt:lpstr>
      <vt:lpstr>Перечень элементов КВР подгрупп 130 - 140</vt:lpstr>
      <vt:lpstr>Перечень элементов КВР подгруппы 210 (ФБ)</vt:lpstr>
      <vt:lpstr>Перечень элементов КВР подгруппы 220 (ФБ)</vt:lpstr>
      <vt:lpstr>Перечень элементов КВР подгруппы 230 - 240</vt:lpstr>
      <vt:lpstr>Перечень элементов КВР подгруппы 310 </vt:lpstr>
      <vt:lpstr>Перечень элементов КВР подгруппы 320-360</vt:lpstr>
      <vt:lpstr>Перечень элементов КВР подгруппы 410, 450</vt:lpstr>
      <vt:lpstr>Перечень элементов КВР подгруппы 460</vt:lpstr>
      <vt:lpstr>Перечень элементов КВР подгруппы 510 - 540</vt:lpstr>
      <vt:lpstr>Перечень элементов КВР подгруппы 600</vt:lpstr>
      <vt:lpstr>Перечень элементов КВР подгруппы 810 - 830</vt:lpstr>
      <vt:lpstr>Перечень элементов КВР подгруппы 840 - 880</vt:lpstr>
      <vt:lpstr>Задачи финансового органа субъекта Российской Федерации по регулированию бюджетной классификации согласно новой редакции БК </vt:lpstr>
      <vt:lpstr>Задачи финансового органа муниципального образования  по регулированию бюджетной классификации  согласно новой редакции БК </vt:lpstr>
      <vt:lpstr>Задачи финансовых органов по регулированию бюджетной классификации согласно новой редакции БК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Россия-2020: Концепция обеспечения экономического лидерства</dc:title>
  <dc:creator>Vaio</dc:creator>
  <cp:lastModifiedBy>Светлана</cp:lastModifiedBy>
  <cp:revision>2328</cp:revision>
  <cp:lastPrinted>2013-08-15T14:59:48Z</cp:lastPrinted>
  <dcterms:modified xsi:type="dcterms:W3CDTF">2013-09-03T11:44:29Z</dcterms:modified>
</cp:coreProperties>
</file>