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7" r:id="rId1"/>
  </p:sldMasterIdLst>
  <p:notesMasterIdLst>
    <p:notesMasterId r:id="rId20"/>
  </p:notesMasterIdLst>
  <p:handoutMasterIdLst>
    <p:handoutMasterId r:id="rId21"/>
  </p:handoutMasterIdLst>
  <p:sldIdLst>
    <p:sldId id="444" r:id="rId2"/>
    <p:sldId id="598" r:id="rId3"/>
    <p:sldId id="581" r:id="rId4"/>
    <p:sldId id="582" r:id="rId5"/>
    <p:sldId id="583" r:id="rId6"/>
    <p:sldId id="584" r:id="rId7"/>
    <p:sldId id="586" r:id="rId8"/>
    <p:sldId id="585" r:id="rId9"/>
    <p:sldId id="588" r:id="rId10"/>
    <p:sldId id="587" r:id="rId11"/>
    <p:sldId id="589" r:id="rId12"/>
    <p:sldId id="590" r:id="rId13"/>
    <p:sldId id="591" r:id="rId14"/>
    <p:sldId id="593" r:id="rId15"/>
    <p:sldId id="594" r:id="rId16"/>
    <p:sldId id="600" r:id="rId17"/>
    <p:sldId id="599" r:id="rId18"/>
    <p:sldId id="564" r:id="rId19"/>
  </p:sldIdLst>
  <p:sldSz cx="9144000" cy="6858000" type="screen4x3"/>
  <p:notesSz cx="6797675" cy="9874250"/>
  <p:defaultTextStyle>
    <a:defPPr>
      <a:defRPr lang="en-US"/>
    </a:defPPr>
    <a:lvl1pPr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2D2DB9"/>
    <a:srgbClr val="FF7979"/>
    <a:srgbClr val="8383E1"/>
    <a:srgbClr val="A8A8EA"/>
    <a:srgbClr val="009900"/>
    <a:srgbClr val="E7F5F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9200" autoAdjust="0"/>
  </p:normalViewPr>
  <p:slideViewPr>
    <p:cSldViewPr>
      <p:cViewPr>
        <p:scale>
          <a:sx n="66" d="100"/>
          <a:sy n="66" d="100"/>
        </p:scale>
        <p:origin x="-690" y="-78"/>
      </p:cViewPr>
      <p:guideLst>
        <p:guide orient="horz" pos="1680"/>
        <p:guide orient="horz" pos="4319"/>
        <p:guide orient="horz" pos="288"/>
        <p:guide orient="horz" pos="3360"/>
        <p:guide pos="4944"/>
        <p:guide pos="19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256" y="-120"/>
      </p:cViewPr>
      <p:guideLst>
        <p:guide orient="horz" pos="3111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530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51163" cy="530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9588"/>
            <a:ext cx="2951163" cy="454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399588"/>
            <a:ext cx="2951163" cy="454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BDD3ABC-14BF-4C82-9720-D7F6DFF53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40300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689475"/>
            <a:ext cx="4981575" cy="4445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F0D38B1-E89A-4952-9974-A701704C3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91586" tIns="45793" rIns="91586" bIns="45793" anchor="b"/>
          <a:lstStyle/>
          <a:p>
            <a:pPr algn="r" defTabSz="915988"/>
            <a:fld id="{4F9DF299-CBB0-4CDE-AC6B-01E8655C2C33}" type="slidenum">
              <a:rPr lang="ru-RU" sz="1200">
                <a:latin typeface="Times New Roman" pitchFamily="18" charset="0"/>
              </a:rPr>
              <a:pPr algn="r" defTabSz="915988"/>
              <a:t>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wrap="square"/>
          <a:lstStyle/>
          <a:p>
            <a:pPr algn="ctr"/>
            <a:endParaRPr lang="ru-RU" sz="13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91586" tIns="45793" rIns="91586" bIns="45793" anchor="b"/>
          <a:lstStyle/>
          <a:p>
            <a:pPr algn="r" defTabSz="915988"/>
            <a:fld id="{75585438-16CC-427D-BE3E-52E2CEF03342}" type="slidenum">
              <a:rPr lang="ru-RU" sz="1200">
                <a:latin typeface="Times New Roman" pitchFamily="18" charset="0"/>
              </a:rPr>
              <a:pPr algn="r" defTabSz="915988"/>
              <a:t>18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wrap="square"/>
          <a:lstStyle/>
          <a:p>
            <a:pPr algn="ctr"/>
            <a:endParaRPr lang="ru-RU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 w="2857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27650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 w="2857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D722D-5390-48F4-964E-2353F1A71537}" type="datetime1">
              <a:rPr lang="ru-RU"/>
              <a:pPr>
                <a:defRPr/>
              </a:pPr>
              <a:t>04.09.2013</a:t>
            </a:fld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3896E5F6-CBF9-434B-8382-94713B774320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28674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8FED52B6-1B47-42BA-9D58-8E64BCFD5ABF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947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812212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57846FFB-1FE0-43F4-AB2F-C70B8666885D}" type="datetime1">
              <a:rPr lang="ru-RU"/>
              <a:pPr>
                <a:defRPr/>
              </a:pPr>
              <a:t>04.09.2013</a:t>
            </a:fld>
            <a:endParaRPr lang="ru-RU"/>
          </a:p>
        </p:txBody>
      </p:sp>
      <p:sp>
        <p:nvSpPr>
          <p:cNvPr id="2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590800" cy="323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CACF2F3E-2A6A-4252-8AF4-72786C3A1825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 txBox="1">
            <a:spLocks noChangeArrowheads="1"/>
          </p:cNvSpPr>
          <p:nvPr/>
        </p:nvSpPr>
        <p:spPr bwMode="auto">
          <a:xfrm>
            <a:off x="395288" y="2770188"/>
            <a:ext cx="82804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2D2DB9"/>
                </a:solidFill>
              </a:rPr>
              <a:t>Вопросы</a:t>
            </a:r>
            <a:endParaRPr lang="ru-RU" sz="27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sz="27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7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836613"/>
            <a:ext cx="879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4868863"/>
            <a:ext cx="91440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4221163"/>
            <a:ext cx="29162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6308725"/>
            <a:ext cx="9144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250825" y="4214813"/>
            <a:ext cx="8609013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70000"/>
              </a:lnSpc>
              <a:spcBef>
                <a:spcPct val="20000"/>
              </a:spcBef>
            </a:pPr>
            <a:endParaRPr lang="ru-RU" sz="200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70000"/>
              </a:lnSpc>
              <a:spcBef>
                <a:spcPct val="20000"/>
              </a:spcBef>
            </a:pPr>
            <a:r>
              <a:rPr lang="ru-RU" sz="19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Департамент бюджетной методологии 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</a:pPr>
            <a:r>
              <a:rPr lang="ru-RU" sz="19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Министерства финансов Российской Федерации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</a:pPr>
            <a:endParaRPr lang="ru-RU" sz="190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49237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60338" y="765175"/>
            <a:ext cx="8983662" cy="489585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dirty="0" smtClean="0"/>
              <a:t>     Принятие бюджетным учреждением расходов в размере кредиторской задолженности  по виду финансового обеспечения «2» 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    Дт 2 401 20 226   Кт 2 302  26  730   5000,00</a:t>
            </a:r>
          </a:p>
          <a:p>
            <a:endParaRPr lang="ru-RU" dirty="0" smtClean="0"/>
          </a:p>
          <a:p>
            <a:pPr>
              <a:buFont typeface="Symbol" pitchFamily="18" charset="2"/>
              <a:buNone/>
            </a:pPr>
            <a:r>
              <a:rPr lang="ru-RU" dirty="0" smtClean="0"/>
              <a:t>     Уменьшение бюджетным учреждением фактических расходов в размере кредиторской задолженности  по виду финансового обеспечения «4» 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    Дт 4 401 20 </a:t>
            </a:r>
            <a:r>
              <a:rPr lang="ru-RU" dirty="0" smtClean="0"/>
              <a:t>226 (4109хх226)   </a:t>
            </a:r>
            <a:r>
              <a:rPr lang="ru-RU" dirty="0" smtClean="0"/>
              <a:t>Кт 4 302  26  730  (- 5000,00)</a:t>
            </a:r>
          </a:p>
          <a:p>
            <a:endParaRPr lang="ru-RU" dirty="0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95A5051D-0440-45B3-A423-59B2478407BE}" type="slidenum">
              <a:rPr lang="en-GB" sz="1400" smtClean="0"/>
              <a:pPr/>
              <a:t>10</a:t>
            </a:fld>
            <a:endParaRPr lang="en-GB" sz="14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None/>
              <a:defRPr/>
            </a:pPr>
            <a:r>
              <a:rPr lang="ru-RU" dirty="0" smtClean="0"/>
              <a:t>   Оплата задолженности с лицевого счета учреждения </a:t>
            </a:r>
          </a:p>
          <a:p>
            <a:pPr>
              <a:buFont typeface="Symbol" pitchFamily="18" charset="2"/>
              <a:buNone/>
              <a:defRPr/>
            </a:pPr>
            <a:r>
              <a:rPr lang="ru-RU" dirty="0" smtClean="0"/>
              <a:t>   по виду финансового обеспечения «2» </a:t>
            </a:r>
          </a:p>
          <a:p>
            <a:pPr>
              <a:buFont typeface="Symbol" pitchFamily="18" charset="2"/>
              <a:buNone/>
              <a:defRPr/>
            </a:pPr>
            <a:r>
              <a:rPr lang="ru-RU" dirty="0" smtClean="0"/>
              <a:t>   Дт  2 302 26 830      Кт  2 201 11 610</a:t>
            </a:r>
          </a:p>
          <a:p>
            <a:pPr>
              <a:buFont typeface="Symbol" pitchFamily="18" charset="2"/>
              <a:buNone/>
              <a:defRPr/>
            </a:pPr>
            <a:r>
              <a:rPr lang="ru-RU" dirty="0" smtClean="0"/>
              <a:t>   Увеличение </a:t>
            </a:r>
            <a:r>
              <a:rPr lang="ru-RU" dirty="0" err="1" smtClean="0"/>
              <a:t>забалансового</a:t>
            </a:r>
            <a:r>
              <a:rPr lang="ru-RU" dirty="0" smtClean="0"/>
              <a:t> счета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 </a:t>
            </a:r>
            <a:r>
              <a:rPr lang="ru-RU" dirty="0" smtClean="0"/>
              <a:t> по аналитическому коду операций сектора государственного управления (КОСГУ)  226</a:t>
            </a:r>
            <a:endParaRPr lang="ru-RU" dirty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19027881-4473-4E7B-8814-C5CD3B4DF716}" type="slidenum">
              <a:rPr lang="en-GB" sz="1400" smtClean="0"/>
              <a:pPr/>
              <a:t>11</a:t>
            </a:fld>
            <a:endParaRPr lang="en-GB" sz="1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49237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160338" y="1700213"/>
            <a:ext cx="8983662" cy="5157787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dirty="0" smtClean="0"/>
              <a:t>     </a:t>
            </a:r>
            <a:r>
              <a:rPr lang="ru-RU" b="1" u="sng" dirty="0" smtClean="0"/>
              <a:t>11.4.</a:t>
            </a:r>
            <a:r>
              <a:rPr lang="ru-RU" dirty="0" smtClean="0"/>
              <a:t> Государственное автономное образовательное спортивное учреждение по договору получает услуги по предоставлению </a:t>
            </a:r>
            <a:r>
              <a:rPr lang="ru-RU" b="1" dirty="0" smtClean="0"/>
              <a:t>льда для тренировок</a:t>
            </a:r>
            <a:r>
              <a:rPr lang="ru-RU" dirty="0" smtClean="0"/>
              <a:t> в соответствии с графиком и оплачивает по КОСГУ 226 «Прочие работы, услуги». </a:t>
            </a:r>
          </a:p>
          <a:p>
            <a:pPr>
              <a:buFont typeface="Symbol" pitchFamily="18" charset="2"/>
              <a:buNone/>
            </a:pPr>
            <a:r>
              <a:rPr lang="ru-RU" b="1" u="sng" dirty="0" smtClean="0"/>
              <a:t>   Вопрос: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Является ли использование льда для тренировок </a:t>
            </a:r>
            <a:r>
              <a:rPr lang="ru-RU" b="1" dirty="0" smtClean="0"/>
              <a:t>арендой</a:t>
            </a:r>
            <a:r>
              <a:rPr lang="ru-RU" dirty="0" smtClean="0"/>
              <a:t>?</a:t>
            </a:r>
          </a:p>
          <a:p>
            <a:pPr>
              <a:buFont typeface="Symbol" pitchFamily="18" charset="2"/>
              <a:buNone/>
            </a:pPr>
            <a:r>
              <a:rPr lang="ru-RU" b="1" dirty="0" smtClean="0"/>
              <a:t>Ответ:  </a:t>
            </a:r>
            <a:r>
              <a:rPr lang="ru-RU" dirty="0" smtClean="0"/>
              <a:t>По мнению Федерального казначейства, предоставление для тренировок помещения, оборудованного, как каток, является арендой и оплата данных услуг осуществляется по коду КОСГУ 224 . 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0532536A-560A-416D-8348-1FB8508F4B5B}" type="slidenum">
              <a:rPr lang="en-GB" sz="1400" smtClean="0"/>
              <a:pPr/>
              <a:t>12</a:t>
            </a:fld>
            <a:endParaRPr lang="en-GB" sz="14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49237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60338" y="981075"/>
            <a:ext cx="8983662" cy="5876925"/>
          </a:xfrm>
        </p:spPr>
        <p:txBody>
          <a:bodyPr/>
          <a:lstStyle/>
          <a:p>
            <a:r>
              <a:rPr lang="ru-RU" b="1" u="sng" dirty="0" smtClean="0"/>
              <a:t>12.1.</a:t>
            </a:r>
            <a:r>
              <a:rPr lang="ru-RU" dirty="0" smtClean="0"/>
              <a:t> На балансе в составе основных средств находятся мониторы и системные блоки как отдельные объекты (приобретены 2-4 года назад), из них есть объекты, приобретенные в разные сроки. </a:t>
            </a:r>
          </a:p>
          <a:p>
            <a:pPr>
              <a:buFont typeface="Symbol" pitchFamily="18" charset="2"/>
              <a:buNone/>
            </a:pPr>
            <a:r>
              <a:rPr lang="ru-RU" b="1" u="sng" dirty="0" smtClean="0"/>
              <a:t> Вопросы:</a:t>
            </a:r>
            <a:endParaRPr lang="ru-RU" dirty="0" smtClean="0"/>
          </a:p>
          <a:p>
            <a:pPr>
              <a:buFont typeface="Symbol" pitchFamily="18" charset="2"/>
              <a:buNone/>
            </a:pPr>
            <a:r>
              <a:rPr lang="ru-RU" b="1" dirty="0" smtClean="0"/>
              <a:t>    </a:t>
            </a:r>
            <a:r>
              <a:rPr lang="ru-RU" dirty="0" smtClean="0"/>
              <a:t> Можно ли из этих отдельных объектов сформировать единый объект – компьютер?</a:t>
            </a:r>
          </a:p>
          <a:p>
            <a:r>
              <a:rPr lang="ru-RU" dirty="0" smtClean="0"/>
              <a:t> Правомерно ли приобретение отдельных составных частей компьютера, с последующим формированием единого инвентарного объекта по КОСГУ 310 или составные части должны приобретаться только по КОСГУ 340?</a:t>
            </a: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8004926C-F06D-4E82-BF79-D76AC49E4E73}" type="slidenum">
              <a:rPr lang="en-GB" sz="1400" smtClean="0"/>
              <a:pPr/>
              <a:t>13</a:t>
            </a:fld>
            <a:endParaRPr lang="en-GB" sz="14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689100"/>
          </a:xfrm>
        </p:spPr>
        <p:txBody>
          <a:bodyPr/>
          <a:lstStyle/>
          <a:p>
            <a:r>
              <a:rPr lang="ru-RU" b="1" u="sng" smtClean="0">
                <a:solidFill>
                  <a:schemeClr val="tx1"/>
                </a:solidFill>
              </a:rPr>
              <a:t>1.5.</a:t>
            </a:r>
            <a:r>
              <a:rPr lang="ru-RU" smtClean="0">
                <a:solidFill>
                  <a:schemeClr val="tx1"/>
                </a:solidFill>
              </a:rPr>
              <a:t>  В регионах, где применяется пилотный проект выплаты пособий ФСС 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(100% перечисление начисленных взносов с последующим возмещением расходов)?</a:t>
            </a:r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160338" y="2276475"/>
            <a:ext cx="8812212" cy="3744913"/>
          </a:xfrm>
        </p:spPr>
        <p:txBody>
          <a:bodyPr/>
          <a:lstStyle/>
          <a:p>
            <a:pPr algn="just">
              <a:buFont typeface="Symbol" pitchFamily="18" charset="2"/>
              <a:buNone/>
            </a:pPr>
            <a:r>
              <a:rPr lang="ru-RU" b="1" u="sng" smtClean="0"/>
              <a:t>  Вопрос: </a:t>
            </a:r>
            <a:r>
              <a:rPr lang="ru-RU" smtClean="0"/>
              <a:t> Принимаются ли бюджетные и денежные обязательства на сумму начисленной оплаты 4-х дополнительных  выходных дней для ухода за ребенком инвалидом с последующим их сторнированием после возмещения расходов ФСС</a:t>
            </a: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1813B511-C568-4CF6-8138-E8599D641ECA}" type="slidenum">
              <a:rPr lang="en-GB" sz="1400" smtClean="0"/>
              <a:pPr/>
              <a:t>14</a:t>
            </a:fld>
            <a:endParaRPr lang="en-GB" sz="14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 flipV="1">
            <a:off x="146050" y="620713"/>
            <a:ext cx="8994775" cy="111125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60338" y="549275"/>
            <a:ext cx="8983662" cy="6308725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dirty="0" smtClean="0"/>
              <a:t>    В ходе инвентаризации выявлена  недостача материальных ценностей, приобретенных за счет средств   субсидии на иные цели, недостача  отнесена на счет 5 209 00 000 «Расчеты по ущербу имуществу», средства по недостаче от виновного лица поступают в кассу учреждения </a:t>
            </a:r>
          </a:p>
          <a:p>
            <a:pPr>
              <a:buFont typeface="Symbol" pitchFamily="18" charset="2"/>
              <a:buNone/>
            </a:pPr>
            <a:r>
              <a:rPr lang="ru-RU" b="1" u="sng" dirty="0" smtClean="0"/>
              <a:t>Вопрос:</a:t>
            </a:r>
            <a:r>
              <a:rPr lang="ru-RU" dirty="0" smtClean="0"/>
              <a:t>  Как правильно сформировать  бухгалтерские записи по операциям, связанным с недостачей материальных ценностей и возмещением недостачи, по какому коду КОСГУ отразить суммы, поступающие в возмещение недостачи материальных запасов, приобретенных за счет субсидии на иную цель, по какой строке формы 0503737 должна отражаться данная операция</a:t>
            </a:r>
            <a:r>
              <a:rPr lang="ru-RU" dirty="0" smtClean="0"/>
              <a:t>?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</a:t>
            </a:r>
            <a:r>
              <a:rPr lang="ru-RU" dirty="0" smtClean="0"/>
              <a:t>    Следует начислять  по 2 209 00 000 (По приносящей доход) </a:t>
            </a:r>
            <a:endParaRPr lang="ru-RU" dirty="0" smtClean="0"/>
          </a:p>
          <a:p>
            <a:pPr>
              <a:buFont typeface="Symbol" pitchFamily="18" charset="2"/>
              <a:buNone/>
            </a:pPr>
            <a:r>
              <a:rPr lang="ru-RU" dirty="0" smtClean="0"/>
              <a:t>     </a:t>
            </a: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B97EB5BE-9A13-4514-A605-FFB65AC4FD53}" type="slidenum">
              <a:rPr lang="en-GB" sz="1400" smtClean="0"/>
              <a:pPr/>
              <a:t>15</a:t>
            </a:fld>
            <a:endParaRPr lang="en-GB" sz="1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968970"/>
          </a:xfrm>
        </p:spPr>
        <p:txBody>
          <a:bodyPr/>
          <a:lstStyle/>
          <a:p>
            <a:r>
              <a:rPr lang="ru-RU" dirty="0" smtClean="0"/>
              <a:t>На счете 5 105 ХХ 000 остатки могут быть как исключение</a:t>
            </a:r>
            <a:br>
              <a:rPr lang="ru-RU" dirty="0" smtClean="0"/>
            </a:br>
            <a:r>
              <a:rPr lang="ru-RU" dirty="0" smtClean="0"/>
              <a:t>НФА принимаем к учету на счет 4 105 </a:t>
            </a:r>
            <a:r>
              <a:rPr lang="ru-RU" dirty="0" err="1" smtClean="0"/>
              <a:t>хх</a:t>
            </a:r>
            <a:r>
              <a:rPr lang="ru-RU" dirty="0" smtClean="0"/>
              <a:t> 000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2856"/>
            <a:ext cx="8812212" cy="38885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Выявлена недостача материальных запасов </a:t>
            </a:r>
          </a:p>
          <a:p>
            <a:pPr>
              <a:buNone/>
            </a:pPr>
            <a:r>
              <a:rPr lang="ru-RU" dirty="0" smtClean="0"/>
              <a:t>    Дт 2 209 74 560    Кт  2 401 10 172</a:t>
            </a:r>
          </a:p>
          <a:p>
            <a:pPr>
              <a:buNone/>
            </a:pPr>
            <a:r>
              <a:rPr lang="ru-RU" dirty="0" smtClean="0"/>
              <a:t>  одновременно списание материальных запасов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Дт 4 401 10 172    Кт 4 105 ХХ 440</a:t>
            </a:r>
          </a:p>
          <a:p>
            <a:pPr>
              <a:buNone/>
            </a:pPr>
            <a:r>
              <a:rPr lang="ru-RU" dirty="0" smtClean="0"/>
              <a:t>    или  Дт 5 </a:t>
            </a:r>
            <a:r>
              <a:rPr lang="ru-RU" dirty="0" smtClean="0"/>
              <a:t>401 10 172    Кт </a:t>
            </a:r>
            <a:r>
              <a:rPr lang="ru-RU" dirty="0" smtClean="0"/>
              <a:t>5 </a:t>
            </a:r>
            <a:r>
              <a:rPr lang="ru-RU" dirty="0" smtClean="0"/>
              <a:t>105 ХХ 440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Внесение  в кассу денежных средств в погашение недостачи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Дт 2 201 34 510   Кт 2 209 74 660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СЛАЙД</a:t>
            </a:r>
            <a:r>
              <a:rPr lang="en-GB" sz="1400" smtClean="0"/>
              <a:t> </a:t>
            </a:r>
            <a:fld id="{8FED52B6-1B47-42BA-9D58-8E64BCFD5ABF}" type="slidenum">
              <a:rPr lang="en-GB" sz="1400" smtClean="0"/>
              <a:pPr>
                <a:defRPr/>
              </a:pPr>
              <a:t>16</a:t>
            </a:fld>
            <a:endParaRPr lang="en-GB"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49237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60338" y="620713"/>
            <a:ext cx="8983662" cy="6237287"/>
          </a:xfrm>
        </p:spPr>
        <p:txBody>
          <a:bodyPr/>
          <a:lstStyle/>
          <a:p>
            <a:r>
              <a:rPr lang="ru-RU" b="1" u="sng" dirty="0" smtClean="0"/>
              <a:t>16.1.</a:t>
            </a:r>
            <a:r>
              <a:rPr lang="ru-RU" dirty="0" smtClean="0"/>
              <a:t> </a:t>
            </a:r>
            <a:r>
              <a:rPr lang="ru-RU" b="1" u="sng" dirty="0" smtClean="0"/>
              <a:t>Вопрос:</a:t>
            </a:r>
            <a:r>
              <a:rPr lang="ru-RU" dirty="0" smtClean="0"/>
              <a:t> </a:t>
            </a:r>
            <a:r>
              <a:rPr lang="ru-RU" b="1" dirty="0" smtClean="0"/>
              <a:t>просим довести до финансовых органов субъектов Российской Федерации методические рекомендации по вопросам отражения указанных мероприятий в учете и бухгалтерской (бюджетной) отчетности</a:t>
            </a:r>
            <a:r>
              <a:rPr lang="ru-RU" dirty="0" smtClean="0"/>
              <a:t>, а именно в случаях:</a:t>
            </a:r>
          </a:p>
          <a:p>
            <a:r>
              <a:rPr lang="ru-RU" dirty="0" smtClean="0"/>
              <a:t> реорганизации бюджетного (автономного) учреждения путем слияния или присоединения к другому бюджетному (автономному) учреждению;</a:t>
            </a:r>
          </a:p>
          <a:p>
            <a:r>
              <a:rPr lang="ru-RU" dirty="0" smtClean="0"/>
              <a:t> присоединения учреждения к другому учреждению с одновременным изменением типа учреждения (казенного учреждения к бюджетному (автономному) учреждению и наоборот);</a:t>
            </a:r>
          </a:p>
          <a:p>
            <a:r>
              <a:rPr lang="ru-RU" dirty="0" smtClean="0"/>
              <a:t>выделения  из  бюджетного (автономного) учреждения нового как бюджетного (автономного), так и казенного  учреждения.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BA46D80B-8D01-4085-8010-7ECA348C8A32}" type="slidenum">
              <a:rPr lang="en-GB" sz="1400" smtClean="0"/>
              <a:pPr/>
              <a:t>17</a:t>
            </a:fld>
            <a:endParaRPr lang="en-GB" sz="14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 txBox="1">
            <a:spLocks noChangeArrowheads="1"/>
          </p:cNvSpPr>
          <p:nvPr/>
        </p:nvSpPr>
        <p:spPr bwMode="auto">
          <a:xfrm>
            <a:off x="1116013" y="2133600"/>
            <a:ext cx="7272337" cy="2519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2531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836613"/>
            <a:ext cx="879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038" y="692150"/>
            <a:ext cx="8970962" cy="2449513"/>
          </a:xfrm>
        </p:spPr>
        <p:txBody>
          <a:bodyPr/>
          <a:lstStyle/>
          <a:p>
            <a:r>
              <a:rPr lang="ru-RU" sz="2800" smtClean="0"/>
              <a:t>1.3.Перед проведением капитального ремонта здания делается проектно – сметная документация 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u="sng" smtClean="0"/>
              <a:t>Вопрос:</a:t>
            </a:r>
            <a:r>
              <a:rPr lang="ru-RU" sz="2800" smtClean="0"/>
              <a:t> На каком счете учитывается проектно – сметная документация   до проведения капитального ремонта, и в какой момент она списывается?</a:t>
            </a:r>
            <a:endParaRPr lang="ru-RU" sz="2800" b="1" smtClean="0">
              <a:latin typeface="Arial Narrow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500438"/>
            <a:ext cx="8964612" cy="3333750"/>
          </a:xfrm>
        </p:spPr>
        <p:txBody>
          <a:bodyPr anchor="ctr" anchorCtr="1"/>
          <a:lstStyle/>
          <a:p>
            <a:pPr marL="0" indent="0" algn="just">
              <a:lnSpc>
                <a:spcPct val="95000"/>
              </a:lnSpc>
              <a:buFont typeface="Symbol" pitchFamily="18" charset="2"/>
              <a:buNone/>
            </a:pPr>
            <a:r>
              <a:rPr lang="ru-RU" sz="2200" dirty="0" smtClean="0"/>
              <a:t>    </a:t>
            </a:r>
            <a:r>
              <a:rPr lang="ru-RU" sz="1800" dirty="0" smtClean="0"/>
              <a:t>Увеличение стоимости основных средств, в том числе зданий согласно 157н (до введения в действие стандартов) возможно только в случае модернизации (реконструкции, достройки, дооборудования).</a:t>
            </a:r>
          </a:p>
          <a:p>
            <a:pPr marL="0" indent="0" algn="just">
              <a:lnSpc>
                <a:spcPct val="95000"/>
              </a:lnSpc>
              <a:buFont typeface="Symbol" pitchFamily="18" charset="2"/>
              <a:buNone/>
            </a:pPr>
            <a:r>
              <a:rPr lang="ru-RU" sz="1800" dirty="0" smtClean="0"/>
              <a:t>капитальный ремонт не относится к случаям, когда Инструкцией предусмотрено увеличение стоимости основного средства.</a:t>
            </a:r>
          </a:p>
          <a:p>
            <a:pPr marL="0" indent="0" algn="just">
              <a:lnSpc>
                <a:spcPct val="95000"/>
              </a:lnSpc>
              <a:buFont typeface="Symbol" pitchFamily="18" charset="2"/>
              <a:buNone/>
            </a:pPr>
            <a:r>
              <a:rPr lang="ru-RU" sz="1800" dirty="0" smtClean="0"/>
              <a:t>Стоимость проектно-сметной документации, как и стоимость самого ремонта должна быть отнесена на фактические расходы (040120000) или себестоимость (210900000)</a:t>
            </a:r>
          </a:p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192337"/>
          </a:xfrm>
        </p:spPr>
        <p:txBody>
          <a:bodyPr/>
          <a:lstStyle/>
          <a:p>
            <a:r>
              <a:rPr lang="ru-RU" dirty="0" smtClean="0"/>
              <a:t>1.13. Просим разъяснить порядок отражения в бюджетном учете стоимости административного здания с учетом </a:t>
            </a:r>
            <a:r>
              <a:rPr lang="ru-RU" b="1" dirty="0" smtClean="0"/>
              <a:t>его частичной ликвидации</a:t>
            </a:r>
            <a:r>
              <a:rPr lang="ru-RU" dirty="0" smtClean="0"/>
              <a:t> и расходов, связанных со </a:t>
            </a:r>
            <a:r>
              <a:rPr lang="ru-RU" b="1" dirty="0" smtClean="0"/>
              <a:t>сносом его ветхой части</a:t>
            </a:r>
            <a:r>
              <a:rPr lang="ru-RU" dirty="0" smtClean="0"/>
              <a:t>, отделке фасадов, а также расходов по выполненным работам по внешнему благоустройству территории здания.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60338" y="3141663"/>
            <a:ext cx="8983662" cy="3716337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dirty="0" smtClean="0"/>
              <a:t>  Заключен государственный контракт на выполнение работ по благоустройству территории: </a:t>
            </a:r>
          </a:p>
          <a:p>
            <a:r>
              <a:rPr lang="ru-RU" dirty="0" smtClean="0"/>
              <a:t>снос ветхой части административного здания </a:t>
            </a:r>
          </a:p>
          <a:p>
            <a:r>
              <a:rPr lang="ru-RU" dirty="0" smtClean="0"/>
              <a:t>и ремонт его  фасадов, </a:t>
            </a:r>
          </a:p>
          <a:p>
            <a:r>
              <a:rPr lang="ru-RU" dirty="0" smtClean="0"/>
              <a:t>устройство асфальтового покрытия (стоянка для автомашин), покрытий из тротуарной плитки, газонов, установка ограждений, </a:t>
            </a:r>
          </a:p>
          <a:p>
            <a:r>
              <a:rPr lang="ru-RU" dirty="0" smtClean="0"/>
              <a:t>посадка деревьев и кустарников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3FB528F5-401B-4DF3-8D58-BF326D995BD4}" type="slidenum">
              <a:rPr lang="en-GB" sz="1400" smtClean="0"/>
              <a:pPr/>
              <a:t>3</a:t>
            </a:fld>
            <a:endParaRPr lang="en-GB" sz="1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49237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60338" y="908050"/>
            <a:ext cx="8983662" cy="5949950"/>
          </a:xfrm>
        </p:spPr>
        <p:txBody>
          <a:bodyPr/>
          <a:lstStyle/>
          <a:p>
            <a:r>
              <a:rPr lang="ru-RU" b="1" u="sng" dirty="0" smtClean="0"/>
              <a:t>1.14.</a:t>
            </a:r>
            <a:r>
              <a:rPr lang="ru-RU" dirty="0" smtClean="0"/>
              <a:t> Акт приемки законченного строительством объекта от 30.12.2011,  строительство здания завершено без выполнения работ по благоустройству территории</a:t>
            </a:r>
          </a:p>
          <a:p>
            <a:r>
              <a:rPr lang="ru-RU" dirty="0" smtClean="0"/>
              <a:t>Разрешение на ввод в эксплуатацию выдано 30.12.2012. Административное здание принято к бюджетному учету 30.12.2012 в качестве объекта основных средств по первоначальной стоимости, сформированной из фактически произведенных расходов. (Свидетельство о государственной регистрации права не получено).</a:t>
            </a:r>
          </a:p>
          <a:p>
            <a:r>
              <a:rPr lang="ru-RU" dirty="0" smtClean="0"/>
              <a:t>С начала 2013 года здание эксплуатируется, производятся расходы по оплате коммунальных услуг,  налога на имущество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86807EEB-ADBA-4535-9B43-1CAA6FD4ECC2}" type="slidenum">
              <a:rPr lang="en-GB" sz="1400" smtClean="0"/>
              <a:pPr/>
              <a:t>4</a:t>
            </a:fld>
            <a:endParaRPr lang="en-GB" sz="1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249237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60338" y="908050"/>
            <a:ext cx="8983662" cy="5949950"/>
          </a:xfrm>
        </p:spPr>
        <p:txBody>
          <a:bodyPr/>
          <a:lstStyle/>
          <a:p>
            <a:r>
              <a:rPr lang="ru-RU" b="1" u="sng" dirty="0" smtClean="0"/>
              <a:t>1.14.</a:t>
            </a:r>
            <a:r>
              <a:rPr lang="ru-RU" dirty="0" smtClean="0"/>
              <a:t> На 2013 год территориальному органу утверждены бюджетные ассигнования на бюджетные инвестиции в объекты капитального строительства по статье 310 «Увеличение стоимости основных средств» для выполнения работ по благоустройству территории и отделке фасада здания. В настоящее время завершаются работы по заключенному договору на выполнение работ по благоустройству территории и отделке фасада здания. Предстоит оформление технического паспорта объекта и Свидетельства о государственной регистрации права.</a:t>
            </a:r>
          </a:p>
          <a:p>
            <a:r>
              <a:rPr lang="ru-RU" b="1" u="sng" dirty="0" smtClean="0"/>
              <a:t>Вопрос:</a:t>
            </a:r>
            <a:r>
              <a:rPr lang="ru-RU" dirty="0" smtClean="0"/>
              <a:t> Просим разъяснить  как правильно отражать в бюджетном учете построенное здание, а также расходы, произведенные по благоустройству территории и отделке фасада здания.</a:t>
            </a:r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FE06E146-CC50-42D1-953F-5E41BAC0674B}" type="slidenum">
              <a:rPr lang="en-GB" sz="1400" smtClean="0"/>
              <a:pPr/>
              <a:t>5</a:t>
            </a:fld>
            <a:endParaRPr lang="en-GB" sz="1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Symbol" pitchFamily="18" charset="2"/>
              <a:buNone/>
            </a:pPr>
            <a:r>
              <a:rPr lang="ru-RU" smtClean="0"/>
              <a:t>     2.2.Возможно ли перечисление денежных средств учреждения   под отчет своим сотрудникам, в том числе  направленным в командировку на «зарплатную» банковскую карту</a:t>
            </a: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C5B27173-9538-4129-86C1-DBB8E7E75E9D}" type="slidenum">
              <a:rPr lang="en-GB" sz="1400" smtClean="0"/>
              <a:pPr/>
              <a:t>6</a:t>
            </a:fld>
            <a:endParaRPr lang="en-GB" sz="14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46050" y="620713"/>
            <a:ext cx="8994775" cy="2087562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</a:rPr>
              <a:t>2.14.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 состоянию на 01.01.2013 у бюджетного учреждения по счету 4 302 26 000 числилась задолженность перед поставщиком в сумме 5 000,00 рублей.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июне 2013 года принято решение оплатить задолженность за счет собственных доходов учреждения</a:t>
            </a:r>
            <a:endParaRPr 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60338" y="2997200"/>
            <a:ext cx="8983662" cy="3024188"/>
          </a:xfrm>
        </p:spPr>
        <p:txBody>
          <a:bodyPr/>
          <a:lstStyle/>
          <a:p>
            <a:r>
              <a:rPr lang="ru-RU" b="1" u="sng" smtClean="0"/>
              <a:t>Вопрос:</a:t>
            </a:r>
            <a:r>
              <a:rPr lang="ru-RU" smtClean="0"/>
              <a:t> Каким образом  следует отразить в бухгалтерском учете бюджетного учреждения перенос задолженности со счета 4 302 26 000 на счет 2 302 26 000?</a:t>
            </a: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6B7BAD2B-D6D2-42CF-8A3A-532A7EB36FA7}" type="slidenum">
              <a:rPr lang="en-GB" sz="1400" smtClean="0"/>
              <a:pPr/>
              <a:t>7</a:t>
            </a:fld>
            <a:endParaRPr lang="en-GB" sz="1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76212"/>
          </a:xfrm>
        </p:spPr>
        <p:txBody>
          <a:bodyPr/>
          <a:lstStyle/>
          <a:p>
            <a:pPr algn="l"/>
            <a:r>
              <a:rPr lang="ru-RU" smtClean="0"/>
              <a:t> 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60338" y="908050"/>
            <a:ext cx="8983662" cy="5545138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smtClean="0"/>
              <a:t>    1.Принятие бюджетным учреждением расходного обязательства по виду финансового обеспечения «2» в размере неисполненного денежного обязательства (кредиторской задолженности) по виду финансового обеспечения «4» </a:t>
            </a:r>
          </a:p>
          <a:p>
            <a:pPr>
              <a:buFont typeface="Symbol" pitchFamily="18" charset="2"/>
              <a:buNone/>
            </a:pPr>
            <a:r>
              <a:rPr lang="ru-RU" smtClean="0"/>
              <a:t>      Дт 2 506 10 226          Кт 2 502 11 226    5000,00</a:t>
            </a:r>
          </a:p>
          <a:p>
            <a:pPr>
              <a:buFont typeface="Symbol" pitchFamily="18" charset="2"/>
              <a:buNone/>
            </a:pPr>
            <a:r>
              <a:rPr lang="ru-RU" smtClean="0"/>
              <a:t>     Принятие денежного обязательства  по виду финансового обеспечения «2» </a:t>
            </a:r>
          </a:p>
          <a:p>
            <a:pPr>
              <a:buFont typeface="Symbol" pitchFamily="18" charset="2"/>
              <a:buNone/>
            </a:pPr>
            <a:r>
              <a:rPr lang="ru-RU" smtClean="0"/>
              <a:t>     Дт 2 502 11 226          Кт 2 502 12 226     5000,00</a:t>
            </a:r>
          </a:p>
          <a:p>
            <a:pPr>
              <a:buFont typeface="Symbol" pitchFamily="18" charset="2"/>
              <a:buNone/>
            </a:pPr>
            <a:endParaRPr lang="ru-RU" smtClean="0"/>
          </a:p>
          <a:p>
            <a:pPr>
              <a:buFont typeface="Symbol" pitchFamily="18" charset="2"/>
              <a:buNone/>
            </a:pPr>
            <a:r>
              <a:rPr lang="ru-RU" smtClean="0"/>
              <a:t>    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90F30514-1D18-4A8F-9655-526790452298}" type="slidenum">
              <a:rPr lang="en-GB" sz="1400" smtClean="0"/>
              <a:pPr/>
              <a:t>8</a:t>
            </a:fld>
            <a:endParaRPr lang="en-GB" sz="1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76212"/>
          </a:xfrm>
        </p:spPr>
        <p:txBody>
          <a:bodyPr/>
          <a:lstStyle/>
          <a:p>
            <a:pPr algn="l"/>
            <a:r>
              <a:rPr lang="ru-RU" smtClean="0"/>
              <a:t>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60338" y="908050"/>
            <a:ext cx="8983662" cy="5545138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dirty="0" smtClean="0"/>
              <a:t>    Уменьшение ранее принятого бюджетного учреждением расходного обязательства по виду финансового обеспечения «4» в размере неисполненного денежного обязательства (кредиторской задолженности)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     Дт 4 506 10 226          Кт 4 502 11 226    (-5000,00)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    Уменьшение денежного обязательства  по виду финансового обеспечения «4» </a:t>
            </a:r>
          </a:p>
          <a:p>
            <a:pPr>
              <a:buFont typeface="Symbol" pitchFamily="18" charset="2"/>
              <a:buNone/>
            </a:pPr>
            <a:r>
              <a:rPr lang="ru-RU" dirty="0" smtClean="0"/>
              <a:t>      Дт </a:t>
            </a:r>
            <a:r>
              <a:rPr lang="ru-RU" dirty="0" smtClean="0"/>
              <a:t>4 </a:t>
            </a:r>
            <a:r>
              <a:rPr lang="ru-RU" dirty="0" smtClean="0"/>
              <a:t>502 11 226          Кт </a:t>
            </a:r>
            <a:r>
              <a:rPr lang="ru-RU" dirty="0" smtClean="0"/>
              <a:t>4 </a:t>
            </a:r>
            <a:r>
              <a:rPr lang="ru-RU" dirty="0" smtClean="0"/>
              <a:t>502 12 226     (-5000,00)</a:t>
            </a:r>
          </a:p>
          <a:p>
            <a:pPr>
              <a:buFont typeface="Symbol" pitchFamily="18" charset="2"/>
              <a:buNone/>
            </a:pPr>
            <a:endParaRPr lang="ru-RU" dirty="0" smtClean="0"/>
          </a:p>
          <a:p>
            <a:pPr>
              <a:buFont typeface="Symbol" pitchFamily="18" charset="2"/>
              <a:buNone/>
            </a:pPr>
            <a:r>
              <a:rPr lang="ru-RU" dirty="0" smtClean="0"/>
              <a:t>    </a:t>
            </a:r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79CD80EC-5EE6-4D85-9811-3ABD81F9F557}" type="slidenum">
              <a:rPr lang="en-GB" sz="1400" smtClean="0"/>
              <a:pPr/>
              <a:t>9</a:t>
            </a:fld>
            <a:endParaRPr lang="en-GB" sz="14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16924</TotalTime>
  <Words>941</Words>
  <Application>Microsoft Office PowerPoint</Application>
  <PresentationFormat>Экран (4:3)</PresentationFormat>
  <Paragraphs>99</Paragraphs>
  <Slides>18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2_Оформление по умолчанию</vt:lpstr>
      <vt:lpstr>Photo Editor Photo</vt:lpstr>
      <vt:lpstr>Слайд 1</vt:lpstr>
      <vt:lpstr>1.3.Перед проведением капитального ремонта здания делается проектно – сметная документация   Вопрос: На каком счете учитывается проектно – сметная документация   до проведения капитального ремонта, и в какой момент она списывается?</vt:lpstr>
      <vt:lpstr>1.13. Просим разъяснить порядок отражения в бюджетном учете стоимости административного здания с учетом его частичной ликвидации и расходов, связанных со сносом его ветхой части, отделке фасадов, а также расходов по выполненным работам по внешнему благоустройству территории здания.</vt:lpstr>
      <vt:lpstr> </vt:lpstr>
      <vt:lpstr> </vt:lpstr>
      <vt:lpstr> </vt:lpstr>
      <vt:lpstr>2.14. По состоянию на 01.01.2013 у бюджетного учреждения по счету 4 302 26 000 числилась задолженность перед поставщиком в сумме 5 000,00 рублей. В июне 2013 года принято решение оплатить задолженность за счет собственных доходов учреждения</vt:lpstr>
      <vt:lpstr> </vt:lpstr>
      <vt:lpstr> </vt:lpstr>
      <vt:lpstr> </vt:lpstr>
      <vt:lpstr>  </vt:lpstr>
      <vt:lpstr> </vt:lpstr>
      <vt:lpstr> </vt:lpstr>
      <vt:lpstr>1.5.  В регионах, где применяется пилотный проект выплаты пособий ФСС  (100% перечисление начисленных взносов с последующим возмещением расходов)?</vt:lpstr>
      <vt:lpstr> </vt:lpstr>
      <vt:lpstr>На счете 5 105 ХХ 000 остатки могут быть как исключение НФА принимаем к учету на счет 4 105 хх 000 </vt:lpstr>
      <vt:lpstr> </vt:lpstr>
      <vt:lpstr>Слайд 18</vt:lpstr>
    </vt:vector>
  </TitlesOfParts>
  <Company>minfin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Efimov I.L.</dc:creator>
  <cp:lastModifiedBy>Галина</cp:lastModifiedBy>
  <cp:revision>1111</cp:revision>
  <cp:lastPrinted>2012-03-06T04:18:01Z</cp:lastPrinted>
  <dcterms:created xsi:type="dcterms:W3CDTF">2005-04-05T13:42:30Z</dcterms:created>
  <dcterms:modified xsi:type="dcterms:W3CDTF">2013-09-04T11:40:37Z</dcterms:modified>
</cp:coreProperties>
</file>