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7" r:id="rId1"/>
  </p:sldMasterIdLst>
  <p:notesMasterIdLst>
    <p:notesMasterId r:id="rId19"/>
  </p:notesMasterIdLst>
  <p:sldIdLst>
    <p:sldId id="280" r:id="rId2"/>
    <p:sldId id="256" r:id="rId3"/>
    <p:sldId id="284" r:id="rId4"/>
    <p:sldId id="281" r:id="rId5"/>
    <p:sldId id="283" r:id="rId6"/>
    <p:sldId id="298" r:id="rId7"/>
    <p:sldId id="297" r:id="rId8"/>
    <p:sldId id="285" r:id="rId9"/>
    <p:sldId id="294" r:id="rId10"/>
    <p:sldId id="287" r:id="rId11"/>
    <p:sldId id="288" r:id="rId12"/>
    <p:sldId id="289" r:id="rId13"/>
    <p:sldId id="295" r:id="rId14"/>
    <p:sldId id="290" r:id="rId15"/>
    <p:sldId id="291" r:id="rId16"/>
    <p:sldId id="299" r:id="rId17"/>
    <p:sldId id="292" r:id="rId18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A2AEE8"/>
    <a:srgbClr val="00CC66"/>
    <a:srgbClr val="99FF99"/>
    <a:srgbClr val="CCFFCC"/>
    <a:srgbClr val="FFCC00"/>
    <a:srgbClr val="DFFAA4"/>
    <a:srgbClr val="F0A2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96" autoAdjust="0"/>
    <p:restoredTop sz="98934" autoAdjust="0"/>
  </p:normalViewPr>
  <p:slideViewPr>
    <p:cSldViewPr>
      <p:cViewPr>
        <p:scale>
          <a:sx n="75" d="100"/>
          <a:sy n="75" d="100"/>
        </p:scale>
        <p:origin x="-336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488D17-9A5F-408B-8FD1-CC5BBA69C405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7A2580-6F6B-46C2-BB05-C49CCB342F14}">
      <dgm:prSet phldrT="[Текст]" custT="1"/>
      <dgm:spPr>
        <a:solidFill>
          <a:schemeClr val="accent1">
            <a:hueOff val="0"/>
            <a:satOff val="0"/>
            <a:lumOff val="0"/>
            <a:alpha val="55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1900" b="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Сведения о входящих остатках по счетам ГК           (ф. 0531982)</a:t>
          </a:r>
        </a:p>
        <a:p>
          <a:r>
            <a:rPr lang="en-US" sz="1900" b="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HD-222973</a:t>
          </a:r>
          <a:endParaRPr lang="ru-RU" sz="1900" b="0" i="1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96259AB-02FF-4C93-A13C-FFE1B211BDEB}" type="parTrans" cxnId="{72BF0F2F-224F-4A2C-9607-0F0ED9DE2D62}">
      <dgm:prSet/>
      <dgm:spPr/>
      <dgm:t>
        <a:bodyPr/>
        <a:lstStyle/>
        <a:p>
          <a:endParaRPr lang="ru-RU"/>
        </a:p>
      </dgm:t>
    </dgm:pt>
    <dgm:pt modelId="{69FD487B-EB41-49F1-9278-63A5B3D41103}" type="sibTrans" cxnId="{72BF0F2F-224F-4A2C-9607-0F0ED9DE2D62}">
      <dgm:prSet/>
      <dgm:spPr/>
      <dgm:t>
        <a:bodyPr/>
        <a:lstStyle/>
        <a:p>
          <a:endParaRPr lang="ru-RU"/>
        </a:p>
      </dgm:t>
    </dgm:pt>
    <dgm:pt modelId="{C4825DBE-5E9D-4931-91C1-E1EE85AD0CAD}">
      <dgm:prSet phldrT="[Текст]" custT="1"/>
      <dgm:spPr>
        <a:solidFill>
          <a:srgbClr val="BAFCA2">
            <a:alpha val="55000"/>
          </a:srgbClr>
        </a:solidFill>
        <a:ln>
          <a:solidFill>
            <a:srgbClr val="666633"/>
          </a:solidFill>
        </a:ln>
      </dgm:spPr>
      <dgm:t>
        <a:bodyPr/>
        <a:lstStyle/>
        <a:p>
          <a:r>
            <a:rPr lang="ru-RU" sz="1600" dirty="0" smtClean="0"/>
            <a:t>Отражение в Главной книге закрытого контура и консолидированной Главной книге остатка на начало года по счетам бюджетной деятельности – 120211, 140230</a:t>
          </a:r>
          <a:endParaRPr lang="ru-RU" sz="1600" dirty="0"/>
        </a:p>
      </dgm:t>
    </dgm:pt>
    <dgm:pt modelId="{39C11657-4539-43B9-A2B6-EC0F5D02356F}" type="parTrans" cxnId="{E661B7E9-5352-4C9B-8618-E35C9A64E768}">
      <dgm:prSet/>
      <dgm:spPr/>
      <dgm:t>
        <a:bodyPr/>
        <a:lstStyle/>
        <a:p>
          <a:endParaRPr lang="ru-RU"/>
        </a:p>
      </dgm:t>
    </dgm:pt>
    <dgm:pt modelId="{F9B5BDD3-2EA4-497A-B68A-21D368A8250E}" type="sibTrans" cxnId="{E661B7E9-5352-4C9B-8618-E35C9A64E768}">
      <dgm:prSet/>
      <dgm:spPr/>
      <dgm:t>
        <a:bodyPr/>
        <a:lstStyle/>
        <a:p>
          <a:endParaRPr lang="ru-RU"/>
        </a:p>
      </dgm:t>
    </dgm:pt>
    <dgm:pt modelId="{947B5D70-65BD-4806-95AB-CB43DDBAA1EB}">
      <dgm:prSet phldrT="[Текст]" custT="1"/>
      <dgm:spPr>
        <a:solidFill>
          <a:srgbClr val="BAFCA2">
            <a:alpha val="55000"/>
          </a:srgbClr>
        </a:solidFill>
        <a:ln>
          <a:solidFill>
            <a:srgbClr val="666633"/>
          </a:solidFill>
        </a:ln>
      </dgm:spPr>
      <dgm:t>
        <a:bodyPr/>
        <a:lstStyle/>
        <a:p>
          <a:r>
            <a:rPr lang="ru-RU" sz="1600" baseline="0" dirty="0" smtClean="0"/>
            <a:t>Отражение в консолидированной Главной книге остатков на начало года закрытого контура по счетам средств во временном распоряжении (320211, 340230), а как следствие не верные показатели в Сведениях</a:t>
          </a:r>
          <a:endParaRPr lang="ru-RU" sz="1600" baseline="0" dirty="0"/>
        </a:p>
      </dgm:t>
    </dgm:pt>
    <dgm:pt modelId="{229610A4-C4E0-4C86-91C3-ED38C3AF3CA4}" type="parTrans" cxnId="{E0F8ABAA-F14C-44E4-B669-EA6BB68984D6}">
      <dgm:prSet/>
      <dgm:spPr/>
      <dgm:t>
        <a:bodyPr/>
        <a:lstStyle/>
        <a:p>
          <a:endParaRPr lang="ru-RU"/>
        </a:p>
      </dgm:t>
    </dgm:pt>
    <dgm:pt modelId="{29874EF1-01A0-499E-8583-920B52FF1C05}" type="sibTrans" cxnId="{E0F8ABAA-F14C-44E4-B669-EA6BB68984D6}">
      <dgm:prSet/>
      <dgm:spPr/>
      <dgm:t>
        <a:bodyPr/>
        <a:lstStyle/>
        <a:p>
          <a:endParaRPr lang="ru-RU"/>
        </a:p>
      </dgm:t>
    </dgm:pt>
    <dgm:pt modelId="{68BA24FE-8C89-4F48-B97A-6F0397ACD274}">
      <dgm:prSet phldrT="[Текст]" custT="1"/>
      <dgm:spPr>
        <a:solidFill>
          <a:schemeClr val="accent1">
            <a:hueOff val="0"/>
            <a:satOff val="0"/>
            <a:lumOff val="0"/>
            <a:alpha val="55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1900" b="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Отчет об операциях по данным Главной книги           (ф. 0531981)</a:t>
          </a:r>
          <a:endParaRPr lang="en-US" sz="1900" b="0" i="1" dirty="0" smtClean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  <a:p>
          <a:r>
            <a:rPr lang="en-US" sz="1900" b="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PROD-108678</a:t>
          </a:r>
          <a:endParaRPr lang="ru-RU" sz="1900" b="0" i="1" dirty="0" smtClean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EC5CDFA3-4896-4650-A4C2-84E8AF363945}" type="parTrans" cxnId="{FB417671-001A-4F6E-BBC4-0120F91D4761}">
      <dgm:prSet/>
      <dgm:spPr/>
      <dgm:t>
        <a:bodyPr/>
        <a:lstStyle/>
        <a:p>
          <a:endParaRPr lang="ru-RU"/>
        </a:p>
      </dgm:t>
    </dgm:pt>
    <dgm:pt modelId="{F73BC294-8A20-4192-9939-306867721C24}" type="sibTrans" cxnId="{FB417671-001A-4F6E-BBC4-0120F91D4761}">
      <dgm:prSet/>
      <dgm:spPr/>
      <dgm:t>
        <a:bodyPr/>
        <a:lstStyle/>
        <a:p>
          <a:endParaRPr lang="ru-RU"/>
        </a:p>
      </dgm:t>
    </dgm:pt>
    <dgm:pt modelId="{65EB74A3-6B48-4D54-AD47-390B9103E8E1}">
      <dgm:prSet phldrT="[Текст]" custT="1"/>
      <dgm:spPr>
        <a:solidFill>
          <a:srgbClr val="BAFCA2">
            <a:alpha val="55000"/>
          </a:srgbClr>
        </a:solidFill>
        <a:ln>
          <a:solidFill>
            <a:srgbClr val="666633"/>
          </a:solidFill>
        </a:ln>
      </dgm:spPr>
      <dgm:t>
        <a:bodyPr/>
        <a:lstStyle/>
        <a:p>
          <a:r>
            <a:rPr lang="ru-RU" sz="1600" dirty="0" smtClean="0"/>
            <a:t>в Отчете за 10.01.2013 отражались операции по распределению поступлений отчетного финансового года и их зачислению в федеральный бюджет, произведенные в очередном финансовом году по счетам 121101000 и 140210000.</a:t>
          </a:r>
          <a:endParaRPr lang="ru-RU" sz="1600" dirty="0"/>
        </a:p>
      </dgm:t>
    </dgm:pt>
    <dgm:pt modelId="{F2119CD6-3B21-454F-8360-12BB38767705}" type="parTrans" cxnId="{84BEAB2A-5526-44A3-9C54-61A84EB4CFE4}">
      <dgm:prSet/>
      <dgm:spPr/>
      <dgm:t>
        <a:bodyPr/>
        <a:lstStyle/>
        <a:p>
          <a:endParaRPr lang="ru-RU"/>
        </a:p>
      </dgm:t>
    </dgm:pt>
    <dgm:pt modelId="{8BDD4834-9490-4D63-96FC-2AC783F86A8C}" type="sibTrans" cxnId="{84BEAB2A-5526-44A3-9C54-61A84EB4CFE4}">
      <dgm:prSet/>
      <dgm:spPr/>
      <dgm:t>
        <a:bodyPr/>
        <a:lstStyle/>
        <a:p>
          <a:endParaRPr lang="ru-RU"/>
        </a:p>
      </dgm:t>
    </dgm:pt>
    <dgm:pt modelId="{678CD304-00D7-469F-971F-83671D0AF82B}" type="pres">
      <dgm:prSet presAssocID="{7B488D17-9A5F-408B-8FD1-CC5BBA69C40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9FD0BE2-9D88-47B3-A708-50040AEE4A9E}" type="pres">
      <dgm:prSet presAssocID="{5B7A2580-6F6B-46C2-BB05-C49CCB342F14}" presName="root" presStyleCnt="0"/>
      <dgm:spPr/>
    </dgm:pt>
    <dgm:pt modelId="{8FF34DC8-B38D-4DB1-BA08-53A9E3D98C81}" type="pres">
      <dgm:prSet presAssocID="{5B7A2580-6F6B-46C2-BB05-C49CCB342F14}" presName="rootComposite" presStyleCnt="0"/>
      <dgm:spPr/>
    </dgm:pt>
    <dgm:pt modelId="{615DDDE8-762F-43DF-88B8-6E4AE38CD794}" type="pres">
      <dgm:prSet presAssocID="{5B7A2580-6F6B-46C2-BB05-C49CCB342F14}" presName="rootText" presStyleLbl="node1" presStyleIdx="0" presStyleCnt="2" custScaleX="138732" custLinFactNeighborX="-42555" custLinFactNeighborY="1139"/>
      <dgm:spPr/>
      <dgm:t>
        <a:bodyPr/>
        <a:lstStyle/>
        <a:p>
          <a:endParaRPr lang="ru-RU"/>
        </a:p>
      </dgm:t>
    </dgm:pt>
    <dgm:pt modelId="{1911DAA2-4904-43DC-B7BF-2BF321551C05}" type="pres">
      <dgm:prSet presAssocID="{5B7A2580-6F6B-46C2-BB05-C49CCB342F14}" presName="rootConnector" presStyleLbl="node1" presStyleIdx="0" presStyleCnt="2"/>
      <dgm:spPr/>
      <dgm:t>
        <a:bodyPr/>
        <a:lstStyle/>
        <a:p>
          <a:endParaRPr lang="ru-RU"/>
        </a:p>
      </dgm:t>
    </dgm:pt>
    <dgm:pt modelId="{D72FEA7C-EB5A-4FC4-A0A7-AAC6A9C7B9B8}" type="pres">
      <dgm:prSet presAssocID="{5B7A2580-6F6B-46C2-BB05-C49CCB342F14}" presName="childShape" presStyleCnt="0"/>
      <dgm:spPr/>
    </dgm:pt>
    <dgm:pt modelId="{9E1F303F-E3E6-457A-B24C-543AD4BFDF33}" type="pres">
      <dgm:prSet presAssocID="{39C11657-4539-43B9-A2B6-EC0F5D02356F}" presName="Name13" presStyleLbl="parChTrans1D2" presStyleIdx="0" presStyleCnt="3"/>
      <dgm:spPr/>
      <dgm:t>
        <a:bodyPr/>
        <a:lstStyle/>
        <a:p>
          <a:endParaRPr lang="ru-RU"/>
        </a:p>
      </dgm:t>
    </dgm:pt>
    <dgm:pt modelId="{ECBB3056-DF5E-4053-9866-E55B35ACB657}" type="pres">
      <dgm:prSet presAssocID="{C4825DBE-5E9D-4931-91C1-E1EE85AD0CAD}" presName="childText" presStyleLbl="bgAcc1" presStyleIdx="0" presStyleCnt="3" custScaleX="165882" custScaleY="129598" custLinFactNeighborX="-29797" custLinFactNeighborY="-2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3A8175-BC2F-47C6-9FE2-89CE17650408}" type="pres">
      <dgm:prSet presAssocID="{229610A4-C4E0-4C86-91C3-ED38C3AF3CA4}" presName="Name13" presStyleLbl="parChTrans1D2" presStyleIdx="1" presStyleCnt="3"/>
      <dgm:spPr/>
      <dgm:t>
        <a:bodyPr/>
        <a:lstStyle/>
        <a:p>
          <a:endParaRPr lang="ru-RU"/>
        </a:p>
      </dgm:t>
    </dgm:pt>
    <dgm:pt modelId="{61D6C858-A2D9-4531-AF6C-84CAC00F1BA0}" type="pres">
      <dgm:prSet presAssocID="{947B5D70-65BD-4806-95AB-CB43DDBAA1EB}" presName="childText" presStyleLbl="bgAcc1" presStyleIdx="1" presStyleCnt="3" custScaleX="167950" custScaleY="175221" custLinFactNeighborX="-27649" custLinFactNeighborY="67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7B380-417F-44F3-85A9-E2CC9F9AE4AA}" type="pres">
      <dgm:prSet presAssocID="{68BA24FE-8C89-4F48-B97A-6F0397ACD274}" presName="root" presStyleCnt="0"/>
      <dgm:spPr/>
    </dgm:pt>
    <dgm:pt modelId="{825C2695-E4A3-4968-86E6-2C5800BC470D}" type="pres">
      <dgm:prSet presAssocID="{68BA24FE-8C89-4F48-B97A-6F0397ACD274}" presName="rootComposite" presStyleCnt="0"/>
      <dgm:spPr/>
    </dgm:pt>
    <dgm:pt modelId="{EDCE368A-7934-4C4F-BE2D-B5EB02EF5143}" type="pres">
      <dgm:prSet presAssocID="{68BA24FE-8C89-4F48-B97A-6F0397ACD274}" presName="rootText" presStyleLbl="node1" presStyleIdx="1" presStyleCnt="2" custScaleX="130202" custLinFactNeighborX="-19592" custLinFactNeighborY="1143"/>
      <dgm:spPr/>
      <dgm:t>
        <a:bodyPr/>
        <a:lstStyle/>
        <a:p>
          <a:endParaRPr lang="ru-RU"/>
        </a:p>
      </dgm:t>
    </dgm:pt>
    <dgm:pt modelId="{7BC5FC52-EBF5-4FA1-8E2D-0B39AB4E829E}" type="pres">
      <dgm:prSet presAssocID="{68BA24FE-8C89-4F48-B97A-6F0397ACD274}" presName="rootConnector" presStyleLbl="node1" presStyleIdx="1" presStyleCnt="2"/>
      <dgm:spPr/>
      <dgm:t>
        <a:bodyPr/>
        <a:lstStyle/>
        <a:p>
          <a:endParaRPr lang="ru-RU"/>
        </a:p>
      </dgm:t>
    </dgm:pt>
    <dgm:pt modelId="{E368D935-AAEB-4C78-B661-267FD3275447}" type="pres">
      <dgm:prSet presAssocID="{68BA24FE-8C89-4F48-B97A-6F0397ACD274}" presName="childShape" presStyleCnt="0"/>
      <dgm:spPr/>
    </dgm:pt>
    <dgm:pt modelId="{698A3E92-C8C6-4A04-9D34-275E136760C5}" type="pres">
      <dgm:prSet presAssocID="{F2119CD6-3B21-454F-8360-12BB38767705}" presName="Name13" presStyleLbl="parChTrans1D2" presStyleIdx="2" presStyleCnt="3"/>
      <dgm:spPr/>
      <dgm:t>
        <a:bodyPr/>
        <a:lstStyle/>
        <a:p>
          <a:endParaRPr lang="ru-RU"/>
        </a:p>
      </dgm:t>
    </dgm:pt>
    <dgm:pt modelId="{3C45C68E-E489-4621-9665-952D835AE5F6}" type="pres">
      <dgm:prSet presAssocID="{65EB74A3-6B48-4D54-AD47-390B9103E8E1}" presName="childText" presStyleLbl="bgAcc1" presStyleIdx="2" presStyleCnt="3" custScaleX="131348" custScaleY="291622" custLinFactNeighborX="-6525" custLinFactNeighborY="-7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75F6A2-470A-484F-BEA9-DA948C228C44}" type="presOf" srcId="{39C11657-4539-43B9-A2B6-EC0F5D02356F}" destId="{9E1F303F-E3E6-457A-B24C-543AD4BFDF33}" srcOrd="0" destOrd="0" presId="urn:microsoft.com/office/officeart/2005/8/layout/hierarchy3"/>
    <dgm:cxn modelId="{FB417671-001A-4F6E-BBC4-0120F91D4761}" srcId="{7B488D17-9A5F-408B-8FD1-CC5BBA69C405}" destId="{68BA24FE-8C89-4F48-B97A-6F0397ACD274}" srcOrd="1" destOrd="0" parTransId="{EC5CDFA3-4896-4650-A4C2-84E8AF363945}" sibTransId="{F73BC294-8A20-4192-9939-306867721C24}"/>
    <dgm:cxn modelId="{72BF0F2F-224F-4A2C-9607-0F0ED9DE2D62}" srcId="{7B488D17-9A5F-408B-8FD1-CC5BBA69C405}" destId="{5B7A2580-6F6B-46C2-BB05-C49CCB342F14}" srcOrd="0" destOrd="0" parTransId="{396259AB-02FF-4C93-A13C-FFE1B211BDEB}" sibTransId="{69FD487B-EB41-49F1-9278-63A5B3D41103}"/>
    <dgm:cxn modelId="{E0F8ABAA-F14C-44E4-B669-EA6BB68984D6}" srcId="{5B7A2580-6F6B-46C2-BB05-C49CCB342F14}" destId="{947B5D70-65BD-4806-95AB-CB43DDBAA1EB}" srcOrd="1" destOrd="0" parTransId="{229610A4-C4E0-4C86-91C3-ED38C3AF3CA4}" sibTransId="{29874EF1-01A0-499E-8583-920B52FF1C05}"/>
    <dgm:cxn modelId="{73927A64-0E41-425F-8320-36BFF1172624}" type="presOf" srcId="{7B488D17-9A5F-408B-8FD1-CC5BBA69C405}" destId="{678CD304-00D7-469F-971F-83671D0AF82B}" srcOrd="0" destOrd="0" presId="urn:microsoft.com/office/officeart/2005/8/layout/hierarchy3"/>
    <dgm:cxn modelId="{BC4BA025-657D-4118-BEE0-6466312C0F19}" type="presOf" srcId="{5B7A2580-6F6B-46C2-BB05-C49CCB342F14}" destId="{1911DAA2-4904-43DC-B7BF-2BF321551C05}" srcOrd="1" destOrd="0" presId="urn:microsoft.com/office/officeart/2005/8/layout/hierarchy3"/>
    <dgm:cxn modelId="{5CD249DB-114A-4927-BF2B-E54C18420FB0}" type="presOf" srcId="{65EB74A3-6B48-4D54-AD47-390B9103E8E1}" destId="{3C45C68E-E489-4621-9665-952D835AE5F6}" srcOrd="0" destOrd="0" presId="urn:microsoft.com/office/officeart/2005/8/layout/hierarchy3"/>
    <dgm:cxn modelId="{0F84507B-70F5-4E5E-8576-B88A259A1B88}" type="presOf" srcId="{68BA24FE-8C89-4F48-B97A-6F0397ACD274}" destId="{EDCE368A-7934-4C4F-BE2D-B5EB02EF5143}" srcOrd="0" destOrd="0" presId="urn:microsoft.com/office/officeart/2005/8/layout/hierarchy3"/>
    <dgm:cxn modelId="{C41ABF2E-2017-4FD4-AFEC-EFF8BC2EAA3D}" type="presOf" srcId="{68BA24FE-8C89-4F48-B97A-6F0397ACD274}" destId="{7BC5FC52-EBF5-4FA1-8E2D-0B39AB4E829E}" srcOrd="1" destOrd="0" presId="urn:microsoft.com/office/officeart/2005/8/layout/hierarchy3"/>
    <dgm:cxn modelId="{6CB9FAB0-D58B-4175-995F-D67BB71F6654}" type="presOf" srcId="{229610A4-C4E0-4C86-91C3-ED38C3AF3CA4}" destId="{ED3A8175-BC2F-47C6-9FE2-89CE17650408}" srcOrd="0" destOrd="0" presId="urn:microsoft.com/office/officeart/2005/8/layout/hierarchy3"/>
    <dgm:cxn modelId="{E661B7E9-5352-4C9B-8618-E35C9A64E768}" srcId="{5B7A2580-6F6B-46C2-BB05-C49CCB342F14}" destId="{C4825DBE-5E9D-4931-91C1-E1EE85AD0CAD}" srcOrd="0" destOrd="0" parTransId="{39C11657-4539-43B9-A2B6-EC0F5D02356F}" sibTransId="{F9B5BDD3-2EA4-497A-B68A-21D368A8250E}"/>
    <dgm:cxn modelId="{84BEAB2A-5526-44A3-9C54-61A84EB4CFE4}" srcId="{68BA24FE-8C89-4F48-B97A-6F0397ACD274}" destId="{65EB74A3-6B48-4D54-AD47-390B9103E8E1}" srcOrd="0" destOrd="0" parTransId="{F2119CD6-3B21-454F-8360-12BB38767705}" sibTransId="{8BDD4834-9490-4D63-96FC-2AC783F86A8C}"/>
    <dgm:cxn modelId="{8C72B2BB-67F4-4CE1-96DA-3CD15363AEDC}" type="presOf" srcId="{F2119CD6-3B21-454F-8360-12BB38767705}" destId="{698A3E92-C8C6-4A04-9D34-275E136760C5}" srcOrd="0" destOrd="0" presId="urn:microsoft.com/office/officeart/2005/8/layout/hierarchy3"/>
    <dgm:cxn modelId="{51807AA9-7273-4055-896F-9104923ABD32}" type="presOf" srcId="{C4825DBE-5E9D-4931-91C1-E1EE85AD0CAD}" destId="{ECBB3056-DF5E-4053-9866-E55B35ACB657}" srcOrd="0" destOrd="0" presId="urn:microsoft.com/office/officeart/2005/8/layout/hierarchy3"/>
    <dgm:cxn modelId="{7E59B7A4-1B52-4B46-A565-396A3DD8B325}" type="presOf" srcId="{947B5D70-65BD-4806-95AB-CB43DDBAA1EB}" destId="{61D6C858-A2D9-4531-AF6C-84CAC00F1BA0}" srcOrd="0" destOrd="0" presId="urn:microsoft.com/office/officeart/2005/8/layout/hierarchy3"/>
    <dgm:cxn modelId="{E7A7F3AC-422F-465B-8784-84CCBA947EA0}" type="presOf" srcId="{5B7A2580-6F6B-46C2-BB05-C49CCB342F14}" destId="{615DDDE8-762F-43DF-88B8-6E4AE38CD794}" srcOrd="0" destOrd="0" presId="urn:microsoft.com/office/officeart/2005/8/layout/hierarchy3"/>
    <dgm:cxn modelId="{1A676515-1040-4589-93E7-7266A775E6DF}" type="presParOf" srcId="{678CD304-00D7-469F-971F-83671D0AF82B}" destId="{29FD0BE2-9D88-47B3-A708-50040AEE4A9E}" srcOrd="0" destOrd="0" presId="urn:microsoft.com/office/officeart/2005/8/layout/hierarchy3"/>
    <dgm:cxn modelId="{087D685A-41F9-48FA-962C-90295EAC606B}" type="presParOf" srcId="{29FD0BE2-9D88-47B3-A708-50040AEE4A9E}" destId="{8FF34DC8-B38D-4DB1-BA08-53A9E3D98C81}" srcOrd="0" destOrd="0" presId="urn:microsoft.com/office/officeart/2005/8/layout/hierarchy3"/>
    <dgm:cxn modelId="{E6885D5B-9982-4ED1-8FB3-DEDB06B0C443}" type="presParOf" srcId="{8FF34DC8-B38D-4DB1-BA08-53A9E3D98C81}" destId="{615DDDE8-762F-43DF-88B8-6E4AE38CD794}" srcOrd="0" destOrd="0" presId="urn:microsoft.com/office/officeart/2005/8/layout/hierarchy3"/>
    <dgm:cxn modelId="{236F61E6-3471-446C-AC22-6E56143FB164}" type="presParOf" srcId="{8FF34DC8-B38D-4DB1-BA08-53A9E3D98C81}" destId="{1911DAA2-4904-43DC-B7BF-2BF321551C05}" srcOrd="1" destOrd="0" presId="urn:microsoft.com/office/officeart/2005/8/layout/hierarchy3"/>
    <dgm:cxn modelId="{337EC302-8E13-4DB9-915B-2D77F284866F}" type="presParOf" srcId="{29FD0BE2-9D88-47B3-A708-50040AEE4A9E}" destId="{D72FEA7C-EB5A-4FC4-A0A7-AAC6A9C7B9B8}" srcOrd="1" destOrd="0" presId="urn:microsoft.com/office/officeart/2005/8/layout/hierarchy3"/>
    <dgm:cxn modelId="{E64AFF02-B3C9-4B54-BC92-050C5A79835B}" type="presParOf" srcId="{D72FEA7C-EB5A-4FC4-A0A7-AAC6A9C7B9B8}" destId="{9E1F303F-E3E6-457A-B24C-543AD4BFDF33}" srcOrd="0" destOrd="0" presId="urn:microsoft.com/office/officeart/2005/8/layout/hierarchy3"/>
    <dgm:cxn modelId="{F1942B19-03A9-4A6D-A386-E2DFCA8F8492}" type="presParOf" srcId="{D72FEA7C-EB5A-4FC4-A0A7-AAC6A9C7B9B8}" destId="{ECBB3056-DF5E-4053-9866-E55B35ACB657}" srcOrd="1" destOrd="0" presId="urn:microsoft.com/office/officeart/2005/8/layout/hierarchy3"/>
    <dgm:cxn modelId="{0C511C78-6AEE-4F10-8890-A0408866F720}" type="presParOf" srcId="{D72FEA7C-EB5A-4FC4-A0A7-AAC6A9C7B9B8}" destId="{ED3A8175-BC2F-47C6-9FE2-89CE17650408}" srcOrd="2" destOrd="0" presId="urn:microsoft.com/office/officeart/2005/8/layout/hierarchy3"/>
    <dgm:cxn modelId="{884C7A88-AD50-4E9E-81B2-7FC5E4D0E169}" type="presParOf" srcId="{D72FEA7C-EB5A-4FC4-A0A7-AAC6A9C7B9B8}" destId="{61D6C858-A2D9-4531-AF6C-84CAC00F1BA0}" srcOrd="3" destOrd="0" presId="urn:microsoft.com/office/officeart/2005/8/layout/hierarchy3"/>
    <dgm:cxn modelId="{20887D7D-FB16-4ECA-8489-088AB3D7A251}" type="presParOf" srcId="{678CD304-00D7-469F-971F-83671D0AF82B}" destId="{2977B380-417F-44F3-85A9-E2CC9F9AE4AA}" srcOrd="1" destOrd="0" presId="urn:microsoft.com/office/officeart/2005/8/layout/hierarchy3"/>
    <dgm:cxn modelId="{603C2379-04AB-4BDD-A0B1-59956AE57101}" type="presParOf" srcId="{2977B380-417F-44F3-85A9-E2CC9F9AE4AA}" destId="{825C2695-E4A3-4968-86E6-2C5800BC470D}" srcOrd="0" destOrd="0" presId="urn:microsoft.com/office/officeart/2005/8/layout/hierarchy3"/>
    <dgm:cxn modelId="{F47073BC-9D0D-4AEC-AE6A-375A2116A6DE}" type="presParOf" srcId="{825C2695-E4A3-4968-86E6-2C5800BC470D}" destId="{EDCE368A-7934-4C4F-BE2D-B5EB02EF5143}" srcOrd="0" destOrd="0" presId="urn:microsoft.com/office/officeart/2005/8/layout/hierarchy3"/>
    <dgm:cxn modelId="{81B8D325-1C7B-45B7-ADA5-51E66883CFC5}" type="presParOf" srcId="{825C2695-E4A3-4968-86E6-2C5800BC470D}" destId="{7BC5FC52-EBF5-4FA1-8E2D-0B39AB4E829E}" srcOrd="1" destOrd="0" presId="urn:microsoft.com/office/officeart/2005/8/layout/hierarchy3"/>
    <dgm:cxn modelId="{9F681640-1A83-4319-8073-EA736C9A5A70}" type="presParOf" srcId="{2977B380-417F-44F3-85A9-E2CC9F9AE4AA}" destId="{E368D935-AAEB-4C78-B661-267FD3275447}" srcOrd="1" destOrd="0" presId="urn:microsoft.com/office/officeart/2005/8/layout/hierarchy3"/>
    <dgm:cxn modelId="{88D16584-F2E7-4897-994E-6478375533FB}" type="presParOf" srcId="{E368D935-AAEB-4C78-B661-267FD3275447}" destId="{698A3E92-C8C6-4A04-9D34-275E136760C5}" srcOrd="0" destOrd="0" presId="urn:microsoft.com/office/officeart/2005/8/layout/hierarchy3"/>
    <dgm:cxn modelId="{5D19E3F9-EA06-424C-B0AA-A22915D58103}" type="presParOf" srcId="{E368D935-AAEB-4C78-B661-267FD3275447}" destId="{3C45C68E-E489-4621-9665-952D835AE5F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0A4643-988E-4023-82EF-A6815C98525E}" type="doc">
      <dgm:prSet loTypeId="urn:microsoft.com/office/officeart/2005/8/layout/bProcess4" loCatId="process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7790A1-407C-4977-9F67-3A6ECCFD4797}">
      <dgm:prSet phldrT="[Текст]" custT="1"/>
      <dgm:spPr>
        <a:solidFill>
          <a:srgbClr val="7030A0">
            <a:alpha val="34000"/>
          </a:srgbClr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2400" b="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Обработка отчета с типом КОЗ «004»</a:t>
          </a:r>
          <a:endParaRPr lang="ru-RU" sz="2400" b="0" i="1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AA58B9-DA37-48BC-A804-4692165E96BA}" type="parTrans" cxnId="{7AB389E6-4D9C-41F0-BFA1-3A01EE14338C}">
      <dgm:prSet/>
      <dgm:spPr/>
      <dgm:t>
        <a:bodyPr/>
        <a:lstStyle/>
        <a:p>
          <a:endParaRPr lang="ru-RU"/>
        </a:p>
      </dgm:t>
    </dgm:pt>
    <dgm:pt modelId="{89DE84D9-4FA1-4D83-B193-F5869B7EEE48}" type="sibTrans" cxnId="{7AB389E6-4D9C-41F0-BFA1-3A01EE14338C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D47183D5-8A12-4416-8E04-3F38A4D9D471}">
      <dgm:prSet phldrT="[Текст]" custT="1"/>
      <dgm:spPr>
        <a:solidFill>
          <a:srgbClr val="A2AEE8">
            <a:alpha val="63000"/>
          </a:srgbClr>
        </a:solidFill>
      </dgm:spPr>
      <dgm:t>
        <a:bodyPr/>
        <a:lstStyle/>
        <a:p>
          <a:r>
            <a:rPr lang="ru-RU" sz="2000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Формирование Главной книги       с типом ИГК</a:t>
          </a:r>
          <a:endParaRPr lang="ru-RU" sz="2000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467205BB-E140-447E-BAEE-FF2873C362B1}" type="parTrans" cxnId="{432F8727-AC5C-4D20-BA97-E8147FCF752E}">
      <dgm:prSet/>
      <dgm:spPr/>
      <dgm:t>
        <a:bodyPr/>
        <a:lstStyle/>
        <a:p>
          <a:endParaRPr lang="ru-RU"/>
        </a:p>
      </dgm:t>
    </dgm:pt>
    <dgm:pt modelId="{F98DB3AE-D748-4091-B164-ABA56F89D1FA}" type="sibTrans" cxnId="{432F8727-AC5C-4D20-BA97-E8147FCF752E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7E6E5E34-B03D-48E6-A995-874919F6B9AC}">
      <dgm:prSet phldrT="[Текст]" custT="1"/>
      <dgm:spPr>
        <a:solidFill>
          <a:srgbClr val="FFFF00">
            <a:alpha val="49000"/>
          </a:srgbClr>
        </a:solidFill>
      </dgm:spPr>
      <dgm:t>
        <a:bodyPr/>
        <a:lstStyle/>
        <a:p>
          <a:r>
            <a:rPr lang="ru-RU" sz="2000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Запуск форматного контроля</a:t>
          </a:r>
          <a:endParaRPr lang="ru-RU" sz="2000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057A0F17-A1E2-4F58-ACCB-F60EEB6331B6}" type="parTrans" cxnId="{7B0F47BB-8E5F-40EA-9441-19FD3AE5BAEA}">
      <dgm:prSet/>
      <dgm:spPr/>
      <dgm:t>
        <a:bodyPr/>
        <a:lstStyle/>
        <a:p>
          <a:endParaRPr lang="ru-RU"/>
        </a:p>
      </dgm:t>
    </dgm:pt>
    <dgm:pt modelId="{5DA8C3D5-C2E3-408A-A5BC-DD89F223F679}" type="sibTrans" cxnId="{7B0F47BB-8E5F-40EA-9441-19FD3AE5BAEA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EE3397D7-8000-4793-A76C-2DD6BD3F128D}">
      <dgm:prSet phldrT="[Текст]"/>
      <dgm:spPr>
        <a:solidFill>
          <a:schemeClr val="accent1">
            <a:hueOff val="0"/>
            <a:satOff val="0"/>
            <a:lumOff val="0"/>
            <a:alpha val="79000"/>
          </a:schemeClr>
        </a:solidFill>
      </dgm:spPr>
      <dgm:t>
        <a:bodyPr/>
        <a:lstStyle/>
        <a:p>
          <a:r>
            <a:rPr lang="ru-RU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Автоматическое формирование Отчета об операциях с типом ИБР «002»</a:t>
          </a:r>
          <a:endParaRPr lang="ru-RU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9AD7087A-72DC-438C-A7E1-9F7A8CF21E51}" type="parTrans" cxnId="{43113B66-9F61-4C5B-A87E-75E0C46266B2}">
      <dgm:prSet/>
      <dgm:spPr/>
      <dgm:t>
        <a:bodyPr/>
        <a:lstStyle/>
        <a:p>
          <a:endParaRPr lang="ru-RU"/>
        </a:p>
      </dgm:t>
    </dgm:pt>
    <dgm:pt modelId="{0C592112-E776-43A8-AB33-18A3A72971D2}" type="sibTrans" cxnId="{43113B66-9F61-4C5B-A87E-75E0C46266B2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A13BADA2-D945-4A81-9F1F-486BB91D1A04}">
      <dgm:prSet phldrT="[Текст]"/>
      <dgm:spPr>
        <a:solidFill>
          <a:srgbClr val="92D050">
            <a:alpha val="56000"/>
          </a:srgbClr>
        </a:solidFill>
      </dgm:spPr>
      <dgm:t>
        <a:bodyPr/>
        <a:lstStyle/>
        <a:p>
          <a:r>
            <a:rPr lang="ru-RU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Формирование Отчета об операциях по данным ГК с типом ДГК</a:t>
          </a:r>
          <a:endParaRPr lang="ru-RU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32DDDB85-F3D4-4789-A139-92AD483C51B8}" type="parTrans" cxnId="{998FC796-D161-45CD-BF67-A244D55F514F}">
      <dgm:prSet/>
      <dgm:spPr/>
      <dgm:t>
        <a:bodyPr/>
        <a:lstStyle/>
        <a:p>
          <a:endParaRPr lang="ru-RU"/>
        </a:p>
      </dgm:t>
    </dgm:pt>
    <dgm:pt modelId="{E16F4959-1E29-446D-A31E-4EA13DC464CA}" type="sibTrans" cxnId="{998FC796-D161-45CD-BF67-A244D55F514F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558DBB98-78A1-4D20-9828-866BC5920EA0}">
      <dgm:prSet phldrT="[Текст]"/>
      <dgm:spPr>
        <a:solidFill>
          <a:srgbClr val="0070C0">
            <a:alpha val="29000"/>
          </a:srgbClr>
        </a:solidFill>
      </dgm:spPr>
      <dgm:t>
        <a:bodyPr/>
        <a:lstStyle/>
        <a:p>
          <a:r>
            <a:rPr lang="ru-RU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Регистрация и утверждение</a:t>
          </a:r>
        </a:p>
        <a:p>
          <a:r>
            <a:rPr lang="ru-RU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     1 и 2 подписью Управления ГК с типом ИГК</a:t>
          </a:r>
          <a:endParaRPr lang="ru-RU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897DD58C-2C4F-431B-B406-C2AC58A003BE}" type="parTrans" cxnId="{262DA74D-57C2-4F22-ACEF-644B296BAB72}">
      <dgm:prSet/>
      <dgm:spPr/>
      <dgm:t>
        <a:bodyPr/>
        <a:lstStyle/>
        <a:p>
          <a:endParaRPr lang="ru-RU"/>
        </a:p>
      </dgm:t>
    </dgm:pt>
    <dgm:pt modelId="{00904667-E94C-4F5A-AB16-393E43D2E16D}" type="sibTrans" cxnId="{262DA74D-57C2-4F22-ACEF-644B296BAB72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F3296A1E-4F53-47FF-B49F-F00092EE2FD3}">
      <dgm:prSet phldrT="[Текст]" custT="1"/>
      <dgm:spPr>
        <a:solidFill>
          <a:srgbClr val="FF0000">
            <a:alpha val="47000"/>
          </a:srgbClr>
        </a:solidFill>
      </dgm:spPr>
      <dgm:t>
        <a:bodyPr/>
        <a:lstStyle/>
        <a:p>
          <a:r>
            <a:rPr lang="ru-RU" sz="2400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Анализ Протокола обработки ИГК</a:t>
          </a:r>
          <a:endParaRPr lang="ru-RU" sz="2400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3CA92A13-5A04-419F-B75B-17A2C95F1220}" type="parTrans" cxnId="{2C18AE39-481E-4D3F-8893-E9DE9A4038FB}">
      <dgm:prSet/>
      <dgm:spPr/>
      <dgm:t>
        <a:bodyPr/>
        <a:lstStyle/>
        <a:p>
          <a:endParaRPr lang="ru-RU"/>
        </a:p>
      </dgm:t>
    </dgm:pt>
    <dgm:pt modelId="{9C74DC94-203A-44BB-867F-02FB2220C374}" type="sibTrans" cxnId="{2C18AE39-481E-4D3F-8893-E9DE9A4038FB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6A5CAA3F-3398-4AF4-B20A-DE410D27C00E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2400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Запуск контролей</a:t>
          </a:r>
          <a:endParaRPr lang="ru-RU" sz="2400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B2F73FA4-AE2A-4BD1-9189-306F595EFB9F}" type="parTrans" cxnId="{A42216B8-4A0B-4F98-A1D5-8832707F42F1}">
      <dgm:prSet/>
      <dgm:spPr/>
      <dgm:t>
        <a:bodyPr/>
        <a:lstStyle/>
        <a:p>
          <a:endParaRPr lang="ru-RU"/>
        </a:p>
      </dgm:t>
    </dgm:pt>
    <dgm:pt modelId="{53F13BB9-4EAE-453E-9CBB-A92C6B26A91E}" type="sibTrans" cxnId="{A42216B8-4A0B-4F98-A1D5-8832707F42F1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45628FDB-FF6E-4502-A2C0-900D79F8CEFF}">
      <dgm:prSet phldrT="[Текст]" custT="1"/>
      <dgm:spPr>
        <a:solidFill>
          <a:srgbClr val="D747BC">
            <a:alpha val="32000"/>
          </a:srgbClr>
        </a:solidFill>
      </dgm:spPr>
      <dgm:t>
        <a:bodyPr/>
        <a:lstStyle/>
        <a:p>
          <a:r>
            <a:rPr lang="ru-RU" sz="2000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Анализ Протокола обработки </a:t>
          </a:r>
          <a:endParaRPr lang="ru-RU" sz="2000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167D4AD9-88E7-461A-A5A4-89D6581CA964}" type="parTrans" cxnId="{DB62EC1A-797F-46C3-8CBD-71BA73DF3860}">
      <dgm:prSet/>
      <dgm:spPr/>
      <dgm:t>
        <a:bodyPr/>
        <a:lstStyle/>
        <a:p>
          <a:endParaRPr lang="ru-RU"/>
        </a:p>
      </dgm:t>
    </dgm:pt>
    <dgm:pt modelId="{B4D89149-B13E-40B7-80C5-307269A53742}" type="sibTrans" cxnId="{DB62EC1A-797F-46C3-8CBD-71BA73DF3860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794519B3-220F-4995-AAA3-B70B44385C60}">
      <dgm:prSet custT="1"/>
      <dgm:spPr>
        <a:solidFill>
          <a:srgbClr val="92D050">
            <a:alpha val="36000"/>
          </a:srgbClr>
        </a:solidFill>
      </dgm:spPr>
      <dgm:t>
        <a:bodyPr/>
        <a:lstStyle/>
        <a:p>
          <a:r>
            <a:rPr lang="ru-RU" sz="1800" b="0" i="1" dirty="0" smtClean="0">
              <a:solidFill>
                <a:schemeClr val="tx2">
                  <a:lumMod val="50000"/>
                </a:schemeClr>
              </a:solidFill>
            </a:rPr>
            <a:t>Формирование и </a:t>
          </a:r>
        </a:p>
        <a:p>
          <a:r>
            <a:rPr lang="ru-RU" sz="1800" b="0" i="1" dirty="0" smtClean="0">
              <a:solidFill>
                <a:schemeClr val="tx2">
                  <a:lumMod val="50000"/>
                </a:schemeClr>
              </a:solidFill>
            </a:rPr>
            <a:t>обработка отчета с типом ИОЗ «004»</a:t>
          </a:r>
          <a:endParaRPr lang="ru-RU" sz="1800" b="0" i="1" dirty="0">
            <a:solidFill>
              <a:schemeClr val="tx2">
                <a:lumMod val="50000"/>
              </a:schemeClr>
            </a:solidFill>
          </a:endParaRPr>
        </a:p>
      </dgm:t>
    </dgm:pt>
    <dgm:pt modelId="{E33C4DBC-5889-4CE0-B1D7-5369098129C8}" type="parTrans" cxnId="{555E54EB-B4D4-4083-A9B2-7F406936F520}">
      <dgm:prSet/>
      <dgm:spPr/>
      <dgm:t>
        <a:bodyPr/>
        <a:lstStyle/>
        <a:p>
          <a:endParaRPr lang="ru-RU"/>
        </a:p>
      </dgm:t>
    </dgm:pt>
    <dgm:pt modelId="{0A889F64-474C-4945-AB16-60E0D91BC73D}" type="sibTrans" cxnId="{555E54EB-B4D4-4083-A9B2-7F406936F520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1617F55A-4786-4453-A06E-3FC2FA4126C6}">
      <dgm:prSet custT="1"/>
      <dgm:spPr>
        <a:solidFill>
          <a:srgbClr val="FFFF00">
            <a:alpha val="43000"/>
          </a:srgbClr>
        </a:solidFill>
      </dgm:spPr>
      <dgm:t>
        <a:bodyPr/>
        <a:lstStyle/>
        <a:p>
          <a:r>
            <a:rPr lang="ru-RU" sz="2000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Регистрация и утверждение Отчета с типом ДГК</a:t>
          </a:r>
          <a:endParaRPr lang="ru-RU" sz="2000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3C1C5301-3B0F-4A60-9C73-A6A1C601205A}" type="parTrans" cxnId="{AFCB31D1-DC98-4923-A9E5-48F1B7525E27}">
      <dgm:prSet/>
      <dgm:spPr/>
      <dgm:t>
        <a:bodyPr/>
        <a:lstStyle/>
        <a:p>
          <a:endParaRPr lang="ru-RU"/>
        </a:p>
      </dgm:t>
    </dgm:pt>
    <dgm:pt modelId="{F96CFAAA-F16E-48DC-BCBE-CCF7099533A9}" type="sibTrans" cxnId="{AFCB31D1-DC98-4923-A9E5-48F1B7525E27}">
      <dgm:prSet/>
      <dgm:spPr>
        <a:solidFill>
          <a:srgbClr val="9DA9CF"/>
        </a:solidFill>
      </dgm:spPr>
      <dgm:t>
        <a:bodyPr/>
        <a:lstStyle/>
        <a:p>
          <a:endParaRPr lang="ru-RU"/>
        </a:p>
      </dgm:t>
    </dgm:pt>
    <dgm:pt modelId="{3309F8AB-93FF-4DAA-B65D-CA5CC70689FE}">
      <dgm:prSet custT="1"/>
      <dgm:spPr>
        <a:solidFill>
          <a:srgbClr val="8164BA">
            <a:alpha val="60000"/>
          </a:srgbClr>
        </a:solidFill>
      </dgm:spPr>
      <dgm:t>
        <a:bodyPr/>
        <a:lstStyle/>
        <a:p>
          <a:r>
            <a:rPr lang="ru-RU" sz="1800" b="0" i="1" dirty="0" smtClean="0">
              <a:solidFill>
                <a:schemeClr val="tx2">
                  <a:lumMod val="50000"/>
                </a:schemeClr>
              </a:solidFill>
              <a:latin typeface="+mj-lt"/>
            </a:rPr>
            <a:t>Формирование, сверка и утверждение регистров бюджетного учета</a:t>
          </a:r>
          <a:endParaRPr lang="ru-RU" sz="1800" b="0" i="1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37DB831B-4CB3-43C1-9601-F95663E61AAF}" type="parTrans" cxnId="{24DB800D-DC1F-46A8-83B4-8B2FEF40FB0F}">
      <dgm:prSet/>
      <dgm:spPr/>
      <dgm:t>
        <a:bodyPr/>
        <a:lstStyle/>
        <a:p>
          <a:endParaRPr lang="ru-RU"/>
        </a:p>
      </dgm:t>
    </dgm:pt>
    <dgm:pt modelId="{D169979B-7168-4BE1-ABFA-3A4E17B34F23}" type="sibTrans" cxnId="{24DB800D-DC1F-46A8-83B4-8B2FEF40FB0F}">
      <dgm:prSet/>
      <dgm:spPr/>
      <dgm:t>
        <a:bodyPr/>
        <a:lstStyle/>
        <a:p>
          <a:endParaRPr lang="ru-RU"/>
        </a:p>
      </dgm:t>
    </dgm:pt>
    <dgm:pt modelId="{EC71BADB-C396-4D96-9C25-DA7994A24B76}" type="pres">
      <dgm:prSet presAssocID="{DA0A4643-988E-4023-82EF-A6815C98525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CD6A21B-F0B3-46B1-A1F1-89E57717A07A}" type="pres">
      <dgm:prSet presAssocID="{307790A1-407C-4977-9F67-3A6ECCFD4797}" presName="compNode" presStyleCnt="0"/>
      <dgm:spPr/>
    </dgm:pt>
    <dgm:pt modelId="{228C70A2-E58E-44CA-9912-3EDCAF22D2D0}" type="pres">
      <dgm:prSet presAssocID="{307790A1-407C-4977-9F67-3A6ECCFD4797}" presName="dummyConnPt" presStyleCnt="0"/>
      <dgm:spPr/>
    </dgm:pt>
    <dgm:pt modelId="{95275F9E-4B51-41C6-8FB2-C0E620770C72}" type="pres">
      <dgm:prSet presAssocID="{307790A1-407C-4977-9F67-3A6ECCFD4797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0F1F50-E5B1-43A6-B7C7-E95CB2962EF5}" type="pres">
      <dgm:prSet presAssocID="{89DE84D9-4FA1-4D83-B193-F5869B7EEE48}" presName="sibTrans" presStyleLbl="bgSibTrans2D1" presStyleIdx="0" presStyleCnt="11"/>
      <dgm:spPr/>
      <dgm:t>
        <a:bodyPr/>
        <a:lstStyle/>
        <a:p>
          <a:endParaRPr lang="ru-RU"/>
        </a:p>
      </dgm:t>
    </dgm:pt>
    <dgm:pt modelId="{7470CADE-420D-4853-82EE-AA7A916CC2B1}" type="pres">
      <dgm:prSet presAssocID="{794519B3-220F-4995-AAA3-B70B44385C60}" presName="compNode" presStyleCnt="0"/>
      <dgm:spPr/>
    </dgm:pt>
    <dgm:pt modelId="{B98466A7-EF61-4740-B4AF-10E9B5A674FE}" type="pres">
      <dgm:prSet presAssocID="{794519B3-220F-4995-AAA3-B70B44385C60}" presName="dummyConnPt" presStyleCnt="0"/>
      <dgm:spPr/>
    </dgm:pt>
    <dgm:pt modelId="{F2BD0DF2-E158-414A-8A78-010C1322B27F}" type="pres">
      <dgm:prSet presAssocID="{794519B3-220F-4995-AAA3-B70B44385C60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136C1-6D74-4159-A568-41462E61F8B7}" type="pres">
      <dgm:prSet presAssocID="{0A889F64-474C-4945-AB16-60E0D91BC73D}" presName="sibTrans" presStyleLbl="bgSibTrans2D1" presStyleIdx="1" presStyleCnt="11"/>
      <dgm:spPr/>
      <dgm:t>
        <a:bodyPr/>
        <a:lstStyle/>
        <a:p>
          <a:endParaRPr lang="ru-RU"/>
        </a:p>
      </dgm:t>
    </dgm:pt>
    <dgm:pt modelId="{A2A15E84-451E-4C2A-8A73-D7ADF43544C8}" type="pres">
      <dgm:prSet presAssocID="{D47183D5-8A12-4416-8E04-3F38A4D9D471}" presName="compNode" presStyleCnt="0"/>
      <dgm:spPr/>
    </dgm:pt>
    <dgm:pt modelId="{80F406C1-61E4-4A97-9FA4-69D8D0C7CF79}" type="pres">
      <dgm:prSet presAssocID="{D47183D5-8A12-4416-8E04-3F38A4D9D471}" presName="dummyConnPt" presStyleCnt="0"/>
      <dgm:spPr/>
    </dgm:pt>
    <dgm:pt modelId="{A76167D6-5ABC-4DAC-8835-F300803CAA01}" type="pres">
      <dgm:prSet presAssocID="{D47183D5-8A12-4416-8E04-3F38A4D9D471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09F3E-4E6B-4F2F-9402-E09781DB42D8}" type="pres">
      <dgm:prSet presAssocID="{F98DB3AE-D748-4091-B164-ABA56F89D1FA}" presName="sibTrans" presStyleLbl="bgSibTrans2D1" presStyleIdx="2" presStyleCnt="11"/>
      <dgm:spPr/>
      <dgm:t>
        <a:bodyPr/>
        <a:lstStyle/>
        <a:p>
          <a:endParaRPr lang="ru-RU"/>
        </a:p>
      </dgm:t>
    </dgm:pt>
    <dgm:pt modelId="{364B9804-6725-4239-8715-0468BC9FE545}" type="pres">
      <dgm:prSet presAssocID="{7E6E5E34-B03D-48E6-A995-874919F6B9AC}" presName="compNode" presStyleCnt="0"/>
      <dgm:spPr/>
    </dgm:pt>
    <dgm:pt modelId="{5EE80FBF-677E-47C4-832F-3ABB03423EAA}" type="pres">
      <dgm:prSet presAssocID="{7E6E5E34-B03D-48E6-A995-874919F6B9AC}" presName="dummyConnPt" presStyleCnt="0"/>
      <dgm:spPr/>
    </dgm:pt>
    <dgm:pt modelId="{2A78E760-F4C3-4726-8963-16E40D027ED9}" type="pres">
      <dgm:prSet presAssocID="{7E6E5E34-B03D-48E6-A995-874919F6B9AC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1B8410-298C-4894-97E6-0A513EC4600F}" type="pres">
      <dgm:prSet presAssocID="{5DA8C3D5-C2E3-408A-A5BC-DD89F223F679}" presName="sibTrans" presStyleLbl="bgSibTrans2D1" presStyleIdx="3" presStyleCnt="11"/>
      <dgm:spPr/>
      <dgm:t>
        <a:bodyPr/>
        <a:lstStyle/>
        <a:p>
          <a:endParaRPr lang="ru-RU"/>
        </a:p>
      </dgm:t>
    </dgm:pt>
    <dgm:pt modelId="{135891B7-87C8-4622-B50F-57E15079FFD3}" type="pres">
      <dgm:prSet presAssocID="{EE3397D7-8000-4793-A76C-2DD6BD3F128D}" presName="compNode" presStyleCnt="0"/>
      <dgm:spPr/>
    </dgm:pt>
    <dgm:pt modelId="{436C34C6-72C2-4809-A8AE-DC4757DFB503}" type="pres">
      <dgm:prSet presAssocID="{EE3397D7-8000-4793-A76C-2DD6BD3F128D}" presName="dummyConnPt" presStyleCnt="0"/>
      <dgm:spPr/>
    </dgm:pt>
    <dgm:pt modelId="{C7C50F5C-F9FC-4D96-B2CF-3BFA182EF160}" type="pres">
      <dgm:prSet presAssocID="{EE3397D7-8000-4793-A76C-2DD6BD3F128D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185050-C72B-4FB0-9AF0-70F8B8CBE64B}" type="pres">
      <dgm:prSet presAssocID="{0C592112-E776-43A8-AB33-18A3A72971D2}" presName="sibTrans" presStyleLbl="bgSibTrans2D1" presStyleIdx="4" presStyleCnt="11"/>
      <dgm:spPr/>
      <dgm:t>
        <a:bodyPr/>
        <a:lstStyle/>
        <a:p>
          <a:endParaRPr lang="ru-RU"/>
        </a:p>
      </dgm:t>
    </dgm:pt>
    <dgm:pt modelId="{75060CE4-7A06-4FD3-B56F-BB0DEEBB92FE}" type="pres">
      <dgm:prSet presAssocID="{A13BADA2-D945-4A81-9F1F-486BB91D1A04}" presName="compNode" presStyleCnt="0"/>
      <dgm:spPr/>
    </dgm:pt>
    <dgm:pt modelId="{D5691F1F-2709-4AC2-9E13-94E557181E4B}" type="pres">
      <dgm:prSet presAssocID="{A13BADA2-D945-4A81-9F1F-486BB91D1A04}" presName="dummyConnPt" presStyleCnt="0"/>
      <dgm:spPr/>
    </dgm:pt>
    <dgm:pt modelId="{0508D99D-87E5-47BE-8345-C3234B7E4E41}" type="pres">
      <dgm:prSet presAssocID="{A13BADA2-D945-4A81-9F1F-486BB91D1A04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DC382-145E-43E8-9CBA-128F2872E2B1}" type="pres">
      <dgm:prSet presAssocID="{E16F4959-1E29-446D-A31E-4EA13DC464CA}" presName="sibTrans" presStyleLbl="bgSibTrans2D1" presStyleIdx="5" presStyleCnt="11"/>
      <dgm:spPr/>
      <dgm:t>
        <a:bodyPr/>
        <a:lstStyle/>
        <a:p>
          <a:endParaRPr lang="ru-RU"/>
        </a:p>
      </dgm:t>
    </dgm:pt>
    <dgm:pt modelId="{1D1A5F5F-202D-421F-89D8-2DE873344355}" type="pres">
      <dgm:prSet presAssocID="{558DBB98-78A1-4D20-9828-866BC5920EA0}" presName="compNode" presStyleCnt="0"/>
      <dgm:spPr/>
    </dgm:pt>
    <dgm:pt modelId="{A5EC9CBE-7B9E-4646-9A21-1A6B5A00BBF8}" type="pres">
      <dgm:prSet presAssocID="{558DBB98-78A1-4D20-9828-866BC5920EA0}" presName="dummyConnPt" presStyleCnt="0"/>
      <dgm:spPr/>
    </dgm:pt>
    <dgm:pt modelId="{2ABA6CEE-0E10-4F65-899E-E4FE8589DD6D}" type="pres">
      <dgm:prSet presAssocID="{558DBB98-78A1-4D20-9828-866BC5920EA0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A0A083-5A94-44E5-8C59-4F5C855AF2B6}" type="pres">
      <dgm:prSet presAssocID="{00904667-E94C-4F5A-AB16-393E43D2E16D}" presName="sibTrans" presStyleLbl="bgSibTrans2D1" presStyleIdx="6" presStyleCnt="11"/>
      <dgm:spPr/>
      <dgm:t>
        <a:bodyPr/>
        <a:lstStyle/>
        <a:p>
          <a:endParaRPr lang="ru-RU"/>
        </a:p>
      </dgm:t>
    </dgm:pt>
    <dgm:pt modelId="{E9EC75D5-21DC-429F-98D9-2A56EFD9BE35}" type="pres">
      <dgm:prSet presAssocID="{F3296A1E-4F53-47FF-B49F-F00092EE2FD3}" presName="compNode" presStyleCnt="0"/>
      <dgm:spPr/>
    </dgm:pt>
    <dgm:pt modelId="{833FA00E-2419-4408-A03D-49CAAB189A9E}" type="pres">
      <dgm:prSet presAssocID="{F3296A1E-4F53-47FF-B49F-F00092EE2FD3}" presName="dummyConnPt" presStyleCnt="0"/>
      <dgm:spPr/>
    </dgm:pt>
    <dgm:pt modelId="{D33F0FE0-F582-488E-AD37-532CC401EAD9}" type="pres">
      <dgm:prSet presAssocID="{F3296A1E-4F53-47FF-B49F-F00092EE2FD3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9CE8A3-7EA7-49BB-AB12-4753FA96770E}" type="pres">
      <dgm:prSet presAssocID="{9C74DC94-203A-44BB-867F-02FB2220C374}" presName="sibTrans" presStyleLbl="bgSibTrans2D1" presStyleIdx="7" presStyleCnt="11"/>
      <dgm:spPr/>
      <dgm:t>
        <a:bodyPr/>
        <a:lstStyle/>
        <a:p>
          <a:endParaRPr lang="ru-RU"/>
        </a:p>
      </dgm:t>
    </dgm:pt>
    <dgm:pt modelId="{EB7A6FD3-D7A8-4ACD-80D9-66FF636E2728}" type="pres">
      <dgm:prSet presAssocID="{6A5CAA3F-3398-4AF4-B20A-DE410D27C00E}" presName="compNode" presStyleCnt="0"/>
      <dgm:spPr/>
    </dgm:pt>
    <dgm:pt modelId="{82103D2E-40A4-4381-89AE-28116699844B}" type="pres">
      <dgm:prSet presAssocID="{6A5CAA3F-3398-4AF4-B20A-DE410D27C00E}" presName="dummyConnPt" presStyleCnt="0"/>
      <dgm:spPr/>
    </dgm:pt>
    <dgm:pt modelId="{5D3DDC5B-4289-4D61-9184-A8F8D8E52870}" type="pres">
      <dgm:prSet presAssocID="{6A5CAA3F-3398-4AF4-B20A-DE410D27C00E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2E865-2579-4981-8E24-DE6109C3B647}" type="pres">
      <dgm:prSet presAssocID="{53F13BB9-4EAE-453E-9CBB-A92C6B26A91E}" presName="sibTrans" presStyleLbl="bgSibTrans2D1" presStyleIdx="8" presStyleCnt="11"/>
      <dgm:spPr/>
      <dgm:t>
        <a:bodyPr/>
        <a:lstStyle/>
        <a:p>
          <a:endParaRPr lang="ru-RU"/>
        </a:p>
      </dgm:t>
    </dgm:pt>
    <dgm:pt modelId="{293A4600-A08F-438C-8F52-72F4AF69BDC0}" type="pres">
      <dgm:prSet presAssocID="{45628FDB-FF6E-4502-A2C0-900D79F8CEFF}" presName="compNode" presStyleCnt="0"/>
      <dgm:spPr/>
    </dgm:pt>
    <dgm:pt modelId="{BBF633E9-F4D7-44A4-AEBF-C54F56CC0929}" type="pres">
      <dgm:prSet presAssocID="{45628FDB-FF6E-4502-A2C0-900D79F8CEFF}" presName="dummyConnPt" presStyleCnt="0"/>
      <dgm:spPr/>
    </dgm:pt>
    <dgm:pt modelId="{AD81C0D5-F32A-49B0-9FBC-7FA3FA4F58BB}" type="pres">
      <dgm:prSet presAssocID="{45628FDB-FF6E-4502-A2C0-900D79F8CEFF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551CE8-95D2-4553-A7B0-ADF1E3734E0F}" type="pres">
      <dgm:prSet presAssocID="{B4D89149-B13E-40B7-80C5-307269A53742}" presName="sibTrans" presStyleLbl="bgSibTrans2D1" presStyleIdx="9" presStyleCnt="11"/>
      <dgm:spPr/>
      <dgm:t>
        <a:bodyPr/>
        <a:lstStyle/>
        <a:p>
          <a:endParaRPr lang="ru-RU"/>
        </a:p>
      </dgm:t>
    </dgm:pt>
    <dgm:pt modelId="{121B74AE-13D7-4785-B40D-B2F32E3BC57E}" type="pres">
      <dgm:prSet presAssocID="{1617F55A-4786-4453-A06E-3FC2FA4126C6}" presName="compNode" presStyleCnt="0"/>
      <dgm:spPr/>
    </dgm:pt>
    <dgm:pt modelId="{BCA99475-C9C8-447A-9BE7-6C60C7CE9EE7}" type="pres">
      <dgm:prSet presAssocID="{1617F55A-4786-4453-A06E-3FC2FA4126C6}" presName="dummyConnPt" presStyleCnt="0"/>
      <dgm:spPr/>
    </dgm:pt>
    <dgm:pt modelId="{D42B8422-9FEF-4BC5-A49C-6D08AE1FFE5C}" type="pres">
      <dgm:prSet presAssocID="{1617F55A-4786-4453-A06E-3FC2FA4126C6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B6CA4-59D9-46A3-8CC4-BC783CCBBD29}" type="pres">
      <dgm:prSet presAssocID="{F96CFAAA-F16E-48DC-BCBE-CCF7099533A9}" presName="sibTrans" presStyleLbl="bgSibTrans2D1" presStyleIdx="10" presStyleCnt="11"/>
      <dgm:spPr/>
      <dgm:t>
        <a:bodyPr/>
        <a:lstStyle/>
        <a:p>
          <a:endParaRPr lang="ru-RU"/>
        </a:p>
      </dgm:t>
    </dgm:pt>
    <dgm:pt modelId="{11D959AE-6D1B-43D6-9C8B-C5329513F1C3}" type="pres">
      <dgm:prSet presAssocID="{3309F8AB-93FF-4DAA-B65D-CA5CC70689FE}" presName="compNode" presStyleCnt="0"/>
      <dgm:spPr/>
    </dgm:pt>
    <dgm:pt modelId="{075C92E4-E895-4A85-871E-6828B07994CF}" type="pres">
      <dgm:prSet presAssocID="{3309F8AB-93FF-4DAA-B65D-CA5CC70689FE}" presName="dummyConnPt" presStyleCnt="0"/>
      <dgm:spPr/>
    </dgm:pt>
    <dgm:pt modelId="{7BC6D26D-84CF-4F5A-8EDB-4ED928CE5448}" type="pres">
      <dgm:prSet presAssocID="{3309F8AB-93FF-4DAA-B65D-CA5CC70689FE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2779C4-5F6B-4904-A42A-9C4BC3BA6394}" type="presOf" srcId="{794519B3-220F-4995-AAA3-B70B44385C60}" destId="{F2BD0DF2-E158-414A-8A78-010C1322B27F}" srcOrd="0" destOrd="0" presId="urn:microsoft.com/office/officeart/2005/8/layout/bProcess4"/>
    <dgm:cxn modelId="{410619BF-E7F5-426F-9CA7-61DAA1B9DBDE}" type="presOf" srcId="{D47183D5-8A12-4416-8E04-3F38A4D9D471}" destId="{A76167D6-5ABC-4DAC-8835-F300803CAA01}" srcOrd="0" destOrd="0" presId="urn:microsoft.com/office/officeart/2005/8/layout/bProcess4"/>
    <dgm:cxn modelId="{82A97C56-63BA-4862-B078-2D02B034187A}" type="presOf" srcId="{00904667-E94C-4F5A-AB16-393E43D2E16D}" destId="{27A0A083-5A94-44E5-8C59-4F5C855AF2B6}" srcOrd="0" destOrd="0" presId="urn:microsoft.com/office/officeart/2005/8/layout/bProcess4"/>
    <dgm:cxn modelId="{998FC796-D161-45CD-BF67-A244D55F514F}" srcId="{DA0A4643-988E-4023-82EF-A6815C98525E}" destId="{A13BADA2-D945-4A81-9F1F-486BB91D1A04}" srcOrd="5" destOrd="0" parTransId="{32DDDB85-F3D4-4789-A139-92AD483C51B8}" sibTransId="{E16F4959-1E29-446D-A31E-4EA13DC464CA}"/>
    <dgm:cxn modelId="{FDE0D23C-55DF-4C94-8A75-7A67611BA1A9}" type="presOf" srcId="{6A5CAA3F-3398-4AF4-B20A-DE410D27C00E}" destId="{5D3DDC5B-4289-4D61-9184-A8F8D8E52870}" srcOrd="0" destOrd="0" presId="urn:microsoft.com/office/officeart/2005/8/layout/bProcess4"/>
    <dgm:cxn modelId="{B94C8D0E-8F44-4A05-BB81-DA469C57543A}" type="presOf" srcId="{0A889F64-474C-4945-AB16-60E0D91BC73D}" destId="{4BE136C1-6D74-4159-A568-41462E61F8B7}" srcOrd="0" destOrd="0" presId="urn:microsoft.com/office/officeart/2005/8/layout/bProcess4"/>
    <dgm:cxn modelId="{0A1E2C7C-25A1-4C7A-923D-4C1703E9BC21}" type="presOf" srcId="{DA0A4643-988E-4023-82EF-A6815C98525E}" destId="{EC71BADB-C396-4D96-9C25-DA7994A24B76}" srcOrd="0" destOrd="0" presId="urn:microsoft.com/office/officeart/2005/8/layout/bProcess4"/>
    <dgm:cxn modelId="{58750DD6-BFA1-4FCE-8D7E-666F3027FB0E}" type="presOf" srcId="{9C74DC94-203A-44BB-867F-02FB2220C374}" destId="{9F9CE8A3-7EA7-49BB-AB12-4753FA96770E}" srcOrd="0" destOrd="0" presId="urn:microsoft.com/office/officeart/2005/8/layout/bProcess4"/>
    <dgm:cxn modelId="{7AB389E6-4D9C-41F0-BFA1-3A01EE14338C}" srcId="{DA0A4643-988E-4023-82EF-A6815C98525E}" destId="{307790A1-407C-4977-9F67-3A6ECCFD4797}" srcOrd="0" destOrd="0" parTransId="{EDAA58B9-DA37-48BC-A804-4692165E96BA}" sibTransId="{89DE84D9-4FA1-4D83-B193-F5869B7EEE48}"/>
    <dgm:cxn modelId="{24DB800D-DC1F-46A8-83B4-8B2FEF40FB0F}" srcId="{DA0A4643-988E-4023-82EF-A6815C98525E}" destId="{3309F8AB-93FF-4DAA-B65D-CA5CC70689FE}" srcOrd="11" destOrd="0" parTransId="{37DB831B-4CB3-43C1-9601-F95663E61AAF}" sibTransId="{D169979B-7168-4BE1-ABFA-3A4E17B34F23}"/>
    <dgm:cxn modelId="{EE45FE63-0480-4439-97B1-5BC085F2A608}" type="presOf" srcId="{0C592112-E776-43A8-AB33-18A3A72971D2}" destId="{CD185050-C72B-4FB0-9AF0-70F8B8CBE64B}" srcOrd="0" destOrd="0" presId="urn:microsoft.com/office/officeart/2005/8/layout/bProcess4"/>
    <dgm:cxn modelId="{9DCB1D47-4247-4AD1-B01F-D003E6636690}" type="presOf" srcId="{F96CFAAA-F16E-48DC-BCBE-CCF7099533A9}" destId="{F99B6CA4-59D9-46A3-8CC4-BC783CCBBD29}" srcOrd="0" destOrd="0" presId="urn:microsoft.com/office/officeart/2005/8/layout/bProcess4"/>
    <dgm:cxn modelId="{AFCB31D1-DC98-4923-A9E5-48F1B7525E27}" srcId="{DA0A4643-988E-4023-82EF-A6815C98525E}" destId="{1617F55A-4786-4453-A06E-3FC2FA4126C6}" srcOrd="10" destOrd="0" parTransId="{3C1C5301-3B0F-4A60-9C73-A6A1C601205A}" sibTransId="{F96CFAAA-F16E-48DC-BCBE-CCF7099533A9}"/>
    <dgm:cxn modelId="{6F1070B1-07FD-419D-987C-820BA7CA1481}" type="presOf" srcId="{1617F55A-4786-4453-A06E-3FC2FA4126C6}" destId="{D42B8422-9FEF-4BC5-A49C-6D08AE1FFE5C}" srcOrd="0" destOrd="0" presId="urn:microsoft.com/office/officeart/2005/8/layout/bProcess4"/>
    <dgm:cxn modelId="{E24FDF8C-A688-45A0-B304-3992F7189347}" type="presOf" srcId="{7E6E5E34-B03D-48E6-A995-874919F6B9AC}" destId="{2A78E760-F4C3-4726-8963-16E40D027ED9}" srcOrd="0" destOrd="0" presId="urn:microsoft.com/office/officeart/2005/8/layout/bProcess4"/>
    <dgm:cxn modelId="{555E54EB-B4D4-4083-A9B2-7F406936F520}" srcId="{DA0A4643-988E-4023-82EF-A6815C98525E}" destId="{794519B3-220F-4995-AAA3-B70B44385C60}" srcOrd="1" destOrd="0" parTransId="{E33C4DBC-5889-4CE0-B1D7-5369098129C8}" sibTransId="{0A889F64-474C-4945-AB16-60E0D91BC73D}"/>
    <dgm:cxn modelId="{DFC1AD44-5A64-4E32-9CD3-4C86403F7FA0}" type="presOf" srcId="{89DE84D9-4FA1-4D83-B193-F5869B7EEE48}" destId="{9C0F1F50-E5B1-43A6-B7C7-E95CB2962EF5}" srcOrd="0" destOrd="0" presId="urn:microsoft.com/office/officeart/2005/8/layout/bProcess4"/>
    <dgm:cxn modelId="{D66B6F85-2861-4F9C-BF2E-1655D8AA7E66}" type="presOf" srcId="{45628FDB-FF6E-4502-A2C0-900D79F8CEFF}" destId="{AD81C0D5-F32A-49B0-9FBC-7FA3FA4F58BB}" srcOrd="0" destOrd="0" presId="urn:microsoft.com/office/officeart/2005/8/layout/bProcess4"/>
    <dgm:cxn modelId="{C5F7E72F-48DF-4406-BEAF-7A566EA7FEF0}" type="presOf" srcId="{F98DB3AE-D748-4091-B164-ABA56F89D1FA}" destId="{A7809F3E-4E6B-4F2F-9402-E09781DB42D8}" srcOrd="0" destOrd="0" presId="urn:microsoft.com/office/officeart/2005/8/layout/bProcess4"/>
    <dgm:cxn modelId="{262DA74D-57C2-4F22-ACEF-644B296BAB72}" srcId="{DA0A4643-988E-4023-82EF-A6815C98525E}" destId="{558DBB98-78A1-4D20-9828-866BC5920EA0}" srcOrd="6" destOrd="0" parTransId="{897DD58C-2C4F-431B-B406-C2AC58A003BE}" sibTransId="{00904667-E94C-4F5A-AB16-393E43D2E16D}"/>
    <dgm:cxn modelId="{2C18AE39-481E-4D3F-8893-E9DE9A4038FB}" srcId="{DA0A4643-988E-4023-82EF-A6815C98525E}" destId="{F3296A1E-4F53-47FF-B49F-F00092EE2FD3}" srcOrd="7" destOrd="0" parTransId="{3CA92A13-5A04-419F-B75B-17A2C95F1220}" sibTransId="{9C74DC94-203A-44BB-867F-02FB2220C374}"/>
    <dgm:cxn modelId="{7B0F47BB-8E5F-40EA-9441-19FD3AE5BAEA}" srcId="{DA0A4643-988E-4023-82EF-A6815C98525E}" destId="{7E6E5E34-B03D-48E6-A995-874919F6B9AC}" srcOrd="3" destOrd="0" parTransId="{057A0F17-A1E2-4F58-ACCB-F60EEB6331B6}" sibTransId="{5DA8C3D5-C2E3-408A-A5BC-DD89F223F679}"/>
    <dgm:cxn modelId="{DB62EC1A-797F-46C3-8CBD-71BA73DF3860}" srcId="{DA0A4643-988E-4023-82EF-A6815C98525E}" destId="{45628FDB-FF6E-4502-A2C0-900D79F8CEFF}" srcOrd="9" destOrd="0" parTransId="{167D4AD9-88E7-461A-A5A4-89D6581CA964}" sibTransId="{B4D89149-B13E-40B7-80C5-307269A53742}"/>
    <dgm:cxn modelId="{432F8727-AC5C-4D20-BA97-E8147FCF752E}" srcId="{DA0A4643-988E-4023-82EF-A6815C98525E}" destId="{D47183D5-8A12-4416-8E04-3F38A4D9D471}" srcOrd="2" destOrd="0" parTransId="{467205BB-E140-447E-BAEE-FF2873C362B1}" sibTransId="{F98DB3AE-D748-4091-B164-ABA56F89D1FA}"/>
    <dgm:cxn modelId="{08C7E876-FEE1-428B-95E2-8F42891CDBF0}" type="presOf" srcId="{307790A1-407C-4977-9F67-3A6ECCFD4797}" destId="{95275F9E-4B51-41C6-8FB2-C0E620770C72}" srcOrd="0" destOrd="0" presId="urn:microsoft.com/office/officeart/2005/8/layout/bProcess4"/>
    <dgm:cxn modelId="{EE3030D1-A314-4032-90E0-16F33FD1454F}" type="presOf" srcId="{E16F4959-1E29-446D-A31E-4EA13DC464CA}" destId="{CC6DC382-145E-43E8-9CBA-128F2872E2B1}" srcOrd="0" destOrd="0" presId="urn:microsoft.com/office/officeart/2005/8/layout/bProcess4"/>
    <dgm:cxn modelId="{984BE59C-8C3D-4D94-9580-77C368611D24}" type="presOf" srcId="{53F13BB9-4EAE-453E-9CBB-A92C6B26A91E}" destId="{67B2E865-2579-4981-8E24-DE6109C3B647}" srcOrd="0" destOrd="0" presId="urn:microsoft.com/office/officeart/2005/8/layout/bProcess4"/>
    <dgm:cxn modelId="{63F4C214-0A09-4731-988F-1DCED098A377}" type="presOf" srcId="{EE3397D7-8000-4793-A76C-2DD6BD3F128D}" destId="{C7C50F5C-F9FC-4D96-B2CF-3BFA182EF160}" srcOrd="0" destOrd="0" presId="urn:microsoft.com/office/officeart/2005/8/layout/bProcess4"/>
    <dgm:cxn modelId="{A42216B8-4A0B-4F98-A1D5-8832707F42F1}" srcId="{DA0A4643-988E-4023-82EF-A6815C98525E}" destId="{6A5CAA3F-3398-4AF4-B20A-DE410D27C00E}" srcOrd="8" destOrd="0" parTransId="{B2F73FA4-AE2A-4BD1-9189-306F595EFB9F}" sibTransId="{53F13BB9-4EAE-453E-9CBB-A92C6B26A91E}"/>
    <dgm:cxn modelId="{E0E0AB50-918E-4FAB-96CB-EFBFF6068F04}" type="presOf" srcId="{3309F8AB-93FF-4DAA-B65D-CA5CC70689FE}" destId="{7BC6D26D-84CF-4F5A-8EDB-4ED928CE5448}" srcOrd="0" destOrd="0" presId="urn:microsoft.com/office/officeart/2005/8/layout/bProcess4"/>
    <dgm:cxn modelId="{E485E5CA-0209-4000-A9FB-F55E486C5810}" type="presOf" srcId="{5DA8C3D5-C2E3-408A-A5BC-DD89F223F679}" destId="{201B8410-298C-4894-97E6-0A513EC4600F}" srcOrd="0" destOrd="0" presId="urn:microsoft.com/office/officeart/2005/8/layout/bProcess4"/>
    <dgm:cxn modelId="{43113B66-9F61-4C5B-A87E-75E0C46266B2}" srcId="{DA0A4643-988E-4023-82EF-A6815C98525E}" destId="{EE3397D7-8000-4793-A76C-2DD6BD3F128D}" srcOrd="4" destOrd="0" parTransId="{9AD7087A-72DC-438C-A7E1-9F7A8CF21E51}" sibTransId="{0C592112-E776-43A8-AB33-18A3A72971D2}"/>
    <dgm:cxn modelId="{2CF782AF-68F3-42EB-94B7-8C5F190C1891}" type="presOf" srcId="{B4D89149-B13E-40B7-80C5-307269A53742}" destId="{7F551CE8-95D2-4553-A7B0-ADF1E3734E0F}" srcOrd="0" destOrd="0" presId="urn:microsoft.com/office/officeart/2005/8/layout/bProcess4"/>
    <dgm:cxn modelId="{12BAA350-D2D9-46EC-8430-7FFA60C424DF}" type="presOf" srcId="{A13BADA2-D945-4A81-9F1F-486BB91D1A04}" destId="{0508D99D-87E5-47BE-8345-C3234B7E4E41}" srcOrd="0" destOrd="0" presId="urn:microsoft.com/office/officeart/2005/8/layout/bProcess4"/>
    <dgm:cxn modelId="{5D078F6D-BA94-45A9-914C-48356F48C802}" type="presOf" srcId="{F3296A1E-4F53-47FF-B49F-F00092EE2FD3}" destId="{D33F0FE0-F582-488E-AD37-532CC401EAD9}" srcOrd="0" destOrd="0" presId="urn:microsoft.com/office/officeart/2005/8/layout/bProcess4"/>
    <dgm:cxn modelId="{E891776C-F9AB-4F48-82F8-CADB26369E6E}" type="presOf" srcId="{558DBB98-78A1-4D20-9828-866BC5920EA0}" destId="{2ABA6CEE-0E10-4F65-899E-E4FE8589DD6D}" srcOrd="0" destOrd="0" presId="urn:microsoft.com/office/officeart/2005/8/layout/bProcess4"/>
    <dgm:cxn modelId="{C26F8B9B-A42C-46B3-AA4A-F0051D49263F}" type="presParOf" srcId="{EC71BADB-C396-4D96-9C25-DA7994A24B76}" destId="{0CD6A21B-F0B3-46B1-A1F1-89E57717A07A}" srcOrd="0" destOrd="0" presId="urn:microsoft.com/office/officeart/2005/8/layout/bProcess4"/>
    <dgm:cxn modelId="{23079551-8EF0-4049-9D4F-0AE883EC4D99}" type="presParOf" srcId="{0CD6A21B-F0B3-46B1-A1F1-89E57717A07A}" destId="{228C70A2-E58E-44CA-9912-3EDCAF22D2D0}" srcOrd="0" destOrd="0" presId="urn:microsoft.com/office/officeart/2005/8/layout/bProcess4"/>
    <dgm:cxn modelId="{424F3FA5-8811-42D5-AE83-29B9070B5CD9}" type="presParOf" srcId="{0CD6A21B-F0B3-46B1-A1F1-89E57717A07A}" destId="{95275F9E-4B51-41C6-8FB2-C0E620770C72}" srcOrd="1" destOrd="0" presId="urn:microsoft.com/office/officeart/2005/8/layout/bProcess4"/>
    <dgm:cxn modelId="{FA4642E5-3F9F-4BFF-AB12-33B91F99F9E1}" type="presParOf" srcId="{EC71BADB-C396-4D96-9C25-DA7994A24B76}" destId="{9C0F1F50-E5B1-43A6-B7C7-E95CB2962EF5}" srcOrd="1" destOrd="0" presId="urn:microsoft.com/office/officeart/2005/8/layout/bProcess4"/>
    <dgm:cxn modelId="{C4AB4F50-89A1-47D3-84AB-38B00E658D0D}" type="presParOf" srcId="{EC71BADB-C396-4D96-9C25-DA7994A24B76}" destId="{7470CADE-420D-4853-82EE-AA7A916CC2B1}" srcOrd="2" destOrd="0" presId="urn:microsoft.com/office/officeart/2005/8/layout/bProcess4"/>
    <dgm:cxn modelId="{1D370A54-7128-4854-A10C-810C166F8BB2}" type="presParOf" srcId="{7470CADE-420D-4853-82EE-AA7A916CC2B1}" destId="{B98466A7-EF61-4740-B4AF-10E9B5A674FE}" srcOrd="0" destOrd="0" presId="urn:microsoft.com/office/officeart/2005/8/layout/bProcess4"/>
    <dgm:cxn modelId="{FE2B7EF2-0515-4FE7-BE6B-CE2EE291DE73}" type="presParOf" srcId="{7470CADE-420D-4853-82EE-AA7A916CC2B1}" destId="{F2BD0DF2-E158-414A-8A78-010C1322B27F}" srcOrd="1" destOrd="0" presId="urn:microsoft.com/office/officeart/2005/8/layout/bProcess4"/>
    <dgm:cxn modelId="{BA0DE6C0-CE00-4B6A-BB9C-8D13EDFA3C7D}" type="presParOf" srcId="{EC71BADB-C396-4D96-9C25-DA7994A24B76}" destId="{4BE136C1-6D74-4159-A568-41462E61F8B7}" srcOrd="3" destOrd="0" presId="urn:microsoft.com/office/officeart/2005/8/layout/bProcess4"/>
    <dgm:cxn modelId="{D91BDB28-8E08-4A59-9A80-9574C31F3676}" type="presParOf" srcId="{EC71BADB-C396-4D96-9C25-DA7994A24B76}" destId="{A2A15E84-451E-4C2A-8A73-D7ADF43544C8}" srcOrd="4" destOrd="0" presId="urn:microsoft.com/office/officeart/2005/8/layout/bProcess4"/>
    <dgm:cxn modelId="{EDBD293E-75E5-4CD5-B68A-1FB84EF4FCD0}" type="presParOf" srcId="{A2A15E84-451E-4C2A-8A73-D7ADF43544C8}" destId="{80F406C1-61E4-4A97-9FA4-69D8D0C7CF79}" srcOrd="0" destOrd="0" presId="urn:microsoft.com/office/officeart/2005/8/layout/bProcess4"/>
    <dgm:cxn modelId="{15EAEA81-AA98-43A4-99A3-87F37A55DDFF}" type="presParOf" srcId="{A2A15E84-451E-4C2A-8A73-D7ADF43544C8}" destId="{A76167D6-5ABC-4DAC-8835-F300803CAA01}" srcOrd="1" destOrd="0" presId="urn:microsoft.com/office/officeart/2005/8/layout/bProcess4"/>
    <dgm:cxn modelId="{1D794986-6AFC-479E-A8EF-F247D3014996}" type="presParOf" srcId="{EC71BADB-C396-4D96-9C25-DA7994A24B76}" destId="{A7809F3E-4E6B-4F2F-9402-E09781DB42D8}" srcOrd="5" destOrd="0" presId="urn:microsoft.com/office/officeart/2005/8/layout/bProcess4"/>
    <dgm:cxn modelId="{5D6F0387-693C-48E2-8CB8-BA350DAF7DC1}" type="presParOf" srcId="{EC71BADB-C396-4D96-9C25-DA7994A24B76}" destId="{364B9804-6725-4239-8715-0468BC9FE545}" srcOrd="6" destOrd="0" presId="urn:microsoft.com/office/officeart/2005/8/layout/bProcess4"/>
    <dgm:cxn modelId="{A54458E0-A4C4-440C-9F6D-16B411831927}" type="presParOf" srcId="{364B9804-6725-4239-8715-0468BC9FE545}" destId="{5EE80FBF-677E-47C4-832F-3ABB03423EAA}" srcOrd="0" destOrd="0" presId="urn:microsoft.com/office/officeart/2005/8/layout/bProcess4"/>
    <dgm:cxn modelId="{C603B1A8-866A-41FE-8539-F152C933C8B6}" type="presParOf" srcId="{364B9804-6725-4239-8715-0468BC9FE545}" destId="{2A78E760-F4C3-4726-8963-16E40D027ED9}" srcOrd="1" destOrd="0" presId="urn:microsoft.com/office/officeart/2005/8/layout/bProcess4"/>
    <dgm:cxn modelId="{1D0FB794-1CE0-4F67-878B-90E32A2547B6}" type="presParOf" srcId="{EC71BADB-C396-4D96-9C25-DA7994A24B76}" destId="{201B8410-298C-4894-97E6-0A513EC4600F}" srcOrd="7" destOrd="0" presId="urn:microsoft.com/office/officeart/2005/8/layout/bProcess4"/>
    <dgm:cxn modelId="{767B301F-53A7-4889-8DAC-F6BE3AD7744B}" type="presParOf" srcId="{EC71BADB-C396-4D96-9C25-DA7994A24B76}" destId="{135891B7-87C8-4622-B50F-57E15079FFD3}" srcOrd="8" destOrd="0" presId="urn:microsoft.com/office/officeart/2005/8/layout/bProcess4"/>
    <dgm:cxn modelId="{48FAD958-AEAA-4536-B0DE-14E31978E62D}" type="presParOf" srcId="{135891B7-87C8-4622-B50F-57E15079FFD3}" destId="{436C34C6-72C2-4809-A8AE-DC4757DFB503}" srcOrd="0" destOrd="0" presId="urn:microsoft.com/office/officeart/2005/8/layout/bProcess4"/>
    <dgm:cxn modelId="{0E4ABC92-9785-4708-93CF-34BF75AA1339}" type="presParOf" srcId="{135891B7-87C8-4622-B50F-57E15079FFD3}" destId="{C7C50F5C-F9FC-4D96-B2CF-3BFA182EF160}" srcOrd="1" destOrd="0" presId="urn:microsoft.com/office/officeart/2005/8/layout/bProcess4"/>
    <dgm:cxn modelId="{7681D60F-2E3F-45E5-9AE6-5A8A4423B2CF}" type="presParOf" srcId="{EC71BADB-C396-4D96-9C25-DA7994A24B76}" destId="{CD185050-C72B-4FB0-9AF0-70F8B8CBE64B}" srcOrd="9" destOrd="0" presId="urn:microsoft.com/office/officeart/2005/8/layout/bProcess4"/>
    <dgm:cxn modelId="{3704B579-DBDD-401D-9A2E-CE175163B2EA}" type="presParOf" srcId="{EC71BADB-C396-4D96-9C25-DA7994A24B76}" destId="{75060CE4-7A06-4FD3-B56F-BB0DEEBB92FE}" srcOrd="10" destOrd="0" presId="urn:microsoft.com/office/officeart/2005/8/layout/bProcess4"/>
    <dgm:cxn modelId="{687F43F9-FA24-4A8A-9628-C097B0726937}" type="presParOf" srcId="{75060CE4-7A06-4FD3-B56F-BB0DEEBB92FE}" destId="{D5691F1F-2709-4AC2-9E13-94E557181E4B}" srcOrd="0" destOrd="0" presId="urn:microsoft.com/office/officeart/2005/8/layout/bProcess4"/>
    <dgm:cxn modelId="{20BE6AC3-680A-4919-A840-0198BF18FCFB}" type="presParOf" srcId="{75060CE4-7A06-4FD3-B56F-BB0DEEBB92FE}" destId="{0508D99D-87E5-47BE-8345-C3234B7E4E41}" srcOrd="1" destOrd="0" presId="urn:microsoft.com/office/officeart/2005/8/layout/bProcess4"/>
    <dgm:cxn modelId="{BE9AA18C-3AF2-467C-91AD-4F36389C055D}" type="presParOf" srcId="{EC71BADB-C396-4D96-9C25-DA7994A24B76}" destId="{CC6DC382-145E-43E8-9CBA-128F2872E2B1}" srcOrd="11" destOrd="0" presId="urn:microsoft.com/office/officeart/2005/8/layout/bProcess4"/>
    <dgm:cxn modelId="{1175A390-1F36-4ABE-A9F0-3B93FD54B5AF}" type="presParOf" srcId="{EC71BADB-C396-4D96-9C25-DA7994A24B76}" destId="{1D1A5F5F-202D-421F-89D8-2DE873344355}" srcOrd="12" destOrd="0" presId="urn:microsoft.com/office/officeart/2005/8/layout/bProcess4"/>
    <dgm:cxn modelId="{67EA5AA1-15BA-4333-A3F0-D8B100D3104D}" type="presParOf" srcId="{1D1A5F5F-202D-421F-89D8-2DE873344355}" destId="{A5EC9CBE-7B9E-4646-9A21-1A6B5A00BBF8}" srcOrd="0" destOrd="0" presId="urn:microsoft.com/office/officeart/2005/8/layout/bProcess4"/>
    <dgm:cxn modelId="{8BEDEC60-F1EB-4A5D-83A2-42E5951A9235}" type="presParOf" srcId="{1D1A5F5F-202D-421F-89D8-2DE873344355}" destId="{2ABA6CEE-0E10-4F65-899E-E4FE8589DD6D}" srcOrd="1" destOrd="0" presId="urn:microsoft.com/office/officeart/2005/8/layout/bProcess4"/>
    <dgm:cxn modelId="{93D27C8D-9DE3-4255-82E0-C22C90D258DE}" type="presParOf" srcId="{EC71BADB-C396-4D96-9C25-DA7994A24B76}" destId="{27A0A083-5A94-44E5-8C59-4F5C855AF2B6}" srcOrd="13" destOrd="0" presId="urn:microsoft.com/office/officeart/2005/8/layout/bProcess4"/>
    <dgm:cxn modelId="{58E953C0-92DF-4855-A0F2-BDB5C69012A2}" type="presParOf" srcId="{EC71BADB-C396-4D96-9C25-DA7994A24B76}" destId="{E9EC75D5-21DC-429F-98D9-2A56EFD9BE35}" srcOrd="14" destOrd="0" presId="urn:microsoft.com/office/officeart/2005/8/layout/bProcess4"/>
    <dgm:cxn modelId="{78381E73-2095-4562-ACE0-6E80B91878CC}" type="presParOf" srcId="{E9EC75D5-21DC-429F-98D9-2A56EFD9BE35}" destId="{833FA00E-2419-4408-A03D-49CAAB189A9E}" srcOrd="0" destOrd="0" presId="urn:microsoft.com/office/officeart/2005/8/layout/bProcess4"/>
    <dgm:cxn modelId="{0399ACE4-3845-45A9-A7C5-66609499FC4E}" type="presParOf" srcId="{E9EC75D5-21DC-429F-98D9-2A56EFD9BE35}" destId="{D33F0FE0-F582-488E-AD37-532CC401EAD9}" srcOrd="1" destOrd="0" presId="urn:microsoft.com/office/officeart/2005/8/layout/bProcess4"/>
    <dgm:cxn modelId="{E51A48B2-7DFA-4F7E-A11A-94FA71953D2B}" type="presParOf" srcId="{EC71BADB-C396-4D96-9C25-DA7994A24B76}" destId="{9F9CE8A3-7EA7-49BB-AB12-4753FA96770E}" srcOrd="15" destOrd="0" presId="urn:microsoft.com/office/officeart/2005/8/layout/bProcess4"/>
    <dgm:cxn modelId="{8278A8EB-D8A4-4F7C-ACB0-05BF78658D1B}" type="presParOf" srcId="{EC71BADB-C396-4D96-9C25-DA7994A24B76}" destId="{EB7A6FD3-D7A8-4ACD-80D9-66FF636E2728}" srcOrd="16" destOrd="0" presId="urn:microsoft.com/office/officeart/2005/8/layout/bProcess4"/>
    <dgm:cxn modelId="{CA22BC48-C3FD-4052-818F-863D756466C2}" type="presParOf" srcId="{EB7A6FD3-D7A8-4ACD-80D9-66FF636E2728}" destId="{82103D2E-40A4-4381-89AE-28116699844B}" srcOrd="0" destOrd="0" presId="urn:microsoft.com/office/officeart/2005/8/layout/bProcess4"/>
    <dgm:cxn modelId="{B4C77FF4-BB49-452F-B949-1CE7BCC05F0D}" type="presParOf" srcId="{EB7A6FD3-D7A8-4ACD-80D9-66FF636E2728}" destId="{5D3DDC5B-4289-4D61-9184-A8F8D8E52870}" srcOrd="1" destOrd="0" presId="urn:microsoft.com/office/officeart/2005/8/layout/bProcess4"/>
    <dgm:cxn modelId="{36EB80FC-618E-4A5C-846A-9318CB62ACC7}" type="presParOf" srcId="{EC71BADB-C396-4D96-9C25-DA7994A24B76}" destId="{67B2E865-2579-4981-8E24-DE6109C3B647}" srcOrd="17" destOrd="0" presId="urn:microsoft.com/office/officeart/2005/8/layout/bProcess4"/>
    <dgm:cxn modelId="{21B13B87-5A23-4B49-8537-27D8ACB0F5CE}" type="presParOf" srcId="{EC71BADB-C396-4D96-9C25-DA7994A24B76}" destId="{293A4600-A08F-438C-8F52-72F4AF69BDC0}" srcOrd="18" destOrd="0" presId="urn:microsoft.com/office/officeart/2005/8/layout/bProcess4"/>
    <dgm:cxn modelId="{68765A1F-5E37-4F18-B260-395E8C6FF213}" type="presParOf" srcId="{293A4600-A08F-438C-8F52-72F4AF69BDC0}" destId="{BBF633E9-F4D7-44A4-AEBF-C54F56CC0929}" srcOrd="0" destOrd="0" presId="urn:microsoft.com/office/officeart/2005/8/layout/bProcess4"/>
    <dgm:cxn modelId="{A9E28858-8536-4C7A-85AE-9CFF55CA6C7D}" type="presParOf" srcId="{293A4600-A08F-438C-8F52-72F4AF69BDC0}" destId="{AD81C0D5-F32A-49B0-9FBC-7FA3FA4F58BB}" srcOrd="1" destOrd="0" presId="urn:microsoft.com/office/officeart/2005/8/layout/bProcess4"/>
    <dgm:cxn modelId="{E4E2C20C-1ABF-4BFC-8364-8098C92B0A5E}" type="presParOf" srcId="{EC71BADB-C396-4D96-9C25-DA7994A24B76}" destId="{7F551CE8-95D2-4553-A7B0-ADF1E3734E0F}" srcOrd="19" destOrd="0" presId="urn:microsoft.com/office/officeart/2005/8/layout/bProcess4"/>
    <dgm:cxn modelId="{47C1F8E9-5466-479D-8E26-4038E2B495A1}" type="presParOf" srcId="{EC71BADB-C396-4D96-9C25-DA7994A24B76}" destId="{121B74AE-13D7-4785-B40D-B2F32E3BC57E}" srcOrd="20" destOrd="0" presId="urn:microsoft.com/office/officeart/2005/8/layout/bProcess4"/>
    <dgm:cxn modelId="{3CFCB44A-1350-4D3B-AF54-7BD82583D915}" type="presParOf" srcId="{121B74AE-13D7-4785-B40D-B2F32E3BC57E}" destId="{BCA99475-C9C8-447A-9BE7-6C60C7CE9EE7}" srcOrd="0" destOrd="0" presId="urn:microsoft.com/office/officeart/2005/8/layout/bProcess4"/>
    <dgm:cxn modelId="{20A0E765-EEC8-4B7B-9979-9B24E75C3F35}" type="presParOf" srcId="{121B74AE-13D7-4785-B40D-B2F32E3BC57E}" destId="{D42B8422-9FEF-4BC5-A49C-6D08AE1FFE5C}" srcOrd="1" destOrd="0" presId="urn:microsoft.com/office/officeart/2005/8/layout/bProcess4"/>
    <dgm:cxn modelId="{AB0E51BF-141A-46D1-9FD0-90DE8A1B09AF}" type="presParOf" srcId="{EC71BADB-C396-4D96-9C25-DA7994A24B76}" destId="{F99B6CA4-59D9-46A3-8CC4-BC783CCBBD29}" srcOrd="21" destOrd="0" presId="urn:microsoft.com/office/officeart/2005/8/layout/bProcess4"/>
    <dgm:cxn modelId="{0F9BC957-5B5F-48C4-B86B-C459833B4083}" type="presParOf" srcId="{EC71BADB-C396-4D96-9C25-DA7994A24B76}" destId="{11D959AE-6D1B-43D6-9C8B-C5329513F1C3}" srcOrd="22" destOrd="0" presId="urn:microsoft.com/office/officeart/2005/8/layout/bProcess4"/>
    <dgm:cxn modelId="{168531B5-E010-4E4D-9C2B-FE083A0A4BDE}" type="presParOf" srcId="{11D959AE-6D1B-43D6-9C8B-C5329513F1C3}" destId="{075C92E4-E895-4A85-871E-6828B07994CF}" srcOrd="0" destOrd="0" presId="urn:microsoft.com/office/officeart/2005/8/layout/bProcess4"/>
    <dgm:cxn modelId="{31D37E94-BC41-4047-BBDD-1AAA182DB931}" type="presParOf" srcId="{11D959AE-6D1B-43D6-9C8B-C5329513F1C3}" destId="{7BC6D26D-84CF-4F5A-8EDB-4ED928CE544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5DDDE8-762F-43DF-88B8-6E4AE38CD794}">
      <dsp:nvSpPr>
        <dsp:cNvPr id="0" name=""/>
        <dsp:cNvSpPr/>
      </dsp:nvSpPr>
      <dsp:spPr>
        <a:xfrm>
          <a:off x="23" y="13327"/>
          <a:ext cx="3093484" cy="1114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55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Сведения о входящих остатках по счетам ГК           (ф. 0531982)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i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HD-222973</a:t>
          </a:r>
          <a:endParaRPr lang="ru-RU" sz="1900" b="0" i="1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3" y="13327"/>
        <a:ext cx="3093484" cy="1114913"/>
      </dsp:txXfrm>
    </dsp:sp>
    <dsp:sp modelId="{9E1F303F-E3E6-457A-B24C-543AD4BFDF33}">
      <dsp:nvSpPr>
        <dsp:cNvPr id="0" name=""/>
        <dsp:cNvSpPr/>
      </dsp:nvSpPr>
      <dsp:spPr>
        <a:xfrm>
          <a:off x="309371" y="1128241"/>
          <a:ext cx="726714" cy="9642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4210"/>
              </a:lnTo>
              <a:lnTo>
                <a:pt x="726714" y="9642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B3056-DF5E-4053-9866-E55B35ACB657}">
      <dsp:nvSpPr>
        <dsp:cNvPr id="0" name=""/>
        <dsp:cNvSpPr/>
      </dsp:nvSpPr>
      <dsp:spPr>
        <a:xfrm>
          <a:off x="1036086" y="1369999"/>
          <a:ext cx="2959106" cy="1444906"/>
        </a:xfrm>
        <a:prstGeom prst="roundRect">
          <a:avLst>
            <a:gd name="adj" fmla="val 10000"/>
          </a:avLst>
        </a:prstGeom>
        <a:solidFill>
          <a:srgbClr val="BAFCA2">
            <a:alpha val="55000"/>
          </a:srgbClr>
        </a:solidFill>
        <a:ln w="25400" cap="flat" cmpd="sng" algn="ctr">
          <a:solidFill>
            <a:srgbClr val="6666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Отражение в Главной книге закрытого контура и консолидированной Главной книге остатка на начало года по счетам бюджетной деятельности – 120211, 140230</a:t>
          </a:r>
          <a:endParaRPr lang="ru-RU" sz="1600" kern="1200" dirty="0"/>
        </a:p>
      </dsp:txBody>
      <dsp:txXfrm>
        <a:off x="1036086" y="1369999"/>
        <a:ext cx="2959106" cy="1444906"/>
      </dsp:txXfrm>
    </dsp:sp>
    <dsp:sp modelId="{ED3A8175-BC2F-47C6-9FE2-89CE17650408}">
      <dsp:nvSpPr>
        <dsp:cNvPr id="0" name=""/>
        <dsp:cNvSpPr/>
      </dsp:nvSpPr>
      <dsp:spPr>
        <a:xfrm>
          <a:off x="309371" y="1128241"/>
          <a:ext cx="765031" cy="2967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7074"/>
              </a:lnTo>
              <a:lnTo>
                <a:pt x="765031" y="29670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D6C858-A2D9-4531-AF6C-84CAC00F1BA0}">
      <dsp:nvSpPr>
        <dsp:cNvPr id="0" name=""/>
        <dsp:cNvSpPr/>
      </dsp:nvSpPr>
      <dsp:spPr>
        <a:xfrm>
          <a:off x="1074403" y="3118534"/>
          <a:ext cx="2995996" cy="1953563"/>
        </a:xfrm>
        <a:prstGeom prst="roundRect">
          <a:avLst>
            <a:gd name="adj" fmla="val 10000"/>
          </a:avLst>
        </a:prstGeom>
        <a:solidFill>
          <a:srgbClr val="BAFCA2">
            <a:alpha val="55000"/>
          </a:srgbClr>
        </a:solidFill>
        <a:ln w="25400" cap="flat" cmpd="sng" algn="ctr">
          <a:solidFill>
            <a:srgbClr val="6666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dirty="0" smtClean="0"/>
            <a:t>Отражение в консолидированной Главной книге остатков на начало года закрытого контура по счетам средств во временном распоряжении (320211, 340230), а как следствие не верные показатели в Сведениях</a:t>
          </a:r>
          <a:endParaRPr lang="ru-RU" sz="1600" kern="1200" baseline="0" dirty="0"/>
        </a:p>
      </dsp:txBody>
      <dsp:txXfrm>
        <a:off x="1074403" y="3118534"/>
        <a:ext cx="2995996" cy="1953563"/>
      </dsp:txXfrm>
    </dsp:sp>
    <dsp:sp modelId="{EDCE368A-7934-4C4F-BE2D-B5EB02EF5143}">
      <dsp:nvSpPr>
        <dsp:cNvPr id="0" name=""/>
        <dsp:cNvSpPr/>
      </dsp:nvSpPr>
      <dsp:spPr>
        <a:xfrm>
          <a:off x="4163000" y="13372"/>
          <a:ext cx="2903280" cy="1114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55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Отчет об операциях по данным Главной книги           (ф. 0531981)</a:t>
          </a:r>
          <a:endParaRPr lang="en-US" sz="1900" b="0" i="1" kern="1200" dirty="0" smtClean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i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PROD-108678</a:t>
          </a:r>
          <a:endParaRPr lang="ru-RU" sz="1900" b="0" i="1" kern="1200" dirty="0" smtClean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163000" y="13372"/>
        <a:ext cx="2903280" cy="1114913"/>
      </dsp:txXfrm>
    </dsp:sp>
    <dsp:sp modelId="{698A3E92-C8C6-4A04-9D34-275E136760C5}">
      <dsp:nvSpPr>
        <dsp:cNvPr id="0" name=""/>
        <dsp:cNvSpPr/>
      </dsp:nvSpPr>
      <dsp:spPr>
        <a:xfrm>
          <a:off x="4453328" y="1128286"/>
          <a:ext cx="610798" cy="1807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7788"/>
              </a:lnTo>
              <a:lnTo>
                <a:pt x="610798" y="18077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45C68E-E489-4621-9665-952D835AE5F6}">
      <dsp:nvSpPr>
        <dsp:cNvPr id="0" name=""/>
        <dsp:cNvSpPr/>
      </dsp:nvSpPr>
      <dsp:spPr>
        <a:xfrm>
          <a:off x="5064127" y="1310407"/>
          <a:ext cx="2343067" cy="3251334"/>
        </a:xfrm>
        <a:prstGeom prst="roundRect">
          <a:avLst>
            <a:gd name="adj" fmla="val 10000"/>
          </a:avLst>
        </a:prstGeom>
        <a:solidFill>
          <a:srgbClr val="BAFCA2">
            <a:alpha val="55000"/>
          </a:srgbClr>
        </a:solidFill>
        <a:ln w="25400" cap="flat" cmpd="sng" algn="ctr">
          <a:solidFill>
            <a:srgbClr val="6666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 Отчете за 10.01.2013 отражались операции по распределению поступлений отчетного финансового года и их зачислению в федеральный бюджет, произведенные в очередном финансовом году по счетам 121101000 и 140210000.</a:t>
          </a:r>
          <a:endParaRPr lang="ru-RU" sz="1600" kern="1200" dirty="0"/>
        </a:p>
      </dsp:txBody>
      <dsp:txXfrm>
        <a:off x="5064127" y="1310407"/>
        <a:ext cx="2343067" cy="32513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0F1F50-E5B1-43A6-B7C7-E95CB2962EF5}">
      <dsp:nvSpPr>
        <dsp:cNvPr id="0" name=""/>
        <dsp:cNvSpPr/>
      </dsp:nvSpPr>
      <dsp:spPr>
        <a:xfrm rot="5400000">
          <a:off x="60111" y="1077139"/>
          <a:ext cx="1682182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275F9E-4B51-41C6-8FB2-C0E620770C72}">
      <dsp:nvSpPr>
        <dsp:cNvPr id="0" name=""/>
        <dsp:cNvSpPr/>
      </dsp:nvSpPr>
      <dsp:spPr>
        <a:xfrm>
          <a:off x="445814" y="1696"/>
          <a:ext cx="2254746" cy="1352847"/>
        </a:xfrm>
        <a:prstGeom prst="roundRect">
          <a:avLst>
            <a:gd name="adj" fmla="val 10000"/>
          </a:avLst>
        </a:prstGeom>
        <a:solidFill>
          <a:srgbClr val="7030A0">
            <a:alpha val="34000"/>
          </a:srgbClr>
        </a:solidFill>
        <a:ln>
          <a:solidFill>
            <a:srgbClr val="7030A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Обработка отчета с типом КОЗ «004»</a:t>
          </a:r>
          <a:endParaRPr lang="ru-RU" sz="2400" b="0" i="1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5814" y="1696"/>
        <a:ext cx="2254746" cy="1352847"/>
      </dsp:txXfrm>
    </dsp:sp>
    <dsp:sp modelId="{4BE136C1-6D74-4159-A568-41462E61F8B7}">
      <dsp:nvSpPr>
        <dsp:cNvPr id="0" name=""/>
        <dsp:cNvSpPr/>
      </dsp:nvSpPr>
      <dsp:spPr>
        <a:xfrm rot="5400000">
          <a:off x="60111" y="2768199"/>
          <a:ext cx="1682182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BD0DF2-E158-414A-8A78-010C1322B27F}">
      <dsp:nvSpPr>
        <dsp:cNvPr id="0" name=""/>
        <dsp:cNvSpPr/>
      </dsp:nvSpPr>
      <dsp:spPr>
        <a:xfrm>
          <a:off x="445814" y="1692756"/>
          <a:ext cx="2254746" cy="1352847"/>
        </a:xfrm>
        <a:prstGeom prst="roundRect">
          <a:avLst>
            <a:gd name="adj" fmla="val 10000"/>
          </a:avLst>
        </a:prstGeom>
        <a:solidFill>
          <a:srgbClr val="92D050">
            <a:alpha val="36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>
              <a:solidFill>
                <a:schemeClr val="tx2">
                  <a:lumMod val="50000"/>
                </a:schemeClr>
              </a:solidFill>
            </a:rPr>
            <a:t>Формирование и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>
              <a:solidFill>
                <a:schemeClr val="tx2">
                  <a:lumMod val="50000"/>
                </a:schemeClr>
              </a:solidFill>
            </a:rPr>
            <a:t>обработка отчета с типом ИОЗ «004»</a:t>
          </a:r>
          <a:endParaRPr lang="ru-RU" sz="1800" b="0" i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45814" y="1692756"/>
        <a:ext cx="2254746" cy="1352847"/>
      </dsp:txXfrm>
    </dsp:sp>
    <dsp:sp modelId="{A7809F3E-4E6B-4F2F-9402-E09781DB42D8}">
      <dsp:nvSpPr>
        <dsp:cNvPr id="0" name=""/>
        <dsp:cNvSpPr/>
      </dsp:nvSpPr>
      <dsp:spPr>
        <a:xfrm rot="5400000">
          <a:off x="60111" y="4459258"/>
          <a:ext cx="1682182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6167D6-5ABC-4DAC-8835-F300803CAA01}">
      <dsp:nvSpPr>
        <dsp:cNvPr id="0" name=""/>
        <dsp:cNvSpPr/>
      </dsp:nvSpPr>
      <dsp:spPr>
        <a:xfrm>
          <a:off x="445814" y="3383815"/>
          <a:ext cx="2254746" cy="1352847"/>
        </a:xfrm>
        <a:prstGeom prst="roundRect">
          <a:avLst>
            <a:gd name="adj" fmla="val 10000"/>
          </a:avLst>
        </a:prstGeom>
        <a:solidFill>
          <a:srgbClr val="A2AEE8">
            <a:alpha val="63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Формирование Главной книги       с типом ИГК</a:t>
          </a:r>
          <a:endParaRPr lang="ru-RU" sz="20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445814" y="3383815"/>
        <a:ext cx="2254746" cy="1352847"/>
      </dsp:txXfrm>
    </dsp:sp>
    <dsp:sp modelId="{201B8410-298C-4894-97E6-0A513EC4600F}">
      <dsp:nvSpPr>
        <dsp:cNvPr id="0" name=""/>
        <dsp:cNvSpPr/>
      </dsp:nvSpPr>
      <dsp:spPr>
        <a:xfrm>
          <a:off x="905640" y="5304788"/>
          <a:ext cx="2989935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78E760-F4C3-4726-8963-16E40D027ED9}">
      <dsp:nvSpPr>
        <dsp:cNvPr id="0" name=""/>
        <dsp:cNvSpPr/>
      </dsp:nvSpPr>
      <dsp:spPr>
        <a:xfrm>
          <a:off x="445814" y="5074875"/>
          <a:ext cx="2254746" cy="1352847"/>
        </a:xfrm>
        <a:prstGeom prst="roundRect">
          <a:avLst>
            <a:gd name="adj" fmla="val 10000"/>
          </a:avLst>
        </a:prstGeom>
        <a:solidFill>
          <a:srgbClr val="FFFF00">
            <a:alpha val="49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Запуск форматного контроля</a:t>
          </a:r>
          <a:endParaRPr lang="ru-RU" sz="20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445814" y="5074875"/>
        <a:ext cx="2254746" cy="1352847"/>
      </dsp:txXfrm>
    </dsp:sp>
    <dsp:sp modelId="{CD185050-C72B-4FB0-9AF0-70F8B8CBE64B}">
      <dsp:nvSpPr>
        <dsp:cNvPr id="0" name=""/>
        <dsp:cNvSpPr/>
      </dsp:nvSpPr>
      <dsp:spPr>
        <a:xfrm rot="16200000">
          <a:off x="3058923" y="4459258"/>
          <a:ext cx="1682182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C50F5C-F9FC-4D96-B2CF-3BFA182EF160}">
      <dsp:nvSpPr>
        <dsp:cNvPr id="0" name=""/>
        <dsp:cNvSpPr/>
      </dsp:nvSpPr>
      <dsp:spPr>
        <a:xfrm>
          <a:off x="3444626" y="5074875"/>
          <a:ext cx="2254746" cy="13528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79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Автоматическое формирование Отчета об операциях                с типом ИБР «002»</a:t>
          </a:r>
          <a:endParaRPr lang="ru-RU" sz="16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3444626" y="5074875"/>
        <a:ext cx="2254746" cy="1352847"/>
      </dsp:txXfrm>
    </dsp:sp>
    <dsp:sp modelId="{CC6DC382-145E-43E8-9CBA-128F2872E2B1}">
      <dsp:nvSpPr>
        <dsp:cNvPr id="0" name=""/>
        <dsp:cNvSpPr/>
      </dsp:nvSpPr>
      <dsp:spPr>
        <a:xfrm rot="16200000">
          <a:off x="3058923" y="2768199"/>
          <a:ext cx="1682182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08D99D-87E5-47BE-8345-C3234B7E4E41}">
      <dsp:nvSpPr>
        <dsp:cNvPr id="0" name=""/>
        <dsp:cNvSpPr/>
      </dsp:nvSpPr>
      <dsp:spPr>
        <a:xfrm>
          <a:off x="3444626" y="3383815"/>
          <a:ext cx="2254746" cy="1352847"/>
        </a:xfrm>
        <a:prstGeom prst="roundRect">
          <a:avLst>
            <a:gd name="adj" fmla="val 10000"/>
          </a:avLst>
        </a:prstGeom>
        <a:solidFill>
          <a:srgbClr val="92D050">
            <a:alpha val="56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Формирование Отчета об операциях по данным ГК                с типом ДГК</a:t>
          </a:r>
          <a:endParaRPr lang="ru-RU" sz="16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3444626" y="3383815"/>
        <a:ext cx="2254746" cy="1352847"/>
      </dsp:txXfrm>
    </dsp:sp>
    <dsp:sp modelId="{27A0A083-5A94-44E5-8C59-4F5C855AF2B6}">
      <dsp:nvSpPr>
        <dsp:cNvPr id="0" name=""/>
        <dsp:cNvSpPr/>
      </dsp:nvSpPr>
      <dsp:spPr>
        <a:xfrm rot="16200000">
          <a:off x="3058923" y="1077139"/>
          <a:ext cx="1682182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BA6CEE-0E10-4F65-899E-E4FE8589DD6D}">
      <dsp:nvSpPr>
        <dsp:cNvPr id="0" name=""/>
        <dsp:cNvSpPr/>
      </dsp:nvSpPr>
      <dsp:spPr>
        <a:xfrm>
          <a:off x="3444626" y="1692756"/>
          <a:ext cx="2254746" cy="1352847"/>
        </a:xfrm>
        <a:prstGeom prst="roundRect">
          <a:avLst>
            <a:gd name="adj" fmla="val 10000"/>
          </a:avLst>
        </a:prstGeom>
        <a:solidFill>
          <a:srgbClr val="0070C0">
            <a:alpha val="29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Регистрация и утверждение              1 и 2 подписью Управления ГК с типом ИГК</a:t>
          </a:r>
          <a:endParaRPr lang="ru-RU" sz="16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3444626" y="1692756"/>
        <a:ext cx="2254746" cy="1352847"/>
      </dsp:txXfrm>
    </dsp:sp>
    <dsp:sp modelId="{9F9CE8A3-7EA7-49BB-AB12-4753FA96770E}">
      <dsp:nvSpPr>
        <dsp:cNvPr id="0" name=""/>
        <dsp:cNvSpPr/>
      </dsp:nvSpPr>
      <dsp:spPr>
        <a:xfrm>
          <a:off x="3904453" y="231609"/>
          <a:ext cx="2989935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3F0FE0-F582-488E-AD37-532CC401EAD9}">
      <dsp:nvSpPr>
        <dsp:cNvPr id="0" name=""/>
        <dsp:cNvSpPr/>
      </dsp:nvSpPr>
      <dsp:spPr>
        <a:xfrm>
          <a:off x="3444626" y="1696"/>
          <a:ext cx="2254746" cy="1352847"/>
        </a:xfrm>
        <a:prstGeom prst="roundRect">
          <a:avLst>
            <a:gd name="adj" fmla="val 10000"/>
          </a:avLst>
        </a:prstGeom>
        <a:solidFill>
          <a:srgbClr val="FF0000">
            <a:alpha val="47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Анализ Протокола обработки ИГК</a:t>
          </a:r>
          <a:endParaRPr lang="ru-RU" sz="24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3444626" y="1696"/>
        <a:ext cx="2254746" cy="1352847"/>
      </dsp:txXfrm>
    </dsp:sp>
    <dsp:sp modelId="{67B2E865-2579-4981-8E24-DE6109C3B647}">
      <dsp:nvSpPr>
        <dsp:cNvPr id="0" name=""/>
        <dsp:cNvSpPr/>
      </dsp:nvSpPr>
      <dsp:spPr>
        <a:xfrm rot="5400000">
          <a:off x="6057735" y="1077139"/>
          <a:ext cx="1682182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3DDC5B-4289-4D61-9184-A8F8D8E52870}">
      <dsp:nvSpPr>
        <dsp:cNvPr id="0" name=""/>
        <dsp:cNvSpPr/>
      </dsp:nvSpPr>
      <dsp:spPr>
        <a:xfrm>
          <a:off x="6443439" y="1696"/>
          <a:ext cx="2254746" cy="1352847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Запуск контролей</a:t>
          </a:r>
          <a:endParaRPr lang="ru-RU" sz="24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6443439" y="1696"/>
        <a:ext cx="2254746" cy="1352847"/>
      </dsp:txXfrm>
    </dsp:sp>
    <dsp:sp modelId="{7F551CE8-95D2-4553-A7B0-ADF1E3734E0F}">
      <dsp:nvSpPr>
        <dsp:cNvPr id="0" name=""/>
        <dsp:cNvSpPr/>
      </dsp:nvSpPr>
      <dsp:spPr>
        <a:xfrm rot="5400000">
          <a:off x="6057735" y="2768199"/>
          <a:ext cx="1682182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81C0D5-F32A-49B0-9FBC-7FA3FA4F58BB}">
      <dsp:nvSpPr>
        <dsp:cNvPr id="0" name=""/>
        <dsp:cNvSpPr/>
      </dsp:nvSpPr>
      <dsp:spPr>
        <a:xfrm>
          <a:off x="6443439" y="1692756"/>
          <a:ext cx="2254746" cy="1352847"/>
        </a:xfrm>
        <a:prstGeom prst="roundRect">
          <a:avLst>
            <a:gd name="adj" fmla="val 10000"/>
          </a:avLst>
        </a:prstGeom>
        <a:solidFill>
          <a:srgbClr val="D747BC">
            <a:alpha val="32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Анализ Протокола обработки </a:t>
          </a:r>
          <a:endParaRPr lang="ru-RU" sz="20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6443439" y="1692756"/>
        <a:ext cx="2254746" cy="1352847"/>
      </dsp:txXfrm>
    </dsp:sp>
    <dsp:sp modelId="{F99B6CA4-59D9-46A3-8CC4-BC783CCBBD29}">
      <dsp:nvSpPr>
        <dsp:cNvPr id="0" name=""/>
        <dsp:cNvSpPr/>
      </dsp:nvSpPr>
      <dsp:spPr>
        <a:xfrm rot="5400000">
          <a:off x="6057735" y="4459258"/>
          <a:ext cx="1682182" cy="202927"/>
        </a:xfrm>
        <a:prstGeom prst="rect">
          <a:avLst/>
        </a:prstGeom>
        <a:solidFill>
          <a:srgbClr val="9DA9CF"/>
        </a:solidFill>
        <a:ln w="9525" cap="flat" cmpd="sng" algn="ctr"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2B8422-9FEF-4BC5-A49C-6D08AE1FFE5C}">
      <dsp:nvSpPr>
        <dsp:cNvPr id="0" name=""/>
        <dsp:cNvSpPr/>
      </dsp:nvSpPr>
      <dsp:spPr>
        <a:xfrm>
          <a:off x="6443439" y="3383815"/>
          <a:ext cx="2254746" cy="1352847"/>
        </a:xfrm>
        <a:prstGeom prst="roundRect">
          <a:avLst>
            <a:gd name="adj" fmla="val 10000"/>
          </a:avLst>
        </a:prstGeom>
        <a:solidFill>
          <a:srgbClr val="FFFF00">
            <a:alpha val="43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Регистрация и утверждение Отчета с типом ДГК</a:t>
          </a:r>
          <a:endParaRPr lang="ru-RU" sz="20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6443439" y="3383815"/>
        <a:ext cx="2254746" cy="1352847"/>
      </dsp:txXfrm>
    </dsp:sp>
    <dsp:sp modelId="{7BC6D26D-84CF-4F5A-8EDB-4ED928CE5448}">
      <dsp:nvSpPr>
        <dsp:cNvPr id="0" name=""/>
        <dsp:cNvSpPr/>
      </dsp:nvSpPr>
      <dsp:spPr>
        <a:xfrm>
          <a:off x="6443439" y="5074875"/>
          <a:ext cx="2254746" cy="1352847"/>
        </a:xfrm>
        <a:prstGeom prst="roundRect">
          <a:avLst>
            <a:gd name="adj" fmla="val 10000"/>
          </a:avLst>
        </a:prstGeom>
        <a:solidFill>
          <a:srgbClr val="8164BA">
            <a:alpha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Формирование, сверка и утверждение регистров бюджетного учета</a:t>
          </a:r>
          <a:endParaRPr lang="ru-RU" sz="1800" b="0" i="1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6443439" y="5074875"/>
        <a:ext cx="2254746" cy="1352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6B0F7D7-5F8E-477E-8484-63CFC94DC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ECEFF-5FEE-4F1E-BFD5-69898B3E5C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70C771-24F1-4EF2-B665-728B3BDEDC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C6CB7-1496-401F-A7D2-05FC2E0764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E86C80-5127-485B-9453-794CE63024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6D9B5-2607-4CB9-974E-2CD124ECD2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510E5-B10A-45D6-9FA9-7FC61C88C5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064EF-497F-4876-A718-1C0D1348A0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716610-9D60-46F2-A093-E83B66E26E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24768D-E0C3-44FE-BB6B-4479C0C2A0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6F8C7A-5C6D-42EE-BF8A-609B315250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052F7-F4E6-4F19-94FE-8F2582C8E8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D388D7-B2F1-4D61-B899-87BAB1045C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inch\Desktop\Презентация-Геленджик-2013_ГК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1520" y="188640"/>
            <a:ext cx="74523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Предложения по внедрению автоматического междокументального контрольного соотношения </a:t>
            </a: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                   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регистров бюджетного учета. </a:t>
            </a: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Результат.</a:t>
            </a:r>
            <a:endParaRPr lang="ru-RU" sz="1600" b="1" i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395536" y="1628775"/>
            <a:ext cx="3744664" cy="475297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BEAC7">
                  <a:alpha val="50000"/>
                </a:srgbClr>
              </a:gs>
              <a:gs pos="0">
                <a:srgbClr val="FBEAC7">
                  <a:alpha val="5000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18000" rIns="18000" anchor="ctr"/>
          <a:lstStyle/>
          <a:p>
            <a:pPr algn="ctr">
              <a:defRPr/>
            </a:pPr>
            <a:r>
              <a:rPr lang="ru-RU" b="1" i="1" u="sng" dirty="0">
                <a:solidFill>
                  <a:schemeClr val="tx1"/>
                </a:solidFill>
              </a:rPr>
              <a:t>Карточка учета лимитов бюджетных обязательств (бюджетных ассигнований) </a:t>
            </a:r>
          </a:p>
          <a:p>
            <a:pPr algn="ctr">
              <a:defRPr/>
            </a:pPr>
            <a:r>
              <a:rPr lang="ru-RU" b="1" i="1" u="sng" dirty="0">
                <a:solidFill>
                  <a:schemeClr val="tx1"/>
                </a:solidFill>
              </a:rPr>
              <a:t>(ф. 0504062</a:t>
            </a:r>
            <a:r>
              <a:rPr lang="ru-RU" b="1" i="1" dirty="0">
                <a:solidFill>
                  <a:schemeClr val="tx1"/>
                </a:solidFill>
              </a:rPr>
              <a:t>)</a:t>
            </a:r>
          </a:p>
          <a:p>
            <a:pPr algn="ctr">
              <a:defRPr/>
            </a:pPr>
            <a:endParaRPr lang="ru-RU" b="1" i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Сумма лимитов бюджетных обязательств (бюджетных ассигнований) на год  в разрезе КБК по всем ТОрФК</a:t>
            </a:r>
          </a:p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</a:rPr>
              <a:t>по</a:t>
            </a:r>
            <a:r>
              <a:rPr lang="ru-RU" sz="1500" dirty="0">
                <a:solidFill>
                  <a:schemeClr val="tx1"/>
                </a:solidFill>
              </a:rPr>
              <a:t> </a:t>
            </a:r>
            <a:r>
              <a:rPr lang="ru-RU" sz="1500" b="1" dirty="0">
                <a:solidFill>
                  <a:schemeClr val="tx1"/>
                </a:solidFill>
              </a:rPr>
              <a:t>счетам 1 501 1(2,3)5, 1 503 1(2,3)5</a:t>
            </a:r>
            <a:r>
              <a:rPr lang="ru-RU" sz="1500" dirty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(графа 2)</a:t>
            </a:r>
          </a:p>
          <a:p>
            <a:pPr algn="just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Лимиты бюджетных обязательств (бюджетных ассигнований) на год в разрезе КБК по всем ТОрФК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по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счетам 1 501 14, 1 503 14 (графа 2)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4859338" y="1628775"/>
            <a:ext cx="3745110" cy="475297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35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 anchorCtr="1"/>
          <a:lstStyle/>
          <a:p>
            <a:pPr algn="ctr">
              <a:defRPr/>
            </a:pP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ru-RU" b="1" i="1" u="sng" dirty="0">
                <a:solidFill>
                  <a:schemeClr val="tx1"/>
                </a:solidFill>
              </a:rPr>
              <a:t>Главная книга (ф. 0504072)</a:t>
            </a:r>
          </a:p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Остаток по дебету на конец периода в разрезе КБК </a:t>
            </a:r>
          </a:p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</a:rPr>
              <a:t>по счетам 1 501 1(2,3)5, 1 503 1(2,3)5  </a:t>
            </a:r>
            <a:r>
              <a:rPr lang="ru-RU" sz="1600" b="1" dirty="0">
                <a:solidFill>
                  <a:schemeClr val="tx1"/>
                </a:solidFill>
              </a:rPr>
              <a:t>(графа 11)</a:t>
            </a: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Остаток по кредиту на конец периода в разрезе КБК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по счетам 1 501 14, 1 503 14 (графа 12)</a:t>
            </a: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400" b="1" dirty="0">
              <a:solidFill>
                <a:schemeClr val="tx1"/>
              </a:solidFill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4000513" y="3714765"/>
            <a:ext cx="1000129" cy="358775"/>
          </a:xfrm>
          <a:prstGeom prst="leftRightArrow">
            <a:avLst>
              <a:gd name="adj1" fmla="val 50000"/>
              <a:gd name="adj2" fmla="val 52212"/>
            </a:avLst>
          </a:prstGeom>
          <a:solidFill>
            <a:srgbClr val="FF9900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000496" y="5072074"/>
            <a:ext cx="1000129" cy="358775"/>
          </a:xfrm>
          <a:prstGeom prst="leftRightArrow">
            <a:avLst>
              <a:gd name="adj1" fmla="val 50000"/>
              <a:gd name="adj2" fmla="val 52212"/>
            </a:avLst>
          </a:prstGeom>
          <a:solidFill>
            <a:srgbClr val="FF9900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260648"/>
            <a:ext cx="85011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Предложения по внедрению автоматического междокументального контрольного соотношения </a:t>
            </a: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                   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регистров бюджетного учета. </a:t>
            </a: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Результат.</a:t>
            </a:r>
            <a:endParaRPr lang="ru-RU" sz="1600" b="1" i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  <p:grpSp>
        <p:nvGrpSpPr>
          <p:cNvPr id="20483" name="Группа 11"/>
          <p:cNvGrpSpPr>
            <a:grpSpLocks/>
          </p:cNvGrpSpPr>
          <p:nvPr/>
        </p:nvGrpSpPr>
        <p:grpSpPr bwMode="auto">
          <a:xfrm>
            <a:off x="323528" y="1124744"/>
            <a:ext cx="8179950" cy="5447528"/>
            <a:chOff x="216210" y="1124728"/>
            <a:chExt cx="8091892" cy="5500726"/>
          </a:xfrm>
        </p:grpSpPr>
        <p:sp>
          <p:nvSpPr>
            <p:cNvPr id="32770" name="AutoShape 2"/>
            <p:cNvSpPr>
              <a:spLocks noChangeArrowheads="1"/>
            </p:cNvSpPr>
            <p:nvPr/>
          </p:nvSpPr>
          <p:spPr bwMode="auto">
            <a:xfrm>
              <a:off x="216210" y="1124728"/>
              <a:ext cx="3889375" cy="5500726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27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18000" rIns="18000" anchor="ctr"/>
            <a:lstStyle/>
            <a:p>
              <a:pPr algn="ctr">
                <a:defRPr/>
              </a:pPr>
              <a:r>
                <a:rPr lang="ru-RU" sz="1600" b="1" i="1" u="sng" dirty="0">
                  <a:solidFill>
                    <a:schemeClr val="tx1"/>
                  </a:solidFill>
                </a:rPr>
                <a:t>Ведомость учета внутренних расчетов между органами, осуществляющими кассовое обслуживание исполнения бюджета (ф. 0504061)</a:t>
              </a: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Остаток на начало дня 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счетам 1 211 01, 3 211 01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Остаток на начало дня 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счету 1 309 00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Сумма по документу (графа 6) 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счету 1 211 01</a:t>
              </a:r>
            </a:p>
            <a:p>
              <a:pPr algn="just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Сумма по документу (графа 6) 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счетам 3 211 01, 1 309 00</a:t>
              </a:r>
            </a:p>
            <a:p>
              <a:pPr algn="just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000" dirty="0" smtClean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0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Остаток на конец дня 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счетам 1 211 01, 3 211 01 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Остаток на конец дня 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счету 1 309 </a:t>
              </a:r>
              <a:r>
                <a:rPr lang="ru-RU" sz="1400" b="1" dirty="0" smtClean="0">
                  <a:solidFill>
                    <a:schemeClr val="tx1"/>
                  </a:solidFill>
                </a:rPr>
                <a:t>00</a:t>
              </a:r>
            </a:p>
            <a:p>
              <a:pPr algn="ctr">
                <a:defRPr/>
              </a:pPr>
              <a:endParaRPr lang="ru-RU" dirty="0"/>
            </a:p>
          </p:txBody>
        </p:sp>
        <p:sp>
          <p:nvSpPr>
            <p:cNvPr id="32771" name="AutoShape 3"/>
            <p:cNvSpPr>
              <a:spLocks noChangeArrowheads="1"/>
            </p:cNvSpPr>
            <p:nvPr/>
          </p:nvSpPr>
          <p:spPr bwMode="auto">
            <a:xfrm>
              <a:off x="4418947" y="1196736"/>
              <a:ext cx="3889155" cy="535785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 anchorCtr="1"/>
            <a:lstStyle/>
            <a:p>
              <a:pPr algn="ctr">
                <a:defRPr/>
              </a:pPr>
              <a:endPara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algn="ctr">
                <a:defRPr/>
              </a:pPr>
              <a:endParaRPr lang="en-US" b="1" i="1" u="sng" dirty="0" smtClean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000" b="1" i="1" u="sng" dirty="0" smtClean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b="1" i="1" u="sng" dirty="0" smtClean="0">
                  <a:solidFill>
                    <a:schemeClr val="tx1"/>
                  </a:solidFill>
                </a:rPr>
                <a:t>Главная </a:t>
              </a:r>
              <a:r>
                <a:rPr lang="ru-RU" b="1" i="1" u="sng" dirty="0">
                  <a:solidFill>
                    <a:schemeClr val="tx1"/>
                  </a:solidFill>
                </a:rPr>
                <a:t>книга (ф. 0504072)</a:t>
              </a:r>
            </a:p>
            <a:p>
              <a:pPr algn="ctr">
                <a:defRPr/>
              </a:pPr>
              <a:endParaRPr lang="ru-RU" b="1" i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b="1" i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Остаток </a:t>
              </a:r>
              <a:r>
                <a:rPr lang="ru-RU" sz="1400" dirty="0">
                  <a:solidFill>
                    <a:schemeClr val="tx1"/>
                  </a:solidFill>
                </a:rPr>
                <a:t>по дебету на начало периода </a:t>
              </a:r>
              <a:r>
                <a:rPr lang="ru-RU" sz="1400" b="1" dirty="0">
                  <a:solidFill>
                    <a:schemeClr val="tx1"/>
                  </a:solidFill>
                </a:rPr>
                <a:t>по счетам 1 211 01, 3 211 01 (графа 5)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Остаток по дебету на начало периода </a:t>
              </a:r>
              <a:r>
                <a:rPr lang="ru-RU" sz="1400" b="1" dirty="0">
                  <a:solidFill>
                    <a:schemeClr val="tx1"/>
                  </a:solidFill>
                </a:rPr>
                <a:t>по счету 1 309 00 (графа 6)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Итоговой сумме оборота по дебиту счета </a:t>
              </a:r>
              <a:r>
                <a:rPr lang="ru-RU" sz="1400" b="1" dirty="0">
                  <a:solidFill>
                    <a:schemeClr val="tx1"/>
                  </a:solidFill>
                </a:rPr>
                <a:t>1 211 01 (графа 7)</a:t>
              </a:r>
            </a:p>
            <a:p>
              <a:pPr algn="just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Разница итоговых сумм между кредитовыми и дебетовыми оборотами по счетам </a:t>
              </a:r>
              <a:r>
                <a:rPr lang="ru-RU" sz="1400" b="1" dirty="0">
                  <a:solidFill>
                    <a:schemeClr val="tx1"/>
                  </a:solidFill>
                </a:rPr>
                <a:t>3 211 01, 1 309 00 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(графа 8 – графа 7)</a:t>
              </a:r>
            </a:p>
            <a:p>
              <a:pPr algn="just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Остаток по дебету на конец периода 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счетам 1 211 01, 3 211 01 (графа 11)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Остаток по кредиту на конец периода 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счету 1 309 00 (графа 12)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dirty="0"/>
            </a:p>
          </p:txBody>
        </p:sp>
        <p:sp>
          <p:nvSpPr>
            <p:cNvPr id="15" name="AutoShape 5"/>
            <p:cNvSpPr>
              <a:spLocks noChangeArrowheads="1"/>
            </p:cNvSpPr>
            <p:nvPr/>
          </p:nvSpPr>
          <p:spPr bwMode="auto">
            <a:xfrm>
              <a:off x="3706618" y="2420881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AutoShape 5"/>
            <p:cNvSpPr>
              <a:spLocks noChangeArrowheads="1"/>
            </p:cNvSpPr>
            <p:nvPr/>
          </p:nvSpPr>
          <p:spPr bwMode="auto">
            <a:xfrm>
              <a:off x="3706618" y="3068957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AutoShape 5"/>
            <p:cNvSpPr>
              <a:spLocks noChangeArrowheads="1"/>
            </p:cNvSpPr>
            <p:nvPr/>
          </p:nvSpPr>
          <p:spPr bwMode="auto">
            <a:xfrm>
              <a:off x="3706618" y="3645025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AutoShape 5"/>
            <p:cNvSpPr>
              <a:spLocks noChangeArrowheads="1"/>
            </p:cNvSpPr>
            <p:nvPr/>
          </p:nvSpPr>
          <p:spPr bwMode="auto">
            <a:xfrm>
              <a:off x="3706618" y="4293102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"/>
            <p:cNvSpPr>
              <a:spLocks noChangeArrowheads="1"/>
            </p:cNvSpPr>
            <p:nvPr/>
          </p:nvSpPr>
          <p:spPr bwMode="auto">
            <a:xfrm>
              <a:off x="3706618" y="5445238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AutoShape 5"/>
            <p:cNvSpPr>
              <a:spLocks noChangeArrowheads="1"/>
            </p:cNvSpPr>
            <p:nvPr/>
          </p:nvSpPr>
          <p:spPr bwMode="auto">
            <a:xfrm>
              <a:off x="3706618" y="5949297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85720" y="214290"/>
            <a:ext cx="76706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Предложения по внедрению автоматического междокументального контрольного соотношения </a:t>
            </a: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                   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регистров бюджетного учета. </a:t>
            </a: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Результат.</a:t>
            </a:r>
            <a:endParaRPr lang="ru-RU" sz="1600" b="1" i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  <p:grpSp>
        <p:nvGrpSpPr>
          <p:cNvPr id="21507" name="Группа 9"/>
          <p:cNvGrpSpPr>
            <a:grpSpLocks/>
          </p:cNvGrpSpPr>
          <p:nvPr/>
        </p:nvGrpSpPr>
        <p:grpSpPr bwMode="auto">
          <a:xfrm>
            <a:off x="395536" y="1052737"/>
            <a:ext cx="8065825" cy="5472608"/>
            <a:chOff x="395506" y="1052720"/>
            <a:chExt cx="8065853" cy="5472608"/>
          </a:xfrm>
        </p:grpSpPr>
        <p:sp>
          <p:nvSpPr>
            <p:cNvPr id="33794" name="AutoShape 2"/>
            <p:cNvSpPr>
              <a:spLocks noChangeArrowheads="1"/>
            </p:cNvSpPr>
            <p:nvPr/>
          </p:nvSpPr>
          <p:spPr bwMode="auto">
            <a:xfrm>
              <a:off x="395506" y="1124726"/>
              <a:ext cx="3816349" cy="5400601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27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18000" rIns="18000" anchor="ctr"/>
            <a:lstStyle/>
            <a:p>
              <a:pPr algn="ctr">
                <a:defRPr/>
              </a:pPr>
              <a:endParaRPr lang="ru-RU" sz="1600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600" b="1" i="1" u="sng" dirty="0">
                  <a:solidFill>
                    <a:schemeClr val="tx1"/>
                  </a:solidFill>
                </a:rPr>
                <a:t>Многографная карточка </a:t>
              </a:r>
            </a:p>
            <a:p>
              <a:pPr algn="ctr">
                <a:defRPr/>
              </a:pPr>
              <a:r>
                <a:rPr lang="ru-RU" sz="1600" b="1" i="1" u="sng" dirty="0">
                  <a:solidFill>
                    <a:schemeClr val="tx1"/>
                  </a:solidFill>
                </a:rPr>
                <a:t>(ф. 0504054) по </a:t>
              </a:r>
              <a:r>
                <a:rPr lang="ru-RU" sz="1600" b="1" i="1" u="sng" dirty="0" err="1">
                  <a:solidFill>
                    <a:schemeClr val="tx1"/>
                  </a:solidFill>
                </a:rPr>
                <a:t>сч</a:t>
              </a:r>
              <a:r>
                <a:rPr lang="ru-RU" sz="1600" b="1" i="1" u="sng" dirty="0">
                  <a:solidFill>
                    <a:schemeClr val="tx1"/>
                  </a:solidFill>
                </a:rPr>
                <a:t>. 1 (3) </a:t>
              </a:r>
              <a:r>
                <a:rPr lang="ru-RU" sz="1600" b="1" i="1" u="sng" dirty="0" smtClean="0">
                  <a:solidFill>
                    <a:schemeClr val="tx1"/>
                  </a:solidFill>
                </a:rPr>
                <a:t>306 00</a:t>
              </a:r>
              <a:endParaRPr lang="ru-RU" sz="1600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Сальдо на начало дня</a:t>
              </a: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кредиту счета 1(3) 306 00</a:t>
              </a:r>
              <a:r>
                <a:rPr lang="ru-RU" b="1" dirty="0">
                  <a:solidFill>
                    <a:schemeClr val="tx1"/>
                  </a:solidFill>
                </a:rPr>
                <a:t> </a:t>
              </a:r>
              <a:r>
                <a:rPr lang="ru-RU" sz="1400" b="1" dirty="0">
                  <a:solidFill>
                    <a:schemeClr val="tx1"/>
                  </a:solidFill>
                </a:rPr>
                <a:t>(графа 5)</a:t>
              </a:r>
              <a:r>
                <a:rPr lang="ru-RU" dirty="0">
                  <a:solidFill>
                    <a:schemeClr val="tx1"/>
                  </a:solidFill>
                </a:rPr>
                <a:t> 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2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200" dirty="0">
                  <a:solidFill>
                    <a:schemeClr val="tx1"/>
                  </a:solidFill>
                </a:rPr>
                <a:t>Поступление денежных средств  </a:t>
              </a:r>
            </a:p>
            <a:p>
              <a:pPr algn="ctr">
                <a:defRPr/>
              </a:pPr>
              <a:r>
                <a:rPr lang="ru-RU" sz="1200" b="1" dirty="0">
                  <a:solidFill>
                    <a:schemeClr val="tx1"/>
                  </a:solidFill>
                </a:rPr>
                <a:t>по кредиту счета 1(3) 306 00</a:t>
              </a:r>
              <a:endParaRPr lang="ru-RU" sz="12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(графа 6+графа7+графа8+графа9) =</a:t>
              </a:r>
              <a:r>
                <a:rPr lang="ru-RU" sz="1400" dirty="0">
                  <a:solidFill>
                    <a:schemeClr val="tx1"/>
                  </a:solidFill>
                </a:rPr>
                <a:t> Сумма «Итого по операции»</a:t>
              </a:r>
              <a:r>
                <a:rPr lang="ru-RU" sz="1400" b="1" dirty="0">
                  <a:solidFill>
                    <a:schemeClr val="tx1"/>
                  </a:solidFill>
                </a:rPr>
                <a:t> Журнала по прочим операциям = графа 10 строка «Итого»  Многографная карточка</a:t>
              </a:r>
              <a:endParaRPr lang="ru-RU" sz="1400" dirty="0">
                <a:solidFill>
                  <a:schemeClr val="tx1"/>
                </a:solidFill>
              </a:endParaRPr>
            </a:p>
            <a:p>
              <a:pPr algn="just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200" dirty="0">
                  <a:solidFill>
                    <a:schemeClr val="tx1"/>
                  </a:solidFill>
                </a:rPr>
                <a:t>Выдача (выбытие) денежных средств</a:t>
              </a:r>
            </a:p>
            <a:p>
              <a:pPr algn="ctr">
                <a:defRPr/>
              </a:pPr>
              <a:r>
                <a:rPr lang="ru-RU" sz="1200" b="1" dirty="0">
                  <a:solidFill>
                    <a:schemeClr val="tx1"/>
                  </a:solidFill>
                </a:rPr>
                <a:t>по дебету счета 1(3) 306 00</a:t>
              </a:r>
              <a:r>
                <a:rPr lang="ru-RU" sz="1600" b="1" dirty="0">
                  <a:solidFill>
                    <a:schemeClr val="tx1"/>
                  </a:solidFill>
                </a:rPr>
                <a:t> </a:t>
              </a:r>
            </a:p>
            <a:p>
              <a:pPr algn="ctr">
                <a:defRPr/>
              </a:pPr>
              <a:r>
                <a:rPr lang="ru-RU" sz="1200" b="1" dirty="0">
                  <a:solidFill>
                    <a:schemeClr val="tx1"/>
                  </a:solidFill>
                </a:rPr>
                <a:t>(графа 6+графа7+графа8+графа9) =</a:t>
              </a:r>
              <a:r>
                <a:rPr lang="ru-RU" sz="1200" dirty="0">
                  <a:solidFill>
                    <a:schemeClr val="tx1"/>
                  </a:solidFill>
                </a:rPr>
                <a:t> Сумма «Итого по операции»</a:t>
              </a:r>
              <a:r>
                <a:rPr lang="ru-RU" sz="1200" b="1" dirty="0">
                  <a:solidFill>
                    <a:schemeClr val="tx1"/>
                  </a:solidFill>
                </a:rPr>
                <a:t> Журнала по прочим операциям = графа 10 строка «Итого»  Многографная карточка</a:t>
              </a:r>
              <a:endParaRPr lang="ru-RU" sz="12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2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Сальдо на конец дня</a:t>
              </a: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по кредиту счета 1(3) 306 00 (графа 11)</a:t>
              </a:r>
            </a:p>
            <a:p>
              <a:pPr algn="ctr">
                <a:defRPr/>
              </a:pPr>
              <a:endParaRPr lang="ru-RU" dirty="0"/>
            </a:p>
          </p:txBody>
        </p:sp>
        <p:sp>
          <p:nvSpPr>
            <p:cNvPr id="33795" name="AutoShape 3"/>
            <p:cNvSpPr>
              <a:spLocks noChangeArrowheads="1"/>
            </p:cNvSpPr>
            <p:nvPr/>
          </p:nvSpPr>
          <p:spPr bwMode="auto">
            <a:xfrm>
              <a:off x="4571984" y="1052720"/>
              <a:ext cx="3889375" cy="5472608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 anchorCtr="1"/>
            <a:lstStyle/>
            <a:p>
              <a:pPr algn="ctr">
                <a:defRPr/>
              </a:pPr>
              <a:r>
                <a:rPr lang="ru-RU" b="1" i="1" u="sng" dirty="0">
                  <a:solidFill>
                    <a:schemeClr val="tx1"/>
                  </a:solidFill>
                </a:rPr>
                <a:t>Главная книга (ф. 0504072)</a:t>
              </a: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Остаток по кредиту на начало периода </a:t>
              </a:r>
              <a:r>
                <a:rPr lang="ru-RU" sz="1400" b="1" dirty="0">
                  <a:solidFill>
                    <a:schemeClr val="tx1"/>
                  </a:solidFill>
                </a:rPr>
                <a:t>по счету 1(3) 306 00 (графа 6)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Итоговая сумма оборота по кредиту счета 1(3) 306 00 (графа 8)</a:t>
              </a:r>
              <a:r>
                <a:rPr lang="ru-RU" sz="1400" dirty="0">
                  <a:solidFill>
                    <a:schemeClr val="tx1"/>
                  </a:solidFill>
                </a:rPr>
                <a:t> </a:t>
              </a: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Итоговая сумма оборота по дебету счета 1(3) 306 00 (графа 7)</a:t>
              </a: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Остаток по кредиту на конец периода </a:t>
              </a:r>
              <a:r>
                <a:rPr lang="ru-RU" sz="1400" b="1" dirty="0">
                  <a:solidFill>
                    <a:schemeClr val="tx1"/>
                  </a:solidFill>
                </a:rPr>
                <a:t>по счету 1(3) 306 00 (графа 12)</a:t>
              </a:r>
              <a:endParaRPr lang="ru-RU" dirty="0"/>
            </a:p>
          </p:txBody>
        </p:sp>
        <p:sp>
          <p:nvSpPr>
            <p:cNvPr id="17" name="AutoShape 5"/>
            <p:cNvSpPr>
              <a:spLocks noChangeArrowheads="1"/>
            </p:cNvSpPr>
            <p:nvPr/>
          </p:nvSpPr>
          <p:spPr bwMode="auto">
            <a:xfrm>
              <a:off x="4000496" y="2060832"/>
              <a:ext cx="787514" cy="369622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AutoShape 5"/>
            <p:cNvSpPr>
              <a:spLocks noChangeArrowheads="1"/>
            </p:cNvSpPr>
            <p:nvPr/>
          </p:nvSpPr>
          <p:spPr bwMode="auto">
            <a:xfrm>
              <a:off x="4000496" y="3000372"/>
              <a:ext cx="787514" cy="356603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"/>
            <p:cNvSpPr>
              <a:spLocks noChangeArrowheads="1"/>
            </p:cNvSpPr>
            <p:nvPr/>
          </p:nvSpPr>
          <p:spPr bwMode="auto">
            <a:xfrm>
              <a:off x="4000496" y="4572008"/>
              <a:ext cx="787514" cy="29713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AutoShape 5"/>
            <p:cNvSpPr>
              <a:spLocks noChangeArrowheads="1"/>
            </p:cNvSpPr>
            <p:nvPr/>
          </p:nvSpPr>
          <p:spPr bwMode="auto">
            <a:xfrm>
              <a:off x="4000496" y="5929330"/>
              <a:ext cx="859522" cy="379973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-252536" y="0"/>
            <a:ext cx="85011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Предложения по внедрению автоматического междокументального контрольного соотношения </a:t>
            </a: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                   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регистров бюджетного учета. </a:t>
            </a: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Результат.</a:t>
            </a:r>
            <a:endParaRPr lang="ru-RU" sz="1600" b="1" i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  <p:grpSp>
        <p:nvGrpSpPr>
          <p:cNvPr id="22531" name="Группа 13"/>
          <p:cNvGrpSpPr>
            <a:grpSpLocks/>
          </p:cNvGrpSpPr>
          <p:nvPr/>
        </p:nvGrpSpPr>
        <p:grpSpPr bwMode="auto">
          <a:xfrm>
            <a:off x="357158" y="1071546"/>
            <a:ext cx="8175282" cy="5472608"/>
            <a:chOff x="361496" y="1019658"/>
            <a:chExt cx="8425348" cy="5688013"/>
          </a:xfrm>
        </p:grpSpPr>
        <p:sp>
          <p:nvSpPr>
            <p:cNvPr id="33794" name="AutoShape 2"/>
            <p:cNvSpPr>
              <a:spLocks noChangeArrowheads="1"/>
            </p:cNvSpPr>
            <p:nvPr/>
          </p:nvSpPr>
          <p:spPr bwMode="auto">
            <a:xfrm>
              <a:off x="361496" y="1019658"/>
              <a:ext cx="3816350" cy="5688013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27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18000" rIns="18000" anchor="ctr"/>
            <a:lstStyle/>
            <a:p>
              <a:pPr algn="ctr">
                <a:defRPr/>
              </a:pPr>
              <a:endParaRPr lang="ru-RU" b="1" i="1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/>
            </a:p>
            <a:p>
              <a:pPr algn="ctr">
                <a:defRPr/>
              </a:pPr>
              <a:endParaRPr lang="ru-RU" b="1" i="1" u="sng" dirty="0"/>
            </a:p>
            <a:p>
              <a:pPr algn="ctr">
                <a:defRPr/>
              </a:pPr>
              <a:r>
                <a:rPr lang="ru-RU" b="1" i="1" u="sng" dirty="0">
                  <a:solidFill>
                    <a:schemeClr val="tx1"/>
                  </a:solidFill>
                </a:rPr>
                <a:t>Многографная карточка </a:t>
              </a:r>
            </a:p>
            <a:p>
              <a:pPr algn="ctr">
                <a:defRPr/>
              </a:pPr>
              <a:r>
                <a:rPr lang="ru-RU" b="1" i="1" u="sng" dirty="0">
                  <a:solidFill>
                    <a:schemeClr val="tx1"/>
                  </a:solidFill>
                </a:rPr>
                <a:t>(ф. 0504054) по </a:t>
              </a:r>
              <a:r>
                <a:rPr lang="ru-RU" b="1" i="1" u="sng" dirty="0" err="1">
                  <a:solidFill>
                    <a:schemeClr val="tx1"/>
                  </a:solidFill>
                </a:rPr>
                <a:t>сч</a:t>
              </a:r>
              <a:r>
                <a:rPr lang="ru-RU" b="1" i="1" u="sng" dirty="0">
                  <a:solidFill>
                    <a:schemeClr val="tx1"/>
                  </a:solidFill>
                </a:rPr>
                <a:t>. </a:t>
              </a:r>
              <a:r>
                <a:rPr lang="ru-RU" b="1" i="1" u="sng" dirty="0" smtClean="0">
                  <a:solidFill>
                    <a:schemeClr val="tx1"/>
                  </a:solidFill>
                </a:rPr>
                <a:t>3 402 10</a:t>
              </a: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по строке «Итого» графы  4 «Остаток на начало» </a:t>
              </a:r>
            </a:p>
            <a:p>
              <a:pPr algn="ctr">
                <a:defRPr/>
              </a:pPr>
              <a:endParaRPr lang="ru-RU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по строке «Итого» графы  5 «Поступления» </a:t>
              </a: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по строке «Итого» графы  6 «Выбытия» </a:t>
              </a: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по строке «Итого» графы  7 «Остаток на конец» </a:t>
              </a: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/>
            </a:p>
          </p:txBody>
        </p:sp>
        <p:sp>
          <p:nvSpPr>
            <p:cNvPr id="33795" name="AutoShape 3"/>
            <p:cNvSpPr>
              <a:spLocks noChangeArrowheads="1"/>
            </p:cNvSpPr>
            <p:nvPr/>
          </p:nvSpPr>
          <p:spPr bwMode="auto">
            <a:xfrm>
              <a:off x="4857754" y="1142967"/>
              <a:ext cx="3929090" cy="5519759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 anchorCtr="1"/>
            <a:lstStyle/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r>
                <a:rPr lang="ru-RU" b="1" i="1" u="sng" dirty="0">
                  <a:solidFill>
                    <a:schemeClr val="tx1"/>
                  </a:solidFill>
                  <a:cs typeface="Arial" pitchFamily="34" charset="0"/>
                </a:rPr>
                <a:t>Главная книга (ф. 0504072)</a:t>
              </a: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sz="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sz="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sz="1600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по графе 4 «Остаток на начало года» по кредиту счёта </a:t>
              </a:r>
              <a:r>
                <a:rPr lang="ru-RU" sz="1600" dirty="0" smtClean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    3 402 30 </a:t>
              </a:r>
              <a:r>
                <a:rPr lang="ru-RU" sz="1600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+ сумма по графе 6 </a:t>
              </a:r>
            </a:p>
            <a:p>
              <a:pPr algn="ctr">
                <a:defRPr/>
              </a:pPr>
              <a:r>
                <a:rPr lang="ru-RU" sz="1600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«Остаток на начало периода» </a:t>
              </a:r>
            </a:p>
            <a:p>
              <a:pPr algn="ctr">
                <a:defRPr/>
              </a:pPr>
              <a:r>
                <a:rPr lang="ru-RU" sz="1600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по кредиту счёту </a:t>
              </a:r>
              <a:r>
                <a:rPr lang="ru-RU" sz="1600" dirty="0" smtClean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3 402 10</a:t>
              </a:r>
              <a:endParaRPr lang="ru-RU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>
                <a:defRPr/>
              </a:pPr>
              <a:endParaRPr lang="ru-RU" sz="10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по графе 8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«Оборот за период»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по кредиту счёту </a:t>
              </a:r>
              <a:r>
                <a:rPr lang="ru-RU" dirty="0" smtClean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3 402 10</a:t>
              </a: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по графе 7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«Оборот за период»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по дебету счёту </a:t>
              </a:r>
              <a:r>
                <a:rPr lang="ru-RU" dirty="0" smtClean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3 402 10</a:t>
              </a: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sz="1500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по графе 12 «Остаток на конец периода» по кредиту счёта </a:t>
              </a:r>
              <a:r>
                <a:rPr lang="ru-RU" sz="1500" dirty="0" smtClean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    3 402 30 </a:t>
              </a:r>
              <a:r>
                <a:rPr lang="ru-RU" sz="1500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+ сумма по графе 12 «Остаток на конец периода» по кредиту счёта </a:t>
              </a:r>
              <a:r>
                <a:rPr lang="ru-RU" sz="1500" dirty="0" smtClean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3 402 10</a:t>
              </a:r>
              <a:endParaRPr lang="ru-RU" sz="15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4000496" y="2214554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4000496" y="3357562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3969030" y="4732150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AutoShape 5"/>
            <p:cNvSpPr>
              <a:spLocks noChangeArrowheads="1"/>
            </p:cNvSpPr>
            <p:nvPr/>
          </p:nvSpPr>
          <p:spPr bwMode="auto">
            <a:xfrm>
              <a:off x="3969030" y="5771648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188640"/>
            <a:ext cx="85011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Предложения по внедрению автоматического междокументального контрольного соотношения </a:t>
            </a: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                   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регистров бюджетного учета. </a:t>
            </a: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Результат.</a:t>
            </a:r>
            <a:endParaRPr lang="ru-RU" sz="1600" b="1" i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  <p:grpSp>
        <p:nvGrpSpPr>
          <p:cNvPr id="23555" name="Группа 7"/>
          <p:cNvGrpSpPr>
            <a:grpSpLocks/>
          </p:cNvGrpSpPr>
          <p:nvPr/>
        </p:nvGrpSpPr>
        <p:grpSpPr bwMode="auto">
          <a:xfrm>
            <a:off x="611561" y="1052736"/>
            <a:ext cx="7961510" cy="5429819"/>
            <a:chOff x="611532" y="1052719"/>
            <a:chExt cx="7961566" cy="5429858"/>
          </a:xfrm>
        </p:grpSpPr>
        <p:sp>
          <p:nvSpPr>
            <p:cNvPr id="33794" name="AutoShape 2"/>
            <p:cNvSpPr>
              <a:spLocks noChangeArrowheads="1"/>
            </p:cNvSpPr>
            <p:nvPr/>
          </p:nvSpPr>
          <p:spPr bwMode="auto">
            <a:xfrm>
              <a:off x="611532" y="1052719"/>
              <a:ext cx="3816350" cy="535785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27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18000" rIns="18000" anchor="ctr"/>
            <a:lstStyle/>
            <a:p>
              <a:pPr algn="ctr">
                <a:defRPr/>
              </a:pPr>
              <a:endParaRPr lang="ru-RU" b="1" i="1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b="1" i="1" u="sng" dirty="0"/>
                <a:t>Ведомость учета невыясненных поступлений (ф.</a:t>
              </a:r>
              <a:r>
                <a:rPr lang="ru-RU" u="sng" dirty="0"/>
                <a:t> </a:t>
              </a:r>
              <a:r>
                <a:rPr lang="ru-RU" b="1" i="1" u="sng" dirty="0"/>
                <a:t> 0531456) по исполнению федерального бюджета</a:t>
              </a:r>
              <a:endParaRPr lang="ru-RU" u="sng" dirty="0"/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невыясненных поступлений по строкам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«Всего с начала года» </a:t>
              </a:r>
              <a:r>
                <a:rPr lang="ru-RU" dirty="0"/>
                <a:t>=</a:t>
              </a: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 «Итого»</a:t>
              </a:r>
            </a:p>
            <a:p>
              <a:pPr algn="ctr">
                <a:defRPr/>
              </a:pPr>
              <a:endParaRPr lang="ru-RU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невыясненных поступлений по строке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«Из них за текущий операционный день»</a:t>
              </a: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/>
            </a:p>
          </p:txBody>
        </p:sp>
        <p:sp>
          <p:nvSpPr>
            <p:cNvPr id="33795" name="AutoShape 3"/>
            <p:cNvSpPr>
              <a:spLocks noChangeArrowheads="1"/>
            </p:cNvSpPr>
            <p:nvPr/>
          </p:nvSpPr>
          <p:spPr bwMode="auto">
            <a:xfrm>
              <a:off x="4644008" y="1124727"/>
              <a:ext cx="3929090" cy="535785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 anchorCtr="1"/>
            <a:lstStyle/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r>
                <a:rPr lang="ru-RU" b="1" i="1" u="sng" dirty="0">
                  <a:solidFill>
                    <a:schemeClr val="tx1"/>
                  </a:solidFill>
                  <a:cs typeface="Arial" pitchFamily="34" charset="0"/>
                </a:rPr>
                <a:t>Главная книга (ф. 0504072)</a:t>
              </a:r>
            </a:p>
            <a:p>
              <a:pPr algn="ctr">
                <a:defRPr/>
              </a:pPr>
              <a:r>
                <a:rPr lang="ru-RU" sz="1600" b="1" dirty="0">
                  <a:cs typeface="Arial" pitchFamily="34" charset="0"/>
                </a:rPr>
                <a:t>по счету </a:t>
              </a:r>
              <a:r>
                <a:rPr lang="ru-RU" sz="1700" b="1" dirty="0">
                  <a:cs typeface="Arial" pitchFamily="34" charset="0"/>
                </a:rPr>
                <a:t>10011701010016000.1.40210.180</a:t>
              </a:r>
            </a:p>
            <a:p>
              <a:pPr algn="ctr">
                <a:defRPr/>
              </a:pPr>
              <a:endParaRPr lang="ru-RU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Остаток по кредиту на конец периода по счету </a:t>
              </a:r>
              <a:r>
                <a:rPr lang="ru-RU" sz="1700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10011701010016000.1.40210.180</a:t>
              </a: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 (графа 12)</a:t>
              </a:r>
              <a:endParaRPr lang="ru-RU" dirty="0"/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Разница кредитового оборота за период – дебетового оборота за период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(графа 8 – графа 7) </a:t>
              </a: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4000496" y="3000372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4000496" y="4857760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0"/>
            <a:ext cx="85011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Предложения по внедрению автоматического междокументального контрольного соотношения </a:t>
            </a: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                   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регистров бюджетного учета. </a:t>
            </a: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Результат.</a:t>
            </a:r>
            <a:endParaRPr lang="ru-RU" sz="1600" b="1" i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  <p:grpSp>
        <p:nvGrpSpPr>
          <p:cNvPr id="24579" name="Группа 13"/>
          <p:cNvGrpSpPr>
            <a:grpSpLocks/>
          </p:cNvGrpSpPr>
          <p:nvPr/>
        </p:nvGrpSpPr>
        <p:grpSpPr bwMode="auto">
          <a:xfrm>
            <a:off x="251520" y="836712"/>
            <a:ext cx="7886079" cy="5760640"/>
            <a:chOff x="214282" y="1000108"/>
            <a:chExt cx="8643998" cy="5688013"/>
          </a:xfrm>
        </p:grpSpPr>
        <p:sp>
          <p:nvSpPr>
            <p:cNvPr id="33794" name="AutoShape 2"/>
            <p:cNvSpPr>
              <a:spLocks noChangeArrowheads="1"/>
            </p:cNvSpPr>
            <p:nvPr/>
          </p:nvSpPr>
          <p:spPr bwMode="auto">
            <a:xfrm>
              <a:off x="214282" y="1000108"/>
              <a:ext cx="3816350" cy="5688013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27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18000" rIns="18000" anchor="ctr"/>
            <a:lstStyle/>
            <a:p>
              <a:pPr algn="ctr">
                <a:defRPr/>
              </a:pPr>
              <a:endParaRPr lang="ru-RU" b="1" i="1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i="1" u="sng" dirty="0"/>
            </a:p>
            <a:p>
              <a:pPr algn="ctr">
                <a:defRPr/>
              </a:pPr>
              <a:endParaRPr lang="ru-RU" b="1" i="1" u="sng" dirty="0"/>
            </a:p>
            <a:p>
              <a:pPr algn="ctr">
                <a:defRPr/>
              </a:pPr>
              <a:r>
                <a:rPr lang="ru-RU" b="1" i="1" u="sng" dirty="0"/>
                <a:t>Журнал по прочим операциям (ф. 0504071)</a:t>
              </a:r>
              <a:endParaRPr lang="ru-RU" u="sng" dirty="0"/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оборотов по каждому счету бюджетного учета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по дебету (графа 11)</a:t>
              </a:r>
            </a:p>
            <a:p>
              <a:pPr algn="ctr">
                <a:defRPr/>
              </a:pPr>
              <a:endParaRPr lang="ru-RU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оборотов по каждому счету бюджетного учета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по кредиту(графа 11)</a:t>
              </a: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оборота по дебету строки «Итого» </a:t>
              </a: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оборота по кредиту строки «Итого» </a:t>
              </a: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dirty="0"/>
            </a:p>
          </p:txBody>
        </p:sp>
        <p:sp>
          <p:nvSpPr>
            <p:cNvPr id="33795" name="AutoShape 3"/>
            <p:cNvSpPr>
              <a:spLocks noChangeArrowheads="1"/>
            </p:cNvSpPr>
            <p:nvPr/>
          </p:nvSpPr>
          <p:spPr bwMode="auto">
            <a:xfrm>
              <a:off x="4929190" y="1071546"/>
              <a:ext cx="3929090" cy="5519759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 anchorCtr="1"/>
            <a:lstStyle/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>
                <a:defRPr/>
              </a:pPr>
              <a:r>
                <a:rPr lang="ru-RU" b="1" i="1" u="sng" dirty="0">
                  <a:solidFill>
                    <a:schemeClr val="tx1"/>
                  </a:solidFill>
                  <a:cs typeface="Arial" pitchFamily="34" charset="0"/>
                </a:rPr>
                <a:t>Главная книга </a:t>
              </a:r>
              <a:r>
                <a:rPr lang="ru-RU" b="1" i="1" u="sng" dirty="0" smtClean="0">
                  <a:solidFill>
                    <a:schemeClr val="tx1"/>
                  </a:solidFill>
                  <a:cs typeface="Arial" pitchFamily="34" charset="0"/>
                </a:rPr>
                <a:t>                 (</a:t>
              </a:r>
              <a:r>
                <a:rPr lang="ru-RU" b="1" i="1" u="sng" dirty="0">
                  <a:solidFill>
                    <a:schemeClr val="tx1"/>
                  </a:solidFill>
                  <a:cs typeface="Arial" pitchFamily="34" charset="0"/>
                </a:rPr>
                <a:t>ф. 0504072)</a:t>
              </a: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sz="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sz="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Итоговая сумма оборота по дебету в разрезе каждого бюджетного счета (графа 7)</a:t>
              </a:r>
            </a:p>
            <a:p>
              <a:pPr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Итоговая сумма оборота по кредиту в разрезе каждого бюджетного счета (графа 8)</a:t>
              </a:r>
            </a:p>
            <a:p>
              <a:pPr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оборота за период по дебету строки «Итого»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(графа 7)</a:t>
              </a:r>
            </a:p>
            <a:p>
              <a:pPr algn="ctr"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Сумма оборота за период по кредиту строки «Итого» </a:t>
              </a:r>
            </a:p>
            <a:p>
              <a:pPr algn="ctr">
                <a:defRPr/>
              </a:pPr>
              <a:r>
                <a:rPr lang="ru-RU" dirty="0">
                  <a:effectLst>
                    <a:outerShdw blurRad="50800" dist="38100" algn="tr" rotWithShape="0">
                      <a:prstClr val="black">
                        <a:alpha val="40000"/>
                      </a:prstClr>
                    </a:outerShdw>
                  </a:effectLst>
                </a:rPr>
                <a:t>(графа 8)</a:t>
              </a:r>
            </a:p>
            <a:p>
              <a:pPr>
                <a:defRPr/>
              </a:pPr>
              <a:endPara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>
                <a:defRPr/>
              </a:pPr>
              <a:endParaRPr lang="ru-RU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endParaRPr>
            </a:p>
            <a:p>
              <a:pPr algn="ctr">
                <a:defRPr/>
              </a:pPr>
              <a:endParaRPr lang="ru-RU" b="1" i="1" u="sng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4000496" y="2214554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4000496" y="3357562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4000496" y="4714884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AutoShape 5"/>
            <p:cNvSpPr>
              <a:spLocks noChangeArrowheads="1"/>
            </p:cNvSpPr>
            <p:nvPr/>
          </p:nvSpPr>
          <p:spPr bwMode="auto">
            <a:xfrm>
              <a:off x="3929058" y="5786454"/>
              <a:ext cx="1000132" cy="358775"/>
            </a:xfrm>
            <a:prstGeom prst="leftRightArrow">
              <a:avLst>
                <a:gd name="adj1" fmla="val 50000"/>
                <a:gd name="adj2" fmla="val 52212"/>
              </a:avLst>
            </a:prstGeom>
            <a:solidFill>
              <a:srgbClr val="FF9900">
                <a:alpha val="50000"/>
              </a:srgb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0"/>
            <a:ext cx="85011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Предложения по внедрению автоматического междокументального контрольного соотношения </a:t>
            </a: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                   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регистров бюджетного учета. </a:t>
            </a: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Результат.</a:t>
            </a:r>
            <a:endParaRPr lang="ru-RU" sz="1600" b="1" i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357158" y="1643050"/>
            <a:ext cx="8072494" cy="107157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35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18000" rIns="18000" anchor="ctr"/>
          <a:lstStyle/>
          <a:p>
            <a:pPr algn="ctr">
              <a:defRPr/>
            </a:pPr>
            <a:r>
              <a:rPr lang="ru-RU" sz="2400" dirty="0" smtClean="0">
                <a:latin typeface="Book Antiqua" pitchFamily="18" charset="0"/>
              </a:rPr>
              <a:t>Уменьшение </a:t>
            </a:r>
            <a:r>
              <a:rPr lang="ru-RU" sz="2400" dirty="0" smtClean="0">
                <a:latin typeface="Book Antiqua" pitchFamily="18" charset="0"/>
              </a:rPr>
              <a:t>трудоемкости формирования регистров бюджетного учета и бюджетной отчетности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428596" y="2928934"/>
            <a:ext cx="8001056" cy="107157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3500000" scaled="0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 anchorCtr="1"/>
          <a:lstStyle/>
          <a:p>
            <a:pPr algn="ctr">
              <a:defRPr/>
            </a:pPr>
            <a:r>
              <a:rPr lang="ru-RU" sz="2400" dirty="0" smtClean="0">
                <a:latin typeface="Book Antiqua" pitchFamily="18" charset="0"/>
              </a:rPr>
              <a:t>Уменьшение </a:t>
            </a:r>
            <a:r>
              <a:rPr lang="ru-RU" sz="2400" dirty="0" smtClean="0">
                <a:latin typeface="Book Antiqua" pitchFamily="18" charset="0"/>
              </a:rPr>
              <a:t>трудоемкости процесса выверки регистров бюджетного учета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1520" y="1124744"/>
            <a:ext cx="19630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20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Результат</a:t>
            </a:r>
            <a:r>
              <a:rPr lang="ru-RU" sz="2000" b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</a:t>
            </a:r>
            <a:endParaRPr lang="ru-RU" sz="2000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Franklin Gothic Medium" pitchFamily="34" charset="0"/>
            </a:endParaRP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357158" y="4214818"/>
            <a:ext cx="8072494" cy="100013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3500000" scaled="0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 anchorCtr="1"/>
          <a:lstStyle/>
          <a:p>
            <a:pPr algn="ctr">
              <a:defRPr/>
            </a:pPr>
            <a:r>
              <a:rPr lang="ru-RU" sz="2400" dirty="0" smtClean="0">
                <a:latin typeface="Book Antiqua" pitchFamily="18" charset="0"/>
              </a:rPr>
              <a:t>М</a:t>
            </a:r>
            <a:r>
              <a:rPr lang="ru-RU" sz="2400" dirty="0" smtClean="0">
                <a:latin typeface="Book Antiqua" pitchFamily="18" charset="0"/>
              </a:rPr>
              <a:t>инимизация </a:t>
            </a:r>
            <a:r>
              <a:rPr lang="ru-RU" sz="2400" dirty="0" smtClean="0">
                <a:latin typeface="Book Antiqua" pitchFamily="18" charset="0"/>
              </a:rPr>
              <a:t>ошибок в отчетности из-за человеческого фактора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357158" y="5357826"/>
            <a:ext cx="8072494" cy="107157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3500000" scaled="0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 anchorCtr="1"/>
          <a:lstStyle/>
          <a:p>
            <a:pPr algn="ctr">
              <a:defRPr/>
            </a:pPr>
            <a:r>
              <a:rPr lang="ru-RU" sz="2400" dirty="0" smtClean="0">
                <a:latin typeface="Book Antiqua" pitchFamily="18" charset="0"/>
              </a:rPr>
              <a:t>Экономия </a:t>
            </a:r>
            <a:r>
              <a:rPr lang="ru-RU" sz="2400" dirty="0" smtClean="0">
                <a:latin typeface="Book Antiqua" pitchFamily="18" charset="0"/>
              </a:rPr>
              <a:t>времени на проверку правильности заполнения бюджетной отчетности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animBg="1"/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 descr="C:\Users\Finch\Desktop\Презентация Гелендж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>
            <a:spLocks/>
          </p:cNvSpPr>
          <p:nvPr/>
        </p:nvSpPr>
        <p:spPr bwMode="auto">
          <a:xfrm>
            <a:off x="214282" y="2500306"/>
            <a:ext cx="857256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4000" b="1" cap="all" dirty="0">
                <a:ln w="0">
                  <a:solidFill>
                    <a:schemeClr val="tx2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СПАСИБО 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4000" b="1" cap="all" dirty="0">
                <a:ln w="0">
                  <a:solidFill>
                    <a:schemeClr val="tx2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ЗА ВНИМАНИЕ!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C:\Users\Finch\Desktop\Презентация Гелендж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38" y="1772816"/>
            <a:ext cx="7457454" cy="4608512"/>
          </a:xfrm>
        </p:spPr>
        <p:txBody>
          <a:bodyPr>
            <a:normAutofit fontScale="77500" lnSpcReduction="20000"/>
          </a:bodyPr>
          <a:lstStyle/>
          <a:p>
            <a:pPr algn="just" eaLnBrk="1" hangingPunct="1">
              <a:lnSpc>
                <a:spcPct val="80000"/>
              </a:lnSpc>
              <a:defRPr/>
            </a:pPr>
            <a:endParaRPr lang="ru-RU" sz="1400" i="1" dirty="0" smtClean="0">
              <a:solidFill>
                <a:srgbClr val="443329"/>
              </a:solidFill>
              <a:latin typeface="Franklin Gothic Medium" pitchFamily="34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1400" i="1" dirty="0" smtClean="0">
                <a:solidFill>
                  <a:srgbClr val="443329"/>
                </a:solidFill>
                <a:latin typeface="Franklin Gothic Medium" pitchFamily="34" charset="0"/>
              </a:rPr>
              <a:t> 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I.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 Возникшие проблемы формирования Сведений о входящих остатках по счетам Главной книги           (ф. 0531982) и Отчета об операциях Главной книги (ф. 0531981) при завершении финансового 2012 года с учетом дополнительного периода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i="1" dirty="0" smtClean="0">
              <a:solidFill>
                <a:schemeClr val="tx2">
                  <a:lumMod val="75000"/>
                </a:schemeClr>
              </a:solidFill>
              <a:latin typeface="Franklin Gothic Medium" pitchFamily="34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II.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 Процесс формирования и направления в МОУ ФК  Отчета об операциях по данным Главной книги (ф. 0531981) с учетом сокращения сроков закрытия операционного дня системы в ППО АСФК.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Результат и риски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i="1" dirty="0" smtClean="0">
              <a:solidFill>
                <a:schemeClr val="tx2">
                  <a:lumMod val="75000"/>
                </a:schemeClr>
              </a:solidFill>
              <a:latin typeface="Franklin Gothic Medium" pitchFamily="34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III.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Предложения по внедрению автоматического междокументального контрольного соотношения регистров бюджетного учета. Результат.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sz="1800" i="1" dirty="0" smtClean="0">
              <a:solidFill>
                <a:srgbClr val="443329"/>
              </a:solidFill>
              <a:latin typeface="Franklin Gothic Medium" pitchFamily="34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endParaRPr lang="ru-RU" sz="2000" i="1" dirty="0" smtClean="0">
              <a:solidFill>
                <a:srgbClr val="443329"/>
              </a:solidFill>
              <a:latin typeface="Franklin Gothic Medium" pitchFamily="34" charset="0"/>
            </a:endParaRPr>
          </a:p>
        </p:txBody>
      </p:sp>
      <p:sp>
        <p:nvSpPr>
          <p:cNvPr id="17414" name="Содержимое 2"/>
          <p:cNvSpPr>
            <a:spLocks/>
          </p:cNvSpPr>
          <p:nvPr/>
        </p:nvSpPr>
        <p:spPr bwMode="auto">
          <a:xfrm>
            <a:off x="611560" y="1052736"/>
            <a:ext cx="83518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3100" b="1" cap="all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 Antiqua" pitchFamily="18" charset="0"/>
              </a:rPr>
              <a:t>План  презентации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95536" y="1412776"/>
          <a:ext cx="847251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188640"/>
            <a:ext cx="78581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</a:t>
            </a:r>
            <a:r>
              <a:rPr lang="en-US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I.</a:t>
            </a: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Возникшие проблемы формирования Сведений о входящих остатках по счетам Главной книги (ф. 0531982) и Отчета об операциях по данным Главной книги (ф. 0531981)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при завершении финансового 2012 года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с учетом дополнительного периода.</a:t>
            </a:r>
            <a:endParaRPr lang="ru-RU" sz="1600" b="1" i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79512" y="188640"/>
            <a:ext cx="7559675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Процесс формирования и направления в МОУ ФК  Отчета об операциях по данным Главной книги (ф. 0531981) с учетом сокращения сроков закрытия операционного дня системы в ППО АСФК. Результат и риски.</a:t>
            </a:r>
            <a:r>
              <a:rPr lang="ru-RU" sz="1600" b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</a:t>
            </a:r>
            <a:endParaRPr lang="ru-RU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Franklin Gothic Medium" pitchFamily="34" charset="0"/>
            </a:endParaRPr>
          </a:p>
        </p:txBody>
      </p:sp>
      <p:grpSp>
        <p:nvGrpSpPr>
          <p:cNvPr id="2" name="Группа 26"/>
          <p:cNvGrpSpPr>
            <a:grpSpLocks/>
          </p:cNvGrpSpPr>
          <p:nvPr/>
        </p:nvGrpSpPr>
        <p:grpSpPr bwMode="auto">
          <a:xfrm>
            <a:off x="827584" y="1268760"/>
            <a:ext cx="6715125" cy="857250"/>
            <a:chOff x="1285852" y="1285860"/>
            <a:chExt cx="6715172" cy="85725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285852" y="1285860"/>
              <a:ext cx="6715172" cy="857256"/>
            </a:xfrm>
            <a:prstGeom prst="rect">
              <a:avLst/>
            </a:prstGeom>
            <a:solidFill>
              <a:srgbClr val="92D050">
                <a:alpha val="45000"/>
              </a:srgbClr>
            </a:solidFill>
            <a:ln>
              <a:solidFill>
                <a:srgbClr val="66663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95250" h="101600"/>
              <a:bevelB w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8728" y="1428736"/>
              <a:ext cx="6357983" cy="523879"/>
            </a:xfrm>
            <a:prstGeom prst="rect">
              <a:avLst/>
            </a:prstGeom>
            <a:noFill/>
            <a:ln>
              <a:solidFill>
                <a:srgbClr val="666633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800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Обработка выписки до 10-30</a:t>
              </a:r>
            </a:p>
          </p:txBody>
        </p:sp>
      </p:grp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1256209" y="2983260"/>
            <a:ext cx="2786063" cy="1571625"/>
            <a:chOff x="1357290" y="3286124"/>
            <a:chExt cx="2786082" cy="1571636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357290" y="3286124"/>
              <a:ext cx="2786082" cy="157163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00166" y="3429000"/>
              <a:ext cx="2500330" cy="12001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b="1" u="sng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1 этап  до 12.08.2013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В 15-30 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в день получения 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банковской выписки</a:t>
              </a:r>
            </a:p>
          </p:txBody>
        </p:sp>
      </p:grp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4328022" y="2983260"/>
            <a:ext cx="2857500" cy="1571625"/>
            <a:chOff x="5214942" y="3286124"/>
            <a:chExt cx="2857520" cy="157163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214942" y="3286124"/>
              <a:ext cx="2857520" cy="157163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14942" y="3429000"/>
              <a:ext cx="2786081" cy="12001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b="1" u="sng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2 этап  после 12.08.2013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В 14-00 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в день получения банковской выписки</a:t>
              </a:r>
            </a:p>
          </p:txBody>
        </p:sp>
      </p:grpSp>
      <p:grpSp>
        <p:nvGrpSpPr>
          <p:cNvPr id="11" name="Группа 22"/>
          <p:cNvGrpSpPr>
            <a:grpSpLocks/>
          </p:cNvGrpSpPr>
          <p:nvPr/>
        </p:nvGrpSpPr>
        <p:grpSpPr bwMode="auto">
          <a:xfrm>
            <a:off x="857224" y="4714884"/>
            <a:ext cx="3143250" cy="1730375"/>
            <a:chOff x="1357290" y="4786322"/>
            <a:chExt cx="3143272" cy="1730396"/>
          </a:xfrm>
        </p:grpSpPr>
        <p:sp>
          <p:nvSpPr>
            <p:cNvPr id="19" name="Oval 18"/>
            <p:cNvSpPr>
              <a:spLocks noChangeArrowheads="1"/>
            </p:cNvSpPr>
            <p:nvPr/>
          </p:nvSpPr>
          <p:spPr bwMode="gray">
            <a:xfrm>
              <a:off x="1357290" y="4786322"/>
              <a:ext cx="3143272" cy="1730396"/>
            </a:xfrm>
            <a:prstGeom prst="ellipse">
              <a:avLst/>
            </a:prstGeom>
            <a:solidFill>
              <a:srgbClr val="FF0000">
                <a:alpha val="45000"/>
              </a:srgbClr>
            </a:solidFill>
            <a:ln w="19050">
              <a:solidFill>
                <a:schemeClr val="accent2">
                  <a:lumMod val="75000"/>
                </a:schemeClr>
              </a:solidFill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da-DK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43042" y="5000637"/>
              <a:ext cx="2286016" cy="14779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Отправка ДГК 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в МОУ ФК 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на следующий рабочий день 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до 13-00</a:t>
              </a:r>
            </a:p>
          </p:txBody>
        </p:sp>
      </p:grpSp>
      <p:grpSp>
        <p:nvGrpSpPr>
          <p:cNvPr id="13" name="Группа 23"/>
          <p:cNvGrpSpPr>
            <a:grpSpLocks/>
          </p:cNvGrpSpPr>
          <p:nvPr/>
        </p:nvGrpSpPr>
        <p:grpSpPr bwMode="auto">
          <a:xfrm>
            <a:off x="4542334" y="4769198"/>
            <a:ext cx="3143250" cy="1730375"/>
            <a:chOff x="5357818" y="4714884"/>
            <a:chExt cx="3143272" cy="1730396"/>
          </a:xfrm>
        </p:grpSpPr>
        <p:sp>
          <p:nvSpPr>
            <p:cNvPr id="20" name="Oval 18"/>
            <p:cNvSpPr>
              <a:spLocks noChangeArrowheads="1"/>
            </p:cNvSpPr>
            <p:nvPr/>
          </p:nvSpPr>
          <p:spPr bwMode="gray">
            <a:xfrm>
              <a:off x="5357818" y="4714884"/>
              <a:ext cx="3143272" cy="1730396"/>
            </a:xfrm>
            <a:prstGeom prst="ellipse">
              <a:avLst/>
            </a:prstGeom>
            <a:solidFill>
              <a:srgbClr val="FF0000">
                <a:alpha val="45000"/>
              </a:srgbClr>
            </a:solidFill>
            <a:ln w="19050">
              <a:solidFill>
                <a:schemeClr val="accent2">
                  <a:lumMod val="75000"/>
                </a:schemeClr>
              </a:solidFill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da-DK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43570" y="4786322"/>
              <a:ext cx="2500331" cy="14779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Отправка ДГК 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в МОУ ФК до конца рабочего дня </a:t>
              </a:r>
            </a:p>
            <a:p>
              <a:pPr algn="ctr">
                <a:defRPr/>
              </a:pPr>
              <a:r>
                <a:rPr lang="ru-RU" b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в день получения банковской выписки</a:t>
              </a:r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3399329" y="4626331"/>
            <a:ext cx="357190" cy="357190"/>
          </a:xfrm>
          <a:prstGeom prst="downArrow">
            <a:avLst/>
          </a:prstGeom>
          <a:solidFill>
            <a:schemeClr val="accent1">
              <a:alpha val="4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542337" y="4626331"/>
            <a:ext cx="357190" cy="357190"/>
          </a:xfrm>
          <a:prstGeom prst="downArrow">
            <a:avLst/>
          </a:prstGeom>
          <a:solidFill>
            <a:schemeClr val="accent1">
              <a:alpha val="4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4" name="Группа 27"/>
          <p:cNvGrpSpPr>
            <a:grpSpLocks/>
          </p:cNvGrpSpPr>
          <p:nvPr/>
        </p:nvGrpSpPr>
        <p:grpSpPr bwMode="auto">
          <a:xfrm>
            <a:off x="827584" y="2268885"/>
            <a:ext cx="6786563" cy="928688"/>
            <a:chOff x="1285852" y="2285990"/>
            <a:chExt cx="6786610" cy="928696"/>
          </a:xfrm>
        </p:grpSpPr>
        <p:sp>
          <p:nvSpPr>
            <p:cNvPr id="7" name="AutoShape 57"/>
            <p:cNvSpPr>
              <a:spLocks noChangeArrowheads="1"/>
            </p:cNvSpPr>
            <p:nvPr/>
          </p:nvSpPr>
          <p:spPr bwMode="auto">
            <a:xfrm rot="10800000">
              <a:off x="3786182" y="2285990"/>
              <a:ext cx="1657350" cy="928696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chemeClr val="accent1">
                <a:alpha val="45097"/>
              </a:schemeClr>
            </a:solidFill>
            <a:ln w="9525">
              <a:solidFill>
                <a:schemeClr val="tx2"/>
              </a:solidFill>
              <a:prstDash val="sysDot"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85852" y="2357429"/>
              <a:ext cx="6786610" cy="4302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200" i="1" dirty="0">
                  <a:solidFill>
                    <a:schemeClr val="tx2">
                      <a:lumMod val="50000"/>
                    </a:schemeClr>
                  </a:solidFill>
                  <a:latin typeface="+mj-lt"/>
                </a:rPr>
                <a:t>Закрытие операционного дня системы в ППО АСФК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9512" y="260648"/>
            <a:ext cx="7559675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</a:t>
            </a: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Процесс формирования и направления в МОУ ФК  Отчета об операциях по данным Главной книги (ф. 0531981) с учетом сокращения сроков закрытия операционного дня системы в ППО АСФК. Результат и риски.</a:t>
            </a:r>
            <a:r>
              <a:rPr lang="ru-RU" sz="1600" b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</a:t>
            </a:r>
            <a:endParaRPr lang="ru-RU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Franklin Gothic Medium" pitchFamily="34" charset="0"/>
            </a:endParaRPr>
          </a:p>
        </p:txBody>
      </p:sp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251520" y="1124744"/>
            <a:ext cx="8358188" cy="1143000"/>
            <a:chOff x="428596" y="1142984"/>
            <a:chExt cx="8358246" cy="1143008"/>
          </a:xfrm>
        </p:grpSpPr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428596" y="1142984"/>
              <a:ext cx="1500198" cy="289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accent1"/>
                </a:buClr>
                <a:buSzPct val="70000"/>
                <a:defRPr/>
              </a:pPr>
              <a:r>
                <a:rPr lang="ru-RU" sz="1600" b="1" i="1" cap="all" dirty="0">
                  <a:ln w="0">
                    <a:solidFill>
                      <a:sysClr val="windowText" lastClr="000000"/>
                    </a:solidFill>
                  </a:ln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Book Antiqua" pitchFamily="18" charset="0"/>
                </a:rPr>
                <a:t>Результат</a:t>
              </a:r>
              <a:r>
                <a:rPr lang="ru-RU" sz="1600" b="1" cap="all" dirty="0">
                  <a:ln w="0">
                    <a:solidFill>
                      <a:sysClr val="windowText" lastClr="000000"/>
                    </a:solidFill>
                  </a:ln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Book Antiqua" pitchFamily="18" charset="0"/>
                </a:rPr>
                <a:t> </a:t>
              </a:r>
              <a:endParaRPr lang="ru-RU" b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Franklin Gothic Medium" pitchFamily="34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596" y="1428736"/>
              <a:ext cx="8358246" cy="85725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sp3d extrusionH="57150">
                <a:bevelT w="69850" h="69850" prst="divot"/>
              </a:sp3d>
            </a:bodyPr>
            <a:lstStyle/>
            <a:p>
              <a:pPr algn="ctr">
                <a:defRPr/>
              </a:pPr>
              <a:r>
                <a:rPr lang="ru-RU" dirty="0">
                  <a:solidFill>
                    <a:schemeClr val="tx2">
                      <a:lumMod val="50000"/>
                    </a:schemeClr>
                  </a:solidFill>
                  <a:latin typeface="Book Antiqua" pitchFamily="18" charset="0"/>
                </a:rPr>
                <a:t>Сокращение времени предоставления Отчета об операциях данных Главной книги (ф. 0531981) в МОУ ФК – в день обработки банковской выписки до конца рабочего дня</a:t>
              </a: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285720" y="2357430"/>
            <a:ext cx="8358188" cy="107156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Сокращение времени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для консолидации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Главной книги по стране </a:t>
            </a:r>
          </a:p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в МОУ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ФК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для дальнейшего представления оперативной информации </a:t>
            </a:r>
          </a:p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внешним и внутренним пользователям</a:t>
            </a:r>
          </a:p>
        </p:txBody>
      </p: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323528" y="3501008"/>
            <a:ext cx="8358187" cy="1145280"/>
            <a:chOff x="323498" y="3501011"/>
            <a:chExt cx="8358246" cy="1145289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323498" y="3501011"/>
              <a:ext cx="1500198" cy="295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accent1"/>
                </a:buClr>
                <a:buSzPct val="70000"/>
                <a:defRPr/>
              </a:pPr>
              <a:r>
                <a:rPr lang="ru-RU" sz="1600" b="1" i="1" cap="all" dirty="0">
                  <a:ln w="0">
                    <a:solidFill>
                      <a:sysClr val="windowText" lastClr="000000"/>
                    </a:solidFill>
                  </a:ln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Book Antiqua" pitchFamily="18" charset="0"/>
                </a:rPr>
                <a:t>Риски</a:t>
              </a:r>
              <a:r>
                <a:rPr lang="ru-RU" sz="1600" b="1" cap="all" dirty="0">
                  <a:ln w="0">
                    <a:solidFill>
                      <a:sysClr val="windowText" lastClr="000000"/>
                    </a:solidFill>
                  </a:ln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Book Antiqua" pitchFamily="18" charset="0"/>
                </a:rPr>
                <a:t> </a:t>
              </a:r>
              <a:endParaRPr lang="ru-RU" b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Franklin Gothic Medium" pitchFamily="34" charset="0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323498" y="3789044"/>
              <a:ext cx="8358246" cy="85725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sp3d extrusionH="57150">
                <a:bevelT w="69850" h="69850" prst="divot"/>
              </a:sp3d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schemeClr val="tx2">
                      <a:lumMod val="50000"/>
                    </a:schemeClr>
                  </a:solidFill>
                  <a:latin typeface="Book Antiqua" pitchFamily="18" charset="0"/>
                </a:rPr>
                <a:t>Длительная синхронизация </a:t>
              </a:r>
              <a:r>
                <a:rPr lang="ru-RU" dirty="0">
                  <a:solidFill>
                    <a:schemeClr val="tx2">
                      <a:lumMod val="50000"/>
                    </a:schemeClr>
                  </a:solidFill>
                  <a:latin typeface="Book Antiqua" pitchFamily="18" charset="0"/>
                </a:rPr>
                <a:t>справочников кодов бюджетной классификации, </a:t>
              </a:r>
              <a:r>
                <a:rPr lang="ru-RU" dirty="0" smtClean="0">
                  <a:solidFill>
                    <a:schemeClr val="tx2">
                      <a:lumMod val="50000"/>
                    </a:schemeClr>
                  </a:solidFill>
                  <a:latin typeface="Book Antiqua" pitchFamily="18" charset="0"/>
                </a:rPr>
                <a:t>необходимая </a:t>
              </a:r>
              <a:r>
                <a:rPr lang="ru-RU" dirty="0">
                  <a:solidFill>
                    <a:schemeClr val="tx2">
                      <a:lumMod val="50000"/>
                    </a:schemeClr>
                  </a:solidFill>
                  <a:latin typeface="Book Antiqua" pitchFamily="18" charset="0"/>
                </a:rPr>
                <a:t>для корректного </a:t>
              </a:r>
              <a:r>
                <a:rPr lang="ru-RU" dirty="0" smtClean="0">
                  <a:solidFill>
                    <a:schemeClr val="tx2">
                      <a:lumMod val="50000"/>
                    </a:schemeClr>
                  </a:solidFill>
                  <a:latin typeface="Book Antiqua" pitchFamily="18" charset="0"/>
                </a:rPr>
                <a:t>отражения 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schemeClr val="tx2">
                      <a:lumMod val="50000"/>
                    </a:schemeClr>
                  </a:solidFill>
                  <a:latin typeface="Book Antiqua" pitchFamily="18" charset="0"/>
                </a:rPr>
                <a:t>данных </a:t>
              </a:r>
              <a:r>
                <a:rPr lang="ru-RU" dirty="0">
                  <a:solidFill>
                    <a:schemeClr val="tx2">
                      <a:lumMod val="50000"/>
                    </a:schemeClr>
                  </a:solidFill>
                  <a:latin typeface="Book Antiqua" pitchFamily="18" charset="0"/>
                </a:rPr>
                <a:t>в Отчете</a:t>
              </a: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323528" y="4725144"/>
            <a:ext cx="8358246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3d extrusionH="57150">
              <a:bevelT w="69850" h="69850" prst="divot"/>
            </a:sp3d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Несвоевременная обработка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первичных учетных документов по причине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программной ошибки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5517232"/>
            <a:ext cx="8358246" cy="92869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3d extrusionH="57150">
              <a:bevelT w="69850" h="69850" prst="divot"/>
            </a:sp3d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Ошибки исполнителя при исполнении Технологических регламентов и Руководства пользователя при обработке первичных документов </a:t>
            </a:r>
          </a:p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в ППО «АСФК»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"/>
            <a:ext cx="9142413" cy="6856413"/>
          </a:xfrm>
          <a:prstGeom prst="rect">
            <a:avLst/>
          </a:prstGeom>
          <a:noFill/>
        </p:spPr>
      </p:pic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0" y="188640"/>
            <a:ext cx="7559675" cy="886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Процесс формирования и направления в МОУ ФК  Отчета об операциях по данным Главной книги (ф. 0531981) с учетом сокращения сроков закрытия операционного дня системы в ППО АСФК.</a:t>
            </a:r>
            <a:endParaRPr lang="ru-RU" sz="1600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Franklin Gothic Medium" pitchFamily="34" charset="0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395288" y="1198563"/>
            <a:ext cx="4968875" cy="2735262"/>
            <a:chOff x="249" y="755"/>
            <a:chExt cx="3130" cy="1723"/>
          </a:xfrm>
        </p:grpSpPr>
        <p:sp>
          <p:nvSpPr>
            <p:cNvPr id="18447" name="Oval 15"/>
            <p:cNvSpPr>
              <a:spLocks noChangeArrowheads="1"/>
            </p:cNvSpPr>
            <p:nvPr/>
          </p:nvSpPr>
          <p:spPr bwMode="gray">
            <a:xfrm>
              <a:off x="249" y="755"/>
              <a:ext cx="3130" cy="1723"/>
            </a:xfrm>
            <a:prstGeom prst="ellipse">
              <a:avLst/>
            </a:prstGeom>
            <a:solidFill>
              <a:srgbClr val="CCCC00">
                <a:alpha val="45000"/>
              </a:srgbClr>
            </a:solidFill>
            <a:ln w="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da-DK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22546" name="Text Box 49"/>
            <p:cNvSpPr txBox="1">
              <a:spLocks noChangeArrowheads="1"/>
            </p:cNvSpPr>
            <p:nvPr/>
          </p:nvSpPr>
          <p:spPr bwMode="auto">
            <a:xfrm>
              <a:off x="567" y="1163"/>
              <a:ext cx="1724" cy="756"/>
            </a:xfrm>
            <a:prstGeom prst="rect">
              <a:avLst/>
            </a:prstGeom>
            <a:noFill/>
            <a:ln w="9525">
              <a:solidFill>
                <a:srgbClr val="808000"/>
              </a:solidFill>
              <a:prstDash val="sysDot"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>
                  <a:solidFill>
                    <a:schemeClr val="tx2"/>
                  </a:solidFill>
                  <a:latin typeface="Franklin Gothic Medium" pitchFamily="34" charset="0"/>
                </a:rPr>
                <a:t>Формирование проверочных отчетов по корректной простановке бухгалтерских записей</a:t>
              </a:r>
            </a:p>
          </p:txBody>
        </p:sp>
      </p:grp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3708400" y="1125538"/>
            <a:ext cx="4895850" cy="2808287"/>
            <a:chOff x="2336" y="709"/>
            <a:chExt cx="3084" cy="1769"/>
          </a:xfrm>
        </p:grpSpPr>
        <p:sp>
          <p:nvSpPr>
            <p:cNvPr id="18441" name="Oval 9"/>
            <p:cNvSpPr>
              <a:spLocks noChangeArrowheads="1"/>
            </p:cNvSpPr>
            <p:nvPr/>
          </p:nvSpPr>
          <p:spPr bwMode="gray">
            <a:xfrm rot="5400000">
              <a:off x="2993" y="52"/>
              <a:ext cx="1769" cy="3084"/>
            </a:xfrm>
            <a:prstGeom prst="ellipse">
              <a:avLst/>
            </a:prstGeom>
            <a:solidFill>
              <a:srgbClr val="339966">
                <a:alpha val="45000"/>
              </a:srgbClr>
            </a:solidFill>
            <a:ln w="19050">
              <a:solidFill>
                <a:schemeClr val="hlink"/>
              </a:solidFill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ot="10800000" vert="eaVert" wrap="none" anchor="ctr"/>
            <a:lstStyle/>
            <a:p>
              <a:pPr algn="ctr" eaLnBrk="0" hangingPunct="0">
                <a:defRPr/>
              </a:pPr>
              <a:endParaRPr lang="da-DK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22544" name="Text Box 50"/>
            <p:cNvSpPr txBox="1">
              <a:spLocks noChangeArrowheads="1"/>
            </p:cNvSpPr>
            <p:nvPr/>
          </p:nvSpPr>
          <p:spPr bwMode="auto">
            <a:xfrm>
              <a:off x="3560" y="1208"/>
              <a:ext cx="1588" cy="756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prstDash val="sysDot"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>
                  <a:solidFill>
                    <a:schemeClr val="tx2"/>
                  </a:solidFill>
                  <a:latin typeface="Franklin Gothic Medium" pitchFamily="34" charset="0"/>
                </a:rPr>
                <a:t>Закрытие операционного дня системы в ППО АСФК в 14-00</a:t>
              </a:r>
            </a:p>
          </p:txBody>
        </p:sp>
      </p:grp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2771775" y="3214688"/>
            <a:ext cx="3600450" cy="2087562"/>
            <a:chOff x="1746" y="2025"/>
            <a:chExt cx="2268" cy="1315"/>
          </a:xfrm>
        </p:grpSpPr>
        <p:sp>
          <p:nvSpPr>
            <p:cNvPr id="18450" name="Oval 18"/>
            <p:cNvSpPr>
              <a:spLocks noChangeArrowheads="1"/>
            </p:cNvSpPr>
            <p:nvPr/>
          </p:nvSpPr>
          <p:spPr bwMode="gray">
            <a:xfrm>
              <a:off x="1746" y="2025"/>
              <a:ext cx="2268" cy="1315"/>
            </a:xfrm>
            <a:prstGeom prst="ellipse">
              <a:avLst/>
            </a:prstGeom>
            <a:solidFill>
              <a:srgbClr val="FF0000">
                <a:alpha val="45000"/>
              </a:srgbClr>
            </a:solidFill>
            <a:ln w="19050">
              <a:solidFill>
                <a:schemeClr val="hlink"/>
              </a:solidFill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da-DK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15382" name="Text Box 51"/>
            <p:cNvSpPr txBox="1">
              <a:spLocks noChangeArrowheads="1"/>
            </p:cNvSpPr>
            <p:nvPr/>
          </p:nvSpPr>
          <p:spPr bwMode="auto">
            <a:xfrm>
              <a:off x="2018" y="2478"/>
              <a:ext cx="1769" cy="583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>
                  <a:solidFill>
                    <a:schemeClr val="tx2"/>
                  </a:solidFill>
                  <a:latin typeface="Franklin Gothic Medium" pitchFamily="34" charset="0"/>
                </a:rPr>
                <a:t>До 15-00 Формирование </a:t>
              </a:r>
              <a:r>
                <a:rPr lang="ru-RU" b="1" i="1">
                  <a:solidFill>
                    <a:schemeClr val="tx2"/>
                  </a:solidFill>
                </a:rPr>
                <a:t>Отчета об операциях с типом КОЗ</a:t>
              </a:r>
            </a:p>
          </p:txBody>
        </p:sp>
      </p:grpSp>
      <p:sp>
        <p:nvSpPr>
          <p:cNvPr id="18484" name="Text Box 52"/>
          <p:cNvSpPr txBox="1">
            <a:spLocks noChangeArrowheads="1"/>
          </p:cNvSpPr>
          <p:nvPr/>
        </p:nvSpPr>
        <p:spPr bwMode="auto">
          <a:xfrm>
            <a:off x="3851275" y="2062163"/>
            <a:ext cx="1368425" cy="819150"/>
          </a:xfrm>
          <a:prstGeom prst="rect">
            <a:avLst/>
          </a:prstGeom>
          <a:noFill/>
          <a:ln w="9525" cap="rnd">
            <a:solidFill>
              <a:srgbClr val="000080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100">
                <a:solidFill>
                  <a:srgbClr val="0F286F"/>
                </a:solidFill>
                <a:latin typeface="Franklin Gothic Medium" pitchFamily="34" charset="0"/>
              </a:rPr>
              <a:t>Предварительная </a:t>
            </a:r>
            <a:r>
              <a:rPr lang="ru-RU">
                <a:solidFill>
                  <a:srgbClr val="0F286F"/>
                </a:solidFill>
                <a:latin typeface="Franklin Gothic Medium" pitchFamily="34" charset="0"/>
              </a:rPr>
              <a:t>Главная книга</a:t>
            </a:r>
          </a:p>
        </p:txBody>
      </p:sp>
      <p:grpSp>
        <p:nvGrpSpPr>
          <p:cNvPr id="5" name="Group 64"/>
          <p:cNvGrpSpPr>
            <a:grpSpLocks/>
          </p:cNvGrpSpPr>
          <p:nvPr/>
        </p:nvGrpSpPr>
        <p:grpSpPr bwMode="auto">
          <a:xfrm>
            <a:off x="899592" y="5661248"/>
            <a:ext cx="7488238" cy="765175"/>
            <a:chOff x="612" y="3657"/>
            <a:chExt cx="4717" cy="482"/>
          </a:xfrm>
        </p:grpSpPr>
        <p:sp>
          <p:nvSpPr>
            <p:cNvPr id="18485" name="AutoShape 53"/>
            <p:cNvSpPr>
              <a:spLocks noChangeArrowheads="1"/>
            </p:cNvSpPr>
            <p:nvPr/>
          </p:nvSpPr>
          <p:spPr bwMode="gray">
            <a:xfrm>
              <a:off x="612" y="3657"/>
              <a:ext cx="4717" cy="482"/>
            </a:xfrm>
            <a:prstGeom prst="roundRect">
              <a:avLst>
                <a:gd name="adj" fmla="val 5509"/>
              </a:avLst>
            </a:prstGeom>
            <a:solidFill>
              <a:srgbClr val="FF9933">
                <a:alpha val="70000"/>
              </a:srgbClr>
            </a:solidFill>
            <a:ln w="12700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 anchorCtr="1"/>
            <a:lstStyle/>
            <a:p>
              <a:pPr algn="ctr">
                <a:defRPr/>
              </a:pPr>
              <a:endParaRPr lang="en-US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2540" name="Text Box 54"/>
            <p:cNvSpPr txBox="1">
              <a:spLocks noChangeArrowheads="1"/>
            </p:cNvSpPr>
            <p:nvPr/>
          </p:nvSpPr>
          <p:spPr bwMode="auto">
            <a:xfrm>
              <a:off x="748" y="3657"/>
              <a:ext cx="4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dirty="0">
                  <a:solidFill>
                    <a:schemeClr val="tx2"/>
                  </a:solidFill>
                  <a:latin typeface="Franklin Gothic Medium" pitchFamily="34" charset="0"/>
                </a:rPr>
                <a:t>Проведение внутреннего контроля регистров бюджетного учета с показателями Главной книги (ф. 0504072)</a:t>
              </a:r>
            </a:p>
          </p:txBody>
        </p:sp>
      </p:grpSp>
      <p:sp>
        <p:nvSpPr>
          <p:cNvPr id="18489" name="AutoShape 57"/>
          <p:cNvSpPr>
            <a:spLocks noChangeArrowheads="1"/>
          </p:cNvSpPr>
          <p:nvPr/>
        </p:nvSpPr>
        <p:spPr bwMode="auto">
          <a:xfrm rot="10800000">
            <a:off x="3708400" y="5013324"/>
            <a:ext cx="1657350" cy="575915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>
              <a:alpha val="45097"/>
            </a:schemeClr>
          </a:solidFill>
          <a:ln w="9525">
            <a:solidFill>
              <a:schemeClr val="tx2"/>
            </a:solidFill>
            <a:prstDash val="sysDot"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72" name="Text Box 60"/>
          <p:cNvSpPr txBox="1">
            <a:spLocks noChangeArrowheads="1"/>
          </p:cNvSpPr>
          <p:nvPr/>
        </p:nvSpPr>
        <p:spPr bwMode="auto">
          <a:xfrm>
            <a:off x="0" y="1000125"/>
            <a:ext cx="2143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  <a:latin typeface="Franklin Gothic Medium" pitchFamily="34" charset="0"/>
              </a:rPr>
              <a:t>Открытый контур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" y="0"/>
            <a:ext cx="9142413" cy="6856413"/>
          </a:xfrm>
          <a:prstGeom prst="rect">
            <a:avLst/>
          </a:prstGeom>
          <a:noFill/>
        </p:spPr>
      </p:pic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0" y="188640"/>
            <a:ext cx="7559675" cy="886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Процесс формирования и направления в МОУ ФК  Отчета об операциях по данным Главной книги (ф. 0531981) с учетом сокращения сроков закрытия операционного дня системы в ППО АСФК.</a:t>
            </a:r>
            <a:endParaRPr lang="ru-RU" sz="1600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Franklin Gothic Medium" pitchFamily="34" charset="0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395288" y="1198563"/>
            <a:ext cx="4968875" cy="2735262"/>
            <a:chOff x="249" y="755"/>
            <a:chExt cx="3130" cy="1723"/>
          </a:xfrm>
        </p:grpSpPr>
        <p:sp>
          <p:nvSpPr>
            <p:cNvPr id="18447" name="Oval 15"/>
            <p:cNvSpPr>
              <a:spLocks noChangeArrowheads="1"/>
            </p:cNvSpPr>
            <p:nvPr/>
          </p:nvSpPr>
          <p:spPr bwMode="gray">
            <a:xfrm>
              <a:off x="249" y="755"/>
              <a:ext cx="3130" cy="1723"/>
            </a:xfrm>
            <a:prstGeom prst="ellipse">
              <a:avLst/>
            </a:prstGeom>
            <a:solidFill>
              <a:srgbClr val="CCCC00">
                <a:alpha val="45000"/>
              </a:srgbClr>
            </a:solidFill>
            <a:ln w="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da-DK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22546" name="Text Box 49"/>
            <p:cNvSpPr txBox="1">
              <a:spLocks noChangeArrowheads="1"/>
            </p:cNvSpPr>
            <p:nvPr/>
          </p:nvSpPr>
          <p:spPr bwMode="auto">
            <a:xfrm>
              <a:off x="567" y="1163"/>
              <a:ext cx="1724" cy="756"/>
            </a:xfrm>
            <a:prstGeom prst="rect">
              <a:avLst/>
            </a:prstGeom>
            <a:noFill/>
            <a:ln w="9525">
              <a:solidFill>
                <a:srgbClr val="808000"/>
              </a:solidFill>
              <a:prstDash val="sysDot"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>
                  <a:solidFill>
                    <a:schemeClr val="tx2"/>
                  </a:solidFill>
                  <a:latin typeface="Franklin Gothic Medium" pitchFamily="34" charset="0"/>
                </a:rPr>
                <a:t>Формирование проверочных отчетов по корректной простановке бухгалтерских записей</a:t>
              </a:r>
            </a:p>
          </p:txBody>
        </p:sp>
      </p:grp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3714750" y="1071563"/>
            <a:ext cx="4895850" cy="2808287"/>
            <a:chOff x="2336" y="709"/>
            <a:chExt cx="3084" cy="1769"/>
          </a:xfrm>
        </p:grpSpPr>
        <p:sp>
          <p:nvSpPr>
            <p:cNvPr id="18441" name="Oval 9"/>
            <p:cNvSpPr>
              <a:spLocks noChangeArrowheads="1"/>
            </p:cNvSpPr>
            <p:nvPr/>
          </p:nvSpPr>
          <p:spPr bwMode="gray">
            <a:xfrm rot="5400000">
              <a:off x="2993" y="52"/>
              <a:ext cx="1769" cy="3084"/>
            </a:xfrm>
            <a:prstGeom prst="ellipse">
              <a:avLst/>
            </a:prstGeom>
            <a:solidFill>
              <a:srgbClr val="339966">
                <a:alpha val="45000"/>
              </a:srgbClr>
            </a:solidFill>
            <a:ln w="19050">
              <a:solidFill>
                <a:schemeClr val="hlink"/>
              </a:solidFill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ot="10800000" vert="eaVert" wrap="none" anchor="ctr"/>
            <a:lstStyle/>
            <a:p>
              <a:pPr algn="ctr" eaLnBrk="0" hangingPunct="0">
                <a:defRPr/>
              </a:pPr>
              <a:endParaRPr lang="da-DK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22544" name="Text Box 50"/>
            <p:cNvSpPr txBox="1">
              <a:spLocks noChangeArrowheads="1"/>
            </p:cNvSpPr>
            <p:nvPr/>
          </p:nvSpPr>
          <p:spPr bwMode="auto">
            <a:xfrm>
              <a:off x="3560" y="1208"/>
              <a:ext cx="1588" cy="756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prstDash val="sysDot"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>
                  <a:solidFill>
                    <a:schemeClr val="tx2"/>
                  </a:solidFill>
                  <a:latin typeface="Franklin Gothic Medium" pitchFamily="34" charset="0"/>
                </a:rPr>
                <a:t>Закрытие операционного дня системы в ППО АСФК в 14-00</a:t>
              </a:r>
            </a:p>
          </p:txBody>
        </p:sp>
      </p:grp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2714625" y="3286125"/>
            <a:ext cx="3600450" cy="2087563"/>
            <a:chOff x="1746" y="2025"/>
            <a:chExt cx="2268" cy="1315"/>
          </a:xfrm>
        </p:grpSpPr>
        <p:sp>
          <p:nvSpPr>
            <p:cNvPr id="18450" name="Oval 18"/>
            <p:cNvSpPr>
              <a:spLocks noChangeArrowheads="1"/>
            </p:cNvSpPr>
            <p:nvPr/>
          </p:nvSpPr>
          <p:spPr bwMode="gray">
            <a:xfrm>
              <a:off x="1746" y="2025"/>
              <a:ext cx="2268" cy="1315"/>
            </a:xfrm>
            <a:prstGeom prst="ellipse">
              <a:avLst/>
            </a:prstGeom>
            <a:solidFill>
              <a:srgbClr val="FF0000">
                <a:alpha val="45000"/>
              </a:srgbClr>
            </a:solidFill>
            <a:ln w="19050">
              <a:solidFill>
                <a:schemeClr val="hlink"/>
              </a:solidFill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da-DK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16408" name="Text Box 51"/>
            <p:cNvSpPr txBox="1">
              <a:spLocks noChangeArrowheads="1"/>
            </p:cNvSpPr>
            <p:nvPr/>
          </p:nvSpPr>
          <p:spPr bwMode="auto">
            <a:xfrm>
              <a:off x="2016" y="2340"/>
              <a:ext cx="1769" cy="834"/>
            </a:xfrm>
            <a:prstGeom prst="rect">
              <a:avLst/>
            </a:prstGeom>
            <a:noFill/>
            <a:ln w="9525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600">
                  <a:solidFill>
                    <a:schemeClr val="tx2"/>
                  </a:solidFill>
                  <a:latin typeface="Franklin Gothic Medium" pitchFamily="34" charset="0"/>
                </a:rPr>
                <a:t>Проверка правильности простановки бухгалтерских проводок и формирование регистров по сведениям, составляющим гос. тайну</a:t>
              </a:r>
              <a:endParaRPr lang="ru-RU" sz="1600" b="1" i="1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64"/>
          <p:cNvGrpSpPr>
            <a:grpSpLocks/>
          </p:cNvGrpSpPr>
          <p:nvPr/>
        </p:nvGrpSpPr>
        <p:grpSpPr bwMode="auto">
          <a:xfrm>
            <a:off x="971550" y="5805488"/>
            <a:ext cx="7488238" cy="647848"/>
            <a:chOff x="612" y="3657"/>
            <a:chExt cx="4717" cy="482"/>
          </a:xfrm>
        </p:grpSpPr>
        <p:sp>
          <p:nvSpPr>
            <p:cNvPr id="18485" name="AutoShape 53"/>
            <p:cNvSpPr>
              <a:spLocks noChangeArrowheads="1"/>
            </p:cNvSpPr>
            <p:nvPr/>
          </p:nvSpPr>
          <p:spPr bwMode="gray">
            <a:xfrm>
              <a:off x="612" y="3657"/>
              <a:ext cx="4717" cy="482"/>
            </a:xfrm>
            <a:prstGeom prst="roundRect">
              <a:avLst>
                <a:gd name="adj" fmla="val 5509"/>
              </a:avLst>
            </a:prstGeom>
            <a:solidFill>
              <a:srgbClr val="FF9933">
                <a:alpha val="70000"/>
              </a:srgbClr>
            </a:solidFill>
            <a:ln w="12700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 anchorCtr="1"/>
            <a:lstStyle/>
            <a:p>
              <a:pPr algn="ctr">
                <a:defRPr/>
              </a:pPr>
              <a:endParaRPr lang="en-US" sz="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22540" name="Text Box 54"/>
            <p:cNvSpPr txBox="1">
              <a:spLocks noChangeArrowheads="1"/>
            </p:cNvSpPr>
            <p:nvPr/>
          </p:nvSpPr>
          <p:spPr bwMode="auto">
            <a:xfrm>
              <a:off x="675" y="3690"/>
              <a:ext cx="4536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dirty="0">
                  <a:solidFill>
                    <a:schemeClr val="tx2"/>
                  </a:solidFill>
                  <a:latin typeface="Franklin Gothic Medium" pitchFamily="34" charset="0"/>
                </a:rPr>
                <a:t>Загрузка файла Главной книги с типом  «КОЗ»                                       из открытого контура в закрытый</a:t>
              </a:r>
            </a:p>
          </p:txBody>
        </p:sp>
      </p:grpSp>
      <p:sp>
        <p:nvSpPr>
          <p:cNvPr id="18489" name="AutoShape 57"/>
          <p:cNvSpPr>
            <a:spLocks noChangeArrowheads="1"/>
          </p:cNvSpPr>
          <p:nvPr/>
        </p:nvSpPr>
        <p:spPr bwMode="auto">
          <a:xfrm rot="10800000">
            <a:off x="3708400" y="5357825"/>
            <a:ext cx="1657350" cy="376223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>
              <a:alpha val="45097"/>
            </a:schemeClr>
          </a:solidFill>
          <a:ln w="9525">
            <a:solidFill>
              <a:schemeClr val="tx2"/>
            </a:solidFill>
            <a:prstDash val="sysDot"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5" name="Text Box 60"/>
          <p:cNvSpPr txBox="1">
            <a:spLocks noChangeArrowheads="1"/>
          </p:cNvSpPr>
          <p:nvPr/>
        </p:nvSpPr>
        <p:spPr bwMode="auto">
          <a:xfrm>
            <a:off x="0" y="1000125"/>
            <a:ext cx="2143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  <a:latin typeface="Franklin Gothic Medium" pitchFamily="34" charset="0"/>
              </a:rPr>
              <a:t>Закрытый контур</a:t>
            </a:r>
          </a:p>
        </p:txBody>
      </p:sp>
      <p:sp>
        <p:nvSpPr>
          <p:cNvPr id="20" name="AutoShape 57"/>
          <p:cNvSpPr>
            <a:spLocks noChangeArrowheads="1"/>
          </p:cNvSpPr>
          <p:nvPr/>
        </p:nvSpPr>
        <p:spPr bwMode="auto">
          <a:xfrm rot="5400000">
            <a:off x="4287437" y="2070489"/>
            <a:ext cx="571504" cy="716759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>
              <a:alpha val="45097"/>
            </a:schemeClr>
          </a:solidFill>
          <a:ln w="9525">
            <a:solidFill>
              <a:schemeClr val="tx2"/>
            </a:solidFill>
            <a:prstDash val="sysDot"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хема 5"/>
          <p:cNvGraphicFramePr/>
          <p:nvPr/>
        </p:nvGraphicFramePr>
        <p:xfrm>
          <a:off x="0" y="214290"/>
          <a:ext cx="9144000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1520" y="260648"/>
            <a:ext cx="7559675" cy="886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Процесс формирования и направления в МОУ ФК  Отчета об операциях по данным Главной книги (ф. 0531981) с учетом сокращения сроков закрытия операционного дня системы в ППО АСФК.</a:t>
            </a:r>
            <a:endParaRPr lang="ru-RU" sz="1600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C:\Users\Finch\Desktop\Презентация Геленджик 2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142852"/>
            <a:ext cx="7559675" cy="93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en-US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II.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Процесс формирования и направления в МОУ ФК  Отчета об операциях по данным Главной книги (ф. 0531981) с учетом сокращения сроков закрытия операционного </a:t>
            </a:r>
            <a:endParaRPr lang="en-US" sz="1600" b="1" i="1" cap="all" dirty="0" smtClean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1600" b="1" i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дня </a:t>
            </a:r>
            <a:r>
              <a:rPr lang="ru-RU" sz="1600" b="1" i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системы в ППО АСФК.</a:t>
            </a:r>
            <a:endParaRPr lang="ru-RU" sz="1600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Franklin Gothic Medium" pitchFamily="34" charset="0"/>
            </a:endParaRPr>
          </a:p>
        </p:txBody>
      </p:sp>
      <p:grpSp>
        <p:nvGrpSpPr>
          <p:cNvPr id="2" name="Группа 100"/>
          <p:cNvGrpSpPr>
            <a:grpSpLocks/>
          </p:cNvGrpSpPr>
          <p:nvPr/>
        </p:nvGrpSpPr>
        <p:grpSpPr bwMode="auto">
          <a:xfrm>
            <a:off x="3143250" y="1071563"/>
            <a:ext cx="3106738" cy="1857375"/>
            <a:chOff x="3143240" y="1071546"/>
            <a:chExt cx="3106987" cy="1857388"/>
          </a:xfrm>
        </p:grpSpPr>
        <p:sp>
          <p:nvSpPr>
            <p:cNvPr id="60" name="Блок-схема: подготовка 59"/>
            <p:cNvSpPr/>
            <p:nvPr/>
          </p:nvSpPr>
          <p:spPr>
            <a:xfrm>
              <a:off x="3143240" y="1071546"/>
              <a:ext cx="2500330" cy="1857388"/>
            </a:xfrm>
            <a:prstGeom prst="flowChartPreparation">
              <a:avLst/>
            </a:prstGeom>
            <a:gradFill flip="none" rotWithShape="1">
              <a:gsLst>
                <a:gs pos="0">
                  <a:srgbClr val="F0A22E"/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accent1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  <a:scene3d>
              <a:camera prst="orthographicFront"/>
              <a:lightRig rig="sunset" dir="t"/>
            </a:scene3d>
            <a:sp3d extrusionH="342900" contourW="12700" prstMaterial="powder">
              <a:bevelT w="215900" h="203200"/>
              <a:bevelB w="127000" h="127000"/>
              <a:extrusionClr>
                <a:srgbClr val="FFFF66"/>
              </a:extrusionClr>
              <a:contourClr>
                <a:srgbClr val="F0A22E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0" name="TextBox 79"/>
            <p:cNvSpPr txBox="1"/>
            <p:nvPr/>
          </p:nvSpPr>
          <p:spPr bwMode="auto">
            <a:xfrm>
              <a:off x="3286116" y="1357298"/>
              <a:ext cx="2140085" cy="1200329"/>
            </a:xfrm>
            <a:prstGeom prst="rect">
              <a:avLst/>
            </a:prstGeom>
            <a:noFill/>
            <a:ln>
              <a:noFill/>
              <a:prstDash val="sysDash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Выгрузка и архивирование файла </a:t>
              </a: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с типом ДГК</a:t>
              </a: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81" name="Выгнутая вверх стрелка 80"/>
            <p:cNvSpPr/>
            <p:nvPr/>
          </p:nvSpPr>
          <p:spPr>
            <a:xfrm rot="2238833">
              <a:off x="5535795" y="1465249"/>
              <a:ext cx="714432" cy="357189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101"/>
          <p:cNvGrpSpPr>
            <a:grpSpLocks/>
          </p:cNvGrpSpPr>
          <p:nvPr/>
        </p:nvGrpSpPr>
        <p:grpSpPr bwMode="auto">
          <a:xfrm>
            <a:off x="5143500" y="2000250"/>
            <a:ext cx="2584450" cy="2319338"/>
            <a:chOff x="5143504" y="2000240"/>
            <a:chExt cx="2584161" cy="2319380"/>
          </a:xfrm>
        </p:grpSpPr>
        <p:sp>
          <p:nvSpPr>
            <p:cNvPr id="84" name="Блок-схема: подготовка 83"/>
            <p:cNvSpPr/>
            <p:nvPr/>
          </p:nvSpPr>
          <p:spPr>
            <a:xfrm>
              <a:off x="5143504" y="2000240"/>
              <a:ext cx="2500330" cy="1857388"/>
            </a:xfrm>
            <a:prstGeom prst="flowChartPreparation">
              <a:avLst/>
            </a:prstGeom>
            <a:gradFill flip="none" rotWithShape="1">
              <a:gsLst>
                <a:gs pos="0">
                  <a:srgbClr val="F0A22E"/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accent1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  <a:scene3d>
              <a:camera prst="orthographicFront"/>
              <a:lightRig rig="sunset" dir="t"/>
            </a:scene3d>
            <a:sp3d extrusionH="342900" contourW="12700" prstMaterial="powder">
              <a:bevelT w="215900" h="203200"/>
              <a:bevelB w="127000" h="127000"/>
              <a:extrusionClr>
                <a:srgbClr val="FFFF66"/>
              </a:extrusionClr>
              <a:contourClr>
                <a:srgbClr val="F0A22E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TextBox 84"/>
            <p:cNvSpPr txBox="1"/>
            <p:nvPr/>
          </p:nvSpPr>
          <p:spPr bwMode="auto">
            <a:xfrm>
              <a:off x="5286380" y="2285992"/>
              <a:ext cx="2140085" cy="861774"/>
            </a:xfrm>
            <a:prstGeom prst="rect">
              <a:avLst/>
            </a:prstGeom>
            <a:noFill/>
            <a:ln>
              <a:noFill/>
              <a:prstDash val="sysDash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 b="1" i="1" dirty="0">
                <a:solidFill>
                  <a:schemeClr val="accent2">
                    <a:lumMod val="50000"/>
                  </a:schemeClr>
                </a:solidFill>
              </a:endParaRP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</a:rPr>
                <a:t>Файл, </a:t>
              </a:r>
            </a:p>
            <a:p>
              <a:pPr algn="ctr">
                <a:defRPr/>
              </a:pPr>
              <a:r>
                <a:rPr lang="ru-RU" sz="1400" b="1" i="1" dirty="0">
                  <a:solidFill>
                    <a:schemeClr val="accent2">
                      <a:lumMod val="50000"/>
                    </a:schemeClr>
                  </a:solidFill>
                </a:rPr>
                <a:t>шифротелеграмма</a:t>
              </a: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90" name="Выгнутая вверх стрелка 89"/>
            <p:cNvSpPr/>
            <p:nvPr/>
          </p:nvSpPr>
          <p:spPr>
            <a:xfrm rot="4529000">
              <a:off x="7191898" y="3783853"/>
              <a:ext cx="714388" cy="357147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Группа 102"/>
          <p:cNvGrpSpPr>
            <a:grpSpLocks/>
          </p:cNvGrpSpPr>
          <p:nvPr/>
        </p:nvGrpSpPr>
        <p:grpSpPr bwMode="auto">
          <a:xfrm>
            <a:off x="5143500" y="3857625"/>
            <a:ext cx="2500313" cy="2419350"/>
            <a:chOff x="5143504" y="3857628"/>
            <a:chExt cx="2500330" cy="2419011"/>
          </a:xfrm>
        </p:grpSpPr>
        <p:sp>
          <p:nvSpPr>
            <p:cNvPr id="86" name="Блок-схема: подготовка 85"/>
            <p:cNvSpPr/>
            <p:nvPr/>
          </p:nvSpPr>
          <p:spPr>
            <a:xfrm>
              <a:off x="5143504" y="3857628"/>
              <a:ext cx="2500330" cy="1857388"/>
            </a:xfrm>
            <a:prstGeom prst="flowChartPreparation">
              <a:avLst/>
            </a:prstGeom>
            <a:gradFill flip="none" rotWithShape="1">
              <a:gsLst>
                <a:gs pos="0">
                  <a:srgbClr val="F0A22E"/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accent1"/>
              </a:solidFill>
            </a:ln>
            <a:effectLst/>
            <a:scene3d>
              <a:camera prst="orthographicFront"/>
              <a:lightRig rig="sunset" dir="t"/>
            </a:scene3d>
            <a:sp3d extrusionH="342900" contourW="12700" prstMaterial="powder">
              <a:bevelT w="215900" h="203200"/>
              <a:bevelB w="127000" h="127000"/>
              <a:extrusionClr>
                <a:srgbClr val="FFFF66"/>
              </a:extrusionClr>
              <a:contourClr>
                <a:srgbClr val="F0A22E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9" name="TextBox 88"/>
            <p:cNvSpPr txBox="1"/>
            <p:nvPr/>
          </p:nvSpPr>
          <p:spPr bwMode="auto">
            <a:xfrm>
              <a:off x="5357818" y="4071942"/>
              <a:ext cx="2140085" cy="1200329"/>
            </a:xfrm>
            <a:prstGeom prst="rect">
              <a:avLst/>
            </a:prstGeom>
            <a:noFill/>
            <a:ln>
              <a:noFill/>
              <a:prstDash val="sysDas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 b="1" i="1" dirty="0">
                <a:solidFill>
                  <a:schemeClr val="accent2">
                    <a:lumMod val="50000"/>
                  </a:schemeClr>
                </a:solidFill>
              </a:endParaRP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Приём файла с Отчетом </a:t>
              </a: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МОУ ФК</a:t>
              </a:r>
            </a:p>
          </p:txBody>
        </p:sp>
        <p:sp>
          <p:nvSpPr>
            <p:cNvPr id="93" name="Выгнутая вверх стрелка 92"/>
            <p:cNvSpPr/>
            <p:nvPr/>
          </p:nvSpPr>
          <p:spPr>
            <a:xfrm rot="9316947">
              <a:off x="5470531" y="5919502"/>
              <a:ext cx="714380" cy="357137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Группа 103"/>
          <p:cNvGrpSpPr>
            <a:grpSpLocks/>
          </p:cNvGrpSpPr>
          <p:nvPr/>
        </p:nvGrpSpPr>
        <p:grpSpPr bwMode="auto">
          <a:xfrm>
            <a:off x="2535238" y="4786313"/>
            <a:ext cx="3108325" cy="1857375"/>
            <a:chOff x="2534663" y="4786322"/>
            <a:chExt cx="3108907" cy="1857388"/>
          </a:xfrm>
        </p:grpSpPr>
        <p:sp>
          <p:nvSpPr>
            <p:cNvPr id="91" name="Блок-схема: подготовка 90"/>
            <p:cNvSpPr/>
            <p:nvPr/>
          </p:nvSpPr>
          <p:spPr>
            <a:xfrm>
              <a:off x="3143240" y="4786322"/>
              <a:ext cx="2500330" cy="1857388"/>
            </a:xfrm>
            <a:prstGeom prst="flowChartPreparation">
              <a:avLst/>
            </a:prstGeom>
            <a:gradFill flip="none" rotWithShape="1">
              <a:gsLst>
                <a:gs pos="0">
                  <a:srgbClr val="F0A22E"/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accent1"/>
              </a:solidFill>
            </a:ln>
            <a:effectLst/>
            <a:scene3d>
              <a:camera prst="orthographicFront"/>
              <a:lightRig rig="sunset" dir="t"/>
            </a:scene3d>
            <a:sp3d extrusionH="342900" contourW="12700" prstMaterial="powder">
              <a:bevelT w="215900" h="203200"/>
              <a:bevelB w="127000" h="127000"/>
              <a:extrusionClr>
                <a:srgbClr val="FFFF66"/>
              </a:extrusionClr>
              <a:contourClr>
                <a:srgbClr val="F0A22E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2" name="TextBox 91"/>
            <p:cNvSpPr txBox="1"/>
            <p:nvPr/>
          </p:nvSpPr>
          <p:spPr bwMode="auto">
            <a:xfrm>
              <a:off x="3286116" y="4888230"/>
              <a:ext cx="2140085" cy="1200329"/>
            </a:xfrm>
            <a:prstGeom prst="rect">
              <a:avLst/>
            </a:prstGeom>
            <a:noFill/>
            <a:ln>
              <a:noFill/>
              <a:prstDash val="sysDas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 b="1" i="1" dirty="0">
                <a:solidFill>
                  <a:schemeClr val="accent2">
                    <a:lumMod val="50000"/>
                  </a:schemeClr>
                </a:solidFill>
              </a:endParaRP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</a:rPr>
                <a:t>Протокол </a:t>
              </a: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</a:rPr>
                <a:t>приёма и обработк</a:t>
              </a:r>
              <a:r>
                <a:rPr lang="ru-RU" b="1" dirty="0">
                  <a:solidFill>
                    <a:schemeClr val="accent2">
                      <a:lumMod val="50000"/>
                    </a:schemeClr>
                  </a:solidFill>
                </a:rPr>
                <a:t>и</a:t>
              </a: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98" name="Выгнутая вверх стрелка 97"/>
            <p:cNvSpPr/>
            <p:nvPr/>
          </p:nvSpPr>
          <p:spPr>
            <a:xfrm rot="13074275">
              <a:off x="2534663" y="5895992"/>
              <a:ext cx="714509" cy="357191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Группа 104"/>
          <p:cNvGrpSpPr>
            <a:grpSpLocks/>
          </p:cNvGrpSpPr>
          <p:nvPr/>
        </p:nvGrpSpPr>
        <p:grpSpPr bwMode="auto">
          <a:xfrm>
            <a:off x="1016000" y="3436938"/>
            <a:ext cx="2627313" cy="2278062"/>
            <a:chOff x="1016536" y="3436927"/>
            <a:chExt cx="2626770" cy="2278089"/>
          </a:xfrm>
        </p:grpSpPr>
        <p:sp>
          <p:nvSpPr>
            <p:cNvPr id="94" name="Блок-схема: подготовка 93"/>
            <p:cNvSpPr/>
            <p:nvPr/>
          </p:nvSpPr>
          <p:spPr>
            <a:xfrm>
              <a:off x="1142976" y="3857628"/>
              <a:ext cx="2500330" cy="1857388"/>
            </a:xfrm>
            <a:prstGeom prst="flowChartPreparation">
              <a:avLst/>
            </a:prstGeom>
            <a:gradFill flip="none" rotWithShape="1">
              <a:gsLst>
                <a:gs pos="0">
                  <a:srgbClr val="F0A22E"/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accent1"/>
              </a:solidFill>
            </a:ln>
            <a:effectLst/>
            <a:scene3d>
              <a:camera prst="orthographicFront"/>
              <a:lightRig rig="sunset" dir="t"/>
            </a:scene3d>
            <a:sp3d extrusionH="342900" contourW="12700" prstMaterial="powder">
              <a:bevelT w="215900" h="203200"/>
              <a:bevelB w="127000" h="127000"/>
              <a:extrusionClr>
                <a:srgbClr val="FFFF66"/>
              </a:extrusionClr>
              <a:contourClr>
                <a:srgbClr val="F0A22E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5" name="TextBox 94"/>
            <p:cNvSpPr txBox="1"/>
            <p:nvPr/>
          </p:nvSpPr>
          <p:spPr bwMode="auto">
            <a:xfrm>
              <a:off x="1428728" y="3929066"/>
              <a:ext cx="1925771" cy="1200329"/>
            </a:xfrm>
            <a:prstGeom prst="rect">
              <a:avLst/>
            </a:prstGeom>
            <a:noFill/>
            <a:ln>
              <a:noFill/>
              <a:prstDash val="sysDash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 b="1" i="1" dirty="0">
                <a:solidFill>
                  <a:schemeClr val="accent2">
                    <a:lumMod val="50000"/>
                  </a:schemeClr>
                </a:solidFill>
              </a:endParaRP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</a:rPr>
                <a:t>Отчет с </a:t>
              </a: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</a:rPr>
                <a:t>типом ДГК </a:t>
              </a: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</a:rPr>
                <a:t>статус «УТВ»</a:t>
              </a: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99" name="Выгнутая вверх стрелка 98"/>
            <p:cNvSpPr/>
            <p:nvPr/>
          </p:nvSpPr>
          <p:spPr>
            <a:xfrm rot="16039883">
              <a:off x="837901" y="3615562"/>
              <a:ext cx="714383" cy="357114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Группа 105"/>
          <p:cNvGrpSpPr>
            <a:grpSpLocks/>
          </p:cNvGrpSpPr>
          <p:nvPr/>
        </p:nvGrpSpPr>
        <p:grpSpPr bwMode="auto">
          <a:xfrm>
            <a:off x="1143000" y="1999952"/>
            <a:ext cx="2500313" cy="1857673"/>
            <a:chOff x="1142976" y="2000240"/>
            <a:chExt cx="2500330" cy="1857388"/>
          </a:xfrm>
        </p:grpSpPr>
        <p:sp>
          <p:nvSpPr>
            <p:cNvPr id="96" name="Блок-схема: подготовка 95"/>
            <p:cNvSpPr/>
            <p:nvPr/>
          </p:nvSpPr>
          <p:spPr>
            <a:xfrm>
              <a:off x="1142976" y="2000240"/>
              <a:ext cx="2500330" cy="1857388"/>
            </a:xfrm>
            <a:prstGeom prst="flowChartPreparation">
              <a:avLst/>
            </a:prstGeom>
            <a:gradFill flip="none" rotWithShape="1">
              <a:gsLst>
                <a:gs pos="0">
                  <a:srgbClr val="F0A22E"/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accent1"/>
              </a:solidFill>
            </a:ln>
            <a:scene3d>
              <a:camera prst="orthographicFront"/>
              <a:lightRig rig="sunset" dir="t"/>
            </a:scene3d>
            <a:sp3d extrusionH="342900" contourW="12700" prstMaterial="powder">
              <a:bevelT w="215900" h="203200"/>
              <a:bevelB w="127000" h="127000"/>
              <a:extrusionClr>
                <a:srgbClr val="FFFF66"/>
              </a:extrusionClr>
              <a:contourClr>
                <a:srgbClr val="F0A22E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7" name="TextBox 96"/>
            <p:cNvSpPr txBox="1"/>
            <p:nvPr/>
          </p:nvSpPr>
          <p:spPr bwMode="auto">
            <a:xfrm>
              <a:off x="1428728" y="2071678"/>
              <a:ext cx="1925771" cy="1477328"/>
            </a:xfrm>
            <a:prstGeom prst="rect">
              <a:avLst/>
            </a:prstGeom>
            <a:noFill/>
            <a:ln>
              <a:noFill/>
              <a:prstDash val="sysDas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 b="1" i="1" dirty="0">
                <a:solidFill>
                  <a:schemeClr val="accent2">
                    <a:lumMod val="50000"/>
                  </a:schemeClr>
                </a:solidFill>
              </a:endParaRPr>
            </a:p>
            <a:p>
              <a:pPr algn="ctr">
                <a:defRPr/>
              </a:pPr>
              <a:r>
                <a:rPr lang="ru-RU" b="1" i="1" dirty="0">
                  <a:solidFill>
                    <a:schemeClr val="accent2">
                      <a:lumMod val="50000"/>
                    </a:schemeClr>
                  </a:solidFill>
                </a:rPr>
                <a:t>Смена  статуса Отчёта с УТВ    на 799</a:t>
              </a: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2601</TotalTime>
  <Words>1549</Words>
  <Application>Microsoft Office PowerPoint</Application>
  <PresentationFormat>Экран (4:3)</PresentationFormat>
  <Paragraphs>386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УФК, Смоленская область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мероприятия по реализации положений  Плана  деятельности Управления в 2012 году  по кассовому обслуживанию исполнения расходной федерального бюджета</dc:title>
  <dc:creator>pk63290</dc:creator>
  <cp:lastModifiedBy>pk63182</cp:lastModifiedBy>
  <cp:revision>228</cp:revision>
  <dcterms:created xsi:type="dcterms:W3CDTF">2013-02-12T06:56:43Z</dcterms:created>
  <dcterms:modified xsi:type="dcterms:W3CDTF">2013-08-30T07:30:46Z</dcterms:modified>
</cp:coreProperties>
</file>