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Layouts/slideLayout29.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Default Extension="vml" ContentType="application/vnd.openxmlformats-officedocument.vmlDrawing"/>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55" r:id="rId4"/>
    <p:sldMasterId id="2147484343" r:id="rId5"/>
    <p:sldMasterId id="2147484346" r:id="rId6"/>
    <p:sldMasterId id="2147484358" r:id="rId7"/>
    <p:sldMasterId id="2147484370" r:id="rId8"/>
  </p:sldMasterIdLst>
  <p:notesMasterIdLst>
    <p:notesMasterId r:id="rId25"/>
  </p:notesMasterIdLst>
  <p:handoutMasterIdLst>
    <p:handoutMasterId r:id="rId26"/>
  </p:handoutMasterIdLst>
  <p:sldIdLst>
    <p:sldId id="2436" r:id="rId9"/>
    <p:sldId id="2439" r:id="rId10"/>
    <p:sldId id="2440" r:id="rId11"/>
    <p:sldId id="2441" r:id="rId12"/>
    <p:sldId id="2443" r:id="rId13"/>
    <p:sldId id="2442" r:id="rId14"/>
    <p:sldId id="2444" r:id="rId15"/>
    <p:sldId id="2438" r:id="rId16"/>
    <p:sldId id="2445" r:id="rId17"/>
    <p:sldId id="2446" r:id="rId18"/>
    <p:sldId id="2447" r:id="rId19"/>
    <p:sldId id="2448" r:id="rId20"/>
    <p:sldId id="2449" r:id="rId21"/>
    <p:sldId id="2450" r:id="rId22"/>
    <p:sldId id="2451" r:id="rId23"/>
    <p:sldId id="2452" r:id="rId24"/>
  </p:sldIdLst>
  <p:sldSz cx="9906000" cy="6858000" type="A4"/>
  <p:notesSz cx="6797675" cy="9874250"/>
  <p:defaultTextStyle>
    <a:defPPr>
      <a:defRPr lang="ru-RU"/>
    </a:defPPr>
    <a:lvl1pPr algn="l" rtl="0" fontAlgn="base">
      <a:spcBef>
        <a:spcPct val="0"/>
      </a:spcBef>
      <a:spcAft>
        <a:spcPct val="0"/>
      </a:spcAft>
      <a:defRPr kern="1200">
        <a:solidFill>
          <a:schemeClr val="tx1"/>
        </a:solidFill>
        <a:latin typeface="Georgia" pitchFamily="18" charset="0"/>
        <a:ea typeface="+mn-ea"/>
        <a:cs typeface="Arial" charset="0"/>
      </a:defRPr>
    </a:lvl1pPr>
    <a:lvl2pPr marL="457200" algn="l" rtl="0" fontAlgn="base">
      <a:spcBef>
        <a:spcPct val="0"/>
      </a:spcBef>
      <a:spcAft>
        <a:spcPct val="0"/>
      </a:spcAft>
      <a:defRPr kern="1200">
        <a:solidFill>
          <a:schemeClr val="tx1"/>
        </a:solidFill>
        <a:latin typeface="Georgia" pitchFamily="18" charset="0"/>
        <a:ea typeface="+mn-ea"/>
        <a:cs typeface="Arial" charset="0"/>
      </a:defRPr>
    </a:lvl2pPr>
    <a:lvl3pPr marL="914400" algn="l" rtl="0" fontAlgn="base">
      <a:spcBef>
        <a:spcPct val="0"/>
      </a:spcBef>
      <a:spcAft>
        <a:spcPct val="0"/>
      </a:spcAft>
      <a:defRPr kern="1200">
        <a:solidFill>
          <a:schemeClr val="tx1"/>
        </a:solidFill>
        <a:latin typeface="Georgia" pitchFamily="18" charset="0"/>
        <a:ea typeface="+mn-ea"/>
        <a:cs typeface="Arial" charset="0"/>
      </a:defRPr>
    </a:lvl3pPr>
    <a:lvl4pPr marL="1371600" algn="l" rtl="0" fontAlgn="base">
      <a:spcBef>
        <a:spcPct val="0"/>
      </a:spcBef>
      <a:spcAft>
        <a:spcPct val="0"/>
      </a:spcAft>
      <a:defRPr kern="1200">
        <a:solidFill>
          <a:schemeClr val="tx1"/>
        </a:solidFill>
        <a:latin typeface="Georgia" pitchFamily="18" charset="0"/>
        <a:ea typeface="+mn-ea"/>
        <a:cs typeface="Arial" charset="0"/>
      </a:defRPr>
    </a:lvl4pPr>
    <a:lvl5pPr marL="1828800" algn="l" rtl="0" fontAlgn="base">
      <a:spcBef>
        <a:spcPct val="0"/>
      </a:spcBef>
      <a:spcAft>
        <a:spcPct val="0"/>
      </a:spcAft>
      <a:defRPr kern="1200">
        <a:solidFill>
          <a:schemeClr val="tx1"/>
        </a:solidFill>
        <a:latin typeface="Georgia" pitchFamily="18" charset="0"/>
        <a:ea typeface="+mn-ea"/>
        <a:cs typeface="Arial" charset="0"/>
      </a:defRPr>
    </a:lvl5pPr>
    <a:lvl6pPr marL="2286000" algn="l" defTabSz="914400" rtl="0" eaLnBrk="1" latinLnBrk="0" hangingPunct="1">
      <a:defRPr kern="1200">
        <a:solidFill>
          <a:schemeClr val="tx1"/>
        </a:solidFill>
        <a:latin typeface="Georgia" pitchFamily="18" charset="0"/>
        <a:ea typeface="+mn-ea"/>
        <a:cs typeface="Arial" charset="0"/>
      </a:defRPr>
    </a:lvl6pPr>
    <a:lvl7pPr marL="2743200" algn="l" defTabSz="914400" rtl="0" eaLnBrk="1" latinLnBrk="0" hangingPunct="1">
      <a:defRPr kern="1200">
        <a:solidFill>
          <a:schemeClr val="tx1"/>
        </a:solidFill>
        <a:latin typeface="Georgia" pitchFamily="18" charset="0"/>
        <a:ea typeface="+mn-ea"/>
        <a:cs typeface="Arial" charset="0"/>
      </a:defRPr>
    </a:lvl7pPr>
    <a:lvl8pPr marL="3200400" algn="l" defTabSz="914400" rtl="0" eaLnBrk="1" latinLnBrk="0" hangingPunct="1">
      <a:defRPr kern="1200">
        <a:solidFill>
          <a:schemeClr val="tx1"/>
        </a:solidFill>
        <a:latin typeface="Georgia" pitchFamily="18" charset="0"/>
        <a:ea typeface="+mn-ea"/>
        <a:cs typeface="Arial" charset="0"/>
      </a:defRPr>
    </a:lvl8pPr>
    <a:lvl9pPr marL="3657600" algn="l" defTabSz="914400" rtl="0" eaLnBrk="1" latinLnBrk="0" hangingPunct="1">
      <a:defRPr kern="1200">
        <a:solidFill>
          <a:schemeClr val="tx1"/>
        </a:solidFill>
        <a:latin typeface="Georgia" pitchFamily="18"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СИБАТРОВА НАДЕЖДА ЕВГЕНЬЕВНА" initials="СНЕ"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BF7FF"/>
    <a:srgbClr val="FAF4FA"/>
    <a:srgbClr val="159B42"/>
    <a:srgbClr val="F9F1F8"/>
    <a:srgbClr val="E5F5FF"/>
    <a:srgbClr val="E2F2CE"/>
    <a:srgbClr val="EBF6DE"/>
    <a:srgbClr val="FFFFE5"/>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5657" autoAdjust="0"/>
  </p:normalViewPr>
  <p:slideViewPr>
    <p:cSldViewPr snapToGrid="0">
      <p:cViewPr>
        <p:scale>
          <a:sx n="100" d="100"/>
          <a:sy n="100" d="100"/>
        </p:scale>
        <p:origin x="-288" y="-7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44"/>
    </p:cViewPr>
  </p:sorterViewPr>
  <p:notesViewPr>
    <p:cSldViewPr snapToGrid="0">
      <p:cViewPr varScale="1">
        <p:scale>
          <a:sx n="94" d="100"/>
          <a:sy n="94" d="100"/>
        </p:scale>
        <p:origin x="-3702" y="-96"/>
      </p:cViewPr>
      <p:guideLst>
        <p:guide orient="horz" pos="3110"/>
        <p:guide pos="214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bwMode="auto">
          <a:xfrm>
            <a:off x="2" y="0"/>
            <a:ext cx="2947034" cy="493634"/>
          </a:xfrm>
          <a:prstGeom prst="rect">
            <a:avLst/>
          </a:prstGeom>
          <a:noFill/>
          <a:ln w="9525">
            <a:noFill/>
            <a:miter lim="800000"/>
            <a:headEnd/>
            <a:tailEnd/>
          </a:ln>
        </p:spPr>
        <p:txBody>
          <a:bodyPr vert="horz" wrap="square" lIns="86215" tIns="43107" rIns="86215" bIns="43107" numCol="1" anchor="t" anchorCtr="0" compatLnSpc="1">
            <a:prstTxWarp prst="textNoShape">
              <a:avLst/>
            </a:prstTxWarp>
          </a:bodyPr>
          <a:lstStyle>
            <a:lvl1pPr defTabSz="860415">
              <a:defRPr sz="1200" dirty="0">
                <a:latin typeface="Arial" pitchFamily="34" charset="0"/>
                <a:cs typeface="+mn-cs"/>
              </a:defRPr>
            </a:lvl1pPr>
          </a:lstStyle>
          <a:p>
            <a:pPr>
              <a:defRPr/>
            </a:pPr>
            <a:endParaRPr lang="ru-RU" dirty="0"/>
          </a:p>
        </p:txBody>
      </p:sp>
      <p:sp>
        <p:nvSpPr>
          <p:cNvPr id="3" name="Дата 2"/>
          <p:cNvSpPr>
            <a:spLocks noGrp="1"/>
          </p:cNvSpPr>
          <p:nvPr>
            <p:ph type="dt" sz="quarter" idx="1"/>
          </p:nvPr>
        </p:nvSpPr>
        <p:spPr bwMode="auto">
          <a:xfrm>
            <a:off x="3849060" y="0"/>
            <a:ext cx="2947034" cy="493634"/>
          </a:xfrm>
          <a:prstGeom prst="rect">
            <a:avLst/>
          </a:prstGeom>
          <a:noFill/>
          <a:ln w="9525">
            <a:noFill/>
            <a:miter lim="800000"/>
            <a:headEnd/>
            <a:tailEnd/>
          </a:ln>
        </p:spPr>
        <p:txBody>
          <a:bodyPr vert="horz" wrap="square" lIns="86215" tIns="43107" rIns="86215" bIns="43107" numCol="1" anchor="t" anchorCtr="0" compatLnSpc="1">
            <a:prstTxWarp prst="textNoShape">
              <a:avLst/>
            </a:prstTxWarp>
          </a:bodyPr>
          <a:lstStyle>
            <a:lvl1pPr algn="r" defTabSz="860415">
              <a:defRPr sz="1200">
                <a:latin typeface="Arial" pitchFamily="34" charset="0"/>
                <a:cs typeface="+mn-cs"/>
              </a:defRPr>
            </a:lvl1pPr>
          </a:lstStyle>
          <a:p>
            <a:pPr>
              <a:defRPr/>
            </a:pPr>
            <a:fld id="{1E8E09D0-F99E-4FFF-8C42-8008FEEB40DE}" type="datetimeFigureOut">
              <a:rPr lang="ru-RU"/>
              <a:pPr>
                <a:defRPr/>
              </a:pPr>
              <a:t>03.09.2013</a:t>
            </a:fld>
            <a:endParaRPr lang="ru-RU" dirty="0"/>
          </a:p>
        </p:txBody>
      </p:sp>
      <p:sp>
        <p:nvSpPr>
          <p:cNvPr id="4" name="Нижний колонтитул 3"/>
          <p:cNvSpPr>
            <a:spLocks noGrp="1"/>
          </p:cNvSpPr>
          <p:nvPr>
            <p:ph type="ftr" sz="quarter" idx="2"/>
          </p:nvPr>
        </p:nvSpPr>
        <p:spPr bwMode="auto">
          <a:xfrm>
            <a:off x="2" y="9379043"/>
            <a:ext cx="2947034" cy="493633"/>
          </a:xfrm>
          <a:prstGeom prst="rect">
            <a:avLst/>
          </a:prstGeom>
          <a:noFill/>
          <a:ln w="9525">
            <a:noFill/>
            <a:miter lim="800000"/>
            <a:headEnd/>
            <a:tailEnd/>
          </a:ln>
        </p:spPr>
        <p:txBody>
          <a:bodyPr vert="horz" wrap="square" lIns="86215" tIns="43107" rIns="86215" bIns="43107" numCol="1" anchor="b" anchorCtr="0" compatLnSpc="1">
            <a:prstTxWarp prst="textNoShape">
              <a:avLst/>
            </a:prstTxWarp>
          </a:bodyPr>
          <a:lstStyle>
            <a:lvl1pPr defTabSz="860415">
              <a:defRPr sz="1200" dirty="0">
                <a:latin typeface="Arial" pitchFamily="34" charset="0"/>
                <a:cs typeface="+mn-cs"/>
              </a:defRPr>
            </a:lvl1pPr>
          </a:lstStyle>
          <a:p>
            <a:pPr>
              <a:defRPr/>
            </a:pPr>
            <a:endParaRPr lang="ru-RU" dirty="0"/>
          </a:p>
        </p:txBody>
      </p:sp>
      <p:sp>
        <p:nvSpPr>
          <p:cNvPr id="5" name="Номер слайда 4"/>
          <p:cNvSpPr>
            <a:spLocks noGrp="1"/>
          </p:cNvSpPr>
          <p:nvPr>
            <p:ph type="sldNum" sz="quarter" idx="3"/>
          </p:nvPr>
        </p:nvSpPr>
        <p:spPr bwMode="auto">
          <a:xfrm>
            <a:off x="3849060" y="9379043"/>
            <a:ext cx="2947034" cy="493633"/>
          </a:xfrm>
          <a:prstGeom prst="rect">
            <a:avLst/>
          </a:prstGeom>
          <a:noFill/>
          <a:ln w="9525">
            <a:noFill/>
            <a:miter lim="800000"/>
            <a:headEnd/>
            <a:tailEnd/>
          </a:ln>
        </p:spPr>
        <p:txBody>
          <a:bodyPr vert="horz" wrap="square" lIns="86215" tIns="43107" rIns="86215" bIns="43107" numCol="1" anchor="b" anchorCtr="0" compatLnSpc="1">
            <a:prstTxWarp prst="textNoShape">
              <a:avLst/>
            </a:prstTxWarp>
          </a:bodyPr>
          <a:lstStyle>
            <a:lvl1pPr algn="r" defTabSz="860415">
              <a:defRPr sz="1200">
                <a:latin typeface="Arial" pitchFamily="34" charset="0"/>
                <a:cs typeface="+mn-cs"/>
              </a:defRPr>
            </a:lvl1pPr>
          </a:lstStyle>
          <a:p>
            <a:pPr>
              <a:defRPr/>
            </a:pPr>
            <a:fld id="{33AD3FE2-76CA-4FEE-9B1F-512C85285609}" type="slidenum">
              <a:rPr lang="ru-RU"/>
              <a:pPr>
                <a:defRPr/>
              </a:pPr>
              <a:t>‹#›</a:t>
            </a:fld>
            <a:endParaRPr lang="ru-RU" dirty="0"/>
          </a:p>
        </p:txBody>
      </p:sp>
    </p:spTree>
    <p:extLst>
      <p:ext uri="{BB962C8B-B14F-4D97-AF65-F5344CB8AC3E}">
        <p14:creationId xmlns:p14="http://schemas.microsoft.com/office/powerpoint/2010/main" xmlns="" val="88749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bwMode="auto">
          <a:xfrm>
            <a:off x="2" y="0"/>
            <a:ext cx="2947034" cy="493634"/>
          </a:xfrm>
          <a:prstGeom prst="rect">
            <a:avLst/>
          </a:prstGeom>
          <a:noFill/>
          <a:ln w="9525">
            <a:noFill/>
            <a:miter lim="800000"/>
            <a:headEnd/>
            <a:tailEnd/>
          </a:ln>
        </p:spPr>
        <p:txBody>
          <a:bodyPr vert="horz" wrap="square" lIns="86344" tIns="43178" rIns="86344" bIns="43178" numCol="1" anchor="t" anchorCtr="0" compatLnSpc="1">
            <a:prstTxWarp prst="textNoShape">
              <a:avLst/>
            </a:prstTxWarp>
          </a:bodyPr>
          <a:lstStyle>
            <a:lvl1pPr defTabSz="860415">
              <a:defRPr sz="1200" dirty="0">
                <a:latin typeface="Calibri" pitchFamily="34" charset="0"/>
                <a:cs typeface="+mn-cs"/>
              </a:defRPr>
            </a:lvl1pPr>
          </a:lstStyle>
          <a:p>
            <a:pPr>
              <a:defRPr/>
            </a:pPr>
            <a:endParaRPr lang="ru-RU" dirty="0"/>
          </a:p>
        </p:txBody>
      </p:sp>
      <p:sp>
        <p:nvSpPr>
          <p:cNvPr id="3" name="Дата 2"/>
          <p:cNvSpPr>
            <a:spLocks noGrp="1"/>
          </p:cNvSpPr>
          <p:nvPr>
            <p:ph type="dt" idx="1"/>
          </p:nvPr>
        </p:nvSpPr>
        <p:spPr bwMode="auto">
          <a:xfrm>
            <a:off x="3849060" y="0"/>
            <a:ext cx="2947034" cy="493634"/>
          </a:xfrm>
          <a:prstGeom prst="rect">
            <a:avLst/>
          </a:prstGeom>
          <a:noFill/>
          <a:ln w="9525">
            <a:noFill/>
            <a:miter lim="800000"/>
            <a:headEnd/>
            <a:tailEnd/>
          </a:ln>
        </p:spPr>
        <p:txBody>
          <a:bodyPr vert="horz" wrap="square" lIns="86344" tIns="43178" rIns="86344" bIns="43178" numCol="1" anchor="t" anchorCtr="0" compatLnSpc="1">
            <a:prstTxWarp prst="textNoShape">
              <a:avLst/>
            </a:prstTxWarp>
          </a:bodyPr>
          <a:lstStyle>
            <a:lvl1pPr algn="r" defTabSz="860415">
              <a:defRPr sz="1200">
                <a:latin typeface="Calibri" pitchFamily="34" charset="0"/>
                <a:cs typeface="+mn-cs"/>
              </a:defRPr>
            </a:lvl1pPr>
          </a:lstStyle>
          <a:p>
            <a:pPr>
              <a:defRPr/>
            </a:pPr>
            <a:fld id="{947DF098-197C-4581-9DB9-40BB59B88BE8}" type="datetimeFigureOut">
              <a:rPr lang="ru-RU"/>
              <a:pPr>
                <a:defRPr/>
              </a:pPr>
              <a:t>03.09.2013</a:t>
            </a:fld>
            <a:endParaRPr lang="ru-RU" dirty="0"/>
          </a:p>
        </p:txBody>
      </p:sp>
      <p:sp>
        <p:nvSpPr>
          <p:cNvPr id="4" name="Образ слайда 3"/>
          <p:cNvSpPr>
            <a:spLocks noGrp="1" noRot="1" noChangeAspect="1"/>
          </p:cNvSpPr>
          <p:nvPr>
            <p:ph type="sldImg" idx="2"/>
          </p:nvPr>
        </p:nvSpPr>
        <p:spPr>
          <a:xfrm>
            <a:off x="747713" y="739775"/>
            <a:ext cx="5346700" cy="3703638"/>
          </a:xfrm>
          <a:prstGeom prst="rect">
            <a:avLst/>
          </a:prstGeom>
          <a:noFill/>
          <a:ln w="12700">
            <a:solidFill>
              <a:prstClr val="black"/>
            </a:solidFill>
          </a:ln>
        </p:spPr>
        <p:txBody>
          <a:bodyPr vert="horz" lIns="103913" tIns="51959" rIns="103913" bIns="51959" rtlCol="0" anchor="ctr"/>
          <a:lstStyle/>
          <a:p>
            <a:pPr lvl="0"/>
            <a:endParaRPr lang="ru-RU" noProof="0" dirty="0"/>
          </a:p>
        </p:txBody>
      </p:sp>
      <p:sp>
        <p:nvSpPr>
          <p:cNvPr id="5" name="Заметки 4"/>
          <p:cNvSpPr>
            <a:spLocks noGrp="1"/>
          </p:cNvSpPr>
          <p:nvPr>
            <p:ph type="body" sz="quarter" idx="3"/>
          </p:nvPr>
        </p:nvSpPr>
        <p:spPr bwMode="auto">
          <a:xfrm>
            <a:off x="681671" y="4688731"/>
            <a:ext cx="5434335" cy="4445856"/>
          </a:xfrm>
          <a:prstGeom prst="rect">
            <a:avLst/>
          </a:prstGeom>
          <a:noFill/>
          <a:ln w="9525">
            <a:noFill/>
            <a:miter lim="800000"/>
            <a:headEnd/>
            <a:tailEnd/>
          </a:ln>
        </p:spPr>
        <p:txBody>
          <a:bodyPr vert="horz" wrap="square" lIns="86344" tIns="43178" rIns="86344" bIns="43178"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bwMode="auto">
          <a:xfrm>
            <a:off x="2" y="9379043"/>
            <a:ext cx="2947034" cy="493633"/>
          </a:xfrm>
          <a:prstGeom prst="rect">
            <a:avLst/>
          </a:prstGeom>
          <a:noFill/>
          <a:ln w="9525">
            <a:noFill/>
            <a:miter lim="800000"/>
            <a:headEnd/>
            <a:tailEnd/>
          </a:ln>
        </p:spPr>
        <p:txBody>
          <a:bodyPr vert="horz" wrap="square" lIns="86344" tIns="43178" rIns="86344" bIns="43178" numCol="1" anchor="b" anchorCtr="0" compatLnSpc="1">
            <a:prstTxWarp prst="textNoShape">
              <a:avLst/>
            </a:prstTxWarp>
          </a:bodyPr>
          <a:lstStyle>
            <a:lvl1pPr defTabSz="860415">
              <a:defRPr sz="1200" dirty="0">
                <a:latin typeface="Calibri" pitchFamily="34" charset="0"/>
                <a:cs typeface="+mn-cs"/>
              </a:defRPr>
            </a:lvl1pPr>
          </a:lstStyle>
          <a:p>
            <a:pPr>
              <a:defRPr/>
            </a:pPr>
            <a:endParaRPr lang="ru-RU" dirty="0"/>
          </a:p>
        </p:txBody>
      </p:sp>
      <p:sp>
        <p:nvSpPr>
          <p:cNvPr id="7" name="Номер слайда 6"/>
          <p:cNvSpPr>
            <a:spLocks noGrp="1"/>
          </p:cNvSpPr>
          <p:nvPr>
            <p:ph type="sldNum" sz="quarter" idx="5"/>
          </p:nvPr>
        </p:nvSpPr>
        <p:spPr bwMode="auto">
          <a:xfrm>
            <a:off x="3849060" y="9379043"/>
            <a:ext cx="2947034" cy="493633"/>
          </a:xfrm>
          <a:prstGeom prst="rect">
            <a:avLst/>
          </a:prstGeom>
          <a:noFill/>
          <a:ln w="9525">
            <a:noFill/>
            <a:miter lim="800000"/>
            <a:headEnd/>
            <a:tailEnd/>
          </a:ln>
        </p:spPr>
        <p:txBody>
          <a:bodyPr vert="horz" wrap="square" lIns="86344" tIns="43178" rIns="86344" bIns="43178" numCol="1" anchor="b" anchorCtr="0" compatLnSpc="1">
            <a:prstTxWarp prst="textNoShape">
              <a:avLst/>
            </a:prstTxWarp>
          </a:bodyPr>
          <a:lstStyle>
            <a:lvl1pPr algn="r" defTabSz="860415">
              <a:defRPr sz="1200">
                <a:latin typeface="Calibri" pitchFamily="34" charset="0"/>
                <a:cs typeface="+mn-cs"/>
              </a:defRPr>
            </a:lvl1pPr>
          </a:lstStyle>
          <a:p>
            <a:pPr>
              <a:defRPr/>
            </a:pPr>
            <a:fld id="{3C0F4506-FB65-492E-8F99-4E71F1ACE895}" type="slidenum">
              <a:rPr lang="ru-RU"/>
              <a:pPr>
                <a:defRPr/>
              </a:pPr>
              <a:t>‹#›</a:t>
            </a:fld>
            <a:endParaRPr lang="ru-RU" dirty="0"/>
          </a:p>
        </p:txBody>
      </p:sp>
    </p:spTree>
    <p:extLst>
      <p:ext uri="{BB962C8B-B14F-4D97-AF65-F5344CB8AC3E}">
        <p14:creationId xmlns:p14="http://schemas.microsoft.com/office/powerpoint/2010/main" xmlns="" val="27869754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Образ слайда 1"/>
          <p:cNvSpPr>
            <a:spLocks noGrp="1" noRot="1" noChangeAspect="1" noTextEdit="1"/>
          </p:cNvSpPr>
          <p:nvPr>
            <p:ph type="sldImg"/>
          </p:nvPr>
        </p:nvSpPr>
        <p:spPr bwMode="auto">
          <a:xfrm>
            <a:off x="28575" y="71438"/>
            <a:ext cx="6729413" cy="4659312"/>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7411" name="Заметки 2"/>
          <p:cNvSpPr>
            <a:spLocks noGrp="1"/>
          </p:cNvSpPr>
          <p:nvPr>
            <p:ph type="body" idx="1"/>
          </p:nvPr>
        </p:nvSpPr>
        <p:spPr>
          <a:xfrm>
            <a:off x="103361" y="4789666"/>
            <a:ext cx="6613149" cy="508458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indent="286652" algn="just">
              <a:spcAft>
                <a:spcPts val="299"/>
              </a:spcAft>
            </a:pPr>
            <a:r>
              <a:rPr lang="ru-RU" dirty="0">
                <a:latin typeface="Times New Roman" pitchFamily="18" charset="0"/>
                <a:cs typeface="Times New Roman" pitchFamily="18" charset="0"/>
              </a:rPr>
              <a:t>Уважаемый </a:t>
            </a:r>
            <a:r>
              <a:rPr lang="ru-RU" dirty="0" smtClean="0">
                <a:latin typeface="Times New Roman" pitchFamily="18" charset="0"/>
                <a:cs typeface="Times New Roman" pitchFamily="18" charset="0"/>
              </a:rPr>
              <a:t>Евгений</a:t>
            </a:r>
            <a:r>
              <a:rPr lang="ru-RU" baseline="0" dirty="0" smtClean="0">
                <a:latin typeface="Times New Roman" pitchFamily="18" charset="0"/>
                <a:cs typeface="Times New Roman" pitchFamily="18" charset="0"/>
              </a:rPr>
              <a:t> Викторович</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Уважаемые коллеги! </a:t>
            </a:r>
          </a:p>
          <a:p>
            <a:pPr indent="286652" algn="just" defTabSz="910121">
              <a:spcAft>
                <a:spcPts val="299"/>
              </a:spcAft>
              <a:defRPr/>
            </a:pPr>
            <a:r>
              <a:rPr lang="ru-RU" dirty="0">
                <a:latin typeface="Times New Roman" pitchFamily="18" charset="0"/>
                <a:cs typeface="Times New Roman" pitchFamily="18" charset="0"/>
              </a:rPr>
              <a:t>Сегодня в соответствии с графиком подготовки проекта федерального бюджета мы рассматриваем проект основных характеристик бюджета и основных направлений бюджетной политики на 2014-2016 годы, а также предельные объемы бюджетных ассигнований по государственным программам. Это еще не сам проект бюджета, который мы будем детально рассматривать в сентябре. Для того, чтобы перейти к следующему этапу бюджетного процесса, сегодня нам надо принять все необходимые решения для того, чтобы, как предусмотрено графиком, 11 июля довести предельные объемы ассигнований до ответственных исполнителей госпрограмм. </a:t>
            </a:r>
          </a:p>
          <a:p>
            <a:pPr indent="286652" algn="just" defTabSz="910121">
              <a:spcAft>
                <a:spcPts val="299"/>
              </a:spcAft>
              <a:defRPr/>
            </a:pPr>
            <a:r>
              <a:rPr lang="ru-RU" dirty="0">
                <a:latin typeface="Times New Roman" pitchFamily="18" charset="0"/>
                <a:cs typeface="Times New Roman" pitchFamily="18" charset="0"/>
              </a:rPr>
              <a:t>Эти предельные объемы сформированы с учетом требований бюджетного законодательства в части финансового обеспечения действующих обязательств, а также с учетом тех решений, которые рассматриваются как новые обязательства. После того, как вы их получите уже на уровне конкретного ведомства, нужно будет провести такую же работу – вплоть до предложений</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по отказу (пересмотру) действующих обязательств и направление высвобождаемых ресурсов на другие цели. </a:t>
            </a:r>
            <a:endParaRPr lang="en-US" dirty="0">
              <a:latin typeface="Times New Roman" pitchFamily="18" charset="0"/>
              <a:cs typeface="Times New Roman" pitchFamily="18" charset="0"/>
            </a:endParaRPr>
          </a:p>
          <a:p>
            <a:pPr indent="286652" algn="just" defTabSz="910121">
              <a:spcAft>
                <a:spcPts val="299"/>
              </a:spcAft>
              <a:defRPr/>
            </a:pPr>
            <a:r>
              <a:rPr lang="ru-RU" dirty="0">
                <a:latin typeface="Times New Roman" pitchFamily="18" charset="0"/>
                <a:cs typeface="Times New Roman" pitchFamily="18" charset="0"/>
              </a:rPr>
              <a:t>В дальнейшем всем нам нужно будет выступать с консолидированной позицией Правительства, единой командой. Это не означает, что  предложения Минфина - истина в последней инстанции. Но наступает момент, когда в дискуссиях нужно поставить точку.  Мы представили всю необходимую для этого информацию, обоснования предложенных подходов. Они обсуждались на Бюджетной комиссии, на совещаниях у заместителей Председателя и Председателя Правительства Российской Федерации. Разрешите кратко остановиться на тех подходах, которые положены в основу представленных вам проектировок, и чуть более подробно – на решениях, по которым нам предстоит сегодня определиться.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Образ слайда 1"/>
          <p:cNvSpPr>
            <a:spLocks noGrp="1" noRot="1" noChangeAspect="1" noTextEdit="1"/>
          </p:cNvSpPr>
          <p:nvPr>
            <p:ph type="sldImg"/>
          </p:nvPr>
        </p:nvSpPr>
        <p:spPr>
          <a:xfrm>
            <a:off x="725488" y="741363"/>
            <a:ext cx="5346700" cy="3702050"/>
          </a:xfrm>
          <a:ln/>
        </p:spPr>
      </p:sp>
      <p:sp>
        <p:nvSpPr>
          <p:cNvPr id="8195" name="Заметки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ru-RU" smtClean="0"/>
          </a:p>
        </p:txBody>
      </p:sp>
      <p:sp>
        <p:nvSpPr>
          <p:cNvPr id="8196" name="Номер слайда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a:lstStyle>
            <a:lvl1pPr defTabSz="915988">
              <a:defRPr sz="2400">
                <a:solidFill>
                  <a:schemeClr val="tx1"/>
                </a:solidFill>
                <a:latin typeface="Mangal" pitchFamily="18" charset="0"/>
              </a:defRPr>
            </a:lvl1pPr>
            <a:lvl2pPr marL="742950" indent="-285750" defTabSz="915988">
              <a:defRPr sz="2400">
                <a:solidFill>
                  <a:schemeClr val="tx1"/>
                </a:solidFill>
                <a:latin typeface="Mangal" pitchFamily="18" charset="0"/>
              </a:defRPr>
            </a:lvl2pPr>
            <a:lvl3pPr marL="1143000" indent="-228600" defTabSz="915988">
              <a:defRPr sz="2400">
                <a:solidFill>
                  <a:schemeClr val="tx1"/>
                </a:solidFill>
                <a:latin typeface="Mangal" pitchFamily="18" charset="0"/>
              </a:defRPr>
            </a:lvl3pPr>
            <a:lvl4pPr marL="1600200" indent="-228600" defTabSz="915988">
              <a:defRPr sz="2400">
                <a:solidFill>
                  <a:schemeClr val="tx1"/>
                </a:solidFill>
                <a:latin typeface="Mangal" pitchFamily="18" charset="0"/>
              </a:defRPr>
            </a:lvl4pPr>
            <a:lvl5pPr marL="2057400" indent="-228600" defTabSz="915988">
              <a:defRPr sz="2400">
                <a:solidFill>
                  <a:schemeClr val="tx1"/>
                </a:solidFill>
                <a:latin typeface="Mangal" pitchFamily="18" charset="0"/>
              </a:defRPr>
            </a:lvl5pPr>
            <a:lvl6pPr marL="2514600" indent="-228600" algn="ctr" defTabSz="915988" eaLnBrk="0" fontAlgn="base" hangingPunct="0">
              <a:spcBef>
                <a:spcPct val="0"/>
              </a:spcBef>
              <a:spcAft>
                <a:spcPct val="0"/>
              </a:spcAft>
              <a:defRPr sz="2400">
                <a:solidFill>
                  <a:schemeClr val="tx1"/>
                </a:solidFill>
                <a:latin typeface="Mangal" pitchFamily="18" charset="0"/>
              </a:defRPr>
            </a:lvl6pPr>
            <a:lvl7pPr marL="2971800" indent="-228600" algn="ctr" defTabSz="915988" eaLnBrk="0" fontAlgn="base" hangingPunct="0">
              <a:spcBef>
                <a:spcPct val="0"/>
              </a:spcBef>
              <a:spcAft>
                <a:spcPct val="0"/>
              </a:spcAft>
              <a:defRPr sz="2400">
                <a:solidFill>
                  <a:schemeClr val="tx1"/>
                </a:solidFill>
                <a:latin typeface="Mangal" pitchFamily="18" charset="0"/>
              </a:defRPr>
            </a:lvl7pPr>
            <a:lvl8pPr marL="3429000" indent="-228600" algn="ctr" defTabSz="915988" eaLnBrk="0" fontAlgn="base" hangingPunct="0">
              <a:spcBef>
                <a:spcPct val="0"/>
              </a:spcBef>
              <a:spcAft>
                <a:spcPct val="0"/>
              </a:spcAft>
              <a:defRPr sz="2400">
                <a:solidFill>
                  <a:schemeClr val="tx1"/>
                </a:solidFill>
                <a:latin typeface="Mangal" pitchFamily="18" charset="0"/>
              </a:defRPr>
            </a:lvl8pPr>
            <a:lvl9pPr marL="3886200" indent="-228600" algn="ctr" defTabSz="915988" eaLnBrk="0" fontAlgn="base" hangingPunct="0">
              <a:spcBef>
                <a:spcPct val="0"/>
              </a:spcBef>
              <a:spcAft>
                <a:spcPct val="0"/>
              </a:spcAft>
              <a:defRPr sz="2400">
                <a:solidFill>
                  <a:schemeClr val="tx1"/>
                </a:solidFill>
                <a:latin typeface="Mangal" pitchFamily="18" charset="0"/>
              </a:defRPr>
            </a:lvl9pPr>
          </a:lstStyle>
          <a:p>
            <a:fld id="{86EB1ACE-B6BC-47CD-BA00-DA5E7B8014CF}" type="slidenum">
              <a:rPr lang="ru-RU" sz="1200">
                <a:solidFill>
                  <a:prstClr val="black"/>
                </a:solidFill>
                <a:latin typeface="Times New Roman" pitchFamily="18" charset="0"/>
              </a:rPr>
              <a:pPr/>
              <a:t>4</a:t>
            </a:fld>
            <a:endParaRPr lang="ru-RU" sz="1200">
              <a:solidFill>
                <a:prstClr val="black"/>
              </a:solidFill>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9091" name="Заметки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89092" name="Номер слайда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5988" eaLnBrk="0" hangingPunct="0">
              <a:defRPr>
                <a:solidFill>
                  <a:schemeClr val="tx1"/>
                </a:solidFill>
                <a:latin typeface="Times New Roman" pitchFamily="18" charset="0"/>
              </a:defRPr>
            </a:lvl1pPr>
            <a:lvl2pPr marL="742950" indent="-285750" defTabSz="915988" eaLnBrk="0" hangingPunct="0">
              <a:defRPr>
                <a:solidFill>
                  <a:schemeClr val="tx1"/>
                </a:solidFill>
                <a:latin typeface="Times New Roman" pitchFamily="18" charset="0"/>
              </a:defRPr>
            </a:lvl2pPr>
            <a:lvl3pPr marL="1143000" indent="-228600" defTabSz="915988" eaLnBrk="0" hangingPunct="0">
              <a:defRPr>
                <a:solidFill>
                  <a:schemeClr val="tx1"/>
                </a:solidFill>
                <a:latin typeface="Times New Roman" pitchFamily="18" charset="0"/>
              </a:defRPr>
            </a:lvl3pPr>
            <a:lvl4pPr marL="1600200" indent="-228600" defTabSz="915988" eaLnBrk="0" hangingPunct="0">
              <a:defRPr>
                <a:solidFill>
                  <a:schemeClr val="tx1"/>
                </a:solidFill>
                <a:latin typeface="Times New Roman" pitchFamily="18" charset="0"/>
              </a:defRPr>
            </a:lvl4pPr>
            <a:lvl5pPr marL="2057400" indent="-228600" defTabSz="915988" eaLnBrk="0" hangingPunct="0">
              <a:defRPr>
                <a:solidFill>
                  <a:schemeClr val="tx1"/>
                </a:solidFill>
                <a:latin typeface="Times New Roman" pitchFamily="18" charset="0"/>
              </a:defRPr>
            </a:lvl5pPr>
            <a:lvl6pPr marL="2514600" indent="-228600" defTabSz="915988" eaLnBrk="0" fontAlgn="base" hangingPunct="0">
              <a:spcBef>
                <a:spcPct val="0"/>
              </a:spcBef>
              <a:spcAft>
                <a:spcPct val="0"/>
              </a:spcAft>
              <a:defRPr>
                <a:solidFill>
                  <a:schemeClr val="tx1"/>
                </a:solidFill>
                <a:latin typeface="Times New Roman" pitchFamily="18" charset="0"/>
              </a:defRPr>
            </a:lvl6pPr>
            <a:lvl7pPr marL="2971800" indent="-228600" defTabSz="915988" eaLnBrk="0" fontAlgn="base" hangingPunct="0">
              <a:spcBef>
                <a:spcPct val="0"/>
              </a:spcBef>
              <a:spcAft>
                <a:spcPct val="0"/>
              </a:spcAft>
              <a:defRPr>
                <a:solidFill>
                  <a:schemeClr val="tx1"/>
                </a:solidFill>
                <a:latin typeface="Times New Roman" pitchFamily="18" charset="0"/>
              </a:defRPr>
            </a:lvl7pPr>
            <a:lvl8pPr marL="3429000" indent="-228600" defTabSz="915988" eaLnBrk="0" fontAlgn="base" hangingPunct="0">
              <a:spcBef>
                <a:spcPct val="0"/>
              </a:spcBef>
              <a:spcAft>
                <a:spcPct val="0"/>
              </a:spcAft>
              <a:defRPr>
                <a:solidFill>
                  <a:schemeClr val="tx1"/>
                </a:solidFill>
                <a:latin typeface="Times New Roman" pitchFamily="18" charset="0"/>
              </a:defRPr>
            </a:lvl8pPr>
            <a:lvl9pPr marL="3886200" indent="-228600" defTabSz="915988" eaLnBrk="0" fontAlgn="base" hangingPunct="0">
              <a:spcBef>
                <a:spcPct val="0"/>
              </a:spcBef>
              <a:spcAft>
                <a:spcPct val="0"/>
              </a:spcAft>
              <a:defRPr>
                <a:solidFill>
                  <a:schemeClr val="tx1"/>
                </a:solidFill>
                <a:latin typeface="Times New Roman" pitchFamily="18" charset="0"/>
              </a:defRPr>
            </a:lvl9pPr>
          </a:lstStyle>
          <a:p>
            <a:pPr eaLnBrk="1" hangingPunct="1"/>
            <a:fld id="{FA06D5AE-32BE-46E7-878B-AF45663CEF8A}" type="slidenum">
              <a:rPr lang="ru-RU" smtClean="0">
                <a:latin typeface="Arial Unicode MS" pitchFamily="34" charset="-128"/>
              </a:rPr>
              <a:pPr eaLnBrk="1" hangingPunct="1"/>
              <a:t>13</a:t>
            </a:fld>
            <a:endParaRPr lang="ru-RU" smtClean="0">
              <a:latin typeface="Arial Unicode MS"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Образ слайда 1"/>
          <p:cNvSpPr>
            <a:spLocks noGrp="1" noRot="1" noChangeAspect="1" noTextEdit="1"/>
          </p:cNvSpPr>
          <p:nvPr>
            <p:ph type="sldImg"/>
          </p:nvPr>
        </p:nvSpPr>
        <p:spPr bwMode="auto">
          <a:xfrm>
            <a:off x="930275" y="741363"/>
            <a:ext cx="4937125" cy="37020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0115" name="Заметки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90116" name="Номер слайда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2338" eaLnBrk="0" hangingPunct="0">
              <a:defRPr>
                <a:solidFill>
                  <a:schemeClr val="tx1"/>
                </a:solidFill>
                <a:latin typeface="Times New Roman" pitchFamily="18" charset="0"/>
              </a:defRPr>
            </a:lvl1pPr>
            <a:lvl2pPr marL="742950" indent="-285750" defTabSz="922338" eaLnBrk="0" hangingPunct="0">
              <a:defRPr>
                <a:solidFill>
                  <a:schemeClr val="tx1"/>
                </a:solidFill>
                <a:latin typeface="Times New Roman" pitchFamily="18" charset="0"/>
              </a:defRPr>
            </a:lvl2pPr>
            <a:lvl3pPr marL="1143000" indent="-228600" defTabSz="922338" eaLnBrk="0" hangingPunct="0">
              <a:defRPr>
                <a:solidFill>
                  <a:schemeClr val="tx1"/>
                </a:solidFill>
                <a:latin typeface="Times New Roman" pitchFamily="18" charset="0"/>
              </a:defRPr>
            </a:lvl3pPr>
            <a:lvl4pPr marL="1600200" indent="-228600" defTabSz="922338" eaLnBrk="0" hangingPunct="0">
              <a:defRPr>
                <a:solidFill>
                  <a:schemeClr val="tx1"/>
                </a:solidFill>
                <a:latin typeface="Times New Roman" pitchFamily="18" charset="0"/>
              </a:defRPr>
            </a:lvl4pPr>
            <a:lvl5pPr marL="2057400" indent="-228600" defTabSz="922338" eaLnBrk="0" hangingPunct="0">
              <a:defRPr>
                <a:solidFill>
                  <a:schemeClr val="tx1"/>
                </a:solidFill>
                <a:latin typeface="Times New Roman" pitchFamily="18" charset="0"/>
              </a:defRPr>
            </a:lvl5pPr>
            <a:lvl6pPr marL="2514600" indent="-228600" defTabSz="922338" eaLnBrk="0" fontAlgn="base" hangingPunct="0">
              <a:spcBef>
                <a:spcPct val="0"/>
              </a:spcBef>
              <a:spcAft>
                <a:spcPct val="0"/>
              </a:spcAft>
              <a:defRPr>
                <a:solidFill>
                  <a:schemeClr val="tx1"/>
                </a:solidFill>
                <a:latin typeface="Times New Roman" pitchFamily="18" charset="0"/>
              </a:defRPr>
            </a:lvl6pPr>
            <a:lvl7pPr marL="2971800" indent="-228600" defTabSz="922338" eaLnBrk="0" fontAlgn="base" hangingPunct="0">
              <a:spcBef>
                <a:spcPct val="0"/>
              </a:spcBef>
              <a:spcAft>
                <a:spcPct val="0"/>
              </a:spcAft>
              <a:defRPr>
                <a:solidFill>
                  <a:schemeClr val="tx1"/>
                </a:solidFill>
                <a:latin typeface="Times New Roman" pitchFamily="18" charset="0"/>
              </a:defRPr>
            </a:lvl7pPr>
            <a:lvl8pPr marL="3429000" indent="-228600" defTabSz="922338" eaLnBrk="0" fontAlgn="base" hangingPunct="0">
              <a:spcBef>
                <a:spcPct val="0"/>
              </a:spcBef>
              <a:spcAft>
                <a:spcPct val="0"/>
              </a:spcAft>
              <a:defRPr>
                <a:solidFill>
                  <a:schemeClr val="tx1"/>
                </a:solidFill>
                <a:latin typeface="Times New Roman" pitchFamily="18" charset="0"/>
              </a:defRPr>
            </a:lvl8pPr>
            <a:lvl9pPr marL="3886200" indent="-228600" defTabSz="922338" eaLnBrk="0" fontAlgn="base" hangingPunct="0">
              <a:spcBef>
                <a:spcPct val="0"/>
              </a:spcBef>
              <a:spcAft>
                <a:spcPct val="0"/>
              </a:spcAft>
              <a:defRPr>
                <a:solidFill>
                  <a:schemeClr val="tx1"/>
                </a:solidFill>
                <a:latin typeface="Times New Roman" pitchFamily="18" charset="0"/>
              </a:defRPr>
            </a:lvl9pPr>
          </a:lstStyle>
          <a:p>
            <a:pPr eaLnBrk="1" hangingPunct="1"/>
            <a:fld id="{F0E4C55D-9A9A-4247-8EA7-8169E1CD240A}" type="slidenum">
              <a:rPr lang="ru-RU" smtClean="0">
                <a:solidFill>
                  <a:srgbClr val="000000"/>
                </a:solidFill>
                <a:latin typeface="Arial Unicode MS" pitchFamily="34" charset="-128"/>
              </a:rPr>
              <a:pPr eaLnBrk="1" hangingPunct="1"/>
              <a:t>15</a:t>
            </a:fld>
            <a:endParaRPr lang="ru-RU" smtClean="0">
              <a:solidFill>
                <a:srgbClr val="000000"/>
              </a:solidFill>
              <a:latin typeface="Arial Unicode MS"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4.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5.jpeg"/><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5.xml"/><Relationship Id="rId1" Type="http://schemas.openxmlformats.org/officeDocument/2006/relationships/vmlDrawing" Target="../drawings/vmlDrawing7.vml"/><Relationship Id="rId6" Type="http://schemas.openxmlformats.org/officeDocument/2006/relationships/oleObject" Target="../embeddings/oleObject10.bin"/><Relationship Id="rId5" Type="http://schemas.openxmlformats.org/officeDocument/2006/relationships/image" Target="../media/image5.jpeg"/><Relationship Id="rId4" Type="http://schemas.openxmlformats.org/officeDocument/2006/relationships/oleObject" Target="../embeddings/oleObject9.bin"/></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vmlDrawing" Target="../drawings/vmlDrawing1.vml"/><Relationship Id="rId5" Type="http://schemas.openxmlformats.org/officeDocument/2006/relationships/image" Target="../media/image5.jpeg"/><Relationship Id="rId4" Type="http://schemas.openxmlformats.org/officeDocument/2006/relationships/oleObject" Target="../embeddings/oleObject1.bin"/></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jpeg"/><Relationship Id="rId4" Type="http://schemas.openxmlformats.org/officeDocument/2006/relationships/oleObject" Target="../embeddings/oleObject3.bin"/></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оугольник 6"/>
          <p:cNvSpPr/>
          <p:nvPr userDrawn="1"/>
        </p:nvSpPr>
        <p:spPr>
          <a:xfrm>
            <a:off x="585788" y="12"/>
            <a:ext cx="503237" cy="379413"/>
          </a:xfrm>
          <a:prstGeom prst="rect">
            <a:avLst/>
          </a:prstGeom>
        </p:spPr>
        <p:txBody>
          <a:bodyPr wrap="none">
            <a:normAutofit lnSpcReduction="10000"/>
          </a:bodyPr>
          <a:lstStyle/>
          <a:p>
            <a:pPr>
              <a:defRPr/>
            </a:pPr>
            <a:r>
              <a:rPr lang="ru-RU" sz="2000" dirty="0">
                <a:solidFill>
                  <a:srgbClr val="53548A">
                    <a:lumMod val="20000"/>
                    <a:lumOff val="80000"/>
                  </a:srgbClr>
                </a:solidFill>
                <a:latin typeface="Times New Roman" pitchFamily="18" charset="0"/>
                <a:cs typeface="Times New Roman" pitchFamily="18" charset="0"/>
              </a:rPr>
              <a:t>М</a:t>
            </a:r>
            <a:endParaRPr lang="ru-RU" dirty="0">
              <a:latin typeface="Arial" charset="0"/>
              <a:cs typeface="+mn-cs"/>
            </a:endParaRPr>
          </a:p>
        </p:txBody>
      </p:sp>
      <p:sp>
        <p:nvSpPr>
          <p:cNvPr id="8" name="Прямоугольник 11"/>
          <p:cNvSpPr>
            <a:spLocks noChangeArrowheads="1"/>
          </p:cNvSpPr>
          <p:nvPr userDrawn="1"/>
        </p:nvSpPr>
        <p:spPr bwMode="auto">
          <a:xfrm>
            <a:off x="1044575" y="-20638"/>
            <a:ext cx="25359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dirty="0">
                <a:solidFill>
                  <a:srgbClr val="DBDBE9"/>
                </a:solidFill>
                <a:latin typeface="Times New Roman" pitchFamily="18" charset="0"/>
                <a:cs typeface="Times New Roman" pitchFamily="18" charset="0"/>
              </a:rPr>
              <a:t>]</a:t>
            </a:r>
            <a:endParaRPr lang="ru-RU" dirty="0">
              <a:solidFill>
                <a:srgbClr val="DBDBE9"/>
              </a:solidFill>
              <a:latin typeface="Times New Roman" pitchFamily="18" charset="0"/>
              <a:cs typeface="Times New Roman" pitchFamily="18" charset="0"/>
            </a:endParaRPr>
          </a:p>
        </p:txBody>
      </p:sp>
      <p:sp>
        <p:nvSpPr>
          <p:cNvPr id="9" name="TextBox 13"/>
          <p:cNvSpPr txBox="1">
            <a:spLocks noChangeArrowheads="1"/>
          </p:cNvSpPr>
          <p:nvPr userDrawn="1"/>
        </p:nvSpPr>
        <p:spPr bwMode="auto">
          <a:xfrm>
            <a:off x="839788" y="-61913"/>
            <a:ext cx="38504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r>
              <a:rPr lang="ru-RU" sz="2200" i="1" dirty="0" smtClean="0">
                <a:solidFill>
                  <a:schemeClr val="bg1"/>
                </a:solidFill>
                <a:latin typeface="Times New Roman" pitchFamily="18" charset="0"/>
                <a:cs typeface="Times New Roman" pitchFamily="18" charset="0"/>
              </a:rPr>
              <a:t>ф</a:t>
            </a:r>
            <a:endParaRPr lang="ru-RU" sz="2200" dirty="0" smtClean="0">
              <a:solidFill>
                <a:srgbClr val="DBDBE9"/>
              </a:solidFill>
              <a:latin typeface="Times New Roman" pitchFamily="18" charset="0"/>
              <a:cs typeface="Times New Roman" pitchFamily="18" charset="0"/>
            </a:endParaRPr>
          </a:p>
        </p:txBody>
      </p:sp>
      <p:sp>
        <p:nvSpPr>
          <p:cNvPr id="10" name="Прямоугольник 9"/>
          <p:cNvSpPr/>
          <p:nvPr/>
        </p:nvSpPr>
        <p:spPr>
          <a:xfrm>
            <a:off x="0" y="0"/>
            <a:ext cx="9906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1" name="Прямоугольник 10"/>
          <p:cNvSpPr/>
          <p:nvPr/>
        </p:nvSpPr>
        <p:spPr bwMode="invGray">
          <a:xfrm>
            <a:off x="9842500" y="-1588"/>
            <a:ext cx="6191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2" name="Прямоугольник 11"/>
          <p:cNvSpPr/>
          <p:nvPr/>
        </p:nvSpPr>
        <p:spPr bwMode="invGray">
          <a:xfrm>
            <a:off x="9798056" y="-1588"/>
            <a:ext cx="3016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3" name="Прямоугольник 12"/>
          <p:cNvSpPr/>
          <p:nvPr/>
        </p:nvSpPr>
        <p:spPr bwMode="invGray">
          <a:xfrm>
            <a:off x="9777419"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Прямоугольник 13"/>
          <p:cNvSpPr/>
          <p:nvPr/>
        </p:nvSpPr>
        <p:spPr bwMode="invGray">
          <a:xfrm>
            <a:off x="9725032" y="-1588"/>
            <a:ext cx="28575"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Прямоугольник 14"/>
          <p:cNvSpPr/>
          <p:nvPr/>
        </p:nvSpPr>
        <p:spPr bwMode="invGray">
          <a:xfrm>
            <a:off x="9658356" y="0"/>
            <a:ext cx="60325"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Прямоугольник 15"/>
          <p:cNvSpPr/>
          <p:nvPr/>
        </p:nvSpPr>
        <p:spPr bwMode="invGray">
          <a:xfrm>
            <a:off x="9615492" y="0"/>
            <a:ext cx="6351"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Прямоугольник 16"/>
          <p:cNvSpPr/>
          <p:nvPr userDrawn="1"/>
        </p:nvSpPr>
        <p:spPr>
          <a:xfrm>
            <a:off x="585788" y="12"/>
            <a:ext cx="503237" cy="379413"/>
          </a:xfrm>
          <a:prstGeom prst="rect">
            <a:avLst/>
          </a:prstGeom>
        </p:spPr>
        <p:txBody>
          <a:bodyPr wrap="none">
            <a:normAutofit lnSpcReduction="10000"/>
          </a:bodyPr>
          <a:lstStyle/>
          <a:p>
            <a:pPr>
              <a:defRPr/>
            </a:pPr>
            <a:r>
              <a:rPr lang="ru-RU" sz="2000" dirty="0">
                <a:solidFill>
                  <a:srgbClr val="53548A">
                    <a:lumMod val="20000"/>
                    <a:lumOff val="80000"/>
                  </a:srgbClr>
                </a:solidFill>
                <a:latin typeface="Times New Roman" pitchFamily="18" charset="0"/>
                <a:cs typeface="Times New Roman" pitchFamily="18" charset="0"/>
              </a:rPr>
              <a:t>М</a:t>
            </a:r>
            <a:endParaRPr lang="ru-RU" dirty="0">
              <a:latin typeface="Arial" charset="0"/>
              <a:cs typeface="+mn-cs"/>
            </a:endParaRPr>
          </a:p>
        </p:txBody>
      </p:sp>
      <p:sp>
        <p:nvSpPr>
          <p:cNvPr id="18" name="Прямоугольник 27"/>
          <p:cNvSpPr>
            <a:spLocks noChangeArrowheads="1"/>
          </p:cNvSpPr>
          <p:nvPr userDrawn="1"/>
        </p:nvSpPr>
        <p:spPr bwMode="auto">
          <a:xfrm>
            <a:off x="1044575" y="-20638"/>
            <a:ext cx="25359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dirty="0">
                <a:solidFill>
                  <a:srgbClr val="DBDBE9"/>
                </a:solidFill>
                <a:latin typeface="Times New Roman" pitchFamily="18" charset="0"/>
                <a:cs typeface="Times New Roman" pitchFamily="18" charset="0"/>
              </a:rPr>
              <a:t>]</a:t>
            </a:r>
            <a:endParaRPr lang="ru-RU" dirty="0">
              <a:solidFill>
                <a:srgbClr val="DBDBE9"/>
              </a:solidFill>
              <a:latin typeface="Times New Roman" pitchFamily="18" charset="0"/>
              <a:cs typeface="Times New Roman" pitchFamily="18" charset="0"/>
            </a:endParaRPr>
          </a:p>
        </p:txBody>
      </p:sp>
      <p:sp>
        <p:nvSpPr>
          <p:cNvPr id="19" name="TextBox 13"/>
          <p:cNvSpPr txBox="1">
            <a:spLocks noChangeArrowheads="1"/>
          </p:cNvSpPr>
          <p:nvPr userDrawn="1"/>
        </p:nvSpPr>
        <p:spPr bwMode="auto">
          <a:xfrm>
            <a:off x="839788" y="-61913"/>
            <a:ext cx="38504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r>
              <a:rPr lang="ru-RU" sz="2200" i="1" dirty="0" smtClean="0">
                <a:solidFill>
                  <a:schemeClr val="bg1"/>
                </a:solidFill>
                <a:latin typeface="Times New Roman" pitchFamily="18" charset="0"/>
                <a:cs typeface="Times New Roman" pitchFamily="18" charset="0"/>
              </a:rPr>
              <a:t>ф</a:t>
            </a:r>
            <a:endParaRPr lang="ru-RU" sz="2200" dirty="0" smtClean="0">
              <a:solidFill>
                <a:srgbClr val="DBDBE9"/>
              </a:solidFill>
              <a:latin typeface="Times New Roman" pitchFamily="18" charset="0"/>
              <a:cs typeface="Times New Roman" pitchFamily="18" charset="0"/>
            </a:endParaRPr>
          </a:p>
        </p:txBody>
      </p:sp>
      <p:pic>
        <p:nvPicPr>
          <p:cNvPr id="20" name="Picture 11" descr="MF_emblema [Converted]"/>
          <p:cNvPicPr>
            <a:picLocks noChangeAspect="1" noChangeArrowheads="1"/>
          </p:cNvPicPr>
          <p:nvPr userDrawn="1"/>
        </p:nvPicPr>
        <p:blipFill>
          <a:blip r:embed="rId2"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a:stretch>
            <a:fillRect/>
          </a:stretch>
        </p:blipFill>
        <p:spPr bwMode="auto">
          <a:xfrm>
            <a:off x="166689" y="0"/>
            <a:ext cx="419101"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Заголовок 1"/>
          <p:cNvSpPr>
            <a:spLocks noGrp="1"/>
          </p:cNvSpPr>
          <p:nvPr>
            <p:ph type="title"/>
          </p:nvPr>
        </p:nvSpPr>
        <p:spPr>
          <a:xfrm>
            <a:off x="412750" y="1143000"/>
            <a:ext cx="9080500" cy="1069848"/>
          </a:xfrm>
        </p:spPr>
        <p:txBody>
          <a:bodyPr/>
          <a:lstStyle>
            <a:lvl1pPr>
              <a:defRPr sz="4000" b="0" i="0" cap="none" baseline="0"/>
            </a:lvl1pPr>
          </a:lstStyle>
          <a:p>
            <a:r>
              <a:rPr lang="ru-RU" smtClean="0"/>
              <a:t>Образец заголовка</a:t>
            </a:r>
            <a:endParaRPr lang="en-US"/>
          </a:p>
        </p:txBody>
      </p:sp>
      <p:sp>
        <p:nvSpPr>
          <p:cNvPr id="3" name="Текст 2"/>
          <p:cNvSpPr>
            <a:spLocks noGrp="1"/>
          </p:cNvSpPr>
          <p:nvPr>
            <p:ph type="body" idx="1"/>
          </p:nvPr>
        </p:nvSpPr>
        <p:spPr>
          <a:xfrm>
            <a:off x="412750" y="2244970"/>
            <a:ext cx="4378452"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5114665" y="2244970"/>
            <a:ext cx="4378590"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12750" y="2708519"/>
            <a:ext cx="4378452"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5111496" y="2708519"/>
            <a:ext cx="4378590"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1" name="Дата 25"/>
          <p:cNvSpPr>
            <a:spLocks noGrp="1"/>
          </p:cNvSpPr>
          <p:nvPr>
            <p:ph type="dt" sz="half" idx="10"/>
          </p:nvPr>
        </p:nvSpPr>
        <p:spPr>
          <a:xfrm>
            <a:off x="7135815" y="612775"/>
            <a:ext cx="1036637" cy="457200"/>
          </a:xfrm>
        </p:spPr>
        <p:txBody>
          <a:bodyPr/>
          <a:lstStyle>
            <a:lvl1pPr>
              <a:defRPr/>
            </a:lvl1pPr>
          </a:lstStyle>
          <a:p>
            <a:pPr>
              <a:defRPr/>
            </a:pPr>
            <a:endParaRPr lang="ru-RU" dirty="0"/>
          </a:p>
        </p:txBody>
      </p:sp>
      <p:sp>
        <p:nvSpPr>
          <p:cNvPr id="22" name="Номер слайда 26"/>
          <p:cNvSpPr>
            <a:spLocks noGrp="1"/>
          </p:cNvSpPr>
          <p:nvPr>
            <p:ph type="sldNum" sz="quarter" idx="11"/>
          </p:nvPr>
        </p:nvSpPr>
        <p:spPr/>
        <p:txBody>
          <a:bodyPr rtlCol="0"/>
          <a:lstStyle>
            <a:lvl1pPr>
              <a:defRPr>
                <a:latin typeface="+mn-lt"/>
              </a:defRPr>
            </a:lvl1pPr>
          </a:lstStyle>
          <a:p>
            <a:pPr>
              <a:defRPr/>
            </a:pPr>
            <a:fld id="{7167C6D5-20E4-48C8-B743-6D8267657B70}" type="slidenum">
              <a:rPr lang="ru-RU"/>
              <a:pPr>
                <a:defRPr/>
              </a:pPr>
              <a:t>‹#›</a:t>
            </a:fld>
            <a:endParaRPr lang="ru-RU" dirty="0"/>
          </a:p>
        </p:txBody>
      </p:sp>
      <p:sp>
        <p:nvSpPr>
          <p:cNvPr id="23" name="Нижний колонтитул 27"/>
          <p:cNvSpPr>
            <a:spLocks noGrp="1"/>
          </p:cNvSpPr>
          <p:nvPr>
            <p:ph type="ftr" sz="quarter" idx="12"/>
          </p:nvPr>
        </p:nvSpPr>
        <p:spPr/>
        <p:txBody>
          <a:bodyPr/>
          <a:lstStyle>
            <a:lvl1pPr>
              <a:defRPr dirty="0"/>
            </a:lvl1pPr>
          </a:lstStyle>
          <a:p>
            <a:pPr>
              <a:defRPr/>
            </a:pPr>
            <a:endParaRPr lang="ru-RU" dirty="0"/>
          </a:p>
        </p:txBody>
      </p:sp>
    </p:spTree>
    <p:extLst>
      <p:ext uri="{BB962C8B-B14F-4D97-AF65-F5344CB8AC3E}">
        <p14:creationId xmlns:p14="http://schemas.microsoft.com/office/powerpoint/2010/main" xmlns="" val="3243740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11"/>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23DE489-7DA5-4CF9-85E2-CE67AB1BCA60}"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63E03D0F-7ABF-473A-80F4-894A98560D8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39369234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A43CD6B-2FEE-4AE0-9DB7-74E045B426E0}"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7E39F102-A719-4C05-81E8-D0BEFFD7A9E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68256283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449FC5D-B4D9-4FD9-898C-53BEF4ED04C4}" type="datetime1">
              <a:rPr lang="ru-RU">
                <a:solidFill>
                  <a:prstClr val="black">
                    <a:tint val="75000"/>
                  </a:prstClr>
                </a:solidFill>
              </a:rPr>
              <a:pPr>
                <a:defRPr/>
              </a:pPr>
              <a:t>03.09.2013</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5557E26E-1422-42B0-8036-1B3919B03C1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35996664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FBD1638-7F62-4CA1-A8A5-BF725A7C5CFC}" type="datetime1">
              <a:rPr lang="ru-RU">
                <a:solidFill>
                  <a:prstClr val="black">
                    <a:tint val="75000"/>
                  </a:prstClr>
                </a:solidFill>
              </a:rPr>
              <a:pPr>
                <a:defRPr/>
              </a:pPr>
              <a:t>03.09.2013</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033EE3FD-21D7-40E9-B6C4-2314A24B29D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84730253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21F7C6E-D94E-48C8-B03A-786FBE8FA450}" type="datetime1">
              <a:rPr lang="ru-RU">
                <a:solidFill>
                  <a:prstClr val="black">
                    <a:tint val="75000"/>
                  </a:prstClr>
                </a:solidFill>
              </a:rPr>
              <a:pPr>
                <a:defRPr/>
              </a:pPr>
              <a:t>03.09.2013</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7FB953D-EE3A-460E-B7FC-62533B763A2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06027298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872972" y="27306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EB56F2B-038F-484A-86C9-976D948EE36F}"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B94B836-0212-4C10-87E2-0CD58F3D827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55460132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2A21D89-5981-4E39-9DA1-8D8A90234CD6}"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EB9F8A95-8A12-4A31-998C-39472756A968}"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93313938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1FA7293-7C9D-43A8-880D-CC8F66002A3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AD0CDFA-C9D2-4DC4-B6EF-D67C3259CFE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94745543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49"/>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49"/>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83CC8FD-8F5A-4781-91B9-4C34E1BDA78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949EAF8-BFFE-4833-A5FF-0579F882BFF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6634763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5"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Object 28"/>
          <p:cNvGraphicFramePr>
            <a:graphicFrameLocks noChangeAspect="1"/>
          </p:cNvGraphicFramePr>
          <p:nvPr userDrawn="1"/>
        </p:nvGraphicFramePr>
        <p:xfrm>
          <a:off x="9465733" y="0"/>
          <a:ext cx="440267" cy="457200"/>
        </p:xfrm>
        <a:graphic>
          <a:graphicData uri="http://schemas.openxmlformats.org/presentationml/2006/ole">
            <p:oleObj spid="_x0000_s5178" name="Photo Editor Photo" r:id="rId4" imgW="466692" imgH="509406" progId="">
              <p:embed/>
            </p:oleObj>
          </a:graphicData>
        </a:graphic>
      </p:graphicFrame>
      <p:pic>
        <p:nvPicPr>
          <p:cNvPr id="7"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4"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9"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1"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Object 28"/>
          <p:cNvGraphicFramePr>
            <a:graphicFrameLocks noChangeAspect="1"/>
          </p:cNvGraphicFramePr>
          <p:nvPr userDrawn="1"/>
        </p:nvGraphicFramePr>
        <p:xfrm>
          <a:off x="9465733" y="0"/>
          <a:ext cx="440267" cy="457200"/>
        </p:xfrm>
        <a:graphic>
          <a:graphicData uri="http://schemas.openxmlformats.org/presentationml/2006/ole">
            <p:oleObj spid="_x0000_s5179" name="Photo Editor Photo" r:id="rId6" imgW="466692" imgH="509406" progId="">
              <p:embed/>
            </p:oleObj>
          </a:graphicData>
        </a:graphic>
      </p:graphicFrame>
      <p:pic>
        <p:nvPicPr>
          <p:cNvPr id="13"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4"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5"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2" name="Заголовок 1"/>
          <p:cNvSpPr>
            <a:spLocks noGrp="1"/>
          </p:cNvSpPr>
          <p:nvPr>
            <p:ph type="ctrTitle"/>
          </p:nvPr>
        </p:nvSpPr>
        <p:spPr>
          <a:xfrm>
            <a:off x="742950" y="2130432"/>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16" name="Дата 3"/>
          <p:cNvSpPr>
            <a:spLocks noGrp="1"/>
          </p:cNvSpPr>
          <p:nvPr>
            <p:ph type="dt" sz="half" idx="10"/>
          </p:nvPr>
        </p:nvSpPr>
        <p:spPr/>
        <p:txBody>
          <a:bodyPr/>
          <a:lstStyle>
            <a:lvl1pPr>
              <a:defRPr/>
            </a:lvl1pPr>
          </a:lstStyle>
          <a:p>
            <a:pPr>
              <a:defRPr/>
            </a:pPr>
            <a:fld id="{3DC2A79B-4FD2-4FEA-A3F8-C7D6E9300065}" type="datetime1">
              <a:rPr lang="ru-RU">
                <a:solidFill>
                  <a:prstClr val="black">
                    <a:tint val="75000"/>
                  </a:prstClr>
                </a:solidFill>
              </a:rPr>
              <a:pPr>
                <a:defRPr/>
              </a:pPr>
              <a:t>03.09.2013</a:t>
            </a:fld>
            <a:endParaRPr lang="ru-RU">
              <a:solidFill>
                <a:prstClr val="black">
                  <a:tint val="75000"/>
                </a:prstClr>
              </a:solidFill>
            </a:endParaRPr>
          </a:p>
        </p:txBody>
      </p:sp>
      <p:sp>
        <p:nvSpPr>
          <p:cNvPr id="17"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18"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DCD48B7-66B9-4BFF-AD3C-5A3758835B19}"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41340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2/3*#ppt_w"/>
                                          </p:val>
                                        </p:tav>
                                        <p:tav tm="100000">
                                          <p:val>
                                            <p:strVal val="#ppt_w"/>
                                          </p:val>
                                        </p:tav>
                                      </p:tavLst>
                                    </p:anim>
                                    <p:anim calcmode="lin" valueType="num">
                                      <p:cBhvr>
                                        <p:cTn id="8" dur="5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2/3*#ppt_w"/>
                                          </p:val>
                                        </p:tav>
                                        <p:tav tm="100000">
                                          <p:val>
                                            <p:strVal val="#ppt_w"/>
                                          </p:val>
                                        </p:tav>
                                      </p:tavLst>
                                    </p:anim>
                                    <p:anim calcmode="lin" valueType="num">
                                      <p:cBhvr>
                                        <p:cTn id="13" dur="500" fill="hold"/>
                                        <p:tgtEl>
                                          <p:spTgt spid="6"/>
                                        </p:tgtEl>
                                        <p:attrNameLst>
                                          <p:attrName>ppt_h</p:attrName>
                                        </p:attrNameLst>
                                      </p:cBhvr>
                                      <p:tavLst>
                                        <p:tav tm="0">
                                          <p:val>
                                            <p:strVal val="2/3*#ppt_h"/>
                                          </p:val>
                                        </p:tav>
                                        <p:tav tm="100000">
                                          <p:val>
                                            <p:strVal val="#ppt_h"/>
                                          </p:val>
                                        </p:tav>
                                      </p:tavLst>
                                    </p:anim>
                                  </p:childTnLst>
                                </p:cTn>
                              </p:par>
                            </p:childTnLst>
                          </p:cTn>
                        </p:par>
                        <p:par>
                          <p:cTn id="14" fill="hold">
                            <p:stCondLst>
                              <p:cond delay="1000"/>
                            </p:stCondLst>
                            <p:childTnLst>
                              <p:par>
                                <p:cTn id="15" presetID="23" presetClass="entr" presetSubtype="27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2/3*#ppt_w"/>
                                          </p:val>
                                        </p:tav>
                                        <p:tav tm="100000">
                                          <p:val>
                                            <p:strVal val="#ppt_w"/>
                                          </p:val>
                                        </p:tav>
                                      </p:tavLst>
                                    </p:anim>
                                    <p:anim calcmode="lin" valueType="num">
                                      <p:cBhvr>
                                        <p:cTn id="18" dur="500" fill="hold"/>
                                        <p:tgtEl>
                                          <p:spTgt spid="13"/>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23" presetClass="entr" presetSubtype="27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strVal val="2/3*#ppt_w"/>
                                          </p:val>
                                        </p:tav>
                                        <p:tav tm="100000">
                                          <p:val>
                                            <p:strVal val="#ppt_w"/>
                                          </p:val>
                                        </p:tav>
                                      </p:tavLst>
                                    </p:anim>
                                    <p:anim calcmode="lin" valueType="num">
                                      <p:cBhvr>
                                        <p:cTn id="23" dur="500" fill="hold"/>
                                        <p:tgtEl>
                                          <p:spTgt spid="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2"/>
          <p:cNvSpPr/>
          <p:nvPr/>
        </p:nvSpPr>
        <p:spPr>
          <a:xfrm>
            <a:off x="0" y="0"/>
            <a:ext cx="9906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4" name="Прямоугольник 3"/>
          <p:cNvSpPr/>
          <p:nvPr/>
        </p:nvSpPr>
        <p:spPr bwMode="invGray">
          <a:xfrm>
            <a:off x="9842500" y="-1588"/>
            <a:ext cx="6191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Прямоугольник 4"/>
          <p:cNvSpPr/>
          <p:nvPr/>
        </p:nvSpPr>
        <p:spPr bwMode="invGray">
          <a:xfrm>
            <a:off x="9798056" y="-1588"/>
            <a:ext cx="3016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Прямоугольник 5"/>
          <p:cNvSpPr/>
          <p:nvPr/>
        </p:nvSpPr>
        <p:spPr bwMode="invGray">
          <a:xfrm>
            <a:off x="9777419"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Прямоугольник 6"/>
          <p:cNvSpPr/>
          <p:nvPr/>
        </p:nvSpPr>
        <p:spPr bwMode="invGray">
          <a:xfrm>
            <a:off x="9725032" y="-1588"/>
            <a:ext cx="28575"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Прямоугольник 7"/>
          <p:cNvSpPr/>
          <p:nvPr/>
        </p:nvSpPr>
        <p:spPr bwMode="invGray">
          <a:xfrm>
            <a:off x="9658356" y="0"/>
            <a:ext cx="60325"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9" name="Прямоугольник 8"/>
          <p:cNvSpPr/>
          <p:nvPr/>
        </p:nvSpPr>
        <p:spPr bwMode="invGray">
          <a:xfrm>
            <a:off x="9615492" y="0"/>
            <a:ext cx="6351"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Прямоугольник 9"/>
          <p:cNvSpPr/>
          <p:nvPr userDrawn="1"/>
        </p:nvSpPr>
        <p:spPr>
          <a:xfrm>
            <a:off x="585788" y="12"/>
            <a:ext cx="503237" cy="379413"/>
          </a:xfrm>
          <a:prstGeom prst="rect">
            <a:avLst/>
          </a:prstGeom>
        </p:spPr>
        <p:txBody>
          <a:bodyPr wrap="none">
            <a:normAutofit lnSpcReduction="10000"/>
          </a:bodyPr>
          <a:lstStyle/>
          <a:p>
            <a:pPr>
              <a:defRPr/>
            </a:pPr>
            <a:r>
              <a:rPr lang="ru-RU" sz="2000" dirty="0">
                <a:solidFill>
                  <a:srgbClr val="53548A">
                    <a:lumMod val="20000"/>
                    <a:lumOff val="80000"/>
                  </a:srgbClr>
                </a:solidFill>
                <a:latin typeface="Times New Roman" pitchFamily="18" charset="0"/>
                <a:cs typeface="Times New Roman" pitchFamily="18" charset="0"/>
              </a:rPr>
              <a:t>М</a:t>
            </a:r>
            <a:endParaRPr lang="ru-RU" dirty="0">
              <a:latin typeface="Arial" charset="0"/>
              <a:cs typeface="+mn-cs"/>
            </a:endParaRPr>
          </a:p>
        </p:txBody>
      </p:sp>
      <p:sp>
        <p:nvSpPr>
          <p:cNvPr id="11" name="Прямоугольник 25"/>
          <p:cNvSpPr>
            <a:spLocks noChangeArrowheads="1"/>
          </p:cNvSpPr>
          <p:nvPr userDrawn="1"/>
        </p:nvSpPr>
        <p:spPr bwMode="auto">
          <a:xfrm>
            <a:off x="1044575" y="-20638"/>
            <a:ext cx="25359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dirty="0">
                <a:solidFill>
                  <a:srgbClr val="DBDBE9"/>
                </a:solidFill>
                <a:latin typeface="Times New Roman" pitchFamily="18" charset="0"/>
                <a:cs typeface="Times New Roman" pitchFamily="18" charset="0"/>
              </a:rPr>
              <a:t>]</a:t>
            </a:r>
            <a:endParaRPr lang="ru-RU" dirty="0">
              <a:solidFill>
                <a:srgbClr val="DBDBE9"/>
              </a:solidFill>
              <a:latin typeface="Times New Roman" pitchFamily="18" charset="0"/>
              <a:cs typeface="Times New Roman" pitchFamily="18" charset="0"/>
            </a:endParaRPr>
          </a:p>
        </p:txBody>
      </p:sp>
      <p:sp>
        <p:nvSpPr>
          <p:cNvPr id="12" name="TextBox 13"/>
          <p:cNvSpPr txBox="1">
            <a:spLocks noChangeArrowheads="1"/>
          </p:cNvSpPr>
          <p:nvPr userDrawn="1"/>
        </p:nvSpPr>
        <p:spPr bwMode="auto">
          <a:xfrm>
            <a:off x="839788" y="-61913"/>
            <a:ext cx="38504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r>
              <a:rPr lang="ru-RU" sz="2200" i="1" dirty="0" smtClean="0">
                <a:solidFill>
                  <a:schemeClr val="bg1"/>
                </a:solidFill>
                <a:latin typeface="Times New Roman" pitchFamily="18" charset="0"/>
                <a:cs typeface="Times New Roman" pitchFamily="18" charset="0"/>
              </a:rPr>
              <a:t>ф</a:t>
            </a:r>
            <a:endParaRPr lang="ru-RU" sz="2200" dirty="0" smtClean="0">
              <a:solidFill>
                <a:srgbClr val="DBDBE9"/>
              </a:solidFill>
              <a:latin typeface="Times New Roman" pitchFamily="18" charset="0"/>
              <a:cs typeface="Times New Roman" pitchFamily="18" charset="0"/>
            </a:endParaRPr>
          </a:p>
        </p:txBody>
      </p:sp>
      <p:sp>
        <p:nvSpPr>
          <p:cNvPr id="2" name="Заголовок 1"/>
          <p:cNvSpPr>
            <a:spLocks noGrp="1"/>
          </p:cNvSpPr>
          <p:nvPr>
            <p:ph type="title"/>
          </p:nvPr>
        </p:nvSpPr>
        <p:spPr>
          <a:xfrm>
            <a:off x="495300" y="1143000"/>
            <a:ext cx="8915400" cy="1069848"/>
          </a:xfrm>
        </p:spPr>
        <p:txBody>
          <a:bodyPr/>
          <a:lstStyle>
            <a:lvl1pPr>
              <a:defRPr sz="4000">
                <a:solidFill>
                  <a:schemeClr val="tx2"/>
                </a:solidFill>
              </a:defRPr>
            </a:lvl1pPr>
          </a:lstStyle>
          <a:p>
            <a:r>
              <a:rPr lang="ru-RU" smtClean="0"/>
              <a:t>Образец заголовка</a:t>
            </a:r>
            <a:endParaRPr lang="en-US"/>
          </a:p>
        </p:txBody>
      </p:sp>
      <p:sp>
        <p:nvSpPr>
          <p:cNvPr id="13" name="Дата 2"/>
          <p:cNvSpPr>
            <a:spLocks noGrp="1"/>
          </p:cNvSpPr>
          <p:nvPr>
            <p:ph type="dt" sz="half" idx="10"/>
          </p:nvPr>
        </p:nvSpPr>
        <p:spPr/>
        <p:txBody>
          <a:bodyPr/>
          <a:lstStyle>
            <a:lvl1pPr>
              <a:defRPr/>
            </a:lvl1pPr>
          </a:lstStyle>
          <a:p>
            <a:pPr>
              <a:defRPr/>
            </a:pPr>
            <a:endParaRPr lang="ru-RU" dirty="0"/>
          </a:p>
        </p:txBody>
      </p:sp>
      <p:sp>
        <p:nvSpPr>
          <p:cNvPr id="14" name="Нижний колонтитул 3"/>
          <p:cNvSpPr>
            <a:spLocks noGrp="1"/>
          </p:cNvSpPr>
          <p:nvPr>
            <p:ph type="ftr" sz="quarter" idx="11"/>
          </p:nvPr>
        </p:nvSpPr>
        <p:spPr/>
        <p:txBody>
          <a:bodyPr/>
          <a:lstStyle>
            <a:lvl1pPr>
              <a:defRPr dirty="0"/>
            </a:lvl1pPr>
          </a:lstStyle>
          <a:p>
            <a:pPr>
              <a:defRPr/>
            </a:pPr>
            <a:endParaRPr lang="ru-RU" dirty="0"/>
          </a:p>
        </p:txBody>
      </p:sp>
      <p:sp>
        <p:nvSpPr>
          <p:cNvPr id="15" name="Номер слайда 4"/>
          <p:cNvSpPr>
            <a:spLocks noGrp="1"/>
          </p:cNvSpPr>
          <p:nvPr>
            <p:ph type="sldNum" sz="quarter" idx="12"/>
          </p:nvPr>
        </p:nvSpPr>
        <p:spPr/>
        <p:txBody>
          <a:bodyPr/>
          <a:lstStyle>
            <a:lvl1pPr>
              <a:defRPr>
                <a:latin typeface="+mn-lt"/>
              </a:defRPr>
            </a:lvl1pPr>
          </a:lstStyle>
          <a:p>
            <a:pPr>
              <a:defRPr/>
            </a:pPr>
            <a:fld id="{BE6D74F8-11A0-464D-B749-A3038F0C5E8D}" type="slidenum">
              <a:rPr lang="ru-RU"/>
              <a:pPr>
                <a:defRPr/>
              </a:pPr>
              <a:t>‹#›</a:t>
            </a:fld>
            <a:endParaRPr lang="ru-RU" dirty="0"/>
          </a:p>
        </p:txBody>
      </p:sp>
    </p:spTree>
    <p:extLst>
      <p:ext uri="{BB962C8B-B14F-4D97-AF65-F5344CB8AC3E}">
        <p14:creationId xmlns:p14="http://schemas.microsoft.com/office/powerpoint/2010/main" xmlns="" val="4166785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68B94B-D69F-495E-B5E4-48D57C44DD58}"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AE4F3E1-3426-43D2-BA50-A0DD88D5A9B4}"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722462845"/>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7"/>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23DE489-7DA5-4CF9-85E2-CE67AB1BCA60}"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63E03D0F-7ABF-473A-80F4-894A98560D8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55248120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A43CD6B-2FEE-4AE0-9DB7-74E045B426E0}"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7E39F102-A719-4C05-81E8-D0BEFFD7A9E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408203234"/>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449FC5D-B4D9-4FD9-898C-53BEF4ED04C4}" type="datetime1">
              <a:rPr lang="ru-RU">
                <a:solidFill>
                  <a:prstClr val="black">
                    <a:tint val="75000"/>
                  </a:prstClr>
                </a:solidFill>
              </a:rPr>
              <a:pPr>
                <a:defRPr/>
              </a:pPr>
              <a:t>03.09.2013</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5557E26E-1422-42B0-8036-1B3919B03C1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418675790"/>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FBD1638-7F62-4CA1-A8A5-BF725A7C5CFC}" type="datetime1">
              <a:rPr lang="ru-RU">
                <a:solidFill>
                  <a:prstClr val="black">
                    <a:tint val="75000"/>
                  </a:prstClr>
                </a:solidFill>
              </a:rPr>
              <a:pPr>
                <a:defRPr/>
              </a:pPr>
              <a:t>03.09.2013</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033EE3FD-21D7-40E9-B6C4-2314A24B29D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918992969"/>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21F7C6E-D94E-48C8-B03A-786FBE8FA450}" type="datetime1">
              <a:rPr lang="ru-RU">
                <a:solidFill>
                  <a:prstClr val="black">
                    <a:tint val="75000"/>
                  </a:prstClr>
                </a:solidFill>
              </a:rPr>
              <a:pPr>
                <a:defRPr/>
              </a:pPr>
              <a:t>03.09.2013</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7FB953D-EE3A-460E-B7FC-62533B763A2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4168659351"/>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872972" y="27305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EB56F2B-038F-484A-86C9-976D948EE36F}"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B94B836-0212-4C10-87E2-0CD58F3D827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668412877"/>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2A21D89-5981-4E39-9DA1-8D8A90234CD6}"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EB9F8A95-8A12-4A31-998C-39472756A968}"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608598713"/>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1FA7293-7C9D-43A8-880D-CC8F66002A3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AD0CDFA-C9D2-4DC4-B6EF-D67C3259CFE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236850439"/>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45"/>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45"/>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83CC8FD-8F5A-4781-91B9-4C34E1BDA78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949EAF8-BFFE-4833-A5FF-0579F882BFF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79109533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Прямоугольник 1"/>
          <p:cNvSpPr/>
          <p:nvPr/>
        </p:nvSpPr>
        <p:spPr>
          <a:xfrm>
            <a:off x="0" y="0"/>
            <a:ext cx="9906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Прямоугольник 2"/>
          <p:cNvSpPr/>
          <p:nvPr/>
        </p:nvSpPr>
        <p:spPr bwMode="invGray">
          <a:xfrm>
            <a:off x="9842368" y="-1588"/>
            <a:ext cx="6191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4" name="Прямоугольник 3"/>
          <p:cNvSpPr/>
          <p:nvPr/>
        </p:nvSpPr>
        <p:spPr bwMode="invGray">
          <a:xfrm>
            <a:off x="9797654" y="-1588"/>
            <a:ext cx="30956"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Прямоугольник 4"/>
          <p:cNvSpPr/>
          <p:nvPr/>
        </p:nvSpPr>
        <p:spPr bwMode="invGray">
          <a:xfrm>
            <a:off x="9777017" y="-1588"/>
            <a:ext cx="10319"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bwMode="invGray">
          <a:xfrm>
            <a:off x="9725422" y="-1588"/>
            <a:ext cx="27517"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bwMode="invGray">
          <a:xfrm>
            <a:off x="9658351" y="0"/>
            <a:ext cx="6019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Прямоугольник 7"/>
          <p:cNvSpPr/>
          <p:nvPr/>
        </p:nvSpPr>
        <p:spPr bwMode="invGray">
          <a:xfrm>
            <a:off x="9615356" y="0"/>
            <a:ext cx="6879"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pic>
        <p:nvPicPr>
          <p:cNvPr id="9" name="Picture 11" descr="MF_emblema [Converted]"/>
          <p:cNvPicPr>
            <a:picLocks noChangeAspect="1" noChangeArrowheads="1"/>
          </p:cNvPicPr>
          <p:nvPr userDrawn="1"/>
        </p:nvPicPr>
        <p:blipFill>
          <a:blip r:embed="rId2"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a:stretch>
            <a:fillRect/>
          </a:stretch>
        </p:blipFill>
        <p:spPr bwMode="auto">
          <a:xfrm>
            <a:off x="166820" y="0"/>
            <a:ext cx="419629"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Прямоугольник 9"/>
          <p:cNvSpPr/>
          <p:nvPr userDrawn="1"/>
        </p:nvSpPr>
        <p:spPr>
          <a:xfrm>
            <a:off x="586450" y="1"/>
            <a:ext cx="502179" cy="379413"/>
          </a:xfrm>
          <a:prstGeom prst="rect">
            <a:avLst/>
          </a:prstGeom>
        </p:spPr>
        <p:txBody>
          <a:bodyPr wrap="none">
            <a:normAutofit lnSpcReduction="10000"/>
          </a:bodyPr>
          <a:lstStyle/>
          <a:p>
            <a:pPr>
              <a:defRPr/>
            </a:pPr>
            <a:r>
              <a:rPr lang="ru-RU" sz="2000" dirty="0">
                <a:solidFill>
                  <a:srgbClr val="53548A">
                    <a:lumMod val="20000"/>
                    <a:lumOff val="80000"/>
                  </a:srgbClr>
                </a:solidFill>
                <a:cs typeface="Times New Roman" pitchFamily="18" charset="0"/>
              </a:rPr>
              <a:t>М</a:t>
            </a:r>
            <a:endParaRPr lang="ru-RU" dirty="0">
              <a:latin typeface="Arial" charset="0"/>
            </a:endParaRPr>
          </a:p>
        </p:txBody>
      </p:sp>
      <p:sp>
        <p:nvSpPr>
          <p:cNvPr id="11" name="Прямоугольник 10"/>
          <p:cNvSpPr/>
          <p:nvPr userDrawn="1"/>
        </p:nvSpPr>
        <p:spPr>
          <a:xfrm>
            <a:off x="1043914" y="-20638"/>
            <a:ext cx="261610" cy="338554"/>
          </a:xfrm>
          <a:prstGeom prst="rect">
            <a:avLst/>
          </a:prstGeom>
        </p:spPr>
        <p:txBody>
          <a:bodyPr wrap="none">
            <a:spAutoFit/>
          </a:bodyPr>
          <a:lstStyle/>
          <a:p>
            <a:pPr>
              <a:defRPr/>
            </a:pPr>
            <a:r>
              <a:rPr lang="ru-RU" sz="1600" dirty="0">
                <a:solidFill>
                  <a:srgbClr val="53548A">
                    <a:lumMod val="20000"/>
                    <a:lumOff val="80000"/>
                  </a:srgbClr>
                </a:solidFill>
                <a:cs typeface="Times New Roman" pitchFamily="18" charset="0"/>
              </a:rPr>
              <a:t>]</a:t>
            </a:r>
            <a:endParaRPr lang="ru-RU" dirty="0">
              <a:solidFill>
                <a:srgbClr val="53548A">
                  <a:lumMod val="20000"/>
                  <a:lumOff val="80000"/>
                </a:srgbClr>
              </a:solidFill>
              <a:cs typeface="Times New Roman" pitchFamily="18" charset="0"/>
            </a:endParaRPr>
          </a:p>
        </p:txBody>
      </p:sp>
      <p:sp>
        <p:nvSpPr>
          <p:cNvPr id="12" name="TextBox 13"/>
          <p:cNvSpPr txBox="1"/>
          <p:nvPr userDrawn="1"/>
        </p:nvSpPr>
        <p:spPr>
          <a:xfrm>
            <a:off x="839259" y="-61913"/>
            <a:ext cx="393056" cy="430887"/>
          </a:xfrm>
          <a:prstGeom prst="rect">
            <a:avLst/>
          </a:prstGeom>
          <a:noFill/>
        </p:spPr>
        <p:txBody>
          <a:bodyPr wrap="none">
            <a:spAutoFit/>
          </a:bodyPr>
          <a:lstStyle/>
          <a:p>
            <a:pPr>
              <a:defRPr/>
            </a:pPr>
            <a:r>
              <a:rPr lang="ru-RU" sz="2200" i="1" dirty="0" err="1">
                <a:solidFill>
                  <a:schemeClr val="bg1"/>
                </a:solidFill>
                <a:cs typeface="Times New Roman" pitchFamily="18" charset="0"/>
              </a:rPr>
              <a:t>ф</a:t>
            </a:r>
            <a:endParaRPr lang="ru-RU" sz="2200" dirty="0">
              <a:solidFill>
                <a:schemeClr val="accent1">
                  <a:lumMod val="20000"/>
                  <a:lumOff val="80000"/>
                </a:schemeClr>
              </a:solidFill>
              <a:cs typeface="Times New Roman" pitchFamily="18" charset="0"/>
            </a:endParaRPr>
          </a:p>
        </p:txBody>
      </p:sp>
      <p:sp>
        <p:nvSpPr>
          <p:cNvPr id="13" name="Дата 13"/>
          <p:cNvSpPr>
            <a:spLocks noGrp="1"/>
          </p:cNvSpPr>
          <p:nvPr>
            <p:ph type="dt" sz="half" idx="10"/>
          </p:nvPr>
        </p:nvSpPr>
        <p:spPr/>
        <p:txBody>
          <a:bodyPr/>
          <a:lstStyle>
            <a:lvl1pPr algn="ctr">
              <a:defRPr sz="1200">
                <a:solidFill>
                  <a:schemeClr val="bg1"/>
                </a:solidFill>
                <a:latin typeface="+mn-lt"/>
              </a:defRPr>
            </a:lvl1pPr>
          </a:lstStyle>
          <a:p>
            <a:pPr>
              <a:defRPr/>
            </a:pPr>
            <a:fld id="{C7B0D754-08E9-44EA-B7C1-915F6EFC5A7C}" type="datetime1">
              <a:rPr lang="ru-RU"/>
              <a:pPr>
                <a:defRPr/>
              </a:pPr>
              <a:t>03.09.2013</a:t>
            </a:fld>
            <a:endParaRPr lang="ru-RU" dirty="0"/>
          </a:p>
        </p:txBody>
      </p:sp>
      <p:sp>
        <p:nvSpPr>
          <p:cNvPr id="14" name="Номер слайда 22"/>
          <p:cNvSpPr>
            <a:spLocks noGrp="1"/>
          </p:cNvSpPr>
          <p:nvPr>
            <p:ph type="sldNum" sz="quarter" idx="11"/>
          </p:nvPr>
        </p:nvSpPr>
        <p:spPr/>
        <p:txBody>
          <a:bodyPr wrap="square" lIns="91440" tIns="45720" rIns="91440" bIns="45720" numCol="1" anchorCtr="0" compatLnSpc="1">
            <a:prstTxWarp prst="textNoShape">
              <a:avLst/>
            </a:prstTxWarp>
          </a:bodyPr>
          <a:lstStyle>
            <a:lvl1pPr>
              <a:defRPr sz="2000">
                <a:latin typeface="Arial" pitchFamily="34" charset="0"/>
              </a:defRPr>
            </a:lvl1pPr>
          </a:lstStyle>
          <a:p>
            <a:pPr>
              <a:defRPr/>
            </a:pPr>
            <a:r>
              <a:rPr lang="ru-RU"/>
              <a:t>СЛАЙД</a:t>
            </a:r>
            <a:fld id="{F1057510-82E8-43DB-BA02-F7A370849D0D}" type="slidenum">
              <a:rPr lang="ru-RU"/>
              <a:pPr>
                <a:defRPr/>
              </a:pPr>
              <a:t>‹#›</a:t>
            </a:fld>
            <a:endParaRPr lang="ru-RU"/>
          </a:p>
        </p:txBody>
      </p:sp>
    </p:spTree>
    <p:extLst>
      <p:ext uri="{BB962C8B-B14F-4D97-AF65-F5344CB8AC3E}">
        <p14:creationId xmlns:p14="http://schemas.microsoft.com/office/powerpoint/2010/main" xmlns="" val="3654501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5"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Object 28"/>
          <p:cNvGraphicFramePr>
            <a:graphicFrameLocks noChangeAspect="1"/>
          </p:cNvGraphicFramePr>
          <p:nvPr userDrawn="1"/>
        </p:nvGraphicFramePr>
        <p:xfrm>
          <a:off x="9465733" y="0"/>
          <a:ext cx="440267" cy="457200"/>
        </p:xfrm>
        <a:graphic>
          <a:graphicData uri="http://schemas.openxmlformats.org/presentationml/2006/ole">
            <p:oleObj spid="_x0000_s8216" name="Photo Editor Photo" r:id="rId4" imgW="466692" imgH="509406" progId="">
              <p:embed/>
            </p:oleObj>
          </a:graphicData>
        </a:graphic>
      </p:graphicFrame>
      <p:pic>
        <p:nvPicPr>
          <p:cNvPr id="7"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0"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Freeform 31"/>
          <p:cNvSpPr>
            <a:spLocks/>
          </p:cNvSpPr>
          <p:nvPr userDrawn="1"/>
        </p:nvSpPr>
        <p:spPr bwMode="auto">
          <a:xfrm>
            <a:off x="-1720"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9"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1"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Object 28"/>
          <p:cNvGraphicFramePr>
            <a:graphicFrameLocks noChangeAspect="1"/>
          </p:cNvGraphicFramePr>
          <p:nvPr userDrawn="1"/>
        </p:nvGraphicFramePr>
        <p:xfrm>
          <a:off x="9465733" y="0"/>
          <a:ext cx="440267" cy="457200"/>
        </p:xfrm>
        <a:graphic>
          <a:graphicData uri="http://schemas.openxmlformats.org/presentationml/2006/ole">
            <p:oleObj spid="_x0000_s8217" name="Photo Editor Photo" r:id="rId6" imgW="466692" imgH="509406" progId="">
              <p:embed/>
            </p:oleObj>
          </a:graphicData>
        </a:graphic>
      </p:graphicFrame>
      <p:pic>
        <p:nvPicPr>
          <p:cNvPr id="13"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0"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Freeform 31"/>
          <p:cNvSpPr>
            <a:spLocks/>
          </p:cNvSpPr>
          <p:nvPr userDrawn="1"/>
        </p:nvSpPr>
        <p:spPr bwMode="auto">
          <a:xfrm>
            <a:off x="-1720"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5"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2" name="Заголовок 1"/>
          <p:cNvSpPr>
            <a:spLocks noGrp="1"/>
          </p:cNvSpPr>
          <p:nvPr>
            <p:ph type="ctrTitle"/>
          </p:nvPr>
        </p:nvSpPr>
        <p:spPr>
          <a:xfrm>
            <a:off x="742950" y="213042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16" name="Дата 3"/>
          <p:cNvSpPr>
            <a:spLocks noGrp="1"/>
          </p:cNvSpPr>
          <p:nvPr>
            <p:ph type="dt" sz="half" idx="10"/>
          </p:nvPr>
        </p:nvSpPr>
        <p:spPr/>
        <p:txBody>
          <a:bodyPr/>
          <a:lstStyle>
            <a:lvl1pPr>
              <a:defRPr/>
            </a:lvl1pPr>
          </a:lstStyle>
          <a:p>
            <a:pPr>
              <a:defRPr/>
            </a:pPr>
            <a:fld id="{3DC2A79B-4FD2-4FEA-A3F8-C7D6E9300065}" type="datetime1">
              <a:rPr lang="ru-RU">
                <a:solidFill>
                  <a:prstClr val="black">
                    <a:tint val="75000"/>
                  </a:prstClr>
                </a:solidFill>
              </a:rPr>
              <a:pPr>
                <a:defRPr/>
              </a:pPr>
              <a:t>03.09.2013</a:t>
            </a:fld>
            <a:endParaRPr lang="ru-RU">
              <a:solidFill>
                <a:prstClr val="black">
                  <a:tint val="75000"/>
                </a:prstClr>
              </a:solidFill>
            </a:endParaRPr>
          </a:p>
        </p:txBody>
      </p:sp>
      <p:sp>
        <p:nvSpPr>
          <p:cNvPr id="17"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18"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DCD48B7-66B9-4BFF-AD3C-5A3758835B19}"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0603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2/3*#ppt_w"/>
                                          </p:val>
                                        </p:tav>
                                        <p:tav tm="100000">
                                          <p:val>
                                            <p:strVal val="#ppt_w"/>
                                          </p:val>
                                        </p:tav>
                                      </p:tavLst>
                                    </p:anim>
                                    <p:anim calcmode="lin" valueType="num">
                                      <p:cBhvr>
                                        <p:cTn id="8" dur="5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2/3*#ppt_w"/>
                                          </p:val>
                                        </p:tav>
                                        <p:tav tm="100000">
                                          <p:val>
                                            <p:strVal val="#ppt_w"/>
                                          </p:val>
                                        </p:tav>
                                      </p:tavLst>
                                    </p:anim>
                                    <p:anim calcmode="lin" valueType="num">
                                      <p:cBhvr>
                                        <p:cTn id="13" dur="500" fill="hold"/>
                                        <p:tgtEl>
                                          <p:spTgt spid="6"/>
                                        </p:tgtEl>
                                        <p:attrNameLst>
                                          <p:attrName>ppt_h</p:attrName>
                                        </p:attrNameLst>
                                      </p:cBhvr>
                                      <p:tavLst>
                                        <p:tav tm="0">
                                          <p:val>
                                            <p:strVal val="2/3*#ppt_h"/>
                                          </p:val>
                                        </p:tav>
                                        <p:tav tm="100000">
                                          <p:val>
                                            <p:strVal val="#ppt_h"/>
                                          </p:val>
                                        </p:tav>
                                      </p:tavLst>
                                    </p:anim>
                                  </p:childTnLst>
                                </p:cTn>
                              </p:par>
                            </p:childTnLst>
                          </p:cTn>
                        </p:par>
                        <p:par>
                          <p:cTn id="14" fill="hold">
                            <p:stCondLst>
                              <p:cond delay="1000"/>
                            </p:stCondLst>
                            <p:childTnLst>
                              <p:par>
                                <p:cTn id="15" presetID="23" presetClass="entr" presetSubtype="27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2/3*#ppt_w"/>
                                          </p:val>
                                        </p:tav>
                                        <p:tav tm="100000">
                                          <p:val>
                                            <p:strVal val="#ppt_w"/>
                                          </p:val>
                                        </p:tav>
                                      </p:tavLst>
                                    </p:anim>
                                    <p:anim calcmode="lin" valueType="num">
                                      <p:cBhvr>
                                        <p:cTn id="18" dur="500" fill="hold"/>
                                        <p:tgtEl>
                                          <p:spTgt spid="13"/>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23" presetClass="entr" presetSubtype="27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strVal val="2/3*#ppt_w"/>
                                          </p:val>
                                        </p:tav>
                                        <p:tav tm="100000">
                                          <p:val>
                                            <p:strVal val="#ppt_w"/>
                                          </p:val>
                                        </p:tav>
                                      </p:tavLst>
                                    </p:anim>
                                    <p:anim calcmode="lin" valueType="num">
                                      <p:cBhvr>
                                        <p:cTn id="23" dur="500" fill="hold"/>
                                        <p:tgtEl>
                                          <p:spTgt spid="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68B94B-D69F-495E-B5E4-48D57C44DD58}"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AE4F3E1-3426-43D2-BA50-A0DD88D5A9B4}"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005841418"/>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23DE489-7DA5-4CF9-85E2-CE67AB1BCA60}"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63E03D0F-7ABF-473A-80F4-894A98560D8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866580890"/>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A43CD6B-2FEE-4AE0-9DB7-74E045B426E0}"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7E39F102-A719-4C05-81E8-D0BEFFD7A9E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4057240950"/>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449FC5D-B4D9-4FD9-898C-53BEF4ED04C4}" type="datetime1">
              <a:rPr lang="ru-RU">
                <a:solidFill>
                  <a:prstClr val="black">
                    <a:tint val="75000"/>
                  </a:prstClr>
                </a:solidFill>
              </a:rPr>
              <a:pPr>
                <a:defRPr/>
              </a:pPr>
              <a:t>03.09.2013</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5557E26E-1422-42B0-8036-1B3919B03C1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686431263"/>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FBD1638-7F62-4CA1-A8A5-BF725A7C5CFC}" type="datetime1">
              <a:rPr lang="ru-RU">
                <a:solidFill>
                  <a:prstClr val="black">
                    <a:tint val="75000"/>
                  </a:prstClr>
                </a:solidFill>
              </a:rPr>
              <a:pPr>
                <a:defRPr/>
              </a:pPr>
              <a:t>03.09.2013</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033EE3FD-21D7-40E9-B6C4-2314A24B29DE}"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2529968"/>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21F7C6E-D94E-48C8-B03A-786FBE8FA450}" type="datetime1">
              <a:rPr lang="ru-RU">
                <a:solidFill>
                  <a:prstClr val="black">
                    <a:tint val="75000"/>
                  </a:prstClr>
                </a:solidFill>
              </a:rPr>
              <a:pPr>
                <a:defRPr/>
              </a:pPr>
              <a:t>03.09.2013</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7FB953D-EE3A-460E-B7FC-62533B763A2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320038026"/>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EB56F2B-038F-484A-86C9-976D948EE36F}"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B94B836-0212-4C10-87E2-0CD58F3D827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4016332798"/>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2A21D89-5981-4E39-9DA1-8D8A90234CD6}" type="datetime1">
              <a:rPr lang="ru-RU">
                <a:solidFill>
                  <a:prstClr val="black">
                    <a:tint val="75000"/>
                  </a:prstClr>
                </a:solidFill>
              </a:rPr>
              <a:pPr>
                <a:defRPr/>
              </a:pPr>
              <a:t>03.09.2013</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EB9F8A95-8A12-4A31-998C-39472756A968}"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40712305"/>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1FA7293-7C9D-43A8-880D-CC8F66002A3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AD0CDFA-C9D2-4DC4-B6EF-D67C3259CFE7}"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67128660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13"/>
          <p:cNvSpPr>
            <a:spLocks noGrp="1"/>
          </p:cNvSpPr>
          <p:nvPr>
            <p:ph type="dt" sz="half" idx="10"/>
          </p:nvPr>
        </p:nvSpPr>
        <p:spPr/>
        <p:txBody>
          <a:bodyPr/>
          <a:lstStyle>
            <a:lvl1pPr>
              <a:defRPr/>
            </a:lvl1pPr>
          </a:lstStyle>
          <a:p>
            <a:pPr>
              <a:defRPr/>
            </a:pPr>
            <a:fld id="{527B0D46-B793-4A4D-A81C-A0A650B06878}" type="datetime1">
              <a:rPr lang="ru-RU"/>
              <a:pPr>
                <a:defRPr/>
              </a:pPr>
              <a:t>03.09.2013</a:t>
            </a:fld>
            <a:endParaRPr lang="ru-RU" dirty="0"/>
          </a:p>
        </p:txBody>
      </p:sp>
      <p:sp>
        <p:nvSpPr>
          <p:cNvPr id="5" name="Номер слайда 22"/>
          <p:cNvSpPr>
            <a:spLocks noGrp="1"/>
          </p:cNvSpPr>
          <p:nvPr>
            <p:ph type="sldNum" sz="quarter" idx="11"/>
          </p:nvPr>
        </p:nvSpPr>
        <p:spPr/>
        <p:txBody>
          <a:bodyPr/>
          <a:lstStyle>
            <a:lvl1pPr>
              <a:defRPr/>
            </a:lvl1pPr>
          </a:lstStyle>
          <a:p>
            <a:pPr>
              <a:defRPr/>
            </a:pPr>
            <a:r>
              <a:rPr lang="ru-RU"/>
              <a:t>СЛАЙД</a:t>
            </a:r>
            <a:fld id="{9AE9F42A-D7F5-4600-B45D-64AF87ADA33F}" type="slidenum">
              <a:rPr lang="ru-RU"/>
              <a:pPr>
                <a:defRPr/>
              </a:pPr>
              <a:t>‹#›</a:t>
            </a:fld>
            <a:endParaRPr lang="ru-RU"/>
          </a:p>
        </p:txBody>
      </p:sp>
    </p:spTree>
    <p:extLst>
      <p:ext uri="{BB962C8B-B14F-4D97-AF65-F5344CB8AC3E}">
        <p14:creationId xmlns:p14="http://schemas.microsoft.com/office/powerpoint/2010/main" xmlns="" val="24923390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39"/>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39"/>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83CC8FD-8F5A-4781-91B9-4C34E1BDA785}"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4949EAF8-BFFE-4833-A5FF-0579F882BFFA}"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153404198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13"/>
          <p:cNvSpPr>
            <a:spLocks noGrp="1"/>
          </p:cNvSpPr>
          <p:nvPr>
            <p:ph type="dt" sz="half" idx="10"/>
          </p:nvPr>
        </p:nvSpPr>
        <p:spPr/>
        <p:txBody>
          <a:bodyPr/>
          <a:lstStyle>
            <a:lvl1pPr>
              <a:defRPr/>
            </a:lvl1pPr>
          </a:lstStyle>
          <a:p>
            <a:pPr>
              <a:defRPr/>
            </a:pPr>
            <a:fld id="{9098CCEB-8338-4F04-93C2-EEA05F9083FE}" type="datetime1">
              <a:rPr lang="ru-RU"/>
              <a:pPr>
                <a:defRPr/>
              </a:pPr>
              <a:t>03.09.2013</a:t>
            </a:fld>
            <a:endParaRPr lang="ru-RU" dirty="0"/>
          </a:p>
        </p:txBody>
      </p:sp>
      <p:sp>
        <p:nvSpPr>
          <p:cNvPr id="5" name="Номер слайда 22"/>
          <p:cNvSpPr>
            <a:spLocks noGrp="1"/>
          </p:cNvSpPr>
          <p:nvPr>
            <p:ph type="sldNum" sz="quarter" idx="11"/>
          </p:nvPr>
        </p:nvSpPr>
        <p:spPr/>
        <p:txBody>
          <a:bodyPr/>
          <a:lstStyle>
            <a:lvl1pPr>
              <a:defRPr/>
            </a:lvl1pPr>
          </a:lstStyle>
          <a:p>
            <a:pPr>
              <a:defRPr/>
            </a:pPr>
            <a:r>
              <a:rPr lang="ru-RU"/>
              <a:t>СЛАЙД</a:t>
            </a:r>
            <a:fld id="{65563A2B-ADC0-4A28-B53D-E9E93B868F35}" type="slidenum">
              <a:rPr lang="ru-RU"/>
              <a:pPr>
                <a:defRPr/>
              </a:pPr>
              <a:t>‹#›</a:t>
            </a:fld>
            <a:endParaRPr lang="ru-RU"/>
          </a:p>
        </p:txBody>
      </p:sp>
    </p:spTree>
    <p:extLst>
      <p:ext uri="{BB962C8B-B14F-4D97-AF65-F5344CB8AC3E}">
        <p14:creationId xmlns:p14="http://schemas.microsoft.com/office/powerpoint/2010/main" xmlns="" val="241139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ltGray">
      <p:bgPr>
        <a:solidFill>
          <a:schemeClr val="bg1"/>
        </a:solidFill>
        <a:effectLst/>
      </p:bgPr>
    </p:bg>
    <p:spTree>
      <p:nvGrpSpPr>
        <p:cNvPr id="1" name=""/>
        <p:cNvGrpSpPr/>
        <p:nvPr/>
      </p:nvGrpSpPr>
      <p:grpSpPr>
        <a:xfrm>
          <a:off x="0" y="0"/>
          <a:ext cx="0" cy="0"/>
          <a:chOff x="0" y="0"/>
          <a:chExt cx="0" cy="0"/>
        </a:xfrm>
      </p:grpSpPr>
      <p:sp>
        <p:nvSpPr>
          <p:cNvPr id="4" name="Rectangle 30"/>
          <p:cNvSpPr>
            <a:spLocks noChangeArrowheads="1"/>
          </p:cNvSpPr>
          <p:nvPr/>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srgbClr val="000000"/>
              </a:solidFill>
              <a:latin typeface="Times New Roman" pitchFamily="18" charset="0"/>
              <a:cs typeface="+mn-cs"/>
            </a:endParaRPr>
          </a:p>
        </p:txBody>
      </p:sp>
      <p:sp>
        <p:nvSpPr>
          <p:cNvPr id="5" name="Freeform 17"/>
          <p:cNvSpPr>
            <a:spLocks/>
          </p:cNvSpPr>
          <p:nvPr/>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just" eaLnBrk="0" hangingPunct="0"/>
            <a:endParaRPr lang="ru-RU" sz="2000" smtClean="0">
              <a:solidFill>
                <a:srgbClr val="000000"/>
              </a:solidFill>
              <a:latin typeface="Arial" pitchFamily="34" charset="0"/>
              <a:cs typeface="+mn-cs"/>
            </a:endParaRPr>
          </a:p>
        </p:txBody>
      </p:sp>
      <p:pic>
        <p:nvPicPr>
          <p:cNvPr id="6" name="Picture 27" descr="Надпись Минфин"/>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Object 28"/>
          <p:cNvGraphicFramePr>
            <a:graphicFrameLocks noChangeAspect="1"/>
          </p:cNvGraphicFramePr>
          <p:nvPr/>
        </p:nvGraphicFramePr>
        <p:xfrm>
          <a:off x="9465733" y="0"/>
          <a:ext cx="440267" cy="457200"/>
        </p:xfrm>
        <a:graphic>
          <a:graphicData uri="http://schemas.openxmlformats.org/presentationml/2006/ole">
            <p:oleObj spid="_x0000_s1059" name="Photo Editor Photo" r:id="rId4" imgW="466692" imgH="509406" progId="">
              <p:embed/>
            </p:oleObj>
          </a:graphicData>
        </a:graphic>
      </p:graphicFrame>
      <p:pic>
        <p:nvPicPr>
          <p:cNvPr id="8" name="Picture 29" descr="untitled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2656"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Freeform 31"/>
          <p:cNvSpPr>
            <a:spLocks/>
          </p:cNvSpPr>
          <p:nvPr/>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just" eaLnBrk="0" hangingPunct="0"/>
            <a:endParaRPr lang="ru-RU" sz="2000" smtClean="0">
              <a:solidFill>
                <a:srgbClr val="000000"/>
              </a:solidFill>
              <a:latin typeface="Arial" pitchFamily="34" charset="0"/>
              <a:cs typeface="+mn-cs"/>
            </a:endParaRPr>
          </a:p>
        </p:txBody>
      </p:sp>
      <p:sp>
        <p:nvSpPr>
          <p:cNvPr id="3076" name="Rectangle 4"/>
          <p:cNvSpPr>
            <a:spLocks noGrp="1" noChangeArrowheads="1"/>
          </p:cNvSpPr>
          <p:nvPr>
            <p:ph type="ctrTitle"/>
          </p:nvPr>
        </p:nvSpPr>
        <p:spPr>
          <a:xfrm>
            <a:off x="742950" y="2286000"/>
            <a:ext cx="8420100" cy="1143000"/>
          </a:xfrm>
        </p:spPr>
        <p:txBody>
          <a:bodyPr/>
          <a:lstStyle>
            <a:lvl1pPr>
              <a:defRPr sz="3800"/>
            </a:lvl1pPr>
          </a:lstStyle>
          <a:p>
            <a:r>
              <a:rPr lang="en-US"/>
              <a:t>Click to edit Master title style</a:t>
            </a:r>
          </a:p>
        </p:txBody>
      </p:sp>
      <p:sp>
        <p:nvSpPr>
          <p:cNvPr id="3077" name="Rectangle 5"/>
          <p:cNvSpPr>
            <a:spLocks noGrp="1" noChangeArrowheads="1"/>
          </p:cNvSpPr>
          <p:nvPr>
            <p:ph type="subTitle" idx="1"/>
          </p:nvPr>
        </p:nvSpPr>
        <p:spPr>
          <a:xfrm>
            <a:off x="484981" y="4848225"/>
            <a:ext cx="9018588" cy="1181100"/>
          </a:xfrm>
        </p:spPr>
        <p:txBody>
          <a:bodyPr/>
          <a:lstStyle>
            <a:lvl1pPr marL="0" indent="0" algn="ctr">
              <a:buFontTx/>
              <a:buNone/>
              <a:defRPr>
                <a:solidFill>
                  <a:srgbClr val="000066"/>
                </a:solidFill>
              </a:defRPr>
            </a:lvl1pPr>
          </a:lstStyle>
          <a:p>
            <a:r>
              <a:rPr lang="en-US"/>
              <a:t>Click to edit Master subtitle style</a:t>
            </a:r>
          </a:p>
        </p:txBody>
      </p:sp>
      <p:sp>
        <p:nvSpPr>
          <p:cNvPr id="10" name="Rectangle 6"/>
          <p:cNvSpPr>
            <a:spLocks noGrp="1" noChangeArrowheads="1"/>
          </p:cNvSpPr>
          <p:nvPr>
            <p:ph type="dt" sz="half" idx="10"/>
          </p:nvPr>
        </p:nvSpPr>
        <p:spPr/>
        <p:txBody>
          <a:bodyPr/>
          <a:lstStyle>
            <a:lvl1pPr>
              <a:defRPr/>
            </a:lvl1pPr>
          </a:lstStyle>
          <a:p>
            <a:pPr>
              <a:defRPr/>
            </a:pPr>
            <a:fld id="{00F8B7FE-001F-475E-AA0C-21A965679CF4}" type="datetime1">
              <a:rPr lang="ru-RU">
                <a:solidFill>
                  <a:srgbClr val="000000"/>
                </a:solidFill>
              </a:rPr>
              <a:pPr>
                <a:defRPr/>
              </a:pPr>
              <a:t>03.09.2013</a:t>
            </a:fld>
            <a:endParaRPr lang="ru-RU">
              <a:solidFill>
                <a:srgbClr val="000000"/>
              </a:solidFill>
            </a:endParaRPr>
          </a:p>
        </p:txBody>
      </p:sp>
      <p:sp>
        <p:nvSpPr>
          <p:cNvPr id="11" name="Rectangle 7"/>
          <p:cNvSpPr>
            <a:spLocks noGrp="1" noChangeArrowheads="1"/>
          </p:cNvSpPr>
          <p:nvPr>
            <p:ph type="ftr" sz="quarter" idx="11"/>
          </p:nvPr>
        </p:nvSpPr>
        <p:spPr/>
        <p:txBody>
          <a:bodyPr/>
          <a:lstStyle>
            <a:lvl1pPr>
              <a:defRPr/>
            </a:lvl1pPr>
          </a:lstStyle>
          <a:p>
            <a:pPr>
              <a:defRPr/>
            </a:pPr>
            <a:endParaRPr lang="ru-RU">
              <a:solidFill>
                <a:srgbClr val="000000"/>
              </a:solidFill>
            </a:endParaRPr>
          </a:p>
        </p:txBody>
      </p:sp>
      <p:sp>
        <p:nvSpPr>
          <p:cNvPr id="12" name="Rectangle 8"/>
          <p:cNvSpPr>
            <a:spLocks noGrp="1" noChangeArrowheads="1"/>
          </p:cNvSpPr>
          <p:nvPr>
            <p:ph type="sldNum" sz="quarter" idx="12"/>
          </p:nvPr>
        </p:nvSpPr>
        <p:spPr>
          <a:xfrm>
            <a:off x="7099300" y="6534150"/>
            <a:ext cx="2806700" cy="323850"/>
          </a:xfrm>
        </p:spPr>
        <p:txBody>
          <a:bodyPr/>
          <a:lstStyle>
            <a:lvl1pPr>
              <a:defRPr/>
            </a:lvl1pPr>
          </a:lstStyle>
          <a:p>
            <a:pPr>
              <a:defRPr/>
            </a:pPr>
            <a:r>
              <a:rPr lang="ru-RU">
                <a:solidFill>
                  <a:srgbClr val="000000"/>
                </a:solidFill>
              </a:rPr>
              <a:t>СЛАЙД</a:t>
            </a:r>
            <a:r>
              <a:rPr lang="ru-RU" sz="1400">
                <a:solidFill>
                  <a:srgbClr val="000000"/>
                </a:solidFill>
              </a:rPr>
              <a:t> </a:t>
            </a:r>
            <a:fld id="{B01209B2-06D4-4D70-A237-40B3AC589982}" type="slidenum">
              <a:rPr lang="ru-RU" sz="1400">
                <a:solidFill>
                  <a:srgbClr val="000000"/>
                </a:solidFill>
              </a:rPr>
              <a:pPr>
                <a:defRPr/>
              </a:pPr>
              <a:t>‹#›</a:t>
            </a:fld>
            <a:endParaRPr lang="ru-RU" sz="1400">
              <a:solidFill>
                <a:srgbClr val="000000"/>
              </a:solidFill>
            </a:endParaRPr>
          </a:p>
        </p:txBody>
      </p:sp>
    </p:spTree>
    <p:extLst>
      <p:ext uri="{BB962C8B-B14F-4D97-AF65-F5344CB8AC3E}">
        <p14:creationId xmlns:p14="http://schemas.microsoft.com/office/powerpoint/2010/main" xmlns="" val="2815538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2/3*#ppt_w"/>
                                          </p:val>
                                        </p:tav>
                                        <p:tav tm="100000">
                                          <p:val>
                                            <p:strVal val="#ppt_w"/>
                                          </p:val>
                                        </p:tav>
                                      </p:tavLst>
                                    </p:anim>
                                    <p:anim calcmode="lin" valueType="num">
                                      <p:cBhvr>
                                        <p:cTn id="8" dur="500" fill="hold"/>
                                        <p:tgtEl>
                                          <p:spTgt spid="8"/>
                                        </p:tgtEl>
                                        <p:attrNameLst>
                                          <p:attrName>ppt_h</p:attrName>
                                        </p:attrNameLst>
                                      </p:cBhvr>
                                      <p:tavLst>
                                        <p:tav tm="0">
                                          <p:val>
                                            <p:strVal val="2/3*#ppt_h"/>
                                          </p:val>
                                        </p:tav>
                                        <p:tav tm="100000">
                                          <p:val>
                                            <p:strVal val="#ppt_h"/>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strVal val="2/3*#ppt_w"/>
                                          </p:val>
                                        </p:tav>
                                        <p:tav tm="100000">
                                          <p:val>
                                            <p:strVal val="#ppt_w"/>
                                          </p:val>
                                        </p:tav>
                                      </p:tavLst>
                                    </p:anim>
                                    <p:anim calcmode="lin" valueType="num">
                                      <p:cBhvr>
                                        <p:cTn id="13" dur="500" fill="hold"/>
                                        <p:tgtEl>
                                          <p:spTgt spid="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4" name="Прямоугольник 3"/>
          <p:cNvSpPr/>
          <p:nvPr userDrawn="1"/>
        </p:nvSpPr>
        <p:spPr>
          <a:xfrm>
            <a:off x="0" y="0"/>
            <a:ext cx="9906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a:solidFill>
                <a:srgbClr val="FFFFFF"/>
              </a:solidFill>
            </a:endParaRPr>
          </a:p>
        </p:txBody>
      </p:sp>
      <p:sp>
        <p:nvSpPr>
          <p:cNvPr id="5" name="Прямоугольник 4"/>
          <p:cNvSpPr/>
          <p:nvPr userDrawn="1"/>
        </p:nvSpPr>
        <p:spPr bwMode="invGray">
          <a:xfrm>
            <a:off x="9842368" y="-1588"/>
            <a:ext cx="61913"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dirty="0">
              <a:solidFill>
                <a:srgbClr val="FFFFFF"/>
              </a:solidFill>
            </a:endParaRPr>
          </a:p>
        </p:txBody>
      </p:sp>
      <p:sp>
        <p:nvSpPr>
          <p:cNvPr id="6" name="Прямоугольник 5"/>
          <p:cNvSpPr/>
          <p:nvPr userDrawn="1"/>
        </p:nvSpPr>
        <p:spPr bwMode="invGray">
          <a:xfrm>
            <a:off x="9797654" y="-1588"/>
            <a:ext cx="30956"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dirty="0">
              <a:solidFill>
                <a:srgbClr val="FFFFFF"/>
              </a:solidFill>
            </a:endParaRPr>
          </a:p>
        </p:txBody>
      </p:sp>
      <p:sp>
        <p:nvSpPr>
          <p:cNvPr id="7" name="Прямоугольник 6"/>
          <p:cNvSpPr/>
          <p:nvPr userDrawn="1"/>
        </p:nvSpPr>
        <p:spPr bwMode="invGray">
          <a:xfrm>
            <a:off x="9777022" y="-1588"/>
            <a:ext cx="10319"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a:solidFill>
                <a:srgbClr val="FFFFFF"/>
              </a:solidFill>
            </a:endParaRPr>
          </a:p>
        </p:txBody>
      </p:sp>
      <p:sp>
        <p:nvSpPr>
          <p:cNvPr id="8" name="Прямоугольник 7"/>
          <p:cNvSpPr/>
          <p:nvPr userDrawn="1"/>
        </p:nvSpPr>
        <p:spPr bwMode="invGray">
          <a:xfrm>
            <a:off x="9725422" y="-1588"/>
            <a:ext cx="27517"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a:solidFill>
                <a:srgbClr val="FFFFFF"/>
              </a:solidFill>
            </a:endParaRPr>
          </a:p>
        </p:txBody>
      </p:sp>
      <p:sp>
        <p:nvSpPr>
          <p:cNvPr id="9" name="Прямоугольник 8"/>
          <p:cNvSpPr/>
          <p:nvPr userDrawn="1"/>
        </p:nvSpPr>
        <p:spPr bwMode="invGray">
          <a:xfrm>
            <a:off x="9658356" y="0"/>
            <a:ext cx="6019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a:solidFill>
                <a:srgbClr val="FFFFFF"/>
              </a:solidFill>
            </a:endParaRPr>
          </a:p>
        </p:txBody>
      </p:sp>
      <p:sp>
        <p:nvSpPr>
          <p:cNvPr id="10" name="Прямоугольник 9"/>
          <p:cNvSpPr/>
          <p:nvPr userDrawn="1"/>
        </p:nvSpPr>
        <p:spPr bwMode="invGray">
          <a:xfrm>
            <a:off x="9615358" y="0"/>
            <a:ext cx="6879"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0" hangingPunct="0">
              <a:defRPr/>
            </a:pPr>
            <a:endParaRPr lang="en-US" sz="2000" dirty="0">
              <a:solidFill>
                <a:srgbClr val="FFFFFF"/>
              </a:solidFill>
            </a:endParaRPr>
          </a:p>
        </p:txBody>
      </p:sp>
      <p:pic>
        <p:nvPicPr>
          <p:cNvPr id="11" name="Picture 11" descr="MF_emblema [Converted]"/>
          <p:cNvPicPr>
            <a:picLocks noChangeAspect="1" noChangeArrowheads="1"/>
          </p:cNvPicPr>
          <p:nvPr userDrawn="1"/>
        </p:nvPicPr>
        <p:blipFill>
          <a:blip r:embed="rId2"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a:stretch>
            <a:fillRect/>
          </a:stretch>
        </p:blipFill>
        <p:spPr bwMode="auto">
          <a:xfrm>
            <a:off x="166820" y="0"/>
            <a:ext cx="419629" cy="439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Прямоугольник 11"/>
          <p:cNvSpPr/>
          <p:nvPr userDrawn="1"/>
        </p:nvSpPr>
        <p:spPr>
          <a:xfrm>
            <a:off x="586455" y="11"/>
            <a:ext cx="502179" cy="379413"/>
          </a:xfrm>
          <a:prstGeom prst="rect">
            <a:avLst/>
          </a:prstGeom>
        </p:spPr>
        <p:txBody>
          <a:bodyPr wrap="none">
            <a:normAutofit lnSpcReduction="10000"/>
          </a:bodyPr>
          <a:lstStyle/>
          <a:p>
            <a:pPr algn="just" eaLnBrk="0" hangingPunct="0">
              <a:defRPr/>
            </a:pPr>
            <a:r>
              <a:rPr lang="ru-RU" sz="2000" dirty="0">
                <a:solidFill>
                  <a:srgbClr val="53548A">
                    <a:lumMod val="20000"/>
                    <a:lumOff val="80000"/>
                  </a:srgbClr>
                </a:solidFill>
                <a:latin typeface="Arial" charset="0"/>
                <a:cs typeface="Times New Roman" pitchFamily="18" charset="0"/>
              </a:rPr>
              <a:t>М</a:t>
            </a:r>
            <a:endParaRPr lang="ru-RU" sz="2000" dirty="0">
              <a:solidFill>
                <a:srgbClr val="000000"/>
              </a:solidFill>
              <a:latin typeface="Arial" charset="0"/>
              <a:cs typeface="+mn-cs"/>
            </a:endParaRPr>
          </a:p>
        </p:txBody>
      </p:sp>
      <p:sp>
        <p:nvSpPr>
          <p:cNvPr id="13" name="Прямоугольник 14"/>
          <p:cNvSpPr>
            <a:spLocks noChangeArrowheads="1"/>
          </p:cNvSpPr>
          <p:nvPr userDrawn="1"/>
        </p:nvSpPr>
        <p:spPr bwMode="auto">
          <a:xfrm>
            <a:off x="1059450" y="-20638"/>
            <a:ext cx="24237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just" eaLnBrk="0" hangingPunct="0"/>
            <a:r>
              <a:rPr lang="ru-RU" sz="1600" smtClean="0">
                <a:solidFill>
                  <a:srgbClr val="DBDBE9"/>
                </a:solidFill>
                <a:latin typeface="Arial" pitchFamily="34" charset="0"/>
                <a:cs typeface="Times New Roman" pitchFamily="18" charset="0"/>
              </a:rPr>
              <a:t>]</a:t>
            </a:r>
            <a:endParaRPr lang="ru-RU" sz="2000" smtClean="0">
              <a:solidFill>
                <a:srgbClr val="DBDBE9"/>
              </a:solidFill>
              <a:latin typeface="Arial" pitchFamily="34" charset="0"/>
              <a:cs typeface="Times New Roman" pitchFamily="18" charset="0"/>
            </a:endParaRPr>
          </a:p>
        </p:txBody>
      </p:sp>
      <p:sp>
        <p:nvSpPr>
          <p:cNvPr id="14" name="TextBox 13"/>
          <p:cNvSpPr txBox="1">
            <a:spLocks noChangeArrowheads="1"/>
          </p:cNvSpPr>
          <p:nvPr userDrawn="1"/>
        </p:nvSpPr>
        <p:spPr bwMode="auto">
          <a:xfrm>
            <a:off x="854833" y="-61913"/>
            <a:ext cx="38504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eaLnBrk="1" hangingPunct="1">
              <a:defRPr/>
            </a:pPr>
            <a:r>
              <a:rPr lang="ru-RU" sz="2200" i="1" smtClean="0">
                <a:solidFill>
                  <a:srgbClr val="FFFFFF"/>
                </a:solidFill>
                <a:cs typeface="Times New Roman" pitchFamily="18" charset="0"/>
              </a:rPr>
              <a:t>ф</a:t>
            </a:r>
            <a:endParaRPr lang="ru-RU" sz="2200" smtClean="0">
              <a:solidFill>
                <a:srgbClr val="DBDBE9"/>
              </a:solidFill>
              <a:cs typeface="Times New Roman" pitchFamily="18" charset="0"/>
            </a:endParaRPr>
          </a:p>
        </p:txBody>
      </p:sp>
      <p:sp>
        <p:nvSpPr>
          <p:cNvPr id="15" name="Номер слайда 11"/>
          <p:cNvSpPr txBox="1">
            <a:spLocks noGrp="1"/>
          </p:cNvSpPr>
          <p:nvPr userDrawn="1"/>
        </p:nvSpPr>
        <p:spPr bwMode="auto">
          <a:xfrm>
            <a:off x="8043466" y="11"/>
            <a:ext cx="160800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r" eaLnBrk="1" hangingPunct="1">
              <a:defRPr/>
            </a:pPr>
            <a:fld id="{8C8571D8-8F03-4702-B705-221749BFF998}" type="slidenum">
              <a:rPr lang="ru-RU" sz="2000" smtClean="0">
                <a:solidFill>
                  <a:srgbClr val="FFFFFF"/>
                </a:solidFill>
                <a:cs typeface="+mn-cs"/>
              </a:rPr>
              <a:pPr algn="r" eaLnBrk="1" hangingPunct="1">
                <a:defRPr/>
              </a:pPr>
              <a:t>‹#›</a:t>
            </a:fld>
            <a:endParaRPr lang="ru-RU" sz="2000" smtClean="0">
              <a:solidFill>
                <a:srgbClr val="FFFFFF"/>
              </a:solidFill>
              <a:cs typeface="+mn-cs"/>
            </a:endParaRPr>
          </a:p>
        </p:txBody>
      </p:sp>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xmlns="" val="827706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5"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Object 28"/>
          <p:cNvGraphicFramePr>
            <a:graphicFrameLocks noChangeAspect="1"/>
          </p:cNvGraphicFramePr>
          <p:nvPr userDrawn="1"/>
        </p:nvGraphicFramePr>
        <p:xfrm>
          <a:off x="9465733" y="0"/>
          <a:ext cx="440267" cy="457200"/>
        </p:xfrm>
        <a:graphic>
          <a:graphicData uri="http://schemas.openxmlformats.org/presentationml/2006/ole">
            <p:oleObj spid="_x0000_s3134" name="Photo Editor Photo" r:id="rId4" imgW="466692" imgH="509406" progId="">
              <p:embed/>
            </p:oleObj>
          </a:graphicData>
        </a:graphic>
      </p:graphicFrame>
      <p:pic>
        <p:nvPicPr>
          <p:cNvPr id="7"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6"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9"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1" name="Picture 27" descr="Надпись Минфин"/>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Object 28"/>
          <p:cNvGraphicFramePr>
            <a:graphicFrameLocks noChangeAspect="1"/>
          </p:cNvGraphicFramePr>
          <p:nvPr userDrawn="1"/>
        </p:nvGraphicFramePr>
        <p:xfrm>
          <a:off x="9465733" y="0"/>
          <a:ext cx="440267" cy="457200"/>
        </p:xfrm>
        <a:graphic>
          <a:graphicData uri="http://schemas.openxmlformats.org/presentationml/2006/ole">
            <p:oleObj spid="_x0000_s3135" name="Photo Editor Photo" r:id="rId6" imgW="466692" imgH="509406" progId="">
              <p:embed/>
            </p:oleObj>
          </a:graphicData>
        </a:graphic>
      </p:graphicFrame>
      <p:pic>
        <p:nvPicPr>
          <p:cNvPr id="13" name="Picture 29" descr="untitled1"/>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502656"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5"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2" name="Заголовок 1"/>
          <p:cNvSpPr>
            <a:spLocks noGrp="1"/>
          </p:cNvSpPr>
          <p:nvPr>
            <p:ph type="ctrTitle"/>
          </p:nvPr>
        </p:nvSpPr>
        <p:spPr>
          <a:xfrm>
            <a:off x="742950" y="213043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16" name="Дата 3"/>
          <p:cNvSpPr>
            <a:spLocks noGrp="1"/>
          </p:cNvSpPr>
          <p:nvPr>
            <p:ph type="dt" sz="half" idx="10"/>
          </p:nvPr>
        </p:nvSpPr>
        <p:spPr/>
        <p:txBody>
          <a:bodyPr/>
          <a:lstStyle>
            <a:lvl1pPr>
              <a:defRPr/>
            </a:lvl1pPr>
          </a:lstStyle>
          <a:p>
            <a:pPr>
              <a:defRPr/>
            </a:pPr>
            <a:fld id="{3DC2A79B-4FD2-4FEA-A3F8-C7D6E9300065}" type="datetime1">
              <a:rPr lang="ru-RU">
                <a:solidFill>
                  <a:prstClr val="black">
                    <a:tint val="75000"/>
                  </a:prstClr>
                </a:solidFill>
              </a:rPr>
              <a:pPr>
                <a:defRPr/>
              </a:pPr>
              <a:t>03.09.2013</a:t>
            </a:fld>
            <a:endParaRPr lang="ru-RU">
              <a:solidFill>
                <a:prstClr val="black">
                  <a:tint val="75000"/>
                </a:prstClr>
              </a:solidFill>
            </a:endParaRPr>
          </a:p>
        </p:txBody>
      </p:sp>
      <p:sp>
        <p:nvSpPr>
          <p:cNvPr id="17"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18"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CDCD48B7-66B9-4BFF-AD3C-5A3758835B19}"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68297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2/3*#ppt_w"/>
                                          </p:val>
                                        </p:tav>
                                        <p:tav tm="100000">
                                          <p:val>
                                            <p:strVal val="#ppt_w"/>
                                          </p:val>
                                        </p:tav>
                                      </p:tavLst>
                                    </p:anim>
                                    <p:anim calcmode="lin" valueType="num">
                                      <p:cBhvr>
                                        <p:cTn id="8" dur="5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2/3*#ppt_w"/>
                                          </p:val>
                                        </p:tav>
                                        <p:tav tm="100000">
                                          <p:val>
                                            <p:strVal val="#ppt_w"/>
                                          </p:val>
                                        </p:tav>
                                      </p:tavLst>
                                    </p:anim>
                                    <p:anim calcmode="lin" valueType="num">
                                      <p:cBhvr>
                                        <p:cTn id="13" dur="500" fill="hold"/>
                                        <p:tgtEl>
                                          <p:spTgt spid="6"/>
                                        </p:tgtEl>
                                        <p:attrNameLst>
                                          <p:attrName>ppt_h</p:attrName>
                                        </p:attrNameLst>
                                      </p:cBhvr>
                                      <p:tavLst>
                                        <p:tav tm="0">
                                          <p:val>
                                            <p:strVal val="2/3*#ppt_h"/>
                                          </p:val>
                                        </p:tav>
                                        <p:tav tm="100000">
                                          <p:val>
                                            <p:strVal val="#ppt_h"/>
                                          </p:val>
                                        </p:tav>
                                      </p:tavLst>
                                    </p:anim>
                                  </p:childTnLst>
                                </p:cTn>
                              </p:par>
                            </p:childTnLst>
                          </p:cTn>
                        </p:par>
                        <p:par>
                          <p:cTn id="14" fill="hold">
                            <p:stCondLst>
                              <p:cond delay="1000"/>
                            </p:stCondLst>
                            <p:childTnLst>
                              <p:par>
                                <p:cTn id="15" presetID="23" presetClass="entr" presetSubtype="27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2/3*#ppt_w"/>
                                          </p:val>
                                        </p:tav>
                                        <p:tav tm="100000">
                                          <p:val>
                                            <p:strVal val="#ppt_w"/>
                                          </p:val>
                                        </p:tav>
                                      </p:tavLst>
                                    </p:anim>
                                    <p:anim calcmode="lin" valueType="num">
                                      <p:cBhvr>
                                        <p:cTn id="18" dur="500" fill="hold"/>
                                        <p:tgtEl>
                                          <p:spTgt spid="13"/>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23" presetClass="entr" presetSubtype="27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strVal val="2/3*#ppt_w"/>
                                          </p:val>
                                        </p:tav>
                                        <p:tav tm="100000">
                                          <p:val>
                                            <p:strVal val="#ppt_w"/>
                                          </p:val>
                                        </p:tav>
                                      </p:tavLst>
                                    </p:anim>
                                    <p:anim calcmode="lin" valueType="num">
                                      <p:cBhvr>
                                        <p:cTn id="23" dur="500" fill="hold"/>
                                        <p:tgtEl>
                                          <p:spTgt spid="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68B94B-D69F-495E-B5E4-48D57C44DD58}" type="datetime1">
              <a:rPr lang="ru-RU">
                <a:solidFill>
                  <a:prstClr val="black">
                    <a:tint val="75000"/>
                  </a:prstClr>
                </a:solidFill>
              </a:rPr>
              <a:pPr>
                <a:defRPr/>
              </a:pPr>
              <a:t>03.09.2013</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r>
              <a:rPr lang="ru-RU">
                <a:solidFill>
                  <a:prstClr val="black">
                    <a:tint val="75000"/>
                  </a:prstClr>
                </a:solidFill>
              </a:rPr>
              <a:t>СЛАЙД</a:t>
            </a:r>
            <a:r>
              <a:rPr lang="ru-RU" sz="1400">
                <a:solidFill>
                  <a:prstClr val="black">
                    <a:tint val="75000"/>
                  </a:prstClr>
                </a:solidFill>
              </a:rPr>
              <a:t> </a:t>
            </a:r>
            <a:fld id="{2AE4F3E1-3426-43D2-BA50-A0DD88D5A9B4}" type="slidenum">
              <a:rPr lang="ru-RU" sz="1400">
                <a:solidFill>
                  <a:prstClr val="black">
                    <a:tint val="75000"/>
                  </a:prstClr>
                </a:solidFill>
              </a:rPr>
              <a:pPr>
                <a:defRPr/>
              </a:pPr>
              <a:t>‹#›</a:t>
            </a:fld>
            <a:endParaRPr lang="ru-RU" sz="1400">
              <a:solidFill>
                <a:prstClr val="black">
                  <a:tint val="75000"/>
                </a:prstClr>
              </a:solidFill>
            </a:endParaRPr>
          </a:p>
        </p:txBody>
      </p:sp>
    </p:spTree>
    <p:extLst>
      <p:ext uri="{BB962C8B-B14F-4D97-AF65-F5344CB8AC3E}">
        <p14:creationId xmlns:p14="http://schemas.microsoft.com/office/powerpoint/2010/main" xmlns="" val="2959084200"/>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vmlDrawing" Target="../drawings/vmlDrawing2.v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6" Type="http://schemas.openxmlformats.org/officeDocument/2006/relationships/image" Target="../media/image5.jpe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oleObject" Target="../embeddings/oleObject2.bin"/><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vmlDrawing" Target="../drawings/vmlDrawing4.v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4.xml"/><Relationship Id="rId2" Type="http://schemas.openxmlformats.org/officeDocument/2006/relationships/slideLayout" Target="../slideLayouts/slideLayout20.xml"/><Relationship Id="rId16" Type="http://schemas.openxmlformats.org/officeDocument/2006/relationships/image" Target="../media/image5.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oleObject" Target="../embeddings/oleObject5.bin"/><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vmlDrawing" Target="../drawings/vmlDrawing6.v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5.xml"/><Relationship Id="rId2" Type="http://schemas.openxmlformats.org/officeDocument/2006/relationships/slideLayout" Target="../slideLayouts/slideLayout31.xml"/><Relationship Id="rId16" Type="http://schemas.openxmlformats.org/officeDocument/2006/relationships/image" Target="../media/image5.jpe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oleObject" Target="../embeddings/oleObject8.bin"/><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21"/>
          <p:cNvSpPr>
            <a:spLocks noGrp="1"/>
          </p:cNvSpPr>
          <p:nvPr>
            <p:ph type="title"/>
          </p:nvPr>
        </p:nvSpPr>
        <p:spPr bwMode="auto">
          <a:xfrm>
            <a:off x="495300" y="1143000"/>
            <a:ext cx="89154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Текст 12"/>
          <p:cNvSpPr>
            <a:spLocks noGrp="1"/>
          </p:cNvSpPr>
          <p:nvPr>
            <p:ph type="body" idx="1"/>
          </p:nvPr>
        </p:nvSpPr>
        <p:spPr bwMode="auto">
          <a:xfrm>
            <a:off x="495300" y="2249488"/>
            <a:ext cx="8915400" cy="432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3" name="Дата 2"/>
          <p:cNvSpPr>
            <a:spLocks noGrp="1"/>
          </p:cNvSpPr>
          <p:nvPr>
            <p:ph type="dt" sz="half" idx="2"/>
          </p:nvPr>
        </p:nvSpPr>
        <p:spPr>
          <a:xfrm>
            <a:off x="7132638" y="612775"/>
            <a:ext cx="1038226" cy="457200"/>
          </a:xfrm>
          <a:prstGeom prst="rect">
            <a:avLst/>
          </a:prstGeom>
        </p:spPr>
        <p:txBody>
          <a:bodyPr vert="horz" wrap="square" lIns="91440" tIns="45720" rIns="91440" bIns="45720" numCol="1" anchor="t" anchorCtr="0" compatLnSpc="1">
            <a:prstTxWarp prst="textNoShape">
              <a:avLst/>
            </a:prstTxWarp>
          </a:bodyPr>
          <a:lstStyle>
            <a:lvl1pPr>
              <a:defRPr sz="800">
                <a:solidFill>
                  <a:schemeClr val="accent2"/>
                </a:solidFill>
                <a:latin typeface="Arial" pitchFamily="34" charset="0"/>
                <a:cs typeface="+mn-cs"/>
              </a:defRPr>
            </a:lvl1pPr>
          </a:lstStyle>
          <a:p>
            <a:pPr>
              <a:defRPr/>
            </a:pPr>
            <a:endParaRPr lang="ru-RU" dirty="0"/>
          </a:p>
        </p:txBody>
      </p:sp>
      <p:sp>
        <p:nvSpPr>
          <p:cNvPr id="14" name="Нижний колонтитул 3"/>
          <p:cNvSpPr>
            <a:spLocks noGrp="1"/>
          </p:cNvSpPr>
          <p:nvPr>
            <p:ph type="ftr" sz="quarter" idx="3"/>
          </p:nvPr>
        </p:nvSpPr>
        <p:spPr>
          <a:xfrm>
            <a:off x="5695953" y="612775"/>
            <a:ext cx="1436689" cy="457200"/>
          </a:xfrm>
          <a:prstGeom prst="rect">
            <a:avLst/>
          </a:prstGeom>
        </p:spPr>
        <p:txBody>
          <a:bodyPr vert="horz" wrap="square" lIns="91440" tIns="45720" rIns="91440" bIns="45720" numCol="1" anchor="t" anchorCtr="0" compatLnSpc="1">
            <a:prstTxWarp prst="textNoShape">
              <a:avLst/>
            </a:prstTxWarp>
          </a:bodyPr>
          <a:lstStyle>
            <a:lvl1pPr algn="r">
              <a:defRPr sz="800" dirty="0">
                <a:solidFill>
                  <a:schemeClr val="accent2"/>
                </a:solidFill>
                <a:latin typeface="Arial" charset="0"/>
                <a:cs typeface="+mn-cs"/>
              </a:defRPr>
            </a:lvl1pPr>
          </a:lstStyle>
          <a:p>
            <a:pPr>
              <a:defRPr/>
            </a:pPr>
            <a:endParaRPr lang="ru-RU" dirty="0"/>
          </a:p>
        </p:txBody>
      </p:sp>
      <p:sp>
        <p:nvSpPr>
          <p:cNvPr id="15" name="Номер слайда 4"/>
          <p:cNvSpPr>
            <a:spLocks noGrp="1"/>
          </p:cNvSpPr>
          <p:nvPr>
            <p:ph type="sldNum" sz="quarter" idx="4"/>
          </p:nvPr>
        </p:nvSpPr>
        <p:spPr>
          <a:xfrm>
            <a:off x="8855075" y="1588"/>
            <a:ext cx="825500" cy="366712"/>
          </a:xfrm>
          <a:prstGeom prst="rect">
            <a:avLst/>
          </a:prstGeom>
        </p:spPr>
        <p:txBody>
          <a:bodyPr vert="horz" anchor="b"/>
          <a:lstStyle>
            <a:lvl1pPr algn="r">
              <a:defRPr>
                <a:solidFill>
                  <a:srgbClr val="FFFFFF"/>
                </a:solidFill>
                <a:latin typeface="+mn-lt"/>
                <a:cs typeface="+mn-cs"/>
              </a:defRPr>
            </a:lvl1pPr>
          </a:lstStyle>
          <a:p>
            <a:pPr>
              <a:defRPr/>
            </a:pPr>
            <a:fld id="{B8B89B43-5E37-4F8D-B973-A6F0E3F6DF5A}" type="slidenum">
              <a:rPr lang="ru-RU"/>
              <a:pPr>
                <a:defRPr/>
              </a:pPr>
              <a:t>‹#›</a:t>
            </a:fld>
            <a:endParaRPr lang="ru-RU" dirty="0"/>
          </a:p>
        </p:txBody>
      </p:sp>
      <p:sp>
        <p:nvSpPr>
          <p:cNvPr id="17" name="Прямоугольник 16"/>
          <p:cNvSpPr/>
          <p:nvPr userDrawn="1"/>
        </p:nvSpPr>
        <p:spPr>
          <a:xfrm>
            <a:off x="585788" y="12"/>
            <a:ext cx="503237" cy="379413"/>
          </a:xfrm>
          <a:prstGeom prst="rect">
            <a:avLst/>
          </a:prstGeom>
        </p:spPr>
        <p:txBody>
          <a:bodyPr wrap="none">
            <a:normAutofit lnSpcReduction="10000"/>
          </a:bodyPr>
          <a:lstStyle/>
          <a:p>
            <a:pPr>
              <a:defRPr/>
            </a:pPr>
            <a:r>
              <a:rPr lang="ru-RU" sz="2000" dirty="0">
                <a:solidFill>
                  <a:srgbClr val="53548A">
                    <a:lumMod val="20000"/>
                    <a:lumOff val="80000"/>
                  </a:srgbClr>
                </a:solidFill>
                <a:latin typeface="Times New Roman" pitchFamily="18" charset="0"/>
                <a:cs typeface="Times New Roman" pitchFamily="18" charset="0"/>
              </a:rPr>
              <a:t>М</a:t>
            </a:r>
            <a:endParaRPr lang="ru-RU" dirty="0">
              <a:latin typeface="Arial" charset="0"/>
              <a:cs typeface="+mn-cs"/>
            </a:endParaRPr>
          </a:p>
        </p:txBody>
      </p:sp>
      <p:sp>
        <p:nvSpPr>
          <p:cNvPr id="1032" name="Прямоугольник 17"/>
          <p:cNvSpPr>
            <a:spLocks noChangeArrowheads="1"/>
          </p:cNvSpPr>
          <p:nvPr userDrawn="1"/>
        </p:nvSpPr>
        <p:spPr bwMode="auto">
          <a:xfrm>
            <a:off x="1044575" y="-20638"/>
            <a:ext cx="25359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dirty="0">
                <a:solidFill>
                  <a:srgbClr val="DBDBE9"/>
                </a:solidFill>
                <a:latin typeface="Times New Roman" pitchFamily="18" charset="0"/>
                <a:cs typeface="Times New Roman" pitchFamily="18" charset="0"/>
              </a:rPr>
              <a:t>]</a:t>
            </a:r>
            <a:endParaRPr lang="ru-RU" dirty="0">
              <a:solidFill>
                <a:srgbClr val="DBDBE9"/>
              </a:solidFill>
              <a:latin typeface="Times New Roman" pitchFamily="18" charset="0"/>
              <a:cs typeface="Times New Roman" pitchFamily="18" charset="0"/>
            </a:endParaRPr>
          </a:p>
        </p:txBody>
      </p:sp>
      <p:sp>
        <p:nvSpPr>
          <p:cNvPr id="1034" name="TextBox 13"/>
          <p:cNvSpPr txBox="1">
            <a:spLocks noChangeArrowheads="1"/>
          </p:cNvSpPr>
          <p:nvPr userDrawn="1"/>
        </p:nvSpPr>
        <p:spPr bwMode="auto">
          <a:xfrm>
            <a:off x="839788" y="-61913"/>
            <a:ext cx="385042"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defRPr/>
            </a:pPr>
            <a:r>
              <a:rPr lang="ru-RU" sz="2200" i="1" dirty="0" smtClean="0">
                <a:solidFill>
                  <a:schemeClr val="bg1"/>
                </a:solidFill>
                <a:latin typeface="Times New Roman" pitchFamily="18" charset="0"/>
                <a:cs typeface="Times New Roman" pitchFamily="18" charset="0"/>
              </a:rPr>
              <a:t>ф</a:t>
            </a:r>
            <a:endParaRPr lang="ru-RU" sz="2200" dirty="0" smtClean="0">
              <a:solidFill>
                <a:srgbClr val="DBDBE9"/>
              </a:solidFill>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341" r:id="rId1"/>
    <p:sldLayoutId id="2147484342" r:id="rId2"/>
    <p:sldLayoutId id="2147484382" r:id="rId3"/>
    <p:sldLayoutId id="2147484383" r:id="rId4"/>
    <p:sldLayoutId id="2147484384" r:id="rId5"/>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221" y="731838"/>
            <a:ext cx="9744340"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endParaRPr lang="en-US" smtClean="0"/>
          </a:p>
        </p:txBody>
      </p:sp>
      <p:sp>
        <p:nvSpPr>
          <p:cNvPr id="1027" name="Rectangle 3"/>
          <p:cNvSpPr>
            <a:spLocks noGrp="1" noChangeArrowheads="1"/>
          </p:cNvSpPr>
          <p:nvPr>
            <p:ph type="body" idx="1"/>
          </p:nvPr>
        </p:nvSpPr>
        <p:spPr bwMode="auto">
          <a:xfrm>
            <a:off x="173705" y="1487488"/>
            <a:ext cx="9546563" cy="453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9" name="Rectangle 6"/>
          <p:cNvSpPr>
            <a:spLocks noGrp="1" noChangeArrowheads="1"/>
          </p:cNvSpPr>
          <p:nvPr>
            <p:ph type="dt" sz="half" idx="2"/>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pPr eaLnBrk="0" hangingPunct="0">
              <a:defRPr/>
            </a:pPr>
            <a:fld id="{3D11436F-D52F-4794-BD2A-E736A5ED0400}" type="datetime1">
              <a:rPr lang="ru-RU">
                <a:solidFill>
                  <a:srgbClr val="000000"/>
                </a:solidFill>
                <a:cs typeface="+mn-cs"/>
              </a:rPr>
              <a:pPr eaLnBrk="0" hangingPunct="0">
                <a:defRPr/>
              </a:pPr>
              <a:t>03.09.2013</a:t>
            </a:fld>
            <a:endParaRPr lang="ru-RU">
              <a:solidFill>
                <a:srgbClr val="000000"/>
              </a:solidFill>
              <a:cs typeface="+mn-cs"/>
            </a:endParaRPr>
          </a:p>
        </p:txBody>
      </p:sp>
      <p:sp>
        <p:nvSpPr>
          <p:cNvPr id="20" name="Rectangle 7"/>
          <p:cNvSpPr>
            <a:spLocks noGrp="1" noChangeArrowheads="1"/>
          </p:cNvSpPr>
          <p:nvPr>
            <p:ph type="ftr" sz="quarter" idx="3"/>
          </p:nvPr>
        </p:nvSpPr>
        <p:spPr bwMode="auto">
          <a:xfrm>
            <a:off x="3384550" y="6248400"/>
            <a:ext cx="31369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eaLnBrk="0" hangingPunct="0">
              <a:defRPr/>
            </a:pPr>
            <a:endParaRPr lang="ru-RU">
              <a:solidFill>
                <a:srgbClr val="000000"/>
              </a:solidFill>
              <a:cs typeface="+mn-cs"/>
            </a:endParaRPr>
          </a:p>
        </p:txBody>
      </p:sp>
      <p:sp>
        <p:nvSpPr>
          <p:cNvPr id="21" name="Rectangle 8"/>
          <p:cNvSpPr>
            <a:spLocks noGrp="1" noChangeArrowheads="1"/>
          </p:cNvSpPr>
          <p:nvPr>
            <p:ph type="sldNum" sz="quarter" idx="4"/>
          </p:nvPr>
        </p:nvSpPr>
        <p:spPr bwMode="auto">
          <a:xfrm>
            <a:off x="7099300" y="6381750"/>
            <a:ext cx="2806700" cy="3238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eaLnBrk="0" hangingPunct="0">
              <a:defRPr/>
            </a:pPr>
            <a:r>
              <a:rPr lang="ru-RU">
                <a:solidFill>
                  <a:srgbClr val="000000"/>
                </a:solidFill>
                <a:cs typeface="+mn-cs"/>
              </a:rPr>
              <a:t>СЛАЙД</a:t>
            </a:r>
            <a:r>
              <a:rPr lang="ru-RU" sz="1400">
                <a:solidFill>
                  <a:srgbClr val="000000"/>
                </a:solidFill>
                <a:cs typeface="+mn-cs"/>
              </a:rPr>
              <a:t> </a:t>
            </a:r>
            <a:fld id="{B0D8FD78-1E5A-4427-8A92-232B9F4B45C6}" type="slidenum">
              <a:rPr lang="ru-RU" sz="1400">
                <a:solidFill>
                  <a:srgbClr val="000000"/>
                </a:solidFill>
                <a:cs typeface="+mn-cs"/>
              </a:rPr>
              <a:pPr eaLnBrk="0" hangingPunct="0">
                <a:defRPr/>
              </a:pPr>
              <a:t>‹#›</a:t>
            </a:fld>
            <a:endParaRPr lang="ru-RU" sz="1400">
              <a:solidFill>
                <a:srgbClr val="000000"/>
              </a:solidFill>
              <a:cs typeface="+mn-cs"/>
            </a:endParaRPr>
          </a:p>
        </p:txBody>
      </p:sp>
    </p:spTree>
    <p:extLst>
      <p:ext uri="{BB962C8B-B14F-4D97-AF65-F5344CB8AC3E}">
        <p14:creationId xmlns:p14="http://schemas.microsoft.com/office/powerpoint/2010/main" xmlns="" val="3488530006"/>
      </p:ext>
    </p:extLst>
  </p:cSld>
  <p:clrMap bg1="lt1" tx1="dk1" bg2="lt2" tx2="dk2" accent1="accent1" accent2="accent2" accent3="accent3" accent4="accent4" accent5="accent5" accent6="accent6" hlink="hlink" folHlink="folHlink"/>
  <p:sldLayoutIdLst>
    <p:sldLayoutId id="2147484344" r:id="rId1"/>
    <p:sldLayoutId id="2147484345" r:id="rId2"/>
  </p:sldLayoutIdLst>
  <p:timing>
    <p:tnLst>
      <p:par>
        <p:cTn id="1" dur="indefinite" restart="never" nodeType="tmRoot"/>
      </p:par>
    </p:tnLst>
  </p:timing>
  <p:hf hdr="0" ftr="0" dt="0"/>
  <p:txStyles>
    <p:titleStyle>
      <a:lvl1pPr algn="ctr" rtl="0" eaLnBrk="0" fontAlgn="base" hangingPunct="0">
        <a:lnSpc>
          <a:spcPct val="80000"/>
        </a:lnSpc>
        <a:spcBef>
          <a:spcPct val="0"/>
        </a:spcBef>
        <a:spcAft>
          <a:spcPct val="0"/>
        </a:spcAft>
        <a:defRPr sz="2600">
          <a:solidFill>
            <a:srgbClr val="514185"/>
          </a:solidFill>
          <a:latin typeface="+mj-lt"/>
          <a:ea typeface="+mj-ea"/>
          <a:cs typeface="+mj-cs"/>
        </a:defRPr>
      </a:lvl1pPr>
      <a:lvl2pPr algn="ctr" rtl="0" eaLnBrk="0" fontAlgn="base" hangingPunct="0">
        <a:lnSpc>
          <a:spcPct val="80000"/>
        </a:lnSpc>
        <a:spcBef>
          <a:spcPct val="0"/>
        </a:spcBef>
        <a:spcAft>
          <a:spcPct val="0"/>
        </a:spcAft>
        <a:defRPr sz="2600">
          <a:solidFill>
            <a:srgbClr val="514185"/>
          </a:solidFill>
          <a:latin typeface="Times New Roman" pitchFamily="18" charset="0"/>
        </a:defRPr>
      </a:lvl2pPr>
      <a:lvl3pPr algn="ctr" rtl="0" eaLnBrk="0" fontAlgn="base" hangingPunct="0">
        <a:lnSpc>
          <a:spcPct val="80000"/>
        </a:lnSpc>
        <a:spcBef>
          <a:spcPct val="0"/>
        </a:spcBef>
        <a:spcAft>
          <a:spcPct val="0"/>
        </a:spcAft>
        <a:defRPr sz="2600">
          <a:solidFill>
            <a:srgbClr val="514185"/>
          </a:solidFill>
          <a:latin typeface="Times New Roman" pitchFamily="18" charset="0"/>
        </a:defRPr>
      </a:lvl3pPr>
      <a:lvl4pPr algn="ctr" rtl="0" eaLnBrk="0" fontAlgn="base" hangingPunct="0">
        <a:lnSpc>
          <a:spcPct val="80000"/>
        </a:lnSpc>
        <a:spcBef>
          <a:spcPct val="0"/>
        </a:spcBef>
        <a:spcAft>
          <a:spcPct val="0"/>
        </a:spcAft>
        <a:defRPr sz="2600">
          <a:solidFill>
            <a:srgbClr val="514185"/>
          </a:solidFill>
          <a:latin typeface="Times New Roman" pitchFamily="18" charset="0"/>
        </a:defRPr>
      </a:lvl4pPr>
      <a:lvl5pPr algn="ctr" rtl="0" eaLnBrk="0" fontAlgn="base" hangingPunct="0">
        <a:lnSpc>
          <a:spcPct val="80000"/>
        </a:lnSpc>
        <a:spcBef>
          <a:spcPct val="0"/>
        </a:spcBef>
        <a:spcAft>
          <a:spcPct val="0"/>
        </a:spcAft>
        <a:defRPr sz="2600">
          <a:solidFill>
            <a:srgbClr val="514185"/>
          </a:solidFill>
          <a:latin typeface="Times New Roman" pitchFamily="18" charset="0"/>
        </a:defRPr>
      </a:lvl5pPr>
      <a:lvl6pPr marL="457200" algn="ctr" rtl="0" eaLnBrk="0" fontAlgn="base" hangingPunct="0">
        <a:lnSpc>
          <a:spcPct val="80000"/>
        </a:lnSpc>
        <a:spcBef>
          <a:spcPct val="0"/>
        </a:spcBef>
        <a:spcAft>
          <a:spcPct val="0"/>
        </a:spcAft>
        <a:defRPr sz="3400">
          <a:solidFill>
            <a:srgbClr val="514185"/>
          </a:solidFill>
          <a:latin typeface="Arial Narrow" pitchFamily="34" charset="0"/>
        </a:defRPr>
      </a:lvl6pPr>
      <a:lvl7pPr marL="914400" algn="ctr" rtl="0" eaLnBrk="0" fontAlgn="base" hangingPunct="0">
        <a:lnSpc>
          <a:spcPct val="80000"/>
        </a:lnSpc>
        <a:spcBef>
          <a:spcPct val="0"/>
        </a:spcBef>
        <a:spcAft>
          <a:spcPct val="0"/>
        </a:spcAft>
        <a:defRPr sz="3400">
          <a:solidFill>
            <a:srgbClr val="514185"/>
          </a:solidFill>
          <a:latin typeface="Arial Narrow" pitchFamily="34" charset="0"/>
        </a:defRPr>
      </a:lvl7pPr>
      <a:lvl8pPr marL="1371600" algn="ctr" rtl="0" eaLnBrk="0" fontAlgn="base" hangingPunct="0">
        <a:lnSpc>
          <a:spcPct val="80000"/>
        </a:lnSpc>
        <a:spcBef>
          <a:spcPct val="0"/>
        </a:spcBef>
        <a:spcAft>
          <a:spcPct val="0"/>
        </a:spcAft>
        <a:defRPr sz="3400">
          <a:solidFill>
            <a:srgbClr val="514185"/>
          </a:solidFill>
          <a:latin typeface="Arial Narrow" pitchFamily="34" charset="0"/>
        </a:defRPr>
      </a:lvl8pPr>
      <a:lvl9pPr marL="1828800" algn="ctr" rtl="0" eaLnBrk="0" fontAlgn="base" hangingPunct="0">
        <a:lnSpc>
          <a:spcPct val="80000"/>
        </a:lnSpc>
        <a:spcBef>
          <a:spcPct val="0"/>
        </a:spcBef>
        <a:spcAft>
          <a:spcPct val="0"/>
        </a:spcAft>
        <a:defRPr sz="3400">
          <a:solidFill>
            <a:srgbClr val="514185"/>
          </a:solidFill>
          <a:latin typeface="Arial Narrow" pitchFamily="34" charset="0"/>
        </a:defRPr>
      </a:lvl9pPr>
    </p:titleStyle>
    <p:bodyStyle>
      <a:lvl1pPr marL="342900" indent="-342900" algn="l" rtl="0" eaLnBrk="0" fontAlgn="base" hangingPunct="0">
        <a:spcBef>
          <a:spcPct val="20000"/>
        </a:spcBef>
        <a:spcAft>
          <a:spcPct val="0"/>
        </a:spcAft>
        <a:buFont typeface="Symbol" pitchFamily="18"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0"/>
        </a:spcAft>
        <a:buFont typeface="Symbol" pitchFamily="18" charset="2"/>
        <a:buChar char="-"/>
        <a:defRPr sz="2400">
          <a:solidFill>
            <a:schemeClr val="tx1"/>
          </a:solidFill>
          <a:latin typeface="+mn-lt"/>
        </a:defRPr>
      </a:lvl2pPr>
      <a:lvl3pPr marL="1143000" indent="-228600" algn="l" rtl="0" eaLnBrk="0" fontAlgn="base" hangingPunct="0">
        <a:spcBef>
          <a:spcPct val="20000"/>
        </a:spcBef>
        <a:spcAft>
          <a:spcPct val="0"/>
        </a:spcAft>
        <a:buFont typeface="Symbol" pitchFamily="18" charset="2"/>
        <a:buChar char="-"/>
        <a:defRPr sz="2000">
          <a:solidFill>
            <a:schemeClr val="tx1"/>
          </a:solidFill>
          <a:latin typeface="+mn-lt"/>
        </a:defRPr>
      </a:lvl3pPr>
      <a:lvl4pPr marL="1600200" indent="-228600" algn="l" rtl="0" eaLnBrk="0" fontAlgn="base" hangingPunct="0">
        <a:spcBef>
          <a:spcPct val="20000"/>
        </a:spcBef>
        <a:spcAft>
          <a:spcPct val="0"/>
        </a:spcAft>
        <a:buFont typeface="Symbol"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Symbol" pitchFamily="18" charset="2"/>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95300" y="635636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hangingPunct="0">
              <a:defRPr/>
            </a:pPr>
            <a:fld id="{FFD2CD02-0660-4D62-9691-F69ADA51A4A1}" type="datetime1">
              <a:rPr lang="ru-RU">
                <a:solidFill>
                  <a:prstClr val="black">
                    <a:tint val="75000"/>
                  </a:prstClr>
                </a:solidFill>
                <a:cs typeface="+mn-cs"/>
              </a:rPr>
              <a:pPr eaLnBrk="0" hangingPunct="0">
                <a:defRPr/>
              </a:pPr>
              <a:t>03.09.2013</a:t>
            </a:fld>
            <a:endParaRPr lang="ru-RU">
              <a:solidFill>
                <a:prstClr val="black">
                  <a:tint val="75000"/>
                </a:prstClr>
              </a:solidFill>
              <a:cs typeface="+mn-cs"/>
            </a:endParaRPr>
          </a:p>
        </p:txBody>
      </p:sp>
      <p:sp>
        <p:nvSpPr>
          <p:cNvPr id="5" name="Нижний колонтитул 4"/>
          <p:cNvSpPr>
            <a:spLocks noGrp="1"/>
          </p:cNvSpPr>
          <p:nvPr>
            <p:ph type="ftr" sz="quarter" idx="3"/>
          </p:nvPr>
        </p:nvSpPr>
        <p:spPr>
          <a:xfrm>
            <a:off x="3384550" y="635636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hangingPunct="0">
              <a:defRPr/>
            </a:pPr>
            <a:endParaRPr lang="ru-RU">
              <a:solidFill>
                <a:prstClr val="black">
                  <a:tint val="75000"/>
                </a:prstClr>
              </a:solidFill>
              <a:cs typeface="+mn-cs"/>
            </a:endParaRPr>
          </a:p>
        </p:txBody>
      </p:sp>
      <p:sp>
        <p:nvSpPr>
          <p:cNvPr id="6" name="Номер слайда 5"/>
          <p:cNvSpPr>
            <a:spLocks noGrp="1"/>
          </p:cNvSpPr>
          <p:nvPr>
            <p:ph type="sldNum" sz="quarter" idx="4"/>
          </p:nvPr>
        </p:nvSpPr>
        <p:spPr>
          <a:xfrm>
            <a:off x="7099300" y="635636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hangingPunct="0">
              <a:defRPr/>
            </a:pPr>
            <a:r>
              <a:rPr lang="ru-RU">
                <a:solidFill>
                  <a:prstClr val="black">
                    <a:tint val="75000"/>
                  </a:prstClr>
                </a:solidFill>
                <a:cs typeface="+mn-cs"/>
              </a:rPr>
              <a:t>СЛАЙД</a:t>
            </a:r>
            <a:r>
              <a:rPr lang="ru-RU" sz="1400">
                <a:solidFill>
                  <a:prstClr val="black">
                    <a:tint val="75000"/>
                  </a:prstClr>
                </a:solidFill>
                <a:cs typeface="+mn-cs"/>
              </a:rPr>
              <a:t> </a:t>
            </a:r>
            <a:fld id="{F586A596-B1F5-475B-8E37-8A4D399FDE84}" type="slidenum">
              <a:rPr lang="ru-RU" sz="1400">
                <a:solidFill>
                  <a:prstClr val="black">
                    <a:tint val="75000"/>
                  </a:prstClr>
                </a:solidFill>
                <a:cs typeface="+mn-cs"/>
              </a:rPr>
              <a:pPr eaLnBrk="0" hangingPunct="0">
                <a:defRPr/>
              </a:pPr>
              <a:t>‹#›</a:t>
            </a:fld>
            <a:endParaRPr lang="ru-RU" sz="1400">
              <a:solidFill>
                <a:prstClr val="black">
                  <a:tint val="75000"/>
                </a:prstClr>
              </a:solidFill>
              <a:cs typeface="+mn-cs"/>
            </a:endParaRPr>
          </a:p>
        </p:txBody>
      </p:sp>
      <p:sp>
        <p:nvSpPr>
          <p:cNvPr id="1031"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032" name="Picture 27" descr="Надпись Минфин"/>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Object 28"/>
          <p:cNvGraphicFramePr>
            <a:graphicFrameLocks noChangeAspect="1"/>
          </p:cNvGraphicFramePr>
          <p:nvPr userDrawn="1"/>
        </p:nvGraphicFramePr>
        <p:xfrm>
          <a:off x="9465733" y="0"/>
          <a:ext cx="440267" cy="457200"/>
        </p:xfrm>
        <a:graphic>
          <a:graphicData uri="http://schemas.openxmlformats.org/presentationml/2006/ole">
            <p:oleObj spid="_x0000_s2080" name="Photo Editor Photo" r:id="rId15" imgW="466692" imgH="509406" progId="">
              <p:embed/>
            </p:oleObj>
          </a:graphicData>
        </a:graphic>
      </p:graphicFrame>
      <p:pic>
        <p:nvPicPr>
          <p:cNvPr id="10" name="Picture 29" descr="untitled1"/>
          <p:cNvPicPr>
            <a:picLocks noChangeAspect="1" noChangeArrowheads="1"/>
          </p:cNvPicPr>
          <p:nvPr userDrawn="1"/>
        </p:nvPicPr>
        <p:blipFill>
          <a:blip r:embed="rId16" cstate="print">
            <a:extLst>
              <a:ext uri="{28A0092B-C50C-407E-A947-70E740481C1C}">
                <a14:useLocalDpi xmlns:a14="http://schemas.microsoft.com/office/drawing/2010/main" xmlns="" val="0"/>
              </a:ext>
            </a:extLst>
          </a:blip>
          <a:srcRect/>
          <a:stretch>
            <a:fillRect/>
          </a:stretch>
        </p:blipFill>
        <p:spPr bwMode="auto">
          <a:xfrm>
            <a:off x="8502656"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5"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36"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Tree>
    <p:extLst>
      <p:ext uri="{BB962C8B-B14F-4D97-AF65-F5344CB8AC3E}">
        <p14:creationId xmlns:p14="http://schemas.microsoft.com/office/powerpoint/2010/main" xmlns="" val="1306778648"/>
      </p:ext>
    </p:extLst>
  </p:cSld>
  <p:clrMap bg1="lt1" tx1="dk1" bg2="lt2" tx2="dk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7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2/3*#ppt_w"/>
                                          </p:val>
                                        </p:tav>
                                        <p:tav tm="100000">
                                          <p:val>
                                            <p:strVal val="#ppt_w"/>
                                          </p:val>
                                        </p:tav>
                                      </p:tavLst>
                                    </p:anim>
                                    <p:anim calcmode="lin" valueType="num">
                                      <p:cBhvr>
                                        <p:cTn id="8" dur="500" fill="hold"/>
                                        <p:tgtEl>
                                          <p:spTgt spid="10"/>
                                        </p:tgtEl>
                                        <p:attrNameLst>
                                          <p:attrName>ppt_h</p:attrName>
                                        </p:attrNameLst>
                                      </p:cBhvr>
                                      <p:tavLst>
                                        <p:tav tm="0">
                                          <p:val>
                                            <p:strVal val="2/3*#ppt_h"/>
                                          </p:val>
                                        </p:tav>
                                        <p:tav tm="100000">
                                          <p:val>
                                            <p:strVal val="#ppt_h"/>
                                          </p:val>
                                        </p:tav>
                                      </p:tavLst>
                                    </p:anim>
                                  </p:childTnLst>
                                </p:cTn>
                              </p:par>
                            </p:childTnLst>
                          </p:cTn>
                        </p:par>
                        <p:par>
                          <p:cTn id="9" fill="hold" nodeType="afterGroup">
                            <p:stCondLst>
                              <p:cond delay="500"/>
                            </p:stCondLst>
                            <p:childTnLst>
                              <p:par>
                                <p:cTn id="10" presetID="23" presetClass="entr" presetSubtype="27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strVal val="2/3*#ppt_w"/>
                                          </p:val>
                                        </p:tav>
                                        <p:tav tm="100000">
                                          <p:val>
                                            <p:strVal val="#ppt_w"/>
                                          </p:val>
                                        </p:tav>
                                      </p:tavLst>
                                    </p:anim>
                                    <p:anim calcmode="lin" valueType="num">
                                      <p:cBhvr>
                                        <p:cTn id="13" dur="5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95300" y="6356357"/>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hangingPunct="0">
              <a:defRPr/>
            </a:pPr>
            <a:fld id="{FFD2CD02-0660-4D62-9691-F69ADA51A4A1}" type="datetime1">
              <a:rPr lang="ru-RU">
                <a:solidFill>
                  <a:prstClr val="black">
                    <a:tint val="75000"/>
                  </a:prstClr>
                </a:solidFill>
                <a:cs typeface="+mn-cs"/>
              </a:rPr>
              <a:pPr eaLnBrk="0" hangingPunct="0">
                <a:defRPr/>
              </a:pPr>
              <a:t>03.09.2013</a:t>
            </a:fld>
            <a:endParaRPr lang="ru-RU">
              <a:solidFill>
                <a:prstClr val="black">
                  <a:tint val="75000"/>
                </a:prstClr>
              </a:solidFill>
              <a:cs typeface="+mn-cs"/>
            </a:endParaRPr>
          </a:p>
        </p:txBody>
      </p:sp>
      <p:sp>
        <p:nvSpPr>
          <p:cNvPr id="5" name="Нижний колонтитул 4"/>
          <p:cNvSpPr>
            <a:spLocks noGrp="1"/>
          </p:cNvSpPr>
          <p:nvPr>
            <p:ph type="ftr" sz="quarter" idx="3"/>
          </p:nvPr>
        </p:nvSpPr>
        <p:spPr>
          <a:xfrm>
            <a:off x="3384550" y="6356357"/>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hangingPunct="0">
              <a:defRPr/>
            </a:pPr>
            <a:endParaRPr lang="ru-RU">
              <a:solidFill>
                <a:prstClr val="black">
                  <a:tint val="75000"/>
                </a:prstClr>
              </a:solidFill>
              <a:cs typeface="+mn-cs"/>
            </a:endParaRPr>
          </a:p>
        </p:txBody>
      </p:sp>
      <p:sp>
        <p:nvSpPr>
          <p:cNvPr id="6" name="Номер слайда 5"/>
          <p:cNvSpPr>
            <a:spLocks noGrp="1"/>
          </p:cNvSpPr>
          <p:nvPr>
            <p:ph type="sldNum" sz="quarter" idx="4"/>
          </p:nvPr>
        </p:nvSpPr>
        <p:spPr>
          <a:xfrm>
            <a:off x="7099300" y="6356357"/>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hangingPunct="0">
              <a:defRPr/>
            </a:pPr>
            <a:r>
              <a:rPr lang="ru-RU">
                <a:solidFill>
                  <a:prstClr val="black">
                    <a:tint val="75000"/>
                  </a:prstClr>
                </a:solidFill>
                <a:cs typeface="+mn-cs"/>
              </a:rPr>
              <a:t>СЛАЙД</a:t>
            </a:r>
            <a:r>
              <a:rPr lang="ru-RU" sz="1400">
                <a:solidFill>
                  <a:prstClr val="black">
                    <a:tint val="75000"/>
                  </a:prstClr>
                </a:solidFill>
                <a:cs typeface="+mn-cs"/>
              </a:rPr>
              <a:t> </a:t>
            </a:r>
            <a:fld id="{F586A596-B1F5-475B-8E37-8A4D399FDE84}" type="slidenum">
              <a:rPr lang="ru-RU" sz="1400">
                <a:solidFill>
                  <a:prstClr val="black">
                    <a:tint val="75000"/>
                  </a:prstClr>
                </a:solidFill>
                <a:cs typeface="+mn-cs"/>
              </a:rPr>
              <a:pPr eaLnBrk="0" hangingPunct="0">
                <a:defRPr/>
              </a:pPr>
              <a:t>‹#›</a:t>
            </a:fld>
            <a:endParaRPr lang="ru-RU" sz="1400">
              <a:solidFill>
                <a:prstClr val="black">
                  <a:tint val="75000"/>
                </a:prstClr>
              </a:solidFill>
              <a:cs typeface="+mn-cs"/>
            </a:endParaRPr>
          </a:p>
        </p:txBody>
      </p:sp>
      <p:sp>
        <p:nvSpPr>
          <p:cNvPr id="1031"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032" name="Picture 27" descr="Надпись Минфин"/>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Object 28"/>
          <p:cNvGraphicFramePr>
            <a:graphicFrameLocks noChangeAspect="1"/>
          </p:cNvGraphicFramePr>
          <p:nvPr userDrawn="1"/>
        </p:nvGraphicFramePr>
        <p:xfrm>
          <a:off x="9465733" y="0"/>
          <a:ext cx="440267" cy="457200"/>
        </p:xfrm>
        <a:graphic>
          <a:graphicData uri="http://schemas.openxmlformats.org/presentationml/2006/ole">
            <p:oleObj spid="_x0000_s4126" name="Photo Editor Photo" r:id="rId15" imgW="466692" imgH="509406" progId="">
              <p:embed/>
            </p:oleObj>
          </a:graphicData>
        </a:graphic>
      </p:graphicFrame>
      <p:pic>
        <p:nvPicPr>
          <p:cNvPr id="10" name="Picture 29" descr="untitled1"/>
          <p:cNvPicPr>
            <a:picLocks noChangeAspect="1" noChangeArrowheads="1"/>
          </p:cNvPicPr>
          <p:nvPr userDrawn="1"/>
        </p:nvPicPr>
        <p:blipFill>
          <a:blip r:embed="rId16" cstate="print">
            <a:extLst>
              <a:ext uri="{28A0092B-C50C-407E-A947-70E740481C1C}">
                <a14:useLocalDpi xmlns:a14="http://schemas.microsoft.com/office/drawing/2010/main" xmlns="" val="0"/>
              </a:ext>
            </a:extLst>
          </a:blip>
          <a:srcRect/>
          <a:stretch>
            <a:fillRect/>
          </a:stretch>
        </p:blipFill>
        <p:spPr bwMode="auto">
          <a:xfrm>
            <a:off x="8502654"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5" name="Freeform 31"/>
          <p:cNvSpPr>
            <a:spLocks/>
          </p:cNvSpPr>
          <p:nvPr userDrawn="1"/>
        </p:nvSpPr>
        <p:spPr bwMode="auto">
          <a:xfrm>
            <a:off x="-1717"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36"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Tree>
    <p:extLst>
      <p:ext uri="{BB962C8B-B14F-4D97-AF65-F5344CB8AC3E}">
        <p14:creationId xmlns:p14="http://schemas.microsoft.com/office/powerpoint/2010/main" xmlns="" val="885624465"/>
      </p:ext>
    </p:extLst>
  </p:cSld>
  <p:clrMap bg1="lt1" tx1="dk1" bg2="lt2" tx2="dk2" accent1="accent1" accent2="accent2" accent3="accent3" accent4="accent4" accent5="accent5" accent6="accent6" hlink="hlink" folHlink="folHlink"/>
  <p:sldLayoutIdLst>
    <p:sldLayoutId id="2147484359" r:id="rId1"/>
    <p:sldLayoutId id="2147484360" r:id="rId2"/>
    <p:sldLayoutId id="2147484361" r:id="rId3"/>
    <p:sldLayoutId id="2147484362" r:id="rId4"/>
    <p:sldLayoutId id="2147484363" r:id="rId5"/>
    <p:sldLayoutId id="2147484364" r:id="rId6"/>
    <p:sldLayoutId id="2147484365" r:id="rId7"/>
    <p:sldLayoutId id="2147484366" r:id="rId8"/>
    <p:sldLayoutId id="2147484367" r:id="rId9"/>
    <p:sldLayoutId id="2147484368" r:id="rId10"/>
    <p:sldLayoutId id="214748436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7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2/3*#ppt_w"/>
                                          </p:val>
                                        </p:tav>
                                        <p:tav tm="100000">
                                          <p:val>
                                            <p:strVal val="#ppt_w"/>
                                          </p:val>
                                        </p:tav>
                                      </p:tavLst>
                                    </p:anim>
                                    <p:anim calcmode="lin" valueType="num">
                                      <p:cBhvr>
                                        <p:cTn id="8" dur="500" fill="hold"/>
                                        <p:tgtEl>
                                          <p:spTgt spid="10"/>
                                        </p:tgtEl>
                                        <p:attrNameLst>
                                          <p:attrName>ppt_h</p:attrName>
                                        </p:attrNameLst>
                                      </p:cBhvr>
                                      <p:tavLst>
                                        <p:tav tm="0">
                                          <p:val>
                                            <p:strVal val="2/3*#ppt_h"/>
                                          </p:val>
                                        </p:tav>
                                        <p:tav tm="100000">
                                          <p:val>
                                            <p:strVal val="#ppt_h"/>
                                          </p:val>
                                        </p:tav>
                                      </p:tavLst>
                                    </p:anim>
                                  </p:childTnLst>
                                </p:cTn>
                              </p:par>
                            </p:childTnLst>
                          </p:cTn>
                        </p:par>
                        <p:par>
                          <p:cTn id="9" fill="hold" nodeType="afterGroup">
                            <p:stCondLst>
                              <p:cond delay="500"/>
                            </p:stCondLst>
                            <p:childTnLst>
                              <p:par>
                                <p:cTn id="10" presetID="23" presetClass="entr" presetSubtype="27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strVal val="2/3*#ppt_w"/>
                                          </p:val>
                                        </p:tav>
                                        <p:tav tm="100000">
                                          <p:val>
                                            <p:strVal val="#ppt_w"/>
                                          </p:val>
                                        </p:tav>
                                      </p:tavLst>
                                    </p:anim>
                                    <p:anim calcmode="lin" valueType="num">
                                      <p:cBhvr>
                                        <p:cTn id="13" dur="5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95300" y="1600201"/>
            <a:ext cx="89154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hangingPunct="0">
              <a:defRPr/>
            </a:pPr>
            <a:fld id="{FFD2CD02-0660-4D62-9691-F69ADA51A4A1}" type="datetime1">
              <a:rPr lang="ru-RU">
                <a:solidFill>
                  <a:prstClr val="black">
                    <a:tint val="75000"/>
                  </a:prstClr>
                </a:solidFill>
                <a:cs typeface="+mn-cs"/>
              </a:rPr>
              <a:pPr eaLnBrk="0" hangingPunct="0">
                <a:defRPr/>
              </a:pPr>
              <a:t>03.09.2013</a:t>
            </a:fld>
            <a:endParaRPr lang="ru-RU">
              <a:solidFill>
                <a:prstClr val="black">
                  <a:tint val="75000"/>
                </a:prstClr>
              </a:solidFill>
              <a:cs typeface="+mn-cs"/>
            </a:endParaRPr>
          </a:p>
        </p:txBody>
      </p:sp>
      <p:sp>
        <p:nvSpPr>
          <p:cNvPr id="5" name="Нижний колонтитул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hangingPunct="0">
              <a:defRPr/>
            </a:pPr>
            <a:endParaRPr lang="ru-RU">
              <a:solidFill>
                <a:prstClr val="black">
                  <a:tint val="75000"/>
                </a:prstClr>
              </a:solidFill>
              <a:cs typeface="+mn-cs"/>
            </a:endParaRPr>
          </a:p>
        </p:txBody>
      </p:sp>
      <p:sp>
        <p:nvSpPr>
          <p:cNvPr id="6" name="Номер слайда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hangingPunct="0">
              <a:defRPr/>
            </a:pPr>
            <a:r>
              <a:rPr lang="ru-RU">
                <a:solidFill>
                  <a:prstClr val="black">
                    <a:tint val="75000"/>
                  </a:prstClr>
                </a:solidFill>
                <a:cs typeface="+mn-cs"/>
              </a:rPr>
              <a:t>СЛАЙД</a:t>
            </a:r>
            <a:r>
              <a:rPr lang="ru-RU" sz="1400">
                <a:solidFill>
                  <a:prstClr val="black">
                    <a:tint val="75000"/>
                  </a:prstClr>
                </a:solidFill>
                <a:cs typeface="+mn-cs"/>
              </a:rPr>
              <a:t> </a:t>
            </a:r>
            <a:fld id="{F586A596-B1F5-475B-8E37-8A4D399FDE84}" type="slidenum">
              <a:rPr lang="ru-RU" sz="1400">
                <a:solidFill>
                  <a:prstClr val="black">
                    <a:tint val="75000"/>
                  </a:prstClr>
                </a:solidFill>
                <a:cs typeface="+mn-cs"/>
              </a:rPr>
              <a:pPr eaLnBrk="0" hangingPunct="0">
                <a:defRPr/>
              </a:pPr>
              <a:t>‹#›</a:t>
            </a:fld>
            <a:endParaRPr lang="ru-RU" sz="1400">
              <a:solidFill>
                <a:prstClr val="black">
                  <a:tint val="75000"/>
                </a:prstClr>
              </a:solidFill>
              <a:cs typeface="+mn-cs"/>
            </a:endParaRPr>
          </a:p>
        </p:txBody>
      </p:sp>
      <p:sp>
        <p:nvSpPr>
          <p:cNvPr id="1031" name="Rectangle 30"/>
          <p:cNvSpPr>
            <a:spLocks noChangeArrowheads="1"/>
          </p:cNvSpPr>
          <p:nvPr userDrawn="1"/>
        </p:nvSpPr>
        <p:spPr bwMode="auto">
          <a:xfrm>
            <a:off x="0" y="0"/>
            <a:ext cx="9906000" cy="457200"/>
          </a:xfrm>
          <a:prstGeom prst="rect">
            <a:avLst/>
          </a:prstGeom>
          <a:solidFill>
            <a:srgbClr val="000030"/>
          </a:solidFill>
          <a:ln w="9525">
            <a:solidFill>
              <a:srgbClr val="000030"/>
            </a:solidFill>
            <a:miter lim="800000"/>
            <a:headEnd/>
            <a:tailEnd/>
          </a:ln>
        </p:spPr>
        <p:txBody>
          <a:bodyPr wrap="none" anchor="ctr"/>
          <a:lstStyle/>
          <a:p>
            <a:pPr algn="ctr" eaLnBrk="0" hangingPunct="0"/>
            <a:endParaRPr lang="ru-RU" sz="2400" smtClean="0">
              <a:solidFill>
                <a:prstClr val="black"/>
              </a:solidFill>
              <a:latin typeface="Times New Roman" pitchFamily="18" charset="0"/>
              <a:cs typeface="+mn-cs"/>
            </a:endParaRPr>
          </a:p>
        </p:txBody>
      </p:sp>
      <p:pic>
        <p:nvPicPr>
          <p:cNvPr id="1032" name="Picture 27" descr="Надпись Минфин"/>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0"/>
            <a:ext cx="384889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Object 28"/>
          <p:cNvGraphicFramePr>
            <a:graphicFrameLocks noChangeAspect="1"/>
          </p:cNvGraphicFramePr>
          <p:nvPr userDrawn="1"/>
        </p:nvGraphicFramePr>
        <p:xfrm>
          <a:off x="9465733" y="0"/>
          <a:ext cx="440267" cy="457200"/>
        </p:xfrm>
        <a:graphic>
          <a:graphicData uri="http://schemas.openxmlformats.org/presentationml/2006/ole">
            <p:oleObj spid="_x0000_s7181" name="Photo Editor Photo" r:id="rId15" imgW="466692" imgH="509406" progId="">
              <p:embed/>
            </p:oleObj>
          </a:graphicData>
        </a:graphic>
      </p:graphicFrame>
      <p:pic>
        <p:nvPicPr>
          <p:cNvPr id="10" name="Picture 29" descr="untitled1"/>
          <p:cNvPicPr>
            <a:picLocks noChangeAspect="1" noChangeArrowheads="1"/>
          </p:cNvPicPr>
          <p:nvPr userDrawn="1"/>
        </p:nvPicPr>
        <p:blipFill>
          <a:blip r:embed="rId16" cstate="print">
            <a:extLst>
              <a:ext uri="{28A0092B-C50C-407E-A947-70E740481C1C}">
                <a14:useLocalDpi xmlns:a14="http://schemas.microsoft.com/office/drawing/2010/main" xmlns="" val="0"/>
              </a:ext>
            </a:extLst>
          </a:blip>
          <a:srcRect/>
          <a:stretch>
            <a:fillRect/>
          </a:stretch>
        </p:blipFill>
        <p:spPr bwMode="auto">
          <a:xfrm>
            <a:off x="8502650" y="0"/>
            <a:ext cx="94072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5" name="Freeform 31"/>
          <p:cNvSpPr>
            <a:spLocks/>
          </p:cNvSpPr>
          <p:nvPr userDrawn="1"/>
        </p:nvSpPr>
        <p:spPr bwMode="auto">
          <a:xfrm>
            <a:off x="-1720" y="457200"/>
            <a:ext cx="9906001" cy="196850"/>
          </a:xfrm>
          <a:custGeom>
            <a:avLst/>
            <a:gdLst>
              <a:gd name="T0" fmla="*/ 2147483647 w 5760"/>
              <a:gd name="T1" fmla="*/ 0 h 124"/>
              <a:gd name="T2" fmla="*/ 0 w 5760"/>
              <a:gd name="T3" fmla="*/ 2147483647 h 124"/>
              <a:gd name="T4" fmla="*/ 2147483647 w 5760"/>
              <a:gd name="T5" fmla="*/ 2147483647 h 124"/>
              <a:gd name="T6" fmla="*/ 2147483647 w 5760"/>
              <a:gd name="T7" fmla="*/ 2147483647 h 124"/>
              <a:gd name="T8" fmla="*/ 2147483647 w 5760"/>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0" h="124">
                <a:moveTo>
                  <a:pt x="5760" y="0"/>
                </a:moveTo>
                <a:lnTo>
                  <a:pt x="0" y="4"/>
                </a:lnTo>
                <a:lnTo>
                  <a:pt x="120" y="124"/>
                </a:lnTo>
                <a:lnTo>
                  <a:pt x="5758" y="124"/>
                </a:lnTo>
                <a:lnTo>
                  <a:pt x="5760" y="0"/>
                </a:lnTo>
                <a:close/>
              </a:path>
            </a:pathLst>
          </a:custGeom>
          <a:gradFill rotWithShape="0">
            <a:gsLst>
              <a:gs pos="0">
                <a:srgbClr val="000030"/>
              </a:gs>
              <a:gs pos="100000">
                <a:schemeClr val="bg1"/>
              </a:gs>
            </a:gsLst>
            <a:lin ang="540000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
        <p:nvSpPr>
          <p:cNvPr id="1036" name="Freeform 17"/>
          <p:cNvSpPr>
            <a:spLocks/>
          </p:cNvSpPr>
          <p:nvPr userDrawn="1"/>
        </p:nvSpPr>
        <p:spPr bwMode="auto">
          <a:xfrm>
            <a:off x="0" y="455613"/>
            <a:ext cx="201216" cy="6402387"/>
          </a:xfrm>
          <a:custGeom>
            <a:avLst/>
            <a:gdLst>
              <a:gd name="T0" fmla="*/ 0 w 117"/>
              <a:gd name="T1" fmla="*/ 2147483647 h 4033"/>
              <a:gd name="T2" fmla="*/ 0 w 117"/>
              <a:gd name="T3" fmla="*/ 0 h 4033"/>
              <a:gd name="T4" fmla="*/ 2147483647 w 117"/>
              <a:gd name="T5" fmla="*/ 2147483647 h 4033"/>
              <a:gd name="T6" fmla="*/ 2147483647 w 117"/>
              <a:gd name="T7" fmla="*/ 2147483647 h 4033"/>
              <a:gd name="T8" fmla="*/ 0 w 117"/>
              <a:gd name="T9" fmla="*/ 2147483647 h 40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4033">
                <a:moveTo>
                  <a:pt x="0" y="4033"/>
                </a:moveTo>
                <a:lnTo>
                  <a:pt x="0" y="0"/>
                </a:lnTo>
                <a:lnTo>
                  <a:pt x="117" y="117"/>
                </a:lnTo>
                <a:lnTo>
                  <a:pt x="112" y="4033"/>
                </a:lnTo>
                <a:lnTo>
                  <a:pt x="0" y="4033"/>
                </a:lnTo>
                <a:close/>
              </a:path>
            </a:pathLst>
          </a:custGeom>
          <a:gradFill rotWithShape="0">
            <a:gsLst>
              <a:gs pos="0">
                <a:srgbClr val="000030"/>
              </a:gs>
              <a:gs pos="100000">
                <a:schemeClr val="bg1"/>
              </a:gs>
            </a:gsLst>
            <a:lin ang="0" scaled="1"/>
          </a:gradFill>
          <a:ln>
            <a:noFill/>
          </a:ln>
          <a:extLst>
            <a:ext uri="{91240B29-F687-4F45-9708-019B960494DF}">
              <a14:hiddenLine xmlns:a14="http://schemas.microsoft.com/office/drawing/2010/main" xmlns="" w="28575" cap="flat" cmpd="sng">
                <a:solidFill>
                  <a:srgbClr val="000000"/>
                </a:solidFill>
                <a:prstDash val="solid"/>
                <a:round/>
                <a:headEnd type="none" w="med" len="med"/>
                <a:tailEnd type="none" w="med" len="med"/>
              </a14:hiddenLine>
            </a:ext>
          </a:extLst>
        </p:spPr>
        <p:txBody>
          <a:bodyPr wrap="none" anchor="ctr"/>
          <a:lstStyle/>
          <a:p>
            <a:pPr algn="ctr" eaLnBrk="0" hangingPunct="0"/>
            <a:endParaRPr lang="ru-RU" sz="2400" smtClean="0">
              <a:solidFill>
                <a:prstClr val="black"/>
              </a:solidFill>
              <a:cs typeface="+mn-cs"/>
            </a:endParaRPr>
          </a:p>
        </p:txBody>
      </p:sp>
    </p:spTree>
    <p:extLst>
      <p:ext uri="{BB962C8B-B14F-4D97-AF65-F5344CB8AC3E}">
        <p14:creationId xmlns:p14="http://schemas.microsoft.com/office/powerpoint/2010/main" xmlns="" val="572509130"/>
      </p:ext>
    </p:extLst>
  </p:cSld>
  <p:clrMap bg1="lt1" tx1="dk1" bg2="lt2" tx2="dk2" accent1="accent1" accent2="accent2" accent3="accent3" accent4="accent4" accent5="accent5" accent6="accent6" hlink="hlink" folHlink="folHlink"/>
  <p:sldLayoutIdLst>
    <p:sldLayoutId id="2147484371" r:id="rId1"/>
    <p:sldLayoutId id="2147484372" r:id="rId2"/>
    <p:sldLayoutId id="2147484373" r:id="rId3"/>
    <p:sldLayoutId id="2147484374" r:id="rId4"/>
    <p:sldLayoutId id="2147484375" r:id="rId5"/>
    <p:sldLayoutId id="2147484376" r:id="rId6"/>
    <p:sldLayoutId id="2147484377" r:id="rId7"/>
    <p:sldLayoutId id="2147484378" r:id="rId8"/>
    <p:sldLayoutId id="2147484379" r:id="rId9"/>
    <p:sldLayoutId id="2147484380" r:id="rId10"/>
    <p:sldLayoutId id="214748438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7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2/3*#ppt_w"/>
                                          </p:val>
                                        </p:tav>
                                        <p:tav tm="100000">
                                          <p:val>
                                            <p:strVal val="#ppt_w"/>
                                          </p:val>
                                        </p:tav>
                                      </p:tavLst>
                                    </p:anim>
                                    <p:anim calcmode="lin" valueType="num">
                                      <p:cBhvr>
                                        <p:cTn id="8" dur="500" fill="hold"/>
                                        <p:tgtEl>
                                          <p:spTgt spid="10"/>
                                        </p:tgtEl>
                                        <p:attrNameLst>
                                          <p:attrName>ppt_h</p:attrName>
                                        </p:attrNameLst>
                                      </p:cBhvr>
                                      <p:tavLst>
                                        <p:tav tm="0">
                                          <p:val>
                                            <p:strVal val="2/3*#ppt_h"/>
                                          </p:val>
                                        </p:tav>
                                        <p:tav tm="100000">
                                          <p:val>
                                            <p:strVal val="#ppt_h"/>
                                          </p:val>
                                        </p:tav>
                                      </p:tavLst>
                                    </p:anim>
                                  </p:childTnLst>
                                </p:cTn>
                              </p:par>
                            </p:childTnLst>
                          </p:cTn>
                        </p:par>
                        <p:par>
                          <p:cTn id="9" fill="hold" nodeType="afterGroup">
                            <p:stCondLst>
                              <p:cond delay="500"/>
                            </p:stCondLst>
                            <p:childTnLst>
                              <p:par>
                                <p:cTn id="10" presetID="23" presetClass="entr" presetSubtype="27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strVal val="2/3*#ppt_w"/>
                                          </p:val>
                                        </p:tav>
                                        <p:tav tm="100000">
                                          <p:val>
                                            <p:strVal val="#ppt_w"/>
                                          </p:val>
                                        </p:tav>
                                      </p:tavLst>
                                    </p:anim>
                                    <p:anim calcmode="lin" valueType="num">
                                      <p:cBhvr>
                                        <p:cTn id="13" dur="5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Прямоугольник 2"/>
          <p:cNvSpPr>
            <a:spLocks noChangeArrowheads="1"/>
          </p:cNvSpPr>
          <p:nvPr/>
        </p:nvSpPr>
        <p:spPr bwMode="auto">
          <a:xfrm>
            <a:off x="74613" y="2728918"/>
            <a:ext cx="9831387" cy="2739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ru-RU" sz="2200" b="1" dirty="0" smtClean="0">
                <a:latin typeface="Times New Roman" pitchFamily="18" charset="0"/>
                <a:cs typeface="Times New Roman" pitchFamily="18" charset="0"/>
              </a:rPr>
              <a:t>Новые нормативные правовые акты и поправки в законодательство Российской Федерации, связанные  с совершенствованием правового положения государственных (муниципальных) учреждений</a:t>
            </a:r>
          </a:p>
          <a:p>
            <a:pPr algn="r"/>
            <a:endParaRPr lang="ru-RU" sz="1400" b="1" dirty="0" smtClean="0">
              <a:latin typeface="Times New Roman" pitchFamily="18" charset="0"/>
              <a:cs typeface="Times New Roman" pitchFamily="18" charset="0"/>
            </a:endParaRPr>
          </a:p>
          <a:p>
            <a:pPr marL="5743575"/>
            <a:r>
              <a:rPr lang="ru-RU" sz="1400" b="1" dirty="0" smtClean="0">
                <a:latin typeface="Times New Roman" pitchFamily="18" charset="0"/>
                <a:cs typeface="Times New Roman" pitchFamily="18" charset="0"/>
              </a:rPr>
              <a:t>Начальник Отдела методологии финансового </a:t>
            </a:r>
          </a:p>
          <a:p>
            <a:pPr marL="5743575"/>
            <a:r>
              <a:rPr lang="ru-RU" sz="1400" b="1" dirty="0" smtClean="0">
                <a:latin typeface="Times New Roman" pitchFamily="18" charset="0"/>
                <a:cs typeface="Times New Roman" pitchFamily="18" charset="0"/>
              </a:rPr>
              <a:t>обеспечения и оказания государственных услуг </a:t>
            </a:r>
          </a:p>
          <a:p>
            <a:pPr marL="5743575"/>
            <a:r>
              <a:rPr lang="ru-RU" sz="1400" b="1" dirty="0" smtClean="0">
                <a:latin typeface="Times New Roman" pitchFamily="18" charset="0"/>
                <a:cs typeface="Times New Roman" pitchFamily="18" charset="0"/>
              </a:rPr>
              <a:t>Департамента бюджетной методологии </a:t>
            </a:r>
          </a:p>
          <a:p>
            <a:pPr marL="5743575"/>
            <a:r>
              <a:rPr lang="ru-RU" sz="1400" b="1" dirty="0" smtClean="0">
                <a:latin typeface="Times New Roman" pitchFamily="18" charset="0"/>
                <a:cs typeface="Times New Roman" pitchFamily="18" charset="0"/>
              </a:rPr>
              <a:t>Минфина России</a:t>
            </a:r>
          </a:p>
          <a:p>
            <a:pPr marL="5743575"/>
            <a:r>
              <a:rPr lang="ru-RU" sz="1400" b="1" dirty="0" smtClean="0">
                <a:latin typeface="Times New Roman" pitchFamily="18" charset="0"/>
                <a:cs typeface="Times New Roman" pitchFamily="18" charset="0"/>
              </a:rPr>
              <a:t>Инна Николаевна Колчина</a:t>
            </a:r>
          </a:p>
          <a:p>
            <a:pPr algn="ctr"/>
            <a:endParaRPr lang="ru-RU" sz="2200" b="1" dirty="0">
              <a:solidFill>
                <a:srgbClr val="FF0000"/>
              </a:solidFill>
              <a:latin typeface="Times New Roman" pitchFamily="18" charset="0"/>
              <a:cs typeface="Times New Roman" pitchFamily="18" charset="0"/>
            </a:endParaRPr>
          </a:p>
        </p:txBody>
      </p:sp>
      <p:pic>
        <p:nvPicPr>
          <p:cNvPr id="7" name="Picture 11" descr="MF_emblema [Converted]"/>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204788" y="434975"/>
            <a:ext cx="2019300" cy="2293938"/>
          </a:xfrm>
          <a:prstGeom prst="rect">
            <a:avLst/>
          </a:prstGeom>
          <a:noFill/>
          <a:ln>
            <a:noFill/>
          </a:ln>
          <a:effectLst>
            <a:outerShdw blurRad="114300" dist="114300" dir="18900000" algn="ctr" rotWithShape="0">
              <a:srgbClr val="808080">
                <a:alpha val="50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0" name="Рисунок 1"/>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4613" y="5041912"/>
            <a:ext cx="9709150" cy="165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Прямоугольник 4"/>
          <p:cNvSpPr/>
          <p:nvPr/>
        </p:nvSpPr>
        <p:spPr>
          <a:xfrm>
            <a:off x="4830763" y="602646"/>
            <a:ext cx="4953000" cy="338554"/>
          </a:xfrm>
          <a:prstGeom prst="rect">
            <a:avLst/>
          </a:prstGeom>
        </p:spPr>
        <p:txBody>
          <a:bodyPr>
            <a:spAutoFit/>
          </a:bodyPr>
          <a:lstStyle/>
          <a:p>
            <a:pPr algn="ctr">
              <a:defRPr/>
            </a:pPr>
            <a:endParaRPr lang="ru-RU" sz="1600" b="1" dirty="0">
              <a:solidFill>
                <a:srgbClr val="0000FF"/>
              </a:solidFill>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BE6D74F8-11A0-464D-B749-A3038F0C5E8D}" type="slidenum">
              <a:rPr lang="ru-RU" smtClean="0"/>
              <a:pPr>
                <a:defRPr/>
              </a:pPr>
              <a:t>1</a:t>
            </a:fld>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ъект 2"/>
          <p:cNvSpPr>
            <a:spLocks noGrp="1"/>
          </p:cNvSpPr>
          <p:nvPr>
            <p:ph idx="1"/>
          </p:nvPr>
        </p:nvSpPr>
        <p:spPr>
          <a:xfrm>
            <a:off x="495300" y="495300"/>
            <a:ext cx="8915400" cy="6078538"/>
          </a:xfrm>
        </p:spPr>
        <p:txBody>
          <a:bodyPr/>
          <a:lstStyle/>
          <a:p>
            <a:pPr marL="107950" indent="0">
              <a:buFont typeface="Georgia" pitchFamily="18" charset="0"/>
              <a:buNone/>
            </a:pPr>
            <a:endParaRPr lang="ru-RU" smtClean="0"/>
          </a:p>
          <a:p>
            <a:pPr marL="107950" indent="0">
              <a:buFont typeface="Georgia" pitchFamily="18" charset="0"/>
              <a:buNone/>
            </a:pPr>
            <a:endParaRPr lang="ru-RU" smtClean="0"/>
          </a:p>
          <a:p>
            <a:pPr marL="107950" indent="0">
              <a:buFont typeface="Georgia" pitchFamily="18" charset="0"/>
              <a:buNone/>
            </a:pPr>
            <a:endParaRPr lang="ru-RU" smtClean="0"/>
          </a:p>
          <a:p>
            <a:pPr marL="107950" indent="0" algn="ctr">
              <a:buFont typeface="Georgia" pitchFamily="18" charset="0"/>
              <a:buNone/>
            </a:pPr>
            <a:r>
              <a:rPr lang="ru-RU" smtClean="0">
                <a:latin typeface="Arial Black" pitchFamily="34" charset="0"/>
                <a:cs typeface="David" pitchFamily="34" charset="-79"/>
              </a:rPr>
              <a:t>Перечни государственных и муниципальных услуг и работ</a:t>
            </a:r>
          </a:p>
          <a:p>
            <a:pPr marL="107950" indent="0">
              <a:buFont typeface="Georgia" pitchFamily="18" charset="0"/>
              <a:buNone/>
            </a:pPr>
            <a:endParaRPr lang="ru-RU" smtClean="0"/>
          </a:p>
          <a:p>
            <a:pPr marL="107950" indent="0">
              <a:buFont typeface="Georgia" pitchFamily="18" charset="0"/>
              <a:buNone/>
            </a:pPr>
            <a:r>
              <a:rPr lang="ru-RU" sz="2000" i="1" smtClean="0"/>
              <a:t>(поправки в статью 69.2 Бюджетного кодекса Российской Федерации)</a:t>
            </a:r>
          </a:p>
        </p:txBody>
      </p:sp>
      <p:sp>
        <p:nvSpPr>
          <p:cNvPr id="4" name="Дата 3"/>
          <p:cNvSpPr>
            <a:spLocks noGrp="1"/>
          </p:cNvSpPr>
          <p:nvPr>
            <p:ph type="dt" sz="quarter" idx="10"/>
          </p:nvPr>
        </p:nvSpPr>
        <p:spPr/>
        <p:txBody>
          <a:bodyPr/>
          <a:lstStyle/>
          <a:p>
            <a:pPr>
              <a:defRPr/>
            </a:pPr>
            <a:fld id="{3B6F097E-4109-44CB-9BAE-E28176E66850}" type="datetime1">
              <a:rPr lang="ru-RU"/>
              <a:pPr>
                <a:defRPr/>
              </a:pPr>
              <a:t>03.09.2013</a:t>
            </a:fld>
            <a:endParaRPr lang="ru-RU" dirty="0"/>
          </a:p>
        </p:txBody>
      </p:sp>
    </p:spTree>
    <p:extLst>
      <p:ext uri="{BB962C8B-B14F-4D97-AF65-F5344CB8AC3E}">
        <p14:creationId xmlns:p14="http://schemas.microsoft.com/office/powerpoint/2010/main" xmlns="" val="1109189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271727" y="476251"/>
            <a:ext cx="9439937" cy="576263"/>
          </a:xfrm>
          <a:prstGeom prst="rect">
            <a:avLst/>
          </a:prstGeom>
          <a:noFill/>
          <a:ln w="9525">
            <a:noFill/>
            <a:miter lim="800000"/>
            <a:headEnd/>
            <a:tailEnd/>
          </a:ln>
        </p:spPr>
        <p:txBody>
          <a:bodyPr anchor="ctr"/>
          <a:lstStyle/>
          <a:p>
            <a:pPr algn="ctr" eaLnBrk="0" hangingPunct="0">
              <a:defRPr/>
            </a:pPr>
            <a:r>
              <a:rPr lang="ru-RU" sz="2300" b="1" dirty="0">
                <a:solidFill>
                  <a:srgbClr val="53548A"/>
                </a:solidFill>
                <a:effectLst>
                  <a:outerShdw blurRad="38100" dist="38100" dir="2700000" algn="tl">
                    <a:srgbClr val="C0C0C0"/>
                  </a:outerShdw>
                </a:effectLst>
              </a:rPr>
              <a:t>Правовое регулирование</a:t>
            </a:r>
          </a:p>
          <a:p>
            <a:pPr algn="ctr" eaLnBrk="0" hangingPunct="0">
              <a:defRPr/>
            </a:pPr>
            <a:r>
              <a:rPr lang="ru-RU" sz="1600" b="1" dirty="0">
                <a:solidFill>
                  <a:srgbClr val="53548A"/>
                </a:solidFill>
                <a:effectLst>
                  <a:outerShdw blurRad="38100" dist="38100" dir="2700000" algn="tl">
                    <a:srgbClr val="C0C0C0"/>
                  </a:outerShdw>
                </a:effectLst>
              </a:rPr>
              <a:t>(как будет)</a:t>
            </a:r>
          </a:p>
        </p:txBody>
      </p:sp>
      <p:sp>
        <p:nvSpPr>
          <p:cNvPr id="7" name="TextBox 6"/>
          <p:cNvSpPr txBox="1"/>
          <p:nvPr/>
        </p:nvSpPr>
        <p:spPr>
          <a:xfrm>
            <a:off x="128986" y="1052514"/>
            <a:ext cx="9660069" cy="5805487"/>
          </a:xfrm>
          <a:prstGeom prst="rect">
            <a:avLst/>
          </a:prstGeom>
        </p:spPr>
        <p:style>
          <a:lnRef idx="1">
            <a:schemeClr val="accent1"/>
          </a:lnRef>
          <a:fillRef idx="2">
            <a:schemeClr val="accent1"/>
          </a:fillRef>
          <a:effectRef idx="1">
            <a:schemeClr val="accent1"/>
          </a:effectRef>
          <a:fontRef idx="minor">
            <a:schemeClr val="dk1"/>
          </a:fontRef>
        </p:style>
        <p:txBody>
          <a:bodyPr/>
          <a:lstStyle/>
          <a:p>
            <a:pPr>
              <a:defRPr/>
            </a:pPr>
            <a:r>
              <a:rPr lang="ru-RU" sz="1400" dirty="0">
                <a:solidFill>
                  <a:prstClr val="black"/>
                </a:solidFill>
                <a:cs typeface="Times New Roman" pitchFamily="18" charset="0"/>
              </a:rPr>
              <a:t>Статья 69.2. Государственное (муниципальное) задание</a:t>
            </a:r>
          </a:p>
          <a:p>
            <a:pPr algn="just">
              <a:defRPr/>
            </a:pPr>
            <a:r>
              <a:rPr lang="ru-RU" sz="1400" dirty="0">
                <a:solidFill>
                  <a:prstClr val="black"/>
                </a:solidFill>
                <a:cs typeface="Times New Roman" pitchFamily="18" charset="0"/>
              </a:rPr>
              <a:t>……………………………. </a:t>
            </a:r>
          </a:p>
          <a:p>
            <a:pPr algn="just">
              <a:defRPr/>
            </a:pPr>
            <a:r>
              <a:rPr lang="ru-RU" sz="1400" dirty="0">
                <a:solidFill>
                  <a:prstClr val="black"/>
                </a:solidFill>
                <a:cs typeface="Times New Roman" pitchFamily="18" charset="0"/>
              </a:rPr>
              <a:t>3. </a:t>
            </a:r>
            <a:r>
              <a:rPr lang="ru-RU" sz="1400" b="1" dirty="0">
                <a:solidFill>
                  <a:prstClr val="black"/>
                </a:solidFill>
                <a:cs typeface="Times New Roman" pitchFamily="18" charset="0"/>
              </a:rPr>
              <a:t>Государственное (муниципальное) задание </a:t>
            </a:r>
            <a:r>
              <a:rPr lang="ru-RU" sz="1400" dirty="0">
                <a:solidFill>
                  <a:prstClr val="black"/>
                </a:solidFill>
                <a:cs typeface="Times New Roman" pitchFamily="18" charset="0"/>
              </a:rPr>
              <a:t>на оказание государственных (муниципальных) услуг (выполнение работ) федеральными учреждениями, учреждениями субъекта Российской Федерации, муниципальными учреждениями </a:t>
            </a:r>
            <a:r>
              <a:rPr lang="ru-RU" sz="1400" b="1" dirty="0">
                <a:solidFill>
                  <a:prstClr val="black"/>
                </a:solidFill>
                <a:cs typeface="Times New Roman" pitchFamily="18" charset="0"/>
              </a:rPr>
              <a:t>формируется в соответствии с ведомственным перечнем </a:t>
            </a:r>
            <a:r>
              <a:rPr lang="ru-RU" sz="1400" dirty="0">
                <a:solidFill>
                  <a:prstClr val="black"/>
                </a:solidFill>
                <a:cs typeface="Times New Roman" pitchFamily="18" charset="0"/>
              </a:rPr>
              <a:t>государственных (муниципальных) услуг и работ, оказываемых (выполняемых) государственными (муниципальными) учреждениями в качестве основных видов деятельности, в порядке, установленном соответственно Правительством Российской Федерации, высшим исполнительным органом государственной власти субъекта Российской Федерации, местной администрацией муниципального образования, на срок до одного года в случае утверждения бюджета на очередной финансовый год и на срок до трех лет в случае утверждения бюджета на очередной финансовый год и плановый период (с возможным уточнением при составлении проекта бюджета).</a:t>
            </a:r>
          </a:p>
          <a:p>
            <a:pPr algn="just">
              <a:defRPr/>
            </a:pPr>
            <a:r>
              <a:rPr lang="ru-RU" sz="1400" dirty="0">
                <a:solidFill>
                  <a:prstClr val="black"/>
                </a:solidFill>
                <a:cs typeface="Times New Roman" pitchFamily="18" charset="0"/>
              </a:rPr>
              <a:t>3.1. </a:t>
            </a:r>
            <a:r>
              <a:rPr lang="ru-RU" sz="1400" b="1" dirty="0">
                <a:solidFill>
                  <a:prstClr val="black"/>
                </a:solidFill>
                <a:cs typeface="Times New Roman" pitchFamily="18" charset="0"/>
              </a:rPr>
              <a:t>Ведомственные перечни </a:t>
            </a:r>
            <a:r>
              <a:rPr lang="ru-RU" sz="1400" dirty="0">
                <a:solidFill>
                  <a:prstClr val="black"/>
                </a:solidFill>
                <a:cs typeface="Times New Roman" pitchFamily="18" charset="0"/>
              </a:rPr>
              <a:t>государственных (муниципальных) услуг и </a:t>
            </a:r>
            <a:r>
              <a:rPr lang="ru-RU" sz="1400" b="1" dirty="0">
                <a:solidFill>
                  <a:prstClr val="black"/>
                </a:solidFill>
                <a:cs typeface="Times New Roman" pitchFamily="18" charset="0"/>
              </a:rPr>
              <a:t>работ формируются </a:t>
            </a:r>
            <a:r>
              <a:rPr lang="ru-RU" sz="1400" dirty="0">
                <a:solidFill>
                  <a:prstClr val="black"/>
                </a:solidFill>
                <a:cs typeface="Times New Roman" pitchFamily="18" charset="0"/>
              </a:rPr>
              <a:t>и ведутся </a:t>
            </a:r>
            <a:r>
              <a:rPr lang="ru-RU" sz="1400" b="1" dirty="0">
                <a:solidFill>
                  <a:prstClr val="black"/>
                </a:solidFill>
                <a:cs typeface="Times New Roman" pitchFamily="18" charset="0"/>
              </a:rPr>
              <a:t>в соответствии с базовыми (отраслевыми) перечнями </a:t>
            </a:r>
            <a:r>
              <a:rPr lang="ru-RU" sz="1400" dirty="0">
                <a:solidFill>
                  <a:prstClr val="black"/>
                </a:solidFill>
                <a:cs typeface="Times New Roman" pitchFamily="18" charset="0"/>
              </a:rPr>
              <a:t>государственных и муниципальных услуг и работ, утвержденными федеральными органами исполнительной власти, осуществляющими функции по выработке государственной политики и нормативно-правовому регулированию в установленных сферах деятельности.</a:t>
            </a:r>
          </a:p>
          <a:p>
            <a:pPr algn="just">
              <a:defRPr/>
            </a:pPr>
            <a:r>
              <a:rPr lang="ru-RU" sz="1400" dirty="0">
                <a:solidFill>
                  <a:prstClr val="black"/>
                </a:solidFill>
                <a:cs typeface="Times New Roman" pitchFamily="18" charset="0"/>
              </a:rPr>
              <a:t>Порядок формирования, ведения и утверждения ведомственных перечней государственных услуг и работ, оказываемых и выполняемых федеральными государственными учреждениями, устанавливается Правительством Российской Федерации.</a:t>
            </a:r>
          </a:p>
          <a:p>
            <a:pPr algn="just">
              <a:defRPr/>
            </a:pPr>
            <a:r>
              <a:rPr lang="ru-RU" sz="1400" b="1" dirty="0">
                <a:solidFill>
                  <a:prstClr val="black"/>
                </a:solidFill>
                <a:cs typeface="Times New Roman" pitchFamily="18" charset="0"/>
              </a:rPr>
              <a:t>Порядок формирования, ведения и утверждения ведомственных перечней </a:t>
            </a:r>
            <a:r>
              <a:rPr lang="ru-RU" sz="1400" dirty="0">
                <a:solidFill>
                  <a:prstClr val="black"/>
                </a:solidFill>
                <a:cs typeface="Times New Roman" pitchFamily="18" charset="0"/>
              </a:rPr>
              <a:t>государственных (муниципальных) услуг и работ, оказываемых и выполняемых государственными </a:t>
            </a:r>
            <a:r>
              <a:rPr lang="ru-RU" sz="1400" b="1" dirty="0">
                <a:solidFill>
                  <a:prstClr val="black"/>
                </a:solidFill>
                <a:cs typeface="Times New Roman" pitchFamily="18" charset="0"/>
              </a:rPr>
              <a:t>учреждениями субъектов Российской Федерации, муниципальными учреждениями</a:t>
            </a:r>
            <a:r>
              <a:rPr lang="ru-RU" sz="1400" dirty="0">
                <a:solidFill>
                  <a:prstClr val="black"/>
                </a:solidFill>
                <a:cs typeface="Times New Roman" pitchFamily="18" charset="0"/>
              </a:rPr>
              <a:t>, </a:t>
            </a:r>
            <a:r>
              <a:rPr lang="ru-RU" sz="1400" b="1" dirty="0">
                <a:solidFill>
                  <a:prstClr val="black"/>
                </a:solidFill>
                <a:cs typeface="Times New Roman" pitchFamily="18" charset="0"/>
              </a:rPr>
              <a:t>устанавливается </a:t>
            </a:r>
            <a:r>
              <a:rPr lang="ru-RU" sz="1400" dirty="0">
                <a:solidFill>
                  <a:prstClr val="black"/>
                </a:solidFill>
                <a:cs typeface="Times New Roman" pitchFamily="18" charset="0"/>
              </a:rPr>
              <a:t>соответственно</a:t>
            </a:r>
            <a:r>
              <a:rPr lang="ru-RU" sz="1400" b="1" dirty="0">
                <a:solidFill>
                  <a:prstClr val="black"/>
                </a:solidFill>
                <a:cs typeface="Times New Roman" pitchFamily="18" charset="0"/>
              </a:rPr>
              <a:t> высшими исполнительными органами государственной власти субъектов Российской Федерации, местными администрациями</a:t>
            </a:r>
            <a:r>
              <a:rPr lang="ru-RU" sz="1400" dirty="0">
                <a:solidFill>
                  <a:prstClr val="black"/>
                </a:solidFill>
                <a:cs typeface="Times New Roman" pitchFamily="18" charset="0"/>
              </a:rPr>
              <a:t> муниципальных образований </a:t>
            </a:r>
            <a:r>
              <a:rPr lang="ru-RU" sz="1400" b="1" dirty="0">
                <a:solidFill>
                  <a:prstClr val="black"/>
                </a:solidFill>
                <a:cs typeface="Times New Roman" pitchFamily="18" charset="0"/>
              </a:rPr>
              <a:t>с соблюдением общих требований</a:t>
            </a:r>
            <a:r>
              <a:rPr lang="ru-RU" sz="1400" dirty="0">
                <a:solidFill>
                  <a:prstClr val="black"/>
                </a:solidFill>
                <a:cs typeface="Times New Roman" pitchFamily="18" charset="0"/>
              </a:rPr>
              <a:t>, установленных </a:t>
            </a:r>
            <a:r>
              <a:rPr lang="ru-RU" sz="1400" b="1" dirty="0">
                <a:solidFill>
                  <a:prstClr val="black"/>
                </a:solidFill>
                <a:cs typeface="Times New Roman" pitchFamily="18" charset="0"/>
              </a:rPr>
              <a:t>Правительством Российской Федераци</a:t>
            </a:r>
            <a:r>
              <a:rPr lang="ru-RU" sz="1400" dirty="0">
                <a:solidFill>
                  <a:prstClr val="black"/>
                </a:solidFill>
                <a:cs typeface="Times New Roman" pitchFamily="18" charset="0"/>
              </a:rPr>
              <a:t>и.</a:t>
            </a:r>
          </a:p>
          <a:p>
            <a:pPr algn="just">
              <a:defRPr/>
            </a:pPr>
            <a:r>
              <a:rPr lang="ru-RU" sz="1400" dirty="0">
                <a:solidFill>
                  <a:prstClr val="black"/>
                </a:solidFill>
                <a:cs typeface="Times New Roman" pitchFamily="18" charset="0"/>
              </a:rPr>
              <a:t>Порядок формирования и ведения базовых (отраслевых) перечней государственных и муниципальных услуг и работ устанавливается Правительством Российской Федерации.</a:t>
            </a:r>
          </a:p>
          <a:p>
            <a:pPr algn="just">
              <a:defRPr/>
            </a:pPr>
            <a:r>
              <a:rPr lang="ru-RU" sz="1400" dirty="0">
                <a:solidFill>
                  <a:prstClr val="black"/>
                </a:solidFill>
                <a:cs typeface="Times New Roman" pitchFamily="18" charset="0"/>
              </a:rPr>
              <a:t>	</a:t>
            </a:r>
            <a:endParaRPr lang="ru-RU" sz="1400" i="1" dirty="0">
              <a:solidFill>
                <a:prstClr val="black"/>
              </a:solidFill>
              <a:cs typeface="Times New Roman" pitchFamily="18" charset="0"/>
            </a:endParaRPr>
          </a:p>
          <a:p>
            <a:pPr algn="just">
              <a:defRPr/>
            </a:pPr>
            <a:endParaRPr lang="ru-RU" sz="1400" i="1" dirty="0">
              <a:solidFill>
                <a:prstClr val="black"/>
              </a:solidFill>
              <a:cs typeface="Times New Roman" pitchFamily="18" charset="0"/>
            </a:endParaRPr>
          </a:p>
        </p:txBody>
      </p:sp>
    </p:spTree>
    <p:extLst>
      <p:ext uri="{BB962C8B-B14F-4D97-AF65-F5344CB8AC3E}">
        <p14:creationId xmlns:p14="http://schemas.microsoft.com/office/powerpoint/2010/main" xmlns="" val="2891185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p:cNvSpPr>
          <p:nvPr/>
        </p:nvSpPr>
        <p:spPr bwMode="auto">
          <a:xfrm>
            <a:off x="271727" y="476251"/>
            <a:ext cx="9439937" cy="576263"/>
          </a:xfrm>
          <a:prstGeom prst="rect">
            <a:avLst/>
          </a:prstGeom>
          <a:noFill/>
          <a:ln w="9525">
            <a:noFill/>
            <a:miter lim="800000"/>
            <a:headEnd/>
            <a:tailEnd/>
          </a:ln>
        </p:spPr>
        <p:txBody>
          <a:bodyPr anchor="ctr"/>
          <a:lstStyle/>
          <a:p>
            <a:pPr algn="ctr" eaLnBrk="0" hangingPunct="0">
              <a:defRPr/>
            </a:pPr>
            <a:r>
              <a:rPr lang="ru-RU" sz="2300" b="1" dirty="0">
                <a:solidFill>
                  <a:srgbClr val="53548A"/>
                </a:solidFill>
                <a:effectLst>
                  <a:outerShdw blurRad="38100" dist="38100" dir="2700000" algn="tl">
                    <a:srgbClr val="C0C0C0"/>
                  </a:outerShdw>
                </a:effectLst>
              </a:rPr>
              <a:t>Правовое регулирование</a:t>
            </a:r>
          </a:p>
          <a:p>
            <a:pPr algn="ctr" eaLnBrk="0" hangingPunct="0">
              <a:defRPr/>
            </a:pPr>
            <a:r>
              <a:rPr lang="ru-RU" sz="1600" b="1" dirty="0">
                <a:solidFill>
                  <a:srgbClr val="53548A"/>
                </a:solidFill>
                <a:effectLst>
                  <a:outerShdw blurRad="38100" dist="38100" dir="2700000" algn="tl">
                    <a:srgbClr val="C0C0C0"/>
                  </a:outerShdw>
                </a:effectLst>
              </a:rPr>
              <a:t>(как будет)</a:t>
            </a:r>
          </a:p>
        </p:txBody>
      </p:sp>
      <p:sp>
        <p:nvSpPr>
          <p:cNvPr id="7" name="TextBox 6"/>
          <p:cNvSpPr txBox="1"/>
          <p:nvPr/>
        </p:nvSpPr>
        <p:spPr>
          <a:xfrm>
            <a:off x="128986" y="1312863"/>
            <a:ext cx="9660069" cy="5545137"/>
          </a:xfrm>
          <a:prstGeom prst="rect">
            <a:avLst/>
          </a:prstGeom>
        </p:spPr>
        <p:style>
          <a:lnRef idx="1">
            <a:schemeClr val="accent1"/>
          </a:lnRef>
          <a:fillRef idx="2">
            <a:schemeClr val="accent1"/>
          </a:fillRef>
          <a:effectRef idx="1">
            <a:schemeClr val="accent1"/>
          </a:effectRef>
          <a:fontRef idx="minor">
            <a:schemeClr val="dk1"/>
          </a:fontRef>
        </p:style>
        <p:txBody>
          <a:bodyPr/>
          <a:lstStyle/>
          <a:p>
            <a:pPr algn="ctr">
              <a:defRPr/>
            </a:pPr>
            <a:r>
              <a:rPr lang="ru-RU" sz="1600" b="1" dirty="0">
                <a:solidFill>
                  <a:prstClr val="black"/>
                </a:solidFill>
                <a:cs typeface="Times New Roman" pitchFamily="18" charset="0"/>
              </a:rPr>
              <a:t>Вступление в силу новых положений Бюджетного кодекса Российской Федерации в части формирования ведомственных перечней государственных (муниципальных) услуг и работ в соответствии с базовыми (отраслевыми) перечнями государственных и муниципальных услуг и работ </a:t>
            </a:r>
          </a:p>
          <a:p>
            <a:pPr>
              <a:defRPr/>
            </a:pPr>
            <a:endParaRPr lang="ru-RU" sz="1400" dirty="0">
              <a:solidFill>
                <a:prstClr val="black"/>
              </a:solidFill>
              <a:cs typeface="Times New Roman" pitchFamily="18" charset="0"/>
            </a:endParaRPr>
          </a:p>
          <a:p>
            <a:pPr algn="just">
              <a:defRPr/>
            </a:pPr>
            <a:r>
              <a:rPr lang="ru-RU" sz="1600" dirty="0">
                <a:solidFill>
                  <a:prstClr val="black"/>
                </a:solidFill>
                <a:cs typeface="Times New Roman" pitchFamily="18" charset="0"/>
              </a:rPr>
              <a:t>Данные положения Бюджетного кодекса РФ будут применяться при формировании государственного (муниципального) задания, начиная с государственных (муниципальных) заданий </a:t>
            </a:r>
            <a:r>
              <a:rPr lang="ru-RU" sz="1600" b="1" dirty="0">
                <a:solidFill>
                  <a:prstClr val="black"/>
                </a:solidFill>
                <a:cs typeface="Times New Roman" pitchFamily="18" charset="0"/>
              </a:rPr>
              <a:t>на 2016 год. </a:t>
            </a:r>
          </a:p>
          <a:p>
            <a:pPr algn="just">
              <a:defRPr/>
            </a:pPr>
            <a:endParaRPr lang="ru-RU" sz="1600" dirty="0">
              <a:solidFill>
                <a:prstClr val="black"/>
              </a:solidFill>
              <a:cs typeface="Times New Roman" pitchFamily="18" charset="0"/>
            </a:endParaRPr>
          </a:p>
          <a:p>
            <a:pPr algn="just">
              <a:defRPr/>
            </a:pPr>
            <a:r>
              <a:rPr lang="ru-RU" sz="1600" dirty="0">
                <a:solidFill>
                  <a:prstClr val="black"/>
                </a:solidFill>
                <a:cs typeface="Times New Roman" pitchFamily="18" charset="0"/>
              </a:rPr>
              <a:t>Нормативными правовыми актами Правительства Российской Федерации, высшего исполнительного органа государственной власти субъекта Российской Федерации, муниципальным правовым актом местной администрации муниципального образования в отношении соответственно федеральных государственных учреждений, государственных учреждений субъекта Российской Федерации, муниципальных учреждений </a:t>
            </a:r>
            <a:r>
              <a:rPr lang="ru-RU" sz="1600" b="1" dirty="0">
                <a:solidFill>
                  <a:prstClr val="black"/>
                </a:solidFill>
                <a:cs typeface="Times New Roman" pitchFamily="18" charset="0"/>
              </a:rPr>
              <a:t>может быть установлен иной срок </a:t>
            </a:r>
            <a:r>
              <a:rPr lang="ru-RU" sz="1600" dirty="0">
                <a:solidFill>
                  <a:prstClr val="black"/>
                </a:solidFill>
                <a:cs typeface="Times New Roman" pitchFamily="18" charset="0"/>
              </a:rPr>
              <a:t>формирования государственного (муниципального) задания на основании ведомственных перечней государственных (муниципальных) услуг и работ в соответствии с базовыми (отраслевыми) перечнями государственных и муниципальных услуг и работ (</a:t>
            </a:r>
            <a:r>
              <a:rPr lang="ru-RU" sz="1600" b="1" dirty="0">
                <a:solidFill>
                  <a:prstClr val="black"/>
                </a:solidFill>
                <a:cs typeface="Times New Roman" pitchFamily="18" charset="0"/>
              </a:rPr>
              <a:t>но не позднее 1 января 2016 года</a:t>
            </a:r>
            <a:r>
              <a:rPr lang="ru-RU" sz="1600" dirty="0">
                <a:solidFill>
                  <a:prstClr val="black"/>
                </a:solidFill>
                <a:cs typeface="Times New Roman" pitchFamily="18" charset="0"/>
              </a:rPr>
              <a:t>). </a:t>
            </a:r>
          </a:p>
          <a:p>
            <a:pPr>
              <a:defRPr/>
            </a:pPr>
            <a:endParaRPr lang="ru-RU" sz="1400" dirty="0">
              <a:solidFill>
                <a:prstClr val="black"/>
              </a:solidFill>
              <a:cs typeface="Times New Roman" pitchFamily="18" charset="0"/>
            </a:endParaRPr>
          </a:p>
          <a:p>
            <a:pPr>
              <a:defRPr/>
            </a:pPr>
            <a:endParaRPr lang="ru-RU" sz="1400" dirty="0">
              <a:solidFill>
                <a:prstClr val="black"/>
              </a:solidFill>
              <a:cs typeface="Times New Roman" pitchFamily="18" charset="0"/>
            </a:endParaRPr>
          </a:p>
          <a:p>
            <a:pPr>
              <a:defRPr/>
            </a:pPr>
            <a:endParaRPr lang="ru-RU" sz="1400" dirty="0">
              <a:solidFill>
                <a:prstClr val="black"/>
              </a:solidFill>
              <a:cs typeface="Times New Roman" pitchFamily="18" charset="0"/>
            </a:endParaRPr>
          </a:p>
        </p:txBody>
      </p:sp>
    </p:spTree>
    <p:extLst>
      <p:ext uri="{BB962C8B-B14F-4D97-AF65-F5344CB8AC3E}">
        <p14:creationId xmlns:p14="http://schemas.microsoft.com/office/powerpoint/2010/main" xmlns="" val="3535292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4"/>
          <p:cNvSpPr>
            <a:spLocks noChangeArrowheads="1"/>
          </p:cNvSpPr>
          <p:nvPr/>
        </p:nvSpPr>
        <p:spPr bwMode="auto">
          <a:xfrm>
            <a:off x="0" y="942976"/>
            <a:ext cx="9906000" cy="5915025"/>
          </a:xfrm>
          <a:prstGeom prst="rect">
            <a:avLst/>
          </a:prstGeom>
          <a:solidFill>
            <a:srgbClr val="EAEAEA"/>
          </a:solidFill>
          <a:ln w="9525">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ru-RU"/>
          </a:p>
        </p:txBody>
      </p:sp>
      <p:sp>
        <p:nvSpPr>
          <p:cNvPr id="12292" name="Rectangle 2"/>
          <p:cNvSpPr txBox="1">
            <a:spLocks noChangeArrowheads="1"/>
          </p:cNvSpPr>
          <p:nvPr/>
        </p:nvSpPr>
        <p:spPr bwMode="auto">
          <a:xfrm>
            <a:off x="158221" y="400050"/>
            <a:ext cx="9746060" cy="628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04" tIns="45702" rIns="91404" bIns="45702"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80000"/>
              </a:lnSpc>
              <a:defRPr/>
            </a:pPr>
            <a:r>
              <a:rPr lang="ru-RU" sz="1600" b="1" kern="0" dirty="0" smtClean="0">
                <a:solidFill>
                  <a:srgbClr val="000000"/>
                </a:solidFill>
                <a:effectLst>
                  <a:outerShdw blurRad="38100" dist="38100" dir="2700000" algn="tl">
                    <a:srgbClr val="C0C0C0"/>
                  </a:outerShdw>
                </a:effectLst>
                <a:latin typeface="Times New Roman"/>
                <a:ea typeface="+mj-ea"/>
                <a:cs typeface="Times New Roman" pitchFamily="18" charset="0"/>
              </a:rPr>
              <a:t>Изменение методологии формирования перечней государственных и муниципальных услуг и работ (для федерального, регионального и муниципального уровня)</a:t>
            </a:r>
            <a:endParaRPr lang="ru-RU" sz="2400" dirty="0" smtClean="0">
              <a:solidFill>
                <a:srgbClr val="514185"/>
              </a:solidFill>
              <a:latin typeface="Arial Narrow" pitchFamily="34" charset="0"/>
            </a:endParaRPr>
          </a:p>
        </p:txBody>
      </p:sp>
      <p:sp>
        <p:nvSpPr>
          <p:cNvPr id="29" name="Прямоугольник 28"/>
          <p:cNvSpPr/>
          <p:nvPr/>
        </p:nvSpPr>
        <p:spPr bwMode="auto">
          <a:xfrm>
            <a:off x="2574529" y="1341438"/>
            <a:ext cx="4290880" cy="360362"/>
          </a:xfrm>
          <a:prstGeom prst="rect">
            <a:avLst/>
          </a:prstGeom>
          <a:solidFill>
            <a:srgbClr val="FFFFCC"/>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600" b="1" dirty="0">
                <a:solidFill>
                  <a:schemeClr val="accent6">
                    <a:lumMod val="75000"/>
                  </a:schemeClr>
                </a:solidFill>
                <a:latin typeface="Arial Narrow" pitchFamily="34" charset="0"/>
              </a:rPr>
              <a:t>Полномочия</a:t>
            </a:r>
          </a:p>
        </p:txBody>
      </p:sp>
      <p:cxnSp>
        <p:nvCxnSpPr>
          <p:cNvPr id="4103" name="Прямая со стрелкой 2"/>
          <p:cNvCxnSpPr>
            <a:cxnSpLocks noChangeShapeType="1"/>
            <a:stCxn id="29" idx="2"/>
            <a:endCxn id="32" idx="0"/>
          </p:cNvCxnSpPr>
          <p:nvPr/>
        </p:nvCxnSpPr>
        <p:spPr bwMode="auto">
          <a:xfrm>
            <a:off x="4720829" y="1701800"/>
            <a:ext cx="3236648" cy="3746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35" name="Прямая со стрелкой 2"/>
          <p:cNvCxnSpPr>
            <a:cxnSpLocks noChangeShapeType="1"/>
            <a:stCxn id="29" idx="2"/>
            <a:endCxn id="31" idx="0"/>
          </p:cNvCxnSpPr>
          <p:nvPr/>
        </p:nvCxnSpPr>
        <p:spPr bwMode="auto">
          <a:xfrm>
            <a:off x="4720828" y="1701800"/>
            <a:ext cx="1071430" cy="3746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38" name="Прямая со стрелкой 2"/>
          <p:cNvCxnSpPr>
            <a:cxnSpLocks noChangeShapeType="1"/>
            <a:stCxn id="29" idx="2"/>
            <a:endCxn id="30" idx="0"/>
          </p:cNvCxnSpPr>
          <p:nvPr/>
        </p:nvCxnSpPr>
        <p:spPr bwMode="auto">
          <a:xfrm flipH="1">
            <a:off x="3685514" y="1701800"/>
            <a:ext cx="1035315" cy="3746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41" name="Прямая со стрелкой 2"/>
          <p:cNvCxnSpPr>
            <a:cxnSpLocks noChangeShapeType="1"/>
            <a:stCxn id="29" idx="2"/>
            <a:endCxn id="54" idx="0"/>
          </p:cNvCxnSpPr>
          <p:nvPr/>
        </p:nvCxnSpPr>
        <p:spPr bwMode="auto">
          <a:xfrm flipH="1">
            <a:off x="1618325" y="1701800"/>
            <a:ext cx="3102504" cy="3746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45" name="Прямая со стрелкой 2"/>
          <p:cNvCxnSpPr>
            <a:cxnSpLocks noChangeShapeType="1"/>
            <a:stCxn id="54" idx="2"/>
          </p:cNvCxnSpPr>
          <p:nvPr/>
        </p:nvCxnSpPr>
        <p:spPr bwMode="auto">
          <a:xfrm>
            <a:off x="1618325" y="2579688"/>
            <a:ext cx="58473" cy="2730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48" name="Прямая со стрелкой 2"/>
          <p:cNvCxnSpPr>
            <a:cxnSpLocks noChangeShapeType="1"/>
            <a:stCxn id="30" idx="2"/>
          </p:cNvCxnSpPr>
          <p:nvPr/>
        </p:nvCxnSpPr>
        <p:spPr bwMode="auto">
          <a:xfrm>
            <a:off x="3685515" y="2579689"/>
            <a:ext cx="58473"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51" name="Прямая со стрелкой 2"/>
          <p:cNvCxnSpPr>
            <a:cxnSpLocks noChangeShapeType="1"/>
            <a:stCxn id="31" idx="2"/>
          </p:cNvCxnSpPr>
          <p:nvPr/>
        </p:nvCxnSpPr>
        <p:spPr bwMode="auto">
          <a:xfrm>
            <a:off x="5792259" y="2579689"/>
            <a:ext cx="58473"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57" name="Прямая со стрелкой 2"/>
          <p:cNvCxnSpPr>
            <a:cxnSpLocks noChangeShapeType="1"/>
          </p:cNvCxnSpPr>
          <p:nvPr/>
        </p:nvCxnSpPr>
        <p:spPr bwMode="auto">
          <a:xfrm>
            <a:off x="7917921" y="2579688"/>
            <a:ext cx="0" cy="27305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72" name="Прямая со стрелкой 2"/>
          <p:cNvCxnSpPr>
            <a:cxnSpLocks noChangeShapeType="1"/>
          </p:cNvCxnSpPr>
          <p:nvPr/>
        </p:nvCxnSpPr>
        <p:spPr bwMode="auto">
          <a:xfrm>
            <a:off x="1988079" y="3519489"/>
            <a:ext cx="0" cy="287337"/>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
        <p:nvSpPr>
          <p:cNvPr id="54" name="Прямоугольник 53"/>
          <p:cNvSpPr/>
          <p:nvPr/>
        </p:nvSpPr>
        <p:spPr bwMode="auto">
          <a:xfrm>
            <a:off x="662121" y="2076450"/>
            <a:ext cx="1912408" cy="503238"/>
          </a:xfrm>
          <a:prstGeom prst="rect">
            <a:avLst/>
          </a:prstGeom>
          <a:solidFill>
            <a:schemeClr val="accent6">
              <a:lumMod val="20000"/>
              <a:lumOff val="80000"/>
            </a:schemeClr>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Базовый (отраслевой) </a:t>
            </a:r>
            <a:br>
              <a:rPr lang="ru-RU"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перечень услуг и работ №1</a:t>
            </a:r>
          </a:p>
        </p:txBody>
      </p:sp>
      <p:sp>
        <p:nvSpPr>
          <p:cNvPr id="30" name="Прямоугольник 29"/>
          <p:cNvSpPr/>
          <p:nvPr/>
        </p:nvSpPr>
        <p:spPr bwMode="auto">
          <a:xfrm>
            <a:off x="2729310" y="2076450"/>
            <a:ext cx="1912408" cy="503238"/>
          </a:xfrm>
          <a:prstGeom prst="rect">
            <a:avLst/>
          </a:prstGeom>
          <a:solidFill>
            <a:schemeClr val="accent6">
              <a:lumMod val="20000"/>
              <a:lumOff val="80000"/>
            </a:schemeClr>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Базовый (отраслевой) </a:t>
            </a:r>
            <a:br>
              <a:rPr lang="ru-RU"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перечень услуг и работ №2</a:t>
            </a:r>
          </a:p>
        </p:txBody>
      </p:sp>
      <p:sp>
        <p:nvSpPr>
          <p:cNvPr id="31" name="Прямоугольник 30"/>
          <p:cNvSpPr/>
          <p:nvPr/>
        </p:nvSpPr>
        <p:spPr bwMode="auto">
          <a:xfrm>
            <a:off x="4836055" y="2076450"/>
            <a:ext cx="1910689" cy="503238"/>
          </a:xfrm>
          <a:prstGeom prst="rect">
            <a:avLst/>
          </a:prstGeom>
          <a:solidFill>
            <a:schemeClr val="accent6">
              <a:lumMod val="20000"/>
              <a:lumOff val="80000"/>
            </a:schemeClr>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Базовый (отраслевой) </a:t>
            </a:r>
            <a:br>
              <a:rPr lang="ru-RU"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перечень услуг и работ №3</a:t>
            </a:r>
          </a:p>
        </p:txBody>
      </p:sp>
      <p:sp>
        <p:nvSpPr>
          <p:cNvPr id="32" name="Прямоугольник 31"/>
          <p:cNvSpPr/>
          <p:nvPr/>
        </p:nvSpPr>
        <p:spPr bwMode="auto">
          <a:xfrm>
            <a:off x="6980635" y="2076450"/>
            <a:ext cx="1955403" cy="503238"/>
          </a:xfrm>
          <a:prstGeom prst="rect">
            <a:avLst/>
          </a:prstGeom>
          <a:solidFill>
            <a:schemeClr val="accent6">
              <a:lumMod val="20000"/>
              <a:lumOff val="80000"/>
            </a:schemeClr>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Базовый (отраслевой) </a:t>
            </a:r>
            <a:br>
              <a:rPr lang="ru-RU"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перечень услуг и работ №</a:t>
            </a:r>
            <a:r>
              <a:rPr lang="en-US" sz="1200" b="1" dirty="0">
                <a:solidFill>
                  <a:schemeClr val="accent6">
                    <a:lumMod val="75000"/>
                  </a:schemeClr>
                </a:solidFill>
                <a:latin typeface="Arial Narrow" pitchFamily="34" charset="0"/>
              </a:rPr>
              <a:t>n</a:t>
            </a:r>
            <a:endParaRPr lang="ru-RU" sz="1200" b="1" dirty="0">
              <a:solidFill>
                <a:schemeClr val="accent6">
                  <a:lumMod val="75000"/>
                </a:schemeClr>
              </a:solidFill>
              <a:latin typeface="Arial Narrow" pitchFamily="34" charset="0"/>
            </a:endParaRPr>
          </a:p>
        </p:txBody>
      </p:sp>
      <p:sp>
        <p:nvSpPr>
          <p:cNvPr id="60" name="Прямоугольник 59"/>
          <p:cNvSpPr/>
          <p:nvPr/>
        </p:nvSpPr>
        <p:spPr bwMode="auto">
          <a:xfrm>
            <a:off x="495301" y="3789363"/>
            <a:ext cx="2741348" cy="431800"/>
          </a:xfrm>
          <a:prstGeom prst="rect">
            <a:avLst/>
          </a:prstGeom>
          <a:solidFill>
            <a:srgbClr val="FFCC99"/>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Ведомственный</a:t>
            </a:r>
            <a:r>
              <a:rPr lang="en-US" sz="1200" b="1" dirty="0">
                <a:solidFill>
                  <a:schemeClr val="accent6">
                    <a:lumMod val="75000"/>
                  </a:schemeClr>
                </a:solidFill>
                <a:latin typeface="Arial Narrow" pitchFamily="34" charset="0"/>
              </a:rPr>
              <a:t> </a:t>
            </a:r>
            <a:r>
              <a:rPr lang="ru-RU" sz="1200" b="1" dirty="0">
                <a:solidFill>
                  <a:schemeClr val="accent6">
                    <a:lumMod val="75000"/>
                  </a:schemeClr>
                </a:solidFill>
                <a:latin typeface="Arial Narrow" pitchFamily="34" charset="0"/>
              </a:rPr>
              <a:t>перечень услуг и работ </a:t>
            </a:r>
            <a:r>
              <a:rPr lang="en-US" sz="1200" b="1" dirty="0">
                <a:solidFill>
                  <a:schemeClr val="accent6">
                    <a:lumMod val="75000"/>
                  </a:schemeClr>
                </a:solidFill>
                <a:latin typeface="Arial Narrow" pitchFamily="34" charset="0"/>
              </a:rPr>
              <a:t/>
            </a:r>
            <a:br>
              <a:rPr lang="en-US"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ГРБС №1</a:t>
            </a:r>
          </a:p>
        </p:txBody>
      </p:sp>
      <p:sp>
        <p:nvSpPr>
          <p:cNvPr id="44" name="Прямоугольник 43"/>
          <p:cNvSpPr/>
          <p:nvPr/>
        </p:nvSpPr>
        <p:spPr bwMode="auto">
          <a:xfrm>
            <a:off x="779067" y="2852738"/>
            <a:ext cx="7997031" cy="641350"/>
          </a:xfrm>
          <a:prstGeom prst="rect">
            <a:avLst/>
          </a:prstGeom>
          <a:gradFill>
            <a:gsLst>
              <a:gs pos="0">
                <a:schemeClr val="bg2">
                  <a:lumMod val="40000"/>
                  <a:lumOff val="60000"/>
                </a:schemeClr>
              </a:gs>
              <a:gs pos="0">
                <a:schemeClr val="bg1">
                  <a:lumMod val="95000"/>
                </a:schemeClr>
              </a:gs>
              <a:gs pos="50000">
                <a:schemeClr val="bg1"/>
              </a:gs>
              <a:gs pos="100000">
                <a:schemeClr val="bg2">
                  <a:lumMod val="60000"/>
                  <a:lumOff val="40000"/>
                </a:schemeClr>
              </a:gs>
            </a:gsLst>
            <a:lin ang="5400000" scaled="0"/>
          </a:gra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400" b="1" dirty="0">
                <a:solidFill>
                  <a:schemeClr val="accent6">
                    <a:lumMod val="75000"/>
                  </a:schemeClr>
                </a:solidFill>
                <a:latin typeface="Arial Narrow" pitchFamily="34" charset="0"/>
              </a:rPr>
              <a:t>Сводный перечень государственных </a:t>
            </a:r>
            <a:br>
              <a:rPr lang="ru-RU" sz="1400" b="1" dirty="0">
                <a:solidFill>
                  <a:schemeClr val="accent6">
                    <a:lumMod val="75000"/>
                  </a:schemeClr>
                </a:solidFill>
                <a:latin typeface="Arial Narrow" pitchFamily="34" charset="0"/>
              </a:rPr>
            </a:br>
            <a:r>
              <a:rPr lang="ru-RU" sz="1400" b="1" dirty="0">
                <a:solidFill>
                  <a:schemeClr val="accent6">
                    <a:lumMod val="75000"/>
                  </a:schemeClr>
                </a:solidFill>
                <a:latin typeface="Arial Narrow" pitchFamily="34" charset="0"/>
              </a:rPr>
              <a:t>и муниципальных услуг и работ</a:t>
            </a:r>
            <a:endParaRPr lang="ru-RU" sz="1200" b="1" dirty="0">
              <a:solidFill>
                <a:schemeClr val="accent6">
                  <a:lumMod val="75000"/>
                </a:schemeClr>
              </a:solidFill>
              <a:latin typeface="Arial Narrow" pitchFamily="34" charset="0"/>
            </a:endParaRPr>
          </a:p>
        </p:txBody>
      </p:sp>
      <p:sp>
        <p:nvSpPr>
          <p:cNvPr id="44052" name="Скругленный прямоугольник 3"/>
          <p:cNvSpPr>
            <a:spLocks noChangeArrowheads="1"/>
          </p:cNvSpPr>
          <p:nvPr/>
        </p:nvSpPr>
        <p:spPr bwMode="auto">
          <a:xfrm>
            <a:off x="584730" y="4508500"/>
            <a:ext cx="1325960"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№1</a:t>
            </a:r>
          </a:p>
        </p:txBody>
      </p:sp>
      <p:cxnSp>
        <p:nvCxnSpPr>
          <p:cNvPr id="102" name="Прямая со стрелкой 2"/>
          <p:cNvCxnSpPr>
            <a:cxnSpLocks noChangeShapeType="1"/>
          </p:cNvCxnSpPr>
          <p:nvPr/>
        </p:nvCxnSpPr>
        <p:spPr bwMode="auto">
          <a:xfrm>
            <a:off x="4875610" y="3519489"/>
            <a:ext cx="0" cy="287337"/>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
        <p:nvSpPr>
          <p:cNvPr id="114" name="Прямоугольник 113"/>
          <p:cNvSpPr/>
          <p:nvPr/>
        </p:nvSpPr>
        <p:spPr bwMode="auto">
          <a:xfrm>
            <a:off x="3393149" y="3789363"/>
            <a:ext cx="2729309" cy="431800"/>
          </a:xfrm>
          <a:prstGeom prst="rect">
            <a:avLst/>
          </a:prstGeom>
          <a:solidFill>
            <a:srgbClr val="FFCC99"/>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Ведомственный</a:t>
            </a:r>
            <a:r>
              <a:rPr lang="en-US" sz="1200" b="1" dirty="0">
                <a:solidFill>
                  <a:schemeClr val="accent6">
                    <a:lumMod val="75000"/>
                  </a:schemeClr>
                </a:solidFill>
                <a:latin typeface="Arial Narrow" pitchFamily="34" charset="0"/>
              </a:rPr>
              <a:t> </a:t>
            </a:r>
            <a:r>
              <a:rPr lang="ru-RU" sz="1200" b="1" dirty="0">
                <a:solidFill>
                  <a:schemeClr val="accent6">
                    <a:lumMod val="75000"/>
                  </a:schemeClr>
                </a:solidFill>
                <a:latin typeface="Arial Narrow" pitchFamily="34" charset="0"/>
              </a:rPr>
              <a:t>перечень услуг и работ </a:t>
            </a:r>
            <a:r>
              <a:rPr lang="en-US" sz="1200" b="1" dirty="0">
                <a:solidFill>
                  <a:schemeClr val="accent6">
                    <a:lumMod val="75000"/>
                  </a:schemeClr>
                </a:solidFill>
                <a:latin typeface="Arial Narrow" pitchFamily="34" charset="0"/>
              </a:rPr>
              <a:t/>
            </a:r>
            <a:br>
              <a:rPr lang="en-US"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ГРБС №2</a:t>
            </a:r>
          </a:p>
        </p:txBody>
      </p:sp>
      <p:cxnSp>
        <p:nvCxnSpPr>
          <p:cNvPr id="115" name="Прямая со стрелкой 2"/>
          <p:cNvCxnSpPr>
            <a:cxnSpLocks noChangeShapeType="1"/>
          </p:cNvCxnSpPr>
          <p:nvPr/>
        </p:nvCxnSpPr>
        <p:spPr bwMode="auto">
          <a:xfrm>
            <a:off x="7761420" y="3500438"/>
            <a:ext cx="0"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
        <p:nvSpPr>
          <p:cNvPr id="116" name="Прямоугольник 115"/>
          <p:cNvSpPr/>
          <p:nvPr/>
        </p:nvSpPr>
        <p:spPr bwMode="auto">
          <a:xfrm>
            <a:off x="6435461" y="3771900"/>
            <a:ext cx="2830777" cy="431800"/>
          </a:xfrm>
          <a:prstGeom prst="rect">
            <a:avLst/>
          </a:prstGeom>
          <a:solidFill>
            <a:srgbClr val="FFCC99"/>
          </a:solidFill>
          <a:ln w="19050" cap="flat" cmpd="sng" algn="ctr">
            <a:solidFill>
              <a:schemeClr val="accent6">
                <a:lumMod val="75000"/>
              </a:schemeClr>
            </a:solidFill>
            <a:prstDash val="solid"/>
            <a:round/>
            <a:headEnd type="none" w="med" len="med"/>
            <a:tailEnd type="triangle" w="med" len="med"/>
          </a:ln>
          <a:effectLst/>
        </p:spPr>
        <p:txBody>
          <a:bodyPr wrap="none" anchor="ctr"/>
          <a:lstStyle/>
          <a:p>
            <a:pPr algn="ctr">
              <a:defRPr/>
            </a:pPr>
            <a:r>
              <a:rPr lang="ru-RU" sz="1200" b="1" dirty="0">
                <a:solidFill>
                  <a:schemeClr val="accent6">
                    <a:lumMod val="75000"/>
                  </a:schemeClr>
                </a:solidFill>
                <a:latin typeface="Arial Narrow" pitchFamily="34" charset="0"/>
              </a:rPr>
              <a:t>Ведомственный</a:t>
            </a:r>
            <a:r>
              <a:rPr lang="en-US" sz="1200" b="1" dirty="0">
                <a:solidFill>
                  <a:schemeClr val="accent6">
                    <a:lumMod val="75000"/>
                  </a:schemeClr>
                </a:solidFill>
                <a:latin typeface="Arial Narrow" pitchFamily="34" charset="0"/>
              </a:rPr>
              <a:t> </a:t>
            </a:r>
            <a:r>
              <a:rPr lang="ru-RU" sz="1200" b="1" dirty="0">
                <a:solidFill>
                  <a:schemeClr val="accent6">
                    <a:lumMod val="75000"/>
                  </a:schemeClr>
                </a:solidFill>
                <a:latin typeface="Arial Narrow" pitchFamily="34" charset="0"/>
              </a:rPr>
              <a:t>перечень услуг и работ </a:t>
            </a:r>
            <a:r>
              <a:rPr lang="en-US" sz="1200" b="1" dirty="0">
                <a:solidFill>
                  <a:schemeClr val="accent6">
                    <a:lumMod val="75000"/>
                  </a:schemeClr>
                </a:solidFill>
                <a:latin typeface="Arial Narrow" pitchFamily="34" charset="0"/>
              </a:rPr>
              <a:t/>
            </a:r>
            <a:br>
              <a:rPr lang="en-US" sz="1200" b="1" dirty="0">
                <a:solidFill>
                  <a:schemeClr val="accent6">
                    <a:lumMod val="75000"/>
                  </a:schemeClr>
                </a:solidFill>
                <a:latin typeface="Arial Narrow" pitchFamily="34" charset="0"/>
              </a:rPr>
            </a:br>
            <a:r>
              <a:rPr lang="ru-RU" sz="1200" b="1" dirty="0">
                <a:solidFill>
                  <a:schemeClr val="accent6">
                    <a:lumMod val="75000"/>
                  </a:schemeClr>
                </a:solidFill>
                <a:latin typeface="Arial Narrow" pitchFamily="34" charset="0"/>
              </a:rPr>
              <a:t>ГРБС №3</a:t>
            </a:r>
          </a:p>
        </p:txBody>
      </p:sp>
      <p:sp>
        <p:nvSpPr>
          <p:cNvPr id="44057" name="Скругленный прямоугольник 3"/>
          <p:cNvSpPr>
            <a:spLocks noChangeArrowheads="1"/>
          </p:cNvSpPr>
          <p:nvPr/>
        </p:nvSpPr>
        <p:spPr bwMode="auto">
          <a:xfrm>
            <a:off x="2067190" y="4508500"/>
            <a:ext cx="1325960"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№2</a:t>
            </a:r>
          </a:p>
        </p:txBody>
      </p:sp>
      <p:sp>
        <p:nvSpPr>
          <p:cNvPr id="44058" name="Скругленный прямоугольник 3"/>
          <p:cNvSpPr>
            <a:spLocks noChangeArrowheads="1"/>
          </p:cNvSpPr>
          <p:nvPr/>
        </p:nvSpPr>
        <p:spPr bwMode="auto">
          <a:xfrm>
            <a:off x="1286405" y="5516564"/>
            <a:ext cx="1325960" cy="865187"/>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№7</a:t>
            </a:r>
          </a:p>
        </p:txBody>
      </p:sp>
      <p:cxnSp>
        <p:nvCxnSpPr>
          <p:cNvPr id="126" name="Прямая со стрелкой 2"/>
          <p:cNvCxnSpPr>
            <a:cxnSpLocks noChangeShapeType="1"/>
          </p:cNvCxnSpPr>
          <p:nvPr/>
        </p:nvCxnSpPr>
        <p:spPr bwMode="auto">
          <a:xfrm>
            <a:off x="1253729" y="4221164"/>
            <a:ext cx="0" cy="287337"/>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27" name="Прямая со стрелкой 2"/>
          <p:cNvCxnSpPr>
            <a:cxnSpLocks noChangeShapeType="1"/>
          </p:cNvCxnSpPr>
          <p:nvPr/>
        </p:nvCxnSpPr>
        <p:spPr bwMode="auto">
          <a:xfrm>
            <a:off x="2768865" y="4229101"/>
            <a:ext cx="0"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28" name="Прямая со стрелкой 2"/>
          <p:cNvCxnSpPr>
            <a:cxnSpLocks noChangeShapeType="1"/>
          </p:cNvCxnSpPr>
          <p:nvPr/>
        </p:nvCxnSpPr>
        <p:spPr bwMode="auto">
          <a:xfrm>
            <a:off x="1988079" y="4221163"/>
            <a:ext cx="0" cy="129540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
        <p:nvSpPr>
          <p:cNvPr id="44062" name="Скругленный прямоугольник 3"/>
          <p:cNvSpPr>
            <a:spLocks noChangeArrowheads="1"/>
          </p:cNvSpPr>
          <p:nvPr/>
        </p:nvSpPr>
        <p:spPr bwMode="auto">
          <a:xfrm>
            <a:off x="3470540" y="4508500"/>
            <a:ext cx="1325960"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№3</a:t>
            </a:r>
          </a:p>
        </p:txBody>
      </p:sp>
      <p:sp>
        <p:nvSpPr>
          <p:cNvPr id="44063" name="Скругленный прямоугольник 3"/>
          <p:cNvSpPr>
            <a:spLocks noChangeArrowheads="1"/>
          </p:cNvSpPr>
          <p:nvPr/>
        </p:nvSpPr>
        <p:spPr bwMode="auto">
          <a:xfrm>
            <a:off x="4953001" y="4508500"/>
            <a:ext cx="1325960"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№4</a:t>
            </a:r>
          </a:p>
        </p:txBody>
      </p:sp>
      <p:sp>
        <p:nvSpPr>
          <p:cNvPr id="44064" name="Скругленный прямоугольник 3"/>
          <p:cNvSpPr>
            <a:spLocks noChangeArrowheads="1"/>
          </p:cNvSpPr>
          <p:nvPr/>
        </p:nvSpPr>
        <p:spPr bwMode="auto">
          <a:xfrm>
            <a:off x="4172215" y="5516564"/>
            <a:ext cx="1327679" cy="865187"/>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№8</a:t>
            </a:r>
          </a:p>
        </p:txBody>
      </p:sp>
      <p:cxnSp>
        <p:nvCxnSpPr>
          <p:cNvPr id="133" name="Прямая со стрелкой 2"/>
          <p:cNvCxnSpPr>
            <a:cxnSpLocks noChangeShapeType="1"/>
          </p:cNvCxnSpPr>
          <p:nvPr/>
        </p:nvCxnSpPr>
        <p:spPr bwMode="auto">
          <a:xfrm>
            <a:off x="4139539" y="4221164"/>
            <a:ext cx="0" cy="287337"/>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34" name="Прямая со стрелкой 2"/>
          <p:cNvCxnSpPr>
            <a:cxnSpLocks noChangeShapeType="1"/>
          </p:cNvCxnSpPr>
          <p:nvPr/>
        </p:nvCxnSpPr>
        <p:spPr bwMode="auto">
          <a:xfrm>
            <a:off x="5654675" y="4229101"/>
            <a:ext cx="0"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35" name="Прямая со стрелкой 2"/>
          <p:cNvCxnSpPr>
            <a:cxnSpLocks noChangeShapeType="1"/>
          </p:cNvCxnSpPr>
          <p:nvPr/>
        </p:nvCxnSpPr>
        <p:spPr bwMode="auto">
          <a:xfrm>
            <a:off x="4875610" y="4221163"/>
            <a:ext cx="0" cy="129540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
        <p:nvSpPr>
          <p:cNvPr id="44068" name="Скругленный прямоугольник 3"/>
          <p:cNvSpPr>
            <a:spLocks noChangeArrowheads="1"/>
          </p:cNvSpPr>
          <p:nvPr/>
        </p:nvSpPr>
        <p:spPr bwMode="auto">
          <a:xfrm>
            <a:off x="6356350" y="4508500"/>
            <a:ext cx="1327679"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№5</a:t>
            </a:r>
          </a:p>
        </p:txBody>
      </p:sp>
      <p:sp>
        <p:nvSpPr>
          <p:cNvPr id="44069" name="Скругленный прямоугольник 3"/>
          <p:cNvSpPr>
            <a:spLocks noChangeArrowheads="1"/>
          </p:cNvSpPr>
          <p:nvPr/>
        </p:nvSpPr>
        <p:spPr bwMode="auto">
          <a:xfrm>
            <a:off x="7838811" y="4508500"/>
            <a:ext cx="1325960" cy="865188"/>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№6</a:t>
            </a:r>
          </a:p>
        </p:txBody>
      </p:sp>
      <p:sp>
        <p:nvSpPr>
          <p:cNvPr id="44070" name="Скругленный прямоугольник 3"/>
          <p:cNvSpPr>
            <a:spLocks noChangeArrowheads="1"/>
          </p:cNvSpPr>
          <p:nvPr/>
        </p:nvSpPr>
        <p:spPr bwMode="auto">
          <a:xfrm>
            <a:off x="7059745" y="5516564"/>
            <a:ext cx="1325959" cy="865187"/>
          </a:xfrm>
          <a:prstGeom prst="roundRect">
            <a:avLst>
              <a:gd name="adj" fmla="val 37324"/>
            </a:avLst>
          </a:prstGeom>
          <a:solidFill>
            <a:srgbClr val="FFFFCC"/>
          </a:solidFill>
          <a:ln w="12700" algn="ctr">
            <a:solidFill>
              <a:schemeClr val="bg2"/>
            </a:solidFill>
            <a:round/>
            <a:headEnd/>
            <a:tailEnd type="triangle" w="med" len="med"/>
          </a:ln>
        </p:spPr>
        <p:txBody>
          <a:bodyPr wrap="none" lIns="0" tIns="0" rIns="0" bIns="0"/>
          <a:lstStyle/>
          <a:p>
            <a:pPr algn="ctr"/>
            <a:r>
              <a:rPr lang="ru-RU" sz="1100">
                <a:solidFill>
                  <a:srgbClr val="002060"/>
                </a:solidFill>
                <a:latin typeface="Arial Narrow" pitchFamily="34" charset="0"/>
              </a:rPr>
              <a:t>Государственное </a:t>
            </a:r>
            <a:br>
              <a:rPr lang="ru-RU" sz="1100">
                <a:solidFill>
                  <a:srgbClr val="002060"/>
                </a:solidFill>
                <a:latin typeface="Arial Narrow" pitchFamily="34" charset="0"/>
              </a:rPr>
            </a:br>
            <a:r>
              <a:rPr lang="ru-RU" sz="1100">
                <a:solidFill>
                  <a:srgbClr val="002060"/>
                </a:solidFill>
                <a:latin typeface="Arial Narrow" pitchFamily="34" charset="0"/>
              </a:rPr>
              <a:t>(муниципальное) </a:t>
            </a:r>
            <a:br>
              <a:rPr lang="ru-RU" sz="1100">
                <a:solidFill>
                  <a:srgbClr val="002060"/>
                </a:solidFill>
                <a:latin typeface="Arial Narrow" pitchFamily="34" charset="0"/>
              </a:rPr>
            </a:br>
            <a:r>
              <a:rPr lang="ru-RU" sz="1100">
                <a:solidFill>
                  <a:srgbClr val="002060"/>
                </a:solidFill>
                <a:latin typeface="Arial Narrow" pitchFamily="34" charset="0"/>
              </a:rPr>
              <a:t>задание</a:t>
            </a:r>
            <a:r>
              <a:rPr lang="en-US" sz="1100">
                <a:solidFill>
                  <a:srgbClr val="002060"/>
                </a:solidFill>
                <a:latin typeface="Arial Narrow" pitchFamily="34" charset="0"/>
              </a:rPr>
              <a:t/>
            </a:r>
            <a:br>
              <a:rPr lang="en-US" sz="1100">
                <a:solidFill>
                  <a:srgbClr val="002060"/>
                </a:solidFill>
                <a:latin typeface="Arial Narrow" pitchFamily="34" charset="0"/>
              </a:rPr>
            </a:br>
            <a:r>
              <a:rPr lang="ru-RU" sz="1100">
                <a:solidFill>
                  <a:srgbClr val="002060"/>
                </a:solidFill>
                <a:latin typeface="Arial Narrow" pitchFamily="34" charset="0"/>
              </a:rPr>
              <a:t>Учреждению №</a:t>
            </a:r>
            <a:r>
              <a:rPr lang="en-US" sz="1100">
                <a:solidFill>
                  <a:srgbClr val="002060"/>
                </a:solidFill>
                <a:latin typeface="Arial Narrow" pitchFamily="34" charset="0"/>
              </a:rPr>
              <a:t>n</a:t>
            </a:r>
            <a:endParaRPr lang="ru-RU" sz="1100">
              <a:solidFill>
                <a:srgbClr val="002060"/>
              </a:solidFill>
              <a:latin typeface="Arial Narrow" pitchFamily="34" charset="0"/>
            </a:endParaRPr>
          </a:p>
        </p:txBody>
      </p:sp>
      <p:cxnSp>
        <p:nvCxnSpPr>
          <p:cNvPr id="139" name="Прямая со стрелкой 2"/>
          <p:cNvCxnSpPr>
            <a:cxnSpLocks noChangeShapeType="1"/>
          </p:cNvCxnSpPr>
          <p:nvPr/>
        </p:nvCxnSpPr>
        <p:spPr bwMode="auto">
          <a:xfrm>
            <a:off x="7027069" y="4221164"/>
            <a:ext cx="0" cy="287337"/>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40" name="Прямая со стрелкой 2"/>
          <p:cNvCxnSpPr>
            <a:cxnSpLocks noChangeShapeType="1"/>
          </p:cNvCxnSpPr>
          <p:nvPr/>
        </p:nvCxnSpPr>
        <p:spPr bwMode="auto">
          <a:xfrm>
            <a:off x="8542206" y="4229101"/>
            <a:ext cx="0" cy="288925"/>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cxnSp>
        <p:nvCxnSpPr>
          <p:cNvPr id="141" name="Прямая со стрелкой 2"/>
          <p:cNvCxnSpPr>
            <a:cxnSpLocks noChangeShapeType="1"/>
          </p:cNvCxnSpPr>
          <p:nvPr/>
        </p:nvCxnSpPr>
        <p:spPr bwMode="auto">
          <a:xfrm>
            <a:off x="7761420" y="4221163"/>
            <a:ext cx="0" cy="1295400"/>
          </a:xfrm>
          <a:prstGeom prst="straightConnector1">
            <a:avLst/>
          </a:prstGeom>
          <a:noFill/>
          <a:ln w="28575" algn="ctr">
            <a:solidFill>
              <a:schemeClr val="bg2">
                <a:lumMod val="75000"/>
              </a:schemeClr>
            </a:solidFill>
            <a:prstDash val="solid"/>
            <a:round/>
            <a:headEnd/>
            <a:tailEnd type="arrow" w="med" len="me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2996421244"/>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469901"/>
          <a:ext cx="9906002" cy="9472613"/>
        </p:xfrm>
        <a:graphic>
          <a:graphicData uri="http://schemas.openxmlformats.org/drawingml/2006/table">
            <a:tbl>
              <a:tblPr firstRow="1" bandRow="1">
                <a:tableStyleId>{5C22544A-7EE6-4342-B048-85BDC9FD1C3A}</a:tableStyleId>
              </a:tblPr>
              <a:tblGrid>
                <a:gridCol w="3060391"/>
                <a:gridCol w="2979855"/>
                <a:gridCol w="3865756"/>
              </a:tblGrid>
              <a:tr h="360040">
                <a:tc>
                  <a:txBody>
                    <a:bodyPr/>
                    <a:lstStyle/>
                    <a:p>
                      <a:pPr algn="ctr"/>
                      <a:r>
                        <a:rPr lang="ru-RU" sz="1400" dirty="0" smtClean="0">
                          <a:latin typeface="Times New Roman" pitchFamily="18" charset="0"/>
                          <a:cs typeface="Times New Roman" pitchFamily="18" charset="0"/>
                        </a:rPr>
                        <a:t>Наименование перечня</a:t>
                      </a:r>
                      <a:endParaRPr lang="ru-RU" sz="14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Формирование и ведение</a:t>
                      </a:r>
                      <a:endParaRPr lang="ru-RU" sz="1400" dirty="0">
                        <a:latin typeface="Times New Roman" pitchFamily="18" charset="0"/>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Утверждение</a:t>
                      </a:r>
                      <a:endParaRPr lang="ru-RU" sz="1400" dirty="0">
                        <a:latin typeface="Times New Roman" pitchFamily="18" charset="0"/>
                        <a:cs typeface="Times New Roman" pitchFamily="18" charset="0"/>
                      </a:endParaRPr>
                    </a:p>
                  </a:txBody>
                  <a:tcPr marL="99060" marR="99060"/>
                </a:tc>
              </a:tr>
              <a:tr h="1158277">
                <a:tc>
                  <a:txBody>
                    <a:bodyPr/>
                    <a:lstStyle/>
                    <a:p>
                      <a:pPr algn="ctr"/>
                      <a:r>
                        <a:rPr lang="ru-RU" sz="1400" dirty="0" smtClean="0">
                          <a:latin typeface="Times New Roman" pitchFamily="18" charset="0"/>
                          <a:cs typeface="Times New Roman" pitchFamily="18" charset="0"/>
                        </a:rPr>
                        <a:t>Базовые (отраслевые) перечни</a:t>
                      </a:r>
                      <a:r>
                        <a:rPr lang="ru-RU" sz="1400" baseline="0" dirty="0" smtClean="0">
                          <a:latin typeface="Times New Roman" pitchFamily="18" charset="0"/>
                          <a:cs typeface="Times New Roman" pitchFamily="18" charset="0"/>
                        </a:rPr>
                        <a:t> государственных и муниципальных услуг и работ</a:t>
                      </a:r>
                      <a:endParaRPr lang="ru-RU" sz="1400" dirty="0">
                        <a:latin typeface="Times New Roman" pitchFamily="18" charset="0"/>
                        <a:cs typeface="Times New Roman" pitchFamily="18" charset="0"/>
                      </a:endParaRPr>
                    </a:p>
                  </a:txBody>
                  <a:tcPr marL="99060" marR="99060"/>
                </a:tc>
                <a:tc>
                  <a:txBody>
                    <a:bodyPr/>
                    <a:lstStyle/>
                    <a:p>
                      <a:pPr algn="ctr"/>
                      <a:r>
                        <a:rPr lang="ru-RU" sz="1400" kern="1200" baseline="0" dirty="0" smtClean="0">
                          <a:solidFill>
                            <a:schemeClr val="dk1"/>
                          </a:solidFill>
                          <a:latin typeface="Times New Roman" pitchFamily="18" charset="0"/>
                          <a:ea typeface="+mn-ea"/>
                          <a:cs typeface="Times New Roman" pitchFamily="18" charset="0"/>
                        </a:rPr>
                        <a:t>в порядке, установленном Правительством РФ</a:t>
                      </a:r>
                      <a:endParaRPr lang="ru-RU" sz="1400" kern="1200" baseline="0" dirty="0">
                        <a:solidFill>
                          <a:schemeClr val="dk1"/>
                        </a:solidFill>
                        <a:latin typeface="Times New Roman" pitchFamily="18" charset="0"/>
                        <a:ea typeface="+mn-ea"/>
                        <a:cs typeface="Times New Roman" pitchFamily="18" charset="0"/>
                      </a:endParaRPr>
                    </a:p>
                  </a:txBody>
                  <a:tcPr marL="99060" marR="99060"/>
                </a:tc>
                <a:tc>
                  <a:txBody>
                    <a:bodyPr/>
                    <a:lstStyle/>
                    <a:p>
                      <a:pPr marL="0" indent="0" algn="just"/>
                      <a:r>
                        <a:rPr lang="ru-RU" sz="1400" dirty="0" smtClean="0">
                          <a:latin typeface="Times New Roman" pitchFamily="18" charset="0"/>
                          <a:cs typeface="Times New Roman" pitchFamily="18" charset="0"/>
                        </a:rPr>
                        <a:t>Федеральными органами исполнительной</a:t>
                      </a:r>
                    </a:p>
                    <a:p>
                      <a:pPr algn="just"/>
                      <a:r>
                        <a:rPr lang="ru-RU" sz="1400" dirty="0" smtClean="0">
                          <a:latin typeface="Times New Roman" pitchFamily="18" charset="0"/>
                          <a:cs typeface="Times New Roman" pitchFamily="18" charset="0"/>
                        </a:rPr>
                        <a:t> власти, осуществляющими функции по выработке государственной</a:t>
                      </a:r>
                      <a:r>
                        <a:rPr lang="ru-RU" sz="1400" baseline="0" dirty="0" smtClean="0">
                          <a:latin typeface="Times New Roman" pitchFamily="18" charset="0"/>
                          <a:cs typeface="Times New Roman" pitchFamily="18" charset="0"/>
                        </a:rPr>
                        <a:t> политики и нормативно-правовому регулированию в установленных сферах деятельности</a:t>
                      </a:r>
                      <a:endParaRPr lang="ru-RU" sz="1400" dirty="0">
                        <a:latin typeface="Times New Roman" pitchFamily="18" charset="0"/>
                        <a:cs typeface="Times New Roman" pitchFamily="18" charset="0"/>
                      </a:endParaRPr>
                    </a:p>
                  </a:txBody>
                  <a:tcPr marL="99060" marR="99060"/>
                </a:tc>
              </a:tr>
              <a:tr h="974146">
                <a:tc gridSpan="3">
                  <a:txBody>
                    <a:bodyPr/>
                    <a:lstStyle/>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                                                                                                        Федеральное казначейство</a:t>
                      </a:r>
                      <a:endParaRPr lang="ru-RU" sz="1400" dirty="0">
                        <a:latin typeface="Times New Roman" pitchFamily="18" charset="0"/>
                        <a:cs typeface="Times New Roman" pitchFamily="18" charset="0"/>
                      </a:endParaRPr>
                    </a:p>
                  </a:txBody>
                  <a:tcPr marL="99060" marR="99060"/>
                </a:tc>
                <a:tc hMerge="1">
                  <a:txBody>
                    <a:bodyPr/>
                    <a:lstStyle/>
                    <a:p>
                      <a:endParaRPr lang="ru-RU"/>
                    </a:p>
                  </a:txBody>
                  <a:tcPr/>
                </a:tc>
                <a:tc hMerge="1">
                  <a:txBody>
                    <a:bodyPr/>
                    <a:lstStyle/>
                    <a:p>
                      <a:endParaRPr lang="ru-RU"/>
                    </a:p>
                  </a:txBody>
                  <a:tcPr/>
                </a:tc>
              </a:tr>
              <a:tr h="731542">
                <a:tc>
                  <a:txBody>
                    <a:bodyPr/>
                    <a:lstStyle/>
                    <a:p>
                      <a:pPr algn="ctr"/>
                      <a:r>
                        <a:rPr lang="ru-RU" sz="1400" b="1" dirty="0" smtClean="0">
                          <a:latin typeface="Times New Roman" pitchFamily="18" charset="0"/>
                          <a:cs typeface="Times New Roman" pitchFamily="18" charset="0"/>
                        </a:rPr>
                        <a:t>Сводный</a:t>
                      </a:r>
                      <a:r>
                        <a:rPr lang="ru-RU" sz="1400" b="0" baseline="0" dirty="0" smtClean="0">
                          <a:latin typeface="Times New Roman" pitchFamily="18" charset="0"/>
                          <a:cs typeface="Times New Roman" pitchFamily="18" charset="0"/>
                        </a:rPr>
                        <a:t> перечень</a:t>
                      </a:r>
                      <a:r>
                        <a:rPr lang="ru-RU" sz="1400" dirty="0" smtClean="0">
                          <a:latin typeface="Times New Roman" pitchFamily="18" charset="0"/>
                          <a:cs typeface="Times New Roman" pitchFamily="18" charset="0"/>
                        </a:rPr>
                        <a:t> государственных и муниципальных услуг и работ</a:t>
                      </a:r>
                      <a:endParaRPr lang="ru-RU" sz="1400" dirty="0">
                        <a:latin typeface="Times New Roman" pitchFamily="18" charset="0"/>
                        <a:cs typeface="Times New Roman" pitchFamily="18" charset="0"/>
                      </a:endParaRPr>
                    </a:p>
                  </a:txBody>
                  <a:tcPr marL="99060" marR="9906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kern="1200" baseline="0" dirty="0" smtClean="0">
                          <a:solidFill>
                            <a:schemeClr val="dk1"/>
                          </a:solidFill>
                          <a:latin typeface="Times New Roman" pitchFamily="18" charset="0"/>
                          <a:ea typeface="+mn-ea"/>
                          <a:cs typeface="Times New Roman" pitchFamily="18" charset="0"/>
                        </a:rPr>
                        <a:t>в порядке, установленном Министерством финансов </a:t>
                      </a:r>
                      <a:endParaRPr lang="ru-RU" sz="1400" dirty="0">
                        <a:latin typeface="Times New Roman" pitchFamily="18" charset="0"/>
                        <a:cs typeface="Times New Roman" pitchFamily="18" charset="0"/>
                      </a:endParaRPr>
                    </a:p>
                  </a:txBody>
                  <a:tcPr marL="99060" marR="99060"/>
                </a:tc>
                <a:tc>
                  <a:txBody>
                    <a:bodyPr/>
                    <a:lstStyle/>
                    <a:p>
                      <a:pPr algn="ctr"/>
                      <a:r>
                        <a:rPr lang="en-US" sz="1400" dirty="0" smtClean="0">
                          <a:latin typeface="Times New Roman" pitchFamily="18" charset="0"/>
                          <a:cs typeface="Times New Roman" pitchFamily="18" charset="0"/>
                        </a:rPr>
                        <a:t>X</a:t>
                      </a:r>
                      <a:endParaRPr lang="ru-RU" sz="1400" dirty="0">
                        <a:latin typeface="Times New Roman" pitchFamily="18" charset="0"/>
                        <a:cs typeface="Times New Roman" pitchFamily="18" charset="0"/>
                      </a:endParaRPr>
                    </a:p>
                  </a:txBody>
                  <a:tcPr marL="99060" marR="99060"/>
                </a:tc>
              </a:tr>
              <a:tr h="304807">
                <a:tc gridSpan="3">
                  <a:txBody>
                    <a:bodyPr/>
                    <a:lstStyle/>
                    <a:p>
                      <a:endParaRPr lang="ru-RU" sz="1400" dirty="0">
                        <a:latin typeface="Times New Roman" pitchFamily="18" charset="0"/>
                        <a:cs typeface="Times New Roman" pitchFamily="18" charset="0"/>
                      </a:endParaRPr>
                    </a:p>
                  </a:txBody>
                  <a:tcPr marL="99060" marR="99060"/>
                </a:tc>
                <a:tc hMerge="1">
                  <a:txBody>
                    <a:bodyPr/>
                    <a:lstStyle/>
                    <a:p>
                      <a:endParaRPr lang="ru-RU"/>
                    </a:p>
                  </a:txBody>
                  <a:tcPr/>
                </a:tc>
                <a:tc hMerge="1">
                  <a:txBody>
                    <a:bodyPr/>
                    <a:lstStyle/>
                    <a:p>
                      <a:endParaRPr lang="ru-RU"/>
                    </a:p>
                  </a:txBody>
                  <a:tcPr/>
                </a:tc>
              </a:tr>
              <a:tr h="1798379">
                <a:tc>
                  <a:txBody>
                    <a:bodyPr/>
                    <a:lstStyle/>
                    <a:p>
                      <a:pPr algn="ctr"/>
                      <a:r>
                        <a:rPr lang="ru-RU" sz="1400" b="1" kern="1200" dirty="0" smtClean="0">
                          <a:solidFill>
                            <a:schemeClr val="dk1"/>
                          </a:solidFill>
                          <a:latin typeface="Times New Roman" pitchFamily="18" charset="0"/>
                          <a:ea typeface="+mn-ea"/>
                          <a:cs typeface="Times New Roman" pitchFamily="18" charset="0"/>
                        </a:rPr>
                        <a:t>Ведомственные</a:t>
                      </a:r>
                      <a:r>
                        <a:rPr lang="ru-RU" sz="1400" kern="1200" dirty="0" smtClean="0">
                          <a:solidFill>
                            <a:schemeClr val="dk1"/>
                          </a:solidFill>
                          <a:latin typeface="Times New Roman" pitchFamily="18" charset="0"/>
                          <a:ea typeface="+mn-ea"/>
                          <a:cs typeface="Times New Roman" pitchFamily="18" charset="0"/>
                        </a:rPr>
                        <a:t> перечни государственных (муниципальных) услуг и работ</a:t>
                      </a:r>
                      <a:endParaRPr lang="ru-RU" sz="1400" kern="1200" dirty="0">
                        <a:solidFill>
                          <a:schemeClr val="dk1"/>
                        </a:solidFill>
                        <a:latin typeface="Times New Roman" pitchFamily="18" charset="0"/>
                        <a:ea typeface="+mn-ea"/>
                        <a:cs typeface="Times New Roman" pitchFamily="18" charset="0"/>
                      </a:endParaRPr>
                    </a:p>
                  </a:txBody>
                  <a:tcPr marL="99060" marR="99060"/>
                </a:tc>
                <a:tc>
                  <a:txBody>
                    <a:bodyPr/>
                    <a:lstStyle/>
                    <a:p>
                      <a:pPr algn="ctr"/>
                      <a:r>
                        <a:rPr lang="ru-RU" sz="1400" dirty="0" smtClean="0">
                          <a:latin typeface="Times New Roman" pitchFamily="18" charset="0"/>
                          <a:cs typeface="Times New Roman" pitchFamily="18" charset="0"/>
                        </a:rPr>
                        <a:t>в порядке установленном Правительством</a:t>
                      </a:r>
                      <a:r>
                        <a:rPr lang="ru-RU" sz="1400" baseline="0" dirty="0" smtClean="0">
                          <a:latin typeface="Times New Roman" pitchFamily="18" charset="0"/>
                          <a:cs typeface="Times New Roman" pitchFamily="18" charset="0"/>
                        </a:rPr>
                        <a:t> РФ, высшим  исполнительным органом  государственной власти субъекта РФ, местной администрацией, с учетом общих требований, установленных Правительством РФ</a:t>
                      </a:r>
                      <a:endParaRPr lang="ru-RU" sz="1400" dirty="0">
                        <a:latin typeface="Times New Roman" pitchFamily="18" charset="0"/>
                        <a:cs typeface="Times New Roman" pitchFamily="18" charset="0"/>
                      </a:endParaRPr>
                    </a:p>
                  </a:txBody>
                  <a:tcPr marL="99060" marR="99060"/>
                </a:tc>
                <a:tc>
                  <a:txBody>
                    <a:bodyPr/>
                    <a:lstStyle/>
                    <a:p>
                      <a:pPr algn="ctr"/>
                      <a:r>
                        <a:rPr lang="ru-RU" sz="1400" kern="1200" dirty="0" smtClean="0">
                          <a:solidFill>
                            <a:schemeClr val="dk1"/>
                          </a:solidFill>
                          <a:latin typeface="Times New Roman" pitchFamily="18" charset="0"/>
                          <a:ea typeface="+mn-ea"/>
                          <a:cs typeface="Times New Roman" pitchFamily="18" charset="0"/>
                        </a:rPr>
                        <a:t>Органом-учредителем  (законодательными и нормативными правовыми актами могут быть установлены особенности)</a:t>
                      </a:r>
                      <a:endParaRPr lang="ru-RU" sz="1400" kern="1200" dirty="0">
                        <a:solidFill>
                          <a:schemeClr val="dk1"/>
                        </a:solidFill>
                        <a:latin typeface="Times New Roman" pitchFamily="18" charset="0"/>
                        <a:ea typeface="+mn-ea"/>
                        <a:cs typeface="Times New Roman" pitchFamily="18" charset="0"/>
                      </a:endParaRPr>
                    </a:p>
                  </a:txBody>
                  <a:tcPr marL="99060" marR="99060"/>
                </a:tc>
              </a:tr>
              <a:tr h="4145422">
                <a:tc gridSpan="3">
                  <a:txBody>
                    <a:bodyPr/>
                    <a:lstStyle/>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txBody>
                  <a:tcPr marL="99060" marR="99060">
                    <a:noFill/>
                  </a:tcPr>
                </a:tc>
                <a:tc hMerge="1">
                  <a:txBody>
                    <a:bodyPr/>
                    <a:lstStyle/>
                    <a:p>
                      <a:endParaRPr lang="ru-RU"/>
                    </a:p>
                  </a:txBody>
                  <a:tcPr/>
                </a:tc>
                <a:tc hMerge="1">
                  <a:txBody>
                    <a:bodyPr/>
                    <a:lstStyle/>
                    <a:p>
                      <a:endParaRPr lang="ru-RU"/>
                    </a:p>
                  </a:txBody>
                  <a:tcPr/>
                </a:tc>
              </a:tr>
            </a:tbl>
          </a:graphicData>
        </a:graphic>
      </p:graphicFrame>
      <p:graphicFrame>
        <p:nvGraphicFramePr>
          <p:cNvPr id="5" name="Таблица 4"/>
          <p:cNvGraphicFramePr>
            <a:graphicFrameLocks noGrp="1"/>
          </p:cNvGraphicFramePr>
          <p:nvPr/>
        </p:nvGraphicFramePr>
        <p:xfrm>
          <a:off x="0" y="6091239"/>
          <a:ext cx="4368271" cy="731837"/>
        </p:xfrm>
        <a:graphic>
          <a:graphicData uri="http://schemas.openxmlformats.org/drawingml/2006/table">
            <a:tbl>
              <a:tblPr firstRow="1" bandRow="1">
                <a:tableStyleId>{5C22544A-7EE6-4342-B048-85BDC9FD1C3A}</a:tableStyleId>
              </a:tblPr>
              <a:tblGrid>
                <a:gridCol w="4368271"/>
              </a:tblGrid>
              <a:tr h="731837">
                <a:tc>
                  <a:txBody>
                    <a:bodyPr/>
                    <a:lstStyle/>
                    <a:p>
                      <a:pPr algn="ctr"/>
                      <a:r>
                        <a:rPr lang="ru-RU" sz="1400" b="0" kern="1200" dirty="0" smtClean="0">
                          <a:solidFill>
                            <a:schemeClr val="dk1"/>
                          </a:solidFill>
                          <a:latin typeface="Times New Roman" pitchFamily="18" charset="0"/>
                          <a:ea typeface="+mn-ea"/>
                          <a:cs typeface="Times New Roman" pitchFamily="18" charset="0"/>
                        </a:rPr>
                        <a:t>Государственное (муниципальное ) задание  на оказание государственных (муниципальных услуг (выполнение работ)</a:t>
                      </a:r>
                      <a:endParaRPr lang="ru-RU" sz="1400" b="0" kern="1200" dirty="0">
                        <a:solidFill>
                          <a:schemeClr val="dk1"/>
                        </a:solidFill>
                        <a:latin typeface="Times New Roman" pitchFamily="18" charset="0"/>
                        <a:ea typeface="+mn-ea"/>
                        <a:cs typeface="Times New Roman" pitchFamily="18" charset="0"/>
                      </a:endParaRPr>
                    </a:p>
                  </a:txBody>
                  <a:tcPr marL="99056" marR="99056" marT="45742" marB="45742">
                    <a:solidFill>
                      <a:schemeClr val="tx2">
                        <a:lumMod val="40000"/>
                        <a:lumOff val="60000"/>
                      </a:schemeClr>
                    </a:solidFill>
                  </a:tcPr>
                </a:tc>
              </a:tr>
            </a:tbl>
          </a:graphicData>
        </a:graphic>
      </p:graphicFrame>
      <p:cxnSp>
        <p:nvCxnSpPr>
          <p:cNvPr id="7" name="Прямая со стрелкой 6"/>
          <p:cNvCxnSpPr/>
          <p:nvPr/>
        </p:nvCxnSpPr>
        <p:spPr>
          <a:xfrm>
            <a:off x="2043113" y="1995488"/>
            <a:ext cx="1372394" cy="334962"/>
          </a:xfrm>
          <a:prstGeom prst="straightConnector1">
            <a:avLst/>
          </a:prstGeom>
          <a:ln>
            <a:solidFill>
              <a:schemeClr val="bg2">
                <a:lumMod val="50000"/>
              </a:schemeClr>
            </a:solidFill>
            <a:tailEnd type="arrow"/>
          </a:ln>
        </p:spPr>
        <p:style>
          <a:lnRef idx="3">
            <a:schemeClr val="dk1"/>
          </a:lnRef>
          <a:fillRef idx="0">
            <a:schemeClr val="dk1"/>
          </a:fillRef>
          <a:effectRef idx="2">
            <a:schemeClr val="dk1"/>
          </a:effectRef>
          <a:fontRef idx="minor">
            <a:schemeClr val="tx1"/>
          </a:fontRef>
        </p:style>
      </p:cxnSp>
      <p:pic>
        <p:nvPicPr>
          <p:cNvPr id="45097" name="Picture 9" descr="j020546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11815" y="1914526"/>
            <a:ext cx="1544373" cy="1095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2" name="Прямая со стрелкой 11"/>
          <p:cNvCxnSpPr/>
          <p:nvPr/>
        </p:nvCxnSpPr>
        <p:spPr>
          <a:xfrm flipH="1">
            <a:off x="2555611" y="2568575"/>
            <a:ext cx="956204" cy="355600"/>
          </a:xfrm>
          <a:prstGeom prst="straightConnector1">
            <a:avLst/>
          </a:prstGeom>
          <a:ln>
            <a:solidFill>
              <a:schemeClr val="bg2">
                <a:lumMod val="50000"/>
              </a:schemeClr>
            </a:solidFill>
            <a:tailEnd type="arrow"/>
          </a:ln>
        </p:spPr>
        <p:style>
          <a:lnRef idx="3">
            <a:schemeClr val="dk1"/>
          </a:lnRef>
          <a:fillRef idx="0">
            <a:schemeClr val="dk1"/>
          </a:fillRef>
          <a:effectRef idx="2">
            <a:schemeClr val="dk1"/>
          </a:effectRef>
          <a:fontRef idx="minor">
            <a:schemeClr val="tx1"/>
          </a:fontRef>
        </p:style>
      </p:cxnSp>
      <p:cxnSp>
        <p:nvCxnSpPr>
          <p:cNvPr id="16" name="Прямая со стрелкой 15"/>
          <p:cNvCxnSpPr/>
          <p:nvPr/>
        </p:nvCxnSpPr>
        <p:spPr>
          <a:xfrm>
            <a:off x="1620044" y="3711575"/>
            <a:ext cx="0" cy="279400"/>
          </a:xfrm>
          <a:prstGeom prst="straightConnector1">
            <a:avLst/>
          </a:prstGeom>
          <a:ln>
            <a:solidFill>
              <a:schemeClr val="bg2">
                <a:lumMod val="50000"/>
              </a:schemeClr>
            </a:solidFill>
            <a:tailEnd type="arrow"/>
          </a:ln>
        </p:spPr>
        <p:style>
          <a:lnRef idx="3">
            <a:schemeClr val="dk1"/>
          </a:lnRef>
          <a:fillRef idx="0">
            <a:schemeClr val="dk1"/>
          </a:fillRef>
          <a:effectRef idx="2">
            <a:schemeClr val="dk1"/>
          </a:effectRef>
          <a:fontRef idx="minor">
            <a:schemeClr val="tx1"/>
          </a:fontRef>
        </p:style>
      </p:cxnSp>
      <p:cxnSp>
        <p:nvCxnSpPr>
          <p:cNvPr id="20" name="Прямая со стрелкой 19"/>
          <p:cNvCxnSpPr/>
          <p:nvPr/>
        </p:nvCxnSpPr>
        <p:spPr>
          <a:xfrm>
            <a:off x="1805781" y="5807075"/>
            <a:ext cx="0" cy="279400"/>
          </a:xfrm>
          <a:prstGeom prst="straightConnector1">
            <a:avLst/>
          </a:prstGeom>
          <a:ln>
            <a:solidFill>
              <a:schemeClr val="bg2">
                <a:lumMod val="50000"/>
              </a:schemeClr>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672176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4"/>
          <p:cNvSpPr>
            <a:spLocks noChangeArrowheads="1"/>
          </p:cNvSpPr>
          <p:nvPr/>
        </p:nvSpPr>
        <p:spPr bwMode="auto">
          <a:xfrm>
            <a:off x="271728" y="1270000"/>
            <a:ext cx="9553443" cy="5472113"/>
          </a:xfrm>
          <a:prstGeom prst="rect">
            <a:avLst/>
          </a:prstGeom>
          <a:solidFill>
            <a:srgbClr val="EAEAEA"/>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pPr eaLnBrk="0" hangingPunct="0"/>
            <a:endParaRPr lang="ru-RU">
              <a:solidFill>
                <a:srgbClr val="000000"/>
              </a:solidFill>
              <a:latin typeface="Arial" pitchFamily="34" charset="0"/>
            </a:endParaRPr>
          </a:p>
        </p:txBody>
      </p:sp>
      <p:sp>
        <p:nvSpPr>
          <p:cNvPr id="34" name="Прямоугольник 33"/>
          <p:cNvSpPr/>
          <p:nvPr/>
        </p:nvSpPr>
        <p:spPr bwMode="auto">
          <a:xfrm>
            <a:off x="4956439" y="3426510"/>
            <a:ext cx="1246850" cy="2287806"/>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anchor="ctr">
            <a:spAutoFit/>
          </a:bodyPr>
          <a:lstStyle/>
          <a:p>
            <a:pPr eaLnBrk="0" hangingPunct="0">
              <a:spcBef>
                <a:spcPts val="0"/>
              </a:spcBef>
              <a:spcAft>
                <a:spcPts val="400"/>
              </a:spcAft>
              <a:defRPr/>
            </a:pPr>
            <a:r>
              <a:rPr lang="ru-RU" sz="900" dirty="0">
                <a:solidFill>
                  <a:srgbClr val="002060"/>
                </a:solidFill>
                <a:latin typeface="Arial Narrow" pitchFamily="34" charset="0"/>
              </a:rPr>
              <a:t>по очной форме обучения</a:t>
            </a:r>
          </a:p>
          <a:p>
            <a:pPr eaLnBrk="0" hangingPunct="0">
              <a:spcBef>
                <a:spcPts val="0"/>
              </a:spcBef>
              <a:spcAft>
                <a:spcPts val="400"/>
              </a:spcAft>
              <a:defRPr/>
            </a:pPr>
            <a:r>
              <a:rPr lang="ru-RU" sz="900" dirty="0">
                <a:solidFill>
                  <a:srgbClr val="002060"/>
                </a:solidFill>
                <a:latin typeface="Arial Narrow" pitchFamily="34" charset="0"/>
              </a:rPr>
              <a:t>по очно-заочной форме обучения</a:t>
            </a:r>
          </a:p>
          <a:p>
            <a:pPr eaLnBrk="0" hangingPunct="0">
              <a:spcBef>
                <a:spcPts val="0"/>
              </a:spcBef>
              <a:spcAft>
                <a:spcPts val="400"/>
              </a:spcAft>
              <a:defRPr/>
            </a:pPr>
            <a:r>
              <a:rPr lang="ru-RU" sz="900" dirty="0">
                <a:solidFill>
                  <a:srgbClr val="002060"/>
                </a:solidFill>
                <a:latin typeface="Arial Narrow" pitchFamily="34" charset="0"/>
              </a:rPr>
              <a:t>по заочной форме обучения</a:t>
            </a:r>
          </a:p>
          <a:p>
            <a:pPr eaLnBrk="0" hangingPunct="0">
              <a:spcBef>
                <a:spcPts val="0"/>
              </a:spcBef>
              <a:spcAft>
                <a:spcPts val="400"/>
              </a:spcAft>
              <a:defRPr/>
            </a:pPr>
            <a:r>
              <a:rPr lang="ru-RU" sz="900" dirty="0">
                <a:solidFill>
                  <a:srgbClr val="002060"/>
                </a:solidFill>
                <a:latin typeface="Arial Narrow" pitchFamily="34" charset="0"/>
              </a:rPr>
              <a:t>в форме самообразования</a:t>
            </a:r>
          </a:p>
          <a:p>
            <a:pPr eaLnBrk="0" hangingPunct="0">
              <a:spcBef>
                <a:spcPts val="0"/>
              </a:spcBef>
              <a:spcAft>
                <a:spcPts val="400"/>
              </a:spcAft>
              <a:defRPr/>
            </a:pPr>
            <a:r>
              <a:rPr lang="ru-RU" sz="900" dirty="0">
                <a:solidFill>
                  <a:srgbClr val="002060"/>
                </a:solidFill>
                <a:latin typeface="Arial Narrow" pitchFamily="34" charset="0"/>
              </a:rPr>
              <a:t>с применением электронного обучения</a:t>
            </a:r>
          </a:p>
          <a:p>
            <a:pPr eaLnBrk="0" hangingPunct="0">
              <a:spcBef>
                <a:spcPts val="0"/>
              </a:spcBef>
              <a:spcAft>
                <a:spcPts val="400"/>
              </a:spcAft>
              <a:defRPr/>
            </a:pPr>
            <a:r>
              <a:rPr lang="ru-RU" sz="900" dirty="0">
                <a:solidFill>
                  <a:srgbClr val="002060"/>
                </a:solidFill>
                <a:latin typeface="Arial Narrow" pitchFamily="34" charset="0"/>
              </a:rPr>
              <a:t>с применением дистанционных образовательных технологий</a:t>
            </a:r>
          </a:p>
        </p:txBody>
      </p:sp>
      <p:sp>
        <p:nvSpPr>
          <p:cNvPr id="19" name="Прямоугольник 18"/>
          <p:cNvSpPr/>
          <p:nvPr/>
        </p:nvSpPr>
        <p:spPr bwMode="auto">
          <a:xfrm>
            <a:off x="272483" y="1269461"/>
            <a:ext cx="545955" cy="2088579"/>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a:outerShdw blurRad="50800" dist="38100" dir="2700000" algn="tl" rotWithShape="0">
              <a:prstClr val="black">
                <a:alpha val="40000"/>
              </a:prstClr>
            </a:outerShdw>
          </a:effectLst>
        </p:spPr>
        <p:txBody>
          <a:bodyPr vert="vert270" wrap="none" anchor="ctr"/>
          <a:lstStyle/>
          <a:p>
            <a:pPr algn="ctr" eaLnBrk="0" hangingPunct="0">
              <a:defRPr/>
            </a:pPr>
            <a:r>
              <a:rPr lang="ru-RU" sz="1000" b="1" dirty="0">
                <a:solidFill>
                  <a:srgbClr val="002060"/>
                </a:solidFill>
                <a:latin typeface="Arial Narrow" pitchFamily="34" charset="0"/>
              </a:rPr>
              <a:t>Код ОКВЭД</a:t>
            </a:r>
          </a:p>
          <a:p>
            <a:pPr algn="ctr" eaLnBrk="0" hangingPunct="0">
              <a:defRPr/>
            </a:pPr>
            <a:endParaRPr lang="ru-RU" sz="1000" b="1" dirty="0">
              <a:solidFill>
                <a:srgbClr val="002060"/>
              </a:solidFill>
              <a:latin typeface="Arial Narrow" pitchFamily="34" charset="0"/>
            </a:endParaRPr>
          </a:p>
        </p:txBody>
      </p:sp>
      <p:sp>
        <p:nvSpPr>
          <p:cNvPr id="40" name="Прямоугольник 39"/>
          <p:cNvSpPr/>
          <p:nvPr/>
        </p:nvSpPr>
        <p:spPr bwMode="auto">
          <a:xfrm>
            <a:off x="818679" y="1268413"/>
            <a:ext cx="1091878" cy="2088578"/>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a:outerShdw blurRad="50800" dist="38100" dir="2700000" algn="tl" rotWithShape="0">
              <a:prstClr val="black">
                <a:alpha val="40000"/>
              </a:prstClr>
            </a:outerShdw>
          </a:effectLst>
        </p:spPr>
        <p:txBody>
          <a:bodyPr vert="vert270" wrap="none" anchor="ctr"/>
          <a:lstStyle/>
          <a:p>
            <a:pPr algn="ctr" eaLnBrk="0" hangingPunct="0">
              <a:defRPr/>
            </a:pPr>
            <a:r>
              <a:rPr lang="ru-RU" sz="1000" b="1" dirty="0">
                <a:solidFill>
                  <a:srgbClr val="002060"/>
                </a:solidFill>
                <a:latin typeface="Arial Narrow" pitchFamily="34" charset="0"/>
              </a:rPr>
              <a:t>Уровень ППО</a:t>
            </a:r>
          </a:p>
          <a:p>
            <a:pPr algn="ctr" eaLnBrk="0" hangingPunct="0">
              <a:defRPr/>
            </a:pPr>
            <a:endParaRPr lang="ru-RU" sz="1000" b="1" dirty="0">
              <a:solidFill>
                <a:srgbClr val="002060"/>
              </a:solidFill>
              <a:latin typeface="Arial Narrow" pitchFamily="34" charset="0"/>
            </a:endParaRPr>
          </a:p>
        </p:txBody>
      </p:sp>
      <p:sp>
        <p:nvSpPr>
          <p:cNvPr id="41" name="Прямоугольник 40"/>
          <p:cNvSpPr/>
          <p:nvPr/>
        </p:nvSpPr>
        <p:spPr bwMode="auto">
          <a:xfrm>
            <a:off x="1910666" y="1268760"/>
            <a:ext cx="545836" cy="2088578"/>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a:outerShdw blurRad="50800" dist="38100" dir="2700000" algn="tl" rotWithShape="0">
              <a:prstClr val="black">
                <a:alpha val="40000"/>
              </a:prstClr>
            </a:outerShdw>
          </a:effectLst>
        </p:spPr>
        <p:txBody>
          <a:bodyPr vert="vert270" wrap="none" anchor="ctr"/>
          <a:lstStyle/>
          <a:p>
            <a:pPr algn="ctr" eaLnBrk="0" hangingPunct="0">
              <a:defRPr/>
            </a:pPr>
            <a:r>
              <a:rPr lang="ru-RU" sz="1000" b="1" dirty="0">
                <a:solidFill>
                  <a:srgbClr val="002060"/>
                </a:solidFill>
                <a:latin typeface="Arial Narrow" pitchFamily="34" charset="0"/>
              </a:rPr>
              <a:t>Бесплатность/платность услуги </a:t>
            </a:r>
          </a:p>
          <a:p>
            <a:pPr algn="ctr" eaLnBrk="0" hangingPunct="0">
              <a:defRPr/>
            </a:pPr>
            <a:r>
              <a:rPr lang="ru-RU" sz="1000" b="1" dirty="0">
                <a:solidFill>
                  <a:srgbClr val="002060"/>
                </a:solidFill>
                <a:latin typeface="Arial Narrow" pitchFamily="34" charset="0"/>
              </a:rPr>
              <a:t>или работы</a:t>
            </a:r>
          </a:p>
        </p:txBody>
      </p:sp>
      <p:sp>
        <p:nvSpPr>
          <p:cNvPr id="42" name="Прямоугольник 41"/>
          <p:cNvSpPr/>
          <p:nvPr/>
        </p:nvSpPr>
        <p:spPr bwMode="auto">
          <a:xfrm>
            <a:off x="2457584" y="1270001"/>
            <a:ext cx="1246848" cy="2087563"/>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a:outerShdw blurRad="50800" dist="38100" dir="2700000" algn="tl" rotWithShape="0">
              <a:prstClr val="black">
                <a:alpha val="40000"/>
              </a:prstClr>
            </a:outerShdw>
          </a:effectLst>
        </p:spPr>
        <p:txBody>
          <a:bodyPr wrap="none" anchor="ctr"/>
          <a:lstStyle/>
          <a:p>
            <a:pPr algn="ctr" eaLnBrk="0" hangingPunct="0">
              <a:defRPr/>
            </a:pPr>
            <a:r>
              <a:rPr lang="ru-RU" sz="1100" b="1" dirty="0">
                <a:solidFill>
                  <a:srgbClr val="002060"/>
                </a:solidFill>
                <a:latin typeface="Arial Narrow" pitchFamily="34" charset="0"/>
              </a:rPr>
              <a:t>Наименование </a:t>
            </a:r>
          </a:p>
          <a:p>
            <a:pPr algn="ctr" eaLnBrk="0" hangingPunct="0">
              <a:defRPr/>
            </a:pPr>
            <a:r>
              <a:rPr lang="ru-RU" sz="1100" b="1" dirty="0">
                <a:solidFill>
                  <a:srgbClr val="002060"/>
                </a:solidFill>
                <a:latin typeface="Arial Narrow" pitchFamily="34" charset="0"/>
              </a:rPr>
              <a:t>услуги, </a:t>
            </a:r>
          </a:p>
          <a:p>
            <a:pPr algn="ctr" eaLnBrk="0" hangingPunct="0">
              <a:defRPr/>
            </a:pPr>
            <a:r>
              <a:rPr lang="ru-RU" sz="1100" b="1" dirty="0">
                <a:solidFill>
                  <a:srgbClr val="002060"/>
                </a:solidFill>
                <a:latin typeface="Arial Narrow" pitchFamily="34" charset="0"/>
              </a:rPr>
              <a:t>работы</a:t>
            </a:r>
          </a:p>
        </p:txBody>
      </p:sp>
      <p:sp>
        <p:nvSpPr>
          <p:cNvPr id="43" name="Прямоугольник 42"/>
          <p:cNvSpPr/>
          <p:nvPr/>
        </p:nvSpPr>
        <p:spPr bwMode="auto">
          <a:xfrm>
            <a:off x="3704432" y="1270001"/>
            <a:ext cx="1248569" cy="2087563"/>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p:spPr>
        <p:txBody>
          <a:bodyPr wrap="none" anchor="ctr"/>
          <a:lstStyle/>
          <a:p>
            <a:pPr algn="ctr" eaLnBrk="0" hangingPunct="0">
              <a:defRPr/>
            </a:pPr>
            <a:r>
              <a:rPr lang="ru-RU" sz="1100" b="1" dirty="0">
                <a:solidFill>
                  <a:srgbClr val="002060"/>
                </a:solidFill>
                <a:latin typeface="Arial Narrow" pitchFamily="34" charset="0"/>
              </a:rPr>
              <a:t>Характеристика </a:t>
            </a:r>
          </a:p>
          <a:p>
            <a:pPr algn="ctr" eaLnBrk="0" hangingPunct="0">
              <a:defRPr/>
            </a:pPr>
            <a:r>
              <a:rPr lang="ru-RU" sz="1100" b="1" dirty="0">
                <a:solidFill>
                  <a:srgbClr val="002060"/>
                </a:solidFill>
                <a:latin typeface="Arial Narrow" pitchFamily="34" charset="0"/>
              </a:rPr>
              <a:t>услуги , работы</a:t>
            </a:r>
          </a:p>
          <a:p>
            <a:pPr algn="ctr" eaLnBrk="0" hangingPunct="0">
              <a:defRPr/>
            </a:pPr>
            <a:r>
              <a:rPr lang="ru-RU" sz="1100" b="1" dirty="0">
                <a:solidFill>
                  <a:srgbClr val="002060"/>
                </a:solidFill>
                <a:latin typeface="Arial Narrow" pitchFamily="34" charset="0"/>
              </a:rPr>
              <a:t>(содержание ) </a:t>
            </a:r>
          </a:p>
        </p:txBody>
      </p:sp>
      <p:sp>
        <p:nvSpPr>
          <p:cNvPr id="44" name="Прямоугольник 43"/>
          <p:cNvSpPr/>
          <p:nvPr/>
        </p:nvSpPr>
        <p:spPr bwMode="auto">
          <a:xfrm>
            <a:off x="4953001" y="1270001"/>
            <a:ext cx="1250289" cy="2087563"/>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p:spPr>
        <p:txBody>
          <a:bodyPr wrap="none" anchor="ctr"/>
          <a:lstStyle/>
          <a:p>
            <a:pPr algn="ctr" eaLnBrk="0" hangingPunct="0">
              <a:defRPr/>
            </a:pPr>
            <a:r>
              <a:rPr lang="ru-RU" sz="1100" b="1" dirty="0">
                <a:solidFill>
                  <a:srgbClr val="002060"/>
                </a:solidFill>
                <a:latin typeface="Arial Narrow" pitchFamily="34" charset="0"/>
              </a:rPr>
              <a:t>Характеристика </a:t>
            </a:r>
          </a:p>
          <a:p>
            <a:pPr algn="ctr" eaLnBrk="0" hangingPunct="0">
              <a:defRPr/>
            </a:pPr>
            <a:r>
              <a:rPr lang="ru-RU" sz="1100" b="1" dirty="0">
                <a:solidFill>
                  <a:srgbClr val="002060"/>
                </a:solidFill>
                <a:latin typeface="Arial Narrow" pitchFamily="34" charset="0"/>
              </a:rPr>
              <a:t>услуги, работы)</a:t>
            </a:r>
          </a:p>
          <a:p>
            <a:pPr algn="ctr" eaLnBrk="0" hangingPunct="0">
              <a:defRPr/>
            </a:pPr>
            <a:r>
              <a:rPr lang="ru-RU" sz="1100" b="1" dirty="0">
                <a:solidFill>
                  <a:srgbClr val="002060"/>
                </a:solidFill>
                <a:latin typeface="Arial Narrow" pitchFamily="34" charset="0"/>
              </a:rPr>
              <a:t>(условия (формы) </a:t>
            </a:r>
          </a:p>
          <a:p>
            <a:pPr algn="ctr" eaLnBrk="0" hangingPunct="0">
              <a:defRPr/>
            </a:pPr>
            <a:r>
              <a:rPr lang="ru-RU" sz="1100" b="1" dirty="0">
                <a:solidFill>
                  <a:srgbClr val="002060"/>
                </a:solidFill>
                <a:latin typeface="Arial Narrow" pitchFamily="34" charset="0"/>
              </a:rPr>
              <a:t>оказания услуги </a:t>
            </a:r>
          </a:p>
          <a:p>
            <a:pPr algn="ctr" eaLnBrk="0" hangingPunct="0">
              <a:defRPr/>
            </a:pPr>
            <a:r>
              <a:rPr lang="ru-RU" sz="1100" b="1" dirty="0">
                <a:solidFill>
                  <a:srgbClr val="002060"/>
                </a:solidFill>
                <a:latin typeface="Arial Narrow" pitchFamily="34" charset="0"/>
              </a:rPr>
              <a:t>или выполнения </a:t>
            </a:r>
          </a:p>
          <a:p>
            <a:pPr algn="ctr" eaLnBrk="0" hangingPunct="0">
              <a:defRPr/>
            </a:pPr>
            <a:r>
              <a:rPr lang="ru-RU" sz="1100" b="1" dirty="0">
                <a:solidFill>
                  <a:srgbClr val="002060"/>
                </a:solidFill>
                <a:latin typeface="Arial Narrow" pitchFamily="34" charset="0"/>
              </a:rPr>
              <a:t>работы)</a:t>
            </a:r>
          </a:p>
        </p:txBody>
      </p:sp>
      <p:sp>
        <p:nvSpPr>
          <p:cNvPr id="45" name="Прямоугольник 44"/>
          <p:cNvSpPr/>
          <p:nvPr/>
        </p:nvSpPr>
        <p:spPr bwMode="auto">
          <a:xfrm>
            <a:off x="6201138" y="1269454"/>
            <a:ext cx="546000" cy="2087536"/>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a:outerShdw blurRad="50800" dist="38100" dir="2700000" algn="tl" rotWithShape="0">
              <a:prstClr val="black">
                <a:alpha val="40000"/>
              </a:prstClr>
            </a:outerShdw>
          </a:effectLst>
        </p:spPr>
        <p:txBody>
          <a:bodyPr vert="vert270" wrap="none" anchor="ctr"/>
          <a:lstStyle/>
          <a:p>
            <a:pPr algn="ctr" eaLnBrk="0" hangingPunct="0">
              <a:defRPr/>
            </a:pPr>
            <a:r>
              <a:rPr lang="ru-RU" sz="1000" b="1" dirty="0">
                <a:solidFill>
                  <a:srgbClr val="002060"/>
                </a:solidFill>
                <a:latin typeface="Arial Narrow" pitchFamily="34" charset="0"/>
              </a:rPr>
              <a:t>Характеристика </a:t>
            </a:r>
          </a:p>
          <a:p>
            <a:pPr algn="ctr" eaLnBrk="0" hangingPunct="0">
              <a:defRPr/>
            </a:pPr>
            <a:r>
              <a:rPr lang="ru-RU" sz="1000" b="1" dirty="0">
                <a:solidFill>
                  <a:srgbClr val="002060"/>
                </a:solidFill>
                <a:latin typeface="Arial Narrow" pitchFamily="34" charset="0"/>
              </a:rPr>
              <a:t>услуги, работы (дополнительная)</a:t>
            </a:r>
          </a:p>
        </p:txBody>
      </p:sp>
      <p:sp>
        <p:nvSpPr>
          <p:cNvPr id="46" name="Прямоугольник 45"/>
          <p:cNvSpPr/>
          <p:nvPr/>
        </p:nvSpPr>
        <p:spPr bwMode="auto">
          <a:xfrm>
            <a:off x="6746744" y="1266826"/>
            <a:ext cx="1989798" cy="2087563"/>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p:spPr>
        <p:txBody>
          <a:bodyPr wrap="none" anchor="ctr"/>
          <a:lstStyle/>
          <a:p>
            <a:pPr algn="ctr" eaLnBrk="0" hangingPunct="0">
              <a:defRPr/>
            </a:pPr>
            <a:r>
              <a:rPr lang="ru-RU" sz="1100" b="1" dirty="0">
                <a:solidFill>
                  <a:srgbClr val="002060"/>
                </a:solidFill>
                <a:latin typeface="Arial Narrow" pitchFamily="34" charset="0"/>
              </a:rPr>
              <a:t>Категория потребителей </a:t>
            </a:r>
          </a:p>
          <a:p>
            <a:pPr algn="ctr" eaLnBrk="0" hangingPunct="0">
              <a:defRPr/>
            </a:pPr>
            <a:r>
              <a:rPr lang="ru-RU" sz="1100" b="1" dirty="0">
                <a:solidFill>
                  <a:srgbClr val="002060"/>
                </a:solidFill>
                <a:latin typeface="Arial Narrow" pitchFamily="34" charset="0"/>
              </a:rPr>
              <a:t>услуги , работы</a:t>
            </a:r>
          </a:p>
        </p:txBody>
      </p:sp>
      <p:sp>
        <p:nvSpPr>
          <p:cNvPr id="48" name="Прямоугольник 47"/>
          <p:cNvSpPr/>
          <p:nvPr/>
        </p:nvSpPr>
        <p:spPr bwMode="auto">
          <a:xfrm>
            <a:off x="8736542" y="1268413"/>
            <a:ext cx="975122" cy="2087562"/>
          </a:xfrm>
          <a:prstGeom prst="rect">
            <a:avLst/>
          </a:prstGeom>
          <a:solidFill>
            <a:schemeClr val="accent6">
              <a:lumMod val="20000"/>
              <a:lumOff val="80000"/>
            </a:schemeClr>
          </a:solidFill>
          <a:ln w="9525" cap="flat" cmpd="sng" algn="ctr">
            <a:solidFill>
              <a:schemeClr val="bg2">
                <a:lumMod val="75000"/>
              </a:schemeClr>
            </a:solidFill>
            <a:prstDash val="solid"/>
            <a:round/>
            <a:headEnd type="none" w="med" len="med"/>
            <a:tailEnd type="triangle" w="med" len="med"/>
          </a:ln>
          <a:effectLst/>
        </p:spPr>
        <p:txBody>
          <a:bodyPr wrap="none" anchor="ctr"/>
          <a:lstStyle/>
          <a:p>
            <a:pPr algn="ctr" eaLnBrk="0" hangingPunct="0">
              <a:defRPr/>
            </a:pPr>
            <a:r>
              <a:rPr lang="ru-RU" sz="1100" b="1" dirty="0">
                <a:solidFill>
                  <a:srgbClr val="002060"/>
                </a:solidFill>
                <a:latin typeface="Arial Narrow" pitchFamily="34" charset="0"/>
              </a:rPr>
              <a:t>Единицы </a:t>
            </a:r>
          </a:p>
          <a:p>
            <a:pPr algn="ctr" eaLnBrk="0" hangingPunct="0">
              <a:defRPr/>
            </a:pPr>
            <a:r>
              <a:rPr lang="ru-RU" sz="1100" b="1" dirty="0">
                <a:solidFill>
                  <a:srgbClr val="002060"/>
                </a:solidFill>
                <a:latin typeface="Arial Narrow" pitchFamily="34" charset="0"/>
              </a:rPr>
              <a:t>измерения </a:t>
            </a:r>
          </a:p>
          <a:p>
            <a:pPr algn="ctr" eaLnBrk="0" hangingPunct="0">
              <a:defRPr/>
            </a:pPr>
            <a:r>
              <a:rPr lang="ru-RU" sz="1100" b="1" dirty="0">
                <a:solidFill>
                  <a:srgbClr val="002060"/>
                </a:solidFill>
                <a:latin typeface="Arial Narrow" pitchFamily="34" charset="0"/>
              </a:rPr>
              <a:t>показателя</a:t>
            </a:r>
          </a:p>
          <a:p>
            <a:pPr algn="ctr" eaLnBrk="0" hangingPunct="0">
              <a:defRPr/>
            </a:pPr>
            <a:r>
              <a:rPr lang="ru-RU" sz="1100" b="1" dirty="0">
                <a:solidFill>
                  <a:srgbClr val="002060"/>
                </a:solidFill>
                <a:latin typeface="Arial Narrow" pitchFamily="34" charset="0"/>
              </a:rPr>
              <a:t> объема </a:t>
            </a:r>
          </a:p>
          <a:p>
            <a:pPr algn="ctr" eaLnBrk="0" hangingPunct="0">
              <a:defRPr/>
            </a:pPr>
            <a:r>
              <a:rPr lang="ru-RU" sz="1100" b="1" dirty="0">
                <a:solidFill>
                  <a:srgbClr val="002060"/>
                </a:solidFill>
                <a:latin typeface="Arial Narrow" pitchFamily="34" charset="0"/>
              </a:rPr>
              <a:t>услуги ,</a:t>
            </a:r>
          </a:p>
          <a:p>
            <a:pPr algn="ctr" eaLnBrk="0" hangingPunct="0">
              <a:defRPr/>
            </a:pPr>
            <a:r>
              <a:rPr lang="ru-RU" sz="1100" b="1" dirty="0">
                <a:solidFill>
                  <a:srgbClr val="002060"/>
                </a:solidFill>
                <a:latin typeface="Arial Narrow" pitchFamily="34" charset="0"/>
              </a:rPr>
              <a:t>работы</a:t>
            </a:r>
          </a:p>
        </p:txBody>
      </p:sp>
      <p:sp>
        <p:nvSpPr>
          <p:cNvPr id="49" name="Прямоугольник 48"/>
          <p:cNvSpPr/>
          <p:nvPr/>
        </p:nvSpPr>
        <p:spPr bwMode="auto">
          <a:xfrm>
            <a:off x="272561" y="3358040"/>
            <a:ext cx="545955" cy="2423873"/>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vert="vert270" wrap="none" anchor="ctr"/>
          <a:lstStyle/>
          <a:p>
            <a:pPr algn="ctr" eaLnBrk="0" hangingPunct="0">
              <a:defRPr/>
            </a:pPr>
            <a:r>
              <a:rPr lang="ru-RU" sz="1000" b="1" dirty="0">
                <a:solidFill>
                  <a:srgbClr val="002060"/>
                </a:solidFill>
                <a:latin typeface="Arial Narrow" pitchFamily="34" charset="0"/>
              </a:rPr>
              <a:t>Первые четыре знака</a:t>
            </a:r>
          </a:p>
        </p:txBody>
      </p:sp>
      <p:sp>
        <p:nvSpPr>
          <p:cNvPr id="51" name="Прямоугольник 50"/>
          <p:cNvSpPr/>
          <p:nvPr/>
        </p:nvSpPr>
        <p:spPr bwMode="auto">
          <a:xfrm>
            <a:off x="818439" y="3356998"/>
            <a:ext cx="1092252" cy="2426305"/>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vert="vert270" wrap="none" anchor="ctr"/>
          <a:lstStyle/>
          <a:p>
            <a:pPr algn="ctr" eaLnBrk="0" hangingPunct="0">
              <a:defRPr/>
            </a:pPr>
            <a:r>
              <a:rPr lang="ru-RU" sz="1000" b="1" dirty="0">
                <a:solidFill>
                  <a:srgbClr val="002060"/>
                </a:solidFill>
                <a:latin typeface="Arial Narrow" pitchFamily="34" charset="0"/>
              </a:rPr>
              <a:t>Федеральный – «1»; </a:t>
            </a:r>
          </a:p>
          <a:p>
            <a:pPr algn="ctr" eaLnBrk="0" hangingPunct="0">
              <a:defRPr/>
            </a:pPr>
            <a:r>
              <a:rPr lang="ru-RU" sz="1000" b="1" dirty="0">
                <a:solidFill>
                  <a:srgbClr val="002060"/>
                </a:solidFill>
                <a:latin typeface="Arial Narrow" pitchFamily="34" charset="0"/>
              </a:rPr>
              <a:t>Региональный – «2»;</a:t>
            </a:r>
          </a:p>
          <a:p>
            <a:pPr algn="ctr" eaLnBrk="0" hangingPunct="0">
              <a:defRPr/>
            </a:pPr>
            <a:r>
              <a:rPr lang="ru-RU" sz="1000" b="1" dirty="0">
                <a:solidFill>
                  <a:srgbClr val="002060"/>
                </a:solidFill>
                <a:latin typeface="Arial Narrow" pitchFamily="34" charset="0"/>
              </a:rPr>
              <a:t>Муниципальный – «3»</a:t>
            </a:r>
          </a:p>
          <a:p>
            <a:pPr algn="ctr" eaLnBrk="0" hangingPunct="0">
              <a:defRPr/>
            </a:pPr>
            <a:r>
              <a:rPr lang="ru-RU" sz="1000" b="1" dirty="0">
                <a:solidFill>
                  <a:srgbClr val="002060"/>
                </a:solidFill>
                <a:latin typeface="Arial Narrow" pitchFamily="34" charset="0"/>
              </a:rPr>
              <a:t>Совместное ведение – «4»</a:t>
            </a:r>
          </a:p>
        </p:txBody>
      </p:sp>
      <p:sp>
        <p:nvSpPr>
          <p:cNvPr id="52" name="Прямоугольник 51"/>
          <p:cNvSpPr/>
          <p:nvPr/>
        </p:nvSpPr>
        <p:spPr bwMode="auto">
          <a:xfrm>
            <a:off x="1910797" y="3357345"/>
            <a:ext cx="545836" cy="2425959"/>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vert="vert270" wrap="none" anchor="ctr"/>
          <a:lstStyle/>
          <a:p>
            <a:pPr algn="ctr" eaLnBrk="0" hangingPunct="0">
              <a:defRPr/>
            </a:pPr>
            <a:r>
              <a:rPr lang="ru-RU" sz="1000" b="1" dirty="0">
                <a:solidFill>
                  <a:srgbClr val="002060"/>
                </a:solidFill>
                <a:latin typeface="Arial Narrow" pitchFamily="34" charset="0"/>
              </a:rPr>
              <a:t>Бесплатная – «1»;</a:t>
            </a:r>
          </a:p>
          <a:p>
            <a:pPr algn="ctr" eaLnBrk="0" hangingPunct="0">
              <a:defRPr/>
            </a:pPr>
            <a:r>
              <a:rPr lang="ru-RU" sz="1000" b="1" dirty="0">
                <a:solidFill>
                  <a:srgbClr val="002060"/>
                </a:solidFill>
                <a:latin typeface="Arial Narrow" pitchFamily="34" charset="0"/>
              </a:rPr>
              <a:t>Частично платная – «2»;</a:t>
            </a:r>
          </a:p>
          <a:p>
            <a:pPr algn="ctr" eaLnBrk="0" hangingPunct="0">
              <a:defRPr/>
            </a:pPr>
            <a:r>
              <a:rPr lang="ru-RU" sz="1000" b="1" dirty="0">
                <a:solidFill>
                  <a:srgbClr val="002060"/>
                </a:solidFill>
                <a:latin typeface="Arial Narrow" pitchFamily="34" charset="0"/>
              </a:rPr>
              <a:t>Платная – «3»</a:t>
            </a:r>
          </a:p>
        </p:txBody>
      </p:sp>
      <p:sp>
        <p:nvSpPr>
          <p:cNvPr id="78" name="Прямоугольник 77"/>
          <p:cNvSpPr/>
          <p:nvPr/>
        </p:nvSpPr>
        <p:spPr bwMode="auto">
          <a:xfrm>
            <a:off x="2457584" y="3354389"/>
            <a:ext cx="1246848" cy="2428875"/>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eaLnBrk="0" hangingPunct="0">
              <a:spcAft>
                <a:spcPts val="0"/>
              </a:spcAft>
              <a:defRPr/>
            </a:pPr>
            <a:r>
              <a:rPr lang="ru-RU" sz="900" dirty="0">
                <a:solidFill>
                  <a:srgbClr val="002060"/>
                </a:solidFill>
                <a:latin typeface="Arial Narrow" pitchFamily="34" charset="0"/>
              </a:rPr>
              <a:t>Реализация основных </a:t>
            </a:r>
          </a:p>
          <a:p>
            <a:pPr eaLnBrk="0" hangingPunct="0">
              <a:spcAft>
                <a:spcPts val="0"/>
              </a:spcAft>
              <a:defRPr/>
            </a:pPr>
            <a:r>
              <a:rPr lang="ru-RU" sz="900" dirty="0">
                <a:solidFill>
                  <a:srgbClr val="002060"/>
                </a:solidFill>
                <a:latin typeface="Arial Narrow" pitchFamily="34" charset="0"/>
              </a:rPr>
              <a:t>профессиональных </a:t>
            </a:r>
          </a:p>
          <a:p>
            <a:pPr eaLnBrk="0" hangingPunct="0">
              <a:spcAft>
                <a:spcPts val="0"/>
              </a:spcAft>
              <a:defRPr/>
            </a:pPr>
            <a:r>
              <a:rPr lang="ru-RU" sz="900" dirty="0">
                <a:solidFill>
                  <a:srgbClr val="002060"/>
                </a:solidFill>
                <a:latin typeface="Arial Narrow" pitchFamily="34" charset="0"/>
              </a:rPr>
              <a:t>образовательных </a:t>
            </a:r>
          </a:p>
          <a:p>
            <a:pPr eaLnBrk="0" hangingPunct="0">
              <a:spcAft>
                <a:spcPts val="0"/>
              </a:spcAft>
              <a:defRPr/>
            </a:pPr>
            <a:r>
              <a:rPr lang="ru-RU" sz="900" dirty="0">
                <a:solidFill>
                  <a:srgbClr val="002060"/>
                </a:solidFill>
                <a:latin typeface="Arial Narrow" pitchFamily="34" charset="0"/>
              </a:rPr>
              <a:t>программ </a:t>
            </a:r>
          </a:p>
          <a:p>
            <a:pPr eaLnBrk="0" hangingPunct="0">
              <a:spcAft>
                <a:spcPts val="0"/>
              </a:spcAft>
              <a:defRPr/>
            </a:pPr>
            <a:r>
              <a:rPr lang="ru-RU" sz="900" dirty="0">
                <a:solidFill>
                  <a:srgbClr val="002060"/>
                </a:solidFill>
                <a:latin typeface="Arial Narrow" pitchFamily="34" charset="0"/>
              </a:rPr>
              <a:t>высшего </a:t>
            </a:r>
          </a:p>
          <a:p>
            <a:pPr eaLnBrk="0" hangingPunct="0">
              <a:spcAft>
                <a:spcPts val="0"/>
              </a:spcAft>
              <a:defRPr/>
            </a:pPr>
            <a:r>
              <a:rPr lang="ru-RU" sz="900" dirty="0">
                <a:solidFill>
                  <a:srgbClr val="002060"/>
                </a:solidFill>
                <a:latin typeface="Arial Narrow" pitchFamily="34" charset="0"/>
              </a:rPr>
              <a:t>образования – </a:t>
            </a:r>
          </a:p>
          <a:p>
            <a:pPr eaLnBrk="0" hangingPunct="0">
              <a:spcAft>
                <a:spcPts val="0"/>
              </a:spcAft>
              <a:defRPr/>
            </a:pPr>
            <a:r>
              <a:rPr lang="ru-RU" sz="900" dirty="0">
                <a:solidFill>
                  <a:srgbClr val="002060"/>
                </a:solidFill>
                <a:latin typeface="Arial Narrow" pitchFamily="34" charset="0"/>
              </a:rPr>
              <a:t>программ </a:t>
            </a:r>
          </a:p>
          <a:p>
            <a:pPr eaLnBrk="0" hangingPunct="0">
              <a:spcAft>
                <a:spcPts val="0"/>
              </a:spcAft>
              <a:defRPr/>
            </a:pPr>
            <a:r>
              <a:rPr lang="ru-RU" sz="900" dirty="0">
                <a:solidFill>
                  <a:srgbClr val="002060"/>
                </a:solidFill>
                <a:latin typeface="Arial Narrow" pitchFamily="34" charset="0"/>
              </a:rPr>
              <a:t>специалитета  </a:t>
            </a:r>
          </a:p>
          <a:p>
            <a:pPr eaLnBrk="0" hangingPunct="0">
              <a:spcAft>
                <a:spcPts val="0"/>
              </a:spcAft>
              <a:defRPr/>
            </a:pPr>
            <a:r>
              <a:rPr lang="ru-RU" sz="900" dirty="0">
                <a:solidFill>
                  <a:srgbClr val="002060"/>
                </a:solidFill>
                <a:latin typeface="Arial Narrow" pitchFamily="34" charset="0"/>
              </a:rPr>
              <a:t>в соответствии с </a:t>
            </a:r>
          </a:p>
          <a:p>
            <a:pPr eaLnBrk="0" hangingPunct="0">
              <a:spcAft>
                <a:spcPts val="0"/>
              </a:spcAft>
              <a:defRPr/>
            </a:pPr>
            <a:r>
              <a:rPr lang="ru-RU" sz="900" dirty="0">
                <a:solidFill>
                  <a:srgbClr val="002060"/>
                </a:solidFill>
                <a:latin typeface="Arial Narrow" pitchFamily="34" charset="0"/>
              </a:rPr>
              <a:t>федеральным </a:t>
            </a:r>
          </a:p>
          <a:p>
            <a:pPr eaLnBrk="0" hangingPunct="0">
              <a:spcAft>
                <a:spcPts val="0"/>
              </a:spcAft>
              <a:defRPr/>
            </a:pPr>
            <a:r>
              <a:rPr lang="ru-RU" sz="900" dirty="0">
                <a:solidFill>
                  <a:srgbClr val="002060"/>
                </a:solidFill>
                <a:latin typeface="Arial Narrow" pitchFamily="34" charset="0"/>
              </a:rPr>
              <a:t>государственным </a:t>
            </a:r>
          </a:p>
          <a:p>
            <a:pPr eaLnBrk="0" hangingPunct="0">
              <a:spcAft>
                <a:spcPts val="0"/>
              </a:spcAft>
              <a:defRPr/>
            </a:pPr>
            <a:r>
              <a:rPr lang="ru-RU" sz="900" dirty="0">
                <a:solidFill>
                  <a:srgbClr val="002060"/>
                </a:solidFill>
                <a:latin typeface="Arial Narrow" pitchFamily="34" charset="0"/>
              </a:rPr>
              <a:t>образовательным </a:t>
            </a:r>
          </a:p>
          <a:p>
            <a:pPr eaLnBrk="0" hangingPunct="0">
              <a:spcAft>
                <a:spcPts val="0"/>
              </a:spcAft>
              <a:defRPr/>
            </a:pPr>
            <a:r>
              <a:rPr lang="ru-RU" sz="900" dirty="0">
                <a:solidFill>
                  <a:srgbClr val="002060"/>
                </a:solidFill>
                <a:latin typeface="Arial Narrow" pitchFamily="34" charset="0"/>
              </a:rPr>
              <a:t>стандартом</a:t>
            </a:r>
          </a:p>
        </p:txBody>
      </p:sp>
      <p:sp>
        <p:nvSpPr>
          <p:cNvPr id="35" name="Прямоугольник 34"/>
          <p:cNvSpPr/>
          <p:nvPr/>
        </p:nvSpPr>
        <p:spPr bwMode="auto">
          <a:xfrm>
            <a:off x="3700991" y="3357563"/>
            <a:ext cx="1246850" cy="2425700"/>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eaLnBrk="0" hangingPunct="0">
              <a:spcAft>
                <a:spcPts val="0"/>
              </a:spcAft>
              <a:defRPr/>
            </a:pPr>
            <a:r>
              <a:rPr lang="ru-RU" sz="900" dirty="0">
                <a:solidFill>
                  <a:srgbClr val="002060"/>
                </a:solidFill>
                <a:latin typeface="Arial Narrow" pitchFamily="34" charset="0"/>
              </a:rPr>
              <a:t>по специальности  </a:t>
            </a:r>
          </a:p>
          <a:p>
            <a:pPr eaLnBrk="0" hangingPunct="0">
              <a:spcAft>
                <a:spcPts val="0"/>
              </a:spcAft>
              <a:defRPr/>
            </a:pPr>
            <a:r>
              <a:rPr lang="ru-RU" sz="900" dirty="0">
                <a:solidFill>
                  <a:srgbClr val="002060"/>
                </a:solidFill>
                <a:latin typeface="Arial Narrow" pitchFamily="34" charset="0"/>
              </a:rPr>
              <a:t>педиатрия</a:t>
            </a:r>
          </a:p>
          <a:p>
            <a:pPr eaLnBrk="0" hangingPunct="0">
              <a:spcAft>
                <a:spcPts val="0"/>
              </a:spcAft>
              <a:defRPr/>
            </a:pPr>
            <a:endParaRPr lang="ru-RU" sz="900" dirty="0">
              <a:solidFill>
                <a:srgbClr val="002060"/>
              </a:solidFill>
              <a:latin typeface="Arial Narrow" pitchFamily="34" charset="0"/>
            </a:endParaRPr>
          </a:p>
          <a:p>
            <a:pPr eaLnBrk="0" hangingPunct="0">
              <a:spcAft>
                <a:spcPts val="0"/>
              </a:spcAft>
              <a:defRPr/>
            </a:pPr>
            <a:r>
              <a:rPr lang="ru-RU" sz="900" dirty="0">
                <a:solidFill>
                  <a:srgbClr val="002060"/>
                </a:solidFill>
                <a:latin typeface="Arial Narrow" pitchFamily="34" charset="0"/>
              </a:rPr>
              <a:t>по специальности </a:t>
            </a:r>
          </a:p>
          <a:p>
            <a:pPr eaLnBrk="0" hangingPunct="0">
              <a:spcAft>
                <a:spcPts val="0"/>
              </a:spcAft>
              <a:defRPr/>
            </a:pPr>
            <a:r>
              <a:rPr lang="ru-RU" sz="900" dirty="0">
                <a:solidFill>
                  <a:srgbClr val="002060"/>
                </a:solidFill>
                <a:latin typeface="Arial Narrow" pitchFamily="34" charset="0"/>
              </a:rPr>
              <a:t>горное дело</a:t>
            </a:r>
          </a:p>
          <a:p>
            <a:pPr eaLnBrk="0" hangingPunct="0">
              <a:spcAft>
                <a:spcPts val="0"/>
              </a:spcAft>
              <a:defRPr/>
            </a:pPr>
            <a:endParaRPr lang="ru-RU" sz="900" dirty="0">
              <a:solidFill>
                <a:srgbClr val="002060"/>
              </a:solidFill>
              <a:latin typeface="Arial Narrow" pitchFamily="34" charset="0"/>
            </a:endParaRPr>
          </a:p>
          <a:p>
            <a:pPr eaLnBrk="0" hangingPunct="0">
              <a:spcAft>
                <a:spcPts val="0"/>
              </a:spcAft>
              <a:defRPr/>
            </a:pPr>
            <a:r>
              <a:rPr lang="ru-RU" sz="900" dirty="0">
                <a:solidFill>
                  <a:srgbClr val="002060"/>
                </a:solidFill>
                <a:latin typeface="Arial Narrow" pitchFamily="34" charset="0"/>
              </a:rPr>
              <a:t>по специальности </a:t>
            </a:r>
          </a:p>
          <a:p>
            <a:pPr eaLnBrk="0" hangingPunct="0">
              <a:spcAft>
                <a:spcPts val="0"/>
              </a:spcAft>
              <a:defRPr/>
            </a:pPr>
            <a:r>
              <a:rPr lang="ru-RU" sz="900" dirty="0">
                <a:solidFill>
                  <a:srgbClr val="002060"/>
                </a:solidFill>
                <a:latin typeface="Arial Narrow" pitchFamily="34" charset="0"/>
              </a:rPr>
              <a:t>Киноведение</a:t>
            </a:r>
          </a:p>
          <a:p>
            <a:pPr eaLnBrk="0" hangingPunct="0">
              <a:spcAft>
                <a:spcPts val="0"/>
              </a:spcAft>
              <a:defRPr/>
            </a:pPr>
            <a:endParaRPr lang="ru-RU" sz="900" dirty="0">
              <a:solidFill>
                <a:srgbClr val="002060"/>
              </a:solidFill>
              <a:latin typeface="Arial Narrow" pitchFamily="34" charset="0"/>
            </a:endParaRPr>
          </a:p>
          <a:p>
            <a:pPr eaLnBrk="0" hangingPunct="0">
              <a:spcAft>
                <a:spcPts val="0"/>
              </a:spcAft>
              <a:defRPr/>
            </a:pPr>
            <a:r>
              <a:rPr lang="ru-RU" sz="900" dirty="0">
                <a:solidFill>
                  <a:srgbClr val="002060"/>
                </a:solidFill>
                <a:latin typeface="Arial Narrow" pitchFamily="34" charset="0"/>
              </a:rPr>
              <a:t>по специальности </a:t>
            </a:r>
          </a:p>
          <a:p>
            <a:pPr eaLnBrk="0" hangingPunct="0">
              <a:spcAft>
                <a:spcPts val="0"/>
              </a:spcAft>
              <a:defRPr/>
            </a:pPr>
            <a:r>
              <a:rPr lang="ru-RU" sz="900" dirty="0">
                <a:solidFill>
                  <a:srgbClr val="002060"/>
                </a:solidFill>
                <a:latin typeface="Arial Narrow" pitchFamily="34" charset="0"/>
              </a:rPr>
              <a:t>экономическая </a:t>
            </a:r>
          </a:p>
          <a:p>
            <a:pPr eaLnBrk="0" hangingPunct="0">
              <a:spcAft>
                <a:spcPts val="0"/>
              </a:spcAft>
              <a:defRPr/>
            </a:pPr>
            <a:r>
              <a:rPr lang="ru-RU" sz="900" dirty="0">
                <a:solidFill>
                  <a:srgbClr val="002060"/>
                </a:solidFill>
                <a:latin typeface="Arial Narrow" pitchFamily="34" charset="0"/>
              </a:rPr>
              <a:t>безопасность</a:t>
            </a:r>
          </a:p>
          <a:p>
            <a:pPr eaLnBrk="0" hangingPunct="0">
              <a:spcAft>
                <a:spcPts val="0"/>
              </a:spcAft>
              <a:defRPr/>
            </a:pPr>
            <a:endParaRPr lang="ru-RU" sz="900" dirty="0">
              <a:solidFill>
                <a:srgbClr val="002060"/>
              </a:solidFill>
              <a:latin typeface="Arial Narrow" pitchFamily="34" charset="0"/>
            </a:endParaRPr>
          </a:p>
          <a:p>
            <a:pPr eaLnBrk="0" hangingPunct="0">
              <a:spcAft>
                <a:spcPts val="0"/>
              </a:spcAft>
              <a:defRPr/>
            </a:pPr>
            <a:r>
              <a:rPr lang="ru-RU" sz="900" dirty="0">
                <a:solidFill>
                  <a:srgbClr val="002060"/>
                </a:solidFill>
                <a:latin typeface="Arial Narrow" pitchFamily="34" charset="0"/>
              </a:rPr>
              <a:t>по специальности  ……..</a:t>
            </a:r>
          </a:p>
        </p:txBody>
      </p:sp>
      <p:sp>
        <p:nvSpPr>
          <p:cNvPr id="36" name="Прямоугольник 35"/>
          <p:cNvSpPr/>
          <p:nvPr/>
        </p:nvSpPr>
        <p:spPr bwMode="auto">
          <a:xfrm>
            <a:off x="6201568" y="3357563"/>
            <a:ext cx="545175" cy="2424112"/>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vert="vert270" wrap="none" anchor="ctr"/>
          <a:lstStyle/>
          <a:p>
            <a:pPr algn="ctr" eaLnBrk="0" hangingPunct="0">
              <a:defRPr/>
            </a:pPr>
            <a:endParaRPr lang="ru-RU" sz="1000" b="1" dirty="0">
              <a:solidFill>
                <a:srgbClr val="002060"/>
              </a:solidFill>
              <a:latin typeface="Arial Narrow" pitchFamily="34" charset="0"/>
            </a:endParaRPr>
          </a:p>
        </p:txBody>
      </p:sp>
      <p:sp>
        <p:nvSpPr>
          <p:cNvPr id="37" name="Прямоугольник 36"/>
          <p:cNvSpPr/>
          <p:nvPr/>
        </p:nvSpPr>
        <p:spPr bwMode="auto">
          <a:xfrm>
            <a:off x="8736542" y="3359151"/>
            <a:ext cx="975122" cy="2424113"/>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eaLnBrk="0" hangingPunct="0">
              <a:spcAft>
                <a:spcPts val="0"/>
              </a:spcAft>
              <a:defRPr/>
            </a:pPr>
            <a:r>
              <a:rPr lang="ru-RU" sz="900" dirty="0">
                <a:solidFill>
                  <a:srgbClr val="002060"/>
                </a:solidFill>
                <a:latin typeface="Arial Narrow" pitchFamily="34" charset="0"/>
              </a:rPr>
              <a:t>Число </a:t>
            </a:r>
          </a:p>
          <a:p>
            <a:pPr eaLnBrk="0" hangingPunct="0">
              <a:spcAft>
                <a:spcPts val="0"/>
              </a:spcAft>
              <a:defRPr/>
            </a:pPr>
            <a:r>
              <a:rPr lang="ru-RU" sz="900" dirty="0">
                <a:solidFill>
                  <a:srgbClr val="002060"/>
                </a:solidFill>
                <a:latin typeface="Arial Narrow" pitchFamily="34" charset="0"/>
              </a:rPr>
              <a:t>обучающихся </a:t>
            </a:r>
          </a:p>
          <a:p>
            <a:pPr eaLnBrk="0" hangingPunct="0">
              <a:spcAft>
                <a:spcPts val="0"/>
              </a:spcAft>
              <a:defRPr/>
            </a:pPr>
            <a:r>
              <a:rPr lang="ru-RU" sz="900" dirty="0">
                <a:solidFill>
                  <a:srgbClr val="002060"/>
                </a:solidFill>
                <a:latin typeface="Arial Narrow" pitchFamily="34" charset="0"/>
              </a:rPr>
              <a:t>(человек)</a:t>
            </a:r>
          </a:p>
        </p:txBody>
      </p:sp>
      <p:sp>
        <p:nvSpPr>
          <p:cNvPr id="46100" name="Скругленный прямоугольник 20"/>
          <p:cNvSpPr>
            <a:spLocks noChangeArrowheads="1"/>
          </p:cNvSpPr>
          <p:nvPr/>
        </p:nvSpPr>
        <p:spPr bwMode="auto">
          <a:xfrm>
            <a:off x="2504016" y="3644901"/>
            <a:ext cx="1123025" cy="1871663"/>
          </a:xfrm>
          <a:prstGeom prst="roundRect">
            <a:avLst>
              <a:gd name="adj" fmla="val 16667"/>
            </a:avLst>
          </a:prstGeom>
          <a:solidFill>
            <a:schemeClr val="bg1">
              <a:alpha val="0"/>
            </a:schemeClr>
          </a:solidFill>
          <a:ln w="28575" algn="ctr">
            <a:solidFill>
              <a:srgbClr val="C00000"/>
            </a:solidFill>
            <a:round/>
            <a:headEnd/>
            <a:tailEnd type="triangle" w="med" len="med"/>
          </a:ln>
        </p:spPr>
        <p:txBody>
          <a:bodyPr wrap="none" anchor="ctr"/>
          <a:lstStyle/>
          <a:p>
            <a:pPr algn="ctr" eaLnBrk="0" hangingPunct="0"/>
            <a:endParaRPr lang="ru-RU" sz="2400">
              <a:solidFill>
                <a:srgbClr val="000000"/>
              </a:solidFill>
            </a:endParaRPr>
          </a:p>
        </p:txBody>
      </p:sp>
      <p:sp>
        <p:nvSpPr>
          <p:cNvPr id="46101" name="Скругленный прямоугольник 86"/>
          <p:cNvSpPr>
            <a:spLocks noChangeArrowheads="1"/>
          </p:cNvSpPr>
          <p:nvPr/>
        </p:nvSpPr>
        <p:spPr bwMode="auto">
          <a:xfrm>
            <a:off x="3743987" y="4797425"/>
            <a:ext cx="975121" cy="503238"/>
          </a:xfrm>
          <a:prstGeom prst="roundRect">
            <a:avLst>
              <a:gd name="adj" fmla="val 16667"/>
            </a:avLst>
          </a:prstGeom>
          <a:solidFill>
            <a:schemeClr val="bg1">
              <a:alpha val="0"/>
            </a:schemeClr>
          </a:solidFill>
          <a:ln w="28575" algn="ctr">
            <a:solidFill>
              <a:srgbClr val="C00000"/>
            </a:solidFill>
            <a:round/>
            <a:headEnd/>
            <a:tailEnd type="triangle" w="med" len="med"/>
          </a:ln>
        </p:spPr>
        <p:txBody>
          <a:bodyPr wrap="none" anchor="ctr"/>
          <a:lstStyle/>
          <a:p>
            <a:pPr algn="ctr" eaLnBrk="0" hangingPunct="0"/>
            <a:endParaRPr lang="ru-RU" sz="2400">
              <a:solidFill>
                <a:srgbClr val="000000"/>
              </a:solidFill>
            </a:endParaRPr>
          </a:p>
        </p:txBody>
      </p:sp>
      <p:sp>
        <p:nvSpPr>
          <p:cNvPr id="46102" name="Скругленный прямоугольник 87"/>
          <p:cNvSpPr>
            <a:spLocks noChangeArrowheads="1"/>
          </p:cNvSpPr>
          <p:nvPr/>
        </p:nvSpPr>
        <p:spPr bwMode="auto">
          <a:xfrm>
            <a:off x="5030391" y="3422650"/>
            <a:ext cx="1092067" cy="293688"/>
          </a:xfrm>
          <a:prstGeom prst="roundRect">
            <a:avLst>
              <a:gd name="adj" fmla="val 16667"/>
            </a:avLst>
          </a:prstGeom>
          <a:solidFill>
            <a:schemeClr val="bg1">
              <a:alpha val="0"/>
            </a:schemeClr>
          </a:solidFill>
          <a:ln w="28575" algn="ctr">
            <a:solidFill>
              <a:srgbClr val="C00000"/>
            </a:solidFill>
            <a:round/>
            <a:headEnd/>
            <a:tailEnd type="triangle" w="med" len="med"/>
          </a:ln>
        </p:spPr>
        <p:txBody>
          <a:bodyPr wrap="none" anchor="ctr"/>
          <a:lstStyle/>
          <a:p>
            <a:pPr algn="ctr" eaLnBrk="0" hangingPunct="0"/>
            <a:endParaRPr lang="ru-RU" sz="2400">
              <a:solidFill>
                <a:srgbClr val="000000"/>
              </a:solidFill>
            </a:endParaRPr>
          </a:p>
        </p:txBody>
      </p:sp>
      <p:sp>
        <p:nvSpPr>
          <p:cNvPr id="57" name="Прямоугольник 56"/>
          <p:cNvSpPr/>
          <p:nvPr/>
        </p:nvSpPr>
        <p:spPr bwMode="auto">
          <a:xfrm>
            <a:off x="6746743" y="3357563"/>
            <a:ext cx="995759" cy="2424112"/>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eaLnBrk="0" hangingPunct="0">
              <a:spcAft>
                <a:spcPts val="0"/>
              </a:spcAft>
              <a:defRPr/>
            </a:pPr>
            <a:r>
              <a:rPr lang="ru-RU" sz="900" dirty="0">
                <a:solidFill>
                  <a:srgbClr val="002060"/>
                </a:solidFill>
                <a:latin typeface="Arial Narrow" pitchFamily="34" charset="0"/>
              </a:rPr>
              <a:t>физические </a:t>
            </a:r>
          </a:p>
          <a:p>
            <a:pPr eaLnBrk="0" hangingPunct="0">
              <a:spcAft>
                <a:spcPts val="0"/>
              </a:spcAft>
              <a:defRPr/>
            </a:pPr>
            <a:r>
              <a:rPr lang="ru-RU" sz="900" dirty="0">
                <a:solidFill>
                  <a:srgbClr val="002060"/>
                </a:solidFill>
                <a:latin typeface="Arial Narrow" pitchFamily="34" charset="0"/>
              </a:rPr>
              <a:t>лица</a:t>
            </a:r>
          </a:p>
        </p:txBody>
      </p:sp>
      <p:sp>
        <p:nvSpPr>
          <p:cNvPr id="58" name="Прямоугольник 57"/>
          <p:cNvSpPr/>
          <p:nvPr/>
        </p:nvSpPr>
        <p:spPr bwMode="auto">
          <a:xfrm>
            <a:off x="7742502" y="3357563"/>
            <a:ext cx="994040" cy="2424112"/>
          </a:xfrm>
          <a:prstGeom prst="rect">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eaLnBrk="0" hangingPunct="0">
              <a:spcAft>
                <a:spcPts val="0"/>
              </a:spcAft>
              <a:defRPr/>
            </a:pPr>
            <a:r>
              <a:rPr lang="ru-RU" sz="900" dirty="0">
                <a:solidFill>
                  <a:srgbClr val="002060"/>
                </a:solidFill>
                <a:latin typeface="Arial Narrow" pitchFamily="34" charset="0"/>
              </a:rPr>
              <a:t>без ограниченных</a:t>
            </a:r>
          </a:p>
          <a:p>
            <a:pPr eaLnBrk="0" hangingPunct="0">
              <a:spcAft>
                <a:spcPts val="0"/>
              </a:spcAft>
              <a:defRPr/>
            </a:pPr>
            <a:r>
              <a:rPr lang="ru-RU" sz="900" dirty="0">
                <a:solidFill>
                  <a:srgbClr val="002060"/>
                </a:solidFill>
                <a:latin typeface="Arial Narrow" pitchFamily="34" charset="0"/>
              </a:rPr>
              <a:t>возможностей </a:t>
            </a:r>
          </a:p>
          <a:p>
            <a:pPr eaLnBrk="0" hangingPunct="0">
              <a:spcAft>
                <a:spcPts val="0"/>
              </a:spcAft>
              <a:defRPr/>
            </a:pPr>
            <a:r>
              <a:rPr lang="ru-RU" sz="900" dirty="0">
                <a:solidFill>
                  <a:srgbClr val="002060"/>
                </a:solidFill>
                <a:latin typeface="Arial Narrow" pitchFamily="34" charset="0"/>
              </a:rPr>
              <a:t>здоровья  </a:t>
            </a:r>
          </a:p>
          <a:p>
            <a:pPr eaLnBrk="0" hangingPunct="0">
              <a:spcAft>
                <a:spcPts val="0"/>
              </a:spcAft>
              <a:defRPr/>
            </a:pPr>
            <a:endParaRPr lang="ru-RU" sz="900" dirty="0">
              <a:solidFill>
                <a:srgbClr val="002060"/>
              </a:solidFill>
              <a:latin typeface="Arial Narrow" pitchFamily="34" charset="0"/>
            </a:endParaRPr>
          </a:p>
          <a:p>
            <a:pPr eaLnBrk="0" hangingPunct="0">
              <a:spcAft>
                <a:spcPts val="0"/>
              </a:spcAft>
              <a:defRPr/>
            </a:pPr>
            <a:r>
              <a:rPr lang="ru-RU" sz="900" dirty="0">
                <a:solidFill>
                  <a:srgbClr val="002060"/>
                </a:solidFill>
                <a:latin typeface="Arial Narrow" pitchFamily="34" charset="0"/>
              </a:rPr>
              <a:t>с ограниченными</a:t>
            </a:r>
          </a:p>
          <a:p>
            <a:pPr eaLnBrk="0" hangingPunct="0">
              <a:spcAft>
                <a:spcPts val="0"/>
              </a:spcAft>
              <a:defRPr/>
            </a:pPr>
            <a:r>
              <a:rPr lang="ru-RU" sz="900" dirty="0">
                <a:solidFill>
                  <a:srgbClr val="002060"/>
                </a:solidFill>
                <a:latin typeface="Arial Narrow" pitchFamily="34" charset="0"/>
              </a:rPr>
              <a:t>возможностями</a:t>
            </a:r>
          </a:p>
          <a:p>
            <a:pPr eaLnBrk="0" hangingPunct="0">
              <a:spcAft>
                <a:spcPts val="0"/>
              </a:spcAft>
              <a:defRPr/>
            </a:pPr>
            <a:r>
              <a:rPr lang="ru-RU" sz="900" dirty="0">
                <a:solidFill>
                  <a:srgbClr val="002060"/>
                </a:solidFill>
                <a:latin typeface="Arial Narrow" pitchFamily="34" charset="0"/>
              </a:rPr>
              <a:t>здоровья</a:t>
            </a:r>
          </a:p>
        </p:txBody>
      </p:sp>
      <p:sp>
        <p:nvSpPr>
          <p:cNvPr id="62" name="Скругленный прямоугольник 61"/>
          <p:cNvSpPr/>
          <p:nvPr/>
        </p:nvSpPr>
        <p:spPr>
          <a:xfrm>
            <a:off x="271727" y="5948364"/>
            <a:ext cx="9439937" cy="720725"/>
          </a:xfrm>
          <a:prstGeom prst="roundRect">
            <a:avLst>
              <a:gd name="adj" fmla="val 10000"/>
            </a:avLst>
          </a:prstGeom>
          <a:solidFill>
            <a:srgbClr val="FFFFCC"/>
          </a:solidFill>
          <a:ln w="9525" cap="flat" cmpd="sng" algn="ctr">
            <a:solidFill>
              <a:schemeClr val="bg2">
                <a:lumMod val="75000"/>
              </a:schemeClr>
            </a:solidFill>
            <a:prstDash val="solid"/>
            <a:round/>
            <a:headEnd type="none" w="med" len="med"/>
            <a:tailEnd type="triangle" w="med" len="med"/>
          </a:ln>
          <a:effectLst/>
        </p:spPr>
        <p:txBody>
          <a:bodyPr wrap="none" anchor="ctr"/>
          <a:lstStyle/>
          <a:p>
            <a:pPr algn="ctr" eaLnBrk="0" hangingPunct="0">
              <a:spcAft>
                <a:spcPts val="0"/>
              </a:spcAft>
              <a:defRPr/>
            </a:pPr>
            <a:r>
              <a:rPr lang="ru-RU" sz="1200" dirty="0">
                <a:solidFill>
                  <a:srgbClr val="002060"/>
                </a:solidFill>
                <a:latin typeface="Arial Narrow" pitchFamily="34" charset="0"/>
              </a:rPr>
              <a:t>Реализация основных профессиональных образовательных программ высшего образования - программ  специалитета </a:t>
            </a:r>
          </a:p>
          <a:p>
            <a:pPr algn="ctr" eaLnBrk="0" hangingPunct="0">
              <a:spcAft>
                <a:spcPts val="0"/>
              </a:spcAft>
              <a:defRPr/>
            </a:pPr>
            <a:r>
              <a:rPr lang="ru-RU" sz="1200" dirty="0">
                <a:solidFill>
                  <a:srgbClr val="002060"/>
                </a:solidFill>
                <a:latin typeface="Arial Narrow" pitchFamily="34" charset="0"/>
              </a:rPr>
              <a:t>в соответствии с федеральным государственным образовательным стандартом по специальности экономическая безопасность </a:t>
            </a:r>
          </a:p>
          <a:p>
            <a:pPr algn="ctr" eaLnBrk="0" hangingPunct="0">
              <a:spcAft>
                <a:spcPts val="0"/>
              </a:spcAft>
              <a:defRPr/>
            </a:pPr>
            <a:r>
              <a:rPr lang="ru-RU" sz="1200" dirty="0">
                <a:solidFill>
                  <a:srgbClr val="002060"/>
                </a:solidFill>
                <a:latin typeface="Arial Narrow" pitchFamily="34" charset="0"/>
              </a:rPr>
              <a:t>по очной форме обучения</a:t>
            </a:r>
          </a:p>
        </p:txBody>
      </p:sp>
      <p:sp>
        <p:nvSpPr>
          <p:cNvPr id="46106" name="Правая фигурная скобка 24"/>
          <p:cNvSpPr>
            <a:spLocks/>
          </p:cNvSpPr>
          <p:nvPr/>
        </p:nvSpPr>
        <p:spPr bwMode="auto">
          <a:xfrm rot="5400000">
            <a:off x="4848027" y="1044244"/>
            <a:ext cx="287338" cy="9666950"/>
          </a:xfrm>
          <a:prstGeom prst="rightBrace">
            <a:avLst>
              <a:gd name="adj1" fmla="val 8339"/>
              <a:gd name="adj2" fmla="val 50000"/>
            </a:avLst>
          </a:prstGeom>
          <a:noFill/>
          <a:ln w="28575" algn="ctr">
            <a:solidFill>
              <a:srgbClr val="C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eaLnBrk="0" hangingPunct="0"/>
            <a:endParaRPr lang="ru-RU" sz="2400">
              <a:solidFill>
                <a:srgbClr val="000000"/>
              </a:solidFill>
            </a:endParaRPr>
          </a:p>
        </p:txBody>
      </p:sp>
      <p:sp>
        <p:nvSpPr>
          <p:cNvPr id="46107" name="Rectangle 2"/>
          <p:cNvSpPr txBox="1">
            <a:spLocks noChangeArrowheads="1"/>
          </p:cNvSpPr>
          <p:nvPr/>
        </p:nvSpPr>
        <p:spPr bwMode="auto">
          <a:xfrm>
            <a:off x="118666" y="506414"/>
            <a:ext cx="9746059"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04" tIns="45702" rIns="91404" bIns="45702" anchor="ct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lnSpc>
                <a:spcPct val="80000"/>
              </a:lnSpc>
            </a:pPr>
            <a:r>
              <a:rPr lang="ru-RU" sz="2400">
                <a:solidFill>
                  <a:srgbClr val="514185"/>
                </a:solidFill>
                <a:latin typeface="Arial Narrow" pitchFamily="34" charset="0"/>
              </a:rPr>
              <a:t>Сводный перечень государственных и муниципальных услуг и работ</a:t>
            </a:r>
          </a:p>
        </p:txBody>
      </p:sp>
    </p:spTree>
    <p:extLst>
      <p:ext uri="{BB962C8B-B14F-4D97-AF65-F5344CB8AC3E}">
        <p14:creationId xmlns:p14="http://schemas.microsoft.com/office/powerpoint/2010/main" xmlns="" val="3203908861"/>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p:txBody>
          <a:bodyPr/>
          <a:lstStyle/>
          <a:p>
            <a:endParaRPr lang="ru-RU" smtClean="0"/>
          </a:p>
        </p:txBody>
      </p:sp>
      <p:sp>
        <p:nvSpPr>
          <p:cNvPr id="47107" name="Объект 2"/>
          <p:cNvSpPr>
            <a:spLocks noGrp="1"/>
          </p:cNvSpPr>
          <p:nvPr>
            <p:ph idx="1"/>
          </p:nvPr>
        </p:nvSpPr>
        <p:spPr/>
        <p:txBody>
          <a:bodyPr/>
          <a:lstStyle/>
          <a:p>
            <a:endParaRPr lang="ru-RU" smtClean="0"/>
          </a:p>
        </p:txBody>
      </p:sp>
      <p:sp>
        <p:nvSpPr>
          <p:cNvPr id="4" name="Дата 3"/>
          <p:cNvSpPr>
            <a:spLocks noGrp="1"/>
          </p:cNvSpPr>
          <p:nvPr>
            <p:ph type="dt" sz="quarter" idx="10"/>
          </p:nvPr>
        </p:nvSpPr>
        <p:spPr/>
        <p:txBody>
          <a:bodyPr/>
          <a:lstStyle/>
          <a:p>
            <a:pPr>
              <a:defRPr/>
            </a:pPr>
            <a:fld id="{3B6F097E-4109-44CB-9BAE-E28176E66850}" type="datetime1">
              <a:rPr lang="ru-RU"/>
              <a:pPr>
                <a:defRPr/>
              </a:pPr>
              <a:t>03.09.2013</a:t>
            </a:fld>
            <a:endParaRPr lang="ru-RU" dirty="0"/>
          </a:p>
        </p:txBody>
      </p:sp>
      <p:pic>
        <p:nvPicPr>
          <p:cNvPr id="47109" name="Picture 2" descr="C:\Users\0797\AppData\Local\Microsoft\Windows\Temporary Internet Files\Content.Outlook\FKSPZTD1\HWScan00001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95276"/>
            <a:ext cx="9906000" cy="656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28658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p:cNvSpPr>
          <p:nvPr>
            <p:ph type="title"/>
          </p:nvPr>
        </p:nvSpPr>
        <p:spPr>
          <a:xfrm>
            <a:off x="495300" y="401638"/>
            <a:ext cx="8915400" cy="749300"/>
          </a:xfrm>
        </p:spPr>
        <p:txBody>
          <a:bodyPr/>
          <a:lstStyle/>
          <a:p>
            <a:pPr>
              <a:defRPr/>
            </a:pPr>
            <a:r>
              <a:rPr lang="ru-RU" sz="1600" b="1" dirty="0" smtClean="0">
                <a:effectLst>
                  <a:outerShdw blurRad="38100" dist="38100" dir="2700000" algn="tl">
                    <a:srgbClr val="C0C0C0"/>
                  </a:outerShdw>
                </a:effectLst>
              </a:rPr>
              <a:t>Изменения, внесенные в нормативные правовые акты Минфина России</a:t>
            </a:r>
          </a:p>
        </p:txBody>
      </p:sp>
      <p:sp>
        <p:nvSpPr>
          <p:cNvPr id="14339" name="AutoShape 5"/>
          <p:cNvSpPr>
            <a:spLocks noChangeArrowheads="1"/>
          </p:cNvSpPr>
          <p:nvPr/>
        </p:nvSpPr>
        <p:spPr bwMode="auto">
          <a:xfrm>
            <a:off x="412757" y="923938"/>
            <a:ext cx="8822531" cy="1190625"/>
          </a:xfrm>
          <a:prstGeom prst="downArrowCallout">
            <a:avLst>
              <a:gd name="adj1" fmla="val 25017"/>
              <a:gd name="adj2" fmla="val 24985"/>
              <a:gd name="adj3" fmla="val 17949"/>
              <a:gd name="adj4" fmla="val 66667"/>
            </a:avLst>
          </a:prstGeom>
          <a:gradFill rotWithShape="1">
            <a:gsLst>
              <a:gs pos="0">
                <a:schemeClr val="accent1"/>
              </a:gs>
              <a:gs pos="100000">
                <a:schemeClr val="bg1"/>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0" hangingPunct="0"/>
            <a:r>
              <a:rPr lang="ru-RU" sz="2000" smtClean="0">
                <a:solidFill>
                  <a:srgbClr val="000000"/>
                </a:solidFill>
                <a:latin typeface="Arial" pitchFamily="34" charset="0"/>
                <a:cs typeface="+mn-cs"/>
              </a:rPr>
              <a:t>Приказ Минфина России от 2 октября 2012 г. № 132н</a:t>
            </a:r>
          </a:p>
        </p:txBody>
      </p:sp>
      <p:sp>
        <p:nvSpPr>
          <p:cNvPr id="14341" name="Documents"/>
          <p:cNvSpPr>
            <a:spLocks noEditPoints="1" noChangeArrowheads="1"/>
          </p:cNvSpPr>
          <p:nvPr/>
        </p:nvSpPr>
        <p:spPr bwMode="auto">
          <a:xfrm>
            <a:off x="815980" y="2219325"/>
            <a:ext cx="2610644" cy="4248150"/>
          </a:xfrm>
          <a:custGeom>
            <a:avLst/>
            <a:gdLst>
              <a:gd name="T0" fmla="*/ 0 w 21600"/>
              <a:gd name="T1" fmla="*/ 2147483647 h 21600"/>
              <a:gd name="T2" fmla="*/ 2147483647 w 21600"/>
              <a:gd name="T3" fmla="*/ 0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0 h 21600"/>
              <a:gd name="T18" fmla="*/ 2147483647 w 21600"/>
              <a:gd name="T19" fmla="*/ 0 h 21600"/>
              <a:gd name="T20" fmla="*/ 0 w 21600"/>
              <a:gd name="T21" fmla="*/ 2147483647 h 21600"/>
              <a:gd name="T22" fmla="*/ 2147483647 w 21600"/>
              <a:gd name="T23" fmla="*/ 2147483647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1645 w 21600"/>
              <a:gd name="T37" fmla="*/ 4171 h 21600"/>
              <a:gd name="T38" fmla="*/ 16522 w 21600"/>
              <a:gd name="T39" fmla="*/ 17314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lgn="ctr" eaLnBrk="0" hangingPunct="0"/>
            <a:r>
              <a:rPr lang="ru-RU" sz="1400" u="sng" smtClean="0">
                <a:solidFill>
                  <a:srgbClr val="000000"/>
                </a:solidFill>
                <a:latin typeface="Arial" pitchFamily="34" charset="0"/>
                <a:cs typeface="+mn-cs"/>
              </a:rPr>
              <a:t>внесение изменений в приказ от 28.07.2010 № 81н</a:t>
            </a:r>
          </a:p>
          <a:p>
            <a:pPr algn="just" eaLnBrk="0" hangingPunct="0"/>
            <a:r>
              <a:rPr lang="ru-RU" sz="1200" smtClean="0">
                <a:solidFill>
                  <a:srgbClr val="000000"/>
                </a:solidFill>
                <a:latin typeface="Arial" pitchFamily="34" charset="0"/>
                <a:cs typeface="Times New Roman" pitchFamily="18" charset="0"/>
              </a:rPr>
              <a:t>особенности осуществления операций между учреждениями и их обособленными подразделениями;</a:t>
            </a:r>
          </a:p>
          <a:p>
            <a:pPr algn="just" eaLnBrk="0" hangingPunct="0"/>
            <a:endParaRPr lang="ru-RU" sz="1200" smtClean="0">
              <a:solidFill>
                <a:srgbClr val="000000"/>
              </a:solidFill>
              <a:latin typeface="Arial" pitchFamily="34" charset="0"/>
              <a:cs typeface="Times New Roman" pitchFamily="18" charset="0"/>
            </a:endParaRPr>
          </a:p>
          <a:p>
            <a:pPr algn="just" eaLnBrk="0" hangingPunct="0"/>
            <a:r>
              <a:rPr lang="ru-RU" sz="1200" smtClean="0">
                <a:solidFill>
                  <a:srgbClr val="000000"/>
                </a:solidFill>
                <a:latin typeface="Arial" pitchFamily="34" charset="0"/>
                <a:cs typeface="+mn-cs"/>
              </a:rPr>
              <a:t>порядок определения объемов выплат, связанных с выполнением учреждением задания</a:t>
            </a:r>
            <a:endParaRPr lang="ru-RU" sz="1200" smtClean="0">
              <a:solidFill>
                <a:srgbClr val="000000"/>
              </a:solidFill>
              <a:latin typeface="Arial" pitchFamily="34" charset="0"/>
              <a:cs typeface="Times New Roman" pitchFamily="18" charset="0"/>
            </a:endParaRPr>
          </a:p>
          <a:p>
            <a:pPr algn="just" eaLnBrk="0" hangingPunct="0"/>
            <a:endParaRPr lang="ru-RU" sz="1200" smtClean="0">
              <a:solidFill>
                <a:srgbClr val="000000"/>
              </a:solidFill>
              <a:latin typeface="Arial" pitchFamily="34" charset="0"/>
              <a:cs typeface="+mn-cs"/>
            </a:endParaRPr>
          </a:p>
        </p:txBody>
      </p:sp>
      <p:sp>
        <p:nvSpPr>
          <p:cNvPr id="14342" name="Documents"/>
          <p:cNvSpPr>
            <a:spLocks noEditPoints="1" noChangeArrowheads="1"/>
          </p:cNvSpPr>
          <p:nvPr/>
        </p:nvSpPr>
        <p:spPr bwMode="auto">
          <a:xfrm>
            <a:off x="6923884" y="2219325"/>
            <a:ext cx="2177256" cy="4248150"/>
          </a:xfrm>
          <a:custGeom>
            <a:avLst/>
            <a:gdLst>
              <a:gd name="T0" fmla="*/ 0 w 21600"/>
              <a:gd name="T1" fmla="*/ 2147483647 h 21600"/>
              <a:gd name="T2" fmla="*/ 2147483647 w 21600"/>
              <a:gd name="T3" fmla="*/ 0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0 h 21600"/>
              <a:gd name="T18" fmla="*/ 2147483647 w 21600"/>
              <a:gd name="T19" fmla="*/ 0 h 21600"/>
              <a:gd name="T20" fmla="*/ 0 w 21600"/>
              <a:gd name="T21" fmla="*/ 2147483647 h 21600"/>
              <a:gd name="T22" fmla="*/ 2147483647 w 21600"/>
              <a:gd name="T23" fmla="*/ 2147483647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1645 w 21600"/>
              <a:gd name="T37" fmla="*/ 4171 h 21600"/>
              <a:gd name="T38" fmla="*/ 16522 w 21600"/>
              <a:gd name="T39" fmla="*/ 17314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lgn="ctr" eaLnBrk="0" hangingPunct="0"/>
            <a:r>
              <a:rPr lang="ru-RU" sz="1400" u="sng" smtClean="0">
                <a:solidFill>
                  <a:srgbClr val="000000"/>
                </a:solidFill>
                <a:latin typeface="Arial" pitchFamily="34" charset="0"/>
                <a:cs typeface="+mn-cs"/>
              </a:rPr>
              <a:t>внесение изменений в приказ от 30.09.2010 № 114н</a:t>
            </a:r>
          </a:p>
          <a:p>
            <a:pPr algn="just" eaLnBrk="0" hangingPunct="0"/>
            <a:r>
              <a:rPr lang="ru-RU" sz="1200" smtClean="0">
                <a:solidFill>
                  <a:srgbClr val="000000"/>
                </a:solidFill>
                <a:latin typeface="Arial" pitchFamily="34" charset="0"/>
                <a:cs typeface="Times New Roman" pitchFamily="18" charset="0"/>
              </a:rPr>
              <a:t>особенности осуществления операций между учреждениями и их обособленными подразделениями;</a:t>
            </a:r>
          </a:p>
          <a:p>
            <a:pPr algn="just" eaLnBrk="0" hangingPunct="0"/>
            <a:endParaRPr lang="ru-RU" sz="1200" smtClean="0">
              <a:solidFill>
                <a:srgbClr val="000000"/>
              </a:solidFill>
              <a:latin typeface="Arial" pitchFamily="34" charset="0"/>
              <a:cs typeface="Times New Roman" pitchFamily="18" charset="0"/>
            </a:endParaRPr>
          </a:p>
          <a:p>
            <a:pPr algn="just" eaLnBrk="0" hangingPunct="0"/>
            <a:r>
              <a:rPr lang="ru-RU" sz="1200" smtClean="0">
                <a:solidFill>
                  <a:srgbClr val="000000"/>
                </a:solidFill>
                <a:latin typeface="Arial" pitchFamily="34" charset="0"/>
                <a:cs typeface="Times New Roman" pitchFamily="18" charset="0"/>
              </a:rPr>
              <a:t>иной отчетный период</a:t>
            </a:r>
          </a:p>
          <a:p>
            <a:pPr algn="ctr" eaLnBrk="0" hangingPunct="0"/>
            <a:endParaRPr lang="ru-RU" sz="1400" u="sng" smtClean="0">
              <a:solidFill>
                <a:srgbClr val="000000"/>
              </a:solidFill>
              <a:latin typeface="Arial" pitchFamily="34" charset="0"/>
              <a:cs typeface="+mn-cs"/>
            </a:endParaRPr>
          </a:p>
        </p:txBody>
      </p:sp>
      <p:sp>
        <p:nvSpPr>
          <p:cNvPr id="14343" name="Documents"/>
          <p:cNvSpPr>
            <a:spLocks noEditPoints="1" noChangeArrowheads="1"/>
          </p:cNvSpPr>
          <p:nvPr/>
        </p:nvSpPr>
        <p:spPr bwMode="auto">
          <a:xfrm>
            <a:off x="3952081" y="2219325"/>
            <a:ext cx="2393950" cy="4248150"/>
          </a:xfrm>
          <a:custGeom>
            <a:avLst/>
            <a:gdLst>
              <a:gd name="T0" fmla="*/ 0 w 21600"/>
              <a:gd name="T1" fmla="*/ 2147483647 h 21600"/>
              <a:gd name="T2" fmla="*/ 2147483647 w 21600"/>
              <a:gd name="T3" fmla="*/ 0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0 h 21600"/>
              <a:gd name="T18" fmla="*/ 2147483647 w 21600"/>
              <a:gd name="T19" fmla="*/ 0 h 21600"/>
              <a:gd name="T20" fmla="*/ 0 w 21600"/>
              <a:gd name="T21" fmla="*/ 2147483647 h 21600"/>
              <a:gd name="T22" fmla="*/ 2147483647 w 21600"/>
              <a:gd name="T23" fmla="*/ 2147483647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1645 w 21600"/>
              <a:gd name="T37" fmla="*/ 4171 h 21600"/>
              <a:gd name="T38" fmla="*/ 16522 w 21600"/>
              <a:gd name="T39" fmla="*/ 17314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lgn="ctr" eaLnBrk="0" hangingPunct="0"/>
            <a:r>
              <a:rPr lang="ru-RU" sz="1400" u="sng" smtClean="0">
                <a:solidFill>
                  <a:srgbClr val="000000"/>
                </a:solidFill>
                <a:latin typeface="Arial" pitchFamily="34" charset="0"/>
                <a:cs typeface="+mn-cs"/>
              </a:rPr>
              <a:t>внесение изменений в приказ от 16.07.2010 № 72н</a:t>
            </a:r>
          </a:p>
          <a:p>
            <a:pPr algn="ctr" eaLnBrk="0" hangingPunct="0"/>
            <a:endParaRPr lang="ru-RU" sz="1400" smtClean="0">
              <a:solidFill>
                <a:srgbClr val="000000"/>
              </a:solidFill>
              <a:latin typeface="Arial" pitchFamily="34" charset="0"/>
              <a:cs typeface="+mn-cs"/>
            </a:endParaRPr>
          </a:p>
          <a:p>
            <a:pPr algn="just" eaLnBrk="0" hangingPunct="0"/>
            <a:r>
              <a:rPr lang="ru-RU" sz="1200" smtClean="0">
                <a:solidFill>
                  <a:srgbClr val="000000"/>
                </a:solidFill>
                <a:latin typeface="Arial" pitchFamily="34" charset="0"/>
                <a:cs typeface="Times New Roman" pitchFamily="18" charset="0"/>
              </a:rPr>
              <a:t>особенности осуществления операций между учреждениями и их обособленными подразделениями</a:t>
            </a:r>
          </a:p>
          <a:p>
            <a:pPr algn="just" eaLnBrk="0" hangingPunct="0"/>
            <a:endParaRPr lang="ru-RU" sz="1400" smtClean="0">
              <a:solidFill>
                <a:srgbClr val="000000"/>
              </a:solidFill>
              <a:latin typeface="Arial" pitchFamily="34" charset="0"/>
              <a:cs typeface="+mn-cs"/>
            </a:endParaRPr>
          </a:p>
        </p:txBody>
      </p:sp>
    </p:spTree>
    <p:extLst>
      <p:ext uri="{BB962C8B-B14F-4D97-AF65-F5344CB8AC3E}">
        <p14:creationId xmlns:p14="http://schemas.microsoft.com/office/powerpoint/2010/main" xmlns="" val="36687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6946" y="620715"/>
            <a:ext cx="9789054" cy="6237287"/>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eaLnBrk="0" hangingPunct="0">
              <a:defRPr/>
            </a:pPr>
            <a:endParaRPr lang="ru-RU" sz="2400" dirty="0">
              <a:solidFill>
                <a:prstClr val="black"/>
              </a:solidFill>
            </a:endParaRPr>
          </a:p>
          <a:p>
            <a:pPr eaLnBrk="0" hangingPunct="0">
              <a:defRPr/>
            </a:pPr>
            <a:endParaRPr lang="ru-RU" sz="2400" dirty="0">
              <a:solidFill>
                <a:prstClr val="black"/>
              </a:solidFill>
            </a:endParaRPr>
          </a:p>
          <a:p>
            <a:pPr eaLnBrk="0" hangingPunct="0">
              <a:defRPr/>
            </a:pPr>
            <a:r>
              <a:rPr lang="ru-RU" sz="2400" dirty="0">
                <a:solidFill>
                  <a:prstClr val="black"/>
                </a:solidFill>
              </a:rPr>
              <a:t>………</a:t>
            </a:r>
          </a:p>
          <a:p>
            <a:pPr algn="just" eaLnBrk="0" hangingPunct="0">
              <a:defRPr/>
            </a:pPr>
            <a:r>
              <a:rPr lang="ru-RU" sz="2400" dirty="0">
                <a:solidFill>
                  <a:prstClr val="black"/>
                </a:solidFill>
              </a:rPr>
              <a:t>Финансовое обеспечение выполнения государственного (муниципального) задания осуществляется с учетом расходов на содержание недвижимого имущества и особо ценного движимого имущества, </a:t>
            </a:r>
            <a:r>
              <a:rPr lang="ru-RU" sz="2400" b="1" dirty="0">
                <a:solidFill>
                  <a:prstClr val="black"/>
                </a:solidFill>
              </a:rPr>
              <a:t> используемых в процессе оказания государственных (муниципальных) услуг (выполнения работ), </a:t>
            </a:r>
            <a:r>
              <a:rPr lang="ru-RU" sz="2400" dirty="0">
                <a:solidFill>
                  <a:prstClr val="black"/>
                </a:solidFill>
              </a:rPr>
              <a:t>расходов на уплату налогов, в качестве объекта налогообложения по которым признается соответствующее имущество, в том числе земельные участки.</a:t>
            </a:r>
          </a:p>
          <a:p>
            <a:pPr algn="just" eaLnBrk="0" hangingPunct="0">
              <a:defRPr/>
            </a:pPr>
            <a:r>
              <a:rPr lang="ru-RU" sz="2400" dirty="0">
                <a:solidFill>
                  <a:prstClr val="black"/>
                </a:solidFill>
              </a:rPr>
              <a:t>…..</a:t>
            </a:r>
          </a:p>
        </p:txBody>
      </p:sp>
      <p:sp>
        <p:nvSpPr>
          <p:cNvPr id="4" name="Загнутый угол 3"/>
          <p:cNvSpPr/>
          <p:nvPr/>
        </p:nvSpPr>
        <p:spPr>
          <a:xfrm>
            <a:off x="350845" y="750901"/>
            <a:ext cx="9283435" cy="1309687"/>
          </a:xfrm>
          <a:prstGeom prst="foldedCorner">
            <a:avLst/>
          </a:prstGeom>
          <a:ln/>
          <a:effectLst>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eaLnBrk="0" hangingPunct="0">
              <a:defRPr/>
            </a:pPr>
            <a:r>
              <a:rPr lang="ru-RU" sz="2400" b="1" dirty="0" smtClean="0">
                <a:solidFill>
                  <a:prstClr val="black">
                    <a:lumMod val="95000"/>
                    <a:lumOff val="5000"/>
                  </a:prstClr>
                </a:solidFill>
              </a:rPr>
              <a:t>ПЛАНИРУЕМЫЕ ПОПРАВКИ </a:t>
            </a:r>
            <a:endParaRPr lang="ru-RU" sz="2400" b="1" dirty="0">
              <a:solidFill>
                <a:prstClr val="black">
                  <a:lumMod val="95000"/>
                  <a:lumOff val="5000"/>
                </a:prstClr>
              </a:solidFill>
            </a:endParaRPr>
          </a:p>
          <a:p>
            <a:pPr algn="ctr" eaLnBrk="0" hangingPunct="0">
              <a:defRPr/>
            </a:pPr>
            <a:r>
              <a:rPr lang="ru-RU" sz="2400" b="1" dirty="0">
                <a:solidFill>
                  <a:prstClr val="black">
                    <a:lumMod val="95000"/>
                    <a:lumOff val="5000"/>
                  </a:prstClr>
                </a:solidFill>
              </a:rPr>
              <a:t>в абзацы 2 и 3  пункта 6 статьи 9.2 Федерального закона № 7-ФЗ  и  пункт 3 статьи 4 Федерального закона № 174-ФЗ  </a:t>
            </a:r>
          </a:p>
        </p:txBody>
      </p:sp>
      <p:pic>
        <p:nvPicPr>
          <p:cNvPr id="4100" name="Picture 3" descr="C:\Users\0252\Desktop\для слайдов\mai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49544" y="5837238"/>
            <a:ext cx="856456"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37614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Прямоугольник 21"/>
          <p:cNvSpPr/>
          <p:nvPr/>
        </p:nvSpPr>
        <p:spPr>
          <a:xfrm>
            <a:off x="116946" y="560388"/>
            <a:ext cx="9789054" cy="6310312"/>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endParaRPr lang="ru-RU" sz="2400">
              <a:solidFill>
                <a:prstClr val="black"/>
              </a:solidFill>
            </a:endParaRPr>
          </a:p>
        </p:txBody>
      </p:sp>
      <p:sp>
        <p:nvSpPr>
          <p:cNvPr id="437253" name="Rectangle 5"/>
          <p:cNvSpPr>
            <a:spLocks noChangeArrowheads="1"/>
          </p:cNvSpPr>
          <p:nvPr/>
        </p:nvSpPr>
        <p:spPr bwMode="auto">
          <a:xfrm>
            <a:off x="359442" y="284163"/>
            <a:ext cx="8932598" cy="1111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0" hangingPunct="0">
              <a:lnSpc>
                <a:spcPct val="80000"/>
              </a:lnSpc>
              <a:spcBef>
                <a:spcPct val="20000"/>
              </a:spcBef>
            </a:pPr>
            <a:endParaRPr lang="ru-RU" sz="2600" b="1" smtClean="0">
              <a:solidFill>
                <a:srgbClr val="000066"/>
              </a:solidFill>
              <a:latin typeface="Arial Narrow" pitchFamily="34" charset="0"/>
              <a:cs typeface="+mn-cs"/>
            </a:endParaRPr>
          </a:p>
        </p:txBody>
      </p:sp>
      <p:sp>
        <p:nvSpPr>
          <p:cNvPr id="437254" name="Text Box 6"/>
          <p:cNvSpPr txBox="1">
            <a:spLocks noChangeArrowheads="1"/>
          </p:cNvSpPr>
          <p:nvPr/>
        </p:nvSpPr>
        <p:spPr bwMode="auto">
          <a:xfrm>
            <a:off x="314724" y="0"/>
            <a:ext cx="9157890" cy="630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Mangal" pitchFamily="18" charset="0"/>
              </a:defRPr>
            </a:lvl1pPr>
            <a:lvl2pPr marL="742950" indent="-285750">
              <a:defRPr sz="2400">
                <a:solidFill>
                  <a:schemeClr val="tx1"/>
                </a:solidFill>
                <a:latin typeface="Mangal" pitchFamily="18" charset="0"/>
              </a:defRPr>
            </a:lvl2pPr>
            <a:lvl3pPr marL="1143000" indent="-228600">
              <a:defRPr sz="2400">
                <a:solidFill>
                  <a:schemeClr val="tx1"/>
                </a:solidFill>
                <a:latin typeface="Mangal" pitchFamily="18" charset="0"/>
              </a:defRPr>
            </a:lvl3pPr>
            <a:lvl4pPr marL="1600200" indent="-228600">
              <a:defRPr sz="2400">
                <a:solidFill>
                  <a:schemeClr val="tx1"/>
                </a:solidFill>
                <a:latin typeface="Mangal" pitchFamily="18" charset="0"/>
              </a:defRPr>
            </a:lvl4pPr>
            <a:lvl5pPr marL="2057400" indent="-228600">
              <a:defRPr sz="2400">
                <a:solidFill>
                  <a:schemeClr val="tx1"/>
                </a:solidFill>
                <a:latin typeface="Mangal" pitchFamily="18" charset="0"/>
              </a:defRPr>
            </a:lvl5pPr>
            <a:lvl6pPr marL="2514600" indent="-228600" algn="ctr" eaLnBrk="0" fontAlgn="base" hangingPunct="0">
              <a:spcBef>
                <a:spcPct val="0"/>
              </a:spcBef>
              <a:spcAft>
                <a:spcPct val="0"/>
              </a:spcAft>
              <a:defRPr sz="2400">
                <a:solidFill>
                  <a:schemeClr val="tx1"/>
                </a:solidFill>
                <a:latin typeface="Mangal" pitchFamily="18" charset="0"/>
              </a:defRPr>
            </a:lvl6pPr>
            <a:lvl7pPr marL="2971800" indent="-228600" algn="ctr" eaLnBrk="0" fontAlgn="base" hangingPunct="0">
              <a:spcBef>
                <a:spcPct val="0"/>
              </a:spcBef>
              <a:spcAft>
                <a:spcPct val="0"/>
              </a:spcAft>
              <a:defRPr sz="2400">
                <a:solidFill>
                  <a:schemeClr val="tx1"/>
                </a:solidFill>
                <a:latin typeface="Mangal" pitchFamily="18" charset="0"/>
              </a:defRPr>
            </a:lvl7pPr>
            <a:lvl8pPr marL="3429000" indent="-228600" algn="ctr" eaLnBrk="0" fontAlgn="base" hangingPunct="0">
              <a:spcBef>
                <a:spcPct val="0"/>
              </a:spcBef>
              <a:spcAft>
                <a:spcPct val="0"/>
              </a:spcAft>
              <a:defRPr sz="2400">
                <a:solidFill>
                  <a:schemeClr val="tx1"/>
                </a:solidFill>
                <a:latin typeface="Mangal" pitchFamily="18" charset="0"/>
              </a:defRPr>
            </a:lvl8pPr>
            <a:lvl9pPr marL="3886200" indent="-228600" algn="ctr" eaLnBrk="0" fontAlgn="base" hangingPunct="0">
              <a:spcBef>
                <a:spcPct val="0"/>
              </a:spcBef>
              <a:spcAft>
                <a:spcPct val="0"/>
              </a:spcAft>
              <a:defRPr sz="2400">
                <a:solidFill>
                  <a:schemeClr val="tx1"/>
                </a:solidFill>
                <a:latin typeface="Mangal" pitchFamily="18" charset="0"/>
              </a:defRPr>
            </a:lvl9pPr>
          </a:lstStyle>
          <a:p>
            <a:pPr algn="ctr">
              <a:spcBef>
                <a:spcPct val="20000"/>
              </a:spcBef>
              <a:buClr>
                <a:srgbClr val="800080"/>
              </a:buClr>
              <a:buSzPct val="60000"/>
              <a:buFont typeface="Wingdings" pitchFamily="2" charset="2"/>
              <a:buNone/>
            </a:pPr>
            <a:endParaRPr lang="ru-RU" sz="1600" b="1" smtClean="0">
              <a:solidFill>
                <a:prstClr val="black"/>
              </a:solidFill>
              <a:latin typeface="Tahoma" pitchFamily="34" charset="0"/>
              <a:cs typeface="+mn-cs"/>
            </a:endParaRPr>
          </a:p>
          <a:p>
            <a:pPr algn="ctr">
              <a:spcBef>
                <a:spcPct val="20000"/>
              </a:spcBef>
              <a:buClr>
                <a:srgbClr val="800080"/>
              </a:buClr>
              <a:buSzPct val="60000"/>
              <a:buFont typeface="Wingdings" pitchFamily="2" charset="2"/>
              <a:buNone/>
            </a:pPr>
            <a:endParaRPr lang="en-US" sz="1600" b="1" smtClean="0">
              <a:solidFill>
                <a:prstClr val="black"/>
              </a:solidFill>
              <a:latin typeface="Tahoma" pitchFamily="34" charset="0"/>
              <a:cs typeface="+mn-cs"/>
            </a:endParaRPr>
          </a:p>
        </p:txBody>
      </p:sp>
      <p:sp>
        <p:nvSpPr>
          <p:cNvPr id="3" name="Блок-схема: альтернативный процесс 2"/>
          <p:cNvSpPr/>
          <p:nvPr/>
        </p:nvSpPr>
        <p:spPr>
          <a:xfrm>
            <a:off x="232174" y="2276475"/>
            <a:ext cx="3780102" cy="86518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r>
              <a:rPr lang="ru-RU" sz="2400" dirty="0">
                <a:solidFill>
                  <a:prstClr val="black">
                    <a:lumMod val="95000"/>
                    <a:lumOff val="5000"/>
                  </a:prstClr>
                </a:solidFill>
              </a:rPr>
              <a:t>Приказ Минфина России</a:t>
            </a:r>
          </a:p>
          <a:p>
            <a:pPr algn="ctr" eaLnBrk="0" hangingPunct="0">
              <a:defRPr/>
            </a:pPr>
            <a:r>
              <a:rPr lang="ru-RU" sz="2400" dirty="0">
                <a:solidFill>
                  <a:prstClr val="black">
                    <a:lumMod val="95000"/>
                    <a:lumOff val="5000"/>
                  </a:prstClr>
                </a:solidFill>
              </a:rPr>
              <a:t>от 28.07.2010 № 81н</a:t>
            </a:r>
            <a:r>
              <a:rPr lang="ru-RU" sz="2400" dirty="0">
                <a:solidFill>
                  <a:prstClr val="white"/>
                </a:solidFill>
              </a:rPr>
              <a:t>.</a:t>
            </a:r>
          </a:p>
        </p:txBody>
      </p:sp>
      <p:sp>
        <p:nvSpPr>
          <p:cNvPr id="4" name="Блок-схема: альтернативный процесс 3"/>
          <p:cNvSpPr/>
          <p:nvPr/>
        </p:nvSpPr>
        <p:spPr>
          <a:xfrm>
            <a:off x="1988079" y="3284541"/>
            <a:ext cx="3900488" cy="847725"/>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r>
              <a:rPr lang="ru-RU" sz="2400" dirty="0">
                <a:solidFill>
                  <a:prstClr val="black">
                    <a:lumMod val="95000"/>
                    <a:lumOff val="5000"/>
                  </a:prstClr>
                </a:solidFill>
              </a:rPr>
              <a:t>Приказ Минфина России</a:t>
            </a:r>
          </a:p>
          <a:p>
            <a:pPr algn="ctr" eaLnBrk="0" hangingPunct="0">
              <a:defRPr/>
            </a:pPr>
            <a:r>
              <a:rPr lang="ru-RU" sz="2400" dirty="0">
                <a:solidFill>
                  <a:prstClr val="black">
                    <a:lumMod val="95000"/>
                    <a:lumOff val="5000"/>
                  </a:prstClr>
                </a:solidFill>
              </a:rPr>
              <a:t>от 16.07.2010 № 72н</a:t>
            </a:r>
          </a:p>
        </p:txBody>
      </p:sp>
      <p:sp>
        <p:nvSpPr>
          <p:cNvPr id="9" name="Блок-схема: альтернативный процесс 8"/>
          <p:cNvSpPr/>
          <p:nvPr/>
        </p:nvSpPr>
        <p:spPr>
          <a:xfrm>
            <a:off x="3549650" y="4292609"/>
            <a:ext cx="3957241" cy="847725"/>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r>
              <a:rPr lang="ru-RU" sz="2400" dirty="0">
                <a:solidFill>
                  <a:prstClr val="black">
                    <a:lumMod val="95000"/>
                    <a:lumOff val="5000"/>
                  </a:prstClr>
                </a:solidFill>
              </a:rPr>
              <a:t>Приказ Минфина России</a:t>
            </a:r>
          </a:p>
          <a:p>
            <a:pPr algn="ctr" eaLnBrk="0" hangingPunct="0">
              <a:defRPr/>
            </a:pPr>
            <a:r>
              <a:rPr lang="ru-RU" sz="2400" dirty="0">
                <a:solidFill>
                  <a:prstClr val="black">
                    <a:lumMod val="95000"/>
                    <a:lumOff val="5000"/>
                  </a:prstClr>
                </a:solidFill>
              </a:rPr>
              <a:t>от 21.07.2011 № 86н</a:t>
            </a:r>
          </a:p>
        </p:txBody>
      </p:sp>
      <p:sp>
        <p:nvSpPr>
          <p:cNvPr id="10" name="Блок-схема: альтернативный процесс 9"/>
          <p:cNvSpPr/>
          <p:nvPr/>
        </p:nvSpPr>
        <p:spPr>
          <a:xfrm>
            <a:off x="5487856" y="5445125"/>
            <a:ext cx="3977878" cy="84613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r>
              <a:rPr lang="ru-RU" sz="2400" dirty="0">
                <a:solidFill>
                  <a:prstClr val="black">
                    <a:lumMod val="95000"/>
                    <a:lumOff val="5000"/>
                  </a:prstClr>
                </a:solidFill>
              </a:rPr>
              <a:t>Приказ Минфина России</a:t>
            </a:r>
          </a:p>
          <a:p>
            <a:pPr algn="ctr" eaLnBrk="0" hangingPunct="0">
              <a:defRPr/>
            </a:pPr>
            <a:r>
              <a:rPr lang="ru-RU" sz="2400" dirty="0">
                <a:solidFill>
                  <a:prstClr val="black">
                    <a:lumMod val="95000"/>
                    <a:lumOff val="5000"/>
                  </a:prstClr>
                </a:solidFill>
              </a:rPr>
              <a:t>от 08.06.2012 № 76н</a:t>
            </a:r>
          </a:p>
        </p:txBody>
      </p:sp>
      <p:cxnSp>
        <p:nvCxnSpPr>
          <p:cNvPr id="7" name="Прямая со стрелкой 6"/>
          <p:cNvCxnSpPr/>
          <p:nvPr/>
        </p:nvCxnSpPr>
        <p:spPr>
          <a:xfrm>
            <a:off x="2301081" y="1628775"/>
            <a:ext cx="0" cy="6477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4485217" y="1628784"/>
            <a:ext cx="0" cy="165576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6435460" y="1614488"/>
            <a:ext cx="0" cy="26781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7838810" y="1628775"/>
            <a:ext cx="0" cy="38163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Горизонтальный свиток 22"/>
          <p:cNvSpPr/>
          <p:nvPr/>
        </p:nvSpPr>
        <p:spPr>
          <a:xfrm>
            <a:off x="1754187" y="709613"/>
            <a:ext cx="6241125" cy="1371600"/>
          </a:xfrm>
          <a:prstGeom prst="horizont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ru-RU" sz="2400" b="1" dirty="0">
                <a:solidFill>
                  <a:prstClr val="black">
                    <a:lumMod val="95000"/>
                    <a:lumOff val="5000"/>
                  </a:prstClr>
                </a:solidFill>
              </a:rPr>
              <a:t>Проект приказа  </a:t>
            </a:r>
            <a:br>
              <a:rPr lang="ru-RU" sz="2400" b="1" dirty="0">
                <a:solidFill>
                  <a:prstClr val="black">
                    <a:lumMod val="95000"/>
                    <a:lumOff val="5000"/>
                  </a:prstClr>
                </a:solidFill>
              </a:rPr>
            </a:br>
            <a:r>
              <a:rPr lang="ru-RU" sz="2400" b="1" dirty="0">
                <a:solidFill>
                  <a:prstClr val="black">
                    <a:lumMod val="95000"/>
                    <a:lumOff val="5000"/>
                  </a:prstClr>
                </a:solidFill>
              </a:rPr>
              <a:t>Министерства финансов Российской Федерации</a:t>
            </a:r>
          </a:p>
        </p:txBody>
      </p:sp>
      <p:pic>
        <p:nvPicPr>
          <p:cNvPr id="3086" name="Picture 4" descr="http://www.biznesstrah.ru/img/top_0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1216" y="5229234"/>
            <a:ext cx="2160058" cy="162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783193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43725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nodePh="1">
                                  <p:stCondLst>
                                    <p:cond delay="0"/>
                                  </p:stCondLst>
                                  <p:endCondLst>
                                    <p:cond evt="begin" delay="0">
                                      <p:tn val="8"/>
                                    </p:cond>
                                  </p:endCondLst>
                                  <p:childTnLst>
                                    <p:set>
                                      <p:cBhvr>
                                        <p:cTn id="9" dur="1" fill="hold">
                                          <p:stCondLst>
                                            <p:cond delay="499"/>
                                          </p:stCondLst>
                                        </p:cTn>
                                        <p:tgtEl>
                                          <p:spTgt spid="437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3" grpId="0" autoUpdateAnimBg="0"/>
      <p:bldP spid="43725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Номер слайда 3"/>
          <p:cNvSpPr>
            <a:spLocks noGrp="1"/>
          </p:cNvSpPr>
          <p:nvPr>
            <p:ph type="sldNum" sz="quarter" idx="12"/>
          </p:nvPr>
        </p:nvSpPr>
        <p:spPr/>
        <p:txBody>
          <a:bodyPr/>
          <a:lstStyle/>
          <a:p>
            <a:pPr>
              <a:defRPr/>
            </a:pPr>
            <a:r>
              <a:rPr lang="ru-RU" smtClean="0">
                <a:solidFill>
                  <a:prstClr val="black">
                    <a:tint val="75000"/>
                  </a:prstClr>
                </a:solidFill>
              </a:rPr>
              <a:t>СЛАЙД</a:t>
            </a:r>
            <a:r>
              <a:rPr lang="ru-RU" sz="1400" smtClean="0">
                <a:solidFill>
                  <a:prstClr val="black">
                    <a:tint val="75000"/>
                  </a:prstClr>
                </a:solidFill>
              </a:rPr>
              <a:t> </a:t>
            </a:r>
            <a:fld id="{2AE4F3E1-3426-43D2-BA50-A0DD88D5A9B4}" type="slidenum">
              <a:rPr lang="ru-RU" sz="1400" smtClean="0">
                <a:solidFill>
                  <a:prstClr val="black">
                    <a:tint val="75000"/>
                  </a:prstClr>
                </a:solidFill>
              </a:rPr>
              <a:pPr>
                <a:defRPr/>
              </a:pPr>
              <a:t>5</a:t>
            </a:fld>
            <a:endParaRPr lang="ru-RU" sz="1400">
              <a:solidFill>
                <a:prstClr val="black">
                  <a:tint val="75000"/>
                </a:prstClr>
              </a:solidFill>
            </a:endParaRPr>
          </a:p>
        </p:txBody>
      </p:sp>
      <p:pic>
        <p:nvPicPr>
          <p:cNvPr id="6146" name="Picture 2" descr="C:\Users\0797\AppData\Local\Microsoft\Windows\Temporary Internet Files\Content.Outlook\FKSPZTD1\HWScan00001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6200000">
            <a:off x="1476375" y="-1571627"/>
            <a:ext cx="6953252" cy="99060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75018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6946" y="620715"/>
            <a:ext cx="9789054" cy="6237287"/>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eaLnBrk="0" hangingPunct="0">
              <a:defRPr/>
            </a:pPr>
            <a:endParaRPr lang="ru-RU" sz="2400" dirty="0">
              <a:solidFill>
                <a:prstClr val="black"/>
              </a:solidFill>
            </a:endParaRPr>
          </a:p>
          <a:p>
            <a:pPr eaLnBrk="0" hangingPunct="0">
              <a:defRPr/>
            </a:pPr>
            <a:endParaRPr lang="ru-RU" dirty="0">
              <a:solidFill>
                <a:prstClr val="black"/>
              </a:solidFill>
            </a:endParaRPr>
          </a:p>
          <a:p>
            <a:pPr eaLnBrk="0" hangingPunct="0">
              <a:defRPr/>
            </a:pPr>
            <a:r>
              <a:rPr lang="ru-RU" dirty="0">
                <a:solidFill>
                  <a:prstClr val="black"/>
                </a:solidFill>
              </a:rPr>
              <a:t>………</a:t>
            </a:r>
          </a:p>
          <a:p>
            <a:r>
              <a:rPr lang="ru-RU" dirty="0"/>
              <a:t>Статья 9.2. Бюджетное учреждение</a:t>
            </a:r>
          </a:p>
          <a:p>
            <a:r>
              <a:rPr lang="ru-RU" dirty="0"/>
              <a:t>….</a:t>
            </a:r>
          </a:p>
          <a:p>
            <a:r>
              <a:rPr lang="ru-RU" dirty="0"/>
              <a:t>Для целей 	настоящего Федерального закона крупной сделкой признается сделка или несколько взаимосвязанных сделок, связанная с распоряжением денежными средствами, отчуждением иного имущества (которым в соответствии с федеральным законом бюджетное учреждение вправе распоряжаться самостоятельно), а также с передачей такого имущества в пользование или в залог при условии, что цена такой сделки либо стоимость отчуждаемого или передаваемого имущества превышает 10 процентов балансовой стоимости активов бюджетного учреждения, определяемой по данным его бухгалтерской отчетности на последнюю отчетную дату, </a:t>
            </a:r>
            <a:r>
              <a:rPr lang="ru-RU" b="1" dirty="0"/>
              <a:t>но не менее чем сто тысяч рублей, </a:t>
            </a:r>
            <a:r>
              <a:rPr lang="ru-RU" dirty="0"/>
              <a:t>если уставом бюджетного учреждения не предусмотрен меньший размер крупной сделки. </a:t>
            </a:r>
            <a:r>
              <a:rPr lang="ru-RU" b="1" dirty="0"/>
              <a:t>Крупными сделками не признаются сделки, связанные с приобретением услуг связи, коммунальных услуг, а также оплатой арендной платы в соответствии с заключенными договорами аренды.</a:t>
            </a:r>
            <a:endParaRPr lang="ru-RU" dirty="0"/>
          </a:p>
          <a:p>
            <a:pPr algn="just" eaLnBrk="0" hangingPunct="0">
              <a:defRPr/>
            </a:pPr>
            <a:r>
              <a:rPr lang="ru-RU" sz="2400" dirty="0" smtClean="0">
                <a:solidFill>
                  <a:prstClr val="black"/>
                </a:solidFill>
              </a:rPr>
              <a:t>…..</a:t>
            </a:r>
            <a:endParaRPr lang="ru-RU" sz="2400" dirty="0">
              <a:solidFill>
                <a:prstClr val="black"/>
              </a:solidFill>
            </a:endParaRPr>
          </a:p>
        </p:txBody>
      </p:sp>
      <p:sp>
        <p:nvSpPr>
          <p:cNvPr id="4" name="Загнутый угол 3"/>
          <p:cNvSpPr/>
          <p:nvPr/>
        </p:nvSpPr>
        <p:spPr>
          <a:xfrm>
            <a:off x="350845" y="750901"/>
            <a:ext cx="9283435" cy="1309687"/>
          </a:xfrm>
          <a:prstGeom prst="foldedCorner">
            <a:avLst/>
          </a:prstGeom>
          <a:ln/>
          <a:effectLst>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eaLnBrk="0" hangingPunct="0">
              <a:defRPr/>
            </a:pPr>
            <a:r>
              <a:rPr lang="ru-RU" sz="2400" b="1" dirty="0" smtClean="0">
                <a:solidFill>
                  <a:prstClr val="black">
                    <a:lumMod val="95000"/>
                    <a:lumOff val="5000"/>
                  </a:prstClr>
                </a:solidFill>
              </a:rPr>
              <a:t>ПЛАНИРУЕМЫЕ ПОПРАВКИ </a:t>
            </a:r>
            <a:endParaRPr lang="ru-RU" sz="2400" b="1" dirty="0">
              <a:solidFill>
                <a:prstClr val="black">
                  <a:lumMod val="95000"/>
                  <a:lumOff val="5000"/>
                </a:prstClr>
              </a:solidFill>
            </a:endParaRPr>
          </a:p>
          <a:p>
            <a:pPr algn="ctr" eaLnBrk="0" hangingPunct="0">
              <a:defRPr/>
            </a:pPr>
            <a:r>
              <a:rPr lang="ru-RU" sz="2400" b="1" dirty="0">
                <a:solidFill>
                  <a:prstClr val="black">
                    <a:lumMod val="95000"/>
                    <a:lumOff val="5000"/>
                  </a:prstClr>
                </a:solidFill>
              </a:rPr>
              <a:t>в </a:t>
            </a:r>
            <a:r>
              <a:rPr lang="ru-RU" sz="2400" b="1" dirty="0" smtClean="0">
                <a:solidFill>
                  <a:prstClr val="black">
                    <a:lumMod val="95000"/>
                    <a:lumOff val="5000"/>
                  </a:prstClr>
                </a:solidFill>
              </a:rPr>
              <a:t>пункт 13 </a:t>
            </a:r>
            <a:r>
              <a:rPr lang="ru-RU" sz="2400" b="1" dirty="0">
                <a:solidFill>
                  <a:prstClr val="black">
                    <a:lumMod val="95000"/>
                    <a:lumOff val="5000"/>
                  </a:prstClr>
                </a:solidFill>
              </a:rPr>
              <a:t>статьи 9.2 Федерального закона № 7-ФЗ  и  </a:t>
            </a:r>
            <a:r>
              <a:rPr lang="ru-RU" sz="2400" b="1" dirty="0" smtClean="0">
                <a:solidFill>
                  <a:prstClr val="black">
                    <a:lumMod val="95000"/>
                    <a:lumOff val="5000"/>
                  </a:prstClr>
                </a:solidFill>
              </a:rPr>
              <a:t>статью 14 </a:t>
            </a:r>
            <a:r>
              <a:rPr lang="ru-RU" sz="2400" b="1" dirty="0">
                <a:solidFill>
                  <a:prstClr val="black">
                    <a:lumMod val="95000"/>
                    <a:lumOff val="5000"/>
                  </a:prstClr>
                </a:solidFill>
              </a:rPr>
              <a:t>Федерального закона № 174-ФЗ  </a:t>
            </a:r>
          </a:p>
        </p:txBody>
      </p:sp>
      <p:pic>
        <p:nvPicPr>
          <p:cNvPr id="4100" name="Picture 3" descr="C:\Users\0252\Desktop\для слайдов\mai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49544" y="5837238"/>
            <a:ext cx="856456"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68447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r>
              <a:rPr lang="ru-RU" smtClean="0">
                <a:solidFill>
                  <a:prstClr val="black">
                    <a:tint val="75000"/>
                  </a:prstClr>
                </a:solidFill>
              </a:rPr>
              <a:t>СЛАЙД</a:t>
            </a:r>
            <a:r>
              <a:rPr lang="ru-RU" sz="1400" smtClean="0">
                <a:solidFill>
                  <a:prstClr val="black">
                    <a:tint val="75000"/>
                  </a:prstClr>
                </a:solidFill>
              </a:rPr>
              <a:t> </a:t>
            </a:r>
            <a:fld id="{92877F72-E96C-4CFB-8ACD-A180434D30B2}" type="slidenum">
              <a:rPr lang="ru-RU" sz="1400" smtClean="0">
                <a:solidFill>
                  <a:prstClr val="black">
                    <a:tint val="75000"/>
                  </a:prstClr>
                </a:solidFill>
              </a:rPr>
              <a:pPr>
                <a:defRPr/>
              </a:pPr>
              <a:t>7</a:t>
            </a:fld>
            <a:endParaRPr lang="ru-RU" sz="1400">
              <a:solidFill>
                <a:prstClr val="black">
                  <a:tint val="75000"/>
                </a:prstClr>
              </a:solidFill>
            </a:endParaRPr>
          </a:p>
        </p:txBody>
      </p:sp>
      <p:sp>
        <p:nvSpPr>
          <p:cNvPr id="3" name="Прямоугольник 2"/>
          <p:cNvSpPr/>
          <p:nvPr/>
        </p:nvSpPr>
        <p:spPr>
          <a:xfrm>
            <a:off x="194337" y="549275"/>
            <a:ext cx="9594717" cy="6192838"/>
          </a:xfrm>
          <a:prstGeom prst="rect">
            <a:avLst/>
          </a:prstGeom>
          <a:solidFill>
            <a:schemeClr val="accent2">
              <a:lumMod val="20000"/>
              <a:lumOff val="80000"/>
            </a:schemeClr>
          </a:solidFill>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endParaRPr lang="ru-RU" sz="2400" b="1" dirty="0">
              <a:solidFill>
                <a:prstClr val="black"/>
              </a:solidFill>
            </a:endParaRPr>
          </a:p>
          <a:p>
            <a:pPr algn="ctr" eaLnBrk="0" hangingPunct="0">
              <a:defRPr/>
            </a:pPr>
            <a:endParaRPr lang="ru-RU" sz="2400" b="1" dirty="0">
              <a:solidFill>
                <a:prstClr val="black"/>
              </a:solidFill>
            </a:endParaRPr>
          </a:p>
          <a:p>
            <a:pPr algn="ctr" eaLnBrk="0" hangingPunct="0">
              <a:defRPr/>
            </a:pPr>
            <a:endParaRPr lang="ru-RU" sz="2400" b="1" dirty="0">
              <a:solidFill>
                <a:prstClr val="black"/>
              </a:solidFill>
            </a:endParaRPr>
          </a:p>
          <a:p>
            <a:pPr eaLnBrk="0" hangingPunct="0">
              <a:defRPr/>
            </a:pPr>
            <a:endParaRPr lang="ru-RU" sz="2400" b="1" dirty="0">
              <a:solidFill>
                <a:prstClr val="black"/>
              </a:solidFill>
            </a:endParaRPr>
          </a:p>
          <a:p>
            <a:pPr eaLnBrk="0" hangingPunct="0">
              <a:defRPr/>
            </a:pPr>
            <a:r>
              <a:rPr lang="ru-RU" sz="2400" b="1" dirty="0">
                <a:solidFill>
                  <a:prstClr val="black"/>
                </a:solidFill>
              </a:rPr>
              <a:t>……….</a:t>
            </a:r>
          </a:p>
          <a:p>
            <a:pPr algn="just" eaLnBrk="0" hangingPunct="0">
              <a:defRPr/>
            </a:pPr>
            <a:r>
              <a:rPr lang="ru-RU" sz="2000" dirty="0">
                <a:solidFill>
                  <a:prstClr val="black"/>
                </a:solidFill>
              </a:rPr>
              <a:t>Средства, поступающие федеральным бюджетным учреждениям, бюджетным учреждениям субъекта Российской Федерации, муниципальным бюджетным учреждениям из соответствующего бюджета бюджетной системы Российской Федерации </a:t>
            </a:r>
            <a:r>
              <a:rPr lang="ru-RU" sz="2000" b="1" dirty="0">
                <a:solidFill>
                  <a:prstClr val="black"/>
                </a:solidFill>
              </a:rPr>
              <a:t>в соответствии с абзацем вторым пункта 1 статьи 78.1 Бюджетного кодекса Российской Федерации </a:t>
            </a:r>
            <a:r>
              <a:rPr lang="ru-RU" sz="2000" dirty="0">
                <a:solidFill>
                  <a:prstClr val="black"/>
                </a:solidFill>
              </a:rPr>
              <a:t>по решению органа государственной власти (государственного органа), органа местного самоуправления, осуществляющего функции и полномочия учредителя бюджетного учреждения </a:t>
            </a:r>
            <a:r>
              <a:rPr lang="ru-RU" sz="2000" b="1" dirty="0">
                <a:solidFill>
                  <a:prstClr val="black"/>
                </a:solidFill>
              </a:rPr>
              <a:t>могут предоставляться в порядке возмещения</a:t>
            </a:r>
            <a:r>
              <a:rPr lang="ru-RU" sz="2000" dirty="0">
                <a:solidFill>
                  <a:prstClr val="black"/>
                </a:solidFill>
              </a:rPr>
              <a:t> произведенных кассовых расходов. Операции с указанными средствами учитываются на лицевых счетах бюджетных учреждений, открытых им в соответствии с абзацем первым настоящего пункта после проверки документов, подтверждающих произведенные кассовые расходы </a:t>
            </a:r>
            <a:r>
              <a:rPr lang="ru-RU" sz="2000" b="1" dirty="0">
                <a:solidFill>
                  <a:prstClr val="black"/>
                </a:solidFill>
              </a:rPr>
              <a:t>в порядке, установленном соответствующим финансовым органом</a:t>
            </a:r>
            <a:r>
              <a:rPr lang="ru-RU" sz="2000" dirty="0">
                <a:solidFill>
                  <a:prstClr val="black"/>
                </a:solidFill>
              </a:rPr>
              <a:t>. </a:t>
            </a:r>
            <a:endParaRPr lang="ru-RU" sz="1900" dirty="0">
              <a:solidFill>
                <a:prstClr val="black"/>
              </a:solidFill>
            </a:endParaRPr>
          </a:p>
          <a:p>
            <a:pPr eaLnBrk="0" hangingPunct="0">
              <a:defRPr/>
            </a:pPr>
            <a:r>
              <a:rPr lang="ru-RU" sz="1900" b="1" dirty="0">
                <a:solidFill>
                  <a:prstClr val="black"/>
                </a:solidFill>
              </a:rPr>
              <a:t>……</a:t>
            </a:r>
            <a:endParaRPr lang="ru-RU" sz="1900" dirty="0">
              <a:solidFill>
                <a:prstClr val="black"/>
              </a:solidFill>
            </a:endParaRPr>
          </a:p>
        </p:txBody>
      </p:sp>
      <p:sp>
        <p:nvSpPr>
          <p:cNvPr id="4" name="Загнутый угол 3"/>
          <p:cNvSpPr/>
          <p:nvPr/>
        </p:nvSpPr>
        <p:spPr>
          <a:xfrm>
            <a:off x="350839" y="620716"/>
            <a:ext cx="9283435" cy="1309687"/>
          </a:xfrm>
          <a:prstGeom prst="foldedCorner">
            <a:avLst/>
          </a:prstGeom>
        </p:spPr>
        <p:style>
          <a:lnRef idx="1">
            <a:schemeClr val="dk1"/>
          </a:lnRef>
          <a:fillRef idx="2">
            <a:schemeClr val="dk1"/>
          </a:fillRef>
          <a:effectRef idx="1">
            <a:schemeClr val="dk1"/>
          </a:effectRef>
          <a:fontRef idx="minor">
            <a:schemeClr val="dk1"/>
          </a:fontRef>
        </p:style>
        <p:txBody>
          <a:bodyPr anchor="ctr"/>
          <a:lstStyle/>
          <a:p>
            <a:pPr algn="ctr" eaLnBrk="0" hangingPunct="0">
              <a:defRPr/>
            </a:pPr>
            <a:r>
              <a:rPr lang="ru-RU" sz="2400" b="1" dirty="0" smtClean="0">
                <a:solidFill>
                  <a:prstClr val="black">
                    <a:lumMod val="95000"/>
                    <a:lumOff val="5000"/>
                  </a:prstClr>
                </a:solidFill>
              </a:rPr>
              <a:t>ПЛАНИРУЕМЫЕ ПОПРАВКИ </a:t>
            </a:r>
            <a:endParaRPr lang="ru-RU" sz="2400" b="1" dirty="0">
              <a:solidFill>
                <a:prstClr val="black">
                  <a:lumMod val="95000"/>
                  <a:lumOff val="5000"/>
                </a:prstClr>
              </a:solidFill>
            </a:endParaRPr>
          </a:p>
          <a:p>
            <a:pPr algn="ctr" eaLnBrk="0" hangingPunct="0">
              <a:defRPr/>
            </a:pPr>
            <a:r>
              <a:rPr lang="ru-RU" sz="2400" b="1" dirty="0">
                <a:solidFill>
                  <a:prstClr val="black">
                    <a:lumMod val="95000"/>
                    <a:lumOff val="5000"/>
                  </a:prstClr>
                </a:solidFill>
              </a:rPr>
              <a:t>в статью 30   Федерального закона № 83-ФЗ  и  пункт 3.7 </a:t>
            </a:r>
            <a:br>
              <a:rPr lang="ru-RU" sz="2400" b="1" dirty="0">
                <a:solidFill>
                  <a:prstClr val="black">
                    <a:lumMod val="95000"/>
                    <a:lumOff val="5000"/>
                  </a:prstClr>
                </a:solidFill>
              </a:rPr>
            </a:br>
            <a:r>
              <a:rPr lang="ru-RU" sz="2400" b="1" dirty="0">
                <a:solidFill>
                  <a:prstClr val="black">
                    <a:lumMod val="95000"/>
                    <a:lumOff val="5000"/>
                  </a:prstClr>
                </a:solidFill>
              </a:rPr>
              <a:t>статьи 2 Федерального закона № 174-ФЗ  </a:t>
            </a:r>
          </a:p>
        </p:txBody>
      </p:sp>
    </p:spTree>
    <p:extLst>
      <p:ext uri="{BB962C8B-B14F-4D97-AF65-F5344CB8AC3E}">
        <p14:creationId xmlns:p14="http://schemas.microsoft.com/office/powerpoint/2010/main" xmlns="" val="189691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BE6D74F8-11A0-464D-B749-A3038F0C5E8D}" type="slidenum">
              <a:rPr lang="ru-RU" smtClean="0"/>
              <a:pPr>
                <a:defRPr/>
              </a:pPr>
              <a:t>8</a:t>
            </a:fld>
            <a:endParaRPr lang="ru-RU" dirty="0"/>
          </a:p>
        </p:txBody>
      </p:sp>
      <p:sp>
        <p:nvSpPr>
          <p:cNvPr id="4" name="Заголовок 1"/>
          <p:cNvSpPr>
            <a:spLocks noGrp="1"/>
          </p:cNvSpPr>
          <p:nvPr>
            <p:ph type="title"/>
          </p:nvPr>
        </p:nvSpPr>
        <p:spPr>
          <a:xfrm>
            <a:off x="158221" y="548680"/>
            <a:ext cx="9744340" cy="822920"/>
          </a:xfrm>
        </p:spPr>
        <p:txBody>
          <a:bodyPr/>
          <a:lstStyle/>
          <a:p>
            <a:r>
              <a:rPr lang="ru-RU" sz="1600" b="1" dirty="0" smtClean="0">
                <a:solidFill>
                  <a:schemeClr val="tx1"/>
                </a:solidFill>
                <a:latin typeface="Times New Roman" pitchFamily="18" charset="0"/>
                <a:cs typeface="Times New Roman" pitchFamily="18" charset="0"/>
              </a:rPr>
              <a:t>Поправки в Бюджетный </a:t>
            </a:r>
            <a:r>
              <a:rPr lang="ru-RU" sz="1600" b="1" dirty="0">
                <a:solidFill>
                  <a:schemeClr val="tx1"/>
                </a:solidFill>
                <a:latin typeface="Times New Roman" pitchFamily="18" charset="0"/>
                <a:cs typeface="Times New Roman" pitchFamily="18" charset="0"/>
              </a:rPr>
              <a:t>кодекс Российской Федерации </a:t>
            </a:r>
            <a:r>
              <a:rPr lang="ru-RU" sz="1600" b="1" dirty="0" smtClean="0">
                <a:solidFill>
                  <a:schemeClr val="tx1"/>
                </a:solidFill>
                <a:latin typeface="Times New Roman" pitchFamily="18" charset="0"/>
                <a:cs typeface="Times New Roman" pitchFamily="18" charset="0"/>
              </a:rPr>
              <a:t>(статьи 41, 51, 57 и 62) в </a:t>
            </a:r>
            <a:r>
              <a:rPr lang="ru-RU" sz="1600" b="1" dirty="0">
                <a:solidFill>
                  <a:schemeClr val="tx1"/>
                </a:solidFill>
                <a:latin typeface="Times New Roman" pitchFamily="18" charset="0"/>
                <a:cs typeface="Times New Roman" pitchFamily="18" charset="0"/>
              </a:rPr>
              <a:t>части в части регулирования сделок, совершаемых бюджетными и автономными учреждениями с государственным (муниципальным) имуществом</a:t>
            </a:r>
          </a:p>
        </p:txBody>
      </p:sp>
      <p:sp>
        <p:nvSpPr>
          <p:cNvPr id="5" name="Объект 2"/>
          <p:cNvSpPr txBox="1">
            <a:spLocks/>
          </p:cNvSpPr>
          <p:nvPr/>
        </p:nvSpPr>
        <p:spPr>
          <a:xfrm>
            <a:off x="173706" y="1484784"/>
            <a:ext cx="9546563" cy="4839816"/>
          </a:xfrm>
          <a:prstGeom prst="rect">
            <a:avLst/>
          </a:prstGeom>
        </p:spPr>
        <p:txBody>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Georgia" pitchFamily="18" charset="0"/>
              <a:buNone/>
            </a:pPr>
            <a:endParaRPr lang="ru-RU" dirty="0" smtClean="0">
              <a:latin typeface="Times New Roman" pitchFamily="18" charset="0"/>
              <a:cs typeface="Times New Roman" pitchFamily="18" charset="0"/>
            </a:endParaRPr>
          </a:p>
          <a:p>
            <a:pPr marL="0" indent="0" algn="just">
              <a:buFont typeface="Georgia" pitchFamily="18" charset="0"/>
              <a:buNone/>
            </a:pPr>
            <a:r>
              <a:rPr lang="ru-RU" b="1" dirty="0" smtClean="0">
                <a:latin typeface="Times New Roman" pitchFamily="18" charset="0"/>
                <a:cs typeface="Times New Roman" pitchFamily="18" charset="0"/>
              </a:rPr>
              <a:t>доходы от продажи недвижимого</a:t>
            </a:r>
            <a:r>
              <a:rPr lang="ru-RU" dirty="0" smtClean="0">
                <a:latin typeface="Times New Roman" pitchFamily="18" charset="0"/>
                <a:cs typeface="Times New Roman" pitchFamily="18" charset="0"/>
              </a:rPr>
              <a:t> имущества, находящегося у бюджетного или автономного учреждения на праве оперативного управления, </a:t>
            </a:r>
            <a:r>
              <a:rPr lang="ru-RU" b="1" dirty="0" smtClean="0">
                <a:latin typeface="Times New Roman" pitchFamily="18" charset="0"/>
                <a:cs typeface="Times New Roman" pitchFamily="18" charset="0"/>
              </a:rPr>
              <a:t>поступают</a:t>
            </a:r>
            <a:r>
              <a:rPr lang="ru-RU" dirty="0" smtClean="0">
                <a:latin typeface="Times New Roman" pitchFamily="18" charset="0"/>
                <a:cs typeface="Times New Roman" pitchFamily="18" charset="0"/>
              </a:rPr>
              <a:t> не в самостоятельное распоряжение данных учреждений, а </a:t>
            </a:r>
            <a:r>
              <a:rPr lang="ru-RU" b="1" dirty="0" smtClean="0">
                <a:latin typeface="Times New Roman" pitchFamily="18" charset="0"/>
                <a:cs typeface="Times New Roman" pitchFamily="18" charset="0"/>
              </a:rPr>
              <a:t>в соответствующий бюджет</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xmlns="" val="2808562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nvGraphicFramePr>
        <p:xfrm>
          <a:off x="696516" y="1428750"/>
          <a:ext cx="8280797" cy="4602480"/>
        </p:xfrm>
        <a:graphic>
          <a:graphicData uri="http://schemas.openxmlformats.org/drawingml/2006/table">
            <a:tbl>
              <a:tblPr/>
              <a:tblGrid>
                <a:gridCol w="1656159"/>
                <a:gridCol w="1656160"/>
                <a:gridCol w="1656159"/>
                <a:gridCol w="1656160"/>
                <a:gridCol w="1656159"/>
              </a:tblGrid>
              <a:tr h="1279525">
                <a:tc>
                  <a:txBody>
                    <a:bodyPr/>
                    <a:lstStyle/>
                    <a:p>
                      <a:pPr marL="0" marR="0" lvl="0" indent="0" algn="r"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16165D"/>
                          </a:solidFill>
                          <a:effectLst>
                            <a:outerShdw blurRad="38100" dist="38100" dir="2700000" algn="tl">
                              <a:srgbClr val="C0C0C0"/>
                            </a:outerShdw>
                          </a:effectLst>
                          <a:latin typeface="Times New Roman" pitchFamily="18" charset="0"/>
                          <a:cs typeface="Arial" charset="0"/>
                        </a:rPr>
                        <a:t>Перечень</a:t>
                      </a:r>
                    </a:p>
                    <a:p>
                      <a:pPr marL="0" marR="0" lvl="0" indent="0" algn="r"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16165D"/>
                          </a:solidFill>
                          <a:effectLst>
                            <a:outerShdw blurRad="38100" dist="38100" dir="2700000" algn="tl">
                              <a:srgbClr val="C0C0C0"/>
                            </a:outerShdw>
                          </a:effectLst>
                          <a:latin typeface="Times New Roman" pitchFamily="18" charset="0"/>
                          <a:cs typeface="Arial" charset="0"/>
                        </a:rPr>
                        <a:t>услуг</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Учредитель - для каждого учреждения</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Учреждение выбирает из перечня, утвержденного учредителем</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Учреждение по согласованию с учредителем</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Учреждение самостоятельно</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808038">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Учредитель - состав затрат и цены</a:t>
                      </a: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CC"/>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800000"/>
                          </a:solidFill>
                          <a:effectLst/>
                          <a:latin typeface="Times New Roman" pitchFamily="18" charset="0"/>
                          <a:cs typeface="Arial" charset="0"/>
                        </a:rPr>
                        <a:t>Наиболее жесткий вариант</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808038">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Учредитель  - предельные цены</a:t>
                      </a: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CC"/>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808038">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Учреждение по согласованию с учредителем</a:t>
                      </a: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CC"/>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808038">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000066"/>
                          </a:solidFill>
                          <a:effectLst/>
                          <a:latin typeface="Times New Roman" pitchFamily="18" charset="0"/>
                          <a:cs typeface="Arial" charset="0"/>
                        </a:rPr>
                        <a:t>Учреждение самостоятельно</a:t>
                      </a: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CC"/>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endParaRPr kumimoji="0" lang="ru-RU" sz="1600" b="0" i="0" u="none" strike="noStrike" cap="none" normalizeH="0" baseline="0" smtClean="0">
                        <a:ln>
                          <a:noFill/>
                        </a:ln>
                        <a:solidFill>
                          <a:srgbClr val="16165D"/>
                        </a:solidFill>
                        <a:effectLst/>
                        <a:latin typeface="Times New Roman" pitchFamily="18" charset="0"/>
                        <a:cs typeface="Arial" charset="0"/>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
                          <a:srgbClr val="A04DA3"/>
                        </a:buClr>
                        <a:buSzTx/>
                        <a:buFontTx/>
                        <a:buNone/>
                        <a:tabLst/>
                      </a:pPr>
                      <a:r>
                        <a:rPr kumimoji="0" lang="ru-RU" sz="1600" b="0" i="0" u="none" strike="noStrike" cap="none" normalizeH="0" baseline="0" smtClean="0">
                          <a:ln>
                            <a:noFill/>
                          </a:ln>
                          <a:solidFill>
                            <a:srgbClr val="800000"/>
                          </a:solidFill>
                          <a:effectLst/>
                          <a:latin typeface="Times New Roman" pitchFamily="18" charset="0"/>
                          <a:cs typeface="Arial" charset="0"/>
                        </a:rPr>
                        <a:t>Наименее жесткий вариант</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bl>
          </a:graphicData>
        </a:graphic>
      </p:graphicFrame>
      <p:sp>
        <p:nvSpPr>
          <p:cNvPr id="17" name="Прямоугольный треугольник 16"/>
          <p:cNvSpPr/>
          <p:nvPr/>
        </p:nvSpPr>
        <p:spPr bwMode="auto">
          <a:xfrm>
            <a:off x="696517" y="1428750"/>
            <a:ext cx="1625203" cy="1285875"/>
          </a:xfrm>
          <a:prstGeom prst="rtTriangle">
            <a:avLst/>
          </a:prstGeom>
          <a:solidFill>
            <a:srgbClr val="00FFCC"/>
          </a:solidFill>
          <a:ln w="28575" cap="flat" cmpd="sng" algn="ctr">
            <a:noFill/>
            <a:prstDash val="solid"/>
            <a:round/>
            <a:headEnd type="none" w="med" len="med"/>
            <a:tailEnd type="triangle" w="med" len="med"/>
          </a:ln>
          <a:effectLst>
            <a:outerShdw blurRad="50800" dist="38100" dir="2700000" algn="tl" rotWithShape="0">
              <a:prstClr val="black">
                <a:alpha val="40000"/>
              </a:prstClr>
            </a:outerShdw>
          </a:effectLst>
        </p:spPr>
        <p:txBody>
          <a:bodyPr wrap="none" anchor="ctr"/>
          <a:lstStyle/>
          <a:p>
            <a:pPr algn="ctr" eaLnBrk="0" hangingPunct="0">
              <a:defRPr/>
            </a:pPr>
            <a:r>
              <a:rPr lang="ru-RU" sz="1400"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Цена</a:t>
            </a:r>
          </a:p>
        </p:txBody>
      </p:sp>
      <p:sp>
        <p:nvSpPr>
          <p:cNvPr id="18" name="Стрелка вправо 17"/>
          <p:cNvSpPr/>
          <p:nvPr/>
        </p:nvSpPr>
        <p:spPr bwMode="auto">
          <a:xfrm rot="1425660">
            <a:off x="2842036" y="3753206"/>
            <a:ext cx="5825103" cy="1224157"/>
          </a:xfrm>
          <a:prstGeom prst="rightArrow">
            <a:avLst/>
          </a:prstGeom>
          <a:solidFill>
            <a:srgbClr val="FFC000">
              <a:alpha val="48000"/>
            </a:srgbClr>
          </a:solidFill>
          <a:ln w="19050" cap="flat" cmpd="sng" algn="ctr">
            <a:noFill/>
            <a:prstDash val="solid"/>
            <a:round/>
            <a:headEnd type="none" w="med" len="med"/>
            <a:tailEnd type="triangle" w="med" len="med"/>
          </a:ln>
          <a:effectLst/>
          <a:scene3d>
            <a:camera prst="orthographicFront"/>
            <a:lightRig rig="threePt" dir="t"/>
          </a:scene3d>
          <a:sp3d>
            <a:bevelT/>
          </a:sp3d>
        </p:spPr>
        <p:txBody>
          <a:bodyPr wrap="none" anchor="ctr"/>
          <a:lstStyle/>
          <a:p>
            <a:pPr algn="ctr" eaLnBrk="0" hangingPunct="0">
              <a:defRPr/>
            </a:pPr>
            <a:endParaRPr lang="ru-RU" sz="2400" dirty="0"/>
          </a:p>
        </p:txBody>
      </p:sp>
      <p:sp>
        <p:nvSpPr>
          <p:cNvPr id="121900" name="TextBox 18"/>
          <p:cNvSpPr txBox="1">
            <a:spLocks noChangeArrowheads="1"/>
          </p:cNvSpPr>
          <p:nvPr/>
        </p:nvSpPr>
        <p:spPr bwMode="auto">
          <a:xfrm>
            <a:off x="4580921" y="300037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1" name="TextBox 19"/>
          <p:cNvSpPr txBox="1">
            <a:spLocks noChangeArrowheads="1"/>
          </p:cNvSpPr>
          <p:nvPr/>
        </p:nvSpPr>
        <p:spPr bwMode="auto">
          <a:xfrm>
            <a:off x="7908717" y="300037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2" name="TextBox 20"/>
          <p:cNvSpPr txBox="1">
            <a:spLocks noChangeArrowheads="1"/>
          </p:cNvSpPr>
          <p:nvPr/>
        </p:nvSpPr>
        <p:spPr bwMode="auto">
          <a:xfrm>
            <a:off x="6206124" y="300037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3" name="TextBox 21"/>
          <p:cNvSpPr txBox="1">
            <a:spLocks noChangeArrowheads="1"/>
          </p:cNvSpPr>
          <p:nvPr/>
        </p:nvSpPr>
        <p:spPr bwMode="auto">
          <a:xfrm>
            <a:off x="4658311" y="385762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4" name="TextBox 22"/>
          <p:cNvSpPr txBox="1">
            <a:spLocks noChangeArrowheads="1"/>
          </p:cNvSpPr>
          <p:nvPr/>
        </p:nvSpPr>
        <p:spPr bwMode="auto">
          <a:xfrm>
            <a:off x="2878327" y="378618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5" name="TextBox 23"/>
          <p:cNvSpPr txBox="1">
            <a:spLocks noChangeArrowheads="1"/>
          </p:cNvSpPr>
          <p:nvPr/>
        </p:nvSpPr>
        <p:spPr bwMode="auto">
          <a:xfrm>
            <a:off x="2955717" y="464343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6" name="TextBox 24"/>
          <p:cNvSpPr txBox="1">
            <a:spLocks noChangeArrowheads="1"/>
          </p:cNvSpPr>
          <p:nvPr/>
        </p:nvSpPr>
        <p:spPr bwMode="auto">
          <a:xfrm>
            <a:off x="6283515" y="385762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7" name="TextBox 25"/>
          <p:cNvSpPr txBox="1">
            <a:spLocks noChangeArrowheads="1"/>
          </p:cNvSpPr>
          <p:nvPr/>
        </p:nvSpPr>
        <p:spPr bwMode="auto">
          <a:xfrm>
            <a:off x="4580921" y="471487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8" name="TextBox 26"/>
          <p:cNvSpPr txBox="1">
            <a:spLocks noChangeArrowheads="1"/>
          </p:cNvSpPr>
          <p:nvPr/>
        </p:nvSpPr>
        <p:spPr bwMode="auto">
          <a:xfrm>
            <a:off x="7986108" y="378618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09" name="TextBox 27"/>
          <p:cNvSpPr txBox="1">
            <a:spLocks noChangeArrowheads="1"/>
          </p:cNvSpPr>
          <p:nvPr/>
        </p:nvSpPr>
        <p:spPr bwMode="auto">
          <a:xfrm>
            <a:off x="6283515" y="464343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0" name="TextBox 29"/>
          <p:cNvSpPr txBox="1">
            <a:spLocks noChangeArrowheads="1"/>
          </p:cNvSpPr>
          <p:nvPr/>
        </p:nvSpPr>
        <p:spPr bwMode="auto">
          <a:xfrm>
            <a:off x="7908717" y="4714875"/>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1" name="TextBox 30"/>
          <p:cNvSpPr txBox="1">
            <a:spLocks noChangeArrowheads="1"/>
          </p:cNvSpPr>
          <p:nvPr/>
        </p:nvSpPr>
        <p:spPr bwMode="auto">
          <a:xfrm>
            <a:off x="6360905" y="550068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2" name="TextBox 31"/>
          <p:cNvSpPr txBox="1">
            <a:spLocks noChangeArrowheads="1"/>
          </p:cNvSpPr>
          <p:nvPr/>
        </p:nvSpPr>
        <p:spPr bwMode="auto">
          <a:xfrm>
            <a:off x="2878327" y="550068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3" name="TextBox 32"/>
          <p:cNvSpPr txBox="1">
            <a:spLocks noChangeArrowheads="1"/>
          </p:cNvSpPr>
          <p:nvPr/>
        </p:nvSpPr>
        <p:spPr bwMode="auto">
          <a:xfrm>
            <a:off x="4580921" y="5500689"/>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4" name="TextBox 34"/>
          <p:cNvSpPr txBox="1">
            <a:spLocks noChangeArrowheads="1"/>
          </p:cNvSpPr>
          <p:nvPr/>
        </p:nvSpPr>
        <p:spPr bwMode="auto">
          <a:xfrm>
            <a:off x="3497452" y="3071814"/>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5" name="TextBox 35"/>
          <p:cNvSpPr txBox="1">
            <a:spLocks noChangeArrowheads="1"/>
          </p:cNvSpPr>
          <p:nvPr/>
        </p:nvSpPr>
        <p:spPr bwMode="auto">
          <a:xfrm>
            <a:off x="8373061" y="5643564"/>
            <a:ext cx="3658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ru-RU">
                <a:latin typeface="Arial" charset="0"/>
                <a:sym typeface="Wingdings" pitchFamily="2" charset="2"/>
              </a:rPr>
              <a:t></a:t>
            </a:r>
            <a:endParaRPr lang="ru-RU">
              <a:latin typeface="Arial" charset="0"/>
            </a:endParaRPr>
          </a:p>
        </p:txBody>
      </p:sp>
      <p:sp>
        <p:nvSpPr>
          <p:cNvPr id="121916" name="Rectangle 60"/>
          <p:cNvSpPr>
            <a:spLocks/>
          </p:cNvSpPr>
          <p:nvPr/>
        </p:nvSpPr>
        <p:spPr bwMode="auto">
          <a:xfrm>
            <a:off x="0" y="412751"/>
            <a:ext cx="9906000" cy="1063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0" hangingPunct="0"/>
            <a:r>
              <a:rPr lang="ru-RU" sz="2400" b="1" dirty="0" smtClean="0">
                <a:solidFill>
                  <a:srgbClr val="FF0066"/>
                </a:solidFill>
              </a:rPr>
              <a:t>ПОРЯДОК </a:t>
            </a:r>
            <a:r>
              <a:rPr lang="ru-RU" sz="2400" b="1" dirty="0">
                <a:solidFill>
                  <a:srgbClr val="FF0066"/>
                </a:solidFill>
              </a:rPr>
              <a:t>ОПРЕДЕЛЕНИЯ ПЛАТЫ </a:t>
            </a:r>
          </a:p>
        </p:txBody>
      </p:sp>
    </p:spTree>
    <p:extLst>
      <p:ext uri="{BB962C8B-B14F-4D97-AF65-F5344CB8AC3E}">
        <p14:creationId xmlns:p14="http://schemas.microsoft.com/office/powerpoint/2010/main" xmlns="" val="2352514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9_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9_Городская">
      <a:majorFont>
        <a:latin typeface="Arial"/>
        <a:ea typeface=""/>
        <a:cs typeface=""/>
      </a:majorFont>
      <a:minorFont>
        <a:latin typeface="Arial"/>
        <a:ea typeface=""/>
        <a:cs typeface=""/>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2_Оформление по умолчанию">
  <a:themeElements>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bg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bg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Документ" ma:contentTypeID="0x0101003F0FB63F2F15514396052354C07E041D" ma:contentTypeVersion="0" ma:contentTypeDescription="Создание документа." ma:contentTypeScope="" ma:versionID="8ebb9df6fe8e022443e985784f165d49">
  <xsd:schema xmlns:xsd="http://www.w3.org/2001/XMLSchema" xmlns:p="http://schemas.microsoft.com/office/2006/metadata/properties" targetNamespace="http://schemas.microsoft.com/office/2006/metadata/properties" ma:root="true" ma:fieldsID="53974d1da0c14f073d2cc649cae9f3e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содержимого" ma:readOnly="true"/>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2BAA904-D43C-4160-ADE5-9215F7E134C8}">
  <ds:schemaRefs>
    <ds:schemaRef ds:uri="http://schemas.microsoft.com/sharepoint/v3/contenttype/forms"/>
  </ds:schemaRefs>
</ds:datastoreItem>
</file>

<file path=customXml/itemProps2.xml><?xml version="1.0" encoding="utf-8"?>
<ds:datastoreItem xmlns:ds="http://schemas.openxmlformats.org/officeDocument/2006/customXml" ds:itemID="{1D340E83-05E4-4A89-B651-6A61C72D1F9D}">
  <ds:schemaRefs>
    <ds:schemaRef ds:uri="http://schemas.microsoft.com/office/2006/metadata/properties"/>
    <ds:schemaRef ds:uri="http://schemas.microsoft.com/office/2006/documentManagement/types"/>
    <ds:schemaRef ds:uri="http://www.w3.org/XML/1998/namespace"/>
    <ds:schemaRef ds:uri="http://purl.org/dc/terms/"/>
    <ds:schemaRef ds:uri="http://schemas.openxmlformats.org/package/2006/metadata/core-properties"/>
    <ds:schemaRef ds:uri="http://purl.org/dc/elements/1.1/"/>
    <ds:schemaRef ds:uri="http://purl.org/dc/dcmitype/"/>
  </ds:schemaRefs>
</ds:datastoreItem>
</file>

<file path=customXml/itemProps3.xml><?xml version="1.0" encoding="utf-8"?>
<ds:datastoreItem xmlns:ds="http://schemas.openxmlformats.org/officeDocument/2006/customXml" ds:itemID="{90DA9F18-AE10-4592-A690-C5F022937A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Concourse</Template>
  <TotalTime>87876</TotalTime>
  <Words>1609</Words>
  <Application>Microsoft Office PowerPoint</Application>
  <PresentationFormat>Лист A4 (210x297 мм)</PresentationFormat>
  <Paragraphs>259</Paragraphs>
  <Slides>16</Slides>
  <Notes>4</Notes>
  <HiddenSlides>0</HiddenSlides>
  <MMClips>0</MMClips>
  <ScaleCrop>false</ScaleCrop>
  <HeadingPairs>
    <vt:vector size="6" baseType="variant">
      <vt:variant>
        <vt:lpstr>Тема</vt:lpstr>
      </vt:variant>
      <vt:variant>
        <vt:i4>5</vt:i4>
      </vt:variant>
      <vt:variant>
        <vt:lpstr>Внедренные серверы OLE</vt:lpstr>
      </vt:variant>
      <vt:variant>
        <vt:i4>1</vt:i4>
      </vt:variant>
      <vt:variant>
        <vt:lpstr>Заголовки слайдов</vt:lpstr>
      </vt:variant>
      <vt:variant>
        <vt:i4>16</vt:i4>
      </vt:variant>
    </vt:vector>
  </HeadingPairs>
  <TitlesOfParts>
    <vt:vector size="22" baseType="lpstr">
      <vt:lpstr>9_Городская</vt:lpstr>
      <vt:lpstr>2_Оформление по умолчанию</vt:lpstr>
      <vt:lpstr>Тема Office</vt:lpstr>
      <vt:lpstr>1_Тема Office</vt:lpstr>
      <vt:lpstr>2_Тема Office</vt:lpstr>
      <vt:lpstr>Photo Editor Photo</vt:lpstr>
      <vt:lpstr>Слайд 1</vt:lpstr>
      <vt:lpstr>Изменения, внесенные в нормативные правовые акты Минфина России</vt:lpstr>
      <vt:lpstr>Слайд 3</vt:lpstr>
      <vt:lpstr>Слайд 4</vt:lpstr>
      <vt:lpstr>Слайд 5</vt:lpstr>
      <vt:lpstr>Слайд 6</vt:lpstr>
      <vt:lpstr>Слайд 7</vt:lpstr>
      <vt:lpstr>Поправки в Бюджетный кодекс Российской Федерации (статьи 41, 51, 57 и 62) в части в части регулирования сделок, совершаемых бюджетными и автономными учреждениями с государственным (муниципальным) имуществом</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Слайды к заседанию Правительства С КОММЕНТАРИЯМИ 4 июля</dc:title>
  <dc:creator>Vaio</dc:creator>
  <cp:lastModifiedBy>Antonec</cp:lastModifiedBy>
  <cp:revision>5218</cp:revision>
  <cp:lastPrinted>2013-07-16T19:35:00Z</cp:lastPrinted>
  <dcterms:modified xsi:type="dcterms:W3CDTF">2013-09-03T08:45:28Z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0x0101003F0FB63F2F15514396052354C07E041D</vt:lpwstr>
  </property>
</Properties>
</file>