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1268413"/>
            <a:ext cx="8713787" cy="252095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</a:rPr>
            </a:br>
            <a:endParaRPr lang="ru-RU" sz="3200" dirty="0">
              <a:latin typeface="Times New Roman" pitchFamily="18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221163"/>
            <a:ext cx="8424862" cy="213836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ru-RU" sz="1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  <a:t>Советник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Инспекторского отдела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Управления внутреннего контроля(аудита)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и оценки эффективности деятельности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Федерального казначейства</a:t>
            </a:r>
          </a:p>
          <a:p>
            <a:pPr>
              <a:lnSpc>
                <a:spcPct val="80000"/>
              </a:lnSpc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  <a:t>А.И. Бирюков</a:t>
            </a:r>
            <a:endParaRPr lang="ru-RU" sz="1800" dirty="0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dirty="0">
                <a:latin typeface="Times New Roman" pitchFamily="18" charset="0"/>
              </a:rPr>
              <a:t>                                         </a:t>
            </a:r>
          </a:p>
          <a:p>
            <a:pPr algn="r">
              <a:lnSpc>
                <a:spcPct val="80000"/>
              </a:lnSpc>
            </a:pPr>
            <a:r>
              <a:rPr lang="ru-RU" sz="1800" dirty="0">
                <a:latin typeface="Times New Roman" pitchFamily="18" charset="0"/>
              </a:rPr>
              <a:t>                                       </a:t>
            </a:r>
          </a:p>
          <a:p>
            <a:pPr>
              <a:lnSpc>
                <a:spcPct val="80000"/>
              </a:lnSpc>
            </a:pPr>
            <a:endParaRPr lang="ru-RU" sz="1800" dirty="0"/>
          </a:p>
        </p:txBody>
      </p:sp>
      <p:pic>
        <p:nvPicPr>
          <p:cNvPr id="87044" name="Picture 4" descr="ФК__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1643050"/>
            <a:ext cx="84296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и осуществление внутреннего контроля (аудита) в Федеральном казначействе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(анализ результатов контрольных мероприятий, осуществленных в 2011-2012 годах)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1714488"/>
            <a:ext cx="8713787" cy="4786345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</a:t>
            </a:r>
            <a:r>
              <a:rPr lang="ru-RU" sz="2700" dirty="0" smtClean="0"/>
              <a:t> – не самоцель, а неотъемлемая часть системы регулирования, целью которой является вскрытие отклонений от принятых стандартов и нарушений принципов, законности, эффективности и экономии расходования материальных ресурсов на возможно более ранней стадии с тем, чтобы иметь возможность принять корректирующие меры, в отдельных случаях, привлечь виновных к ответственности, получить компенсацию за причиненный ущерб или </a:t>
            </a:r>
            <a:br>
              <a:rPr lang="ru-RU" sz="2700" dirty="0" smtClean="0"/>
            </a:br>
            <a:r>
              <a:rPr lang="ru-RU" sz="2700" dirty="0" smtClean="0"/>
              <a:t>осуществить мероприятия по предотвращению или </a:t>
            </a:r>
            <a:br>
              <a:rPr lang="ru-RU" sz="2700" dirty="0" smtClean="0"/>
            </a:br>
            <a:r>
              <a:rPr lang="ru-RU" sz="2700" dirty="0" smtClean="0"/>
              <a:t>сокращению таких нарушений в будущем</a:t>
            </a:r>
            <a:r>
              <a:rPr lang="en-US" sz="2700" dirty="0" smtClean="0"/>
              <a:t>*</a:t>
            </a:r>
            <a:r>
              <a:rPr lang="ru-RU" sz="2700" dirty="0" smtClean="0"/>
              <a:t>.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en-US" sz="1600" dirty="0" smtClean="0"/>
              <a:t>(*</a:t>
            </a:r>
            <a:r>
              <a:rPr lang="ru-RU" sz="1600" dirty="0" smtClean="0"/>
              <a:t>статья 1 </a:t>
            </a:r>
            <a:r>
              <a:rPr lang="ru-RU" sz="1600" dirty="0" err="1" smtClean="0"/>
              <a:t>Лимской</a:t>
            </a:r>
            <a:r>
              <a:rPr lang="ru-RU" sz="1600" dirty="0" smtClean="0"/>
              <a:t> декларации руководящих принципов контроля, принятой </a:t>
            </a:r>
            <a:r>
              <a:rPr lang="en-US" sz="1600" dirty="0" smtClean="0"/>
              <a:t>IX </a:t>
            </a:r>
            <a:r>
              <a:rPr lang="ru-RU" sz="1600" dirty="0" smtClean="0"/>
              <a:t>Конгрессом Международной организации высших органов финансового контроля (</a:t>
            </a:r>
            <a:r>
              <a:rPr lang="en-US" sz="1600" dirty="0" smtClean="0"/>
              <a:t>INTOSAI) </a:t>
            </a:r>
            <a:r>
              <a:rPr lang="ru-RU" sz="1600" dirty="0" smtClean="0"/>
              <a:t>в г. Лиме (Республика Перу) в 1977 году)</a:t>
            </a:r>
            <a:endParaRPr lang="ru-RU" sz="1600" dirty="0">
              <a:latin typeface="Times New Roman" pitchFamily="18" charset="0"/>
            </a:endParaRPr>
          </a:p>
        </p:txBody>
      </p:sp>
      <p:pic>
        <p:nvPicPr>
          <p:cNvPr id="87044" name="Picture 4" descr="ФК__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1142984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Принципы </a:t>
            </a:r>
            <a:r>
              <a:rPr lang="en-US" sz="2800" b="1" dirty="0" smtClean="0"/>
              <a:t>INTOSAI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072430" y="71435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1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20" y="1428736"/>
            <a:ext cx="8713787" cy="50006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Информация о количестве контрольных мероприятий, проведенных </a:t>
            </a:r>
            <a:br>
              <a:rPr lang="ru-RU" sz="1600" b="1" dirty="0" smtClean="0"/>
            </a:br>
            <a:r>
              <a:rPr lang="ru-RU" sz="1600" b="1" dirty="0" smtClean="0"/>
              <a:t>контрольно-аудиторскими подразделениями органов Федерального казначейства, </a:t>
            </a:r>
            <a:br>
              <a:rPr lang="ru-RU" sz="1600" b="1" dirty="0" smtClean="0"/>
            </a:br>
            <a:r>
              <a:rPr lang="ru-RU" sz="1600" b="1" dirty="0" smtClean="0"/>
              <a:t>и выявленных нарушениях в 2012 году.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</a:endParaRPr>
          </a:p>
        </p:txBody>
      </p:sp>
      <p:pic>
        <p:nvPicPr>
          <p:cNvPr id="87044" name="Picture 4" descr="ФК__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3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2052545"/>
          <a:ext cx="8143933" cy="4411879"/>
        </p:xfrm>
        <a:graphic>
          <a:graphicData uri="http://schemas.openxmlformats.org/drawingml/2006/table">
            <a:tbl>
              <a:tblPr/>
              <a:tblGrid>
                <a:gridCol w="914479"/>
                <a:gridCol w="4267563"/>
                <a:gridCol w="914479"/>
                <a:gridCol w="1023706"/>
                <a:gridCol w="1023706"/>
              </a:tblGrid>
              <a:tr h="17828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субъектов и объектов контроля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2012 год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68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проверок, </a:t>
                      </a:r>
                      <a:r>
                        <a:rPr lang="ru-RU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шт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выявленных нарушений, </a:t>
                      </a:r>
                      <a:r>
                        <a:rPr lang="ru-RU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шт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Удельный вес от общего количества </a:t>
                      </a:r>
                      <a:r>
                        <a:rPr lang="ru-RU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нарушений</a:t>
                      </a:r>
                      <a:r>
                        <a:rPr lang="ru-RU" sz="11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,%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1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 dirty="0">
                          <a:latin typeface="Times New Roman"/>
                          <a:ea typeface="Times New Roman"/>
                          <a:cs typeface="Times New Roman"/>
                        </a:rPr>
                        <a:t>Управление внутреннего контроля (аудита) и оценки эффективности деятельности Федерального казначейства, всего, в том числе: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>
                          <a:latin typeface="Times New Roman"/>
                          <a:ea typeface="Times New Roman"/>
                          <a:cs typeface="Times New Roman"/>
                        </a:rPr>
                        <a:t>1 306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 dirty="0">
                          <a:latin typeface="Times New Roman"/>
                          <a:ea typeface="Times New Roman"/>
                          <a:cs typeface="Times New Roman"/>
                        </a:rPr>
                        <a:t>8,84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3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- управления центрального аппарата Федерального казначейства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0,28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- управления Федерального казначейства по субъектам Российской Федерации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1 265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8,56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5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6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>
                          <a:latin typeface="Times New Roman"/>
                          <a:ea typeface="Times New Roman"/>
                          <a:cs typeface="Times New Roman"/>
                        </a:rPr>
                        <a:t>Территориальные органы Федерального казначейства, всего, в том числе: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>
                          <a:latin typeface="Times New Roman"/>
                          <a:ea typeface="Times New Roman"/>
                          <a:cs typeface="Times New Roman"/>
                        </a:rPr>
                        <a:t>2 603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 dirty="0">
                          <a:latin typeface="Times New Roman"/>
                          <a:ea typeface="Times New Roman"/>
                          <a:cs typeface="Times New Roman"/>
                        </a:rPr>
                        <a:t>13 471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 dirty="0">
                          <a:latin typeface="Times New Roman"/>
                          <a:ea typeface="Times New Roman"/>
                          <a:cs typeface="Times New Roman"/>
                        </a:rPr>
                        <a:t>91,16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85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8001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- структурные подразделения и территориально обособленные отделы территориальных органов Федерального казначейства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2 302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9 649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65,30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8001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- отделения управлений Федерального казначейства по субъектам Российской Федерации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301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3 822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25,86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100" b="1" i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b="1" i="1">
                          <a:latin typeface="Times New Roman"/>
                          <a:ea typeface="Times New Roman"/>
                          <a:cs typeface="Times New Roman"/>
                        </a:rPr>
                        <a:t>643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r>
                        <a:rPr lang="en-US" sz="1100" b="1" i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b="1" i="1">
                          <a:latin typeface="Times New Roman"/>
                          <a:ea typeface="Times New Roman"/>
                          <a:cs typeface="Times New Roman"/>
                        </a:rPr>
                        <a:t>777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i="1" dirty="0">
                          <a:latin typeface="Times New Roman"/>
                          <a:ea typeface="Times New Roman"/>
                          <a:cs typeface="Times New Roman"/>
                        </a:rPr>
                        <a:t>100,00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348" marR="59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72430" y="71435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2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0213" y="1214422"/>
            <a:ext cx="8713787" cy="50006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Сравнительный анализ нарушений, выявленных в ходе контрольных мероприятий, проведенных УВК(А)</a:t>
            </a:r>
            <a:r>
              <a:rPr lang="ru-RU" sz="1600" b="1" dirty="0" err="1" smtClean="0"/>
              <a:t>иОЭД</a:t>
            </a:r>
            <a:r>
              <a:rPr lang="ru-RU" sz="1600" b="1" dirty="0" smtClean="0"/>
              <a:t> в Управлениях в 2011 и 2012 годах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</a:endParaRPr>
          </a:p>
        </p:txBody>
      </p:sp>
      <p:pic>
        <p:nvPicPr>
          <p:cNvPr id="87044" name="Picture 4" descr="ФК__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3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1" y="1759316"/>
          <a:ext cx="8715435" cy="4930219"/>
        </p:xfrm>
        <a:graphic>
          <a:graphicData uri="http://schemas.openxmlformats.org/drawingml/2006/table">
            <a:tbl>
              <a:tblPr/>
              <a:tblGrid>
                <a:gridCol w="357189"/>
                <a:gridCol w="785818"/>
                <a:gridCol w="3857652"/>
                <a:gridCol w="825680"/>
                <a:gridCol w="1103146"/>
                <a:gridCol w="822918"/>
                <a:gridCol w="963032"/>
              </a:tblGrid>
              <a:tr h="1596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№ раздела по перечню нарушений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Направление деятельности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2011 год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2012 год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6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выявленных нарушений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Удельный вес от общего количества нарушений, %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выявленных нарушений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Удельный вес от общего количества нарушений, %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Раздел I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Учет поступлений в бюджетную систему Российской Федерации и их распределение между бюджетами бюджетной системы Российской Федерации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4,60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4,82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II* 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и осуществление электронных расчетов в системе банковских расчетов между УФК и учреждениями Банка России и кредитными организациями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3,72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2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III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Кассовое исполнение федерального бюджета и исполнению бюджета Союзного государства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6,85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4,74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2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IV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Ведение сводного реестра участников бюджетного процесса и реестра контрактов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2,86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2,53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2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V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Кассовое обслуживание исполнения бюджета субъекта Российской Федерации (местного бюджета)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5,01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3,16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>
                          <a:latin typeface="Times New Roman"/>
                          <a:ea typeface="Times New Roman"/>
                          <a:cs typeface="Times New Roman"/>
                        </a:rPr>
                        <a:t>Раздел VI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b="1" u="sng" dirty="0">
                          <a:latin typeface="Times New Roman"/>
                          <a:ea typeface="Times New Roman"/>
                          <a:cs typeface="Times New Roman"/>
                        </a:rPr>
                        <a:t>Ведение бюджетного учета, составление и представление отчетности по операциям бюджетов бюджетной системы Российской Федерации 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>
                          <a:latin typeface="Times New Roman"/>
                          <a:ea typeface="Times New Roman"/>
                          <a:cs typeface="Times New Roman"/>
                        </a:rPr>
                        <a:t>3,27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 dirty="0"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2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VII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Ведение финансовых и хозяйственных операций и их отражение в бюджетном учете при исполнении бюджетной сметы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304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31,09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184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14,54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VIII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Правовое обеспечение деятельности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12,27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9,57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IX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и осуществление внутреннего контроля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6,54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118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9,33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2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X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работы по информационно-техническому обеспечению деятельности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4,60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2,77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XI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кадровой работы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218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22,29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167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13,20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XII*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Административно-хозяйственное обеспечение деятельности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167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13,20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2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XIII* 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работы по размещению заказов на поставки товаров выполнение работ, оказание услуг для государственных нужд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195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15,42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978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1 265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514" marR="225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72430" y="71435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3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0213" y="1214422"/>
            <a:ext cx="8713787" cy="50006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Сравнительный анализ нарушений, выявленных в ходе контрольных мероприятий, проведенных контрольно-аудиторскими подразделениями ТОФК в 2011 и 2012 годах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</a:endParaRPr>
          </a:p>
        </p:txBody>
      </p:sp>
      <p:pic>
        <p:nvPicPr>
          <p:cNvPr id="87044" name="Picture 4" descr="ФК__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3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79" y="1798292"/>
          <a:ext cx="8715438" cy="5039271"/>
        </p:xfrm>
        <a:graphic>
          <a:graphicData uri="http://schemas.openxmlformats.org/drawingml/2006/table">
            <a:tbl>
              <a:tblPr/>
              <a:tblGrid>
                <a:gridCol w="428631"/>
                <a:gridCol w="714380"/>
                <a:gridCol w="3686181"/>
                <a:gridCol w="942946"/>
                <a:gridCol w="981100"/>
                <a:gridCol w="981100"/>
                <a:gridCol w="981100"/>
              </a:tblGrid>
              <a:tr h="15431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№ раздела по перечню нарушений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Направление деятельности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2011 год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2012 год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5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выявленных нарушений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Удельный </a:t>
                      </a:r>
                      <a:r>
                        <a:rPr lang="ru-RU" sz="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вес</a:t>
                      </a:r>
                      <a:r>
                        <a:rPr lang="ru-RU" sz="8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от </a:t>
                      </a: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общего количества нарушений, %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выявленных нарушений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Удельный вес от общего количества нарушений, %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I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Учет поступлений в бюджетную систему Российской Федерации и их распределение между бюджетами бюджетной системы Российской Федерации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0,75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193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1,43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II* 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и осуществление электронных расчетов в системе банковских расчетов между УФК и учреждениями Банка России и кредитными организациями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636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4,72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III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Кассовое исполнение федерального бюджета и исполнение бюджета Союзного государства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4 858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25,27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3 560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26,43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IV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Ведение сводного реестра участников бюджетного процесса и реестра контрактов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675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3,51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259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1,92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V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Кассовое обслуживание исполнения бюджета субъекта Российской Федерации (местного бюджета)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4 192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21,81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4 480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33,26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>
                          <a:latin typeface="Times New Roman"/>
                          <a:ea typeface="Times New Roman"/>
                          <a:cs typeface="Times New Roman"/>
                        </a:rPr>
                        <a:t>Раздел VI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b="1" u="sng" dirty="0">
                          <a:latin typeface="Times New Roman"/>
                          <a:ea typeface="Times New Roman"/>
                          <a:cs typeface="Times New Roman"/>
                        </a:rPr>
                        <a:t>Ведение бюджетного учета, составление и представление отчетности по операциям бюджетов бюджетной системы Российской Федерации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>
                          <a:latin typeface="Times New Roman"/>
                          <a:ea typeface="Times New Roman"/>
                          <a:cs typeface="Times New Roman"/>
                        </a:rPr>
                        <a:t>878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>
                          <a:latin typeface="Times New Roman"/>
                          <a:ea typeface="Times New Roman"/>
                          <a:cs typeface="Times New Roman"/>
                        </a:rPr>
                        <a:t>4,57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 dirty="0">
                          <a:latin typeface="Times New Roman"/>
                          <a:ea typeface="Times New Roman"/>
                          <a:cs typeface="Times New Roman"/>
                        </a:rPr>
                        <a:t>165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u="sng" dirty="0">
                          <a:latin typeface="Times New Roman"/>
                          <a:ea typeface="Times New Roman"/>
                          <a:cs typeface="Times New Roman"/>
                        </a:rPr>
                        <a:t>1,22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8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VII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Ведение финансовых и хозяйственных операций и их отражение в бюджетном учете при исполнении бюджетной сметы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3 345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17,40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867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6,43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VIII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Правовое обеспечение деятельности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1 405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7,31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454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3,37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IX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и осуществление внутреннего контроля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507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2,64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X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работы по информационно-техническому обеспечению деятельности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343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1,78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192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1,43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XI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кадровой работы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2 344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12,20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766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5,69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XII*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Административно-хозяйственное обеспечение деятельности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1 572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11,67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Раздел XIII* 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работы по размещению заказов на поставки товаров выполнение работ, оказание услуг для государственных нужд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327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2,43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19 221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13 471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014" marR="260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72430" y="71435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4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1142984"/>
            <a:ext cx="8713787" cy="714380"/>
          </a:xfrm>
        </p:spPr>
        <p:txBody>
          <a:bodyPr>
            <a:no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Динамика нарушений выявленных проверками УВК(А)</a:t>
            </a:r>
            <a:r>
              <a:rPr lang="ru-RU" sz="1600" b="1" dirty="0" err="1" smtClean="0"/>
              <a:t>иОЭД</a:t>
            </a:r>
            <a:r>
              <a:rPr lang="ru-RU" sz="1600" b="1" dirty="0" smtClean="0"/>
              <a:t> и отделами внутреннего контроля и аудита ТОФК по вопросам бюджетного учета и отчетности по операциям бюджетов бюджетной системы Российской Федерации.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</a:endParaRPr>
          </a:p>
        </p:txBody>
      </p:sp>
      <p:pic>
        <p:nvPicPr>
          <p:cNvPr id="87044" name="Picture 4" descr="ФК__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072430" y="71435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5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19" y="2000240"/>
          <a:ext cx="8572561" cy="4387432"/>
        </p:xfrm>
        <a:graphic>
          <a:graphicData uri="http://schemas.openxmlformats.org/drawingml/2006/table">
            <a:tbl>
              <a:tblPr/>
              <a:tblGrid>
                <a:gridCol w="1103760"/>
                <a:gridCol w="1983383"/>
                <a:gridCol w="1306749"/>
                <a:gridCol w="1446306"/>
                <a:gridCol w="2732363"/>
              </a:tblGrid>
              <a:tr h="73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органа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нарушений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4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2011 год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2012 год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полугодие 2013 года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8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УВК(А)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иОЭД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8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ОВКиА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ТОФК</a:t>
                      </a:r>
                      <a:endParaRPr lang="ru-RU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878</a:t>
                      </a:r>
                      <a:endParaRPr lang="ru-RU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165</a:t>
                      </a:r>
                      <a:endParaRPr lang="ru-RU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3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910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203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20" y="2786058"/>
            <a:ext cx="8713787" cy="3429024"/>
          </a:xfrm>
        </p:spPr>
        <p:txBody>
          <a:bodyPr wrap="square">
            <a:normAutofit fontScale="90000"/>
          </a:bodyPr>
          <a:lstStyle/>
          <a:p>
            <a:pPr algn="just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3000" spc="-150" dirty="0" smtClean="0"/>
              <a:t>Экономический субъект обязан организовать и осуществлять внутренний контроль совершенных фактов хозяйственной жизни.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30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3000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000" spc="-150" dirty="0" smtClean="0"/>
              <a:t>Экономический субъект, бухгалтерская (финансовая) отчетность которого подлежит обязательному аудиту, обязан организовать и осуществлять внутренний контроль ведения бухгалтерского учета и составления бухгалтерской (финансовой) отчетности (за исключением случаев, когда его руководитель принял обязанность ведения бухгалтерского учета на себя).</a:t>
            </a:r>
            <a:r>
              <a:rPr lang="ru-RU" sz="3000" dirty="0" smtClean="0"/>
              <a:t/>
            </a:r>
            <a:br>
              <a:rPr lang="ru-RU" sz="3000" dirty="0" smtClean="0"/>
            </a:br>
            <a:endParaRPr lang="ru-RU" sz="3000" dirty="0">
              <a:latin typeface="Times New Roman" pitchFamily="18" charset="0"/>
            </a:endParaRPr>
          </a:p>
        </p:txBody>
      </p:sp>
      <p:pic>
        <p:nvPicPr>
          <p:cNvPr id="87044" name="Picture 4" descr="ФК__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1285860"/>
            <a:ext cx="8715436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Статья 19 Федерального закона от 06.12.2011 г. 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№ 402-ФЗ «О бухгалтерском учёте».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Внутренний контроль</a:t>
            </a:r>
            <a:r>
              <a:rPr lang="ru-RU" sz="2800" u="sng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72430" y="71435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835</Words>
  <PresentationFormat>Экран (4:3)</PresentationFormat>
  <Paragraphs>320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</vt:lpstr>
      <vt:lpstr>Контроль – не самоцель, а неотъемлемая часть системы регулирования, целью которой является вскрытие отклонений от принятых стандартов и нарушений принципов, законности, эффективности и экономии расходования материальных ресурсов на возможно более ранней стадии с тем, чтобы иметь возможность принять корректирующие меры, в отдельных случаях, привлечь виновных к ответственности, получить компенсацию за причиненный ущерб или  осуществить мероприятия по предотвращению или  сокращению таких нарушений в будущем*.  (*статья 1 Лимской декларации руководящих принципов контроля, принятой IX Конгрессом Международной организации высших органов финансового контроля (INTOSAI) в г. Лиме (Республика Перу) в 1977 году)</vt:lpstr>
      <vt:lpstr>Информация о количестве контрольных мероприятий, проведенных  контрольно-аудиторскими подразделениями органов Федерального казначейства,  и выявленных нарушениях в 2012 году. </vt:lpstr>
      <vt:lpstr>Сравнительный анализ нарушений, выявленных в ходе контрольных мероприятий, проведенных УВК(А)иОЭД в Управлениях в 2011 и 2012 годах </vt:lpstr>
      <vt:lpstr>Сравнительный анализ нарушений, выявленных в ходе контрольных мероприятий, проведенных контрольно-аудиторскими подразделениями ТОФК в 2011 и 2012 годах </vt:lpstr>
      <vt:lpstr>  Динамика нарушений выявленных проверками УВК(А)иОЭД и отделами внутреннего контроля и аудита ТОФК по вопросам бюджетного учета и отчетности по операциям бюджетов бюджетной системы Российской Федерации. </vt:lpstr>
      <vt:lpstr> 1. Экономический субъект обязан организовать и осуществлять внутренний контроль совершенных фактов хозяйственной жизни.  2. Экономический субъект, бухгалтерская (финансовая) отчетность которого подлежит обязательному аудиту, обязан организовать и осуществлять внутренний контроль ведения бухгалтерского учета и составления бухгалтерской (финансовой) отчетности (за исключением случаев, когда его руководитель принял обязанность ведения бухгалтерского учета на себя).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эксперименте по осуществлению двухэтапных проверок деятельности территориальных органов Федерального казначейства  </dc:title>
  <cp:lastModifiedBy>Иванов</cp:lastModifiedBy>
  <cp:revision>16</cp:revision>
  <dcterms:modified xsi:type="dcterms:W3CDTF">2013-08-14T12:21:54Z</dcterms:modified>
</cp:coreProperties>
</file>