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4"/>
  </p:notesMasterIdLst>
  <p:sldIdLst>
    <p:sldId id="267" r:id="rId2"/>
    <p:sldId id="292" r:id="rId3"/>
    <p:sldId id="294" r:id="rId4"/>
    <p:sldId id="291" r:id="rId5"/>
    <p:sldId id="295" r:id="rId6"/>
    <p:sldId id="296" r:id="rId7"/>
    <p:sldId id="297" r:id="rId8"/>
    <p:sldId id="298" r:id="rId9"/>
    <p:sldId id="299" r:id="rId10"/>
    <p:sldId id="300" r:id="rId11"/>
    <p:sldId id="293" r:id="rId12"/>
    <p:sldId id="286" r:id="rId13"/>
  </p:sldIdLst>
  <p:sldSz cx="9144000" cy="6858000" type="screen4x3"/>
  <p:notesSz cx="9928225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9933"/>
    <a:srgbClr val="0000FF"/>
    <a:srgbClr val="CC3300"/>
    <a:srgbClr val="FF9900"/>
    <a:srgbClr val="66FF66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83412" autoAdjust="0"/>
  </p:normalViewPr>
  <p:slideViewPr>
    <p:cSldViewPr snapToGrid="0">
      <p:cViewPr>
        <p:scale>
          <a:sx n="100" d="100"/>
          <a:sy n="100" d="100"/>
        </p:scale>
        <p:origin x="-19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742CA-0222-4F08-A209-4F1D7735F24E}" type="datetimeFigureOut">
              <a:rPr lang="ru-RU" smtClean="0"/>
              <a:pPr/>
              <a:t>30.08.2013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0CB08-FCE4-4B9C-B466-86A76A0718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405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Швидкий Андрей Николаевич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ОАО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Финтех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Заведую отделом, который занимается разработкой программного обеспечения для сбора финансовой отчётности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представляю наш п</a:t>
            </a:r>
            <a:r>
              <a:rPr lang="ru-RU" sz="1200" dirty="0" smtClean="0"/>
              <a:t>рограммный комплекс для автоматизации управления общественными финансами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«СКИФ БП».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У</a:t>
            </a:r>
            <a:r>
              <a:rPr lang="ru-RU" baseline="0" dirty="0" smtClean="0"/>
              <a:t> нас этот год выдался тяжёлым, т.к. во всю идёт процесс перехода на новую платформу. Скиф БП – это продукт полностью написанный с нуля, поэтому, конечно, пока, много проблем.</a:t>
            </a:r>
            <a:endParaRPr lang="ru-RU" dirty="0" smtClean="0"/>
          </a:p>
          <a:p>
            <a:endParaRPr lang="ru-RU" dirty="0" smtClean="0"/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CB08-FCE4-4B9C-B466-86A76A0718F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качестве приятного</a:t>
            </a:r>
            <a:r>
              <a:rPr lang="ru-RU" baseline="0" dirty="0" smtClean="0"/>
              <a:t> дополнения к </a:t>
            </a:r>
            <a:r>
              <a:rPr lang="en-US" baseline="0" dirty="0" smtClean="0"/>
              <a:t>Web </a:t>
            </a:r>
            <a:r>
              <a:rPr lang="ru-RU" baseline="0" dirty="0" smtClean="0"/>
              <a:t>клиенту можем предложить АРМ руководителя. Он позволяет в реальном времени получать аналитические отчёты в форматах, адаптированных под устройства руководящего состава.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CB08-FCE4-4B9C-B466-86A76A0718F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6759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 переходом на Скиф БП, наконец, мы можем покинуть рамки отчётности и заняться другими интересными задачами, как то планирование, исполнение и другие. Вот это список задач которыми мы уже занимаемся. Сейчас они проходят испытание в некоторых ведомствах и субъектах. Полный список будет доступен на сайте. Милости просим, если заинтересует.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CB08-FCE4-4B9C-B466-86A76A0718F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6478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этом наша короткая презентация окончена. Если у Вас есть вопросы по,</a:t>
            </a:r>
            <a:r>
              <a:rPr lang="ru-RU" baseline="0" dirty="0" smtClean="0"/>
              <a:t> непосредственно, программному комплексу – прошу задавать.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CB08-FCE4-4B9C-B466-86A76A0718F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Здесь представлен график перехода по всем задачам. Огромное спасибо субъектам которые сразу активно включились в процесс перехода, вплоть до сдачи отчётности в </a:t>
            </a:r>
            <a:r>
              <a:rPr lang="ru-RU" dirty="0" err="1" smtClean="0"/>
              <a:t>МинФин</a:t>
            </a:r>
            <a:r>
              <a:rPr lang="ru-RU" dirty="0" smtClean="0"/>
              <a:t> уже из новой платформы</a:t>
            </a:r>
            <a:r>
              <a:rPr lang="ru-RU" baseline="0" dirty="0" smtClean="0"/>
              <a:t>. Тем кто, пока, только готовится к переходу, и присылают замечания и пожелания.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CB08-FCE4-4B9C-B466-86A76A0718F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224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228600" indent="-228600">
              <a:buAutoNum type="arabicPeriod"/>
            </a:pPr>
            <a:r>
              <a:rPr lang="ru-RU" dirty="0" smtClean="0"/>
              <a:t>Бланки.</a:t>
            </a:r>
            <a:r>
              <a:rPr lang="ru-RU" baseline="0" dirty="0" smtClean="0"/>
              <a:t> Многие справедливо жалуются что бланки на </a:t>
            </a:r>
            <a:r>
              <a:rPr lang="en-US" baseline="0" dirty="0" smtClean="0"/>
              <a:t>Excel </a:t>
            </a:r>
            <a:r>
              <a:rPr lang="ru-RU" baseline="0" dirty="0" smtClean="0"/>
              <a:t>давали больше свободы. Почему отказались от </a:t>
            </a:r>
            <a:r>
              <a:rPr lang="en-US" baseline="0" dirty="0" smtClean="0"/>
              <a:t>Excel</a:t>
            </a:r>
            <a:r>
              <a:rPr lang="ru-RU" baseline="0" dirty="0" smtClean="0"/>
              <a:t>. Во первых </a:t>
            </a:r>
            <a:r>
              <a:rPr lang="en-US" baseline="0" dirty="0" smtClean="0"/>
              <a:t>Web</a:t>
            </a:r>
            <a:r>
              <a:rPr lang="ru-RU" baseline="0" dirty="0" smtClean="0"/>
              <a:t>. </a:t>
            </a:r>
            <a:r>
              <a:rPr lang="en-US" baseline="0" dirty="0" smtClean="0"/>
              <a:t>Web </a:t>
            </a:r>
            <a:r>
              <a:rPr lang="ru-RU" baseline="0" dirty="0" smtClean="0"/>
              <a:t>должен работать на удалённом клиенте независимо от того, установлен у пользователя Офис или нет. Во-вторых, нам поступали вопросы от пользователей, как выводить в бланк на машинах где Офис не установлен. Или установлен </a:t>
            </a:r>
            <a:r>
              <a:rPr lang="en-US" baseline="0" dirty="0" err="1" smtClean="0"/>
              <a:t>OpenOffice</a:t>
            </a:r>
            <a:r>
              <a:rPr lang="ru-RU" baseline="0" dirty="0" smtClean="0"/>
              <a:t>. Таких было не много, около 5%, однако указ президента о переходе на свободно распространяемое ПО никто не отменял и некоторые субъекты упорно воплощают его в жизнь.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Администрирование. С ним проблема такая, что мы планируем его полностью переделать. Степеней свободы по Администрированию у нас много, и дабы не перегружать интерфейс и не делать его чересчур сложным мы пошли на определённые упрощения, но первые же обращения Ваших </a:t>
            </a:r>
            <a:r>
              <a:rPr lang="en-US" baseline="0" dirty="0" smtClean="0"/>
              <a:t>IT </a:t>
            </a:r>
            <a:r>
              <a:rPr lang="ru-RU" baseline="0" dirty="0" smtClean="0"/>
              <a:t>специалистов показали, что нужно, всё таки, больше. Поэтому в ближайшее время интерфейс администрирования будет переделан в сторону усложнения, дабы удовлетворить самые жёсткие Ваши пожелания.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Стандартизация модуля контроля между всеми нашими продуктами – дала большой выигрыш в скорости ведения контрольных соотношений и видов протоколов. Однако использование модуля контроля на </a:t>
            </a:r>
            <a:r>
              <a:rPr lang="en-US" baseline="0" dirty="0" smtClean="0"/>
              <a:t>Web </a:t>
            </a:r>
            <a:r>
              <a:rPr lang="ru-RU" baseline="0" dirty="0" smtClean="0"/>
              <a:t>пока приводит к перерасходу памяти на одного пользователя. Над этим нам придётся ещё поработать, дабы вернуть параметры используемой одним пользователем памяти вернуть в рамки заявленных.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Были жалобы на падение скорости досчёта при большом количестве документов. Рад сообщить, что на данный момент проблема закрыта.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К сожалению задерживается импорт из 1С. Т.е. переход мы начали без этой возможности. В настоящий момент идут работы по подключению этого формата к списку поддерживаемых. Надеемся успеть за ближайший месяц.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CB08-FCE4-4B9C-B466-86A76A0718F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742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Практика</a:t>
            </a:r>
            <a:r>
              <a:rPr lang="ru-RU" baseline="0" dirty="0" smtClean="0"/>
              <a:t> показывает, что несмотря на готовность разработчиков поставлять системы для централизованной обработки данных на сервере субъекта, многие субъекты предпочитают:</a:t>
            </a:r>
          </a:p>
          <a:p>
            <a:pPr marL="228600" indent="-228600">
              <a:buFont typeface="+mj-lt"/>
              <a:buAutoNum type="arabicPeriod"/>
            </a:pPr>
            <a:r>
              <a:rPr lang="ru-RU" dirty="0" smtClean="0"/>
              <a:t>Иметь</a:t>
            </a:r>
            <a:r>
              <a:rPr lang="ru-RU" baseline="0" dirty="0" smtClean="0"/>
              <a:t> раздельные базы для сведения собственного бюджета и для сведения бюджетов муниципальных образований</a:t>
            </a:r>
          </a:p>
          <a:p>
            <a:pPr marL="228600" indent="-228600">
              <a:buFont typeface="+mj-lt"/>
              <a:buAutoNum type="arabicPeriod"/>
            </a:pPr>
            <a:r>
              <a:rPr lang="ru-RU" baseline="0" dirty="0" smtClean="0"/>
              <a:t>Не брать на себя лишнюю работу, по администрированию пользователей, работающих на уровнях ниже муниципальных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CB08-FCE4-4B9C-B466-86A76A0718F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173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Система документооборота позволяет реализовать любой набор статусов документов, которые предусмотрены</a:t>
            </a:r>
            <a:r>
              <a:rPr lang="ru-RU" baseline="0" dirty="0" smtClean="0"/>
              <a:t> регламентом учреждения. Начиная от вот такого простого, повторяющего общеупотребительные состояния из Скифа 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CB08-FCE4-4B9C-B466-86A76A0718F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015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Вплоть до вот такого сложного и ветвистого. Всматриваться не нужно, это просто схематичное изображение, позволяющее оценить масштаб диаграммы состояний. Помимо прочего, существует возможность уведомления конкретных лиц или групп лиц о выполнении той или иной операции. На данной схеме такие операции выделены</a:t>
            </a:r>
            <a:r>
              <a:rPr lang="ru-RU" baseline="0" dirty="0" smtClean="0"/>
              <a:t> красным цветом. Это означает, что при переходе документа в новое состояние, пользователь получит уведомление о том, что документ ожидает его вмешательства в свою дальнейшую судьбу.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CB08-FCE4-4B9C-B466-86A76A0718F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973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сегодняшний день, наконец, аналитика реализована в том объёме, в котором она полностью покрывает</a:t>
            </a:r>
            <a:r>
              <a:rPr lang="ru-RU" baseline="0" dirty="0" smtClean="0"/>
              <a:t> возможности выборок в Скифе 3. Но это только начало. Далее функционал аналитики будет расширятся. Появятся такие возможности как: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dirty="0" smtClean="0"/>
              <a:t>Оформление бланка </a:t>
            </a:r>
            <a:r>
              <a:rPr lang="ru-RU" dirty="0" err="1" smtClean="0"/>
              <a:t>аналитички</a:t>
            </a:r>
            <a:r>
              <a:rPr lang="ru-RU" dirty="0" smtClean="0"/>
              <a:t>. Т.е. когда конструктор определяет и сохраняет не только наполнение </a:t>
            </a:r>
            <a:r>
              <a:rPr lang="ru-RU" dirty="0" err="1" smtClean="0"/>
              <a:t>аналитички</a:t>
            </a:r>
            <a:r>
              <a:rPr lang="ru-RU" dirty="0" smtClean="0"/>
              <a:t>, но и её</a:t>
            </a:r>
            <a:r>
              <a:rPr lang="ru-RU" baseline="0" dirty="0" smtClean="0"/>
              <a:t> оформление, не экспортируя в </a:t>
            </a:r>
            <a:r>
              <a:rPr lang="en-US" baseline="0" dirty="0" smtClean="0"/>
              <a:t>Excel </a:t>
            </a:r>
            <a:r>
              <a:rPr lang="ru-RU" baseline="0" dirty="0" smtClean="0"/>
              <a:t>для придания благородного вида.</a:t>
            </a:r>
            <a:endParaRPr lang="ru-RU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ru-RU" dirty="0" smtClean="0"/>
              <a:t>Самостоятельное управление загрузкой и сопоставлением данных. Ну,</a:t>
            </a:r>
            <a:r>
              <a:rPr lang="ru-RU" baseline="0" dirty="0" smtClean="0"/>
              <a:t> например, Вы хотите сопоставить данные не по коду классификации, а по коду листа и строки. Возможность вмешаться в процесс сопоставления даёт Вам такую возможность.</a:t>
            </a:r>
            <a:endParaRPr lang="ru-RU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dirty="0" smtClean="0"/>
              <a:t>Промежуточная обработка потоков данных. Всевозможные манипуляции</a:t>
            </a:r>
            <a:r>
              <a:rPr lang="ru-RU" baseline="0" dirty="0" smtClean="0"/>
              <a:t> с данными: подсчёт итогов, группировки, фильтрация и прочее, прочее, прочее.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dirty="0" smtClean="0"/>
              <a:t>Загрузка данных из сторонних источников. Ну, например, сверка с формами 51, 52 и 55 сегодня</a:t>
            </a:r>
            <a:r>
              <a:rPr lang="ru-RU" baseline="0" dirty="0" smtClean="0"/>
              <a:t> выполняется путём импорта этих форм в систему с последующим прогоном контроля. Но имея возможность подгружать данные непосредственно из УФК в режиме онлайн, можно организовать такой контроль средствами анализа.</a:t>
            </a:r>
            <a:endParaRPr lang="ru-RU" dirty="0" smtClean="0"/>
          </a:p>
          <a:p>
            <a:pPr marL="171450" indent="-171450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CB08-FCE4-4B9C-B466-86A76A0718F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102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Скифе 3 мы никогда не предоставляли клиентам возможность конструировать собственные Задачи, Альбомы и Формы.</a:t>
            </a:r>
            <a:r>
              <a:rPr lang="ru-RU" baseline="0" dirty="0" smtClean="0"/>
              <a:t> Вмешательство пользователя ограничивалось добавлением строки в боковики форм и написанием собственного контроля. Отчасти, это было связано с тем, что интерфейс конструктора форм в Скифе 3 был не слишком дружелюбен. В Скифе БП мы готовы предоставлять конструктор. Он, хоть и довольно сложен, но гораздо более нагляден. С его помощью можно конструировать собственные Формы, Альбомы, Задачи, контрольные соотношения, бланки форм, алгоритмы импорта и экспорта в файлы определённых форматов.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CB08-FCE4-4B9C-B466-86A76A0718F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74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Отдельный</a:t>
            </a:r>
            <a:r>
              <a:rPr lang="ru-RU" baseline="0" dirty="0" smtClean="0"/>
              <a:t> слайд по </a:t>
            </a:r>
            <a:r>
              <a:rPr lang="en-US" baseline="0" dirty="0" smtClean="0"/>
              <a:t>Web </a:t>
            </a:r>
            <a:r>
              <a:rPr lang="ru-RU" baseline="0" dirty="0" smtClean="0"/>
              <a:t>клиенту. На сегодняшний день в нём реализовано 3 рабочих места. Это РМ оператора, РМ куратора НСИ, но без возможности конструировать новые справочники, РМ импорта. В перспективе реализация рабочего места, позволяющего запускать сохранённые аналитиком-конструктором аналитические отчёты.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CB08-FCE4-4B9C-B466-86A76A0718F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055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0110A-AD4E-4546-8F83-46F216B20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EDB5-A987-4EA1-A24F-831215920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9DC8-D7CE-480E-A7A5-05D24EABF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EA49-C38E-47FE-B920-E1FDB1635E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29B94-5604-4DD1-9FA7-D2A40DB51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15D8-81DC-414F-8C2F-02AAAF473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907E-6CCF-4A47-AE53-F455636C7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6A64-33D7-4989-89AF-D24A0038F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BE14C-1BB5-4C8C-8FC3-87AF2F29C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537E2-C155-4B19-A173-D843FF094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D50A603-762E-4BBA-B1AA-7EDA212E4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C257A6-E276-4F43-B3EC-C41C4DF6FCB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fintech@fintech.ru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gif"/><Relationship Id="rId4" Type="http://schemas.openxmlformats.org/officeDocument/2006/relationships/hyperlink" Target="mailto:skif@fintech.r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8150" y="1114425"/>
            <a:ext cx="8594725" cy="3457575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800" dirty="0"/>
              <a:t>Программный </a:t>
            </a:r>
            <a:r>
              <a:rPr lang="ru-RU" sz="4800" dirty="0" smtClean="0"/>
              <a:t>комплекс</a:t>
            </a:r>
            <a:br>
              <a:rPr lang="ru-RU" sz="4800" dirty="0" smtClean="0"/>
            </a:br>
            <a:r>
              <a:rPr lang="ru-RU" sz="4800" dirty="0" smtClean="0"/>
              <a:t>для автоматизации управления</a:t>
            </a:r>
            <a:br>
              <a:rPr lang="ru-RU" sz="4800" dirty="0" smtClean="0"/>
            </a:br>
            <a:r>
              <a:rPr lang="ru-RU" sz="4800" dirty="0" smtClean="0"/>
              <a:t>общественными финансами</a:t>
            </a:r>
            <a:br>
              <a:rPr lang="ru-RU" sz="4800" dirty="0" smtClean="0"/>
            </a:br>
            <a:r>
              <a:rPr lang="ru-RU" sz="4800" dirty="0" smtClean="0"/>
              <a:t>«СКИФ БП»</a:t>
            </a:r>
            <a:r>
              <a:rPr lang="en-US" sz="4800" dirty="0"/>
              <a:t>*</a:t>
            </a:r>
            <a:endParaRPr lang="ru-RU" sz="4800" dirty="0"/>
          </a:p>
        </p:txBody>
      </p:sp>
      <p:sp>
        <p:nvSpPr>
          <p:cNvPr id="92169" name="Text Box 9"/>
          <p:cNvSpPr txBox="1">
            <a:spLocks noChangeArrowheads="1"/>
          </p:cNvSpPr>
          <p:nvPr/>
        </p:nvSpPr>
        <p:spPr bwMode="auto">
          <a:xfrm>
            <a:off x="1847850" y="5930900"/>
            <a:ext cx="7185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* </a:t>
            </a:r>
            <a:r>
              <a:rPr lang="ru-RU" dirty="0"/>
              <a:t>«</a:t>
            </a:r>
            <a:r>
              <a:rPr lang="ru-RU" dirty="0" smtClean="0"/>
              <a:t>СКИФ БП» </a:t>
            </a:r>
            <a:r>
              <a:rPr lang="ru-RU" dirty="0"/>
              <a:t>имеет государственную регистрацию в Российском агентстве по патентам и товарным знакам (Роспатент)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" y="4671871"/>
            <a:ext cx="1428950" cy="2029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104013"/>
            <a:ext cx="8229600" cy="1143000"/>
          </a:xfrm>
        </p:spPr>
        <p:txBody>
          <a:bodyPr/>
          <a:lstStyle/>
          <a:p>
            <a:r>
              <a:rPr lang="ru-RU" dirty="0" smtClean="0"/>
              <a:t>АРМ Руководителя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238250"/>
            <a:ext cx="820102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7" y="3441042"/>
            <a:ext cx="6196013" cy="330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Трапеция 3"/>
          <p:cNvSpPr/>
          <p:nvPr/>
        </p:nvSpPr>
        <p:spPr>
          <a:xfrm>
            <a:off x="2838450" y="3124200"/>
            <a:ext cx="5829300" cy="316842"/>
          </a:xfrm>
          <a:prstGeom prst="trapezoid">
            <a:avLst>
              <a:gd name="adj" fmla="val 7365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436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1024"/>
            <a:ext cx="8229600" cy="75171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Новые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150" y="1419225"/>
            <a:ext cx="8286750" cy="4991100"/>
          </a:xfrm>
        </p:spPr>
        <p:txBody>
          <a:bodyPr>
            <a:normAutofit fontScale="85000" lnSpcReduction="20000"/>
          </a:bodyPr>
          <a:lstStyle/>
          <a:p>
            <a:r>
              <a:rPr lang="ru-RU" sz="3200" dirty="0" smtClean="0"/>
              <a:t>Планирование бюджета</a:t>
            </a:r>
          </a:p>
          <a:p>
            <a:pPr lvl="1"/>
            <a:r>
              <a:rPr lang="ru-RU" sz="3000" dirty="0" smtClean="0"/>
              <a:t>Доходы</a:t>
            </a:r>
          </a:p>
          <a:p>
            <a:pPr lvl="1"/>
            <a:r>
              <a:rPr lang="ru-RU" sz="3000" dirty="0" smtClean="0"/>
              <a:t>Расходы</a:t>
            </a:r>
          </a:p>
          <a:p>
            <a:pPr lvl="1"/>
            <a:r>
              <a:rPr lang="ru-RU" sz="3000" dirty="0" smtClean="0"/>
              <a:t>Источники финансирования дефицита</a:t>
            </a:r>
          </a:p>
          <a:p>
            <a:pPr lvl="1"/>
            <a:r>
              <a:rPr lang="ru-RU" sz="3000" dirty="0"/>
              <a:t>Внебюджетная деятельность</a:t>
            </a:r>
            <a:endParaRPr lang="ru-RU" sz="3000" dirty="0" smtClean="0"/>
          </a:p>
          <a:p>
            <a:pPr lvl="1"/>
            <a:r>
              <a:rPr lang="ru-RU" sz="3000" dirty="0" smtClean="0"/>
              <a:t>Обоснования бюджетных ассигнований (ОБАС)</a:t>
            </a:r>
          </a:p>
          <a:p>
            <a:pPr lvl="1"/>
            <a:r>
              <a:rPr lang="ru-RU" sz="3000" dirty="0" smtClean="0"/>
              <a:t>Реестр расходных обязательств</a:t>
            </a:r>
          </a:p>
          <a:p>
            <a:pPr lvl="1"/>
            <a:r>
              <a:rPr lang="ru-RU" sz="2800" dirty="0"/>
              <a:t>Доклады о результатах и основных направлениях деятельности субъекта бюджетного процесса (</a:t>
            </a:r>
            <a:r>
              <a:rPr lang="ru-RU" sz="2800" dirty="0" err="1"/>
              <a:t>ДРОНДы</a:t>
            </a:r>
            <a:r>
              <a:rPr lang="ru-RU" sz="2800" dirty="0"/>
              <a:t>)</a:t>
            </a:r>
            <a:endParaRPr lang="ru-RU" sz="3000" dirty="0" smtClean="0"/>
          </a:p>
          <a:p>
            <a:r>
              <a:rPr lang="ru-RU" sz="3200" dirty="0" smtClean="0"/>
              <a:t>Исполнение бюджета</a:t>
            </a:r>
          </a:p>
          <a:p>
            <a:r>
              <a:rPr lang="ru-RU" sz="3200" dirty="0" smtClean="0"/>
              <a:t>Государственные закупки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96956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658813"/>
            <a:ext cx="7772400" cy="1017587"/>
          </a:xfrm>
        </p:spPr>
        <p:txBody>
          <a:bodyPr/>
          <a:lstStyle/>
          <a:p>
            <a:r>
              <a:rPr lang="ru-RU" sz="3600" b="1" dirty="0"/>
              <a:t>ОАО «</a:t>
            </a:r>
            <a:r>
              <a:rPr lang="ru-RU" sz="3600" b="1" dirty="0" err="1"/>
              <a:t>Финтех</a:t>
            </a:r>
            <a:r>
              <a:rPr lang="ru-RU" sz="3600" b="1" dirty="0" smtClean="0"/>
              <a:t>»</a:t>
            </a:r>
            <a:br>
              <a:rPr lang="ru-RU" sz="3600" b="1" dirty="0" smtClean="0"/>
            </a:br>
            <a:r>
              <a:rPr lang="ru-RU" sz="2800" b="1" dirty="0" smtClean="0"/>
              <a:t>«</a:t>
            </a:r>
            <a:r>
              <a:rPr lang="ru-RU" sz="2800" b="1" dirty="0"/>
              <a:t>Финансы, Информация, </a:t>
            </a:r>
            <a:r>
              <a:rPr lang="ru-RU" sz="2800" b="1" dirty="0" smtClean="0"/>
              <a:t>Технология»</a:t>
            </a:r>
            <a:endParaRPr lang="ru-RU" sz="4000" b="1" dirty="0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57224" y="1933575"/>
            <a:ext cx="8105775" cy="36226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sz="1400" dirty="0"/>
          </a:p>
          <a:p>
            <a:pPr>
              <a:lnSpc>
                <a:spcPct val="80000"/>
              </a:lnSpc>
            </a:pPr>
            <a:r>
              <a:rPr lang="ru-RU" sz="1800" dirty="0"/>
              <a:t>Москва,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119180</a:t>
            </a:r>
            <a:r>
              <a:rPr lang="ru-RU" sz="1800" dirty="0"/>
              <a:t>,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dirty="0"/>
              <a:t>-й Хвостов пер., дом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11а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Телефоны: (</a:t>
            </a:r>
            <a:r>
              <a:rPr lang="en-US" sz="1800" dirty="0"/>
              <a:t>4</a:t>
            </a:r>
            <a:r>
              <a:rPr lang="ru-RU" sz="1800" dirty="0" smtClean="0"/>
              <a:t>9</a:t>
            </a:r>
            <a:r>
              <a:rPr lang="en-US" sz="1800" dirty="0" smtClean="0"/>
              <a:t>9</a:t>
            </a:r>
            <a:r>
              <a:rPr lang="ru-RU" sz="1800" dirty="0" smtClean="0"/>
              <a:t>) </a:t>
            </a:r>
            <a:r>
              <a:rPr lang="ru-RU" sz="1800" dirty="0"/>
              <a:t> </a:t>
            </a:r>
            <a:r>
              <a:rPr lang="ru-RU" sz="1800" dirty="0" smtClean="0"/>
              <a:t>238-01-32 , 238-38-00</a:t>
            </a: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Факс:         (</a:t>
            </a:r>
            <a:r>
              <a:rPr lang="en-US" sz="1800" dirty="0"/>
              <a:t>4</a:t>
            </a:r>
            <a:r>
              <a:rPr lang="ru-RU" sz="1800" dirty="0" smtClean="0"/>
              <a:t>9</a:t>
            </a:r>
            <a:r>
              <a:rPr lang="en-US" sz="1800" dirty="0" smtClean="0"/>
              <a:t>9</a:t>
            </a:r>
            <a:r>
              <a:rPr lang="ru-RU" sz="1800" dirty="0" smtClean="0"/>
              <a:t>)</a:t>
            </a:r>
            <a:r>
              <a:rPr lang="ru-RU" sz="1800" dirty="0"/>
              <a:t>  238-35-78 (автомат)</a:t>
            </a:r>
          </a:p>
          <a:p>
            <a:pPr>
              <a:lnSpc>
                <a:spcPct val="80000"/>
              </a:lnSpc>
            </a:pP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/>
              <a:t>Е-mail</a:t>
            </a:r>
            <a:r>
              <a:rPr lang="ru-RU" sz="1800" dirty="0"/>
              <a:t>: </a:t>
            </a:r>
            <a:r>
              <a:rPr lang="ru-RU" sz="1800" dirty="0" smtClean="0">
                <a:solidFill>
                  <a:srgbClr val="0000FF"/>
                </a:solidFill>
                <a:hlinkClick r:id="rId3"/>
              </a:rPr>
              <a:t>fintech@fintech.ru</a:t>
            </a: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1800" dirty="0" smtClean="0">
                <a:hlinkClick r:id="rId4"/>
              </a:rPr>
              <a:t>skif@fintech.ru</a:t>
            </a:r>
            <a:endParaRPr lang="en-US" sz="1800" dirty="0" smtClean="0"/>
          </a:p>
          <a:p>
            <a:pPr>
              <a:lnSpc>
                <a:spcPct val="80000"/>
              </a:lnSpc>
            </a:pPr>
            <a:endParaRPr lang="en-US" sz="1800" dirty="0"/>
          </a:p>
          <a:p>
            <a:pPr>
              <a:lnSpc>
                <a:spcPct val="80000"/>
              </a:lnSpc>
            </a:pPr>
            <a:r>
              <a:rPr lang="ru-RU" sz="1800" dirty="0">
                <a:solidFill>
                  <a:srgbClr val="0000FF"/>
                </a:solidFill>
              </a:rPr>
              <a:t>http://www.fintech.ru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1800" dirty="0"/>
              <a:t>Генеральный </a:t>
            </a:r>
            <a:r>
              <a:rPr lang="ru-RU" sz="1800" dirty="0" smtClean="0"/>
              <a:t>директор: Лосев </a:t>
            </a:r>
            <a:r>
              <a:rPr lang="ru-RU" sz="1800" dirty="0"/>
              <a:t>Виктор </a:t>
            </a:r>
            <a:r>
              <a:rPr lang="ru-RU" sz="1800" dirty="0" smtClean="0"/>
              <a:t>Яковлевич</a:t>
            </a:r>
          </a:p>
          <a:p>
            <a:pPr>
              <a:lnSpc>
                <a:spcPct val="80000"/>
              </a:lnSpc>
            </a:pPr>
            <a:r>
              <a:rPr lang="ru-RU" sz="1800" dirty="0" smtClean="0"/>
              <a:t>Заместитель генерального  директора: </a:t>
            </a:r>
            <a:r>
              <a:rPr lang="ru-RU" sz="1800" dirty="0" err="1" smtClean="0"/>
              <a:t>Апарович</a:t>
            </a:r>
            <a:r>
              <a:rPr lang="ru-RU" sz="1800" dirty="0" smtClean="0"/>
              <a:t> Галина Николаевна</a:t>
            </a:r>
            <a:endParaRPr lang="ru-RU" sz="1800" dirty="0"/>
          </a:p>
        </p:txBody>
      </p:sp>
      <p:pic>
        <p:nvPicPr>
          <p:cNvPr id="5" name="Рисунок 4" descr="МодернНеонЛого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2715108"/>
            <a:ext cx="3448050" cy="1696289"/>
          </a:xfrm>
          <a:prstGeom prst="rect">
            <a:avLst/>
          </a:prstGeom>
        </p:spPr>
      </p:pic>
      <p:pic>
        <p:nvPicPr>
          <p:cNvPr id="158722" name="Picture 2" descr="D:\Andrey\Barahlo\Обмен\1\Cert_Partner_rgb_4_2_3_9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4550" y="6286500"/>
            <a:ext cx="3219450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523113"/>
            <a:ext cx="8229600" cy="8580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График перехода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670188"/>
              </p:ext>
            </p:extLst>
          </p:nvPr>
        </p:nvGraphicFramePr>
        <p:xfrm>
          <a:off x="380999" y="1438276"/>
          <a:ext cx="8505825" cy="5059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66776"/>
                <a:gridCol w="6467475"/>
                <a:gridCol w="1171574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  <a:latin typeface="+mj-lt"/>
                        </a:rPr>
                        <a:t>Задача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  <a:latin typeface="+mj-lt"/>
                        </a:rPr>
                        <a:t>Наименование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  <a:latin typeface="+mj-lt"/>
                        </a:rPr>
                        <a:t>Окончание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j-lt"/>
                        </a:rPr>
                        <a:t>067Н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+mj-lt"/>
                        </a:rPr>
                        <a:t>Свод реестров расходных обязательств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+mj-lt"/>
                        </a:rPr>
                        <a:t> </a:t>
                      </a:r>
                      <a:r>
                        <a:rPr lang="ru-RU" sz="1400" u="none" strike="noStrike" dirty="0" smtClean="0">
                          <a:effectLst/>
                          <a:latin typeface="+mj-lt"/>
                        </a:rPr>
                        <a:t>июнь 2013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j-lt"/>
                        </a:rPr>
                        <a:t>001Ф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+mj-lt"/>
                        </a:rPr>
                        <a:t>Отчетность по льготам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  <a:latin typeface="+mj-lt"/>
                        </a:rPr>
                        <a:t>июнь 2013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j-lt"/>
                        </a:rPr>
                        <a:t>308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+mj-lt"/>
                        </a:rPr>
                        <a:t>Месячная оперативная отчетность  по  отдельным показателям исполнения бюджета    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  <a:latin typeface="+mj-lt"/>
                        </a:rPr>
                        <a:t>июнь 2013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j-lt"/>
                        </a:rPr>
                        <a:t>500М </a:t>
                      </a:r>
                      <a:r>
                        <a:rPr lang="ru-RU" sz="1400" b="1" u="none" strike="noStrike" dirty="0" err="1" smtClean="0">
                          <a:effectLst/>
                          <a:latin typeface="+mj-lt"/>
                        </a:rPr>
                        <a:t>пг</a:t>
                      </a:r>
                      <a:r>
                        <a:rPr lang="ru-RU" sz="1400" b="1" u="none" strike="noStrike" dirty="0" smtClean="0">
                          <a:effectLst/>
                          <a:latin typeface="+mj-lt"/>
                        </a:rPr>
                        <a:t>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+mj-lt"/>
                        </a:rPr>
                        <a:t>Мониторинг местных бюджетов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  <a:latin typeface="+mj-lt"/>
                        </a:rPr>
                        <a:t>июнь 2013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j-lt"/>
                        </a:rPr>
                        <a:t>542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+mj-lt"/>
                        </a:rPr>
                        <a:t>Отчетность об исполнении бюджетов ЗАТО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  <a:latin typeface="+mj-lt"/>
                        </a:rPr>
                        <a:t>май 2013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j-lt"/>
                        </a:rPr>
                        <a:t>14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 smtClean="0">
                          <a:effectLst/>
                          <a:latin typeface="+mj-lt"/>
                        </a:rPr>
                        <a:t>Отчетность </a:t>
                      </a:r>
                      <a:r>
                        <a:rPr lang="ru-RU" sz="1400" u="none" strike="noStrike" dirty="0">
                          <a:effectLst/>
                          <a:latin typeface="+mj-lt"/>
                        </a:rPr>
                        <a:t>по Форме 14 о расходах и численности работников государственных органов субъекта РФ и органов местного самоуправления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март 2014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+mj-lt"/>
                        </a:rPr>
                        <a:t>042 мес.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 smtClean="0">
                          <a:effectLst/>
                          <a:latin typeface="+mj-lt"/>
                        </a:rPr>
                        <a:t>Месячная </a:t>
                      </a:r>
                      <a:r>
                        <a:rPr lang="ru-RU" sz="1400" u="none" strike="noStrike" dirty="0">
                          <a:effectLst/>
                          <a:latin typeface="+mj-lt"/>
                        </a:rPr>
                        <a:t>(квартальная ) бюджетная отчетность и отчетность об исполнении консолидированного бюджета субъекта РФ         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33CC33"/>
                          </a:solidFill>
                          <a:effectLst/>
                          <a:latin typeface="+mj-lt"/>
                        </a:rPr>
                        <a:t>ноябрь 2013</a:t>
                      </a:r>
                      <a:endParaRPr lang="ru-RU" sz="1400" b="1" i="0" u="none" strike="noStrike" dirty="0">
                        <a:solidFill>
                          <a:srgbClr val="33CC33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j-lt"/>
                        </a:rPr>
                        <a:t>742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+mj-lt"/>
                        </a:rPr>
                        <a:t>Бухгалтерская отчетность государственных (муниципальных) бюджетных и автономных учреждений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33CC33"/>
                          </a:solidFill>
                          <a:effectLst/>
                          <a:latin typeface="+mj-lt"/>
                        </a:rPr>
                        <a:t>ноябрь 2013</a:t>
                      </a:r>
                      <a:endParaRPr lang="ru-RU" sz="1400" b="1" i="0" u="none" strike="noStrike" dirty="0">
                        <a:solidFill>
                          <a:srgbClr val="33CC33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j-lt"/>
                        </a:rPr>
                        <a:t>Р600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+mj-lt"/>
                        </a:rPr>
                        <a:t>Формирование бюджетной росписи с учетом изменений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ноябрь 2013</a:t>
                      </a:r>
                      <a:endParaRPr lang="ru-RU" sz="1400" b="1" i="0" u="none" strike="noStrike" dirty="0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F042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 smtClean="0">
                          <a:effectLst/>
                          <a:latin typeface="+mj-lt"/>
                        </a:rPr>
                        <a:t>Отчетность </a:t>
                      </a:r>
                      <a:r>
                        <a:rPr lang="ru-RU" sz="1400" u="none" strike="noStrike" dirty="0">
                          <a:effectLst/>
                          <a:latin typeface="+mj-lt"/>
                        </a:rPr>
                        <a:t>органов управления государственными внебюджетными фондами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ноябрь 2013</a:t>
                      </a:r>
                      <a:endParaRPr lang="ru-RU" sz="1400" b="1" i="0" u="none" strike="noStrike" dirty="0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j-lt"/>
                        </a:rPr>
                        <a:t>342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 smtClean="0">
                          <a:effectLst/>
                          <a:latin typeface="+mj-lt"/>
                        </a:rPr>
                        <a:t>Бюджетная </a:t>
                      </a:r>
                      <a:r>
                        <a:rPr lang="ru-RU" sz="1400" u="none" strike="noStrike" dirty="0">
                          <a:effectLst/>
                          <a:latin typeface="+mj-lt"/>
                        </a:rPr>
                        <a:t>отчетность главных распорядителей (распорядителей) и получателей бюджетных средств         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ноябрь 2013</a:t>
                      </a:r>
                      <a:endParaRPr lang="ru-RU" sz="1400" b="1" i="0" u="none" strike="noStrike" dirty="0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j-lt"/>
                        </a:rPr>
                        <a:t>500М </a:t>
                      </a:r>
                      <a:r>
                        <a:rPr lang="ru-RU" sz="1400" b="1" u="none" strike="noStrike" dirty="0" smtClean="0">
                          <a:effectLst/>
                          <a:latin typeface="+mj-lt"/>
                        </a:rPr>
                        <a:t>кв.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r510, r511, </a:t>
                      </a:r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r512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  <a:latin typeface="+mj-lt"/>
                        </a:rPr>
                        <a:t>январь 2014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j-lt"/>
                        </a:rPr>
                        <a:t>500М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r599dr , r599im, r599nal1,  r599nal2, r599nal3, r599tab7, r599tab8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  <a:latin typeface="+mj-lt"/>
                        </a:rPr>
                        <a:t>январь 2014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+mj-lt"/>
                        </a:rPr>
                        <a:t>042 год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+mj-lt"/>
                        </a:rPr>
                        <a:t> Годовая бюджетная отчетность и отчетность об исполнении консолидированного бюджета субъекта РФ                    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33CC33"/>
                          </a:solidFill>
                          <a:effectLst/>
                          <a:latin typeface="+mj-lt"/>
                        </a:rPr>
                        <a:t>декабрь 2013</a:t>
                      </a:r>
                      <a:endParaRPr lang="ru-RU" sz="1400" b="1" i="0" u="none" strike="noStrike" dirty="0">
                        <a:solidFill>
                          <a:srgbClr val="33CC33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j-lt"/>
                        </a:rPr>
                        <a:t>350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+mj-lt"/>
                        </a:rPr>
                        <a:t>Сеть, штаты и контингенты учреждений, состоящих на бюджете субъекта РФ                                                                                                   Консолидированный бюджет субъекта РФ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  <a:latin typeface="+mj-lt"/>
                        </a:rPr>
                        <a:t>март - апрель 2014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696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Типовые проблемы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3975" y="2771775"/>
            <a:ext cx="6534150" cy="2819400"/>
          </a:xfrm>
        </p:spPr>
        <p:txBody>
          <a:bodyPr/>
          <a:lstStyle/>
          <a:p>
            <a:r>
              <a:rPr lang="ru-RU" dirty="0" smtClean="0"/>
              <a:t>Бланки</a:t>
            </a:r>
          </a:p>
          <a:p>
            <a:r>
              <a:rPr lang="ru-RU" dirty="0" smtClean="0"/>
              <a:t>Администрирование</a:t>
            </a:r>
          </a:p>
          <a:p>
            <a:r>
              <a:rPr lang="ru-RU" dirty="0" smtClean="0"/>
              <a:t>Использование памяти </a:t>
            </a:r>
            <a:r>
              <a:rPr lang="en-US" dirty="0" smtClean="0"/>
              <a:t>Web </a:t>
            </a:r>
            <a:r>
              <a:rPr lang="ru-RU" dirty="0" smtClean="0"/>
              <a:t>сервером</a:t>
            </a:r>
          </a:p>
          <a:p>
            <a:r>
              <a:rPr lang="ru-RU" dirty="0" smtClean="0"/>
              <a:t>Скорость досчёта</a:t>
            </a:r>
          </a:p>
          <a:p>
            <a:r>
              <a:rPr lang="ru-RU" dirty="0"/>
              <a:t>Импорт из </a:t>
            </a:r>
            <a:r>
              <a:rPr lang="ru-RU" dirty="0" smtClean="0">
                <a:latin typeface="+mj-lt"/>
              </a:rPr>
              <a:t>1С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7073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661988"/>
            <a:ext cx="6286500" cy="583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415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714375"/>
            <a:ext cx="4724400" cy="6143625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5238750" cy="846963"/>
          </a:xfrm>
        </p:spPr>
        <p:txBody>
          <a:bodyPr/>
          <a:lstStyle/>
          <a:p>
            <a:r>
              <a:rPr lang="ru-RU" dirty="0" smtClean="0"/>
              <a:t>Документооборот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7009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D:\_Temp\Закупочная процедур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10" y="1162050"/>
            <a:ext cx="3613751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118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723900"/>
            <a:ext cx="8229600" cy="7612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Развитие аналитики</a:t>
            </a:r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447675" y="2600324"/>
            <a:ext cx="8229600" cy="3114675"/>
          </a:xfrm>
        </p:spPr>
        <p:txBody>
          <a:bodyPr/>
          <a:lstStyle/>
          <a:p>
            <a:r>
              <a:rPr lang="ru-RU" dirty="0" smtClean="0"/>
              <a:t>Оформление бланка </a:t>
            </a:r>
            <a:r>
              <a:rPr lang="ru-RU" dirty="0" err="1" smtClean="0"/>
              <a:t>аналитички</a:t>
            </a:r>
            <a:endParaRPr lang="ru-RU" dirty="0" smtClean="0"/>
          </a:p>
          <a:p>
            <a:r>
              <a:rPr lang="ru-RU" dirty="0" smtClean="0"/>
              <a:t>Самостоятельное управление загрузкой и сопоставлением данных</a:t>
            </a:r>
          </a:p>
          <a:p>
            <a:r>
              <a:rPr lang="ru-RU" dirty="0" smtClean="0"/>
              <a:t>Промежуточная обработка потоков данных</a:t>
            </a:r>
          </a:p>
          <a:p>
            <a:r>
              <a:rPr lang="ru-RU" dirty="0" smtClean="0"/>
              <a:t>Загрузка данных из сторонних источников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9496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90574"/>
            <a:ext cx="8229600" cy="846963"/>
          </a:xfrm>
        </p:spPr>
        <p:txBody>
          <a:bodyPr/>
          <a:lstStyle/>
          <a:p>
            <a:r>
              <a:rPr lang="ru-RU" dirty="0" smtClean="0"/>
              <a:t>Конструктор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675" y="2447925"/>
            <a:ext cx="8229600" cy="3467100"/>
          </a:xfrm>
        </p:spPr>
        <p:txBody>
          <a:bodyPr/>
          <a:lstStyle/>
          <a:p>
            <a:r>
              <a:rPr lang="ru-RU" dirty="0" smtClean="0"/>
              <a:t>Новые задачи</a:t>
            </a:r>
          </a:p>
          <a:p>
            <a:r>
              <a:rPr lang="ru-RU" dirty="0" smtClean="0"/>
              <a:t>Новые альбомы</a:t>
            </a:r>
          </a:p>
          <a:p>
            <a:r>
              <a:rPr lang="ru-RU" dirty="0" smtClean="0"/>
              <a:t>Новые формы</a:t>
            </a:r>
          </a:p>
          <a:p>
            <a:pPr lvl="1"/>
            <a:r>
              <a:rPr lang="ru-RU" dirty="0" smtClean="0"/>
              <a:t>Бланки</a:t>
            </a:r>
          </a:p>
          <a:p>
            <a:pPr lvl="1"/>
            <a:r>
              <a:rPr lang="ru-RU" dirty="0" smtClean="0"/>
              <a:t>Контрольные соотношения</a:t>
            </a:r>
          </a:p>
          <a:p>
            <a:pPr lvl="1"/>
            <a:r>
              <a:rPr lang="ru-RU" dirty="0" smtClean="0"/>
              <a:t>Алгоритмы экспорта/импорта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7853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675" y="752475"/>
            <a:ext cx="8229600" cy="7802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Web </a:t>
            </a:r>
            <a:r>
              <a:rPr lang="ru-RU" dirty="0" smtClean="0"/>
              <a:t>клиент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8045190"/>
              </p:ext>
            </p:extLst>
          </p:nvPr>
        </p:nvGraphicFramePr>
        <p:xfrm>
          <a:off x="1038224" y="2228851"/>
          <a:ext cx="6962775" cy="351250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28314"/>
                <a:gridCol w="1434461"/>
              </a:tblGrid>
              <a:tr h="585417">
                <a:tc>
                  <a:txBody>
                    <a:bodyPr/>
                    <a:lstStyle/>
                    <a:p>
                      <a:r>
                        <a:rPr lang="ru-RU" dirty="0" smtClean="0"/>
                        <a:t>Оператор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5417">
                <a:tc>
                  <a:txBody>
                    <a:bodyPr/>
                    <a:lstStyle/>
                    <a:p>
                      <a:r>
                        <a:rPr lang="ru-RU" dirty="0" smtClean="0"/>
                        <a:t>Куратор НСИ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5417">
                <a:tc>
                  <a:txBody>
                    <a:bodyPr/>
                    <a:lstStyle/>
                    <a:p>
                      <a:r>
                        <a:rPr lang="ru-RU" dirty="0" smtClean="0"/>
                        <a:t>Конструктор форм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5417">
                <a:tc>
                  <a:txBody>
                    <a:bodyPr/>
                    <a:lstStyle/>
                    <a:p>
                      <a:r>
                        <a:rPr lang="ru-RU" dirty="0" smtClean="0"/>
                        <a:t>Импорт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5417">
                <a:tc>
                  <a:txBody>
                    <a:bodyPr/>
                    <a:lstStyle/>
                    <a:p>
                      <a:r>
                        <a:rPr lang="ru-RU" dirty="0" smtClean="0"/>
                        <a:t>Аналитика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5417">
                <a:tc>
                  <a:txBody>
                    <a:bodyPr/>
                    <a:lstStyle/>
                    <a:p>
                      <a:r>
                        <a:rPr lang="ru-RU" dirty="0" smtClean="0"/>
                        <a:t>Администрирование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люс 5"/>
          <p:cNvSpPr/>
          <p:nvPr/>
        </p:nvSpPr>
        <p:spPr>
          <a:xfrm>
            <a:off x="7191369" y="2393155"/>
            <a:ext cx="333375" cy="33337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люс 6"/>
          <p:cNvSpPr/>
          <p:nvPr/>
        </p:nvSpPr>
        <p:spPr>
          <a:xfrm>
            <a:off x="7191368" y="3005136"/>
            <a:ext cx="333375" cy="33337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люс 7"/>
          <p:cNvSpPr/>
          <p:nvPr/>
        </p:nvSpPr>
        <p:spPr>
          <a:xfrm>
            <a:off x="7191367" y="4173533"/>
            <a:ext cx="333375" cy="33337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люс 8"/>
          <p:cNvSpPr/>
          <p:nvPr/>
        </p:nvSpPr>
        <p:spPr>
          <a:xfrm>
            <a:off x="7191369" y="4749797"/>
            <a:ext cx="333375" cy="333375"/>
          </a:xfrm>
          <a:prstGeom prst="mathPl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2297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2615</TotalTime>
  <Words>1312</Words>
  <Application>Microsoft Office PowerPoint</Application>
  <PresentationFormat>Экран (4:3)</PresentationFormat>
  <Paragraphs>139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Программный комплекс для автоматизации управления общественными финансами «СКИФ БП»*</vt:lpstr>
      <vt:lpstr>График перехода</vt:lpstr>
      <vt:lpstr>Типовые проблемы</vt:lpstr>
      <vt:lpstr>Презентация PowerPoint</vt:lpstr>
      <vt:lpstr>Документооборот</vt:lpstr>
      <vt:lpstr>Презентация PowerPoint</vt:lpstr>
      <vt:lpstr>Развитие аналитики</vt:lpstr>
      <vt:lpstr>Конструктор</vt:lpstr>
      <vt:lpstr>Web клиент</vt:lpstr>
      <vt:lpstr>АРМ Руководителя</vt:lpstr>
      <vt:lpstr>Новые задачи</vt:lpstr>
      <vt:lpstr>ОАО «Финтех» «Финансы, Информация, Технология»</vt:lpstr>
    </vt:vector>
  </TitlesOfParts>
  <Company>FINTECH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ОТЧЁТНОСТИ ОБ ИСПОЛНЕНИИ БЮДЖЕТА</dc:title>
  <dc:creator>svm</dc:creator>
  <cp:lastModifiedBy>Shvidky</cp:lastModifiedBy>
  <cp:revision>262</cp:revision>
  <cp:lastPrinted>2013-08-29T13:20:19Z</cp:lastPrinted>
  <dcterms:created xsi:type="dcterms:W3CDTF">2006-02-08T17:17:56Z</dcterms:created>
  <dcterms:modified xsi:type="dcterms:W3CDTF">2013-08-30T16:01:55Z</dcterms:modified>
</cp:coreProperties>
</file>