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4" r:id="rId2"/>
    <p:sldId id="351" r:id="rId3"/>
    <p:sldId id="364" r:id="rId4"/>
    <p:sldId id="353" r:id="rId5"/>
    <p:sldId id="365" r:id="rId6"/>
    <p:sldId id="354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50" r:id="rId15"/>
    <p:sldId id="329" r:id="rId16"/>
    <p:sldId id="330" r:id="rId17"/>
    <p:sldId id="331" r:id="rId18"/>
    <p:sldId id="332" r:id="rId19"/>
    <p:sldId id="347" r:id="rId20"/>
    <p:sldId id="362" r:id="rId21"/>
    <p:sldId id="363" r:id="rId22"/>
    <p:sldId id="328" r:id="rId23"/>
  </p:sldIdLst>
  <p:sldSz cx="9144000" cy="6858000" type="screen4x3"/>
  <p:notesSz cx="679450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5962"/>
    <a:srgbClr val="008000"/>
    <a:srgbClr val="C5DAE7"/>
    <a:srgbClr val="DDDDDD"/>
    <a:srgbClr val="DEFBFE"/>
    <a:srgbClr val="000066"/>
    <a:srgbClr val="014B65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9" autoAdjust="0"/>
    <p:restoredTop sz="98779" autoAdjust="0"/>
  </p:normalViewPr>
  <p:slideViewPr>
    <p:cSldViewPr>
      <p:cViewPr>
        <p:scale>
          <a:sx n="100" d="100"/>
          <a:sy n="100" d="100"/>
        </p:scale>
        <p:origin x="-35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A66CECC-9A8D-47D4-B4C2-66662AEE50B9}" type="datetimeFigureOut">
              <a:rPr lang="ru-RU"/>
              <a:pPr>
                <a:defRPr/>
              </a:pPr>
              <a:t>05.09.2013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237EF7E-F0E8-434A-AC9D-F74D3F96A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43B6C-DBE4-4F78-994B-1C75BB635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13F43-8DBB-4F1B-8209-A872481E1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C64A9-7F60-4509-92E1-63857ACE0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81183-1EEE-438B-A0C5-69B13FF81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2B565-F670-46BB-B9BF-7551DB443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2AA21-A933-4766-AD95-162CD3B6F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F2F79-3928-4162-BD20-B9DCC2752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DCB83-A6E3-47BF-9085-58A629F73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97680-DD96-47D9-A5F2-D8E6C19E4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BF3BB-2270-4369-84E1-33A69EE8A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0774-0B74-447D-9310-1A65BF78B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75454-EBF4-4572-893B-C0C80733F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440638-6E66-4169-B2C9-B2317B694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20E84247E7EC6C399B015D0AD2EE7DDCED5132049B8E8F9B468DDBA5D328466969674C53582AD7D8a0LD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u="sng">
              <a:latin typeface="Times New Roman" pitchFamily="18" charset="0"/>
            </a:endParaRPr>
          </a:p>
        </p:txBody>
      </p:sp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000125" y="1714500"/>
            <a:ext cx="72866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Практика раскрытия информации об исполнении бюджетов на примере Пояснительной записки к отчету об исполнении федерального бюджета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851275" y="5286375"/>
            <a:ext cx="50815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Начальник Отдела анализа исполнения бюджетов Управления бюджетного учета и отчетности Федерального казначейства И.В. Иванов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Государственный долг Российской Федерации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40000"/>
              </a:lnSpc>
            </a:pPr>
            <a:r>
              <a:rPr lang="ru-RU" sz="3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Программа государственных заимствований</a:t>
            </a:r>
          </a:p>
          <a:p>
            <a:pPr>
              <a:lnSpc>
                <a:spcPct val="140000"/>
              </a:lnSpc>
            </a:pPr>
            <a:r>
              <a:rPr lang="ru-RU" sz="3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Изменение объема государственного долга Российской Федерации за пятилетний период</a:t>
            </a:r>
          </a:p>
          <a:p>
            <a:pPr>
              <a:lnSpc>
                <a:spcPct val="140000"/>
              </a:lnSpc>
            </a:pPr>
            <a:r>
              <a:rPr lang="ru-RU" sz="3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Структура государственного внутреннего и внешнего долга Российской Федерации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федерального бюджета</a:t>
            </a:r>
            <a:r>
              <a:rPr sz="2000" smtClean="0"/>
              <a:t> 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исполнения бюджета в разрезе групп источников финансирования дефицита бюджета</a:t>
            </a:r>
          </a:p>
          <a:p>
            <a:r>
              <a:rPr lang="ru-RU" sz="28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Сведения об остатках средств федерального бюджета</a:t>
            </a:r>
          </a:p>
          <a:p>
            <a:r>
              <a:rPr lang="ru-RU" sz="28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динамики привлечения средств госкомпании «Автодор» и федеральных бюджетных и автономных учреждений</a:t>
            </a:r>
          </a:p>
          <a:p>
            <a:r>
              <a:rPr lang="ru-RU" sz="28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источникам внешнего финансирования дефицита федерального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1476375" y="115888"/>
            <a:ext cx="6551613" cy="504825"/>
          </a:xfrm>
        </p:spPr>
        <p:txBody>
          <a:bodyPr/>
          <a:lstStyle/>
          <a:p>
            <a:pPr algn="ctr"/>
            <a:r>
              <a:rPr sz="2000"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исполнения федерального бюджета в разрезе главных администраторов средств федерального бюджета</a:t>
            </a:r>
            <a:r>
              <a:rPr sz="2000" smtClean="0"/>
              <a:t> 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ru-RU" sz="28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Динамика ведомственной структуры доходов федерального бюджета</a:t>
            </a:r>
          </a:p>
          <a:p>
            <a:pPr>
              <a:lnSpc>
                <a:spcPct val="120000"/>
              </a:lnSpc>
            </a:pPr>
            <a:r>
              <a:rPr lang="ru-RU" sz="28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Исполнение доходов федерального бюджета по отдельным администраторам доходов</a:t>
            </a:r>
          </a:p>
          <a:p>
            <a:pPr>
              <a:lnSpc>
                <a:spcPct val="120000"/>
              </a:lnSpc>
            </a:pPr>
            <a:r>
              <a:rPr lang="ru-RU" sz="28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Исполнение расходов федерального бюджета главными распорядителями средств федерального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1403350" y="260350"/>
            <a:ext cx="6551613" cy="504825"/>
          </a:xfrm>
        </p:spPr>
        <p:txBody>
          <a:bodyPr/>
          <a:lstStyle/>
          <a:p>
            <a:pPr algn="ctr"/>
            <a:r>
              <a:rPr sz="2200"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данных баланса исполнения федерального бюджета и отчета о финансовом результате</a:t>
            </a:r>
            <a:r>
              <a:rPr sz="2000" smtClean="0"/>
              <a:t> 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изменения входящих остатков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изменения остатков нефинансовых, финансовых активов и обязательств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Динамика остатков нефинансовых, финансовых активов и обязательств за пятилетний период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Особое внимание пояснению причин образования значительных остатков материальных запасов, нефинансовых активов в пути, дебиторской задолженности по выданным авансам, расчетов по ущербу имуществу, кредиторская задолженности с поставщиками и подрядчиками, расчетам по платежам в бюджеты и расчетам с депонентами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800"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Критерии раскрытия информации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Критерии для финансовых органов устанавливаются финансовым органом, уполномоченным на формирование отчета об исполнении соответствующего консолидированного бюджета</a:t>
            </a:r>
          </a:p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Критерии для главных администраторов бюджетных средств – финансовый орган соответствующего бюджета, с учетом критериев установленных ФО, формирующим КБ</a:t>
            </a:r>
          </a:p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Критерии для получателей бюджетных средств – главный администратор бюджетных средств, с учетом критериев, установленных финансовым органом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u="sng">
              <a:latin typeface="Times New Roman" pitchFamily="18" charset="0"/>
            </a:endParaRPr>
          </a:p>
        </p:txBody>
      </p:sp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1500188" y="285750"/>
            <a:ext cx="6429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0066"/>
                </a:solidFill>
              </a:rPr>
              <a:t>Сведения о результатах деятельности (ф. 0503162)</a:t>
            </a: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611188" y="1412875"/>
            <a:ext cx="78581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Информация в приложении содержит обобщенные данные о результатах деятельности субъекта бюджетной отчетности, в том числе о результатах деятельности подведомственных бюджетных и автономных учреждений при </a:t>
            </a:r>
            <a:r>
              <a:rPr lang="ru-RU" sz="1600" b="1">
                <a:solidFill>
                  <a:srgbClr val="000066"/>
                </a:solidFill>
              </a:rPr>
              <a:t>исполнении государственного (муниципального) задания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42938" y="3143250"/>
            <a:ext cx="77152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-"/>
            </a:pPr>
            <a:r>
              <a:rPr lang="ru-RU" sz="1600">
                <a:solidFill>
                  <a:srgbClr val="000066"/>
                </a:solidFill>
              </a:rPr>
              <a:t> форма составляется исходя из функций ГРБС (например, для Министерства образования – количество студентов, обучающихся в высших учебных заведениях, для Министерства здравоохранения – количество граждан, получивших высокотехнологичную медицинскую помощь);</a:t>
            </a:r>
          </a:p>
          <a:p>
            <a:pPr algn="ctr">
              <a:buFontTx/>
              <a:buChar char="-"/>
            </a:pPr>
            <a:endParaRPr lang="ru-RU" sz="1600">
              <a:solidFill>
                <a:srgbClr val="000066"/>
              </a:solidFill>
            </a:endParaRPr>
          </a:p>
          <a:p>
            <a:pPr algn="ctr">
              <a:buFontTx/>
              <a:buChar char="-"/>
            </a:pPr>
            <a:r>
              <a:rPr lang="ru-RU" sz="1600">
                <a:solidFill>
                  <a:srgbClr val="000066"/>
                </a:solidFill>
              </a:rPr>
              <a:t>  строка «Итого» ≠ «Итого расходов, предусмотренных Сводной бюджетной росписью»;</a:t>
            </a:r>
          </a:p>
          <a:p>
            <a:pPr algn="ctr">
              <a:buFontTx/>
              <a:buChar char="-"/>
            </a:pPr>
            <a:endParaRPr lang="ru-RU" sz="1600">
              <a:solidFill>
                <a:srgbClr val="000066"/>
              </a:solidFill>
            </a:endParaRPr>
          </a:p>
          <a:p>
            <a:pPr algn="ctr">
              <a:buFontTx/>
              <a:buChar char="-"/>
            </a:pPr>
            <a:r>
              <a:rPr lang="ru-RU" sz="1600">
                <a:solidFill>
                  <a:srgbClr val="000066"/>
                </a:solidFill>
              </a:rPr>
              <a:t> единицы измерения результата указываются в соответствии с национальным кодовым буквенным обозначением единицы измерения по Общероссийскому классификатору единиц измерения.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4286250" y="2571750"/>
            <a:ext cx="571500" cy="50006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i="1" u="sng">
              <a:latin typeface="Times New Roman" pitchFamily="18" charset="0"/>
            </a:endParaRPr>
          </a:p>
        </p:txBody>
      </p:sp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1571625" y="0"/>
            <a:ext cx="67103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Сведения об изменениях бюджетной росписи главного распорядителя бюджетных средств, главного администратора источников финансирования дефицита бюджета (ф. 0503163)</a:t>
            </a:r>
            <a:endParaRPr lang="ru-RU" sz="1600">
              <a:solidFill>
                <a:srgbClr val="000066"/>
              </a:solidFill>
              <a:hlinkClick r:id="rId2"/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642938" y="1428750"/>
            <a:ext cx="7858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Функциональное назначение формы – сравнение первоначальных и окончательных данных утвержденных показателей по расходам в целях определения качества планирования  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14375" y="4143375"/>
            <a:ext cx="7858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- в графе 3 указываются объемы бюджетных назначений, утвержденные бюджетной росписью </a:t>
            </a:r>
            <a:r>
              <a:rPr lang="ru-RU" sz="1600" b="1">
                <a:solidFill>
                  <a:srgbClr val="000066"/>
                </a:solidFill>
              </a:rPr>
              <a:t>с учетом внесенных в нее изменений</a:t>
            </a:r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785813" y="4929188"/>
            <a:ext cx="7858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- в графе 5 указываются причины внесенных уточнений со ссылкой на правовые основания их внесения, в случае если уточнение вносится в связи с изменениями в закон указывается закон о внесении изменений</a:t>
            </a:r>
          </a:p>
        </p:txBody>
      </p:sp>
      <p:sp>
        <p:nvSpPr>
          <p:cNvPr id="30727" name="Text Box 5"/>
          <p:cNvSpPr txBox="1">
            <a:spLocks noChangeArrowheads="1"/>
          </p:cNvSpPr>
          <p:nvPr/>
        </p:nvSpPr>
        <p:spPr bwMode="auto">
          <a:xfrm>
            <a:off x="785813" y="3286125"/>
            <a:ext cx="7858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- в графе 2 указывается утвержденный законом (решением) о бюджете объем бюджетных назначений </a:t>
            </a:r>
            <a:r>
              <a:rPr lang="ru-RU" sz="1600" b="1">
                <a:solidFill>
                  <a:srgbClr val="000066"/>
                </a:solidFill>
              </a:rPr>
              <a:t>без учета последующих изменений</a:t>
            </a:r>
            <a:endParaRPr lang="ru-RU" sz="1600">
              <a:solidFill>
                <a:srgbClr val="000066"/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4286250" y="2571750"/>
            <a:ext cx="571500" cy="50006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u="sng">
              <a:latin typeface="Times New Roman" pitchFamily="18" charset="0"/>
            </a:endParaRPr>
          </a:p>
        </p:txBody>
      </p:sp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671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Сведения об исполнении бюджета (ф. 0503164), формируемые главным администратором бюджетных средств</a:t>
            </a:r>
          </a:p>
        </p:txBody>
      </p:sp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2714625" y="1214438"/>
            <a:ext cx="3249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</a:rPr>
              <a:t>В части доходов бюджета: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25" y="1928813"/>
          <a:ext cx="7215188" cy="4064000"/>
        </p:xfrm>
        <a:graphic>
          <a:graphicData uri="http://schemas.openxmlformats.org/drawingml/2006/table">
            <a:tbl>
              <a:tblPr/>
              <a:tblGrid>
                <a:gridCol w="1240547"/>
                <a:gridCol w="321538"/>
                <a:gridCol w="786744"/>
                <a:gridCol w="793585"/>
                <a:gridCol w="971458"/>
                <a:gridCol w="1550683"/>
                <a:gridCol w="1550683"/>
              </a:tblGrid>
              <a:tr h="217407">
                <a:tc rowSpan="2">
                  <a:txBody>
                    <a:bodyPr/>
                    <a:lstStyle/>
                    <a:p>
                      <a:pPr algn="ctr" fontAlgn="t"/>
                      <a:endParaRPr lang="ru-RU" sz="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endParaRPr lang="ru-RU" sz="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 бюджетной классификации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строки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Утвержденные бюджетные назначения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Исполнено, руб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исполнения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9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 исполнено сумма,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(гр.4 - гр.3)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исполнения,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причины отклонений от планового процента исполнения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Доходы бюджета, всего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7 500 000 000,00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93,75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1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0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020 1 16 27000 01 6000 140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связи с вступлением в силу ФЗ от 3.06.2011г. №120-ФЗ "О внесении изменений в Кодекс РФ об административных правонарушениях по вопросам пожарной безопасности" значительно увеличены размеры штрафов.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7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020 1 08 07070 01 0000 110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24 500 000,00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2011 году снизилось количество обращений по регистрационным действиям, в связи с уменьшением количества перевозок грузов судами внутреннего водного плавания. Невыполнение плана доходов обусловлено уменьшением количества регистраций судов внутреннего плавания, выдачи свидетельств о праве собственности на судно, о праве плавания в связи с низким количеством обращений по регистрационным услугам.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9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020 1 13 02991 01 6000 130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дебиторской задолженности Фонда социального страхования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РФ;возврат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неиспользованных денежных средств прошлых лет  на осуществление бюджетных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инвестиций.Показатель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не прогнозируется.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кругленная прямоугольная выноска 6"/>
          <p:cNvSpPr/>
          <p:nvPr/>
        </p:nvSpPr>
        <p:spPr>
          <a:xfrm>
            <a:off x="142875" y="1071563"/>
            <a:ext cx="2571750" cy="928687"/>
          </a:xfrm>
          <a:prstGeom prst="wedgeRoundRectCallout">
            <a:avLst>
              <a:gd name="adj1" fmla="val 61904"/>
              <a:gd name="adj2" fmla="val 8726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Данные на основании плановых (прогнозных) назначений в соответствии с критериями, установленными финансовым органом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42875" y="3786188"/>
            <a:ext cx="1357313" cy="1285875"/>
          </a:xfrm>
          <a:prstGeom prst="wedgeRoundRectCallout">
            <a:avLst>
              <a:gd name="adj1" fmla="val 37014"/>
              <a:gd name="adj2" fmla="val -16522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согласно критериям, установленным финансовым органом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000750" y="1214438"/>
            <a:ext cx="2571750" cy="428625"/>
          </a:xfrm>
          <a:prstGeom prst="wedgeRoundRectCallout">
            <a:avLst>
              <a:gd name="adj1" fmla="val -131428"/>
              <a:gd name="adj2" fmla="val 13170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основании данных ф. 0503127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786563" y="2428875"/>
            <a:ext cx="2571750" cy="500063"/>
          </a:xfrm>
          <a:prstGeom prst="wedgeRoundRectCallout">
            <a:avLst>
              <a:gd name="adj1" fmla="val -118465"/>
              <a:gd name="adj2" fmla="val -5852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основании данных ф. 0503127 по строке «Доходы бюджета, всего»</a:t>
            </a:r>
          </a:p>
        </p:txBody>
      </p:sp>
      <p:sp>
        <p:nvSpPr>
          <p:cNvPr id="11" name="Скругленная прямоугольная выноска 10"/>
          <p:cNvSpPr>
            <a:spLocks noChangeArrowheads="1"/>
          </p:cNvSpPr>
          <p:nvPr/>
        </p:nvSpPr>
        <p:spPr bwMode="auto">
          <a:xfrm>
            <a:off x="7820025" y="3644900"/>
            <a:ext cx="1323975" cy="1800225"/>
          </a:xfrm>
          <a:prstGeom prst="wedgeRoundRectCallout">
            <a:avLst>
              <a:gd name="adj1" fmla="val -52157"/>
              <a:gd name="adj2" fmla="val -56435"/>
              <a:gd name="adj3" fmla="val 16667"/>
            </a:avLst>
          </a:prstGeom>
          <a:gradFill rotWithShape="1">
            <a:gsLst>
              <a:gs pos="0">
                <a:srgbClr val="8DA6FF"/>
              </a:gs>
              <a:gs pos="35001">
                <a:srgbClr val="B0C1FF"/>
              </a:gs>
              <a:gs pos="100000">
                <a:srgbClr val="DFE6FF"/>
              </a:gs>
            </a:gsLst>
            <a:lin ang="16200000" scaled="1"/>
          </a:gradFill>
          <a:ln w="9525" algn="ctr">
            <a:solidFill>
              <a:srgbClr val="0058D3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Причины отклонений поясняет главный администратор доходов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u="sng">
              <a:latin typeface="Times New Roman" pitchFamily="18" charset="0"/>
            </a:endParaRPr>
          </a:p>
        </p:txBody>
      </p:sp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67103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Сведения об исполнении бюджета (ф. 0503164), формируемые главным администратором бюджетных средств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2500313" y="1428750"/>
            <a:ext cx="3516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</a:rPr>
              <a:t>В части расходов бюджетов:</a:t>
            </a:r>
          </a:p>
        </p:txBody>
      </p:sp>
      <p:graphicFrame>
        <p:nvGraphicFramePr>
          <p:cNvPr id="31813" name="Group 69"/>
          <p:cNvGraphicFramePr>
            <a:graphicFrameLocks noGrp="1"/>
          </p:cNvGraphicFramePr>
          <p:nvPr/>
        </p:nvGraphicFramePr>
        <p:xfrm>
          <a:off x="1143000" y="2286000"/>
          <a:ext cx="7000875" cy="2787650"/>
        </p:xfrm>
        <a:graphic>
          <a:graphicData uri="http://schemas.openxmlformats.org/drawingml/2006/table">
            <a:tbl>
              <a:tblPr/>
              <a:tblGrid>
                <a:gridCol w="1203325"/>
                <a:gridCol w="312738"/>
                <a:gridCol w="763587"/>
                <a:gridCol w="769938"/>
                <a:gridCol w="941387"/>
                <a:gridCol w="1504950"/>
                <a:gridCol w="1504950"/>
              </a:tblGrid>
              <a:tr h="4476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Код по бюджетной классификации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Код строки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Утвержденные бюджетные назначения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Исполнено, руб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Показатели исполнения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92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исполнено сумма, руб (гр.4 - гр.3)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процент исполнения, %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причины отклонений от планового процента исполнения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 Расходы бюджета, всего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-3 000 000 000,00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78,57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000 0108 0300301 000 000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7 350 000 000,00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-350 000 000,00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95,24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Отсутствие НПА, регламентирующих порядок финансирования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000 0705 4280000 000 000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3 263 031 700,00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2 500 000 000,00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-763 031 700,00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76,62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Экономия по итогам конкурсных процедур.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Скругленная прямоугольная выноска 8"/>
          <p:cNvSpPr>
            <a:spLocks noChangeArrowheads="1"/>
          </p:cNvSpPr>
          <p:nvPr/>
        </p:nvSpPr>
        <p:spPr bwMode="auto">
          <a:xfrm>
            <a:off x="323850" y="836613"/>
            <a:ext cx="2016125" cy="1285875"/>
          </a:xfrm>
          <a:prstGeom prst="wedgeRoundRectCallout">
            <a:avLst>
              <a:gd name="adj1" fmla="val 139213"/>
              <a:gd name="adj2" fmla="val 62222"/>
              <a:gd name="adj3" fmla="val 16667"/>
            </a:avLst>
          </a:prstGeom>
          <a:gradFill rotWithShape="1">
            <a:gsLst>
              <a:gs pos="0">
                <a:srgbClr val="8DA6FF"/>
              </a:gs>
              <a:gs pos="35001">
                <a:srgbClr val="B0C1FF"/>
              </a:gs>
              <a:gs pos="100000">
                <a:srgbClr val="DFE6FF"/>
              </a:gs>
            </a:gsLst>
            <a:lin ang="16200000" scaled="1"/>
          </a:gradFill>
          <a:ln w="9525" algn="ctr">
            <a:solidFill>
              <a:srgbClr val="0058D3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В соответствии с ф. 0503127 в рамках критериев раскрытия информации, установленных финансовым органом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u="sng">
              <a:latin typeface="Times New Roman" pitchFamily="18" charset="0"/>
            </a:endParaRPr>
          </a:p>
        </p:txBody>
      </p:sp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671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Сведения об исполнении бюджета (ф. 0503164), формируемые финансовым органом</a:t>
            </a:r>
          </a:p>
        </p:txBody>
      </p:sp>
      <p:sp>
        <p:nvSpPr>
          <p:cNvPr id="33796" name="Text Box 7"/>
          <p:cNvSpPr txBox="1">
            <a:spLocks noChangeArrowheads="1"/>
          </p:cNvSpPr>
          <p:nvPr/>
        </p:nvSpPr>
        <p:spPr bwMode="auto">
          <a:xfrm>
            <a:off x="2714625" y="1214438"/>
            <a:ext cx="3249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</a:rPr>
              <a:t>В части доходов бюджета: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25" y="1928813"/>
          <a:ext cx="7215188" cy="4064000"/>
        </p:xfrm>
        <a:graphic>
          <a:graphicData uri="http://schemas.openxmlformats.org/drawingml/2006/table">
            <a:tbl>
              <a:tblPr/>
              <a:tblGrid>
                <a:gridCol w="1240547"/>
                <a:gridCol w="321538"/>
                <a:gridCol w="786744"/>
                <a:gridCol w="793585"/>
                <a:gridCol w="971458"/>
                <a:gridCol w="1550683"/>
                <a:gridCol w="1550683"/>
              </a:tblGrid>
              <a:tr h="217407">
                <a:tc rowSpan="2">
                  <a:txBody>
                    <a:bodyPr/>
                    <a:lstStyle/>
                    <a:p>
                      <a:pPr algn="ctr" fontAlgn="t"/>
                      <a:endParaRPr lang="ru-RU" sz="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endParaRPr lang="ru-RU" sz="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 бюджетной классификации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строки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Утвержденные бюджетные назначения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Исполнено, руб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исполнения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9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 исполнено сумма,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(гр.4 - гр.3)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исполнения,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причины отклонений от планового процента исполнения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Доходы бюджета, всего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7 500 000 000,00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93,75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1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0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020 1 16 27000 01 6000 140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связи с вступлением в силу ФЗ от 3.06.2011г. №120-ФЗ "О внесении изменений в Кодекс РФ об административных правонарушениях по вопросам пожарной безопасности" значительно увеличены размеры штрафов.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7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020 1 08 07070 01 0000 110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24 500 000,00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2011 году снизилось количество обращений по регистрационным действиям, в связи с уменьшением количества перевозок грузов судами внутреннего водного плавания. Невыполнение плана доходов обусловлено уменьшением количества регистраций судов внутреннего плавания, выдачи свидетельств о праве собственности на судно, о праве плавания в связи с низким количеством обращений по регистрационным услугам.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9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020 1 13 02991 01 6000 130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дебиторской задолженности Фонда социального страхования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РФ;возврат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неиспользованных денежных средств прошлых лет  на осуществление бюджетных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инвестиций.Показатель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не прогнозируется.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кругленная прямоугольная выноска 6"/>
          <p:cNvSpPr/>
          <p:nvPr/>
        </p:nvSpPr>
        <p:spPr>
          <a:xfrm>
            <a:off x="142875" y="1071563"/>
            <a:ext cx="2571750" cy="928687"/>
          </a:xfrm>
          <a:prstGeom prst="wedgeRoundRectCallout">
            <a:avLst>
              <a:gd name="adj1" fmla="val 61904"/>
              <a:gd name="adj2" fmla="val 8726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Данные на основании плановых назначений, установленных законом (решением) о бюджете по строке «Расходы бюджета, всего»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42875" y="3786188"/>
            <a:ext cx="1357313" cy="1285875"/>
          </a:xfrm>
          <a:prstGeom prst="wedgeRoundRectCallout">
            <a:avLst>
              <a:gd name="adj1" fmla="val 37014"/>
              <a:gd name="adj2" fmla="val -16522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согласно критериям, установленным финансовым органом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000750" y="1214438"/>
            <a:ext cx="2571750" cy="428625"/>
          </a:xfrm>
          <a:prstGeom prst="wedgeRoundRectCallout">
            <a:avLst>
              <a:gd name="adj1" fmla="val -131428"/>
              <a:gd name="adj2" fmla="val 13170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основании данных ф. 0503117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156325" y="2420938"/>
            <a:ext cx="2571750" cy="500062"/>
          </a:xfrm>
          <a:prstGeom prst="wedgeRoundRectCallout">
            <a:avLst>
              <a:gd name="adj1" fmla="val -118465"/>
              <a:gd name="adj2" fmla="val -5852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основании данных ф. 0503117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50" y="115888"/>
            <a:ext cx="7170738" cy="504825"/>
          </a:xfrm>
        </p:spPr>
        <p:txBody>
          <a:bodyPr/>
          <a:lstStyle/>
          <a:p>
            <a:pPr algn="ctr"/>
            <a:r>
              <a:rPr sz="2000"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Рейтинг открытости и прозрачности бюджетного процесса стран мира за 2012 год</a:t>
            </a:r>
          </a:p>
        </p:txBody>
      </p:sp>
      <p:sp>
        <p:nvSpPr>
          <p:cNvPr id="16386" name="Номер слайда 3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ru-RU" sz="12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6387" name="Содержимое 4"/>
          <p:cNvPicPr>
            <a:picLocks noGrp="1"/>
          </p:cNvPicPr>
          <p:nvPr>
            <p:ph idx="4294967295"/>
          </p:nvPr>
        </p:nvPicPr>
        <p:blipFill>
          <a:blip r:embed="rId2" cstate="print"/>
          <a:srcRect l="7668" t="19254" r="13489" b="6125"/>
          <a:stretch>
            <a:fillRect/>
          </a:stretch>
        </p:blipFill>
        <p:spPr>
          <a:xfrm>
            <a:off x="1187450" y="1125538"/>
            <a:ext cx="7215188" cy="4740275"/>
          </a:xfrm>
        </p:spPr>
      </p:pic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900113" y="5805488"/>
            <a:ext cx="7715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2012 год - 10 место в рейтинге открытости и прозрачности бюджетного процесса стран мира по оценке Международного бюджетного партнерства</a:t>
            </a:r>
          </a:p>
          <a:p>
            <a:endParaRPr lang="ru-RU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8" name="Номер слайда 3"/>
          <p:cNvSpPr txBox="1">
            <a:spLocks/>
          </p:cNvSpPr>
          <p:nvPr/>
        </p:nvSpPr>
        <p:spPr>
          <a:xfrm>
            <a:off x="7164388" y="667543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AF4455A-1FAF-4046-AD91-995F2C0D413F}" type="slidenum">
              <a:rPr lang="ru-RU" sz="1200" b="1">
                <a:solidFill>
                  <a:schemeClr val="tx2"/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u="sng">
              <a:latin typeface="Times New Roman" pitchFamily="18" charset="0"/>
            </a:endParaRPr>
          </a:p>
        </p:txBody>
      </p:sp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67103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0066"/>
                </a:solidFill>
              </a:rPr>
              <a:t>Сведения об исполнении бюджета (ф. 0503164), формируемые финансовым органом</a:t>
            </a: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2484438" y="1412875"/>
            <a:ext cx="3506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</a:rPr>
              <a:t>В части расходов бюджетов:</a:t>
            </a:r>
          </a:p>
        </p:txBody>
      </p:sp>
      <p:graphicFrame>
        <p:nvGraphicFramePr>
          <p:cNvPr id="33861" name="Group 69"/>
          <p:cNvGraphicFramePr>
            <a:graphicFrameLocks noGrp="1"/>
          </p:cNvGraphicFramePr>
          <p:nvPr/>
        </p:nvGraphicFramePr>
        <p:xfrm>
          <a:off x="1143000" y="2286000"/>
          <a:ext cx="7000875" cy="2787650"/>
        </p:xfrm>
        <a:graphic>
          <a:graphicData uri="http://schemas.openxmlformats.org/drawingml/2006/table">
            <a:tbl>
              <a:tblPr/>
              <a:tblGrid>
                <a:gridCol w="1203325"/>
                <a:gridCol w="312738"/>
                <a:gridCol w="763587"/>
                <a:gridCol w="769938"/>
                <a:gridCol w="941387"/>
                <a:gridCol w="1504950"/>
                <a:gridCol w="1504950"/>
              </a:tblGrid>
              <a:tr h="4476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Код по бюджетной классификации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Код строки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Утвержденные бюджетные назначения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Исполнено, руб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Показатели исполнения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92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исполнено сумма, руб (гр.4 - гр.3)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процент исполнения, %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причины отклонений от планового процента исполнения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 Расходы бюджета, всего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-3 000 000 000,00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78,57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000 0108 0300301 000 000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7 350 000 000,00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7 000 000 000,00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-350 000 000,00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95,24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Отсутствие НПА, регламентирующих порядок финансирования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000 0705 4280000 000 000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3 263 031 700,00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2 500 000 000,00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-763 031 700,00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76,62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Экономия по итогам конкурсных процедур.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Скругленная прямоугольная выноска 8"/>
          <p:cNvSpPr>
            <a:spLocks noChangeArrowheads="1"/>
          </p:cNvSpPr>
          <p:nvPr/>
        </p:nvSpPr>
        <p:spPr bwMode="auto">
          <a:xfrm>
            <a:off x="395288" y="836613"/>
            <a:ext cx="2016125" cy="1285875"/>
          </a:xfrm>
          <a:prstGeom prst="wedgeRoundRectCallout">
            <a:avLst>
              <a:gd name="adj1" fmla="val 139213"/>
              <a:gd name="adj2" fmla="val 62222"/>
              <a:gd name="adj3" fmla="val 16667"/>
            </a:avLst>
          </a:prstGeom>
          <a:gradFill rotWithShape="1">
            <a:gsLst>
              <a:gs pos="0">
                <a:srgbClr val="8DA6FF"/>
              </a:gs>
              <a:gs pos="35001">
                <a:srgbClr val="B0C1FF"/>
              </a:gs>
              <a:gs pos="100000">
                <a:srgbClr val="DFE6FF"/>
              </a:gs>
            </a:gsLst>
            <a:lin ang="16200000" scaled="1"/>
          </a:gradFill>
          <a:ln w="9525" algn="ctr">
            <a:solidFill>
              <a:srgbClr val="0058D3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В соответствии с ф. 0503117 в рамках критериев раскрытия информации, установленных финансовым органом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1600" b="0" smtClean="0">
                <a:solidFill>
                  <a:srgbClr val="000066"/>
                </a:solidFill>
                <a:latin typeface="Arial" charset="0"/>
                <a:cs typeface="Arial" charset="0"/>
              </a:rPr>
              <a:t>Сведения о движении нефинансовых активов ф. 0503168</a:t>
            </a:r>
          </a:p>
        </p:txBody>
      </p:sp>
      <p:pic>
        <p:nvPicPr>
          <p:cNvPr id="3584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628775"/>
            <a:ext cx="7589838" cy="4525963"/>
          </a:xfrm>
        </p:spPr>
      </p:pic>
      <p:sp>
        <p:nvSpPr>
          <p:cNvPr id="8" name="Скругленная прямоугольная выноска 7"/>
          <p:cNvSpPr>
            <a:spLocks noChangeArrowheads="1"/>
          </p:cNvSpPr>
          <p:nvPr/>
        </p:nvSpPr>
        <p:spPr bwMode="auto">
          <a:xfrm>
            <a:off x="3563938" y="4724400"/>
            <a:ext cx="1152525" cy="792163"/>
          </a:xfrm>
          <a:prstGeom prst="wedgeRoundRectCallout">
            <a:avLst>
              <a:gd name="adj1" fmla="val 140634"/>
              <a:gd name="adj2" fmla="val -176852"/>
              <a:gd name="adj3" fmla="val 16667"/>
            </a:avLst>
          </a:prstGeom>
          <a:gradFill rotWithShape="1">
            <a:gsLst>
              <a:gs pos="0">
                <a:srgbClr val="8DA6FF"/>
              </a:gs>
              <a:gs pos="35001">
                <a:srgbClr val="B0C1FF"/>
              </a:gs>
              <a:gs pos="100000">
                <a:srgbClr val="DFE6FF"/>
              </a:gs>
            </a:gsLst>
            <a:lin ang="16200000" scaled="1"/>
          </a:gradFill>
          <a:ln w="9525" algn="ctr">
            <a:solidFill>
              <a:srgbClr val="0058D3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Дебетовые обороты</a:t>
            </a:r>
          </a:p>
        </p:txBody>
      </p:sp>
      <p:sp>
        <p:nvSpPr>
          <p:cNvPr id="2" name="Скругленная прямоугольная выноска 7"/>
          <p:cNvSpPr>
            <a:spLocks noChangeArrowheads="1"/>
          </p:cNvSpPr>
          <p:nvPr/>
        </p:nvSpPr>
        <p:spPr bwMode="auto">
          <a:xfrm>
            <a:off x="7019925" y="4724400"/>
            <a:ext cx="1081088" cy="792163"/>
          </a:xfrm>
          <a:prstGeom prst="wedgeRoundRectCallout">
            <a:avLst>
              <a:gd name="adj1" fmla="val -64097"/>
              <a:gd name="adj2" fmla="val -211722"/>
              <a:gd name="adj3" fmla="val 16667"/>
            </a:avLst>
          </a:prstGeom>
          <a:gradFill rotWithShape="1">
            <a:gsLst>
              <a:gs pos="0">
                <a:srgbClr val="8DA6FF"/>
              </a:gs>
              <a:gs pos="35001">
                <a:srgbClr val="B0C1FF"/>
              </a:gs>
              <a:gs pos="100000">
                <a:srgbClr val="DFE6FF"/>
              </a:gs>
            </a:gsLst>
            <a:lin ang="16200000" scaled="1"/>
          </a:gradFill>
          <a:ln w="9525" algn="ctr">
            <a:solidFill>
              <a:srgbClr val="0058D3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Кредитовые обороты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4211638" y="5805488"/>
            <a:ext cx="3760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Дт 1 101 11 310 – Кт 1 106 11 310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 noGrp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fld id="{E02C3F2D-DFC6-4D46-9AB9-3397D52B7F3E}" type="slidenum">
              <a:rPr lang="en-US" sz="1200">
                <a:solidFill>
                  <a:srgbClr val="878787"/>
                </a:solidFill>
                <a:latin typeface="+mn-lt"/>
                <a:cs typeface="+mn-cs"/>
                <a:sym typeface="Lucida Grande" charset="0"/>
              </a:rPr>
              <a:pPr algn="r">
                <a:defRPr/>
              </a:pPr>
              <a:t>22</a:t>
            </a:fld>
            <a:endParaRPr lang="en-US" sz="1200">
              <a:solidFill>
                <a:srgbClr val="878787"/>
              </a:solidFill>
              <a:latin typeface="+mn-lt"/>
              <a:cs typeface="+mn-cs"/>
              <a:sym typeface="Lucida Grande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3"/>
          <p:cNvSpPr>
            <a:spLocks/>
          </p:cNvSpPr>
          <p:nvPr/>
        </p:nvSpPr>
        <p:spPr bwMode="auto">
          <a:xfrm>
            <a:off x="1284288" y="249238"/>
            <a:ext cx="65405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endParaRPr lang="ru-RU">
              <a:solidFill>
                <a:srgbClr val="1F497D"/>
              </a:solidFill>
              <a:sym typeface="Arial" charset="0"/>
            </a:endParaRPr>
          </a:p>
        </p:txBody>
      </p:sp>
      <p:sp>
        <p:nvSpPr>
          <p:cNvPr id="36868" name="Text Box 22"/>
          <p:cNvSpPr txBox="1">
            <a:spLocks noChangeArrowheads="1"/>
          </p:cNvSpPr>
          <p:nvPr/>
        </p:nvSpPr>
        <p:spPr bwMode="auto">
          <a:xfrm>
            <a:off x="8694738" y="6230938"/>
            <a:ext cx="3143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fld id="{531E360B-61CF-4EE1-852B-9FDD13823547}" type="slidenum">
              <a:rPr lang="en-US" sz="1400">
                <a:solidFill>
                  <a:srgbClr val="1F497D"/>
                </a:solidFill>
                <a:latin typeface="Lucida Grande"/>
                <a:sym typeface="Lucida Grande"/>
              </a:rPr>
              <a:pPr algn="r"/>
              <a:t>22</a:t>
            </a:fld>
            <a:endParaRPr lang="en-US" sz="140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36869" name="Rectangle 23"/>
          <p:cNvSpPr>
            <a:spLocks/>
          </p:cNvSpPr>
          <p:nvPr/>
        </p:nvSpPr>
        <p:spPr bwMode="auto">
          <a:xfrm>
            <a:off x="323850" y="363538"/>
            <a:ext cx="8585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>
              <a:lnSpc>
                <a:spcPct val="80000"/>
              </a:lnSpc>
            </a:pPr>
            <a:endParaRPr lang="en-US" sz="2000" b="1">
              <a:latin typeface="Times New Roman" pitchFamily="18" charset="0"/>
              <a:sym typeface="Lucida Grande"/>
            </a:endParaRPr>
          </a:p>
        </p:txBody>
      </p:sp>
      <p:sp>
        <p:nvSpPr>
          <p:cNvPr id="36870" name="Rectangle 24"/>
          <p:cNvSpPr>
            <a:spLocks/>
          </p:cNvSpPr>
          <p:nvPr/>
        </p:nvSpPr>
        <p:spPr bwMode="auto">
          <a:xfrm>
            <a:off x="2555875" y="1628775"/>
            <a:ext cx="49688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marL="342900" indent="-342900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SzPct val="100000"/>
              <a:buFont typeface="Lucida Grande"/>
              <a:buNone/>
            </a:pPr>
            <a:endParaRPr lang="ru-RU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  <a:p>
            <a:pPr marL="342900" indent="-342900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SzPct val="100000"/>
              <a:buFont typeface="Lucida Grande"/>
              <a:buNone/>
            </a:pPr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Спасибо за внимание!</a:t>
            </a:r>
            <a:endParaRPr lang="en-US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36871" name="Rectangle 26"/>
          <p:cNvSpPr>
            <a:spLocks/>
          </p:cNvSpPr>
          <p:nvPr/>
        </p:nvSpPr>
        <p:spPr bwMode="auto">
          <a:xfrm>
            <a:off x="4695825" y="5013325"/>
            <a:ext cx="184150" cy="3127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ts val="763"/>
              </a:spcBef>
            </a:pPr>
            <a:endParaRPr lang="en-US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1692275" y="188913"/>
            <a:ext cx="5759450" cy="504825"/>
          </a:xfrm>
        </p:spPr>
        <p:txBody>
          <a:bodyPr/>
          <a:lstStyle/>
          <a:p>
            <a:pPr algn="ctr"/>
            <a:r>
              <a:rPr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</a:p>
        </p:txBody>
      </p:sp>
      <p:sp>
        <p:nvSpPr>
          <p:cNvPr id="17410" name="AutoShape 7"/>
          <p:cNvSpPr>
            <a:spLocks noChangeArrowheads="1"/>
          </p:cNvSpPr>
          <p:nvPr/>
        </p:nvSpPr>
        <p:spPr bwMode="auto">
          <a:xfrm>
            <a:off x="395288" y="4005263"/>
            <a:ext cx="6480175" cy="1223962"/>
          </a:xfrm>
          <a:prstGeom prst="roundRect">
            <a:avLst>
              <a:gd name="adj" fmla="val 16667"/>
            </a:avLst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Пояснительная записка к отчету об исполнении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консолидированного бюджета субъекта РФ</a:t>
            </a:r>
          </a:p>
        </p:txBody>
      </p:sp>
      <p:sp>
        <p:nvSpPr>
          <p:cNvPr id="17411" name="AutoShape 8"/>
          <p:cNvSpPr>
            <a:spLocks noChangeArrowheads="1"/>
          </p:cNvSpPr>
          <p:nvPr/>
        </p:nvSpPr>
        <p:spPr bwMode="auto">
          <a:xfrm>
            <a:off x="468313" y="1700213"/>
            <a:ext cx="7920037" cy="1223962"/>
          </a:xfrm>
          <a:prstGeom prst="roundRect">
            <a:avLst>
              <a:gd name="adj" fmla="val 16667"/>
            </a:avLst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Пояснительная записка – основа доступной для внешних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пользователей информации о состоянии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государственных финансов</a:t>
            </a:r>
          </a:p>
        </p:txBody>
      </p:sp>
      <p:sp>
        <p:nvSpPr>
          <p:cNvPr id="17412" name="WordArt 13"/>
          <p:cNvSpPr>
            <a:spLocks noChangeArrowheads="1" noChangeShapeType="1" noTextEdit="1"/>
          </p:cNvSpPr>
          <p:nvPr/>
        </p:nvSpPr>
        <p:spPr bwMode="auto">
          <a:xfrm>
            <a:off x="7380288" y="4149725"/>
            <a:ext cx="7350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1763713" y="260350"/>
            <a:ext cx="6192837" cy="504825"/>
          </a:xfrm>
        </p:spPr>
        <p:txBody>
          <a:bodyPr/>
          <a:lstStyle/>
          <a:p>
            <a:pPr algn="ctr"/>
            <a:r>
              <a:rPr sz="1800"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Структура пояснительной записки об исполнении федерального бюджет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5184775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Макроэкономические условия исполнения федерального бюджета</a:t>
            </a:r>
          </a:p>
          <a:p>
            <a:pPr>
              <a:lnSpc>
                <a:spcPct val="14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Основные показатели исполнения федерального бюджета</a:t>
            </a:r>
          </a:p>
          <a:p>
            <a:pPr>
              <a:lnSpc>
                <a:spcPct val="14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Доходы федерального бюджета</a:t>
            </a:r>
          </a:p>
          <a:p>
            <a:pPr>
              <a:lnSpc>
                <a:spcPct val="14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Расходы федерального бюджета</a:t>
            </a:r>
          </a:p>
          <a:p>
            <a:pPr>
              <a:lnSpc>
                <a:spcPct val="14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Государственный долг Российской Федерации</a:t>
            </a:r>
          </a:p>
          <a:p>
            <a:pPr>
              <a:lnSpc>
                <a:spcPct val="14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федерального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>
          <a:xfrm>
            <a:off x="1763713" y="260350"/>
            <a:ext cx="6192837" cy="504825"/>
          </a:xfrm>
        </p:spPr>
        <p:txBody>
          <a:bodyPr/>
          <a:lstStyle/>
          <a:p>
            <a:pPr algn="ctr"/>
            <a:r>
              <a:rPr sz="1800"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Структура пояснительной записки об исполнении федерального бюджет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96975"/>
            <a:ext cx="8229600" cy="518477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исполнения федерального бюджета в разрезе главных администраторов средств федерального бюджета </a:t>
            </a:r>
          </a:p>
          <a:p>
            <a:pPr>
              <a:lnSpc>
                <a:spcPct val="11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Резервный фонд и Фонд национального благосостояния</a:t>
            </a:r>
          </a:p>
          <a:p>
            <a:pPr>
              <a:lnSpc>
                <a:spcPct val="11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Размещение средств федерального бюджета на банковские депозиты</a:t>
            </a:r>
          </a:p>
          <a:p>
            <a:pPr>
              <a:lnSpc>
                <a:spcPct val="11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данных баланса исполнения федерального бюджета и отчета о финансовом результате</a:t>
            </a:r>
          </a:p>
          <a:p>
            <a:pPr>
              <a:lnSpc>
                <a:spcPct val="11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бюджетной системы Российской Федерации</a:t>
            </a:r>
          </a:p>
          <a:p>
            <a:pPr>
              <a:lnSpc>
                <a:spcPct val="110000"/>
              </a:lnSpc>
            </a:pPr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Методика составления отчета об исполнении федерального бюджета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2000"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Макроэкономические условия исполнения федерального бюджета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ВВП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Уровень инфляции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Динамика цен на нефть марки «Юралс»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Объем экспорта/импорта товаров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Динамика курса доллара США и Евро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Основные показатели исполнения федерального бюджета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Динамика основных показателей федерального бюджета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Данные об исполнении основных показателей федерального бюджета за последние пять лет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Динамика по отношению к ВВП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Доходы федерального бюджета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федерального бюджета</a:t>
            </a:r>
          </a:p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Структура доходов федерального бюджета по видам доходов</a:t>
            </a:r>
          </a:p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Факторный анализ поступления доходов федерального бюджета</a:t>
            </a:r>
          </a:p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Задолженность по налоговым платежам в бюджетную систему Российской Федерации </a:t>
            </a:r>
            <a:endParaRPr lang="en-US" sz="2400" smtClean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соблюдения нормативов отчислений федеральных налогов и сборов, неналоговых доходов в федеральный бюджет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Расходы федерального бюджета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Анализ исполнения расходов федерального бюджета в разрезе разделов и подразделов классификации расходов</a:t>
            </a:r>
          </a:p>
          <a:p>
            <a:pPr>
              <a:lnSpc>
                <a:spcPct val="95000"/>
              </a:lnSpc>
            </a:pPr>
            <a:r>
              <a:rPr 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Информация о результатах мониторинга реализации положений Федерального закона от 8 мая 2010 г. № 83-ФЗ</a:t>
            </a:r>
          </a:p>
          <a:p>
            <a:pPr>
              <a:lnSpc>
                <a:spcPct val="95000"/>
              </a:lnSpc>
            </a:pPr>
            <a:r>
              <a:rPr 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Реализация приоритетных национальных проектов</a:t>
            </a:r>
          </a:p>
          <a:p>
            <a:pPr>
              <a:lnSpc>
                <a:spcPct val="95000"/>
              </a:lnSpc>
            </a:pPr>
            <a:r>
              <a:rPr 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Расходы федерального бюджета, осуществляемые в рамках федеральных целевых программ</a:t>
            </a:r>
          </a:p>
          <a:p>
            <a:pPr>
              <a:lnSpc>
                <a:spcPct val="95000"/>
              </a:lnSpc>
            </a:pPr>
            <a:r>
              <a:rPr 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Расходы федерального бюджета на организацию и проведение XXII Олимпийских зимних игр в г. Сочи</a:t>
            </a:r>
          </a:p>
          <a:p>
            <a:pPr>
              <a:lnSpc>
                <a:spcPct val="95000"/>
              </a:lnSpc>
            </a:pPr>
            <a:r>
              <a:rPr 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бюджетам субъектов Российской Федерации</a:t>
            </a:r>
          </a:p>
          <a:p>
            <a:pPr>
              <a:lnSpc>
                <a:spcPct val="95000"/>
              </a:lnSpc>
            </a:pPr>
            <a:r>
              <a:rPr lang="ru-RU" sz="200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бюджетам государственных внебюджетных фондов Российской Федерации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12538</TotalTime>
  <Words>1623</Words>
  <Application>Microsoft Office PowerPoint</Application>
  <PresentationFormat>Экран (4:3)</PresentationFormat>
  <Paragraphs>308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Рейтинг открытости и прозрачности бюджетного процесса стран мира за 2012 год</vt:lpstr>
      <vt:lpstr>Пояснительная записка</vt:lpstr>
      <vt:lpstr>Структура пояснительной записки об исполнении федерального бюджет</vt:lpstr>
      <vt:lpstr>Структура пояснительной записки об исполнении федерального бюджет</vt:lpstr>
      <vt:lpstr>Макроэкономические условия исполнения федерального бюджета</vt:lpstr>
      <vt:lpstr>Основные показатели исполнения федерального бюджета</vt:lpstr>
      <vt:lpstr>Доходы федерального бюджета</vt:lpstr>
      <vt:lpstr>Расходы федерального бюджета</vt:lpstr>
      <vt:lpstr>Государственный долг Российской Федерации</vt:lpstr>
      <vt:lpstr>Источники финансирования дефицита федерального бюджета </vt:lpstr>
      <vt:lpstr>Анализ исполнения федерального бюджета в разрезе главных администраторов средств федерального бюджета </vt:lpstr>
      <vt:lpstr>Анализ данных баланса исполнения федерального бюджета и отчета о финансовом результате </vt:lpstr>
      <vt:lpstr>Критерии раскрытия информации</vt:lpstr>
      <vt:lpstr>Слайд 15</vt:lpstr>
      <vt:lpstr>Слайд 16</vt:lpstr>
      <vt:lpstr>Слайд 17</vt:lpstr>
      <vt:lpstr>Слайд 18</vt:lpstr>
      <vt:lpstr>Слайд 19</vt:lpstr>
      <vt:lpstr>Слайд 20</vt:lpstr>
      <vt:lpstr>Сведения о движении нефинансовых активов ф. 0503168</vt:lpstr>
      <vt:lpstr>Слайд 22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User</cp:lastModifiedBy>
  <cp:revision>355</cp:revision>
  <dcterms:created xsi:type="dcterms:W3CDTF">2012-02-14T07:53:23Z</dcterms:created>
  <dcterms:modified xsi:type="dcterms:W3CDTF">2013-09-05T05:08:45Z</dcterms:modified>
</cp:coreProperties>
</file>