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slideLayouts/slideLayout15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Default Extension="bin" ContentType="application/vnd.openxmlformats-officedocument.oleObject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Default Extension="vml" ContentType="application/vnd.openxmlformats-officedocument.vmlDrawing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77" r:id="rId1"/>
    <p:sldMasterId id="2147483692" r:id="rId2"/>
  </p:sldMasterIdLst>
  <p:notesMasterIdLst>
    <p:notesMasterId r:id="rId50"/>
  </p:notesMasterIdLst>
  <p:handoutMasterIdLst>
    <p:handoutMasterId r:id="rId51"/>
  </p:handoutMasterIdLst>
  <p:sldIdLst>
    <p:sldId id="610" r:id="rId3"/>
    <p:sldId id="617" r:id="rId4"/>
    <p:sldId id="612" r:id="rId5"/>
    <p:sldId id="613" r:id="rId6"/>
    <p:sldId id="614" r:id="rId7"/>
    <p:sldId id="615" r:id="rId8"/>
    <p:sldId id="616" r:id="rId9"/>
    <p:sldId id="626" r:id="rId10"/>
    <p:sldId id="627" r:id="rId11"/>
    <p:sldId id="628" r:id="rId12"/>
    <p:sldId id="629" r:id="rId13"/>
    <p:sldId id="630" r:id="rId14"/>
    <p:sldId id="620" r:id="rId15"/>
    <p:sldId id="621" r:id="rId16"/>
    <p:sldId id="623" r:id="rId17"/>
    <p:sldId id="622" r:id="rId18"/>
    <p:sldId id="624" r:id="rId19"/>
    <p:sldId id="625" r:id="rId20"/>
    <p:sldId id="444" r:id="rId21"/>
    <p:sldId id="594" r:id="rId22"/>
    <p:sldId id="609" r:id="rId23"/>
    <p:sldId id="579" r:id="rId24"/>
    <p:sldId id="585" r:id="rId25"/>
    <p:sldId id="586" r:id="rId26"/>
    <p:sldId id="587" r:id="rId27"/>
    <p:sldId id="588" r:id="rId28"/>
    <p:sldId id="583" r:id="rId29"/>
    <p:sldId id="559" r:id="rId30"/>
    <p:sldId id="578" r:id="rId31"/>
    <p:sldId id="618" r:id="rId32"/>
    <p:sldId id="619" r:id="rId33"/>
    <p:sldId id="589" r:id="rId34"/>
    <p:sldId id="590" r:id="rId35"/>
    <p:sldId id="591" r:id="rId36"/>
    <p:sldId id="592" r:id="rId37"/>
    <p:sldId id="593" r:id="rId38"/>
    <p:sldId id="598" r:id="rId39"/>
    <p:sldId id="596" r:id="rId40"/>
    <p:sldId id="597" r:id="rId41"/>
    <p:sldId id="601" r:id="rId42"/>
    <p:sldId id="602" r:id="rId43"/>
    <p:sldId id="603" r:id="rId44"/>
    <p:sldId id="607" r:id="rId45"/>
    <p:sldId id="604" r:id="rId46"/>
    <p:sldId id="606" r:id="rId47"/>
    <p:sldId id="608" r:id="rId48"/>
    <p:sldId id="564" r:id="rId49"/>
  </p:sldIdLst>
  <p:sldSz cx="9144000" cy="6858000" type="screen4x3"/>
  <p:notesSz cx="6797675" cy="9874250"/>
  <p:defaultTextStyle>
    <a:defPPr>
      <a:defRPr lang="en-US"/>
    </a:defPPr>
    <a:lvl1pPr algn="just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just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just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just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just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2D2DB9"/>
    <a:srgbClr val="FF7979"/>
    <a:srgbClr val="8383E1"/>
    <a:srgbClr val="A8A8EA"/>
    <a:srgbClr val="009900"/>
    <a:srgbClr val="E7F5FD"/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950" autoAdjust="0"/>
    <p:restoredTop sz="99200" autoAdjust="0"/>
  </p:normalViewPr>
  <p:slideViewPr>
    <p:cSldViewPr>
      <p:cViewPr>
        <p:scale>
          <a:sx n="83" d="100"/>
          <a:sy n="83" d="100"/>
        </p:scale>
        <p:origin x="-1668" y="-252"/>
      </p:cViewPr>
      <p:guideLst>
        <p:guide orient="horz" pos="1680"/>
        <p:guide orient="horz" pos="4319"/>
        <p:guide orient="horz" pos="288"/>
        <p:guide orient="horz" pos="3360"/>
        <p:guide pos="4944"/>
        <p:guide pos="192"/>
        <p:guide pos="57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2256" y="-120"/>
      </p:cViewPr>
      <p:guideLst>
        <p:guide orient="horz" pos="3111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3E6619-F66D-B243-B668-539776875F47}" type="doc">
      <dgm:prSet loTypeId="urn:microsoft.com/office/officeart/2005/8/layout/pyramid2" loCatId="" qsTypeId="urn:microsoft.com/office/officeart/2005/8/quickstyle/3D5" qsCatId="3D" csTypeId="urn:microsoft.com/office/officeart/2005/8/colors/accent1_2" csCatId="accent1" phldr="1"/>
      <dgm:spPr/>
    </dgm:pt>
    <dgm:pt modelId="{57EDBACB-B458-4A49-8D5B-F091DB1C61D1}">
      <dgm:prSet phldrT="[Текст]" custT="1"/>
      <dgm:spPr>
        <a:solidFill>
          <a:srgbClr val="CD924B">
            <a:alpha val="48000"/>
          </a:srgbClr>
        </a:solidFill>
        <a:sp3d z="57150" extrusionH="63500" prstMaterial="matte">
          <a:bevelT/>
          <a:bevelB prst="convex"/>
        </a:sp3d>
      </dgm:spPr>
      <dgm:t>
        <a:bodyPr/>
        <a:lstStyle/>
        <a:p>
          <a:r>
            <a:rPr lang="ru-RU" sz="2400" b="1" dirty="0" smtClean="0">
              <a:solidFill>
                <a:srgbClr val="FF0000"/>
              </a:solidFill>
            </a:rPr>
            <a:t>1.</a:t>
          </a:r>
          <a:r>
            <a:rPr lang="ru-RU" sz="2400" b="1" dirty="0" smtClean="0">
              <a:solidFill>
                <a:srgbClr val="0000FF"/>
              </a:solidFill>
            </a:rPr>
            <a:t> Единый план счетов бухгалтерского учета Приказ Минфина России             от 1 декабря 2010 г. № 157н</a:t>
          </a:r>
          <a:endParaRPr lang="ru-RU" sz="2400" b="1" dirty="0">
            <a:solidFill>
              <a:srgbClr val="0000FF"/>
            </a:solidFill>
          </a:endParaRPr>
        </a:p>
      </dgm:t>
    </dgm:pt>
    <dgm:pt modelId="{1FEF3A56-FA6F-EA4E-875E-1C86C510F1D9}" type="parTrans" cxnId="{F115AD0B-274B-6A47-A04E-28C60D846E52}">
      <dgm:prSet/>
      <dgm:spPr/>
      <dgm:t>
        <a:bodyPr/>
        <a:lstStyle/>
        <a:p>
          <a:endParaRPr lang="ru-RU"/>
        </a:p>
      </dgm:t>
    </dgm:pt>
    <dgm:pt modelId="{0F9B31A1-ED31-7F40-AA37-871BC8BFA964}" type="sibTrans" cxnId="{F115AD0B-274B-6A47-A04E-28C60D846E52}">
      <dgm:prSet/>
      <dgm:spPr/>
      <dgm:t>
        <a:bodyPr/>
        <a:lstStyle/>
        <a:p>
          <a:endParaRPr lang="ru-RU"/>
        </a:p>
      </dgm:t>
    </dgm:pt>
    <dgm:pt modelId="{FAF56B1D-4082-2D4E-B897-C3DBC75D6D4B}">
      <dgm:prSet phldrT="[Текст]" custT="1"/>
      <dgm:spPr>
        <a:solidFill>
          <a:srgbClr val="CD924B">
            <a:alpha val="51000"/>
          </a:srgbClr>
        </a:solidFill>
      </dgm:spPr>
      <dgm:t>
        <a:bodyPr/>
        <a:lstStyle/>
        <a:p>
          <a:r>
            <a:rPr lang="ru-RU" sz="2400" b="1" dirty="0" smtClean="0">
              <a:solidFill>
                <a:srgbClr val="FF0000"/>
              </a:solidFill>
            </a:rPr>
            <a:t>2. </a:t>
          </a:r>
          <a:r>
            <a:rPr lang="ru-RU" sz="2400" b="1" dirty="0" smtClean="0">
              <a:solidFill>
                <a:srgbClr val="0000FF"/>
              </a:solidFill>
            </a:rPr>
            <a:t>Отраслевые нормы бухгалтерского учета</a:t>
          </a:r>
          <a:endParaRPr lang="ru-RU" sz="2400" b="1" dirty="0">
            <a:solidFill>
              <a:srgbClr val="0000FF"/>
            </a:solidFill>
          </a:endParaRPr>
        </a:p>
      </dgm:t>
    </dgm:pt>
    <dgm:pt modelId="{7BD4D8EA-F8CF-D449-BA9C-3A678E79BA44}" type="parTrans" cxnId="{0FA0EFE6-9EEB-A040-A69A-6B911BDB5FEC}">
      <dgm:prSet/>
      <dgm:spPr/>
      <dgm:t>
        <a:bodyPr/>
        <a:lstStyle/>
        <a:p>
          <a:endParaRPr lang="ru-RU"/>
        </a:p>
      </dgm:t>
    </dgm:pt>
    <dgm:pt modelId="{32AA6064-068E-6640-82C0-E6F2A4238E51}" type="sibTrans" cxnId="{0FA0EFE6-9EEB-A040-A69A-6B911BDB5FEC}">
      <dgm:prSet/>
      <dgm:spPr/>
      <dgm:t>
        <a:bodyPr/>
        <a:lstStyle/>
        <a:p>
          <a:endParaRPr lang="ru-RU"/>
        </a:p>
      </dgm:t>
    </dgm:pt>
    <dgm:pt modelId="{47FE89AF-E2E0-E74D-B13B-5E5F1675A971}">
      <dgm:prSet phldrT="[Текст]" custT="1"/>
      <dgm:spPr>
        <a:solidFill>
          <a:srgbClr val="CD924B">
            <a:alpha val="54000"/>
          </a:srgbClr>
        </a:solidFill>
      </dgm:spPr>
      <dgm:t>
        <a:bodyPr/>
        <a:lstStyle/>
        <a:p>
          <a:r>
            <a:rPr lang="ru-RU" sz="2000" b="1" dirty="0" smtClean="0">
              <a:solidFill>
                <a:srgbClr val="FF0000"/>
              </a:solidFill>
            </a:rPr>
            <a:t>3. </a:t>
          </a:r>
          <a:r>
            <a:rPr lang="ru-RU" sz="2000" b="1" dirty="0" smtClean="0">
              <a:solidFill>
                <a:srgbClr val="0000FF"/>
              </a:solidFill>
            </a:rPr>
            <a:t>№162н - план счетов для ФО, ОФК и КУ; №174н –  план счетов для БУ;                               № 183н – план счетов для АУ;                       №173н –единые формы учета и ПД;          №191н – формы и порядок бюджетной отчетности</a:t>
          </a:r>
          <a:endParaRPr lang="ru-RU" sz="2000" b="1" dirty="0">
            <a:solidFill>
              <a:srgbClr val="0000FF"/>
            </a:solidFill>
          </a:endParaRPr>
        </a:p>
      </dgm:t>
    </dgm:pt>
    <dgm:pt modelId="{FDEF2EB8-084C-BB4E-9705-D88767B22F45}" type="parTrans" cxnId="{8099C73D-2C42-F844-991D-41E8CDEE9B35}">
      <dgm:prSet/>
      <dgm:spPr/>
      <dgm:t>
        <a:bodyPr/>
        <a:lstStyle/>
        <a:p>
          <a:endParaRPr lang="ru-RU"/>
        </a:p>
      </dgm:t>
    </dgm:pt>
    <dgm:pt modelId="{23DE7A3C-180B-624E-B786-0F9197EC6C8E}" type="sibTrans" cxnId="{8099C73D-2C42-F844-991D-41E8CDEE9B35}">
      <dgm:prSet/>
      <dgm:spPr/>
      <dgm:t>
        <a:bodyPr/>
        <a:lstStyle/>
        <a:p>
          <a:endParaRPr lang="ru-RU"/>
        </a:p>
      </dgm:t>
    </dgm:pt>
    <dgm:pt modelId="{85084818-BF9B-8140-BB9C-91B4E9D58664}">
      <dgm:prSet phldrT="[Текст]" custT="1"/>
      <dgm:spPr>
        <a:solidFill>
          <a:srgbClr val="CD924B">
            <a:alpha val="52000"/>
          </a:srgbClr>
        </a:solidFill>
      </dgm:spPr>
      <dgm:t>
        <a:bodyPr/>
        <a:lstStyle/>
        <a:p>
          <a:r>
            <a:rPr lang="ru-RU" sz="2400" b="1" dirty="0" smtClean="0">
              <a:solidFill>
                <a:srgbClr val="FF0000"/>
              </a:solidFill>
            </a:rPr>
            <a:t>4. </a:t>
          </a:r>
          <a:r>
            <a:rPr lang="ru-RU" sz="2400" b="1" dirty="0" smtClean="0">
              <a:solidFill>
                <a:srgbClr val="0000FF"/>
              </a:solidFill>
            </a:rPr>
            <a:t>Учетная политика субъекта учета</a:t>
          </a:r>
          <a:endParaRPr lang="ru-RU" sz="2400" b="1" dirty="0">
            <a:solidFill>
              <a:srgbClr val="0000FF"/>
            </a:solidFill>
          </a:endParaRPr>
        </a:p>
      </dgm:t>
    </dgm:pt>
    <dgm:pt modelId="{18DC0D6D-8C41-E04B-BB5E-C9D1DE40F904}" type="parTrans" cxnId="{40F3E58E-D8F2-7A42-A530-D9E1C73D1299}">
      <dgm:prSet/>
      <dgm:spPr/>
      <dgm:t>
        <a:bodyPr/>
        <a:lstStyle/>
        <a:p>
          <a:endParaRPr lang="ru-RU"/>
        </a:p>
      </dgm:t>
    </dgm:pt>
    <dgm:pt modelId="{EE7D65CA-D9B2-454E-A13D-0C5CE07CE2F8}" type="sibTrans" cxnId="{40F3E58E-D8F2-7A42-A530-D9E1C73D1299}">
      <dgm:prSet/>
      <dgm:spPr/>
      <dgm:t>
        <a:bodyPr/>
        <a:lstStyle/>
        <a:p>
          <a:endParaRPr lang="ru-RU"/>
        </a:p>
      </dgm:t>
    </dgm:pt>
    <dgm:pt modelId="{94E73DBF-5FB1-3A46-BA40-A143E3D656C0}" type="pres">
      <dgm:prSet presAssocID="{6A3E6619-F66D-B243-B668-539776875F47}" presName="compositeShape" presStyleCnt="0">
        <dgm:presLayoutVars>
          <dgm:dir/>
          <dgm:resizeHandles/>
        </dgm:presLayoutVars>
      </dgm:prSet>
      <dgm:spPr/>
    </dgm:pt>
    <dgm:pt modelId="{6F816AC6-0AF1-BD42-A908-F21537C0ABE5}" type="pres">
      <dgm:prSet presAssocID="{6A3E6619-F66D-B243-B668-539776875F47}" presName="pyramid" presStyleLbl="node1" presStyleIdx="0" presStyleCnt="1" custLinFactNeighborX="-14186"/>
      <dgm:spPr/>
    </dgm:pt>
    <dgm:pt modelId="{9F3D34ED-AB46-8349-8CBF-F333C7A21CF0}" type="pres">
      <dgm:prSet presAssocID="{6A3E6619-F66D-B243-B668-539776875F47}" presName="theList" presStyleCnt="0"/>
      <dgm:spPr/>
    </dgm:pt>
    <dgm:pt modelId="{30B996F8-8FEA-0F43-97D5-BA6BF3A5245A}" type="pres">
      <dgm:prSet presAssocID="{57EDBACB-B458-4A49-8D5B-F091DB1C61D1}" presName="aNode" presStyleLbl="fgAcc1" presStyleIdx="0" presStyleCnt="4" custScaleX="145766" custScaleY="19194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E72D35-36AF-3742-973E-6F3DEE01F57A}" type="pres">
      <dgm:prSet presAssocID="{57EDBACB-B458-4A49-8D5B-F091DB1C61D1}" presName="aSpace" presStyleCnt="0"/>
      <dgm:spPr/>
    </dgm:pt>
    <dgm:pt modelId="{52A0CEA3-684D-B241-BF17-977636932105}" type="pres">
      <dgm:prSet presAssocID="{FAF56B1D-4082-2D4E-B897-C3DBC75D6D4B}" presName="aNode" presStyleLbl="fgAcc1" presStyleIdx="1" presStyleCnt="4" custScaleX="146267" custScaleY="740024" custLinFactY="-50452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BE8E96-5024-C341-8E65-294CEF0C5578}" type="pres">
      <dgm:prSet presAssocID="{FAF56B1D-4082-2D4E-B897-C3DBC75D6D4B}" presName="aSpace" presStyleCnt="0"/>
      <dgm:spPr/>
    </dgm:pt>
    <dgm:pt modelId="{7702B32D-B384-7541-B147-EABF24B44399}" type="pres">
      <dgm:prSet presAssocID="{47FE89AF-E2E0-E74D-B13B-5E5F1675A971}" presName="aNode" presStyleLbl="fgAcc1" presStyleIdx="2" presStyleCnt="4" custScaleX="146745" custScaleY="1919433" custLinFactY="-50452" custLinFactNeighborX="39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DC5910-A467-4044-AD17-AF832DF8C394}" type="pres">
      <dgm:prSet presAssocID="{47FE89AF-E2E0-E74D-B13B-5E5F1675A971}" presName="aSpace" presStyleCnt="0"/>
      <dgm:spPr/>
    </dgm:pt>
    <dgm:pt modelId="{9D42E54C-B75C-164D-A83D-76F968255157}" type="pres">
      <dgm:prSet presAssocID="{85084818-BF9B-8140-BB9C-91B4E9D58664}" presName="aNode" presStyleLbl="fgAcc1" presStyleIdx="3" presStyleCnt="4" custScaleX="144798" custScaleY="814026" custLinFactY="-41870" custLinFactNeighborX="117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372DFC-D044-AD44-AD8D-A5E976706EF6}" type="pres">
      <dgm:prSet presAssocID="{85084818-BF9B-8140-BB9C-91B4E9D58664}" presName="aSpace" presStyleCnt="0"/>
      <dgm:spPr/>
    </dgm:pt>
  </dgm:ptLst>
  <dgm:cxnLst>
    <dgm:cxn modelId="{ED187646-8B3F-449B-97E0-D8BF5CC13620}" type="presOf" srcId="{FAF56B1D-4082-2D4E-B897-C3DBC75D6D4B}" destId="{52A0CEA3-684D-B241-BF17-977636932105}" srcOrd="0" destOrd="0" presId="urn:microsoft.com/office/officeart/2005/8/layout/pyramid2"/>
    <dgm:cxn modelId="{5E94BB7E-9640-4B8D-B171-15DD7BD99066}" type="presOf" srcId="{85084818-BF9B-8140-BB9C-91B4E9D58664}" destId="{9D42E54C-B75C-164D-A83D-76F968255157}" srcOrd="0" destOrd="0" presId="urn:microsoft.com/office/officeart/2005/8/layout/pyramid2"/>
    <dgm:cxn modelId="{8DD4ADA3-AEEA-40A3-BF7B-D4E1F9B359F5}" type="presOf" srcId="{47FE89AF-E2E0-E74D-B13B-5E5F1675A971}" destId="{7702B32D-B384-7541-B147-EABF24B44399}" srcOrd="0" destOrd="0" presId="urn:microsoft.com/office/officeart/2005/8/layout/pyramid2"/>
    <dgm:cxn modelId="{F115AD0B-274B-6A47-A04E-28C60D846E52}" srcId="{6A3E6619-F66D-B243-B668-539776875F47}" destId="{57EDBACB-B458-4A49-8D5B-F091DB1C61D1}" srcOrd="0" destOrd="0" parTransId="{1FEF3A56-FA6F-EA4E-875E-1C86C510F1D9}" sibTransId="{0F9B31A1-ED31-7F40-AA37-871BC8BFA964}"/>
    <dgm:cxn modelId="{40F3E58E-D8F2-7A42-A530-D9E1C73D1299}" srcId="{6A3E6619-F66D-B243-B668-539776875F47}" destId="{85084818-BF9B-8140-BB9C-91B4E9D58664}" srcOrd="3" destOrd="0" parTransId="{18DC0D6D-8C41-E04B-BB5E-C9D1DE40F904}" sibTransId="{EE7D65CA-D9B2-454E-A13D-0C5CE07CE2F8}"/>
    <dgm:cxn modelId="{AD3991B9-1435-4ABC-B842-D6F18BADEBAF}" type="presOf" srcId="{6A3E6619-F66D-B243-B668-539776875F47}" destId="{94E73DBF-5FB1-3A46-BA40-A143E3D656C0}" srcOrd="0" destOrd="0" presId="urn:microsoft.com/office/officeart/2005/8/layout/pyramid2"/>
    <dgm:cxn modelId="{0FA0EFE6-9EEB-A040-A69A-6B911BDB5FEC}" srcId="{6A3E6619-F66D-B243-B668-539776875F47}" destId="{FAF56B1D-4082-2D4E-B897-C3DBC75D6D4B}" srcOrd="1" destOrd="0" parTransId="{7BD4D8EA-F8CF-D449-BA9C-3A678E79BA44}" sibTransId="{32AA6064-068E-6640-82C0-E6F2A4238E51}"/>
    <dgm:cxn modelId="{1C9000AB-27B2-4197-8539-876AC25D53B6}" type="presOf" srcId="{57EDBACB-B458-4A49-8D5B-F091DB1C61D1}" destId="{30B996F8-8FEA-0F43-97D5-BA6BF3A5245A}" srcOrd="0" destOrd="0" presId="urn:microsoft.com/office/officeart/2005/8/layout/pyramid2"/>
    <dgm:cxn modelId="{8099C73D-2C42-F844-991D-41E8CDEE9B35}" srcId="{6A3E6619-F66D-B243-B668-539776875F47}" destId="{47FE89AF-E2E0-E74D-B13B-5E5F1675A971}" srcOrd="2" destOrd="0" parTransId="{FDEF2EB8-084C-BB4E-9705-D88767B22F45}" sibTransId="{23DE7A3C-180B-624E-B786-0F9197EC6C8E}"/>
    <dgm:cxn modelId="{FBE22C14-E025-457E-A021-82B08F0CAC3A}" type="presParOf" srcId="{94E73DBF-5FB1-3A46-BA40-A143E3D656C0}" destId="{6F816AC6-0AF1-BD42-A908-F21537C0ABE5}" srcOrd="0" destOrd="0" presId="urn:microsoft.com/office/officeart/2005/8/layout/pyramid2"/>
    <dgm:cxn modelId="{234C8B7F-173C-4D85-9C90-8B56A791138C}" type="presParOf" srcId="{94E73DBF-5FB1-3A46-BA40-A143E3D656C0}" destId="{9F3D34ED-AB46-8349-8CBF-F333C7A21CF0}" srcOrd="1" destOrd="0" presId="urn:microsoft.com/office/officeart/2005/8/layout/pyramid2"/>
    <dgm:cxn modelId="{05ACC892-35DA-47C2-BD8F-BA9CB17475A1}" type="presParOf" srcId="{9F3D34ED-AB46-8349-8CBF-F333C7A21CF0}" destId="{30B996F8-8FEA-0F43-97D5-BA6BF3A5245A}" srcOrd="0" destOrd="0" presId="urn:microsoft.com/office/officeart/2005/8/layout/pyramid2"/>
    <dgm:cxn modelId="{4EEA4223-2A9B-4592-8EAE-88C3A956A6D4}" type="presParOf" srcId="{9F3D34ED-AB46-8349-8CBF-F333C7A21CF0}" destId="{37E72D35-36AF-3742-973E-6F3DEE01F57A}" srcOrd="1" destOrd="0" presId="urn:microsoft.com/office/officeart/2005/8/layout/pyramid2"/>
    <dgm:cxn modelId="{6711F07B-1BFE-47D0-9BBE-CEF2DBADF21A}" type="presParOf" srcId="{9F3D34ED-AB46-8349-8CBF-F333C7A21CF0}" destId="{52A0CEA3-684D-B241-BF17-977636932105}" srcOrd="2" destOrd="0" presId="urn:microsoft.com/office/officeart/2005/8/layout/pyramid2"/>
    <dgm:cxn modelId="{E1AD277E-2F98-48A8-A6CE-E9179F4A2B7D}" type="presParOf" srcId="{9F3D34ED-AB46-8349-8CBF-F333C7A21CF0}" destId="{0ABE8E96-5024-C341-8E65-294CEF0C5578}" srcOrd="3" destOrd="0" presId="urn:microsoft.com/office/officeart/2005/8/layout/pyramid2"/>
    <dgm:cxn modelId="{92789B07-A9E2-4A03-89B7-574A031C0B5B}" type="presParOf" srcId="{9F3D34ED-AB46-8349-8CBF-F333C7A21CF0}" destId="{7702B32D-B384-7541-B147-EABF24B44399}" srcOrd="4" destOrd="0" presId="urn:microsoft.com/office/officeart/2005/8/layout/pyramid2"/>
    <dgm:cxn modelId="{8C623D04-E557-49BC-BA32-838B4068C1E9}" type="presParOf" srcId="{9F3D34ED-AB46-8349-8CBF-F333C7A21CF0}" destId="{A0DC5910-A467-4044-AD17-AF832DF8C394}" srcOrd="5" destOrd="0" presId="urn:microsoft.com/office/officeart/2005/8/layout/pyramid2"/>
    <dgm:cxn modelId="{6DE9C864-55F0-4D69-B1CF-CF9E83B4B37A}" type="presParOf" srcId="{9F3D34ED-AB46-8349-8CBF-F333C7A21CF0}" destId="{9D42E54C-B75C-164D-A83D-76F968255157}" srcOrd="6" destOrd="0" presId="urn:microsoft.com/office/officeart/2005/8/layout/pyramid2"/>
    <dgm:cxn modelId="{E0DC917F-F441-422E-9132-F317A4797F92}" type="presParOf" srcId="{9F3D34ED-AB46-8349-8CBF-F333C7A21CF0}" destId="{76372DFC-D044-AD44-AD8D-A5E976706EF6}" srcOrd="7" destOrd="0" presId="urn:microsoft.com/office/officeart/2005/8/layout/pyramid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3E6619-F66D-B243-B668-539776875F47}" type="doc">
      <dgm:prSet loTypeId="urn:microsoft.com/office/officeart/2005/8/layout/pyramid2" loCatId="" qsTypeId="urn:microsoft.com/office/officeart/2005/8/quickstyle/3D5" qsCatId="3D" csTypeId="urn:microsoft.com/office/officeart/2005/8/colors/accent1_2" csCatId="accent1" phldr="1"/>
      <dgm:spPr/>
    </dgm:pt>
    <dgm:pt modelId="{57EDBACB-B458-4A49-8D5B-F091DB1C61D1}">
      <dgm:prSet phldrT="[Текст]" custT="1"/>
      <dgm:spPr>
        <a:solidFill>
          <a:srgbClr val="CD924B">
            <a:alpha val="48000"/>
          </a:srgbClr>
        </a:solidFill>
        <a:sp3d z="57150" extrusionH="63500" prstMaterial="matte">
          <a:bevelT/>
          <a:bevelB prst="convex"/>
        </a:sp3d>
      </dgm:spPr>
      <dgm:t>
        <a:bodyPr/>
        <a:lstStyle/>
        <a:p>
          <a:r>
            <a:rPr lang="ru-RU" sz="2400" b="1" dirty="0" smtClean="0">
              <a:solidFill>
                <a:srgbClr val="FF0000"/>
              </a:solidFill>
            </a:rPr>
            <a:t>1. </a:t>
          </a:r>
          <a:r>
            <a:rPr lang="ru-RU" sz="2400" b="1" dirty="0" smtClean="0">
              <a:solidFill>
                <a:srgbClr val="0000FF"/>
              </a:solidFill>
            </a:rPr>
            <a:t>ФЕДЕРАЛЬНЫЕ СТАНДАРТЫ</a:t>
          </a:r>
          <a:endParaRPr lang="ru-RU" sz="2400" b="1" dirty="0">
            <a:solidFill>
              <a:srgbClr val="0000FF"/>
            </a:solidFill>
          </a:endParaRPr>
        </a:p>
      </dgm:t>
    </dgm:pt>
    <dgm:pt modelId="{1FEF3A56-FA6F-EA4E-875E-1C86C510F1D9}" type="parTrans" cxnId="{F115AD0B-274B-6A47-A04E-28C60D846E52}">
      <dgm:prSet/>
      <dgm:spPr/>
      <dgm:t>
        <a:bodyPr/>
        <a:lstStyle/>
        <a:p>
          <a:endParaRPr lang="ru-RU"/>
        </a:p>
      </dgm:t>
    </dgm:pt>
    <dgm:pt modelId="{0F9B31A1-ED31-7F40-AA37-871BC8BFA964}" type="sibTrans" cxnId="{F115AD0B-274B-6A47-A04E-28C60D846E52}">
      <dgm:prSet/>
      <dgm:spPr/>
      <dgm:t>
        <a:bodyPr/>
        <a:lstStyle/>
        <a:p>
          <a:endParaRPr lang="ru-RU"/>
        </a:p>
      </dgm:t>
    </dgm:pt>
    <dgm:pt modelId="{FAF56B1D-4082-2D4E-B897-C3DBC75D6D4B}">
      <dgm:prSet phldrT="[Текст]" custT="1"/>
      <dgm:spPr>
        <a:solidFill>
          <a:srgbClr val="CD924B">
            <a:alpha val="51000"/>
          </a:srgbClr>
        </a:solidFill>
      </dgm:spPr>
      <dgm:t>
        <a:bodyPr/>
        <a:lstStyle/>
        <a:p>
          <a:r>
            <a:rPr lang="ru-RU" sz="2400" b="1" dirty="0" smtClean="0">
              <a:solidFill>
                <a:srgbClr val="FF0000"/>
              </a:solidFill>
            </a:rPr>
            <a:t>2. </a:t>
          </a:r>
          <a:r>
            <a:rPr lang="ru-RU" sz="2400" b="1" dirty="0" smtClean="0">
              <a:solidFill>
                <a:srgbClr val="0000FF"/>
              </a:solidFill>
            </a:rPr>
            <a:t>ОТРАСЛЕВЫЕ СТАНДАРТЫ</a:t>
          </a:r>
          <a:endParaRPr lang="ru-RU" sz="2400" b="1" dirty="0">
            <a:solidFill>
              <a:srgbClr val="0000FF"/>
            </a:solidFill>
          </a:endParaRPr>
        </a:p>
      </dgm:t>
    </dgm:pt>
    <dgm:pt modelId="{7BD4D8EA-F8CF-D449-BA9C-3A678E79BA44}" type="parTrans" cxnId="{0FA0EFE6-9EEB-A040-A69A-6B911BDB5FEC}">
      <dgm:prSet/>
      <dgm:spPr/>
      <dgm:t>
        <a:bodyPr/>
        <a:lstStyle/>
        <a:p>
          <a:endParaRPr lang="ru-RU"/>
        </a:p>
      </dgm:t>
    </dgm:pt>
    <dgm:pt modelId="{32AA6064-068E-6640-82C0-E6F2A4238E51}" type="sibTrans" cxnId="{0FA0EFE6-9EEB-A040-A69A-6B911BDB5FEC}">
      <dgm:prSet/>
      <dgm:spPr/>
      <dgm:t>
        <a:bodyPr/>
        <a:lstStyle/>
        <a:p>
          <a:endParaRPr lang="ru-RU"/>
        </a:p>
      </dgm:t>
    </dgm:pt>
    <dgm:pt modelId="{47FE89AF-E2E0-E74D-B13B-5E5F1675A971}">
      <dgm:prSet phldrT="[Текст]" custT="1"/>
      <dgm:spPr>
        <a:solidFill>
          <a:srgbClr val="CD924B">
            <a:alpha val="54000"/>
          </a:srgbClr>
        </a:solidFill>
      </dgm:spPr>
      <dgm:t>
        <a:bodyPr/>
        <a:lstStyle/>
        <a:p>
          <a:r>
            <a:rPr lang="ru-RU" sz="2000" b="1" dirty="0" smtClean="0">
              <a:solidFill>
                <a:srgbClr val="FF0000"/>
              </a:solidFill>
            </a:rPr>
            <a:t>3</a:t>
          </a:r>
          <a:r>
            <a:rPr lang="ru-RU" sz="2000" b="1" dirty="0" smtClean="0">
              <a:solidFill>
                <a:srgbClr val="0000FF"/>
              </a:solidFill>
            </a:rPr>
            <a:t>. </a:t>
          </a:r>
          <a:r>
            <a:rPr lang="ru-RU" sz="2000" b="1" dirty="0" smtClean="0">
              <a:solidFill>
                <a:srgbClr val="0000FF"/>
              </a:solidFill>
              <a:latin typeface="Times New Roman" charset="0"/>
              <a:cs typeface="Arial Unicode MS" charset="0"/>
            </a:rPr>
            <a:t>Методические рекомендации</a:t>
          </a:r>
          <a:br>
            <a:rPr lang="ru-RU" sz="2000" b="1" dirty="0" smtClean="0">
              <a:solidFill>
                <a:srgbClr val="0000FF"/>
              </a:solidFill>
              <a:latin typeface="Times New Roman" charset="0"/>
              <a:cs typeface="Arial Unicode MS" charset="0"/>
            </a:rPr>
          </a:br>
          <a:r>
            <a:rPr lang="ru-RU" sz="2000" b="1" dirty="0" smtClean="0">
              <a:solidFill>
                <a:srgbClr val="0000FF"/>
              </a:solidFill>
              <a:latin typeface="Times New Roman" charset="0"/>
              <a:cs typeface="Arial Unicode MS" charset="0"/>
            </a:rPr>
            <a:t>(внедрение, передовой опыт, организация ведения учета, внутреннего контроля и т.д.)</a:t>
          </a:r>
        </a:p>
        <a:p>
          <a:r>
            <a:rPr lang="ru-RU" sz="2000" b="1" dirty="0" smtClean="0">
              <a:solidFill>
                <a:srgbClr val="0000FF"/>
              </a:solidFill>
              <a:latin typeface="Times New Roman" charset="0"/>
              <a:cs typeface="Arial Unicode MS" charset="0"/>
            </a:rPr>
            <a:t>Методический совет</a:t>
          </a:r>
          <a:endParaRPr lang="ru-RU" sz="2000" b="1" dirty="0">
            <a:solidFill>
              <a:srgbClr val="0000FF"/>
            </a:solidFill>
          </a:endParaRPr>
        </a:p>
      </dgm:t>
    </dgm:pt>
    <dgm:pt modelId="{FDEF2EB8-084C-BB4E-9705-D88767B22F45}" type="parTrans" cxnId="{8099C73D-2C42-F844-991D-41E8CDEE9B35}">
      <dgm:prSet/>
      <dgm:spPr/>
      <dgm:t>
        <a:bodyPr/>
        <a:lstStyle/>
        <a:p>
          <a:endParaRPr lang="ru-RU"/>
        </a:p>
      </dgm:t>
    </dgm:pt>
    <dgm:pt modelId="{23DE7A3C-180B-624E-B786-0F9197EC6C8E}" type="sibTrans" cxnId="{8099C73D-2C42-F844-991D-41E8CDEE9B35}">
      <dgm:prSet/>
      <dgm:spPr/>
      <dgm:t>
        <a:bodyPr/>
        <a:lstStyle/>
        <a:p>
          <a:endParaRPr lang="ru-RU"/>
        </a:p>
      </dgm:t>
    </dgm:pt>
    <dgm:pt modelId="{85084818-BF9B-8140-BB9C-91B4E9D58664}">
      <dgm:prSet phldrT="[Текст]" custT="1"/>
      <dgm:spPr>
        <a:solidFill>
          <a:srgbClr val="CD924B">
            <a:alpha val="52000"/>
          </a:srgbClr>
        </a:solidFill>
      </dgm:spPr>
      <dgm:t>
        <a:bodyPr/>
        <a:lstStyle/>
        <a:p>
          <a:r>
            <a:rPr lang="ru-RU" sz="2400" b="1" dirty="0" smtClean="0">
              <a:solidFill>
                <a:srgbClr val="FF0000"/>
              </a:solidFill>
            </a:rPr>
            <a:t>4. </a:t>
          </a:r>
          <a:r>
            <a:rPr lang="ru-RU" sz="2400" b="1" dirty="0" smtClean="0">
              <a:solidFill>
                <a:srgbClr val="0000FF"/>
              </a:solidFill>
            </a:rPr>
            <a:t>Стандарты (Учетная политика) экономического субъекта</a:t>
          </a:r>
          <a:endParaRPr lang="ru-RU" sz="2400" b="1" dirty="0">
            <a:solidFill>
              <a:srgbClr val="0000FF"/>
            </a:solidFill>
          </a:endParaRPr>
        </a:p>
      </dgm:t>
    </dgm:pt>
    <dgm:pt modelId="{18DC0D6D-8C41-E04B-BB5E-C9D1DE40F904}" type="parTrans" cxnId="{40F3E58E-D8F2-7A42-A530-D9E1C73D1299}">
      <dgm:prSet/>
      <dgm:spPr/>
      <dgm:t>
        <a:bodyPr/>
        <a:lstStyle/>
        <a:p>
          <a:endParaRPr lang="ru-RU"/>
        </a:p>
      </dgm:t>
    </dgm:pt>
    <dgm:pt modelId="{EE7D65CA-D9B2-454E-A13D-0C5CE07CE2F8}" type="sibTrans" cxnId="{40F3E58E-D8F2-7A42-A530-D9E1C73D1299}">
      <dgm:prSet/>
      <dgm:spPr/>
      <dgm:t>
        <a:bodyPr/>
        <a:lstStyle/>
        <a:p>
          <a:endParaRPr lang="ru-RU"/>
        </a:p>
      </dgm:t>
    </dgm:pt>
    <dgm:pt modelId="{94E73DBF-5FB1-3A46-BA40-A143E3D656C0}" type="pres">
      <dgm:prSet presAssocID="{6A3E6619-F66D-B243-B668-539776875F47}" presName="compositeShape" presStyleCnt="0">
        <dgm:presLayoutVars>
          <dgm:dir/>
          <dgm:resizeHandles/>
        </dgm:presLayoutVars>
      </dgm:prSet>
      <dgm:spPr/>
    </dgm:pt>
    <dgm:pt modelId="{6F816AC6-0AF1-BD42-A908-F21537C0ABE5}" type="pres">
      <dgm:prSet presAssocID="{6A3E6619-F66D-B243-B668-539776875F47}" presName="pyramid" presStyleLbl="node1" presStyleIdx="0" presStyleCnt="1" custLinFactNeighborX="-14186"/>
      <dgm:spPr/>
    </dgm:pt>
    <dgm:pt modelId="{9F3D34ED-AB46-8349-8CBF-F333C7A21CF0}" type="pres">
      <dgm:prSet presAssocID="{6A3E6619-F66D-B243-B668-539776875F47}" presName="theList" presStyleCnt="0"/>
      <dgm:spPr/>
    </dgm:pt>
    <dgm:pt modelId="{30B996F8-8FEA-0F43-97D5-BA6BF3A5245A}" type="pres">
      <dgm:prSet presAssocID="{57EDBACB-B458-4A49-8D5B-F091DB1C61D1}" presName="aNode" presStyleLbl="fgAcc1" presStyleIdx="0" presStyleCnt="4" custScaleX="145766" custScaleY="19194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E72D35-36AF-3742-973E-6F3DEE01F57A}" type="pres">
      <dgm:prSet presAssocID="{57EDBACB-B458-4A49-8D5B-F091DB1C61D1}" presName="aSpace" presStyleCnt="0"/>
      <dgm:spPr/>
    </dgm:pt>
    <dgm:pt modelId="{52A0CEA3-684D-B241-BF17-977636932105}" type="pres">
      <dgm:prSet presAssocID="{FAF56B1D-4082-2D4E-B897-C3DBC75D6D4B}" presName="aNode" presStyleLbl="fgAcc1" presStyleIdx="1" presStyleCnt="4" custScaleX="146267" custScaleY="740024" custLinFactY="-50452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BE8E96-5024-C341-8E65-294CEF0C5578}" type="pres">
      <dgm:prSet presAssocID="{FAF56B1D-4082-2D4E-B897-C3DBC75D6D4B}" presName="aSpace" presStyleCnt="0"/>
      <dgm:spPr/>
    </dgm:pt>
    <dgm:pt modelId="{7702B32D-B384-7541-B147-EABF24B44399}" type="pres">
      <dgm:prSet presAssocID="{47FE89AF-E2E0-E74D-B13B-5E5F1675A971}" presName="aNode" presStyleLbl="fgAcc1" presStyleIdx="2" presStyleCnt="4" custScaleX="146745" custScaleY="1919433" custLinFactY="-50452" custLinFactNeighborX="39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DC5910-A467-4044-AD17-AF832DF8C394}" type="pres">
      <dgm:prSet presAssocID="{47FE89AF-E2E0-E74D-B13B-5E5F1675A971}" presName="aSpace" presStyleCnt="0"/>
      <dgm:spPr/>
    </dgm:pt>
    <dgm:pt modelId="{9D42E54C-B75C-164D-A83D-76F968255157}" type="pres">
      <dgm:prSet presAssocID="{85084818-BF9B-8140-BB9C-91B4E9D58664}" presName="aNode" presStyleLbl="fgAcc1" presStyleIdx="3" presStyleCnt="4" custScaleX="144798" custScaleY="814026" custLinFactY="-41870" custLinFactNeighborX="117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372DFC-D044-AD44-AD8D-A5E976706EF6}" type="pres">
      <dgm:prSet presAssocID="{85084818-BF9B-8140-BB9C-91B4E9D58664}" presName="aSpace" presStyleCnt="0"/>
      <dgm:spPr/>
    </dgm:pt>
  </dgm:ptLst>
  <dgm:cxnLst>
    <dgm:cxn modelId="{D27029D7-B086-4718-89CF-63EE6CC0CD80}" type="presOf" srcId="{57EDBACB-B458-4A49-8D5B-F091DB1C61D1}" destId="{30B996F8-8FEA-0F43-97D5-BA6BF3A5245A}" srcOrd="0" destOrd="0" presId="urn:microsoft.com/office/officeart/2005/8/layout/pyramid2"/>
    <dgm:cxn modelId="{F115AD0B-274B-6A47-A04E-28C60D846E52}" srcId="{6A3E6619-F66D-B243-B668-539776875F47}" destId="{57EDBACB-B458-4A49-8D5B-F091DB1C61D1}" srcOrd="0" destOrd="0" parTransId="{1FEF3A56-FA6F-EA4E-875E-1C86C510F1D9}" sibTransId="{0F9B31A1-ED31-7F40-AA37-871BC8BFA964}"/>
    <dgm:cxn modelId="{40F3E58E-D8F2-7A42-A530-D9E1C73D1299}" srcId="{6A3E6619-F66D-B243-B668-539776875F47}" destId="{85084818-BF9B-8140-BB9C-91B4E9D58664}" srcOrd="3" destOrd="0" parTransId="{18DC0D6D-8C41-E04B-BB5E-C9D1DE40F904}" sibTransId="{EE7D65CA-D9B2-454E-A13D-0C5CE07CE2F8}"/>
    <dgm:cxn modelId="{8501D898-F559-4FA1-A8CA-4D53F123EE9E}" type="presOf" srcId="{6A3E6619-F66D-B243-B668-539776875F47}" destId="{94E73DBF-5FB1-3A46-BA40-A143E3D656C0}" srcOrd="0" destOrd="0" presId="urn:microsoft.com/office/officeart/2005/8/layout/pyramid2"/>
    <dgm:cxn modelId="{042180A2-7E68-4B5B-9D1D-008F1E41B168}" type="presOf" srcId="{85084818-BF9B-8140-BB9C-91B4E9D58664}" destId="{9D42E54C-B75C-164D-A83D-76F968255157}" srcOrd="0" destOrd="0" presId="urn:microsoft.com/office/officeart/2005/8/layout/pyramid2"/>
    <dgm:cxn modelId="{0FA0EFE6-9EEB-A040-A69A-6B911BDB5FEC}" srcId="{6A3E6619-F66D-B243-B668-539776875F47}" destId="{FAF56B1D-4082-2D4E-B897-C3DBC75D6D4B}" srcOrd="1" destOrd="0" parTransId="{7BD4D8EA-F8CF-D449-BA9C-3A678E79BA44}" sibTransId="{32AA6064-068E-6640-82C0-E6F2A4238E51}"/>
    <dgm:cxn modelId="{E02D56E0-3889-48D3-826E-89CECA1E5121}" type="presOf" srcId="{FAF56B1D-4082-2D4E-B897-C3DBC75D6D4B}" destId="{52A0CEA3-684D-B241-BF17-977636932105}" srcOrd="0" destOrd="0" presId="urn:microsoft.com/office/officeart/2005/8/layout/pyramid2"/>
    <dgm:cxn modelId="{8099C73D-2C42-F844-991D-41E8CDEE9B35}" srcId="{6A3E6619-F66D-B243-B668-539776875F47}" destId="{47FE89AF-E2E0-E74D-B13B-5E5F1675A971}" srcOrd="2" destOrd="0" parTransId="{FDEF2EB8-084C-BB4E-9705-D88767B22F45}" sibTransId="{23DE7A3C-180B-624E-B786-0F9197EC6C8E}"/>
    <dgm:cxn modelId="{08B0C204-0347-4BC9-8F5C-74013FCA778D}" type="presOf" srcId="{47FE89AF-E2E0-E74D-B13B-5E5F1675A971}" destId="{7702B32D-B384-7541-B147-EABF24B44399}" srcOrd="0" destOrd="0" presId="urn:microsoft.com/office/officeart/2005/8/layout/pyramid2"/>
    <dgm:cxn modelId="{99D70B1C-63B8-4260-9DC9-DE985E8C4299}" type="presParOf" srcId="{94E73DBF-5FB1-3A46-BA40-A143E3D656C0}" destId="{6F816AC6-0AF1-BD42-A908-F21537C0ABE5}" srcOrd="0" destOrd="0" presId="urn:microsoft.com/office/officeart/2005/8/layout/pyramid2"/>
    <dgm:cxn modelId="{2A2BEBC7-FE17-475A-B6A7-069D8C3AA966}" type="presParOf" srcId="{94E73DBF-5FB1-3A46-BA40-A143E3D656C0}" destId="{9F3D34ED-AB46-8349-8CBF-F333C7A21CF0}" srcOrd="1" destOrd="0" presId="urn:microsoft.com/office/officeart/2005/8/layout/pyramid2"/>
    <dgm:cxn modelId="{DCC940B7-37E6-46AE-B14F-BCE801A1CB3A}" type="presParOf" srcId="{9F3D34ED-AB46-8349-8CBF-F333C7A21CF0}" destId="{30B996F8-8FEA-0F43-97D5-BA6BF3A5245A}" srcOrd="0" destOrd="0" presId="urn:microsoft.com/office/officeart/2005/8/layout/pyramid2"/>
    <dgm:cxn modelId="{DDD47C7F-1347-410F-96D5-427AFB28AE13}" type="presParOf" srcId="{9F3D34ED-AB46-8349-8CBF-F333C7A21CF0}" destId="{37E72D35-36AF-3742-973E-6F3DEE01F57A}" srcOrd="1" destOrd="0" presId="urn:microsoft.com/office/officeart/2005/8/layout/pyramid2"/>
    <dgm:cxn modelId="{495CA451-83FA-41FC-9F0D-27008A68DD63}" type="presParOf" srcId="{9F3D34ED-AB46-8349-8CBF-F333C7A21CF0}" destId="{52A0CEA3-684D-B241-BF17-977636932105}" srcOrd="2" destOrd="0" presId="urn:microsoft.com/office/officeart/2005/8/layout/pyramid2"/>
    <dgm:cxn modelId="{0B6D1F07-BE94-4EB9-97BA-1AAD0EB1E469}" type="presParOf" srcId="{9F3D34ED-AB46-8349-8CBF-F333C7A21CF0}" destId="{0ABE8E96-5024-C341-8E65-294CEF0C5578}" srcOrd="3" destOrd="0" presId="urn:microsoft.com/office/officeart/2005/8/layout/pyramid2"/>
    <dgm:cxn modelId="{3611FFEC-66B5-45E4-985A-9CEBAFD23DA7}" type="presParOf" srcId="{9F3D34ED-AB46-8349-8CBF-F333C7A21CF0}" destId="{7702B32D-B384-7541-B147-EABF24B44399}" srcOrd="4" destOrd="0" presId="urn:microsoft.com/office/officeart/2005/8/layout/pyramid2"/>
    <dgm:cxn modelId="{597F850E-62D3-4405-9F0D-03E3E3DE9327}" type="presParOf" srcId="{9F3D34ED-AB46-8349-8CBF-F333C7A21CF0}" destId="{A0DC5910-A467-4044-AD17-AF832DF8C394}" srcOrd="5" destOrd="0" presId="urn:microsoft.com/office/officeart/2005/8/layout/pyramid2"/>
    <dgm:cxn modelId="{C66B5C08-16F6-4A2A-8F6C-095B2678F3E2}" type="presParOf" srcId="{9F3D34ED-AB46-8349-8CBF-F333C7A21CF0}" destId="{9D42E54C-B75C-164D-A83D-76F968255157}" srcOrd="6" destOrd="0" presId="urn:microsoft.com/office/officeart/2005/8/layout/pyramid2"/>
    <dgm:cxn modelId="{BFC0D9AB-36A1-4997-B3D4-E47081738B7D}" type="presParOf" srcId="{9F3D34ED-AB46-8349-8CBF-F333C7A21CF0}" destId="{76372DFC-D044-AD44-AD8D-A5E976706EF6}" srcOrd="7" destOrd="0" presId="urn:microsoft.com/office/officeart/2005/8/layout/pyramid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5302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025" y="0"/>
            <a:ext cx="2951163" cy="5302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99588"/>
            <a:ext cx="2951163" cy="4540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025" y="9399588"/>
            <a:ext cx="2951163" cy="4540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4C62E987-5C8A-44DC-8013-170BD73D45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586" tIns="45793" rIns="91586" bIns="45793" numCol="1" anchor="ctr" anchorCtr="0" compatLnSpc="1">
            <a:prstTxWarp prst="textNoShape">
              <a:avLst/>
            </a:prstTxWarp>
          </a:bodyPr>
          <a:lstStyle>
            <a:lvl1pPr algn="l" defTabSz="9159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586" tIns="45793" rIns="91586" bIns="45793" numCol="1" anchor="ctr" anchorCtr="0" compatLnSpc="1">
            <a:prstTxWarp prst="textNoShape">
              <a:avLst/>
            </a:prstTxWarp>
          </a:bodyPr>
          <a:lstStyle>
            <a:lvl1pPr algn="r" defTabSz="9159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34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39775"/>
            <a:ext cx="4940300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689475"/>
            <a:ext cx="4981575" cy="44450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586" tIns="45793" rIns="91586" bIns="4579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586" tIns="45793" rIns="91586" bIns="45793" numCol="1" anchor="b" anchorCtr="0" compatLnSpc="1">
            <a:prstTxWarp prst="textNoShape">
              <a:avLst/>
            </a:prstTxWarp>
          </a:bodyPr>
          <a:lstStyle>
            <a:lvl1pPr algn="l" defTabSz="9159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586" tIns="45793" rIns="91586" bIns="45793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E60D7CF-200E-403F-8775-5ED3A5BD38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31863" y="739775"/>
            <a:ext cx="4937125" cy="37036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kumimoji="0" lang="ru-RU" smtClean="0">
              <a:cs typeface="Arial" pitchFamily="34" charset="0"/>
            </a:endParaRPr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BE52847-D17F-4F05-8A90-A036EE51620C}" type="slidenum">
              <a:rPr lang="ru-RU">
                <a:solidFill>
                  <a:prstClr val="black"/>
                </a:solidFill>
                <a:latin typeface="Calibri" pitchFamily="34" charset="0"/>
              </a:rPr>
              <a:pPr eaLnBrk="1" hangingPunct="1"/>
              <a:t>1</a:t>
            </a:fld>
            <a:endParaRPr lang="ru-RU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1863" y="739775"/>
            <a:ext cx="4937125" cy="3703638"/>
          </a:xfrm>
          <a:ln/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ru-RU" smtClean="0"/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379D51-6386-4AE3-B721-ADA6DF8486F6}" type="slidenum">
              <a:rPr lang="ru-RU" smtClean="0"/>
              <a:pPr/>
              <a:t>33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1863" y="739775"/>
            <a:ext cx="4937125" cy="3703638"/>
          </a:xfrm>
          <a:ln/>
        </p:spPr>
      </p:sp>
      <p:sp>
        <p:nvSpPr>
          <p:cNvPr id="69635" name="Заметки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ru-RU" smtClean="0"/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5C6DEE-8063-43B0-B85B-AA4DE5A3A6F8}" type="slidenum">
              <a:rPr lang="ru-RU" smtClean="0"/>
              <a:pPr/>
              <a:t>34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1863" y="739775"/>
            <a:ext cx="4937125" cy="3703638"/>
          </a:xfrm>
          <a:ln/>
        </p:spPr>
      </p:sp>
      <p:sp>
        <p:nvSpPr>
          <p:cNvPr id="70659" name="Заметки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ru-RU" smtClean="0"/>
          </a:p>
        </p:txBody>
      </p:sp>
      <p:sp>
        <p:nvSpPr>
          <p:cNvPr id="706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005E2F-1BA4-45CC-A467-D4D57E0E5072}" type="slidenum">
              <a:rPr lang="ru-RU" smtClean="0"/>
              <a:pPr/>
              <a:t>35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1863" y="739775"/>
            <a:ext cx="4937125" cy="3703638"/>
          </a:xfrm>
          <a:ln/>
        </p:spPr>
      </p:sp>
      <p:sp>
        <p:nvSpPr>
          <p:cNvPr id="71683" name="Заметки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ru-RU" smtClean="0"/>
          </a:p>
        </p:txBody>
      </p:sp>
      <p:sp>
        <p:nvSpPr>
          <p:cNvPr id="7168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123C26-7CC7-4349-95FB-82766FF204A6}" type="slidenum">
              <a:rPr lang="ru-RU" smtClean="0"/>
              <a:pPr/>
              <a:t>36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 txBox="1">
            <a:spLocks noGrp="1" noChangeArrowheads="1"/>
          </p:cNvSpPr>
          <p:nvPr/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lIns="91586" tIns="45793" rIns="91586" bIns="45793" anchor="b"/>
          <a:lstStyle/>
          <a:p>
            <a:pPr algn="r" defTabSz="915988"/>
            <a:fld id="{C2DA61A9-3468-4823-9EDA-DCD3C326AE42}" type="slidenum">
              <a:rPr lang="ru-RU" sz="1200">
                <a:latin typeface="Times New Roman" pitchFamily="18" charset="0"/>
              </a:rPr>
              <a:pPr algn="r" defTabSz="915988"/>
              <a:t>47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39775"/>
            <a:ext cx="4937125" cy="3703638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 wrap="square"/>
          <a:lstStyle/>
          <a:p>
            <a:pPr algn="ctr"/>
            <a:endParaRPr lang="ru-RU" sz="13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31863" y="739775"/>
            <a:ext cx="4937125" cy="37036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kumimoji="0" lang="ru-RU" smtClean="0">
              <a:cs typeface="Arial" pitchFamily="34" charset="0"/>
            </a:endParaRPr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BE52847-D17F-4F05-8A90-A036EE51620C}" type="slidenum">
              <a:rPr lang="ru-RU">
                <a:solidFill>
                  <a:prstClr val="black"/>
                </a:solidFill>
                <a:latin typeface="Calibri" pitchFamily="34" charset="0"/>
              </a:rPr>
              <a:pPr eaLnBrk="1" hangingPunct="1"/>
              <a:t>2</a:t>
            </a:fld>
            <a:endParaRPr lang="ru-RU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31863" y="739775"/>
            <a:ext cx="4937125" cy="37036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6322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kumimoji="0" lang="ru-RU" smtClean="0">
              <a:cs typeface="Arial" pitchFamily="34" charset="0"/>
            </a:endParaRPr>
          </a:p>
        </p:txBody>
      </p:sp>
      <p:sp>
        <p:nvSpPr>
          <p:cNvPr id="5632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7F4D7450-FB87-427A-8D90-A49429817FC8}" type="slidenum">
              <a:rPr kumimoji="0" lang="ru-RU" sz="1200">
                <a:solidFill>
                  <a:prstClr val="black"/>
                </a:solidFill>
                <a:latin typeface="Calibri" pitchFamily="34" charset="0"/>
              </a:rPr>
              <a:pPr/>
              <a:t>3</a:t>
            </a:fld>
            <a:endParaRPr kumimoji="0" lang="ru-RU" sz="120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31863" y="739775"/>
            <a:ext cx="4937125" cy="37036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8370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kumimoji="0" lang="ru-RU" smtClean="0">
              <a:cs typeface="Arial" pitchFamily="34" charset="0"/>
            </a:endParaRPr>
          </a:p>
        </p:txBody>
      </p:sp>
      <p:sp>
        <p:nvSpPr>
          <p:cNvPr id="5837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B0482306-DDDA-46BC-B50E-77F76859E0B2}" type="slidenum">
              <a:rPr kumimoji="0" lang="ru-RU" sz="1200">
                <a:solidFill>
                  <a:prstClr val="black"/>
                </a:solidFill>
                <a:latin typeface="Calibri" pitchFamily="34" charset="0"/>
              </a:rPr>
              <a:pPr/>
              <a:t>4</a:t>
            </a:fld>
            <a:endParaRPr kumimoji="0" lang="ru-RU" sz="120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 txBox="1">
            <a:spLocks noGrp="1" noChangeArrowheads="1"/>
          </p:cNvSpPr>
          <p:nvPr/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lIns="91586" tIns="45793" rIns="91586" bIns="45793" anchor="b"/>
          <a:lstStyle/>
          <a:p>
            <a:pPr algn="r" defTabSz="915988"/>
            <a:fld id="{8D534019-2682-4DEF-98D1-28482F27787A}" type="slidenum">
              <a:rPr lang="ru-RU" sz="1200">
                <a:latin typeface="Times New Roman" pitchFamily="18" charset="0"/>
              </a:rPr>
              <a:pPr algn="r" defTabSz="915988"/>
              <a:t>13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39775"/>
            <a:ext cx="4937125" cy="3703638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 wrap="square"/>
          <a:lstStyle/>
          <a:p>
            <a:pPr algn="ctr"/>
            <a:endParaRPr lang="ru-RU" sz="130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 txBox="1">
            <a:spLocks noGrp="1" noChangeArrowheads="1"/>
          </p:cNvSpPr>
          <p:nvPr/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lIns="91586" tIns="45793" rIns="91586" bIns="45793" anchor="b"/>
          <a:lstStyle/>
          <a:p>
            <a:pPr algn="r" defTabSz="915988"/>
            <a:fld id="{8D534019-2682-4DEF-98D1-28482F27787A}" type="slidenum">
              <a:rPr lang="ru-RU" sz="1200">
                <a:latin typeface="Times New Roman" pitchFamily="18" charset="0"/>
              </a:rPr>
              <a:pPr algn="r" defTabSz="915988"/>
              <a:t>19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39775"/>
            <a:ext cx="4937125" cy="3703638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 wrap="square"/>
          <a:lstStyle/>
          <a:p>
            <a:pPr algn="ctr"/>
            <a:endParaRPr lang="ru-RU" sz="130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1863" y="739775"/>
            <a:ext cx="4937125" cy="3703638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F7BE4F-FF4E-4CB8-B66E-BE167832F868}" type="slidenum">
              <a:rPr lang="ru-RU" smtClean="0"/>
              <a:pPr/>
              <a:t>28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1863" y="739775"/>
            <a:ext cx="4937125" cy="3703638"/>
          </a:xfrm>
          <a:ln/>
        </p:spPr>
      </p:sp>
      <p:sp>
        <p:nvSpPr>
          <p:cNvPr id="66563" name="Заметки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ru-RU" smtClean="0"/>
          </a:p>
        </p:txBody>
      </p:sp>
      <p:sp>
        <p:nvSpPr>
          <p:cNvPr id="665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1AEE6A-8321-4947-B594-9CB7AF74BCC7}" type="slidenum">
              <a:rPr lang="ru-RU" smtClean="0"/>
              <a:pPr/>
              <a:t>29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1863" y="739775"/>
            <a:ext cx="4937125" cy="3703638"/>
          </a:xfrm>
          <a:ln/>
        </p:spPr>
      </p:sp>
      <p:sp>
        <p:nvSpPr>
          <p:cNvPr id="67587" name="Заметки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ru-RU" smtClean="0"/>
          </a:p>
        </p:txBody>
      </p:sp>
      <p:sp>
        <p:nvSpPr>
          <p:cNvPr id="6758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AABD77-45FF-4E0B-8563-ECD50D70BD43}" type="slidenum">
              <a:rPr lang="ru-RU" smtClean="0"/>
              <a:pPr/>
              <a:t>32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jpeg"/><Relationship Id="rId4" Type="http://schemas.openxmlformats.org/officeDocument/2006/relationships/oleObject" Target="../embeddings/oleObject1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5.jpeg"/><Relationship Id="rId4" Type="http://schemas.openxmlformats.org/officeDocument/2006/relationships/oleObject" Target="../embeddings/oleObject10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5.jpeg"/><Relationship Id="rId4" Type="http://schemas.openxmlformats.org/officeDocument/2006/relationships/oleObject" Target="../embeddings/oleObject11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5.jpeg"/><Relationship Id="rId4" Type="http://schemas.openxmlformats.org/officeDocument/2006/relationships/oleObject" Target="../embeddings/oleObject12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5.jpeg"/><Relationship Id="rId4" Type="http://schemas.openxmlformats.org/officeDocument/2006/relationships/oleObject" Target="../embeddings/oleObject13.bin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5.jpeg"/><Relationship Id="rId4" Type="http://schemas.openxmlformats.org/officeDocument/2006/relationships/oleObject" Target="../embeddings/oleObject14.bin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5.jpeg"/><Relationship Id="rId4" Type="http://schemas.openxmlformats.org/officeDocument/2006/relationships/oleObject" Target="../embeddings/oleObject15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jpeg"/><Relationship Id="rId4" Type="http://schemas.openxmlformats.org/officeDocument/2006/relationships/oleObject" Target="../embeddings/oleObject2.bin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5.jpeg"/><Relationship Id="rId4" Type="http://schemas.openxmlformats.org/officeDocument/2006/relationships/oleObject" Target="../embeddings/oleObject4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5.jpeg"/><Relationship Id="rId4" Type="http://schemas.openxmlformats.org/officeDocument/2006/relationships/oleObject" Target="../embeddings/oleObject5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5.jpeg"/><Relationship Id="rId4" Type="http://schemas.openxmlformats.org/officeDocument/2006/relationships/oleObject" Target="../embeddings/oleObject6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5.jpeg"/><Relationship Id="rId4" Type="http://schemas.openxmlformats.org/officeDocument/2006/relationships/oleObject" Target="../embeddings/oleObject7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5.jpeg"/><Relationship Id="rId4" Type="http://schemas.openxmlformats.org/officeDocument/2006/relationships/oleObject" Target="../embeddings/oleObject8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5.jpeg"/><Relationship Id="rId4" Type="http://schemas.openxmlformats.org/officeDocument/2006/relationships/oleObject" Target="../embeddings/oleObject9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525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ru-RU">
              <a:latin typeface="Times New Roman" pitchFamily="18" charset="0"/>
            </a:endParaRPr>
          </a:p>
        </p:txBody>
      </p:sp>
      <p:sp>
        <p:nvSpPr>
          <p:cNvPr id="5" name="Freeform 17"/>
          <p:cNvSpPr>
            <a:spLocks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chemeClr val="bg1"/>
              </a:gs>
            </a:gsLst>
            <a:lin ang="0" scaled="1"/>
          </a:gradFill>
          <a:ln w="2857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6" name="Picture 27" descr="Надпись Минфи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Object 28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74754" name="Photo Editor Photo" r:id="rId4" imgW="466692" imgH="509406" progId="">
              <p:embed/>
            </p:oleObj>
          </a:graphicData>
        </a:graphic>
      </p:graphicFrame>
      <p:pic>
        <p:nvPicPr>
          <p:cNvPr id="8" name="Picture 29" descr="untitled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31"/>
          <p:cNvSpPr>
            <a:spLocks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chemeClr val="bg1"/>
              </a:gs>
            </a:gsLst>
            <a:lin ang="5400000" scaled="1"/>
          </a:gradFill>
          <a:ln w="2857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47675" y="4848225"/>
            <a:ext cx="8324850" cy="11811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000066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5BA86-4FF0-4138-BD3A-B18C38ACA865}" type="datetime1">
              <a:rPr lang="ru-RU"/>
              <a:pPr>
                <a:defRPr/>
              </a:pPr>
              <a:t>04.09.2013</a:t>
            </a:fld>
            <a:endParaRPr lang="ru-RU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534150"/>
            <a:ext cx="2590800" cy="323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СЛАЙД</a:t>
            </a:r>
            <a:r>
              <a:rPr lang="ru-RU" sz="1400"/>
              <a:t> </a:t>
            </a:r>
            <a:fld id="{D563D3F0-89D6-4882-970A-0B088D8B7C38}" type="slidenum">
              <a:rPr lang="ru-RU" sz="1400"/>
              <a:pPr>
                <a:defRPr/>
              </a:pPr>
              <a:t>‹#›</a:t>
            </a:fld>
            <a:endParaRPr lang="ru-RU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49263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82946" r:id="rId4" imgW="466692" imgH="509406" progId="">
              <p:embed/>
            </p:oleObj>
          </a:graphicData>
        </a:graphic>
      </p:graphicFrame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16.09.09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algn="just"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№</a:t>
            </a: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СЛАЙД</a:t>
            </a:r>
            <a:r>
              <a:rPr lang="en-GB" sz="1400"/>
              <a:t> </a:t>
            </a:r>
            <a:fld id="{DE96AC4F-4D1E-4B87-A672-0E7643FC2355}" type="slidenum">
              <a:rPr lang="en-GB" sz="1400"/>
              <a:pPr>
                <a:defRPr/>
              </a:pPr>
              <a:t>‹#›</a:t>
            </a:fld>
            <a:endParaRPr lang="en-GB" sz="140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49263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aphicFrame>
        <p:nvGraphicFramePr>
          <p:cNvPr id="8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83970" r:id="rId4" imgW="466692" imgH="509406" progId="">
              <p:embed/>
            </p:oleObj>
          </a:graphicData>
        </a:graphic>
      </p:graphicFrame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16.09.09</a:t>
            </a:r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algn="just"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№</a:t>
            </a:r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СЛАЙД</a:t>
            </a:r>
            <a:r>
              <a:rPr lang="en-GB" sz="1400"/>
              <a:t> </a:t>
            </a:r>
            <a:fld id="{24573E17-DB35-4DB4-BA85-323BF2848CE5}" type="slidenum">
              <a:rPr lang="en-GB" sz="1400"/>
              <a:pPr>
                <a:defRPr/>
              </a:pPr>
              <a:t>‹#›</a:t>
            </a:fld>
            <a:endParaRPr lang="en-GB" sz="140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49263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aphicFrame>
        <p:nvGraphicFramePr>
          <p:cNvPr id="8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84994" r:id="rId4" imgW="466692" imgH="509406" progId="">
              <p:embed/>
            </p:oleObj>
          </a:graphicData>
        </a:graphic>
      </p:graphicFrame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16.09.09</a:t>
            </a:r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algn="just"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№</a:t>
            </a:r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СЛАЙД</a:t>
            </a:r>
            <a:r>
              <a:rPr lang="en-GB" sz="1400"/>
              <a:t> </a:t>
            </a:r>
            <a:fld id="{1737B94E-2FB4-4D7E-BC49-82CE471F28D7}" type="slidenum">
              <a:rPr lang="en-GB" sz="1400"/>
              <a:pPr>
                <a:defRPr/>
              </a:pPr>
              <a:t>‹#›</a:t>
            </a:fld>
            <a:endParaRPr lang="en-GB" sz="140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49263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86018" r:id="rId4" imgW="466692" imgH="50940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16.09.09</a:t>
            </a:r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algn="just"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№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СЛАЙД</a:t>
            </a:r>
            <a:r>
              <a:rPr lang="en-GB" sz="1400"/>
              <a:t> </a:t>
            </a:r>
            <a:fld id="{5A889465-0CD7-45D4-84EC-77BF4B3DDC34}" type="slidenum">
              <a:rPr lang="en-GB" sz="1400"/>
              <a:pPr>
                <a:defRPr/>
              </a:pPr>
              <a:t>‹#›</a:t>
            </a:fld>
            <a:endParaRPr lang="en-GB" sz="140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49263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87042" r:id="rId4" imgW="466692" imgH="50940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5463" y="731838"/>
            <a:ext cx="2241550" cy="5287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6050" y="731838"/>
            <a:ext cx="6577013" cy="5287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16.09.09</a:t>
            </a:r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algn="just"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№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СЛАЙД</a:t>
            </a:r>
            <a:r>
              <a:rPr lang="en-GB" sz="1400"/>
              <a:t> </a:t>
            </a:r>
            <a:fld id="{5FDAF102-66A8-40E2-810D-007648CCE4EE}" type="slidenum">
              <a:rPr lang="en-GB" sz="1400"/>
              <a:pPr>
                <a:defRPr/>
              </a:pPr>
              <a:t>‹#›</a:t>
            </a:fld>
            <a:endParaRPr lang="en-GB" sz="140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49263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88066" r:id="rId4" imgW="466692" imgH="50940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70963" cy="638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60338" y="1487488"/>
            <a:ext cx="8788400" cy="4532312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16.09.09</a:t>
            </a:r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algn="just"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№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СЛАЙД</a:t>
            </a:r>
            <a:r>
              <a:rPr lang="en-GB" sz="1400"/>
              <a:t> </a:t>
            </a:r>
            <a:fld id="{A7A6A1B0-E0F4-4A18-99BF-7F718026FD1A}" type="slidenum">
              <a:rPr lang="en-GB" sz="1400"/>
              <a:pPr>
                <a:defRPr/>
              </a:pPr>
              <a:t>‹#›</a:t>
            </a:fld>
            <a:endParaRPr lang="en-GB" sz="14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49263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75778" r:id="rId4" imgW="466692" imgH="50940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16.09.09</a:t>
            </a:r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algn="just" defTabSz="914400">
              <a:buClrTx/>
              <a:buSzTx/>
              <a:buFontTx/>
              <a:buNone/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№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СЛАЙД</a:t>
            </a:r>
            <a:r>
              <a:rPr lang="en-GB" sz="1400"/>
              <a:t> </a:t>
            </a:r>
            <a:fld id="{CC422FE1-E02D-4BEE-A15A-85203104CA5A}" type="slidenum">
              <a:rPr lang="en-GB" sz="1400"/>
              <a:pPr>
                <a:defRPr/>
              </a:pPr>
              <a:t>‹#›</a:t>
            </a:fld>
            <a:endParaRPr lang="en-GB" sz="140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0F6DD7-2136-43FF-B313-1F58BCBB8C8D}" type="datetime1">
              <a:rPr lang="ru-RU"/>
              <a:pPr/>
              <a:t>04.09.2013</a:t>
            </a:fld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01A7F7-B543-4FCE-B2AC-CA4B24F8F11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9627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49263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76802" r:id="rId4" imgW="466692" imgH="50940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16.09.09</a:t>
            </a:r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algn="just"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№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СЛАЙД</a:t>
            </a:r>
            <a:r>
              <a:rPr lang="en-GB" sz="1400"/>
              <a:t> </a:t>
            </a:r>
            <a:fld id="{B24D226C-FFC7-4E56-BC5B-9AC59EB113EF}" type="slidenum">
              <a:rPr lang="en-GB" sz="1400"/>
              <a:pPr>
                <a:defRPr/>
              </a:pPr>
              <a:t>‹#›</a:t>
            </a:fld>
            <a:endParaRPr lang="en-GB" sz="140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49263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77826" r:id="rId4" imgW="466692" imgH="50940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16.09.09</a:t>
            </a:r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algn="just"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№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СЛАЙД</a:t>
            </a:r>
            <a:r>
              <a:rPr lang="en-GB" sz="1400"/>
              <a:t> </a:t>
            </a:r>
            <a:fld id="{0C339328-2E8B-400A-AE44-D2CD8CF37DC1}" type="slidenum">
              <a:rPr lang="en-GB" sz="1400"/>
              <a:pPr>
                <a:defRPr/>
              </a:pPr>
              <a:t>‹#›</a:t>
            </a:fld>
            <a:endParaRPr lang="en-GB" sz="140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49263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78850" r:id="rId4" imgW="466692" imgH="50940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16.09.09</a:t>
            </a:r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algn="just"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№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СЛАЙД</a:t>
            </a:r>
            <a:r>
              <a:rPr lang="en-GB" sz="1400"/>
              <a:t> </a:t>
            </a:r>
            <a:fld id="{B6D4D0F8-6013-442A-AE5E-64393CD6601D}" type="slidenum">
              <a:rPr lang="en-GB" sz="1400"/>
              <a:pPr>
                <a:defRPr/>
              </a:pPr>
              <a:t>‹#›</a:t>
            </a:fld>
            <a:endParaRPr lang="en-GB" sz="140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49263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aphicFrame>
        <p:nvGraphicFramePr>
          <p:cNvPr id="8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79874" r:id="rId4" imgW="466692" imgH="509406" progId="">
              <p:embed/>
            </p:oleObj>
          </a:graphicData>
        </a:graphic>
      </p:graphicFrame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0338" y="1487488"/>
            <a:ext cx="4318000" cy="453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0738" y="1487488"/>
            <a:ext cx="4318000" cy="453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16.09.09</a:t>
            </a:r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algn="just"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№</a:t>
            </a:r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СЛАЙД</a:t>
            </a:r>
            <a:r>
              <a:rPr lang="en-GB" sz="1400"/>
              <a:t> </a:t>
            </a:r>
            <a:fld id="{9C2DF119-4BEE-4CC3-94D3-D73D59A840EC}" type="slidenum">
              <a:rPr lang="en-GB" sz="1400"/>
              <a:pPr>
                <a:defRPr/>
              </a:pPr>
              <a:t>‹#›</a:t>
            </a:fld>
            <a:endParaRPr lang="en-GB" sz="14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49263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8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aphicFrame>
        <p:nvGraphicFramePr>
          <p:cNvPr id="10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80898" r:id="rId4" imgW="466692" imgH="509406" progId="">
              <p:embed/>
            </p:oleObj>
          </a:graphicData>
        </a:graphic>
      </p:graphicFrame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16.09.09</a:t>
            </a:r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algn="just"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№</a:t>
            </a:r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СЛАЙД</a:t>
            </a:r>
            <a:r>
              <a:rPr lang="en-GB" sz="1400"/>
              <a:t> </a:t>
            </a:r>
            <a:fld id="{761D1BAE-8CE9-4DDE-AA5B-B09F3F227B1E}" type="slidenum">
              <a:rPr lang="en-GB" sz="1400"/>
              <a:pPr>
                <a:defRPr/>
              </a:pPr>
              <a:t>‹#›</a:t>
            </a:fld>
            <a:endParaRPr lang="en-GB" sz="14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49263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81922" r:id="rId4" imgW="466692" imgH="509406" progId="">
              <p:embed/>
            </p:oleObj>
          </a:graphicData>
        </a:graphic>
      </p:graphicFrame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16.09.09</a:t>
            </a:r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algn="just"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№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СЛАЙД</a:t>
            </a:r>
            <a:r>
              <a:rPr lang="en-GB" sz="1400"/>
              <a:t> </a:t>
            </a:r>
            <a:fld id="{100CFCE2-9812-44AF-8FE2-8E4C7D965E19}" type="slidenum">
              <a:rPr lang="en-GB" sz="1400"/>
              <a:pPr>
                <a:defRPr/>
              </a:pPr>
              <a:t>‹#›</a:t>
            </a:fld>
            <a:endParaRPr lang="en-GB" sz="140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5.xml"/><Relationship Id="rId16" Type="http://schemas.openxmlformats.org/officeDocument/2006/relationships/oleObject" Target="../embeddings/oleObject3.bin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vmlDrawing" Target="../drawings/vmlDrawing3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731838"/>
            <a:ext cx="899477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  <a:endParaRPr lang="en-US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487488"/>
            <a:ext cx="8812212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19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1A6E8F8E-7616-4885-A5AF-B6F687D0CE48}" type="datetime1">
              <a:rPr lang="ru-RU"/>
              <a:pPr>
                <a:defRPr/>
              </a:pPr>
              <a:t>04.09.2013</a:t>
            </a:fld>
            <a:endParaRPr lang="ru-RU"/>
          </a:p>
        </p:txBody>
      </p:sp>
      <p:sp>
        <p:nvSpPr>
          <p:cNvPr id="20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81750"/>
            <a:ext cx="2590800" cy="3238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ru-RU"/>
              <a:t>СЛАЙД</a:t>
            </a:r>
            <a:r>
              <a:rPr lang="ru-RU" sz="1400"/>
              <a:t> </a:t>
            </a:r>
            <a:fld id="{E712A09D-189F-43F4-A866-910EF5146F0D}" type="slidenum">
              <a:rPr lang="ru-RU" sz="1400"/>
              <a:pPr>
                <a:defRPr/>
              </a:pPr>
              <a:t>‹#›</a:t>
            </a:fld>
            <a:endParaRPr lang="ru-RU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3956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600">
          <a:solidFill>
            <a:srgbClr val="514185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600">
          <a:solidFill>
            <a:srgbClr val="514185"/>
          </a:solidFill>
          <a:latin typeface="Times New Roman" pitchFamily="18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600">
          <a:solidFill>
            <a:srgbClr val="514185"/>
          </a:solidFill>
          <a:latin typeface="Times New Roman" pitchFamily="18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600">
          <a:solidFill>
            <a:srgbClr val="514185"/>
          </a:solidFill>
          <a:latin typeface="Times New Roman" pitchFamily="18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600">
          <a:solidFill>
            <a:srgbClr val="514185"/>
          </a:solidFill>
          <a:latin typeface="Times New Roman" pitchFamily="18" charset="0"/>
        </a:defRPr>
      </a:lvl5pPr>
      <a:lvl6pPr marL="457200"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400">
          <a:solidFill>
            <a:srgbClr val="514185"/>
          </a:solidFill>
          <a:latin typeface="Arial Narrow" pitchFamily="34" charset="0"/>
        </a:defRPr>
      </a:lvl6pPr>
      <a:lvl7pPr marL="914400"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400">
          <a:solidFill>
            <a:srgbClr val="514185"/>
          </a:solidFill>
          <a:latin typeface="Arial Narrow" pitchFamily="34" charset="0"/>
        </a:defRPr>
      </a:lvl7pPr>
      <a:lvl8pPr marL="1371600"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400">
          <a:solidFill>
            <a:srgbClr val="514185"/>
          </a:solidFill>
          <a:latin typeface="Arial Narrow" pitchFamily="34" charset="0"/>
        </a:defRPr>
      </a:lvl8pPr>
      <a:lvl9pPr marL="1828800"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400">
          <a:solidFill>
            <a:srgbClr val="514185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49263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051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3078" name="Picture 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3074" r:id="rId16" imgW="466692" imgH="509406" progId="">
              <p:embed/>
            </p:oleObj>
          </a:graphicData>
        </a:graphic>
      </p:graphicFrame>
      <p:pic>
        <p:nvPicPr>
          <p:cNvPr id="3079" name="Picture 5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55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308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731838"/>
            <a:ext cx="8970963" cy="638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308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487488"/>
            <a:ext cx="8788400" cy="4532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9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881188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l">
              <a:buClr>
                <a:srgbClr val="000000"/>
              </a:buClr>
              <a:buSzPct val="100000"/>
              <a:buFont typeface="Times New Roman" pitchFamily="18" charset="0"/>
              <a:buNone/>
              <a:defRPr sz="1400" smtClean="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16.09.09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71788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buClr>
                <a:srgbClr val="000000"/>
              </a:buClr>
              <a:buSzPct val="100000"/>
              <a:buFont typeface="Times New Roman" pitchFamily="18" charset="0"/>
              <a:buNone/>
              <a:defRPr sz="1400" smtClean="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№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534150"/>
            <a:ext cx="2566988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100000"/>
              <a:buFont typeface="Times New Roman" pitchFamily="18" charset="0"/>
              <a:buNone/>
              <a:defRPr sz="1200" smtClean="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СЛАЙД</a:t>
            </a:r>
            <a:r>
              <a:rPr lang="en-GB" sz="1400"/>
              <a:t> </a:t>
            </a:r>
            <a:fld id="{9B46B802-5019-40F3-A53E-33677B87B116}" type="slidenum">
              <a:rPr lang="en-GB" sz="1400"/>
              <a:pPr>
                <a:defRPr/>
              </a:pPr>
              <a:t>‹#›</a:t>
            </a:fld>
            <a:endParaRPr lang="en-GB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45" r:id="rId2"/>
    <p:sldLayoutId id="2147483946" r:id="rId3"/>
    <p:sldLayoutId id="2147483947" r:id="rId4"/>
    <p:sldLayoutId id="2147483948" r:id="rId5"/>
    <p:sldLayoutId id="2147483949" r:id="rId6"/>
    <p:sldLayoutId id="2147483950" r:id="rId7"/>
    <p:sldLayoutId id="2147483951" r:id="rId8"/>
    <p:sldLayoutId id="2147483952" r:id="rId9"/>
    <p:sldLayoutId id="2147483953" r:id="rId10"/>
    <p:sldLayoutId id="2147483954" r:id="rId11"/>
    <p:sldLayoutId id="2147483955" r:id="rId12"/>
  </p:sldLayoutIdLst>
  <p:txStyles>
    <p:titleStyle>
      <a:lvl1pPr algn="ctr" defTabSz="449263" rtl="0" eaLnBrk="0" fontAlgn="base" hangingPunct="0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2pPr>
      <a:lvl3pPr algn="ctr" defTabSz="449263" rtl="0" eaLnBrk="0" fontAlgn="base" hangingPunct="0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3pPr>
      <a:lvl4pPr algn="ctr" defTabSz="449263" rtl="0" eaLnBrk="0" fontAlgn="base" hangingPunct="0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4pPr>
      <a:lvl5pPr algn="ctr" defTabSz="449263" rtl="0" eaLnBrk="0" fontAlgn="base" hangingPunct="0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5pPr>
      <a:lvl6pPr marL="457200" algn="ctr" defTabSz="449263" rtl="0" eaLnBrk="0" fontAlgn="base" hangingPunct="0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6pPr>
      <a:lvl7pPr marL="914400" algn="ctr" defTabSz="449263" rtl="0" eaLnBrk="0" fontAlgn="base" hangingPunct="0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7pPr>
      <a:lvl8pPr marL="1371600" algn="ctr" defTabSz="449263" rtl="0" eaLnBrk="0" fontAlgn="base" hangingPunct="0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8pPr>
      <a:lvl9pPr marL="1828800" algn="ctr" defTabSz="449263" rtl="0" eaLnBrk="0" fontAlgn="base" hangingPunct="0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9pPr>
    </p:titleStyle>
    <p:bodyStyle>
      <a:lvl1pPr marL="319088" indent="-319088" algn="l" defTabSz="449263" rtl="0" eaLnBrk="0" fontAlgn="base" hangingPunct="0">
        <a:lnSpc>
          <a:spcPct val="35000"/>
        </a:lnSpc>
        <a:spcBef>
          <a:spcPts val="65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19138" indent="-261938" algn="l" defTabSz="449263" rtl="0" eaLnBrk="0" fontAlgn="base" hangingPunct="0">
        <a:lnSpc>
          <a:spcPct val="35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_____Microsoft_Office_Excel_97-20031.xls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_____Microsoft_Office_Excel_97-20032.xls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4" Type="http://schemas.openxmlformats.org/officeDocument/2006/relationships/oleObject" Target="../embeddings/_____Microsoft_Office_Excel_97-20033.xls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4" Type="http://schemas.openxmlformats.org/officeDocument/2006/relationships/oleObject" Target="../embeddings/_____Microsoft_Office_Excel_97-20034.xls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4" Type="http://schemas.openxmlformats.org/officeDocument/2006/relationships/oleObject" Target="../embeddings/_____Microsoft_Office_Excel_97-20035.xls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1.vml"/><Relationship Id="rId4" Type="http://schemas.openxmlformats.org/officeDocument/2006/relationships/oleObject" Target="../embeddings/_____Microsoft_Office_Excel_97-20036.xls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285720" y="1071546"/>
            <a:ext cx="8640763" cy="3027363"/>
          </a:xfrm>
        </p:spPr>
        <p:txBody>
          <a:bodyPr>
            <a:noAutofit/>
          </a:bodyPr>
          <a:lstStyle/>
          <a:p>
            <a:pPr eaLnBrk="1" hangingPunct="1">
              <a:lnSpc>
                <a:spcPct val="100000"/>
              </a:lnSpc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Актуальные вопросы бухгалтерского учета и отчетности в государственном секторе</a:t>
            </a:r>
          </a:p>
        </p:txBody>
      </p:sp>
      <p:pic>
        <p:nvPicPr>
          <p:cNvPr id="4099" name="Picture 11" descr="MF_emblema [Converted]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313" y="762000"/>
            <a:ext cx="879475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357158" y="3857628"/>
            <a:ext cx="8572559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ru-RU" sz="2800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ru-RU" sz="2800" dirty="0" smtClean="0">
                <a:solidFill>
                  <a:srgbClr val="000000"/>
                </a:solidFill>
              </a:rPr>
              <a:t>Заместитель Директора</a:t>
            </a:r>
          </a:p>
          <a:p>
            <a:pPr eaLnBrk="1" hangingPunct="1"/>
            <a:r>
              <a:rPr lang="ru-RU" sz="2800" dirty="0" smtClean="0">
                <a:solidFill>
                  <a:srgbClr val="000000"/>
                </a:solidFill>
              </a:rPr>
              <a:t>Департамента  бюджетной методологии</a:t>
            </a:r>
          </a:p>
          <a:p>
            <a:pPr eaLnBrk="1" hangingPunct="1"/>
            <a:r>
              <a:rPr lang="ru-RU" sz="2800" dirty="0" smtClean="0">
                <a:solidFill>
                  <a:srgbClr val="000000"/>
                </a:solidFill>
              </a:rPr>
              <a:t>Минфина России			</a:t>
            </a:r>
            <a:r>
              <a:rPr lang="ru-RU" sz="2800" dirty="0" err="1" smtClean="0">
                <a:solidFill>
                  <a:srgbClr val="000000"/>
                </a:solidFill>
              </a:rPr>
              <a:t>Сивец</a:t>
            </a:r>
            <a:r>
              <a:rPr lang="ru-RU" sz="2800" dirty="0" smtClean="0">
                <a:solidFill>
                  <a:srgbClr val="000000"/>
                </a:solidFill>
              </a:rPr>
              <a:t> Светлана</a:t>
            </a:r>
          </a:p>
          <a:p>
            <a:pPr eaLnBrk="1" hangingPunct="1"/>
            <a:endParaRPr lang="ru-RU" sz="2800" dirty="0" smtClean="0">
              <a:solidFill>
                <a:srgbClr val="000000"/>
              </a:solidFill>
            </a:endParaRPr>
          </a:p>
          <a:p>
            <a:pPr algn="ctr" eaLnBrk="1" hangingPunct="1"/>
            <a:r>
              <a:rPr lang="ru-RU" sz="2000" dirty="0" smtClean="0">
                <a:solidFill>
                  <a:srgbClr val="000000"/>
                </a:solidFill>
              </a:rPr>
              <a:t>Геленджик    сентябрь 2013 год </a:t>
            </a:r>
            <a:r>
              <a:rPr lang="ru-RU" sz="2800" dirty="0" smtClean="0">
                <a:solidFill>
                  <a:srgbClr val="000000"/>
                </a:solidFill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xmlns="" val="205509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 Black" pitchFamily="34" charset="0"/>
              </a:rPr>
              <a:t>Изменения в 157н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0338" y="1487488"/>
            <a:ext cx="8983662" cy="4533900"/>
          </a:xfrm>
        </p:spPr>
        <p:txBody>
          <a:bodyPr/>
          <a:lstStyle/>
          <a:p>
            <a:pPr algn="ctr">
              <a:buFont typeface="Symbol" pitchFamily="18" charset="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514185"/>
                </a:solidFill>
                <a:latin typeface="Arial" pitchFamily="34" charset="0"/>
                <a:ea typeface="+mj-ea"/>
                <a:cs typeface="Arial" pitchFamily="34" charset="0"/>
              </a:rPr>
              <a:t>Введение дополнительного </a:t>
            </a:r>
            <a:r>
              <a:rPr lang="ru-RU" b="1" dirty="0" err="1" smtClean="0">
                <a:solidFill>
                  <a:srgbClr val="514185"/>
                </a:solidFill>
                <a:latin typeface="Arial" pitchFamily="34" charset="0"/>
                <a:ea typeface="+mj-ea"/>
                <a:cs typeface="Arial" pitchFamily="34" charset="0"/>
              </a:rPr>
              <a:t>забалансового</a:t>
            </a:r>
            <a:r>
              <a:rPr lang="ru-RU" b="1" dirty="0" smtClean="0">
                <a:solidFill>
                  <a:srgbClr val="514185"/>
                </a:solidFill>
                <a:latin typeface="Arial" pitchFamily="34" charset="0"/>
                <a:ea typeface="+mj-ea"/>
                <a:cs typeface="Arial" pitchFamily="34" charset="0"/>
              </a:rPr>
              <a:t> счета </a:t>
            </a:r>
          </a:p>
          <a:p>
            <a:pPr algn="ctr">
              <a:buFont typeface="Symbol" pitchFamily="18" charset="2"/>
              <a:buNone/>
              <a:defRPr/>
            </a:pPr>
            <a:r>
              <a:rPr lang="ru-RU" b="1" dirty="0" smtClean="0">
                <a:solidFill>
                  <a:srgbClr val="514185"/>
                </a:solidFill>
                <a:latin typeface="Arial" pitchFamily="34" charset="0"/>
                <a:ea typeface="+mj-ea"/>
                <a:cs typeface="Arial" pitchFamily="34" charset="0"/>
              </a:rPr>
              <a:t> для учета расчетов по исполнению денежных обязательств через третьих лиц</a:t>
            </a:r>
          </a:p>
          <a:p>
            <a:pPr algn="ctr">
              <a:buFont typeface="Symbol" pitchFamily="18" charset="2"/>
              <a:buNone/>
              <a:defRPr/>
            </a:pPr>
            <a:r>
              <a:rPr lang="ru-RU" b="1" dirty="0" smtClean="0">
                <a:solidFill>
                  <a:srgbClr val="514185"/>
                </a:solidFill>
                <a:latin typeface="Arial" pitchFamily="34" charset="0"/>
                <a:ea typeface="+mj-ea"/>
                <a:cs typeface="Arial" pitchFamily="34" charset="0"/>
              </a:rPr>
              <a:t>(при выплатах пенсий, пособий через отделения Почты России)</a:t>
            </a:r>
          </a:p>
          <a:p>
            <a:pPr algn="ctr">
              <a:buFont typeface="Symbol" pitchFamily="18" charset="2"/>
              <a:buNone/>
              <a:defRPr/>
            </a:pPr>
            <a:endParaRPr lang="ru-RU" b="1" dirty="0" smtClean="0">
              <a:solidFill>
                <a:srgbClr val="514185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buFont typeface="Symbol" pitchFamily="18" charset="2"/>
              <a:buNone/>
              <a:defRPr/>
            </a:pPr>
            <a:endParaRPr lang="ru-RU" b="1" dirty="0" smtClean="0">
              <a:solidFill>
                <a:srgbClr val="514185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smtClean="0"/>
              <a:t>СЛАЙД</a:t>
            </a:r>
            <a:r>
              <a:rPr lang="en-GB" sz="1400" smtClean="0"/>
              <a:t> </a:t>
            </a:r>
            <a:fld id="{5173B8A2-DF36-4E0C-B7D2-2B5E59DC1657}" type="slidenum">
              <a:rPr lang="en-GB" sz="1400" smtClean="0"/>
              <a:pPr/>
              <a:t>10</a:t>
            </a:fld>
            <a:endParaRPr lang="en-GB" sz="140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146050" y="549275"/>
            <a:ext cx="8994775" cy="503238"/>
          </a:xfrm>
        </p:spPr>
        <p:txBody>
          <a:bodyPr/>
          <a:lstStyle/>
          <a:p>
            <a:r>
              <a:rPr lang="ru-RU" smtClean="0">
                <a:latin typeface="Arial Black" pitchFamily="34" charset="0"/>
              </a:rPr>
              <a:t>Изменения в 162н,174н,183н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0338" y="1196975"/>
            <a:ext cx="8983662" cy="5832475"/>
          </a:xfrm>
        </p:spPr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rgbClr val="514185"/>
                </a:solidFill>
                <a:latin typeface="Arial" pitchFamily="34" charset="0"/>
                <a:ea typeface="+mj-ea"/>
                <a:cs typeface="Arial" pitchFamily="34" charset="0"/>
              </a:rPr>
              <a:t>В части применения форм первичных учетных документов (ссылка на первичные учетные документы при оформлении принятия к учету, выбытия)</a:t>
            </a:r>
          </a:p>
          <a:p>
            <a:pPr>
              <a:defRPr/>
            </a:pPr>
            <a:endParaRPr lang="ru-RU" dirty="0" smtClean="0">
              <a:solidFill>
                <a:srgbClr val="514185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defRPr/>
            </a:pPr>
            <a:r>
              <a:rPr lang="ru-RU" dirty="0" smtClean="0">
                <a:solidFill>
                  <a:srgbClr val="514185"/>
                </a:solidFill>
                <a:latin typeface="Arial" pitchFamily="34" charset="0"/>
                <a:ea typeface="+mj-ea"/>
                <a:cs typeface="Arial" pitchFamily="34" charset="0"/>
              </a:rPr>
              <a:t>В части дополнения  бухгалтерскими записями для обеспечения учета концессионного имущества</a:t>
            </a:r>
          </a:p>
          <a:p>
            <a:pPr algn="ctr">
              <a:defRPr/>
            </a:pPr>
            <a:endParaRPr lang="ru-RU" dirty="0" smtClean="0">
              <a:solidFill>
                <a:srgbClr val="514185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defRPr/>
            </a:pPr>
            <a:r>
              <a:rPr lang="ru-RU" dirty="0" smtClean="0">
                <a:solidFill>
                  <a:srgbClr val="514185"/>
                </a:solidFill>
                <a:latin typeface="Arial" pitchFamily="34" charset="0"/>
                <a:ea typeface="+mj-ea"/>
                <a:cs typeface="Arial" pitchFamily="34" charset="0"/>
              </a:rPr>
              <a:t>В части операций по доходам будущих периодов</a:t>
            </a:r>
          </a:p>
          <a:p>
            <a:pPr algn="ctr">
              <a:defRPr/>
            </a:pPr>
            <a:r>
              <a:rPr lang="ru-RU" dirty="0" smtClean="0">
                <a:solidFill>
                  <a:srgbClr val="514185"/>
                </a:solidFill>
                <a:latin typeface="Arial" pitchFamily="34" charset="0"/>
                <a:ea typeface="+mj-ea"/>
                <a:cs typeface="Arial" pitchFamily="34" charset="0"/>
              </a:rPr>
              <a:t>В части корреспонденций по изменениям  в БК:</a:t>
            </a:r>
          </a:p>
          <a:p>
            <a:pPr algn="ctr"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" pitchFamily="34" charset="0"/>
                <a:ea typeface="+mj-ea"/>
                <a:cs typeface="Arial" pitchFamily="34" charset="0"/>
              </a:rPr>
              <a:t>104-ФЗ, 188-ФЗ</a:t>
            </a:r>
          </a:p>
          <a:p>
            <a:pPr algn="ctr">
              <a:defRPr/>
            </a:pPr>
            <a:endParaRPr lang="ru-RU" dirty="0" smtClean="0">
              <a:solidFill>
                <a:srgbClr val="514185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smtClean="0"/>
              <a:t>СЛАЙД</a:t>
            </a:r>
            <a:r>
              <a:rPr lang="en-GB" sz="1400" smtClean="0"/>
              <a:t> </a:t>
            </a:r>
            <a:fld id="{6719F94B-24C8-4B40-A559-84D67778FED6}" type="slidenum">
              <a:rPr lang="en-GB" sz="1400" smtClean="0"/>
              <a:pPr/>
              <a:t>11</a:t>
            </a:fld>
            <a:endParaRPr lang="en-GB" sz="140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146050" y="549275"/>
            <a:ext cx="8994775" cy="503238"/>
          </a:xfrm>
        </p:spPr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Изменения в 162н,174н,183н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0338" y="1357298"/>
            <a:ext cx="8983662" cy="5832475"/>
          </a:xfrm>
        </p:spPr>
        <p:txBody>
          <a:bodyPr/>
          <a:lstStyle/>
          <a:p>
            <a:pPr algn="ctr">
              <a:defRPr/>
            </a:pPr>
            <a:endParaRPr lang="ru-RU" dirty="0" smtClean="0">
              <a:solidFill>
                <a:srgbClr val="514185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defRPr/>
            </a:pPr>
            <a:r>
              <a:rPr lang="ru-RU" dirty="0" smtClean="0">
                <a:solidFill>
                  <a:srgbClr val="514185"/>
                </a:solidFill>
                <a:latin typeface="Arial" pitchFamily="34" charset="0"/>
                <a:ea typeface="+mj-ea"/>
                <a:cs typeface="Arial" pitchFamily="34" charset="0"/>
              </a:rPr>
              <a:t>Использование счета 030402000 для отражения своевременно не полученных  сумм пенсий, пособий, иных трансфертов (нормативно-публичных обязательств)</a:t>
            </a:r>
          </a:p>
          <a:p>
            <a:pPr algn="ctr">
              <a:defRPr/>
            </a:pPr>
            <a:endParaRPr lang="ru-RU" dirty="0" smtClean="0">
              <a:solidFill>
                <a:srgbClr val="514185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defRPr/>
            </a:pPr>
            <a:r>
              <a:rPr lang="ru-RU" dirty="0" smtClean="0">
                <a:solidFill>
                  <a:srgbClr val="514185"/>
                </a:solidFill>
                <a:latin typeface="Arial" pitchFamily="34" charset="0"/>
                <a:cs typeface="Arial" pitchFamily="34" charset="0"/>
              </a:rPr>
              <a:t>В части  дополнения учета операций по закреплению недвижимого и особо ценного движимого имущества</a:t>
            </a:r>
          </a:p>
          <a:p>
            <a:pPr algn="ctr">
              <a:defRPr/>
            </a:pPr>
            <a:endParaRPr lang="ru-RU" dirty="0" smtClean="0">
              <a:solidFill>
                <a:srgbClr val="514185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dirty="0" smtClean="0">
                <a:solidFill>
                  <a:srgbClr val="514185"/>
                </a:solidFill>
                <a:latin typeface="Arial" pitchFamily="34" charset="0"/>
                <a:cs typeface="Arial" pitchFamily="34" charset="0"/>
              </a:rPr>
              <a:t>В части формирования стоимости услуг по государственному (муниципальному) заданию а также по ОМС </a:t>
            </a:r>
          </a:p>
          <a:p>
            <a:pPr algn="ctr">
              <a:defRPr/>
            </a:pPr>
            <a:endParaRPr lang="ru-RU" dirty="0" smtClean="0">
              <a:solidFill>
                <a:srgbClr val="514185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dirty="0" smtClean="0"/>
              <a:t>СЛАЙД</a:t>
            </a:r>
            <a:r>
              <a:rPr lang="en-GB" sz="1400" dirty="0" smtClean="0"/>
              <a:t> </a:t>
            </a:r>
            <a:fld id="{6719F94B-24C8-4B40-A559-84D67778FED6}" type="slidenum">
              <a:rPr lang="en-GB" sz="1400" smtClean="0"/>
              <a:pPr/>
              <a:t>12</a:t>
            </a:fld>
            <a:endParaRPr lang="en-GB" sz="14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 txBox="1">
            <a:spLocks noChangeArrowheads="1"/>
          </p:cNvSpPr>
          <p:nvPr/>
        </p:nvSpPr>
        <p:spPr bwMode="auto">
          <a:xfrm>
            <a:off x="395288" y="2741613"/>
            <a:ext cx="8280400" cy="1717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anchor="ctr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ctr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ctr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ctr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ctr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  <a:defRPr/>
            </a:pPr>
            <a:endParaRPr lang="ru-RU" b="1" dirty="0" smtClean="0">
              <a:solidFill>
                <a:srgbClr val="2D2DB9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ru-RU" sz="2700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Формирование входящих остатков показателей бюджетного учета в связи с переходом на применение новой классификации</a:t>
            </a:r>
          </a:p>
        </p:txBody>
      </p:sp>
      <p:pic>
        <p:nvPicPr>
          <p:cNvPr id="37891" name="Picture 11" descr="MF_emblema [Converted]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650" y="836613"/>
            <a:ext cx="879475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0" y="4868863"/>
            <a:ext cx="9144000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Font typeface="Symbol" pitchFamily="18" charset="2"/>
              <a:buNone/>
            </a:pPr>
            <a:endParaRPr lang="ru-RU" sz="2000">
              <a:latin typeface="Times New Roman" pitchFamily="18" charset="0"/>
            </a:endParaRP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0" y="4221163"/>
            <a:ext cx="2916238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Font typeface="Symbol" pitchFamily="18" charset="2"/>
              <a:buNone/>
            </a:pPr>
            <a:endParaRPr lang="ru-RU" sz="2000" b="1">
              <a:latin typeface="Times New Roman" pitchFamily="18" charset="0"/>
            </a:endParaRP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0" y="6308725"/>
            <a:ext cx="91440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Font typeface="Symbol" pitchFamily="18" charset="2"/>
              <a:buNone/>
            </a:pPr>
            <a:endParaRPr lang="ru-RU" sz="2000">
              <a:latin typeface="Times New Roman" pitchFamily="18" charset="0"/>
            </a:endParaRPr>
          </a:p>
        </p:txBody>
      </p:sp>
      <p:sp>
        <p:nvSpPr>
          <p:cNvPr id="37895" name="Rectangle 9"/>
          <p:cNvSpPr>
            <a:spLocks noChangeArrowheads="1"/>
          </p:cNvSpPr>
          <p:nvPr/>
        </p:nvSpPr>
        <p:spPr bwMode="auto">
          <a:xfrm>
            <a:off x="250825" y="4868863"/>
            <a:ext cx="8609013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lnSpc>
                <a:spcPct val="70000"/>
              </a:lnSpc>
              <a:spcBef>
                <a:spcPct val="20000"/>
              </a:spcBef>
            </a:pPr>
            <a:endParaRPr lang="ru-RU" sz="2000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94775" cy="1257300"/>
          </a:xfrm>
        </p:spPr>
        <p:txBody>
          <a:bodyPr/>
          <a:lstStyle/>
          <a:p>
            <a:r>
              <a:rPr lang="ru-RU" b="1" dirty="0" smtClean="0">
                <a:latin typeface="Arial Cyr" pitchFamily="34" charset="0"/>
                <a:cs typeface="Arial Cyr" pitchFamily="34" charset="0"/>
              </a:rPr>
              <a:t>ВХОДЯЩИЕ ОСТАТКИ ПО СЧЕТА ДОЛЖНЫ СОДЕРЖАТЬ  (1-17 РАЗРЯДАХ НОМЕРА СЧЕТА)</a:t>
            </a:r>
            <a:br>
              <a:rPr lang="ru-RU" b="1" dirty="0" smtClean="0">
                <a:latin typeface="Arial Cyr" pitchFamily="34" charset="0"/>
                <a:cs typeface="Arial Cyr" pitchFamily="34" charset="0"/>
              </a:rPr>
            </a:br>
            <a:r>
              <a:rPr lang="ru-RU" b="1" dirty="0" smtClean="0">
                <a:latin typeface="Arial Cyr" pitchFamily="34" charset="0"/>
                <a:cs typeface="Arial Cyr" pitchFamily="34" charset="0"/>
              </a:rPr>
              <a:t>ДЕЙСТВУЮЩИЙ КБК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0338" y="2133600"/>
            <a:ext cx="8812212" cy="3887788"/>
          </a:xfrm>
        </p:spPr>
        <p:txBody>
          <a:bodyPr/>
          <a:lstStyle/>
          <a:p>
            <a:pPr algn="ctr">
              <a:buFont typeface="Symbol" pitchFamily="18" charset="2"/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КРБ 1100 00 000 «Нефинансовые активы»</a:t>
            </a:r>
          </a:p>
          <a:p>
            <a:pPr>
              <a:buFontTx/>
              <a:buChar char="-"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101 00; 105 00; 102 00  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		КРБ  – ЦСР (содержания); КВР 244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				исключение КВР (ГОЗ (ГПВ, вне ГП;)</a:t>
            </a:r>
          </a:p>
          <a:p>
            <a:pPr>
              <a:buFontTx/>
              <a:buChar char="-"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106 10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		  КРБ – ЦСР (инвестиционный проект; ФЦП, ВЦП)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			   КВР соответствующий 4ХХ: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 410 – приобретение, строительство;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 460 -  субсидии (приобретение, строительство)</a:t>
            </a:r>
          </a:p>
          <a:p>
            <a:pPr algn="ctr"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 </a:t>
            </a:r>
          </a:p>
          <a:p>
            <a:pPr algn="ctr">
              <a:buNone/>
              <a:defRPr/>
            </a:pPr>
            <a:endParaRPr lang="ru-RU" dirty="0" smtClean="0">
              <a:solidFill>
                <a:srgbClr val="514185"/>
              </a:solidFill>
              <a:latin typeface="Arial Cyr" pitchFamily="34" charset="0"/>
              <a:ea typeface="+mj-ea"/>
              <a:cs typeface="Arial Cyr" pitchFamily="34" charset="0"/>
            </a:endParaRPr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smtClean="0"/>
              <a:t>СЛАЙД</a:t>
            </a:r>
            <a:r>
              <a:rPr lang="en-GB" sz="1400" smtClean="0"/>
              <a:t> </a:t>
            </a:r>
            <a:fld id="{EA8A41EE-D481-45B7-97F3-2F377A2DC201}" type="slidenum">
              <a:rPr lang="en-GB" sz="1400" smtClean="0"/>
              <a:pPr/>
              <a:t>14</a:t>
            </a:fld>
            <a:endParaRPr lang="en-GB" sz="140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94775" cy="1257300"/>
          </a:xfrm>
        </p:spPr>
        <p:txBody>
          <a:bodyPr/>
          <a:lstStyle/>
          <a:p>
            <a:r>
              <a:rPr lang="ru-RU" b="1" dirty="0" smtClean="0">
                <a:latin typeface="Arial Cyr" pitchFamily="34" charset="0"/>
                <a:cs typeface="Arial Cyr" pitchFamily="34" charset="0"/>
              </a:rPr>
              <a:t>ВХОДЯЩИЕ ОСТАТКИ ПО СЧЕТА ДОЛЖНЫ СОДЕРЖАТЬ  (1-17 РАЗРЯДАХ НОМЕРА СЧЕТА)</a:t>
            </a:r>
            <a:br>
              <a:rPr lang="ru-RU" b="1" dirty="0" smtClean="0">
                <a:latin typeface="Arial Cyr" pitchFamily="34" charset="0"/>
                <a:cs typeface="Arial Cyr" pitchFamily="34" charset="0"/>
              </a:rPr>
            </a:br>
            <a:r>
              <a:rPr lang="ru-RU" b="1" dirty="0" smtClean="0">
                <a:latin typeface="Arial Cyr" pitchFamily="34" charset="0"/>
                <a:cs typeface="Arial Cyr" pitchFamily="34" charset="0"/>
              </a:rPr>
              <a:t>ДЕЙСТВУЮЩИЙ КБК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0338" y="2133600"/>
            <a:ext cx="8812212" cy="3887788"/>
          </a:xfrm>
        </p:spPr>
        <p:txBody>
          <a:bodyPr/>
          <a:lstStyle/>
          <a:p>
            <a:pPr algn="ctr">
              <a:buFont typeface="Symbol" pitchFamily="18" charset="2"/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КРБ 1100 00 000 «Нефинансовые активы»</a:t>
            </a:r>
          </a:p>
          <a:p>
            <a:pPr>
              <a:buFontTx/>
              <a:buChar char="-"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106 1Х в части завершенных капитальных вложений (но не прошедших  государственную регистрацию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		  КРБ – ЦСР (инвестиционный проект; ФЦП, ВЦП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(в случае завершения в 2013 г. – содержание 2014)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			   КВР – 244</a:t>
            </a:r>
          </a:p>
          <a:p>
            <a:pPr>
              <a:buFontTx/>
              <a:buChar char="-"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106 3Х не должно быть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			исключение </a:t>
            </a:r>
            <a:r>
              <a:rPr lang="ru-RU" dirty="0" err="1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НИОКРы</a:t>
            </a: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 – 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                     ЦСР – соответствующий проекту; КВР 241</a:t>
            </a:r>
          </a:p>
          <a:p>
            <a:pPr algn="ctr"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 </a:t>
            </a:r>
          </a:p>
          <a:p>
            <a:pPr algn="ctr">
              <a:buNone/>
              <a:defRPr/>
            </a:pPr>
            <a:endParaRPr lang="ru-RU" dirty="0" smtClean="0">
              <a:solidFill>
                <a:srgbClr val="514185"/>
              </a:solidFill>
              <a:latin typeface="Arial Cyr" pitchFamily="34" charset="0"/>
              <a:ea typeface="+mj-ea"/>
              <a:cs typeface="Arial Cyr" pitchFamily="34" charset="0"/>
            </a:endParaRPr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smtClean="0"/>
              <a:t>СЛАЙД</a:t>
            </a:r>
            <a:r>
              <a:rPr lang="en-GB" sz="1400" smtClean="0"/>
              <a:t> </a:t>
            </a:r>
            <a:fld id="{EA8A41EE-D481-45B7-97F3-2F377A2DC201}" type="slidenum">
              <a:rPr lang="en-GB" sz="1400" smtClean="0"/>
              <a:pPr/>
              <a:t>15</a:t>
            </a:fld>
            <a:endParaRPr lang="en-GB" sz="140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94775" cy="1257300"/>
          </a:xfrm>
        </p:spPr>
        <p:txBody>
          <a:bodyPr/>
          <a:lstStyle/>
          <a:p>
            <a:r>
              <a:rPr lang="ru-RU" b="1" dirty="0" smtClean="0">
                <a:latin typeface="Arial Cyr" pitchFamily="34" charset="0"/>
                <a:cs typeface="Arial Cyr" pitchFamily="34" charset="0"/>
              </a:rPr>
              <a:t>ВХОДЯЩИЕ ОСТАТКИ ПО СЧЕТА ДОЛЖНЫ СОДЕРЖАТЬ  (1-17 РАЗРЯДАХ НОМЕРА СЧЕТА)</a:t>
            </a:r>
            <a:br>
              <a:rPr lang="ru-RU" b="1" dirty="0" smtClean="0">
                <a:latin typeface="Arial Cyr" pitchFamily="34" charset="0"/>
                <a:cs typeface="Arial Cyr" pitchFamily="34" charset="0"/>
              </a:rPr>
            </a:br>
            <a:r>
              <a:rPr lang="ru-RU" b="1" dirty="0" smtClean="0">
                <a:latin typeface="Arial Cyr" pitchFamily="34" charset="0"/>
                <a:cs typeface="Arial Cyr" pitchFamily="34" charset="0"/>
              </a:rPr>
              <a:t>ДЕЙСТВУЮЩИЙ КБК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0338" y="2133600"/>
            <a:ext cx="8812212" cy="3887788"/>
          </a:xfrm>
        </p:spPr>
        <p:txBody>
          <a:bodyPr/>
          <a:lstStyle/>
          <a:p>
            <a:pPr algn="ctr">
              <a:buFont typeface="Symbol" pitchFamily="18" charset="2"/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КРБ 1100 00 000 «Нефинансовые активы»</a:t>
            </a:r>
          </a:p>
          <a:p>
            <a:pPr>
              <a:buFontTx/>
              <a:buChar char="-"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108 00; 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		КРБ  – ЦСР может быть нулевое, либо 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                      содержание казны; КВР 244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-   106 1Х в части казны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		  КРБ – ЦСР (инвестиционный проект; ФЦП, ВЦП)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			   КВР 410 – приобретение, строительство;</a:t>
            </a:r>
          </a:p>
          <a:p>
            <a:pPr>
              <a:buFontTx/>
              <a:buChar char="-"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106 3Х в части казны</a:t>
            </a:r>
          </a:p>
          <a:p>
            <a:pPr lvl="2">
              <a:buFontTx/>
              <a:buChar char="-"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Остатков не должно быть (по году ЦСР; КВР  2ХХ (244, 230)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 </a:t>
            </a:r>
          </a:p>
          <a:p>
            <a:pPr algn="ctr"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 </a:t>
            </a:r>
          </a:p>
          <a:p>
            <a:pPr algn="ctr">
              <a:buNone/>
              <a:defRPr/>
            </a:pPr>
            <a:endParaRPr lang="ru-RU" dirty="0" smtClean="0">
              <a:solidFill>
                <a:srgbClr val="514185"/>
              </a:solidFill>
              <a:latin typeface="Arial Cyr" pitchFamily="34" charset="0"/>
              <a:ea typeface="+mj-ea"/>
              <a:cs typeface="Arial Cyr" pitchFamily="34" charset="0"/>
            </a:endParaRPr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dirty="0" smtClean="0"/>
              <a:t>СЛАЙД</a:t>
            </a:r>
            <a:r>
              <a:rPr lang="en-GB" sz="1400" dirty="0" smtClean="0"/>
              <a:t> </a:t>
            </a:r>
            <a:fld id="{EA8A41EE-D481-45B7-97F3-2F377A2DC201}" type="slidenum">
              <a:rPr lang="en-GB" sz="1400" smtClean="0"/>
              <a:pPr/>
              <a:t>16</a:t>
            </a:fld>
            <a:endParaRPr lang="en-GB" sz="1400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94775" cy="1257300"/>
          </a:xfrm>
        </p:spPr>
        <p:txBody>
          <a:bodyPr/>
          <a:lstStyle/>
          <a:p>
            <a:r>
              <a:rPr lang="ru-RU" b="1" dirty="0" smtClean="0">
                <a:latin typeface="Arial Cyr" pitchFamily="34" charset="0"/>
                <a:cs typeface="Arial Cyr" pitchFamily="34" charset="0"/>
              </a:rPr>
              <a:t>ВХОДЯЩИЕ ОСТАТКИ ПО СЧЕТА ДОЛЖНЫ СОДЕРЖАТЬ  (1-17 РАЗРЯДАХ НОМЕРА СЧЕТА)</a:t>
            </a:r>
            <a:br>
              <a:rPr lang="ru-RU" b="1" dirty="0" smtClean="0">
                <a:latin typeface="Arial Cyr" pitchFamily="34" charset="0"/>
                <a:cs typeface="Arial Cyr" pitchFamily="34" charset="0"/>
              </a:rPr>
            </a:br>
            <a:r>
              <a:rPr lang="ru-RU" b="1" dirty="0" smtClean="0">
                <a:latin typeface="Arial Cyr" pitchFamily="34" charset="0"/>
                <a:cs typeface="Arial Cyr" pitchFamily="34" charset="0"/>
              </a:rPr>
              <a:t>ДЕЙСТВУЮЩИЙ КБК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0338" y="2133600"/>
            <a:ext cx="8812212" cy="3887788"/>
          </a:xfrm>
        </p:spPr>
        <p:txBody>
          <a:bodyPr/>
          <a:lstStyle/>
          <a:p>
            <a:pPr algn="ctr"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cs typeface="Arial Cyr" pitchFamily="34" charset="0"/>
              </a:rPr>
              <a:t> Расчеты по расходам </a:t>
            </a:r>
          </a:p>
          <a:p>
            <a:pPr algn="ctr">
              <a:buFont typeface="Symbol" pitchFamily="18" charset="2"/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Дт КРБ 1206 00 000, 1208 00 000</a:t>
            </a:r>
          </a:p>
          <a:p>
            <a:pPr algn="ctr"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Кт КРБ 302 00; 303 00; 304 02; 304 03; Кт 208 00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             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		КРБ – соответствующий ЦСР и КВР согласно Таблицам соответствия.</a:t>
            </a:r>
          </a:p>
          <a:p>
            <a:pPr>
              <a:buNone/>
              <a:defRPr/>
            </a:pPr>
            <a:endParaRPr lang="ru-RU" dirty="0" smtClean="0">
              <a:solidFill>
                <a:srgbClr val="514185"/>
              </a:solidFill>
              <a:latin typeface="Arial Cyr" pitchFamily="34" charset="0"/>
              <a:ea typeface="+mj-ea"/>
              <a:cs typeface="Arial Cyr" pitchFamily="34" charset="0"/>
            </a:endParaRPr>
          </a:p>
          <a:p>
            <a:pPr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В части принятых и не исполненных обязательств -  перерегистрация по новым кодам расходов (КРБ)</a:t>
            </a:r>
          </a:p>
          <a:p>
            <a:pPr algn="ctr">
              <a:buNone/>
              <a:defRPr/>
            </a:pPr>
            <a:endParaRPr lang="ru-RU" dirty="0" smtClean="0">
              <a:solidFill>
                <a:srgbClr val="514185"/>
              </a:solidFill>
              <a:latin typeface="Arial Cyr" pitchFamily="34" charset="0"/>
              <a:ea typeface="+mj-ea"/>
              <a:cs typeface="Arial Cyr" pitchFamily="34" charset="0"/>
            </a:endParaRPr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smtClean="0"/>
              <a:t>СЛАЙД</a:t>
            </a:r>
            <a:r>
              <a:rPr lang="en-GB" sz="1400" smtClean="0"/>
              <a:t> </a:t>
            </a:r>
            <a:fld id="{EA8A41EE-D481-45B7-97F3-2F377A2DC201}" type="slidenum">
              <a:rPr lang="en-GB" sz="1400" smtClean="0"/>
              <a:pPr/>
              <a:t>17</a:t>
            </a:fld>
            <a:endParaRPr lang="en-GB" sz="140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94775" cy="1257300"/>
          </a:xfrm>
        </p:spPr>
        <p:txBody>
          <a:bodyPr/>
          <a:lstStyle/>
          <a:p>
            <a:r>
              <a:rPr lang="ru-RU" b="1" dirty="0" smtClean="0">
                <a:latin typeface="Arial Cyr" pitchFamily="34" charset="0"/>
                <a:cs typeface="Arial Cyr" pitchFamily="34" charset="0"/>
              </a:rPr>
              <a:t>ВХОДЯЩИЕ ОСТАТКИ ПО СЧЕТА ДОЛЖНЫ СОДЕРЖАТЬ  (1-17 РАЗРЯДАХ НОМЕРА СЧЕТА)</a:t>
            </a:r>
            <a:br>
              <a:rPr lang="ru-RU" b="1" dirty="0" smtClean="0">
                <a:latin typeface="Arial Cyr" pitchFamily="34" charset="0"/>
                <a:cs typeface="Arial Cyr" pitchFamily="34" charset="0"/>
              </a:rPr>
            </a:br>
            <a:r>
              <a:rPr lang="ru-RU" b="1" dirty="0" smtClean="0">
                <a:latin typeface="Arial Cyr" pitchFamily="34" charset="0"/>
                <a:cs typeface="Arial Cyr" pitchFamily="34" charset="0"/>
              </a:rPr>
              <a:t>ДЕЙСТВУЮЩИЙ КБК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0338" y="2133600"/>
            <a:ext cx="8812212" cy="3887788"/>
          </a:xfrm>
        </p:spPr>
        <p:txBody>
          <a:bodyPr/>
          <a:lstStyle/>
          <a:p>
            <a:pPr algn="ctr"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cs typeface="Arial Cyr" pitchFamily="34" charset="0"/>
              </a:rPr>
              <a:t> Счета санкционирования расходов</a:t>
            </a:r>
          </a:p>
          <a:p>
            <a:pPr algn="ctr">
              <a:buFont typeface="Symbol" pitchFamily="18" charset="2"/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 1 500 00 000</a:t>
            </a:r>
          </a:p>
          <a:p>
            <a:pPr algn="ctr">
              <a:buFont typeface="Symbol" pitchFamily="18" charset="2"/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1 502 1Х 000, 1 502 2Х 000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             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		КРБ – соответствующий ЦСР и КВР согласно Таблицам соответствия.</a:t>
            </a:r>
          </a:p>
          <a:p>
            <a:pPr>
              <a:buNone/>
              <a:defRPr/>
            </a:pPr>
            <a:endParaRPr lang="ru-RU" dirty="0" smtClean="0">
              <a:solidFill>
                <a:srgbClr val="514185"/>
              </a:solidFill>
              <a:latin typeface="Arial Cyr" pitchFamily="34" charset="0"/>
              <a:ea typeface="+mj-ea"/>
              <a:cs typeface="Arial Cyr" pitchFamily="34" charset="0"/>
            </a:endParaRPr>
          </a:p>
          <a:p>
            <a:pPr algn="ctr">
              <a:buNone/>
              <a:defRPr/>
            </a:pPr>
            <a:endParaRPr lang="ru-RU" dirty="0" smtClean="0">
              <a:solidFill>
                <a:srgbClr val="514185"/>
              </a:solidFill>
              <a:latin typeface="Arial Cyr" pitchFamily="34" charset="0"/>
              <a:ea typeface="+mj-ea"/>
              <a:cs typeface="Arial Cyr" pitchFamily="34" charset="0"/>
            </a:endParaRPr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smtClean="0"/>
              <a:t>СЛАЙД</a:t>
            </a:r>
            <a:r>
              <a:rPr lang="en-GB" sz="1400" smtClean="0"/>
              <a:t> </a:t>
            </a:r>
            <a:fld id="{EA8A41EE-D481-45B7-97F3-2F377A2DC201}" type="slidenum">
              <a:rPr lang="en-GB" sz="1400" smtClean="0"/>
              <a:pPr/>
              <a:t>18</a:t>
            </a:fld>
            <a:endParaRPr lang="en-GB" sz="140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 txBox="1">
            <a:spLocks noChangeArrowheads="1"/>
          </p:cNvSpPr>
          <p:nvPr/>
        </p:nvSpPr>
        <p:spPr bwMode="auto">
          <a:xfrm>
            <a:off x="395288" y="2741613"/>
            <a:ext cx="8280400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anchor="ctr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ctr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ctr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ctr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ctr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  <a:defRPr/>
            </a:pPr>
            <a:endParaRPr lang="ru-RU" b="1" dirty="0" smtClean="0">
              <a:solidFill>
                <a:srgbClr val="2D2DB9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ru-RU" sz="2700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Проект изменений</a:t>
            </a:r>
          </a:p>
          <a:p>
            <a:pPr>
              <a:lnSpc>
                <a:spcPct val="80000"/>
              </a:lnSpc>
              <a:defRPr/>
            </a:pPr>
            <a:r>
              <a:rPr lang="ru-RU" sz="2700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 в приказ Минфина России №173н</a:t>
            </a:r>
          </a:p>
          <a:p>
            <a:pPr>
              <a:lnSpc>
                <a:spcPct val="80000"/>
              </a:lnSpc>
              <a:defRPr/>
            </a:pPr>
            <a:r>
              <a:rPr lang="ru-RU" sz="2700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от 15.12.2010 </a:t>
            </a:r>
          </a:p>
        </p:txBody>
      </p:sp>
      <p:pic>
        <p:nvPicPr>
          <p:cNvPr id="37891" name="Picture 11" descr="MF_emblema [Converted]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650" y="836613"/>
            <a:ext cx="879475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0" y="4868863"/>
            <a:ext cx="9144000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Font typeface="Symbol" pitchFamily="18" charset="2"/>
              <a:buNone/>
            </a:pPr>
            <a:endParaRPr lang="ru-RU" sz="2000">
              <a:latin typeface="Times New Roman" pitchFamily="18" charset="0"/>
            </a:endParaRP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0" y="4221163"/>
            <a:ext cx="2916238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Font typeface="Symbol" pitchFamily="18" charset="2"/>
              <a:buNone/>
            </a:pPr>
            <a:endParaRPr lang="ru-RU" sz="2000" b="1">
              <a:latin typeface="Times New Roman" pitchFamily="18" charset="0"/>
            </a:endParaRP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0" y="6308725"/>
            <a:ext cx="91440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Font typeface="Symbol" pitchFamily="18" charset="2"/>
              <a:buNone/>
            </a:pPr>
            <a:endParaRPr lang="ru-RU" sz="2000">
              <a:latin typeface="Times New Roman" pitchFamily="18" charset="0"/>
            </a:endParaRPr>
          </a:p>
        </p:txBody>
      </p:sp>
      <p:sp>
        <p:nvSpPr>
          <p:cNvPr id="37895" name="Rectangle 9"/>
          <p:cNvSpPr>
            <a:spLocks noChangeArrowheads="1"/>
          </p:cNvSpPr>
          <p:nvPr/>
        </p:nvSpPr>
        <p:spPr bwMode="auto">
          <a:xfrm>
            <a:off x="250825" y="4868863"/>
            <a:ext cx="8609013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lnSpc>
                <a:spcPct val="70000"/>
              </a:lnSpc>
              <a:spcBef>
                <a:spcPct val="20000"/>
              </a:spcBef>
            </a:pPr>
            <a:endParaRPr lang="ru-RU" sz="2000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285720" y="2071678"/>
            <a:ext cx="8640763" cy="3027363"/>
          </a:xfrm>
        </p:spPr>
        <p:txBody>
          <a:bodyPr>
            <a:noAutofit/>
          </a:bodyPr>
          <a:lstStyle/>
          <a:p>
            <a:pPr eaLnBrk="1" hangingPunct="1">
              <a:lnSpc>
                <a:spcPct val="100000"/>
              </a:lnSpc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Основные направления развития методологии учета в государственном секторе</a:t>
            </a:r>
          </a:p>
        </p:txBody>
      </p:sp>
      <p:pic>
        <p:nvPicPr>
          <p:cNvPr id="4099" name="Picture 11" descr="MF_emblema [Converted]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313" y="762000"/>
            <a:ext cx="879475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357158" y="3857628"/>
            <a:ext cx="8572559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ru-RU" sz="2800" dirty="0" smtClean="0">
              <a:solidFill>
                <a:srgbClr val="000000"/>
              </a:solidFill>
            </a:endParaRPr>
          </a:p>
          <a:p>
            <a:pPr eaLnBrk="1" hangingPunct="1"/>
            <a:endParaRPr lang="ru-RU" sz="28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509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 Cyr" pitchFamily="34" charset="0"/>
                <a:cs typeface="Arial Cyr" pitchFamily="34" charset="0"/>
              </a:rPr>
              <a:t>Проект для обсуждения размещен на сайте  Минина:</a:t>
            </a:r>
            <a:br>
              <a:rPr lang="ru-RU" smtClean="0">
                <a:latin typeface="Arial Cyr" pitchFamily="34" charset="0"/>
                <a:cs typeface="Arial Cyr" pitchFamily="34" charset="0"/>
              </a:rPr>
            </a:br>
            <a:r>
              <a:rPr lang="en-US" smtClean="0">
                <a:latin typeface="Arial Cyr" pitchFamily="34" charset="0"/>
                <a:cs typeface="Arial Cyr" pitchFamily="34" charset="0"/>
              </a:rPr>
              <a:t>http://www1.minfin.ru/ru/budget/bu_gs/budgetaccounting/</a:t>
            </a:r>
            <a:endParaRPr lang="ru-RU" smtClean="0">
              <a:latin typeface="Arial Cyr" pitchFamily="34" charset="0"/>
              <a:cs typeface="Arial Cyr" pitchFamily="34" charset="0"/>
            </a:endParaRPr>
          </a:p>
        </p:txBody>
      </p:sp>
      <p:sp>
        <p:nvSpPr>
          <p:cNvPr id="38915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smtClean="0"/>
              <a:t>СЛАЙД</a:t>
            </a:r>
            <a:r>
              <a:rPr lang="en-GB" sz="1400" smtClean="0"/>
              <a:t> </a:t>
            </a:r>
            <a:fld id="{B8E3FD10-2C75-4BDC-A127-E66104FE586B}" type="slidenum">
              <a:rPr lang="en-GB" sz="1400" smtClean="0"/>
              <a:pPr/>
              <a:t>20</a:t>
            </a:fld>
            <a:endParaRPr lang="en-GB" sz="1400" smtClean="0"/>
          </a:p>
        </p:txBody>
      </p:sp>
      <p:pic>
        <p:nvPicPr>
          <p:cNvPr id="3891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8613" y="1487488"/>
            <a:ext cx="8815387" cy="5165725"/>
          </a:xfr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94775" cy="1257300"/>
          </a:xfrm>
        </p:spPr>
        <p:txBody>
          <a:bodyPr/>
          <a:lstStyle/>
          <a:p>
            <a:r>
              <a:rPr lang="ru-RU" b="1" smtClean="0">
                <a:latin typeface="Arial Cyr" pitchFamily="34" charset="0"/>
                <a:cs typeface="Arial Cyr" pitchFamily="34" charset="0"/>
              </a:rPr>
              <a:t>В связи с вступлением с 01.01.2013 в силу</a:t>
            </a:r>
            <a:br>
              <a:rPr lang="ru-RU" b="1" smtClean="0">
                <a:latin typeface="Arial Cyr" pitchFamily="34" charset="0"/>
                <a:cs typeface="Arial Cyr" pitchFamily="34" charset="0"/>
              </a:rPr>
            </a:br>
            <a:r>
              <a:rPr lang="ru-RU" b="1" smtClean="0">
                <a:latin typeface="Arial Cyr" pitchFamily="34" charset="0"/>
                <a:cs typeface="Arial Cyr" pitchFamily="34" charset="0"/>
              </a:rPr>
              <a:t>Федерального закона от 06.12.2011</a:t>
            </a:r>
            <a:br>
              <a:rPr lang="ru-RU" b="1" smtClean="0">
                <a:latin typeface="Arial Cyr" pitchFamily="34" charset="0"/>
                <a:cs typeface="Arial Cyr" pitchFamily="34" charset="0"/>
              </a:rPr>
            </a:br>
            <a:r>
              <a:rPr lang="ru-RU" b="1" smtClean="0">
                <a:latin typeface="Arial Cyr" pitchFamily="34" charset="0"/>
                <a:cs typeface="Arial Cyr" pitchFamily="34" charset="0"/>
              </a:rPr>
              <a:t>402-ФЗ «О бухгалтерском учете»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0338" y="2133600"/>
            <a:ext cx="8812212" cy="3887788"/>
          </a:xfrm>
        </p:spPr>
        <p:txBody>
          <a:bodyPr/>
          <a:lstStyle/>
          <a:p>
            <a:pPr algn="ctr">
              <a:buFont typeface="Symbol" pitchFamily="18" charset="2"/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Формы первичных учетных документов утверждает руководитель экономического субъекта по представлению должностного лица, на которое возложено ведение бухгалтерского учета</a:t>
            </a:r>
          </a:p>
          <a:p>
            <a:pPr algn="ctr">
              <a:buFont typeface="Symbol" pitchFamily="18" charset="2"/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(кроме учреждений государственного сектора)</a:t>
            </a:r>
          </a:p>
          <a:p>
            <a:pPr algn="ctr">
              <a:buFont typeface="Symbol" pitchFamily="18" charset="2"/>
              <a:buNone/>
              <a:defRPr/>
            </a:pPr>
            <a:endParaRPr lang="ru-RU" dirty="0" smtClean="0">
              <a:solidFill>
                <a:srgbClr val="514185"/>
              </a:solidFill>
              <a:latin typeface="Arial Cyr" pitchFamily="34" charset="0"/>
              <a:ea typeface="+mj-ea"/>
              <a:cs typeface="Arial Cyr" pitchFamily="34" charset="0"/>
            </a:endParaRPr>
          </a:p>
          <a:p>
            <a:pPr algn="ctr">
              <a:buFont typeface="Symbol" pitchFamily="18" charset="2"/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 планируется упразднение класса 03 ОКУД</a:t>
            </a:r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smtClean="0"/>
              <a:t>СЛАЙД</a:t>
            </a:r>
            <a:r>
              <a:rPr lang="en-GB" sz="1400" smtClean="0"/>
              <a:t> </a:t>
            </a:r>
            <a:fld id="{EA8A41EE-D481-45B7-97F3-2F377A2DC201}" type="slidenum">
              <a:rPr lang="en-GB" sz="1400" smtClean="0"/>
              <a:pPr/>
              <a:t>21</a:t>
            </a:fld>
            <a:endParaRPr lang="en-GB" sz="140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73038" y="692150"/>
            <a:ext cx="8970962" cy="4392613"/>
          </a:xfrm>
        </p:spPr>
        <p:txBody>
          <a:bodyPr/>
          <a:lstStyle/>
          <a:p>
            <a:r>
              <a:rPr lang="ru-RU" sz="2400" b="1" dirty="0" smtClean="0">
                <a:latin typeface="Arial Narrow" pitchFamily="34" charset="0"/>
              </a:rPr>
              <a:t>В проекте изменений 173н</a:t>
            </a:r>
            <a:br>
              <a:rPr lang="ru-RU" sz="2400" b="1" dirty="0" smtClean="0">
                <a:latin typeface="Arial Narrow" pitchFamily="34" charset="0"/>
              </a:rPr>
            </a:br>
            <a:r>
              <a:rPr lang="ru-RU" sz="2400" b="1" dirty="0" smtClean="0">
                <a:latin typeface="Arial Narrow" pitchFamily="34" charset="0"/>
              </a:rPr>
              <a:t/>
            </a:r>
            <a:br>
              <a:rPr lang="ru-RU" sz="2400" b="1" dirty="0" smtClean="0">
                <a:latin typeface="Arial Narrow" pitchFamily="34" charset="0"/>
              </a:rPr>
            </a:br>
            <a:r>
              <a:rPr lang="ru-RU" sz="2400" b="1" dirty="0" smtClean="0">
                <a:latin typeface="Arial Narrow" pitchFamily="34" charset="0"/>
              </a:rPr>
              <a:t> из состава применяемых форм</a:t>
            </a:r>
            <a:br>
              <a:rPr lang="ru-RU" sz="2400" b="1" dirty="0" smtClean="0">
                <a:latin typeface="Arial Narrow" pitchFamily="34" charset="0"/>
              </a:rPr>
            </a:br>
            <a:r>
              <a:rPr lang="ru-RU" sz="2400" b="1" dirty="0" smtClean="0">
                <a:latin typeface="Arial Narrow" pitchFamily="34" charset="0"/>
              </a:rPr>
              <a:t>Перечень унифицированных форм первичных учетных документов класса 03</a:t>
            </a:r>
            <a:r>
              <a:rPr lang="ru-RU" sz="2400" b="1" u="sng" dirty="0" smtClean="0">
                <a:latin typeface="Arial Narrow" pitchFamily="34" charset="0"/>
              </a:rPr>
              <a:t> исключен</a:t>
            </a:r>
            <a:r>
              <a:rPr lang="ru-RU" sz="2400" b="1" dirty="0" smtClean="0">
                <a:latin typeface="Arial Narrow" pitchFamily="34" charset="0"/>
              </a:rPr>
              <a:t/>
            </a:r>
            <a:br>
              <a:rPr lang="ru-RU" sz="2400" b="1" dirty="0" smtClean="0">
                <a:latin typeface="Arial Narrow" pitchFamily="34" charset="0"/>
              </a:rPr>
            </a:br>
            <a:r>
              <a:rPr lang="ru-RU" sz="2400" b="1" dirty="0" smtClean="0">
                <a:latin typeface="Arial Narrow" pitchFamily="34" charset="0"/>
              </a:rPr>
              <a:t/>
            </a:r>
            <a:br>
              <a:rPr lang="ru-RU" sz="2400" b="1" dirty="0" smtClean="0">
                <a:latin typeface="Arial Narrow" pitchFamily="34" charset="0"/>
              </a:rPr>
            </a:br>
            <a:r>
              <a:rPr lang="ru-RU" sz="2400" b="1" dirty="0" smtClean="0">
                <a:latin typeface="Arial Narrow" pitchFamily="34" charset="0"/>
              </a:rPr>
              <a:t/>
            </a:r>
            <a:br>
              <a:rPr lang="ru-RU" sz="2400" b="1" dirty="0" smtClean="0">
                <a:latin typeface="Arial Narrow" pitchFamily="34" charset="0"/>
              </a:rPr>
            </a:br>
            <a:r>
              <a:rPr lang="ru-RU" sz="2400" b="1" dirty="0" smtClean="0">
                <a:latin typeface="Arial Narrow" pitchFamily="34" charset="0"/>
              </a:rPr>
              <a:t>Перечень унифицированных форм первичных учетных документов класса 05 </a:t>
            </a:r>
            <a:br>
              <a:rPr lang="ru-RU" sz="2400" b="1" dirty="0" smtClean="0">
                <a:latin typeface="Arial Narrow" pitchFamily="34" charset="0"/>
              </a:rPr>
            </a:br>
            <a:r>
              <a:rPr lang="ru-RU" sz="2400" b="1" dirty="0" smtClean="0">
                <a:latin typeface="Arial Narrow" pitchFamily="34" charset="0"/>
              </a:rPr>
              <a:t>«Унифицированная система бухгалтерской  финансовой, учетной и отчетной документации государственного сектора управления» </a:t>
            </a:r>
            <a:br>
              <a:rPr lang="ru-RU" sz="2400" b="1" dirty="0" smtClean="0">
                <a:latin typeface="Arial Narrow" pitchFamily="34" charset="0"/>
              </a:rPr>
            </a:br>
            <a:r>
              <a:rPr lang="ru-RU" sz="2400" b="1" dirty="0" smtClean="0">
                <a:latin typeface="Arial Narrow" pitchFamily="34" charset="0"/>
              </a:rPr>
              <a:t/>
            </a:r>
            <a:br>
              <a:rPr lang="ru-RU" sz="2400" b="1" dirty="0" smtClean="0">
                <a:latin typeface="Arial Narrow" pitchFamily="34" charset="0"/>
              </a:rPr>
            </a:br>
            <a:r>
              <a:rPr lang="ru-RU" sz="2400" b="1" dirty="0" smtClean="0">
                <a:latin typeface="Arial Narrow" pitchFamily="34" charset="0"/>
              </a:rPr>
              <a:t> дополнен формами </a:t>
            </a:r>
            <a:br>
              <a:rPr lang="ru-RU" sz="2400" b="1" dirty="0" smtClean="0">
                <a:latin typeface="Arial Narrow" pitchFamily="34" charset="0"/>
              </a:rPr>
            </a:br>
            <a:r>
              <a:rPr lang="ru-RU" sz="2400" b="1" dirty="0" smtClean="0">
                <a:latin typeface="Arial Narrow" pitchFamily="34" charset="0"/>
              </a:rPr>
              <a:t>в том числе ранее включенными в перечень класса 03 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928726" y="3524250"/>
            <a:ext cx="8788400" cy="3333750"/>
          </a:xfrm>
        </p:spPr>
        <p:txBody>
          <a:bodyPr anchor="ctr" anchorCtr="1"/>
          <a:lstStyle/>
          <a:p>
            <a:pPr marL="0" indent="0">
              <a:lnSpc>
                <a:spcPct val="95000"/>
              </a:lnSpc>
              <a:buFont typeface="Symbol" pitchFamily="18" charset="2"/>
              <a:buNone/>
            </a:pPr>
            <a:r>
              <a:rPr lang="ru-RU" sz="2200" dirty="0" smtClean="0"/>
              <a:t>    </a:t>
            </a:r>
          </a:p>
          <a:p>
            <a:pPr marL="0" indent="0">
              <a:lnSpc>
                <a:spcPct val="95000"/>
              </a:lnSpc>
              <a:buFont typeface="Symbol" pitchFamily="18" charset="2"/>
              <a:buNone/>
            </a:pPr>
            <a:endParaRPr lang="ru-RU" sz="2200" dirty="0" smtClean="0"/>
          </a:p>
          <a:p>
            <a:pPr marL="0" indent="0">
              <a:lnSpc>
                <a:spcPct val="95000"/>
              </a:lnSpc>
              <a:buFont typeface="Symbol" pitchFamily="18" charset="2"/>
              <a:buNone/>
            </a:pPr>
            <a:endParaRPr lang="ru-RU" sz="2400" b="1" dirty="0" smtClean="0">
              <a:solidFill>
                <a:srgbClr val="514185"/>
              </a:solidFill>
              <a:latin typeface="Arial Narrow" pitchFamily="34" charset="0"/>
              <a:ea typeface="+mj-ea"/>
              <a:cs typeface="+mj-cs"/>
            </a:endParaRPr>
          </a:p>
          <a:p>
            <a:pPr marL="0" indent="0">
              <a:lnSpc>
                <a:spcPct val="95000"/>
              </a:lnSpc>
              <a:buFont typeface="Symbol" pitchFamily="18" charset="2"/>
              <a:buNone/>
            </a:pPr>
            <a:r>
              <a:rPr lang="ru-RU" sz="2400" b="1" dirty="0" smtClean="0">
                <a:solidFill>
                  <a:srgbClr val="514185"/>
                </a:solidFill>
                <a:latin typeface="Arial Narrow" pitchFamily="34" charset="0"/>
                <a:ea typeface="+mj-ea"/>
                <a:cs typeface="+mj-cs"/>
              </a:rPr>
              <a:t>Авансовый отчет переведен </a:t>
            </a:r>
          </a:p>
          <a:p>
            <a:pPr marL="0" indent="0">
              <a:lnSpc>
                <a:spcPct val="95000"/>
              </a:lnSpc>
              <a:buFont typeface="Symbol" pitchFamily="18" charset="2"/>
              <a:buNone/>
            </a:pPr>
            <a:r>
              <a:rPr lang="ru-RU" sz="2400" b="1" dirty="0" smtClean="0">
                <a:solidFill>
                  <a:srgbClr val="514185"/>
                </a:solidFill>
                <a:latin typeface="Arial Narrow" pitchFamily="34" charset="0"/>
                <a:ea typeface="+mj-ea"/>
                <a:cs typeface="+mj-cs"/>
              </a:rPr>
              <a:t>из разряда регистра бухгалтерского учета</a:t>
            </a:r>
          </a:p>
          <a:p>
            <a:pPr marL="0" indent="0">
              <a:lnSpc>
                <a:spcPct val="95000"/>
              </a:lnSpc>
              <a:buFont typeface="Symbol" pitchFamily="18" charset="2"/>
              <a:buNone/>
            </a:pPr>
            <a:r>
              <a:rPr lang="ru-RU" sz="2400" b="1" dirty="0" smtClean="0">
                <a:solidFill>
                  <a:srgbClr val="514185"/>
                </a:solidFill>
                <a:latin typeface="Arial Narrow" pitchFamily="34" charset="0"/>
                <a:ea typeface="+mj-ea"/>
                <a:cs typeface="+mj-cs"/>
              </a:rPr>
              <a:t>В перечень сводных первичных документов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700" b="1" smtClean="0">
                <a:latin typeface="Arial Cyr" pitchFamily="34" charset="0"/>
                <a:cs typeface="Arial Cyr" pitchFamily="34" charset="0"/>
              </a:rPr>
              <a:t/>
            </a:r>
            <a:br>
              <a:rPr lang="ru-RU" sz="2700" b="1" smtClean="0">
                <a:latin typeface="Arial Cyr" pitchFamily="34" charset="0"/>
                <a:cs typeface="Arial Cyr" pitchFamily="34" charset="0"/>
              </a:rPr>
            </a:br>
            <a:r>
              <a:rPr lang="ru-RU" sz="2700" b="1" smtClean="0">
                <a:latin typeface="Arial Cyr" pitchFamily="34" charset="0"/>
                <a:cs typeface="Arial Cyr" pitchFamily="34" charset="0"/>
              </a:rPr>
              <a:t/>
            </a:r>
            <a:br>
              <a:rPr lang="ru-RU" sz="2700" b="1" smtClean="0">
                <a:latin typeface="Arial Cyr" pitchFamily="34" charset="0"/>
                <a:cs typeface="Arial Cyr" pitchFamily="34" charset="0"/>
              </a:rPr>
            </a:br>
            <a:r>
              <a:rPr lang="ru-RU" sz="2700" b="1" smtClean="0">
                <a:latin typeface="Arial Cyr" pitchFamily="34" charset="0"/>
                <a:cs typeface="Arial Cyr" pitchFamily="34" charset="0"/>
              </a:rPr>
              <a:t>По учету основных средств:</a:t>
            </a:r>
          </a:p>
        </p:txBody>
      </p:sp>
      <p:sp>
        <p:nvSpPr>
          <p:cNvPr id="41987" name="Текст 3"/>
          <p:cNvSpPr>
            <a:spLocks noGrp="1"/>
          </p:cNvSpPr>
          <p:nvPr>
            <p:ph type="body" idx="1"/>
          </p:nvPr>
        </p:nvSpPr>
        <p:spPr>
          <a:xfrm>
            <a:off x="457200" y="1341438"/>
            <a:ext cx="4040188" cy="503237"/>
          </a:xfrm>
        </p:spPr>
        <p:txBody>
          <a:bodyPr/>
          <a:lstStyle/>
          <a:p>
            <a:pPr algn="ctr"/>
            <a:r>
              <a:rPr lang="ru-RU" smtClean="0"/>
              <a:t> до изменений 173 н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179388" y="1989138"/>
            <a:ext cx="4392612" cy="4535487"/>
          </a:xfrm>
        </p:spPr>
        <p:txBody>
          <a:bodyPr/>
          <a:lstStyle/>
          <a:p>
            <a:pPr>
              <a:defRPr/>
            </a:pPr>
            <a:endParaRPr lang="ru-RU" sz="2700" b="1" dirty="0" smtClean="0">
              <a:solidFill>
                <a:srgbClr val="514185"/>
              </a:solidFill>
              <a:latin typeface="Arial Cyr" pitchFamily="34" charset="0"/>
              <a:ea typeface="+mj-ea"/>
              <a:cs typeface="Arial Cyr" pitchFamily="34" charset="0"/>
            </a:endParaRPr>
          </a:p>
          <a:p>
            <a:pPr marL="0" indent="0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sz="1400" dirty="0" smtClean="0">
                <a:latin typeface="Arial Cyr" pitchFamily="34" charset="0"/>
                <a:cs typeface="Arial Cyr" pitchFamily="34" charset="0"/>
              </a:rPr>
              <a:t>0306001  Акт </a:t>
            </a:r>
            <a:r>
              <a:rPr lang="ru-RU" sz="1400" dirty="0">
                <a:latin typeface="Arial Cyr" pitchFamily="34" charset="0"/>
                <a:cs typeface="Arial Cyr" pitchFamily="34" charset="0"/>
              </a:rPr>
              <a:t>о приеме-передаче объекта основных </a:t>
            </a:r>
            <a:r>
              <a:rPr lang="ru-RU" sz="1400" dirty="0" smtClean="0">
                <a:latin typeface="Arial Cyr" pitchFamily="34" charset="0"/>
                <a:cs typeface="Arial Cyr" pitchFamily="34" charset="0"/>
              </a:rPr>
              <a:t> средств </a:t>
            </a:r>
            <a:r>
              <a:rPr lang="ru-RU" sz="1400" dirty="0">
                <a:latin typeface="Arial Cyr" pitchFamily="34" charset="0"/>
                <a:cs typeface="Arial Cyr" pitchFamily="34" charset="0"/>
              </a:rPr>
              <a:t>(</a:t>
            </a:r>
            <a:r>
              <a:rPr lang="ru-RU" sz="1400" dirty="0" smtClean="0">
                <a:latin typeface="Arial Cyr" pitchFamily="34" charset="0"/>
                <a:cs typeface="Arial Cyr" pitchFamily="34" charset="0"/>
              </a:rPr>
              <a:t>кроме зданий</a:t>
            </a:r>
            <a:r>
              <a:rPr lang="ru-RU" sz="1400" dirty="0">
                <a:latin typeface="Arial Cyr" pitchFamily="34" charset="0"/>
                <a:cs typeface="Arial Cyr" pitchFamily="34" charset="0"/>
              </a:rPr>
              <a:t>, сооружений</a:t>
            </a:r>
            <a:r>
              <a:rPr lang="ru-RU" sz="1400" dirty="0" smtClean="0">
                <a:latin typeface="Arial Cyr" pitchFamily="34" charset="0"/>
                <a:cs typeface="Arial Cyr" pitchFamily="34" charset="0"/>
              </a:rPr>
              <a:t>)</a:t>
            </a:r>
          </a:p>
          <a:p>
            <a:pPr marL="0" indent="0">
              <a:buFont typeface="Symbol" pitchFamily="18" charset="2"/>
              <a:buNone/>
              <a:defRPr/>
            </a:pPr>
            <a:endParaRPr lang="ru-RU" sz="1400" dirty="0" smtClean="0">
              <a:latin typeface="Arial Cyr" pitchFamily="34" charset="0"/>
              <a:cs typeface="Arial Cyr" pitchFamily="34" charset="0"/>
            </a:endParaRPr>
          </a:p>
          <a:p>
            <a:pPr marL="0" indent="0">
              <a:buFont typeface="Symbol" pitchFamily="18" charset="2"/>
              <a:buNone/>
              <a:defRPr/>
            </a:pPr>
            <a:r>
              <a:rPr lang="ru-RU" sz="1400" dirty="0" smtClean="0">
                <a:latin typeface="Arial Cyr" pitchFamily="34" charset="0"/>
                <a:cs typeface="Arial Cyr" pitchFamily="34" charset="0"/>
              </a:rPr>
              <a:t>0306030  Акт о приеме-передачи здания </a:t>
            </a:r>
          </a:p>
          <a:p>
            <a:pPr marL="0" indent="0">
              <a:buFont typeface="Symbol" pitchFamily="18" charset="2"/>
              <a:buNone/>
              <a:defRPr/>
            </a:pPr>
            <a:r>
              <a:rPr lang="ru-RU" sz="1400" dirty="0" smtClean="0">
                <a:latin typeface="Arial Cyr" pitchFamily="34" charset="0"/>
                <a:cs typeface="Arial Cyr" pitchFamily="34" charset="0"/>
              </a:rPr>
              <a:t>(сооружения)</a:t>
            </a:r>
          </a:p>
          <a:p>
            <a:pPr marL="0" indent="0">
              <a:buFont typeface="Symbol" pitchFamily="18" charset="2"/>
              <a:buNone/>
              <a:defRPr/>
            </a:pPr>
            <a:endParaRPr lang="ru-RU" sz="1400" dirty="0" smtClean="0">
              <a:latin typeface="Arial Cyr" pitchFamily="34" charset="0"/>
              <a:cs typeface="Arial Cyr" pitchFamily="34" charset="0"/>
            </a:endParaRPr>
          </a:p>
          <a:p>
            <a:pPr marL="0" indent="0">
              <a:buFont typeface="Symbol" pitchFamily="18" charset="2"/>
              <a:buNone/>
              <a:defRPr/>
            </a:pPr>
            <a:r>
              <a:rPr lang="ru-RU" sz="1400" dirty="0" smtClean="0">
                <a:latin typeface="Arial Cyr" pitchFamily="34" charset="0"/>
                <a:cs typeface="Arial Cyr" pitchFamily="34" charset="0"/>
              </a:rPr>
              <a:t>0306031 Акт о приеме-передаче групп объектов </a:t>
            </a:r>
          </a:p>
          <a:p>
            <a:pPr marL="0" indent="0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sz="1400" dirty="0" smtClean="0">
                <a:latin typeface="Arial Cyr" pitchFamily="34" charset="0"/>
                <a:cs typeface="Arial Cyr" pitchFamily="34" charset="0"/>
              </a:rPr>
              <a:t>основных средств (кроме </a:t>
            </a:r>
            <a:r>
              <a:rPr lang="ru-RU" sz="1400" dirty="0" smtClean="0">
                <a:solidFill>
                  <a:srgbClr val="FF0000"/>
                </a:solidFill>
                <a:latin typeface="Arial Cyr" pitchFamily="34" charset="0"/>
                <a:cs typeface="Arial Cyr" pitchFamily="34" charset="0"/>
              </a:rPr>
              <a:t>авто</a:t>
            </a:r>
            <a:r>
              <a:rPr lang="ru-RU" sz="1400" dirty="0" smtClean="0">
                <a:latin typeface="Arial Cyr" pitchFamily="34" charset="0"/>
                <a:cs typeface="Arial Cyr" pitchFamily="34" charset="0"/>
              </a:rPr>
              <a:t>транспортных </a:t>
            </a:r>
          </a:p>
          <a:p>
            <a:pPr marL="0" indent="0">
              <a:buFont typeface="Symbol" pitchFamily="18" charset="2"/>
              <a:buNone/>
              <a:defRPr/>
            </a:pPr>
            <a:r>
              <a:rPr lang="ru-RU" sz="1400" dirty="0" smtClean="0">
                <a:latin typeface="Arial Cyr" pitchFamily="34" charset="0"/>
                <a:cs typeface="Arial Cyr" pitchFamily="34" charset="0"/>
              </a:rPr>
              <a:t>средств)</a:t>
            </a:r>
          </a:p>
          <a:p>
            <a:pPr marL="0" indent="0">
              <a:buFont typeface="Symbol" pitchFamily="18" charset="2"/>
              <a:buNone/>
              <a:defRPr/>
            </a:pPr>
            <a:endParaRPr lang="ru-RU" sz="1400" dirty="0">
              <a:latin typeface="Arial Cyr" pitchFamily="34" charset="0"/>
              <a:cs typeface="Arial Cyr" pitchFamily="34" charset="0"/>
            </a:endParaRPr>
          </a:p>
          <a:p>
            <a:pPr marL="0" indent="0">
              <a:buFont typeface="Symbol" pitchFamily="18" charset="2"/>
              <a:buNone/>
              <a:defRPr/>
            </a:pPr>
            <a:endParaRPr lang="ru-RU" sz="1400" dirty="0" smtClean="0">
              <a:latin typeface="Arial Cyr" pitchFamily="34" charset="0"/>
              <a:cs typeface="Arial Cyr" pitchFamily="34" charset="0"/>
            </a:endParaRPr>
          </a:p>
          <a:p>
            <a:pPr marL="0" indent="0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sz="1400" dirty="0" smtClean="0">
                <a:latin typeface="Arial Cyr" pitchFamily="34" charset="0"/>
                <a:cs typeface="Arial Cyr" pitchFamily="34" charset="0"/>
              </a:rPr>
              <a:t>0306003  Акт о списании объекта основных средств </a:t>
            </a:r>
          </a:p>
          <a:p>
            <a:pPr marL="0" indent="0">
              <a:buFont typeface="Symbol" pitchFamily="18" charset="2"/>
              <a:buNone/>
              <a:defRPr/>
            </a:pPr>
            <a:r>
              <a:rPr lang="ru-RU" sz="1400" dirty="0" smtClean="0">
                <a:latin typeface="Arial Cyr" pitchFamily="34" charset="0"/>
                <a:cs typeface="Arial Cyr" pitchFamily="34" charset="0"/>
              </a:rPr>
              <a:t>(кроме </a:t>
            </a:r>
            <a:r>
              <a:rPr lang="ru-RU" sz="1400" dirty="0" smtClean="0">
                <a:solidFill>
                  <a:srgbClr val="FF0000"/>
                </a:solidFill>
                <a:latin typeface="Arial Cyr" pitchFamily="34" charset="0"/>
                <a:cs typeface="Arial Cyr" pitchFamily="34" charset="0"/>
              </a:rPr>
              <a:t>авто</a:t>
            </a:r>
            <a:r>
              <a:rPr lang="ru-RU" sz="1400" dirty="0" smtClean="0">
                <a:latin typeface="Arial Cyr" pitchFamily="34" charset="0"/>
                <a:cs typeface="Arial Cyr" pitchFamily="34" charset="0"/>
              </a:rPr>
              <a:t>транспортных средств)</a:t>
            </a:r>
          </a:p>
          <a:p>
            <a:pPr marL="0" indent="0">
              <a:buFont typeface="Symbol" pitchFamily="18" charset="2"/>
              <a:buNone/>
              <a:defRPr/>
            </a:pPr>
            <a:endParaRPr lang="ru-RU" sz="1400" dirty="0" smtClean="0">
              <a:latin typeface="Arial Cyr" pitchFamily="34" charset="0"/>
              <a:cs typeface="Arial Cyr" pitchFamily="34" charset="0"/>
            </a:endParaRPr>
          </a:p>
          <a:p>
            <a:pPr marL="0" indent="0">
              <a:buFont typeface="Symbol" pitchFamily="18" charset="2"/>
              <a:buNone/>
              <a:defRPr/>
            </a:pPr>
            <a:r>
              <a:rPr lang="ru-RU" sz="1400" dirty="0" smtClean="0">
                <a:latin typeface="Arial Cyr" pitchFamily="34" charset="0"/>
                <a:cs typeface="Arial Cyr" pitchFamily="34" charset="0"/>
              </a:rPr>
              <a:t>0306033 Акт о списании групп объектов основных </a:t>
            </a:r>
          </a:p>
          <a:p>
            <a:pPr marL="0" indent="0">
              <a:buFont typeface="Symbol" pitchFamily="18" charset="2"/>
              <a:buNone/>
              <a:defRPr/>
            </a:pPr>
            <a:r>
              <a:rPr lang="ru-RU" sz="1400" dirty="0" smtClean="0">
                <a:latin typeface="Arial Cyr" pitchFamily="34" charset="0"/>
                <a:cs typeface="Arial Cyr" pitchFamily="34" charset="0"/>
              </a:rPr>
              <a:t>средств </a:t>
            </a:r>
            <a:r>
              <a:rPr lang="ru-RU" sz="1400" dirty="0">
                <a:latin typeface="Arial Cyr" pitchFamily="34" charset="0"/>
                <a:cs typeface="Arial Cyr" pitchFamily="34" charset="0"/>
              </a:rPr>
              <a:t>(кроме </a:t>
            </a:r>
            <a:r>
              <a:rPr lang="ru-RU" sz="1400" dirty="0">
                <a:solidFill>
                  <a:srgbClr val="FF0000"/>
                </a:solidFill>
                <a:latin typeface="Arial Cyr" pitchFamily="34" charset="0"/>
                <a:cs typeface="Arial Cyr" pitchFamily="34" charset="0"/>
              </a:rPr>
              <a:t>авто</a:t>
            </a:r>
            <a:r>
              <a:rPr lang="ru-RU" sz="1400" dirty="0">
                <a:latin typeface="Arial Cyr" pitchFamily="34" charset="0"/>
                <a:cs typeface="Arial Cyr" pitchFamily="34" charset="0"/>
              </a:rPr>
              <a:t>транспортных средств</a:t>
            </a:r>
            <a:r>
              <a:rPr lang="ru-RU" sz="1400" dirty="0" smtClean="0">
                <a:latin typeface="Arial Cyr" pitchFamily="34" charset="0"/>
                <a:cs typeface="Arial Cyr" pitchFamily="34" charset="0"/>
              </a:rPr>
              <a:t>)</a:t>
            </a:r>
          </a:p>
          <a:p>
            <a:pPr marL="0" indent="0">
              <a:buFont typeface="Symbol" pitchFamily="18" charset="2"/>
              <a:buNone/>
              <a:defRPr/>
            </a:pPr>
            <a:endParaRPr lang="ru-RU" sz="1400" dirty="0">
              <a:latin typeface="Arial Cyr" pitchFamily="34" charset="0"/>
              <a:cs typeface="Arial Cyr" pitchFamily="34" charset="0"/>
            </a:endParaRPr>
          </a:p>
          <a:p>
            <a:pPr marL="0" indent="0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sz="1400" dirty="0" smtClean="0">
                <a:latin typeface="Arial Cyr" pitchFamily="34" charset="0"/>
                <a:cs typeface="Arial Cyr" pitchFamily="34" charset="0"/>
              </a:rPr>
              <a:t>0306004 Акт о списании </a:t>
            </a:r>
            <a:r>
              <a:rPr lang="ru-RU" sz="1400" dirty="0" smtClean="0">
                <a:solidFill>
                  <a:srgbClr val="FF0000"/>
                </a:solidFill>
                <a:latin typeface="Arial Cyr" pitchFamily="34" charset="0"/>
                <a:cs typeface="Arial Cyr" pitchFamily="34" charset="0"/>
              </a:rPr>
              <a:t>авто</a:t>
            </a:r>
            <a:r>
              <a:rPr lang="ru-RU" sz="1400" dirty="0" smtClean="0">
                <a:latin typeface="Arial Cyr" pitchFamily="34" charset="0"/>
                <a:cs typeface="Arial Cyr" pitchFamily="34" charset="0"/>
              </a:rPr>
              <a:t>транспортных средств</a:t>
            </a:r>
            <a:endParaRPr lang="ru-RU" sz="1400" dirty="0">
              <a:latin typeface="Arial Cyr" pitchFamily="34" charset="0"/>
              <a:cs typeface="Arial Cyr" pitchFamily="34" charset="0"/>
            </a:endParaRPr>
          </a:p>
          <a:p>
            <a:pPr marL="0" indent="0">
              <a:buFont typeface="Symbol" pitchFamily="18" charset="2"/>
              <a:buNone/>
              <a:defRPr/>
            </a:pPr>
            <a:endParaRPr lang="ru-RU" sz="1400" dirty="0">
              <a:latin typeface="Arial Cyr" pitchFamily="34" charset="0"/>
              <a:cs typeface="Arial Cyr" pitchFamily="34" charset="0"/>
            </a:endParaRPr>
          </a:p>
        </p:txBody>
      </p:sp>
      <p:sp>
        <p:nvSpPr>
          <p:cNvPr id="41989" name="Текст 5"/>
          <p:cNvSpPr>
            <a:spLocks noGrp="1"/>
          </p:cNvSpPr>
          <p:nvPr>
            <p:ph type="body" sz="quarter" idx="3"/>
          </p:nvPr>
        </p:nvSpPr>
        <p:spPr>
          <a:xfrm>
            <a:off x="4645025" y="1412875"/>
            <a:ext cx="4041775" cy="431800"/>
          </a:xfrm>
        </p:spPr>
        <p:txBody>
          <a:bodyPr/>
          <a:lstStyle/>
          <a:p>
            <a:r>
              <a:rPr lang="ru-RU" smtClean="0"/>
              <a:t>              изменения в 173н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806950" y="2060575"/>
            <a:ext cx="4229100" cy="4608513"/>
          </a:xfrm>
        </p:spPr>
        <p:txBody>
          <a:bodyPr/>
          <a:lstStyle/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sz="1400" dirty="0" smtClean="0"/>
          </a:p>
          <a:p>
            <a:pPr marL="0" indent="0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sz="1400" dirty="0" smtClean="0"/>
              <a:t>     </a:t>
            </a:r>
            <a:r>
              <a:rPr lang="ru-RU" sz="1400" dirty="0" smtClean="0">
                <a:latin typeface="Arial Cyr" pitchFamily="34" charset="0"/>
                <a:cs typeface="Arial Cyr" pitchFamily="34" charset="0"/>
              </a:rPr>
              <a:t>0504101 </a:t>
            </a:r>
            <a:r>
              <a:rPr lang="ru-RU" sz="1400" dirty="0">
                <a:latin typeface="Arial Cyr" pitchFamily="34" charset="0"/>
                <a:cs typeface="Arial Cyr" pitchFamily="34" charset="0"/>
              </a:rPr>
              <a:t>Акт приема-передачи </a:t>
            </a:r>
            <a:r>
              <a:rPr lang="ru-RU" sz="1400" dirty="0" smtClean="0">
                <a:latin typeface="Arial Cyr" pitchFamily="34" charset="0"/>
                <a:cs typeface="Arial Cyr" pitchFamily="34" charset="0"/>
              </a:rPr>
              <a:t>объектов</a:t>
            </a:r>
          </a:p>
          <a:p>
            <a:pPr marL="0" indent="0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sz="1400" dirty="0" smtClean="0">
                <a:latin typeface="Arial Cyr" pitchFamily="34" charset="0"/>
                <a:cs typeface="Arial Cyr" pitchFamily="34" charset="0"/>
              </a:rPr>
              <a:t>                    основных     средств</a:t>
            </a:r>
            <a:endParaRPr lang="ru-RU" dirty="0">
              <a:latin typeface="Arial Cyr" pitchFamily="34" charset="0"/>
              <a:cs typeface="Arial Cyr" pitchFamily="34" charset="0"/>
            </a:endParaRPr>
          </a:p>
          <a:p>
            <a:pPr marL="0" indent="0">
              <a:buFont typeface="Symbol" pitchFamily="18" charset="2"/>
              <a:buNone/>
              <a:defRPr/>
            </a:pPr>
            <a:endParaRPr lang="ru-RU" dirty="0" smtClean="0">
              <a:latin typeface="Arial Cyr" pitchFamily="34" charset="0"/>
              <a:cs typeface="Arial Cyr" pitchFamily="34" charset="0"/>
            </a:endParaRPr>
          </a:p>
          <a:p>
            <a:pPr marL="0" indent="0">
              <a:buFont typeface="Symbol" pitchFamily="18" charset="2"/>
              <a:buNone/>
              <a:defRPr/>
            </a:pPr>
            <a:endParaRPr lang="ru-RU" dirty="0">
              <a:latin typeface="Arial Cyr" pitchFamily="34" charset="0"/>
              <a:cs typeface="Arial Cyr" pitchFamily="34" charset="0"/>
            </a:endParaRPr>
          </a:p>
          <a:p>
            <a:pPr marL="0" indent="0">
              <a:buFont typeface="Symbol" pitchFamily="18" charset="2"/>
              <a:buNone/>
              <a:defRPr/>
            </a:pPr>
            <a:endParaRPr lang="ru-RU" dirty="0" smtClean="0">
              <a:latin typeface="Arial Cyr" pitchFamily="34" charset="0"/>
              <a:cs typeface="Arial Cyr" pitchFamily="34" charset="0"/>
            </a:endParaRPr>
          </a:p>
          <a:p>
            <a:pPr marL="0" indent="0">
              <a:buFont typeface="Symbol" pitchFamily="18" charset="2"/>
              <a:buNone/>
              <a:defRPr/>
            </a:pPr>
            <a:endParaRPr lang="ru-RU" dirty="0" smtClean="0">
              <a:latin typeface="Arial Cyr" pitchFamily="34" charset="0"/>
              <a:cs typeface="Arial Cyr" pitchFamily="34" charset="0"/>
            </a:endParaRPr>
          </a:p>
          <a:p>
            <a:pPr marL="0" indent="0">
              <a:buFont typeface="Symbol" pitchFamily="18" charset="2"/>
              <a:buNone/>
              <a:defRPr/>
            </a:pPr>
            <a:endParaRPr lang="ru-RU" dirty="0" smtClean="0">
              <a:latin typeface="Arial Cyr" pitchFamily="34" charset="0"/>
              <a:cs typeface="Arial Cyr" pitchFamily="34" charset="0"/>
            </a:endParaRPr>
          </a:p>
          <a:p>
            <a:pPr marL="0" indent="0">
              <a:buFont typeface="Symbol" pitchFamily="18" charset="2"/>
              <a:buNone/>
              <a:defRPr/>
            </a:pPr>
            <a:endParaRPr lang="ru-RU" dirty="0">
              <a:latin typeface="Arial Cyr" pitchFamily="34" charset="0"/>
              <a:cs typeface="Arial Cyr" pitchFamily="34" charset="0"/>
            </a:endParaRPr>
          </a:p>
          <a:p>
            <a:pPr marL="0" indent="0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sz="1400" dirty="0" smtClean="0">
                <a:latin typeface="Arial Cyr" pitchFamily="34" charset="0"/>
                <a:cs typeface="Arial Cyr" pitchFamily="34" charset="0"/>
              </a:rPr>
              <a:t>0504104 Акт  о списании объектов основных </a:t>
            </a:r>
          </a:p>
          <a:p>
            <a:pPr marL="0" indent="0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sz="1400" dirty="0" smtClean="0">
                <a:latin typeface="Arial Cyr" pitchFamily="34" charset="0"/>
                <a:cs typeface="Arial Cyr" pitchFamily="34" charset="0"/>
              </a:rPr>
              <a:t>                средств (кроме </a:t>
            </a:r>
            <a:r>
              <a:rPr lang="ru-RU" sz="1400" dirty="0">
                <a:latin typeface="Arial Cyr" pitchFamily="34" charset="0"/>
                <a:cs typeface="Arial Cyr" pitchFamily="34" charset="0"/>
              </a:rPr>
              <a:t>транспортных средств)</a:t>
            </a:r>
          </a:p>
          <a:p>
            <a:pPr marL="0" indent="0">
              <a:buFont typeface="Symbol" pitchFamily="18" charset="2"/>
              <a:buNone/>
              <a:defRPr/>
            </a:pPr>
            <a:endParaRPr lang="ru-RU" sz="1400" dirty="0" smtClean="0">
              <a:latin typeface="Arial Cyr" pitchFamily="34" charset="0"/>
              <a:cs typeface="Arial Cyr" pitchFamily="34" charset="0"/>
            </a:endParaRPr>
          </a:p>
          <a:p>
            <a:pPr marL="0" indent="0">
              <a:buFont typeface="Symbol" pitchFamily="18" charset="2"/>
              <a:buNone/>
              <a:defRPr/>
            </a:pPr>
            <a:endParaRPr lang="ru-RU" sz="1400" dirty="0">
              <a:latin typeface="Arial Cyr" pitchFamily="34" charset="0"/>
              <a:cs typeface="Arial Cyr" pitchFamily="34" charset="0"/>
            </a:endParaRPr>
          </a:p>
          <a:p>
            <a:pPr marL="0" indent="0">
              <a:buFont typeface="Symbol" pitchFamily="18" charset="2"/>
              <a:buNone/>
              <a:defRPr/>
            </a:pPr>
            <a:endParaRPr lang="ru-RU" sz="1400" dirty="0" smtClean="0">
              <a:latin typeface="Arial Cyr" pitchFamily="34" charset="0"/>
              <a:cs typeface="Arial Cyr" pitchFamily="34" charset="0"/>
            </a:endParaRPr>
          </a:p>
          <a:p>
            <a:pPr marL="0" indent="0">
              <a:buFont typeface="Symbol" pitchFamily="18" charset="2"/>
              <a:buNone/>
              <a:defRPr/>
            </a:pPr>
            <a:endParaRPr lang="ru-RU" sz="1400" dirty="0">
              <a:latin typeface="Arial Cyr" pitchFamily="34" charset="0"/>
              <a:cs typeface="Arial Cyr" pitchFamily="34" charset="0"/>
            </a:endParaRPr>
          </a:p>
          <a:p>
            <a:pPr marL="0" indent="0">
              <a:buFont typeface="Symbol" pitchFamily="18" charset="2"/>
              <a:buNone/>
              <a:defRPr/>
            </a:pPr>
            <a:r>
              <a:rPr lang="ru-RU" sz="1400" dirty="0" smtClean="0">
                <a:latin typeface="Arial Cyr" pitchFamily="34" charset="0"/>
                <a:cs typeface="Arial Cyr" pitchFamily="34" charset="0"/>
              </a:rPr>
              <a:t>0504105 Акт о списании транспортных средств</a:t>
            </a:r>
          </a:p>
          <a:p>
            <a:pPr marL="0" indent="0">
              <a:buFont typeface="Symbol" pitchFamily="18" charset="2"/>
              <a:buNone/>
              <a:defRPr/>
            </a:pPr>
            <a:endParaRPr lang="ru-RU" sz="1400" dirty="0" smtClean="0">
              <a:latin typeface="Arial Cyr" pitchFamily="34" charset="0"/>
              <a:cs typeface="Arial Cyr" pitchFamily="34" charset="0"/>
            </a:endParaRPr>
          </a:p>
        </p:txBody>
      </p:sp>
      <p:cxnSp>
        <p:nvCxnSpPr>
          <p:cNvPr id="41991" name="Прямая со стрелкой 9"/>
          <p:cNvCxnSpPr>
            <a:cxnSpLocks noChangeShapeType="1"/>
          </p:cNvCxnSpPr>
          <p:nvPr/>
        </p:nvCxnSpPr>
        <p:spPr bwMode="auto">
          <a:xfrm rot="5400000" flipH="1" flipV="1">
            <a:off x="4214810" y="2857496"/>
            <a:ext cx="785818" cy="78581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1992" name="Прямая со стрелкой 11"/>
          <p:cNvCxnSpPr>
            <a:cxnSpLocks noChangeShapeType="1"/>
          </p:cNvCxnSpPr>
          <p:nvPr/>
        </p:nvCxnSpPr>
        <p:spPr bwMode="auto">
          <a:xfrm>
            <a:off x="3929058" y="2357430"/>
            <a:ext cx="1000132" cy="35719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1993" name="Прямая со стрелкой 13"/>
          <p:cNvCxnSpPr>
            <a:cxnSpLocks noChangeShapeType="1"/>
          </p:cNvCxnSpPr>
          <p:nvPr/>
        </p:nvCxnSpPr>
        <p:spPr bwMode="auto">
          <a:xfrm flipV="1">
            <a:off x="3786182" y="2786058"/>
            <a:ext cx="1143008" cy="214314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1994" name="Прямая со стрелкой 16"/>
          <p:cNvCxnSpPr>
            <a:cxnSpLocks noChangeShapeType="1"/>
          </p:cNvCxnSpPr>
          <p:nvPr/>
        </p:nvCxnSpPr>
        <p:spPr bwMode="auto">
          <a:xfrm>
            <a:off x="4000496" y="4429132"/>
            <a:ext cx="860429" cy="29526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1995" name="Прямая со стрелкой 19"/>
          <p:cNvCxnSpPr>
            <a:cxnSpLocks noChangeShapeType="1"/>
          </p:cNvCxnSpPr>
          <p:nvPr/>
        </p:nvCxnSpPr>
        <p:spPr bwMode="auto">
          <a:xfrm rot="5400000" flipH="1" flipV="1">
            <a:off x="4529143" y="4900617"/>
            <a:ext cx="371466" cy="28575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700" b="1" smtClean="0">
                <a:latin typeface="Arial Narrow" pitchFamily="34" charset="0"/>
              </a:rPr>
              <a:t>По учету основных средств:</a:t>
            </a:r>
          </a:p>
        </p:txBody>
      </p:sp>
      <p:sp>
        <p:nvSpPr>
          <p:cNvPr id="43011" name="Текст 3"/>
          <p:cNvSpPr>
            <a:spLocks noGrp="1"/>
          </p:cNvSpPr>
          <p:nvPr>
            <p:ph type="body" idx="1"/>
          </p:nvPr>
        </p:nvSpPr>
        <p:spPr>
          <a:xfrm>
            <a:off x="457200" y="1341438"/>
            <a:ext cx="4040188" cy="431800"/>
          </a:xfrm>
        </p:spPr>
        <p:txBody>
          <a:bodyPr/>
          <a:lstStyle/>
          <a:p>
            <a:pPr algn="ctr"/>
            <a:r>
              <a:rPr lang="ru-RU" smtClean="0"/>
              <a:t> до изменений 173 н</a:t>
            </a:r>
          </a:p>
        </p:txBody>
      </p:sp>
      <p:sp>
        <p:nvSpPr>
          <p:cNvPr id="43012" name="Объект 4"/>
          <p:cNvSpPr>
            <a:spLocks noGrp="1"/>
          </p:cNvSpPr>
          <p:nvPr>
            <p:ph sz="half" idx="2"/>
          </p:nvPr>
        </p:nvSpPr>
        <p:spPr>
          <a:xfrm>
            <a:off x="179388" y="1844675"/>
            <a:ext cx="4464050" cy="4662488"/>
          </a:xfrm>
        </p:spPr>
        <p:txBody>
          <a:bodyPr/>
          <a:lstStyle/>
          <a:p>
            <a:pPr marL="0" indent="0">
              <a:buFont typeface="Symbol" pitchFamily="18" charset="2"/>
              <a:buNone/>
            </a:pPr>
            <a:endParaRPr lang="ru-RU" sz="1400" dirty="0" smtClean="0"/>
          </a:p>
          <a:p>
            <a:pPr marL="0" indent="0">
              <a:buFont typeface="Symbol" pitchFamily="18" charset="2"/>
              <a:buNone/>
            </a:pPr>
            <a:endParaRPr lang="ru-RU" sz="1800" dirty="0" smtClean="0"/>
          </a:p>
          <a:p>
            <a:pPr marL="0" indent="0">
              <a:buFont typeface="Symbol" pitchFamily="18" charset="2"/>
              <a:buNone/>
            </a:pPr>
            <a:r>
              <a:rPr lang="ru-RU" sz="1700" dirty="0" smtClean="0"/>
              <a:t>Ф. 0306002  Акт о приеме-сдаче </a:t>
            </a:r>
          </a:p>
          <a:p>
            <a:pPr marL="0" indent="0">
              <a:buFont typeface="Symbol" pitchFamily="18" charset="2"/>
              <a:buNone/>
            </a:pPr>
            <a:r>
              <a:rPr lang="ru-RU" sz="1700" dirty="0" smtClean="0"/>
              <a:t>отремонтированных, реконструированных, </a:t>
            </a:r>
          </a:p>
          <a:p>
            <a:pPr marL="0" indent="0">
              <a:buFont typeface="Symbol" pitchFamily="18" charset="2"/>
              <a:buNone/>
            </a:pPr>
            <a:r>
              <a:rPr lang="ru-RU" sz="1700" dirty="0" smtClean="0"/>
              <a:t>модернизированных объектов </a:t>
            </a:r>
          </a:p>
          <a:p>
            <a:pPr marL="0" indent="0">
              <a:buFont typeface="Symbol" pitchFamily="18" charset="2"/>
              <a:buNone/>
            </a:pPr>
            <a:r>
              <a:rPr lang="ru-RU" sz="1700" dirty="0" smtClean="0"/>
              <a:t>основных средств</a:t>
            </a:r>
          </a:p>
          <a:p>
            <a:pPr marL="0" indent="0">
              <a:buFont typeface="Symbol" pitchFamily="18" charset="2"/>
              <a:buNone/>
            </a:pPr>
            <a:endParaRPr lang="ru-RU" sz="1800" dirty="0" smtClean="0"/>
          </a:p>
          <a:p>
            <a:pPr marL="0" indent="0">
              <a:buFont typeface="Symbol" pitchFamily="18" charset="2"/>
              <a:buNone/>
            </a:pPr>
            <a:endParaRPr lang="ru-RU" sz="1700" dirty="0" smtClean="0"/>
          </a:p>
          <a:p>
            <a:pPr marL="0" indent="0">
              <a:buFont typeface="Symbol" pitchFamily="18" charset="2"/>
              <a:buNone/>
            </a:pPr>
            <a:r>
              <a:rPr lang="ru-RU" sz="1700" dirty="0" smtClean="0"/>
              <a:t>Ф. 0306032   Накладная на внутреннее</a:t>
            </a:r>
          </a:p>
          <a:p>
            <a:pPr marL="0" indent="0">
              <a:buFont typeface="Symbol" pitchFamily="18" charset="2"/>
              <a:buNone/>
            </a:pPr>
            <a:r>
              <a:rPr lang="ru-RU" sz="1700" dirty="0" smtClean="0"/>
              <a:t> перемещение объектов основных</a:t>
            </a:r>
          </a:p>
          <a:p>
            <a:pPr marL="0" indent="0">
              <a:buFont typeface="Symbol" pitchFamily="18" charset="2"/>
              <a:buNone/>
            </a:pPr>
            <a:r>
              <a:rPr lang="ru-RU" sz="1700" dirty="0" smtClean="0"/>
              <a:t> средств</a:t>
            </a:r>
          </a:p>
          <a:p>
            <a:pPr marL="0" indent="0">
              <a:buFont typeface="Symbol" pitchFamily="18" charset="2"/>
              <a:buNone/>
            </a:pPr>
            <a:endParaRPr lang="ru-RU" sz="1700" dirty="0" smtClean="0"/>
          </a:p>
          <a:p>
            <a:pPr marL="0" indent="0">
              <a:buFont typeface="Symbol" pitchFamily="18" charset="2"/>
              <a:buNone/>
            </a:pPr>
            <a:endParaRPr lang="ru-RU" sz="1700" dirty="0" smtClean="0"/>
          </a:p>
          <a:p>
            <a:pPr marL="0" indent="0">
              <a:buFont typeface="Symbol" pitchFamily="18" charset="2"/>
              <a:buNone/>
            </a:pPr>
            <a:endParaRPr lang="ru-RU" sz="1700" dirty="0" smtClean="0"/>
          </a:p>
          <a:p>
            <a:pPr marL="0" indent="0">
              <a:buFont typeface="Symbol" pitchFamily="18" charset="2"/>
              <a:buNone/>
            </a:pPr>
            <a:endParaRPr lang="ru-RU" sz="1700" dirty="0" smtClean="0"/>
          </a:p>
          <a:p>
            <a:pPr marL="0" indent="0">
              <a:buNone/>
            </a:pPr>
            <a:r>
              <a:rPr lang="ru-RU" sz="1600" dirty="0" smtClean="0">
                <a:latin typeface="Arial Cyr" pitchFamily="34" charset="0"/>
                <a:cs typeface="Arial Cyr" pitchFamily="34" charset="0"/>
              </a:rPr>
              <a:t>Нет аналога в 173н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1600" dirty="0" smtClean="0">
                <a:latin typeface="Arial Cyr" pitchFamily="34" charset="0"/>
                <a:cs typeface="Arial Cyr" pitchFamily="34" charset="0"/>
              </a:rPr>
              <a:t>аналог арматурная карточка приказ </a:t>
            </a:r>
            <a:r>
              <a:rPr lang="ru-RU" sz="1600" dirty="0" err="1" smtClean="0">
                <a:latin typeface="Arial Cyr" pitchFamily="34" charset="0"/>
                <a:cs typeface="Arial Cyr" pitchFamily="34" charset="0"/>
              </a:rPr>
              <a:t>Минпроса</a:t>
            </a:r>
            <a:r>
              <a:rPr lang="ru-RU" sz="1600" dirty="0" smtClean="0">
                <a:latin typeface="Arial Cyr" pitchFamily="34" charset="0"/>
                <a:cs typeface="Arial Cyr" pitchFamily="34" charset="0"/>
              </a:rPr>
              <a:t> СССР от 28.01.86г №45)</a:t>
            </a:r>
          </a:p>
          <a:p>
            <a:pPr marL="0" indent="0">
              <a:buFont typeface="Symbol" pitchFamily="18" charset="2"/>
              <a:buNone/>
            </a:pPr>
            <a:endParaRPr lang="ru-RU" sz="1700" dirty="0" smtClean="0"/>
          </a:p>
          <a:p>
            <a:pPr marL="0" indent="0">
              <a:buFont typeface="Symbol" pitchFamily="18" charset="2"/>
              <a:buNone/>
            </a:pPr>
            <a:endParaRPr lang="ru-RU" sz="1800" dirty="0" smtClean="0"/>
          </a:p>
        </p:txBody>
      </p:sp>
      <p:sp>
        <p:nvSpPr>
          <p:cNvPr id="43013" name="Текст 5"/>
          <p:cNvSpPr>
            <a:spLocks noGrp="1"/>
          </p:cNvSpPr>
          <p:nvPr>
            <p:ph type="body" sz="quarter" idx="3"/>
          </p:nvPr>
        </p:nvSpPr>
        <p:spPr>
          <a:xfrm>
            <a:off x="4645025" y="1341438"/>
            <a:ext cx="4041775" cy="431800"/>
          </a:xfrm>
        </p:spPr>
        <p:txBody>
          <a:bodyPr/>
          <a:lstStyle/>
          <a:p>
            <a:r>
              <a:rPr lang="ru-RU" smtClean="0"/>
              <a:t>              изменения в 173н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806950" y="1989138"/>
            <a:ext cx="4229100" cy="4679950"/>
          </a:xfrm>
        </p:spPr>
        <p:txBody>
          <a:bodyPr/>
          <a:lstStyle/>
          <a:p>
            <a:pPr>
              <a:defRPr/>
            </a:pPr>
            <a:endParaRPr lang="ru-RU" dirty="0" smtClean="0"/>
          </a:p>
          <a:p>
            <a:pPr marL="0" indent="0">
              <a:buFont typeface="Symbol" pitchFamily="18" charset="2"/>
              <a:buNone/>
              <a:defRPr/>
            </a:pPr>
            <a:r>
              <a:rPr lang="ru-RU" sz="1700" dirty="0"/>
              <a:t>Ф. </a:t>
            </a:r>
            <a:r>
              <a:rPr lang="ru-RU" sz="1700" dirty="0" smtClean="0"/>
              <a:t>0504103  </a:t>
            </a:r>
            <a:r>
              <a:rPr lang="ru-RU" sz="1700" dirty="0"/>
              <a:t>Акт </a:t>
            </a:r>
            <a:r>
              <a:rPr lang="ru-RU" sz="1700" dirty="0" smtClean="0"/>
              <a:t>приема-передачи </a:t>
            </a:r>
            <a:endParaRPr lang="ru-RU" sz="1700" dirty="0"/>
          </a:p>
          <a:p>
            <a:pPr marL="0" indent="0">
              <a:buFont typeface="Symbol" pitchFamily="18" charset="2"/>
              <a:buNone/>
              <a:defRPr/>
            </a:pPr>
            <a:r>
              <a:rPr lang="ru-RU" sz="1700" dirty="0"/>
              <a:t>отремонтированных, </a:t>
            </a:r>
            <a:r>
              <a:rPr lang="ru-RU" sz="1700" dirty="0" smtClean="0"/>
              <a:t>реконструированных,</a:t>
            </a:r>
          </a:p>
          <a:p>
            <a:pPr marL="0" indent="0">
              <a:buFont typeface="Symbol" pitchFamily="18" charset="2"/>
              <a:buNone/>
              <a:defRPr/>
            </a:pPr>
            <a:r>
              <a:rPr lang="ru-RU" sz="1700" dirty="0" smtClean="0"/>
              <a:t>модернизированных </a:t>
            </a:r>
            <a:r>
              <a:rPr lang="ru-RU" sz="1700" dirty="0"/>
              <a:t>объектов </a:t>
            </a:r>
          </a:p>
          <a:p>
            <a:pPr marL="0" indent="0">
              <a:buFont typeface="Symbol" pitchFamily="18" charset="2"/>
              <a:buNone/>
              <a:defRPr/>
            </a:pPr>
            <a:r>
              <a:rPr lang="ru-RU" sz="1700" dirty="0"/>
              <a:t>основных средств</a:t>
            </a:r>
          </a:p>
          <a:p>
            <a:pPr marL="0" indent="0">
              <a:buFont typeface="Symbol" pitchFamily="18" charset="2"/>
              <a:buNone/>
              <a:defRPr/>
            </a:pPr>
            <a:endParaRPr lang="ru-RU" sz="1700" dirty="0" smtClean="0"/>
          </a:p>
          <a:p>
            <a:pPr marL="0" indent="0">
              <a:buFont typeface="Symbol" pitchFamily="18" charset="2"/>
              <a:buNone/>
              <a:defRPr/>
            </a:pPr>
            <a:endParaRPr lang="ru-RU" sz="1700" dirty="0"/>
          </a:p>
          <a:p>
            <a:pPr marL="0" indent="0">
              <a:buFont typeface="Symbol" pitchFamily="18" charset="2"/>
              <a:buNone/>
              <a:defRPr/>
            </a:pPr>
            <a:r>
              <a:rPr lang="ru-RU" sz="1700" dirty="0" smtClean="0"/>
              <a:t> Ф.0504102  Накладная </a:t>
            </a:r>
            <a:r>
              <a:rPr lang="ru-RU" sz="1700" dirty="0"/>
              <a:t>на внутреннее</a:t>
            </a:r>
          </a:p>
          <a:p>
            <a:pPr marL="0" indent="0">
              <a:buFont typeface="Symbol" pitchFamily="18" charset="2"/>
              <a:buNone/>
              <a:defRPr/>
            </a:pPr>
            <a:r>
              <a:rPr lang="ru-RU" sz="1700" dirty="0"/>
              <a:t> перемещение объектов основных</a:t>
            </a:r>
          </a:p>
          <a:p>
            <a:pPr marL="0" indent="0">
              <a:buFont typeface="Symbol" pitchFamily="18" charset="2"/>
              <a:buNone/>
              <a:defRPr/>
            </a:pPr>
            <a:r>
              <a:rPr lang="ru-RU" sz="1700" dirty="0"/>
              <a:t> </a:t>
            </a:r>
            <a:r>
              <a:rPr lang="ru-RU" sz="1700" dirty="0" smtClean="0"/>
              <a:t>средств</a:t>
            </a:r>
          </a:p>
          <a:p>
            <a:pPr marL="0" indent="0">
              <a:buFont typeface="Symbol" pitchFamily="18" charset="2"/>
              <a:buNone/>
              <a:defRPr/>
            </a:pPr>
            <a:endParaRPr lang="ru-RU" sz="1700" dirty="0" smtClean="0"/>
          </a:p>
          <a:p>
            <a:pPr marL="0" indent="0">
              <a:buFont typeface="Symbol" pitchFamily="18" charset="2"/>
              <a:buNone/>
              <a:defRPr/>
            </a:pPr>
            <a:endParaRPr lang="ru-RU" sz="1700" dirty="0" smtClean="0"/>
          </a:p>
          <a:p>
            <a:pPr marL="0" indent="0">
              <a:buFont typeface="Symbol" pitchFamily="18" charset="2"/>
              <a:buNone/>
              <a:defRPr/>
            </a:pPr>
            <a:endParaRPr lang="ru-RU" sz="1700" dirty="0" smtClean="0"/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ru-RU" sz="1600" dirty="0" smtClean="0">
                <a:solidFill>
                  <a:srgbClr val="FF0000"/>
                </a:solidFill>
                <a:latin typeface="Arial Cyr" pitchFamily="34" charset="0"/>
                <a:cs typeface="Arial Cyr" pitchFamily="34" charset="0"/>
              </a:rPr>
              <a:t>ф. 0504206 Карточка (Книга) учета </a:t>
            </a:r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ru-RU" sz="1600" dirty="0" smtClean="0">
                <a:solidFill>
                  <a:srgbClr val="FF0000"/>
                </a:solidFill>
                <a:latin typeface="Arial Cyr" pitchFamily="34" charset="0"/>
                <a:cs typeface="Arial Cyr" pitchFamily="34" charset="0"/>
              </a:rPr>
              <a:t>выдачи имущества в пользование</a:t>
            </a:r>
          </a:p>
          <a:p>
            <a:pPr marL="0" indent="0">
              <a:buFont typeface="Symbol" pitchFamily="18" charset="2"/>
              <a:buNone/>
              <a:defRPr/>
            </a:pPr>
            <a:endParaRPr lang="ru-RU" sz="1700" dirty="0"/>
          </a:p>
          <a:p>
            <a:pPr>
              <a:defRPr/>
            </a:pPr>
            <a:endParaRPr lang="ru-RU" sz="1700" dirty="0"/>
          </a:p>
          <a:p>
            <a:pPr marL="0" indent="0">
              <a:buFont typeface="Symbol" pitchFamily="18" charset="2"/>
              <a:buNone/>
              <a:defRPr/>
            </a:pPr>
            <a:endParaRPr lang="ru-RU" sz="1700" dirty="0" smtClean="0"/>
          </a:p>
        </p:txBody>
      </p:sp>
      <p:cxnSp>
        <p:nvCxnSpPr>
          <p:cNvPr id="43015" name="Прямая со стрелкой 9"/>
          <p:cNvCxnSpPr>
            <a:cxnSpLocks noChangeShapeType="1"/>
          </p:cNvCxnSpPr>
          <p:nvPr/>
        </p:nvCxnSpPr>
        <p:spPr bwMode="auto">
          <a:xfrm>
            <a:off x="4373563" y="3429000"/>
            <a:ext cx="396875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3016" name="Прямая со стрелкой 13"/>
          <p:cNvCxnSpPr>
            <a:cxnSpLocks noChangeShapeType="1"/>
          </p:cNvCxnSpPr>
          <p:nvPr/>
        </p:nvCxnSpPr>
        <p:spPr bwMode="auto">
          <a:xfrm>
            <a:off x="4392613" y="2565400"/>
            <a:ext cx="358775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700" b="1" smtClean="0">
                <a:latin typeface="Arial Narrow" pitchFamily="34" charset="0"/>
              </a:rPr>
              <a:t>По учету материальных запасов:</a:t>
            </a:r>
          </a:p>
        </p:txBody>
      </p:sp>
      <p:sp>
        <p:nvSpPr>
          <p:cNvPr id="44035" name="Текст 3"/>
          <p:cNvSpPr>
            <a:spLocks noGrp="1"/>
          </p:cNvSpPr>
          <p:nvPr>
            <p:ph type="body" idx="1"/>
          </p:nvPr>
        </p:nvSpPr>
        <p:spPr>
          <a:xfrm>
            <a:off x="457200" y="1341438"/>
            <a:ext cx="4040188" cy="431800"/>
          </a:xfrm>
        </p:spPr>
        <p:txBody>
          <a:bodyPr/>
          <a:lstStyle/>
          <a:p>
            <a:pPr algn="ctr"/>
            <a:r>
              <a:rPr lang="ru-RU" smtClean="0"/>
              <a:t> </a:t>
            </a:r>
            <a:r>
              <a:rPr lang="ru-RU" smtClean="0">
                <a:latin typeface="Arial Cyr" pitchFamily="34" charset="0"/>
                <a:cs typeface="Arial Cyr" pitchFamily="34" charset="0"/>
              </a:rPr>
              <a:t>до изменений 173 н</a:t>
            </a:r>
          </a:p>
        </p:txBody>
      </p:sp>
      <p:sp>
        <p:nvSpPr>
          <p:cNvPr id="44036" name="Объект 4"/>
          <p:cNvSpPr>
            <a:spLocks noGrp="1"/>
          </p:cNvSpPr>
          <p:nvPr>
            <p:ph sz="half" idx="2"/>
          </p:nvPr>
        </p:nvSpPr>
        <p:spPr>
          <a:xfrm>
            <a:off x="250825" y="1916113"/>
            <a:ext cx="3946525" cy="4591050"/>
          </a:xfrm>
        </p:spPr>
        <p:txBody>
          <a:bodyPr/>
          <a:lstStyle/>
          <a:p>
            <a:pPr marL="0" indent="0">
              <a:buFont typeface="Symbol" pitchFamily="18" charset="2"/>
              <a:buNone/>
            </a:pPr>
            <a:endParaRPr lang="ru-RU" sz="1400" dirty="0" smtClean="0"/>
          </a:p>
          <a:p>
            <a:pPr marL="0" indent="0">
              <a:buFont typeface="Symbol" pitchFamily="18" charset="2"/>
              <a:buNone/>
            </a:pPr>
            <a:endParaRPr lang="ru-RU" sz="1800" dirty="0" smtClean="0"/>
          </a:p>
          <a:p>
            <a:pPr marL="0" indent="0">
              <a:buFont typeface="Symbol" pitchFamily="18" charset="2"/>
              <a:buNone/>
            </a:pPr>
            <a:r>
              <a:rPr lang="ru-RU" sz="1800" dirty="0" smtClean="0">
                <a:latin typeface="Arial Cyr" pitchFamily="34" charset="0"/>
                <a:cs typeface="Arial Cyr" pitchFamily="34" charset="0"/>
              </a:rPr>
              <a:t>Ф. 0315007 Накладная на отпуск</a:t>
            </a:r>
          </a:p>
          <a:p>
            <a:pPr marL="0" indent="0">
              <a:buFont typeface="Symbol" pitchFamily="18" charset="2"/>
              <a:buNone/>
            </a:pPr>
            <a:r>
              <a:rPr lang="ru-RU" sz="1800" dirty="0" smtClean="0">
                <a:latin typeface="Arial Cyr" pitchFamily="34" charset="0"/>
                <a:cs typeface="Arial Cyr" pitchFamily="34" charset="0"/>
              </a:rPr>
              <a:t> материалов на сторону</a:t>
            </a:r>
          </a:p>
          <a:p>
            <a:pPr marL="0" indent="0">
              <a:buFont typeface="Symbol" pitchFamily="18" charset="2"/>
              <a:buNone/>
            </a:pPr>
            <a:endParaRPr lang="ru-RU" sz="1800" dirty="0" smtClean="0">
              <a:latin typeface="Arial Cyr" pitchFamily="34" charset="0"/>
              <a:cs typeface="Arial Cyr" pitchFamily="34" charset="0"/>
            </a:endParaRPr>
          </a:p>
          <a:p>
            <a:pPr marL="0" indent="0">
              <a:buFont typeface="Symbol" pitchFamily="18" charset="2"/>
              <a:buNone/>
            </a:pPr>
            <a:endParaRPr lang="ru-RU" sz="1800" dirty="0" smtClean="0">
              <a:latin typeface="Arial Cyr" pitchFamily="34" charset="0"/>
              <a:cs typeface="Arial Cyr" pitchFamily="34" charset="0"/>
            </a:endParaRPr>
          </a:p>
          <a:p>
            <a:pPr marL="0" indent="0">
              <a:buFont typeface="Symbol" pitchFamily="18" charset="2"/>
              <a:buNone/>
            </a:pPr>
            <a:endParaRPr lang="ru-RU" sz="1800" dirty="0" smtClean="0">
              <a:latin typeface="Arial Cyr" pitchFamily="34" charset="0"/>
              <a:cs typeface="Arial Cyr" pitchFamily="34" charset="0"/>
            </a:endParaRPr>
          </a:p>
          <a:p>
            <a:pPr marL="0" indent="0">
              <a:buFont typeface="Symbol" pitchFamily="18" charset="2"/>
              <a:buNone/>
            </a:pPr>
            <a:r>
              <a:rPr lang="ru-RU" sz="1800" dirty="0" smtClean="0">
                <a:latin typeface="Arial Cyr" pitchFamily="34" charset="0"/>
                <a:cs typeface="Arial Cyr" pitchFamily="34" charset="0"/>
              </a:rPr>
              <a:t>Ф. 0315006 Требование-накладная</a:t>
            </a:r>
          </a:p>
          <a:p>
            <a:pPr marL="0" indent="0">
              <a:buFont typeface="Symbol" pitchFamily="18" charset="2"/>
              <a:buNone/>
            </a:pPr>
            <a:endParaRPr lang="ru-RU" sz="1800" dirty="0" smtClean="0">
              <a:latin typeface="Arial Cyr" pitchFamily="34" charset="0"/>
              <a:cs typeface="Arial Cyr" pitchFamily="34" charset="0"/>
            </a:endParaRPr>
          </a:p>
          <a:p>
            <a:pPr marL="0" indent="0">
              <a:buFont typeface="Symbol" pitchFamily="18" charset="2"/>
              <a:buNone/>
            </a:pPr>
            <a:endParaRPr lang="ru-RU" sz="1800" dirty="0" smtClean="0">
              <a:latin typeface="Arial Cyr" pitchFamily="34" charset="0"/>
              <a:cs typeface="Arial Cyr" pitchFamily="34" charset="0"/>
            </a:endParaRPr>
          </a:p>
          <a:p>
            <a:pPr marL="0" indent="0">
              <a:buFont typeface="Symbol" pitchFamily="18" charset="2"/>
              <a:buNone/>
            </a:pPr>
            <a:endParaRPr lang="ru-RU" sz="1800" dirty="0" smtClean="0">
              <a:latin typeface="Arial Cyr" pitchFamily="34" charset="0"/>
              <a:cs typeface="Arial Cyr" pitchFamily="34" charset="0"/>
            </a:endParaRPr>
          </a:p>
          <a:p>
            <a:pPr marL="0" indent="0">
              <a:buFont typeface="Symbol" pitchFamily="18" charset="2"/>
              <a:buNone/>
            </a:pPr>
            <a:r>
              <a:rPr lang="ru-RU" sz="1800" dirty="0" smtClean="0">
                <a:latin typeface="Arial Cyr" pitchFamily="34" charset="0"/>
                <a:cs typeface="Arial Cyr" pitchFamily="34" charset="0"/>
              </a:rPr>
              <a:t>Нет аналога в 173н </a:t>
            </a:r>
          </a:p>
          <a:p>
            <a:pPr marL="0" indent="0">
              <a:lnSpc>
                <a:spcPct val="100000"/>
              </a:lnSpc>
              <a:buFont typeface="Symbol" pitchFamily="18" charset="2"/>
              <a:buNone/>
            </a:pPr>
            <a:r>
              <a:rPr lang="ru-RU" sz="1800" dirty="0" smtClean="0">
                <a:latin typeface="Arial Cyr" pitchFamily="34" charset="0"/>
                <a:cs typeface="Arial Cyr" pitchFamily="34" charset="0"/>
              </a:rPr>
              <a:t>аналог арматурная карточка приказ </a:t>
            </a:r>
            <a:r>
              <a:rPr lang="ru-RU" sz="1800" dirty="0" err="1" smtClean="0">
                <a:latin typeface="Arial Cyr" pitchFamily="34" charset="0"/>
                <a:cs typeface="Arial Cyr" pitchFamily="34" charset="0"/>
              </a:rPr>
              <a:t>Минпроса</a:t>
            </a:r>
            <a:r>
              <a:rPr lang="ru-RU" sz="1800" dirty="0" smtClean="0">
                <a:latin typeface="Arial Cyr" pitchFamily="34" charset="0"/>
                <a:cs typeface="Arial Cyr" pitchFamily="34" charset="0"/>
              </a:rPr>
              <a:t> СССР от 28.01.86г №45)</a:t>
            </a:r>
          </a:p>
          <a:p>
            <a:pPr marL="0" indent="0">
              <a:buFont typeface="Symbol" pitchFamily="18" charset="2"/>
              <a:buNone/>
            </a:pPr>
            <a:endParaRPr lang="ru-RU" sz="1800" dirty="0" smtClean="0">
              <a:latin typeface="Arial Cyr" pitchFamily="34" charset="0"/>
              <a:cs typeface="Arial Cyr" pitchFamily="34" charset="0"/>
            </a:endParaRPr>
          </a:p>
          <a:p>
            <a:pPr marL="0" indent="0">
              <a:lnSpc>
                <a:spcPct val="100000"/>
              </a:lnSpc>
              <a:buFont typeface="Symbol" pitchFamily="18" charset="2"/>
              <a:buNone/>
            </a:pPr>
            <a:r>
              <a:rPr lang="ru-RU" sz="1800" dirty="0" smtClean="0">
                <a:latin typeface="Arial Cyr" pitchFamily="34" charset="0"/>
                <a:cs typeface="Arial Cyr" pitchFamily="34" charset="0"/>
              </a:rPr>
              <a:t>Нет аналога в 173н</a:t>
            </a:r>
          </a:p>
          <a:p>
            <a:pPr marL="0" indent="0">
              <a:lnSpc>
                <a:spcPct val="100000"/>
              </a:lnSpc>
              <a:buFont typeface="Symbol" pitchFamily="18" charset="2"/>
              <a:buNone/>
            </a:pPr>
            <a:r>
              <a:rPr lang="ru-RU" sz="1800" dirty="0" smtClean="0">
                <a:latin typeface="Arial Cyr" pitchFamily="34" charset="0"/>
                <a:cs typeface="Arial Cyr" pitchFamily="34" charset="0"/>
              </a:rPr>
              <a:t>(аналог  - Приходный ордер класса  03)</a:t>
            </a:r>
          </a:p>
        </p:txBody>
      </p:sp>
      <p:sp>
        <p:nvSpPr>
          <p:cNvPr id="44037" name="Текст 5"/>
          <p:cNvSpPr>
            <a:spLocks noGrp="1"/>
          </p:cNvSpPr>
          <p:nvPr>
            <p:ph type="body" sz="quarter" idx="3"/>
          </p:nvPr>
        </p:nvSpPr>
        <p:spPr>
          <a:xfrm>
            <a:off x="4645025" y="1341438"/>
            <a:ext cx="4041775" cy="431800"/>
          </a:xfrm>
        </p:spPr>
        <p:txBody>
          <a:bodyPr/>
          <a:lstStyle/>
          <a:p>
            <a:r>
              <a:rPr lang="ru-RU" smtClean="0">
                <a:latin typeface="Arial Cyr" pitchFamily="34" charset="0"/>
                <a:cs typeface="Arial Cyr" pitchFamily="34" charset="0"/>
              </a:rPr>
              <a:t>         изменения в 173н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806950" y="1844675"/>
            <a:ext cx="4229100" cy="4824413"/>
          </a:xfrm>
        </p:spPr>
        <p:txBody>
          <a:bodyPr/>
          <a:lstStyle/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 marL="0" indent="0">
              <a:buFont typeface="Symbol" pitchFamily="18" charset="2"/>
              <a:buNone/>
              <a:defRPr/>
            </a:pPr>
            <a:r>
              <a:rPr lang="ru-RU" sz="1800" dirty="0" smtClean="0">
                <a:latin typeface="Arial Cyr" pitchFamily="34" charset="0"/>
                <a:cs typeface="Arial Cyr" pitchFamily="34" charset="0"/>
              </a:rPr>
              <a:t>ф.0504205  </a:t>
            </a:r>
            <a:r>
              <a:rPr lang="ru-RU" sz="1800" dirty="0">
                <a:latin typeface="Arial Cyr" pitchFamily="34" charset="0"/>
                <a:cs typeface="Arial Cyr" pitchFamily="34" charset="0"/>
              </a:rPr>
              <a:t>Накладная на отпуск</a:t>
            </a:r>
          </a:p>
          <a:p>
            <a:pPr marL="0" indent="0">
              <a:buFont typeface="Symbol" pitchFamily="18" charset="2"/>
              <a:buNone/>
              <a:defRPr/>
            </a:pPr>
            <a:r>
              <a:rPr lang="ru-RU" sz="1800" dirty="0">
                <a:latin typeface="Arial Cyr" pitchFamily="34" charset="0"/>
                <a:cs typeface="Arial Cyr" pitchFamily="34" charset="0"/>
              </a:rPr>
              <a:t> материалов </a:t>
            </a:r>
            <a:r>
              <a:rPr lang="ru-RU" sz="1800" dirty="0" smtClean="0">
                <a:latin typeface="Arial Cyr" pitchFamily="34" charset="0"/>
                <a:cs typeface="Arial Cyr" pitchFamily="34" charset="0"/>
              </a:rPr>
              <a:t>(</a:t>
            </a:r>
            <a:r>
              <a:rPr lang="ru-RU" sz="1800" b="1" dirty="0" smtClean="0">
                <a:solidFill>
                  <a:srgbClr val="FF0000"/>
                </a:solidFill>
                <a:latin typeface="Arial Cyr" pitchFamily="34" charset="0"/>
                <a:cs typeface="Arial Cyr" pitchFamily="34" charset="0"/>
              </a:rPr>
              <a:t>материальных </a:t>
            </a:r>
          </a:p>
          <a:p>
            <a:pPr marL="0" indent="0">
              <a:buFont typeface="Symbol" pitchFamily="18" charset="2"/>
              <a:buNone/>
              <a:defRPr/>
            </a:pPr>
            <a:r>
              <a:rPr lang="ru-RU" sz="1800" b="1" dirty="0" smtClean="0">
                <a:solidFill>
                  <a:srgbClr val="FF0000"/>
                </a:solidFill>
                <a:latin typeface="Arial Cyr" pitchFamily="34" charset="0"/>
                <a:cs typeface="Arial Cyr" pitchFamily="34" charset="0"/>
              </a:rPr>
              <a:t> ценностей</a:t>
            </a:r>
            <a:r>
              <a:rPr lang="ru-RU" sz="1800" dirty="0" smtClean="0">
                <a:latin typeface="Arial Cyr" pitchFamily="34" charset="0"/>
                <a:cs typeface="Arial Cyr" pitchFamily="34" charset="0"/>
              </a:rPr>
              <a:t>) на </a:t>
            </a:r>
            <a:r>
              <a:rPr lang="ru-RU" sz="1800" dirty="0">
                <a:latin typeface="Arial Cyr" pitchFamily="34" charset="0"/>
                <a:cs typeface="Arial Cyr" pitchFamily="34" charset="0"/>
              </a:rPr>
              <a:t>сторону</a:t>
            </a:r>
          </a:p>
          <a:p>
            <a:pPr marL="0" indent="0">
              <a:buFont typeface="Symbol" pitchFamily="18" charset="2"/>
              <a:buNone/>
              <a:defRPr/>
            </a:pPr>
            <a:endParaRPr lang="ru-RU" sz="1800" dirty="0">
              <a:latin typeface="Arial Cyr" pitchFamily="34" charset="0"/>
              <a:cs typeface="Arial Cyr" pitchFamily="34" charset="0"/>
            </a:endParaRPr>
          </a:p>
          <a:p>
            <a:pPr marL="0" indent="0">
              <a:buFont typeface="Symbol" pitchFamily="18" charset="2"/>
              <a:buNone/>
              <a:defRPr/>
            </a:pPr>
            <a:r>
              <a:rPr lang="ru-RU" sz="1400" dirty="0" smtClean="0">
                <a:latin typeface="Arial Cyr" pitchFamily="34" charset="0"/>
                <a:cs typeface="Arial Cyr" pitchFamily="34" charset="0"/>
              </a:rPr>
              <a:t>     </a:t>
            </a:r>
          </a:p>
          <a:p>
            <a:pPr marL="0" indent="0">
              <a:buFont typeface="Symbol" pitchFamily="18" charset="2"/>
              <a:buNone/>
              <a:defRPr/>
            </a:pPr>
            <a:r>
              <a:rPr lang="ru-RU" sz="1400" dirty="0" smtClean="0">
                <a:latin typeface="Arial Cyr" pitchFamily="34" charset="0"/>
                <a:cs typeface="Arial Cyr" pitchFamily="34" charset="0"/>
              </a:rPr>
              <a:t> ф</a:t>
            </a:r>
            <a:r>
              <a:rPr lang="ru-RU" sz="1800" dirty="0" smtClean="0">
                <a:latin typeface="Arial Cyr" pitchFamily="34" charset="0"/>
                <a:cs typeface="Arial Cyr" pitchFamily="34" charset="0"/>
              </a:rPr>
              <a:t>. 0504204 Требование-накладная</a:t>
            </a:r>
          </a:p>
          <a:p>
            <a:pPr marL="0" indent="0">
              <a:buFont typeface="Symbol" pitchFamily="18" charset="2"/>
              <a:buNone/>
              <a:defRPr/>
            </a:pPr>
            <a:endParaRPr lang="ru-RU" sz="1800" dirty="0">
              <a:latin typeface="Arial Cyr" pitchFamily="34" charset="0"/>
              <a:cs typeface="Arial Cyr" pitchFamily="34" charset="0"/>
            </a:endParaRPr>
          </a:p>
          <a:p>
            <a:pPr marL="0" indent="0">
              <a:buFont typeface="Symbol" pitchFamily="18" charset="2"/>
              <a:buNone/>
              <a:defRPr/>
            </a:pPr>
            <a:r>
              <a:rPr lang="ru-RU" sz="1800" dirty="0" smtClean="0">
                <a:latin typeface="Arial Cyr" pitchFamily="34" charset="0"/>
                <a:cs typeface="Arial Cyr" pitchFamily="34" charset="0"/>
              </a:rPr>
              <a:t> </a:t>
            </a:r>
          </a:p>
          <a:p>
            <a:pPr marL="0" indent="0">
              <a:buFont typeface="Symbol" pitchFamily="18" charset="2"/>
              <a:buNone/>
              <a:defRPr/>
            </a:pPr>
            <a:endParaRPr lang="ru-RU" sz="1800" dirty="0" smtClean="0">
              <a:solidFill>
                <a:srgbClr val="FF0000"/>
              </a:solidFill>
              <a:latin typeface="Arial Cyr" pitchFamily="34" charset="0"/>
              <a:cs typeface="Arial Cyr" pitchFamily="34" charset="0"/>
            </a:endParaRPr>
          </a:p>
          <a:p>
            <a:pPr marL="0" indent="0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sz="1800" dirty="0" smtClean="0">
                <a:solidFill>
                  <a:srgbClr val="FF0000"/>
                </a:solidFill>
                <a:latin typeface="Arial Cyr" pitchFamily="34" charset="0"/>
                <a:cs typeface="Arial Cyr" pitchFamily="34" charset="0"/>
              </a:rPr>
              <a:t>ф. 0504206 Карточка (Книга) учета </a:t>
            </a:r>
          </a:p>
          <a:p>
            <a:pPr marL="0" indent="0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sz="1800" dirty="0" smtClean="0">
                <a:solidFill>
                  <a:srgbClr val="FF0000"/>
                </a:solidFill>
                <a:latin typeface="Arial Cyr" pitchFamily="34" charset="0"/>
                <a:cs typeface="Arial Cyr" pitchFamily="34" charset="0"/>
              </a:rPr>
              <a:t>выдачи имущества в пользование</a:t>
            </a:r>
          </a:p>
          <a:p>
            <a:pPr marL="0" indent="0">
              <a:lnSpc>
                <a:spcPct val="100000"/>
              </a:lnSpc>
              <a:buFont typeface="Symbol" pitchFamily="18" charset="2"/>
              <a:buNone/>
              <a:defRPr/>
            </a:pPr>
            <a:endParaRPr lang="ru-RU" sz="1800" dirty="0" smtClean="0">
              <a:solidFill>
                <a:srgbClr val="FF0000"/>
              </a:solidFill>
              <a:latin typeface="Arial Cyr" pitchFamily="34" charset="0"/>
              <a:cs typeface="Arial Cyr" pitchFamily="34" charset="0"/>
            </a:endParaRPr>
          </a:p>
          <a:p>
            <a:pPr marL="0" indent="0">
              <a:lnSpc>
                <a:spcPct val="100000"/>
              </a:lnSpc>
              <a:buFont typeface="Symbol" pitchFamily="18" charset="2"/>
              <a:buNone/>
              <a:defRPr/>
            </a:pPr>
            <a:endParaRPr lang="ru-RU" sz="1800" dirty="0" smtClean="0">
              <a:solidFill>
                <a:srgbClr val="FF0000"/>
              </a:solidFill>
              <a:latin typeface="Arial Cyr" pitchFamily="34" charset="0"/>
              <a:cs typeface="Arial Cyr" pitchFamily="34" charset="0"/>
            </a:endParaRPr>
          </a:p>
          <a:p>
            <a:pPr marL="0" indent="0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sz="1800" dirty="0" smtClean="0">
                <a:solidFill>
                  <a:srgbClr val="FF0000"/>
                </a:solidFill>
                <a:latin typeface="Arial Cyr" pitchFamily="34" charset="0"/>
                <a:cs typeface="Arial Cyr" pitchFamily="34" charset="0"/>
              </a:rPr>
              <a:t>ф. 0504207 Приходный ордер на </a:t>
            </a:r>
          </a:p>
          <a:p>
            <a:pPr marL="0" indent="0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sz="1800" dirty="0" smtClean="0">
                <a:solidFill>
                  <a:srgbClr val="FF0000"/>
                </a:solidFill>
                <a:latin typeface="Arial Cyr" pitchFamily="34" charset="0"/>
                <a:cs typeface="Arial Cyr" pitchFamily="34" charset="0"/>
              </a:rPr>
              <a:t>приемку материальных запасов</a:t>
            </a:r>
          </a:p>
          <a:p>
            <a:pPr marL="0" indent="0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sz="1800" dirty="0" smtClean="0">
                <a:solidFill>
                  <a:srgbClr val="FF0000"/>
                </a:solidFill>
                <a:latin typeface="Arial Cyr" pitchFamily="34" charset="0"/>
                <a:cs typeface="Arial Cyr" pitchFamily="34" charset="0"/>
              </a:rPr>
              <a:t>(материальных ценностей) </a:t>
            </a:r>
          </a:p>
          <a:p>
            <a:pPr marL="0" indent="0">
              <a:lnSpc>
                <a:spcPct val="100000"/>
              </a:lnSpc>
              <a:buFont typeface="Symbol" pitchFamily="18" charset="2"/>
              <a:buNone/>
              <a:defRPr/>
            </a:pPr>
            <a:endParaRPr lang="ru-RU" sz="1800" dirty="0"/>
          </a:p>
          <a:p>
            <a:pPr marL="0" indent="0">
              <a:lnSpc>
                <a:spcPct val="100000"/>
              </a:lnSpc>
              <a:buFont typeface="Symbol" pitchFamily="18" charset="2"/>
              <a:buNone/>
              <a:defRPr/>
            </a:pPr>
            <a:endParaRPr lang="ru-RU" sz="1800" dirty="0"/>
          </a:p>
          <a:p>
            <a:pPr marL="0" indent="0">
              <a:lnSpc>
                <a:spcPct val="100000"/>
              </a:lnSpc>
              <a:buFont typeface="Symbol" pitchFamily="18" charset="2"/>
              <a:buNone/>
              <a:defRPr/>
            </a:pPr>
            <a:endParaRPr lang="ru-RU" sz="1400" dirty="0" smtClean="0"/>
          </a:p>
        </p:txBody>
      </p:sp>
      <p:cxnSp>
        <p:nvCxnSpPr>
          <p:cNvPr id="44039" name="Прямая со стрелкой 11"/>
          <p:cNvCxnSpPr>
            <a:cxnSpLocks noChangeShapeType="1"/>
          </p:cNvCxnSpPr>
          <p:nvPr/>
        </p:nvCxnSpPr>
        <p:spPr bwMode="auto">
          <a:xfrm>
            <a:off x="4356100" y="2349500"/>
            <a:ext cx="4318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4040" name="Прямая со стрелкой 13"/>
          <p:cNvCxnSpPr>
            <a:cxnSpLocks noChangeShapeType="1"/>
          </p:cNvCxnSpPr>
          <p:nvPr/>
        </p:nvCxnSpPr>
        <p:spPr bwMode="auto">
          <a:xfrm>
            <a:off x="4427538" y="3213100"/>
            <a:ext cx="358775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700" b="1" smtClean="0">
                <a:latin typeface="Arial Narrow" pitchFamily="34" charset="0"/>
              </a:rPr>
              <a:t>По учету материальных запасов:</a:t>
            </a:r>
          </a:p>
        </p:txBody>
      </p:sp>
      <p:sp>
        <p:nvSpPr>
          <p:cNvPr id="45059" name="Текст 3"/>
          <p:cNvSpPr>
            <a:spLocks noGrp="1"/>
          </p:cNvSpPr>
          <p:nvPr>
            <p:ph type="body" idx="1"/>
          </p:nvPr>
        </p:nvSpPr>
        <p:spPr>
          <a:xfrm>
            <a:off x="457200" y="1341438"/>
            <a:ext cx="4040188" cy="431800"/>
          </a:xfrm>
        </p:spPr>
        <p:txBody>
          <a:bodyPr/>
          <a:lstStyle/>
          <a:p>
            <a:pPr algn="ctr"/>
            <a:r>
              <a:rPr lang="ru-RU" smtClean="0"/>
              <a:t> до изменений 173 н</a:t>
            </a:r>
          </a:p>
        </p:txBody>
      </p:sp>
      <p:sp>
        <p:nvSpPr>
          <p:cNvPr id="45060" name="Объект 4"/>
          <p:cNvSpPr>
            <a:spLocks noGrp="1"/>
          </p:cNvSpPr>
          <p:nvPr>
            <p:ph sz="half" idx="2"/>
          </p:nvPr>
        </p:nvSpPr>
        <p:spPr>
          <a:xfrm>
            <a:off x="250825" y="1916113"/>
            <a:ext cx="3946525" cy="4591050"/>
          </a:xfrm>
        </p:spPr>
        <p:txBody>
          <a:bodyPr/>
          <a:lstStyle/>
          <a:p>
            <a:pPr marL="0" indent="0">
              <a:buFont typeface="Symbol" pitchFamily="18" charset="2"/>
              <a:buNone/>
            </a:pPr>
            <a:endParaRPr lang="ru-RU" sz="1400" smtClean="0"/>
          </a:p>
          <a:p>
            <a:pPr marL="0" indent="0">
              <a:buFont typeface="Symbol" pitchFamily="18" charset="2"/>
              <a:buNone/>
            </a:pPr>
            <a:endParaRPr lang="ru-RU" sz="1800" smtClean="0"/>
          </a:p>
          <a:p>
            <a:pPr marL="0" indent="0">
              <a:buFont typeface="Symbol" pitchFamily="18" charset="2"/>
              <a:buNone/>
            </a:pPr>
            <a:r>
              <a:rPr lang="ru-RU" sz="1800" smtClean="0"/>
              <a:t>Ф. 034002 Путевой лист </a:t>
            </a:r>
          </a:p>
          <a:p>
            <a:pPr marL="0" indent="0">
              <a:buFont typeface="Symbol" pitchFamily="18" charset="2"/>
              <a:buNone/>
            </a:pPr>
            <a:r>
              <a:rPr lang="ru-RU" sz="1800" smtClean="0"/>
              <a:t>строительной машины</a:t>
            </a:r>
          </a:p>
          <a:p>
            <a:pPr marL="0" indent="0">
              <a:buFont typeface="Symbol" pitchFamily="18" charset="2"/>
              <a:buNone/>
            </a:pPr>
            <a:endParaRPr lang="ru-RU" sz="1800" smtClean="0"/>
          </a:p>
          <a:p>
            <a:pPr marL="0" indent="0">
              <a:buFont typeface="Symbol" pitchFamily="18" charset="2"/>
              <a:buNone/>
            </a:pPr>
            <a:endParaRPr lang="ru-RU" sz="1800" smtClean="0"/>
          </a:p>
          <a:p>
            <a:pPr marL="0" indent="0">
              <a:buFont typeface="Symbol" pitchFamily="18" charset="2"/>
              <a:buNone/>
            </a:pPr>
            <a:r>
              <a:rPr lang="ru-RU" sz="1800" smtClean="0"/>
              <a:t>Ф. 0345001 Путевой лист легкового</a:t>
            </a:r>
          </a:p>
          <a:p>
            <a:pPr marL="0" indent="0">
              <a:buFont typeface="Symbol" pitchFamily="18" charset="2"/>
              <a:buNone/>
            </a:pPr>
            <a:r>
              <a:rPr lang="ru-RU" sz="1800" smtClean="0"/>
              <a:t> автомобиля</a:t>
            </a:r>
          </a:p>
          <a:p>
            <a:pPr marL="0" indent="0">
              <a:buFont typeface="Symbol" pitchFamily="18" charset="2"/>
              <a:buNone/>
            </a:pPr>
            <a:endParaRPr lang="ru-RU" sz="1800" smtClean="0"/>
          </a:p>
          <a:p>
            <a:pPr marL="0" indent="0">
              <a:buFont typeface="Symbol" pitchFamily="18" charset="2"/>
              <a:buNone/>
            </a:pPr>
            <a:endParaRPr lang="ru-RU" sz="1800" smtClean="0"/>
          </a:p>
          <a:p>
            <a:pPr marL="0" indent="0">
              <a:buFont typeface="Symbol" pitchFamily="18" charset="2"/>
              <a:buNone/>
            </a:pPr>
            <a:r>
              <a:rPr lang="ru-RU" sz="1800" smtClean="0"/>
              <a:t>Ф. 0345002  Путевой лист</a:t>
            </a:r>
          </a:p>
          <a:p>
            <a:pPr marL="0" indent="0">
              <a:buFont typeface="Symbol" pitchFamily="18" charset="2"/>
              <a:buNone/>
            </a:pPr>
            <a:r>
              <a:rPr lang="ru-RU" sz="1800" smtClean="0"/>
              <a:t>специального автомобиля</a:t>
            </a:r>
          </a:p>
          <a:p>
            <a:pPr marL="0" indent="0">
              <a:buFont typeface="Symbol" pitchFamily="18" charset="2"/>
              <a:buNone/>
            </a:pPr>
            <a:endParaRPr lang="ru-RU" sz="1800" smtClean="0"/>
          </a:p>
          <a:p>
            <a:pPr marL="0" indent="0">
              <a:buFont typeface="Symbol" pitchFamily="18" charset="2"/>
              <a:buNone/>
            </a:pPr>
            <a:r>
              <a:rPr lang="ru-RU" sz="1800" smtClean="0"/>
              <a:t>Ф. 0345004 Путевой лист грузового </a:t>
            </a:r>
          </a:p>
          <a:p>
            <a:pPr marL="0" indent="0">
              <a:buFont typeface="Symbol" pitchFamily="18" charset="2"/>
              <a:buNone/>
            </a:pPr>
            <a:r>
              <a:rPr lang="ru-RU" sz="1800" smtClean="0"/>
              <a:t>автомобиля</a:t>
            </a:r>
          </a:p>
          <a:p>
            <a:pPr marL="0" indent="0">
              <a:buFont typeface="Symbol" pitchFamily="18" charset="2"/>
              <a:buNone/>
            </a:pPr>
            <a:endParaRPr lang="ru-RU" sz="1800" smtClean="0"/>
          </a:p>
          <a:p>
            <a:pPr marL="0" indent="0">
              <a:buFont typeface="Symbol" pitchFamily="18" charset="2"/>
              <a:buNone/>
            </a:pPr>
            <a:r>
              <a:rPr lang="ru-RU" sz="1800" smtClean="0"/>
              <a:t>Ф. 0345005 Путевой лист грузового </a:t>
            </a:r>
          </a:p>
          <a:p>
            <a:pPr marL="0" indent="0">
              <a:buFont typeface="Symbol" pitchFamily="18" charset="2"/>
              <a:buNone/>
            </a:pPr>
            <a:r>
              <a:rPr lang="ru-RU" sz="1800" smtClean="0"/>
              <a:t>автомобиля</a:t>
            </a:r>
          </a:p>
          <a:p>
            <a:pPr marL="0" indent="0">
              <a:buFont typeface="Symbol" pitchFamily="18" charset="2"/>
              <a:buNone/>
            </a:pPr>
            <a:endParaRPr lang="ru-RU" sz="1800" smtClean="0"/>
          </a:p>
          <a:p>
            <a:pPr marL="0" indent="0">
              <a:buFont typeface="Symbol" pitchFamily="18" charset="2"/>
              <a:buNone/>
            </a:pPr>
            <a:r>
              <a:rPr lang="ru-RU" sz="1800" smtClean="0"/>
              <a:t>Ф. 0345007 Путевой лист автобуса не</a:t>
            </a:r>
          </a:p>
          <a:p>
            <a:pPr marL="0" indent="0">
              <a:buFont typeface="Symbol" pitchFamily="18" charset="2"/>
              <a:buNone/>
            </a:pPr>
            <a:r>
              <a:rPr lang="ru-RU" sz="1800" smtClean="0"/>
              <a:t>общего пользования</a:t>
            </a:r>
          </a:p>
        </p:txBody>
      </p:sp>
      <p:sp>
        <p:nvSpPr>
          <p:cNvPr id="45061" name="Текст 5"/>
          <p:cNvSpPr>
            <a:spLocks noGrp="1"/>
          </p:cNvSpPr>
          <p:nvPr>
            <p:ph type="body" sz="quarter" idx="3"/>
          </p:nvPr>
        </p:nvSpPr>
        <p:spPr>
          <a:xfrm>
            <a:off x="4645025" y="1341438"/>
            <a:ext cx="4041775" cy="431800"/>
          </a:xfrm>
        </p:spPr>
        <p:txBody>
          <a:bodyPr/>
          <a:lstStyle/>
          <a:p>
            <a:r>
              <a:rPr lang="ru-RU" smtClean="0"/>
              <a:t>              изменения в 173н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806950" y="1844675"/>
            <a:ext cx="4229100" cy="4824413"/>
          </a:xfrm>
        </p:spPr>
        <p:txBody>
          <a:bodyPr/>
          <a:lstStyle/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sz="3200" dirty="0"/>
          </a:p>
          <a:p>
            <a:pPr marL="0" indent="0" algn="ctr">
              <a:buFont typeface="Symbol" pitchFamily="18" charset="2"/>
              <a:buNone/>
              <a:defRPr/>
            </a:pPr>
            <a:r>
              <a:rPr lang="ru-RU" sz="3200" dirty="0" smtClean="0">
                <a:solidFill>
                  <a:srgbClr val="FF0000"/>
                </a:solidFill>
              </a:rPr>
              <a:t>Формы исключены</a:t>
            </a:r>
          </a:p>
          <a:p>
            <a:pPr marL="0" indent="0" algn="ctr">
              <a:buFont typeface="Symbol" pitchFamily="18" charset="2"/>
              <a:buNone/>
              <a:defRPr/>
            </a:pPr>
            <a:endParaRPr lang="ru-RU" dirty="0">
              <a:solidFill>
                <a:srgbClr val="FF0000"/>
              </a:solidFill>
            </a:endParaRPr>
          </a:p>
          <a:p>
            <a:pPr marL="0" indent="0" algn="ctr">
              <a:buFont typeface="Symbol" pitchFamily="18" charset="2"/>
              <a:buNone/>
              <a:defRPr/>
            </a:pPr>
            <a:endParaRPr lang="ru-RU" dirty="0" smtClean="0">
              <a:solidFill>
                <a:srgbClr val="FF0000"/>
              </a:solidFill>
            </a:endParaRPr>
          </a:p>
          <a:p>
            <a:pPr marL="0" indent="0" algn="ctr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dirty="0"/>
              <a:t>Приказ Минтранса </a:t>
            </a:r>
            <a:r>
              <a:rPr lang="ru-RU" dirty="0" smtClean="0"/>
              <a:t>РФ</a:t>
            </a:r>
          </a:p>
          <a:p>
            <a:pPr marL="0" indent="0" algn="ctr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dirty="0" smtClean="0"/>
              <a:t> </a:t>
            </a:r>
            <a:r>
              <a:rPr lang="ru-RU" dirty="0"/>
              <a:t>от 18.09.2008 </a:t>
            </a:r>
            <a:r>
              <a:rPr lang="ru-RU" dirty="0" smtClean="0"/>
              <a:t>№ 152</a:t>
            </a:r>
          </a:p>
          <a:p>
            <a:pPr marL="0" indent="0" algn="ctr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dirty="0" smtClean="0"/>
              <a:t>«Об </a:t>
            </a:r>
            <a:r>
              <a:rPr lang="ru-RU" dirty="0"/>
              <a:t>утверждении </a:t>
            </a:r>
            <a:endParaRPr lang="ru-RU" dirty="0" smtClean="0"/>
          </a:p>
          <a:p>
            <a:pPr marL="0" indent="0" algn="ctr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dirty="0" smtClean="0"/>
              <a:t>обязательных </a:t>
            </a:r>
            <a:r>
              <a:rPr lang="ru-RU" dirty="0"/>
              <a:t>реквизитов и </a:t>
            </a:r>
            <a:endParaRPr lang="ru-RU" dirty="0" smtClean="0"/>
          </a:p>
          <a:p>
            <a:pPr marL="0" indent="0" algn="ctr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dirty="0" smtClean="0"/>
              <a:t>порядка </a:t>
            </a:r>
            <a:r>
              <a:rPr lang="ru-RU" dirty="0"/>
              <a:t>заполнения </a:t>
            </a:r>
            <a:endParaRPr lang="ru-RU" dirty="0" smtClean="0"/>
          </a:p>
          <a:p>
            <a:pPr marL="0" indent="0" algn="ctr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dirty="0" smtClean="0"/>
              <a:t>путевых листов»</a:t>
            </a:r>
            <a:endParaRPr lang="ru-RU" dirty="0"/>
          </a:p>
          <a:p>
            <a:pPr marL="0" indent="0" algn="ctr">
              <a:lnSpc>
                <a:spcPct val="100000"/>
              </a:lnSpc>
              <a:buFont typeface="Symbol" pitchFamily="18" charset="2"/>
              <a:buNone/>
              <a:defRPr/>
            </a:pPr>
            <a:endParaRPr lang="ru-RU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73038" y="692150"/>
            <a:ext cx="8970962" cy="1008063"/>
          </a:xfrm>
        </p:spPr>
        <p:txBody>
          <a:bodyPr/>
          <a:lstStyle/>
          <a:p>
            <a:r>
              <a:rPr lang="ru-RU" sz="2700" b="1" smtClean="0">
                <a:latin typeface="Arial Narrow" pitchFamily="34" charset="0"/>
              </a:rPr>
              <a:t>Акты приема-передачи объектов основных средств,</a:t>
            </a:r>
            <a:br>
              <a:rPr lang="ru-RU" sz="2700" b="1" smtClean="0">
                <a:latin typeface="Arial Narrow" pitchFamily="34" charset="0"/>
              </a:rPr>
            </a:br>
            <a:r>
              <a:rPr lang="ru-RU" sz="2700" b="1" smtClean="0">
                <a:latin typeface="Arial Narrow" pitchFamily="34" charset="0"/>
              </a:rPr>
              <a:t>Акты о списании объектов основных средств</a:t>
            </a:r>
            <a:br>
              <a:rPr lang="ru-RU" sz="2700" b="1" smtClean="0">
                <a:latin typeface="Arial Narrow" pitchFamily="34" charset="0"/>
              </a:rPr>
            </a:br>
            <a:r>
              <a:rPr lang="ru-RU" sz="2700" b="1" smtClean="0">
                <a:latin typeface="Arial Narrow" pitchFamily="34" charset="0"/>
              </a:rPr>
              <a:t>(кроме транспортных средств):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205038"/>
            <a:ext cx="8788400" cy="3887787"/>
          </a:xfrm>
        </p:spPr>
        <p:txBody>
          <a:bodyPr anchor="ctr" anchorCtr="1"/>
          <a:lstStyle/>
          <a:p>
            <a:pPr marL="0" indent="0">
              <a:lnSpc>
                <a:spcPct val="95000"/>
              </a:lnSpc>
              <a:buFont typeface="Symbol" pitchFamily="18" charset="2"/>
              <a:buNone/>
              <a:defRPr/>
            </a:pPr>
            <a:r>
              <a:rPr lang="ru-RU" sz="2800" dirty="0" smtClean="0"/>
              <a:t>Основные отличия:</a:t>
            </a:r>
          </a:p>
          <a:p>
            <a:pPr marL="495300" indent="-495300">
              <a:lnSpc>
                <a:spcPct val="95000"/>
              </a:lnSpc>
              <a:buFont typeface="Symbol" pitchFamily="18" charset="2"/>
              <a:buAutoNum type="arabicPeriod"/>
              <a:defRPr/>
            </a:pPr>
            <a:r>
              <a:rPr lang="ru-RU" sz="2800" dirty="0" smtClean="0"/>
              <a:t>Многострочные таблицы, предусмотрены для приема, передачи, выбытия  нескольких инвентарных объектов</a:t>
            </a:r>
          </a:p>
          <a:p>
            <a:pPr marL="495300" indent="-495300">
              <a:lnSpc>
                <a:spcPct val="95000"/>
              </a:lnSpc>
              <a:buFont typeface="Symbol" pitchFamily="18" charset="2"/>
              <a:buAutoNum type="arabicPeriod"/>
              <a:defRPr/>
            </a:pPr>
            <a:r>
              <a:rPr lang="ru-RU" sz="2800" dirty="0" smtClean="0"/>
              <a:t>Разделены на блоки по месту заполнения информации (разделение ответственности)</a:t>
            </a:r>
          </a:p>
          <a:p>
            <a:pPr marL="495300" indent="-495300">
              <a:lnSpc>
                <a:spcPct val="95000"/>
              </a:lnSpc>
              <a:buFont typeface="Symbol" pitchFamily="18" charset="2"/>
              <a:buAutoNum type="arabicPeriod"/>
              <a:defRPr/>
            </a:pPr>
            <a:r>
              <a:rPr lang="ru-RU" sz="2800" dirty="0" smtClean="0"/>
              <a:t>Дополнены блоками для бухгалтерских записей </a:t>
            </a:r>
          </a:p>
          <a:p>
            <a:pPr marL="495300" indent="-495300">
              <a:lnSpc>
                <a:spcPct val="95000"/>
              </a:lnSpc>
              <a:buFont typeface="Symbol" pitchFamily="18" charset="2"/>
              <a:buAutoNum type="arabicPeriod"/>
              <a:defRPr/>
            </a:pPr>
            <a:r>
              <a:rPr lang="ru-RU" sz="2800" dirty="0" smtClean="0"/>
              <a:t>Взаимосвязь с учетом имущества в реестре государственного (муниципального) имущества</a:t>
            </a:r>
          </a:p>
          <a:p>
            <a:pPr marL="0" indent="0">
              <a:lnSpc>
                <a:spcPct val="95000"/>
              </a:lnSpc>
              <a:buFont typeface="Symbol" pitchFamily="18" charset="2"/>
              <a:buNone/>
              <a:defRPr/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4463" y="1008063"/>
            <a:ext cx="9036050" cy="5661025"/>
          </a:xfrm>
        </p:spPr>
        <p:txBody>
          <a:bodyPr/>
          <a:lstStyle/>
          <a:p>
            <a:r>
              <a:rPr lang="ru-RU" sz="2700" smtClean="0">
                <a:latin typeface="Arial Narrow" pitchFamily="34" charset="0"/>
                <a:cs typeface="Times New Roman" pitchFamily="18" charset="0"/>
              </a:rPr>
              <a:t>  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5805488"/>
            <a:ext cx="8675687" cy="431800"/>
          </a:xfrm>
        </p:spPr>
        <p:txBody>
          <a:bodyPr/>
          <a:lstStyle/>
          <a:p>
            <a:pPr algn="ctr">
              <a:buFont typeface="Symbol" pitchFamily="18" charset="2"/>
              <a:buNone/>
              <a:defRPr/>
            </a:pPr>
            <a:endParaRPr lang="ru-RU" sz="3200" dirty="0" smtClean="0"/>
          </a:p>
          <a:p>
            <a:pPr marL="0" indent="0" algn="just">
              <a:lnSpc>
                <a:spcPct val="150000"/>
              </a:lnSpc>
              <a:buFont typeface="Symbol" pitchFamily="18" charset="2"/>
              <a:buNone/>
              <a:defRPr/>
            </a:pPr>
            <a:endParaRPr lang="ru-RU" sz="2400" dirty="0"/>
          </a:p>
        </p:txBody>
      </p:sp>
      <p:graphicFrame>
        <p:nvGraphicFramePr>
          <p:cNvPr id="16386" name="Объект 1"/>
          <p:cNvGraphicFramePr>
            <a:graphicFrameLocks noChangeAspect="1"/>
          </p:cNvGraphicFramePr>
          <p:nvPr/>
        </p:nvGraphicFramePr>
        <p:xfrm>
          <a:off x="217488" y="571500"/>
          <a:ext cx="8869362" cy="6308725"/>
        </p:xfrm>
        <a:graphic>
          <a:graphicData uri="http://schemas.openxmlformats.org/presentationml/2006/ole">
            <p:oleObj spid="_x0000_s16386" name="Worksheet" r:id="rId4" imgW="9258300" imgH="659139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2238" y="981075"/>
            <a:ext cx="9036050" cy="5661025"/>
          </a:xfrm>
        </p:spPr>
        <p:txBody>
          <a:bodyPr/>
          <a:lstStyle/>
          <a:p>
            <a:r>
              <a:rPr lang="ru-RU" sz="2700" smtClean="0">
                <a:latin typeface="Arial Narrow" pitchFamily="34" charset="0"/>
                <a:cs typeface="Times New Roman" pitchFamily="18" charset="0"/>
              </a:rPr>
              <a:t>  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5805488"/>
            <a:ext cx="8675687" cy="431800"/>
          </a:xfrm>
        </p:spPr>
        <p:txBody>
          <a:bodyPr/>
          <a:lstStyle/>
          <a:p>
            <a:pPr algn="ctr">
              <a:buFont typeface="Symbol" pitchFamily="18" charset="2"/>
              <a:buNone/>
              <a:defRPr/>
            </a:pPr>
            <a:endParaRPr lang="ru-RU" sz="3200" dirty="0" smtClean="0"/>
          </a:p>
          <a:p>
            <a:pPr marL="0" indent="0" algn="just">
              <a:lnSpc>
                <a:spcPct val="150000"/>
              </a:lnSpc>
              <a:buFont typeface="Symbol" pitchFamily="18" charset="2"/>
              <a:buNone/>
              <a:defRPr/>
            </a:pPr>
            <a:endParaRPr lang="ru-RU" sz="2400" dirty="0"/>
          </a:p>
        </p:txBody>
      </p:sp>
      <p:graphicFrame>
        <p:nvGraphicFramePr>
          <p:cNvPr id="17410" name="Объект 2"/>
          <p:cNvGraphicFramePr>
            <a:graphicFrameLocks noChangeAspect="1"/>
          </p:cNvGraphicFramePr>
          <p:nvPr/>
        </p:nvGraphicFramePr>
        <p:xfrm>
          <a:off x="142844" y="500042"/>
          <a:ext cx="8767763" cy="6229350"/>
        </p:xfrm>
        <a:graphic>
          <a:graphicData uri="http://schemas.openxmlformats.org/presentationml/2006/ole">
            <p:oleObj spid="_x0000_s17410" name="Worksheet" r:id="rId4" imgW="9258300" imgH="6581685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3678793640"/>
              </p:ext>
            </p:extLst>
          </p:nvPr>
        </p:nvGraphicFramePr>
        <p:xfrm>
          <a:off x="263305" y="743499"/>
          <a:ext cx="8766468" cy="61145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Изображение 3" descr="BES_078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1120" y="4148580"/>
            <a:ext cx="2431687" cy="1642625"/>
          </a:xfrm>
          <a:prstGeom prst="rect">
            <a:avLst/>
          </a:prstGeom>
          <a:scene3d>
            <a:camera prst="orthographicFront">
              <a:rot lat="0" lon="0" rev="21299999"/>
            </a:camera>
            <a:lightRig rig="threePt" dir="t"/>
          </a:scene3d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6444018" y="6423688"/>
            <a:ext cx="25876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defTabSz="457200" eaLnBrk="1" hangingPunct="1"/>
            <a:r>
              <a:rPr lang="en-GB" sz="1200" dirty="0" smtClean="0">
                <a:solidFill>
                  <a:srgbClr val="000000"/>
                </a:solidFill>
              </a:rPr>
              <a:t>СЛАЙД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fld id="{69103821-F513-405B-8A27-E1DCBDB92158}" type="slidenum">
              <a:rPr lang="en-GB" sz="1400" smtClean="0">
                <a:solidFill>
                  <a:srgbClr val="000000"/>
                </a:solidFill>
              </a:rPr>
              <a:pPr algn="r" defTabSz="457200" eaLnBrk="1" hangingPunct="1"/>
              <a:t>3</a:t>
            </a:fld>
            <a:endParaRPr lang="en-GB" sz="1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268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smtClean="0">
                <a:latin typeface="Arial Narrow" pitchFamily="34" charset="0"/>
              </a:rPr>
              <a:t>Акт приема-передачи объектов основных средств</a:t>
            </a:r>
            <a:endParaRPr lang="ru-RU" smtClean="0"/>
          </a:p>
        </p:txBody>
      </p:sp>
      <p:sp>
        <p:nvSpPr>
          <p:cNvPr id="471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Акт приема-передачи (ф. 0504101) может применяться для приема-передачи как одного, так и  нескольких объектов основных средств.</a:t>
            </a:r>
          </a:p>
          <a:p>
            <a:r>
              <a:rPr lang="ru-RU" smtClean="0"/>
              <a:t>Акт приема-передачи (ф. 0504101) не применяется при поступлении объектов основных средств по договору купли-продажи</a:t>
            </a:r>
          </a:p>
          <a:p>
            <a:r>
              <a:rPr lang="ru-RU" smtClean="0"/>
              <a:t> Разделы 1 и 2 заполняются учреждением-отправителем</a:t>
            </a:r>
          </a:p>
          <a:p>
            <a:r>
              <a:rPr lang="ru-RU" smtClean="0"/>
              <a:t> Раздел 3 заполняется учреждением-получателем</a:t>
            </a:r>
          </a:p>
          <a:p>
            <a:r>
              <a:rPr lang="ru-RU" smtClean="0"/>
              <a:t>Для бухгалтера только блок с бухгалтерскими записями</a:t>
            </a:r>
          </a:p>
          <a:p>
            <a:pPr>
              <a:buFont typeface="Symbol" pitchFamily="18" charset="2"/>
              <a:buNone/>
            </a:pPr>
            <a:endParaRPr lang="ru-RU" smtClean="0"/>
          </a:p>
          <a:p>
            <a:endParaRPr 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smtClean="0"/>
              <a:t>СЛАЙД</a:t>
            </a:r>
            <a:r>
              <a:rPr lang="en-GB" sz="1400" smtClean="0"/>
              <a:t> </a:t>
            </a:r>
            <a:fld id="{9483F04F-8144-4723-8216-72B9422FA851}" type="slidenum">
              <a:rPr lang="en-GB" sz="1400" smtClean="0"/>
              <a:pPr/>
              <a:t>30</a:t>
            </a:fld>
            <a:endParaRPr lang="en-GB" sz="1400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smtClean="0">
                <a:latin typeface="Arial Narrow" pitchFamily="34" charset="0"/>
              </a:rPr>
              <a:t>Акт приема-передачи объектов основных средств</a:t>
            </a:r>
            <a:r>
              <a:rPr lang="ru-RU" smtClean="0">
                <a:solidFill>
                  <a:schemeClr val="tx1"/>
                </a:solidFill>
              </a:rPr>
              <a:t> </a:t>
            </a:r>
            <a:r>
              <a:rPr lang="ru-RU" sz="2400" b="1" smtClean="0">
                <a:latin typeface="Arial Narrow" pitchFamily="34" charset="0"/>
              </a:rPr>
              <a:t>(ф. 0504101)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Symbol" pitchFamily="18" charset="2"/>
              <a:buNone/>
              <a:defRPr/>
            </a:pPr>
            <a:r>
              <a:rPr lang="ru-RU" sz="2400" b="1" dirty="0" smtClean="0">
                <a:solidFill>
                  <a:srgbClr val="514185"/>
                </a:solidFill>
                <a:latin typeface="Arial Narrow" pitchFamily="34" charset="0"/>
                <a:ea typeface="+mj-ea"/>
                <a:cs typeface="+mj-cs"/>
              </a:rPr>
              <a:t>     При необходимости согласования</a:t>
            </a:r>
          </a:p>
          <a:p>
            <a:pPr>
              <a:defRPr/>
            </a:pPr>
            <a:r>
              <a:rPr lang="ru-RU" sz="2400" dirty="0" smtClean="0">
                <a:solidFill>
                  <a:srgbClr val="514185"/>
                </a:solidFill>
                <a:latin typeface="Arial Narrow" pitchFamily="34" charset="0"/>
                <a:ea typeface="+mj-ea"/>
                <a:cs typeface="+mj-cs"/>
              </a:rPr>
              <a:t> с государственным органом, осуществляющим функции управления государственным имуществом</a:t>
            </a:r>
          </a:p>
          <a:p>
            <a:pPr>
              <a:defRPr/>
            </a:pPr>
            <a:r>
              <a:rPr lang="ru-RU" sz="2400" dirty="0" smtClean="0">
                <a:solidFill>
                  <a:srgbClr val="514185"/>
                </a:solidFill>
                <a:latin typeface="Arial Narrow" pitchFamily="34" charset="0"/>
                <a:ea typeface="+mj-ea"/>
                <a:cs typeface="+mj-cs"/>
              </a:rPr>
              <a:t> (органом, осуществляющим полномочия учредителя), </a:t>
            </a:r>
          </a:p>
          <a:p>
            <a:pPr>
              <a:defRPr/>
            </a:pPr>
            <a:endParaRPr lang="ru-RU" sz="2400" dirty="0" smtClean="0">
              <a:solidFill>
                <a:srgbClr val="514185"/>
              </a:solidFill>
              <a:latin typeface="Arial Narrow" pitchFamily="34" charset="0"/>
              <a:ea typeface="+mj-ea"/>
              <a:cs typeface="+mj-cs"/>
            </a:endParaRPr>
          </a:p>
          <a:p>
            <a:pPr algn="ctr">
              <a:buFont typeface="Symbol" pitchFamily="18" charset="2"/>
              <a:buNone/>
              <a:defRPr/>
            </a:pPr>
            <a:r>
              <a:rPr lang="ru-RU" sz="2400" b="1" dirty="0" smtClean="0">
                <a:solidFill>
                  <a:srgbClr val="514185"/>
                </a:solidFill>
                <a:latin typeface="Arial Narrow" pitchFamily="34" charset="0"/>
                <a:ea typeface="+mj-ea"/>
                <a:cs typeface="+mj-cs"/>
              </a:rPr>
              <a:t>Предусмотрено поле для отражения номера и даты документа о согласовании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smtClean="0"/>
              <a:t>СЛАЙД</a:t>
            </a:r>
            <a:r>
              <a:rPr lang="en-GB" sz="1400" smtClean="0"/>
              <a:t> </a:t>
            </a:r>
            <a:fld id="{43506D6A-6CD2-4CCB-8E8B-C639736DD7E6}" type="slidenum">
              <a:rPr lang="en-GB" sz="1400" smtClean="0"/>
              <a:pPr/>
              <a:t>31</a:t>
            </a:fld>
            <a:endParaRPr lang="en-GB" sz="1400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2238" y="981075"/>
            <a:ext cx="9036050" cy="5661025"/>
          </a:xfrm>
        </p:spPr>
        <p:txBody>
          <a:bodyPr/>
          <a:lstStyle/>
          <a:p>
            <a:r>
              <a:rPr lang="ru-RU" sz="2700" smtClean="0">
                <a:latin typeface="Arial Narrow" pitchFamily="34" charset="0"/>
                <a:cs typeface="Times New Roman" pitchFamily="18" charset="0"/>
              </a:rPr>
              <a:t>  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5805488"/>
            <a:ext cx="8675687" cy="431800"/>
          </a:xfrm>
        </p:spPr>
        <p:txBody>
          <a:bodyPr/>
          <a:lstStyle/>
          <a:p>
            <a:pPr algn="ctr">
              <a:buFont typeface="Symbol" pitchFamily="18" charset="2"/>
              <a:buNone/>
              <a:defRPr/>
            </a:pPr>
            <a:endParaRPr lang="ru-RU" sz="3200" dirty="0" smtClean="0"/>
          </a:p>
          <a:p>
            <a:pPr marL="0" indent="0" algn="just">
              <a:lnSpc>
                <a:spcPct val="150000"/>
              </a:lnSpc>
              <a:buFont typeface="Symbol" pitchFamily="18" charset="2"/>
              <a:buNone/>
              <a:defRPr/>
            </a:pPr>
            <a:endParaRPr lang="ru-RU" sz="2400" dirty="0"/>
          </a:p>
        </p:txBody>
      </p:sp>
      <p:graphicFrame>
        <p:nvGraphicFramePr>
          <p:cNvPr id="18434" name="Объект 1"/>
          <p:cNvGraphicFramePr>
            <a:graphicFrameLocks noChangeAspect="1"/>
          </p:cNvGraphicFramePr>
          <p:nvPr/>
        </p:nvGraphicFramePr>
        <p:xfrm>
          <a:off x="34925" y="765175"/>
          <a:ext cx="9086850" cy="6161088"/>
        </p:xfrm>
        <a:graphic>
          <a:graphicData uri="http://schemas.openxmlformats.org/presentationml/2006/ole">
            <p:oleObj spid="_x0000_s18434" name="Worksheet" r:id="rId4" imgW="9239385" imgH="626736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2238" y="981075"/>
            <a:ext cx="9036050" cy="5661025"/>
          </a:xfrm>
        </p:spPr>
        <p:txBody>
          <a:bodyPr/>
          <a:lstStyle/>
          <a:p>
            <a:r>
              <a:rPr lang="ru-RU" sz="2700" smtClean="0">
                <a:latin typeface="Arial Narrow" pitchFamily="34" charset="0"/>
                <a:cs typeface="Times New Roman" pitchFamily="18" charset="0"/>
              </a:rPr>
              <a:t>  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5805488"/>
            <a:ext cx="8675687" cy="431800"/>
          </a:xfrm>
        </p:spPr>
        <p:txBody>
          <a:bodyPr/>
          <a:lstStyle/>
          <a:p>
            <a:pPr algn="ctr">
              <a:buFont typeface="Symbol" pitchFamily="18" charset="2"/>
              <a:buNone/>
              <a:defRPr/>
            </a:pPr>
            <a:endParaRPr lang="ru-RU" sz="3200" dirty="0" smtClean="0"/>
          </a:p>
          <a:p>
            <a:pPr marL="0" indent="0" algn="just">
              <a:lnSpc>
                <a:spcPct val="150000"/>
              </a:lnSpc>
              <a:buFont typeface="Symbol" pitchFamily="18" charset="2"/>
              <a:buNone/>
              <a:defRPr/>
            </a:pPr>
            <a:endParaRPr lang="ru-RU" sz="2400" dirty="0"/>
          </a:p>
        </p:txBody>
      </p:sp>
      <p:graphicFrame>
        <p:nvGraphicFramePr>
          <p:cNvPr id="19458" name="Объект 2"/>
          <p:cNvGraphicFramePr>
            <a:graphicFrameLocks noChangeAspect="1"/>
          </p:cNvGraphicFramePr>
          <p:nvPr/>
        </p:nvGraphicFramePr>
        <p:xfrm>
          <a:off x="214282" y="642918"/>
          <a:ext cx="8743950" cy="6034088"/>
        </p:xfrm>
        <a:graphic>
          <a:graphicData uri="http://schemas.openxmlformats.org/presentationml/2006/ole">
            <p:oleObj spid="_x0000_s19458" name="Worksheet" r:id="rId4" imgW="9239385" imgH="6295935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950" y="500042"/>
            <a:ext cx="9036050" cy="576263"/>
          </a:xfrm>
        </p:spPr>
        <p:txBody>
          <a:bodyPr/>
          <a:lstStyle/>
          <a:p>
            <a:r>
              <a:rPr lang="ru-RU" sz="2700" dirty="0" smtClean="0">
                <a:latin typeface="Arial Narrow" pitchFamily="34" charset="0"/>
                <a:cs typeface="Times New Roman" pitchFamily="18" charset="0"/>
              </a:rPr>
              <a:t>  Новая Инвентарная карточка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1412875"/>
            <a:ext cx="8964612" cy="5329238"/>
          </a:xfrm>
        </p:spPr>
        <p:txBody>
          <a:bodyPr/>
          <a:lstStyle/>
          <a:p>
            <a:pPr algn="ctr">
              <a:buFont typeface="Symbol" pitchFamily="18" charset="2"/>
              <a:buNone/>
              <a:defRPr/>
            </a:pPr>
            <a:endParaRPr lang="ru-RU" sz="3200" dirty="0" smtClean="0"/>
          </a:p>
          <a:p>
            <a:pPr marL="0" indent="0" algn="just">
              <a:lnSpc>
                <a:spcPct val="150000"/>
              </a:lnSpc>
              <a:buFont typeface="Symbol" pitchFamily="18" charset="2"/>
              <a:buNone/>
              <a:defRPr/>
            </a:pPr>
            <a:endParaRPr lang="ru-RU" sz="2400" dirty="0"/>
          </a:p>
        </p:txBody>
      </p:sp>
      <p:graphicFrame>
        <p:nvGraphicFramePr>
          <p:cNvPr id="20482" name="Объект 1"/>
          <p:cNvGraphicFramePr>
            <a:graphicFrameLocks noChangeAspect="1"/>
          </p:cNvGraphicFramePr>
          <p:nvPr/>
        </p:nvGraphicFramePr>
        <p:xfrm>
          <a:off x="182563" y="1006475"/>
          <a:ext cx="8939212" cy="5988050"/>
        </p:xfrm>
        <a:graphic>
          <a:graphicData uri="http://schemas.openxmlformats.org/presentationml/2006/ole">
            <p:oleObj spid="_x0000_s20482" name="Worksheet" r:id="rId4" imgW="9448800" imgH="6353085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2238" y="692150"/>
            <a:ext cx="9036050" cy="576263"/>
          </a:xfrm>
        </p:spPr>
        <p:txBody>
          <a:bodyPr/>
          <a:lstStyle/>
          <a:p>
            <a:r>
              <a:rPr lang="ru-RU" sz="2700" dirty="0" smtClean="0">
                <a:latin typeface="Arial Narrow" pitchFamily="34" charset="0"/>
                <a:cs typeface="Times New Roman" pitchFamily="18" charset="0"/>
              </a:rPr>
              <a:t>  Новая инвентарная карточка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1412875"/>
            <a:ext cx="8964612" cy="5329238"/>
          </a:xfrm>
        </p:spPr>
        <p:txBody>
          <a:bodyPr/>
          <a:lstStyle/>
          <a:p>
            <a:pPr algn="ctr">
              <a:buFont typeface="Symbol" pitchFamily="18" charset="2"/>
              <a:buNone/>
              <a:defRPr/>
            </a:pPr>
            <a:endParaRPr lang="ru-RU" sz="3200" dirty="0" smtClean="0"/>
          </a:p>
          <a:p>
            <a:pPr marL="0" indent="0" algn="just">
              <a:lnSpc>
                <a:spcPct val="150000"/>
              </a:lnSpc>
              <a:buFont typeface="Symbol" pitchFamily="18" charset="2"/>
              <a:buNone/>
              <a:defRPr/>
            </a:pPr>
            <a:endParaRPr lang="ru-RU" sz="2400" dirty="0"/>
          </a:p>
        </p:txBody>
      </p:sp>
      <p:graphicFrame>
        <p:nvGraphicFramePr>
          <p:cNvPr id="21506" name="Объект 2"/>
          <p:cNvGraphicFramePr>
            <a:graphicFrameLocks noChangeAspect="1"/>
          </p:cNvGraphicFramePr>
          <p:nvPr/>
        </p:nvGraphicFramePr>
        <p:xfrm>
          <a:off x="107950" y="1397000"/>
          <a:ext cx="9036050" cy="5416550"/>
        </p:xfrm>
        <a:graphic>
          <a:graphicData uri="http://schemas.openxmlformats.org/presentationml/2006/ole">
            <p:oleObj spid="_x0000_s21506" name="Worksheet" r:id="rId4" imgW="9343957" imgH="666741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dirty="0" smtClean="0">
                <a:latin typeface="Arial Cyr" pitchFamily="34" charset="0"/>
                <a:cs typeface="Arial Cyr" pitchFamily="34" charset="0"/>
              </a:rPr>
              <a:t/>
            </a:r>
            <a:br>
              <a:rPr lang="ru-RU" dirty="0" smtClean="0">
                <a:latin typeface="Arial Cyr" pitchFamily="34" charset="0"/>
                <a:cs typeface="Arial Cyr" pitchFamily="34" charset="0"/>
              </a:rPr>
            </a:br>
            <a:r>
              <a:rPr lang="ru-RU" dirty="0" smtClean="0">
                <a:latin typeface="Arial Cyr" pitchFamily="34" charset="0"/>
                <a:cs typeface="Arial Cyr" pitchFamily="34" charset="0"/>
              </a:rPr>
              <a:t/>
            </a:r>
            <a:br>
              <a:rPr lang="ru-RU" dirty="0" smtClean="0">
                <a:latin typeface="Arial Cyr" pitchFamily="34" charset="0"/>
                <a:cs typeface="Arial Cyr" pitchFamily="34" charset="0"/>
              </a:rPr>
            </a:br>
            <a:r>
              <a:rPr lang="ru-RU" dirty="0" smtClean="0">
                <a:latin typeface="Arial Cyr" pitchFamily="34" charset="0"/>
                <a:cs typeface="Arial Cyr" pitchFamily="34" charset="0"/>
              </a:rPr>
              <a:t>Новая редакция инвентарной карточки группового учет</a:t>
            </a:r>
            <a:br>
              <a:rPr lang="ru-RU" dirty="0" smtClean="0">
                <a:latin typeface="Arial Cyr" pitchFamily="34" charset="0"/>
                <a:cs typeface="Arial Cyr" pitchFamily="34" charset="0"/>
              </a:rPr>
            </a:br>
            <a:r>
              <a:rPr lang="ru-RU" dirty="0" smtClean="0">
                <a:latin typeface="Arial Cyr" pitchFamily="34" charset="0"/>
                <a:cs typeface="Arial Cyr" pitchFamily="34" charset="0"/>
              </a:rPr>
              <a:t/>
            </a:r>
            <a:br>
              <a:rPr lang="ru-RU" dirty="0" smtClean="0">
                <a:latin typeface="Arial Cyr" pitchFamily="34" charset="0"/>
                <a:cs typeface="Arial Cyr" pitchFamily="34" charset="0"/>
              </a:rPr>
            </a:br>
            <a:r>
              <a:rPr lang="ru-RU" dirty="0" smtClean="0">
                <a:latin typeface="Arial Cyr" pitchFamily="34" charset="0"/>
                <a:cs typeface="Arial Cyr" pitchFamily="34" charset="0"/>
              </a:rPr>
              <a:t/>
            </a:r>
            <a:br>
              <a:rPr lang="ru-RU" dirty="0" smtClean="0">
                <a:latin typeface="Arial Cyr" pitchFamily="34" charset="0"/>
                <a:cs typeface="Arial Cyr" pitchFamily="34" charset="0"/>
              </a:rPr>
            </a:br>
            <a:r>
              <a:rPr lang="ru-RU" dirty="0" smtClean="0">
                <a:latin typeface="Arial Cyr" pitchFamily="34" charset="0"/>
                <a:cs typeface="Arial Cyr" pitchFamily="34" charset="0"/>
              </a:rPr>
              <a:t/>
            </a:r>
            <a:br>
              <a:rPr lang="ru-RU" dirty="0" smtClean="0">
                <a:latin typeface="Arial Cyr" pitchFamily="34" charset="0"/>
                <a:cs typeface="Arial Cyr" pitchFamily="34" charset="0"/>
              </a:rPr>
            </a:br>
            <a:endParaRPr lang="ru-RU" dirty="0" smtClean="0">
              <a:latin typeface="Arial Cyr" pitchFamily="34" charset="0"/>
              <a:cs typeface="Arial Cyr" pitchFamily="34" charset="0"/>
            </a:endParaRPr>
          </a:p>
        </p:txBody>
      </p:sp>
      <p:sp>
        <p:nvSpPr>
          <p:cNvPr id="416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Symbol" pitchFamily="18" charset="2"/>
              <a:buNone/>
              <a:defRPr/>
            </a:pPr>
            <a:r>
              <a:rPr lang="ru-RU" sz="3200" dirty="0" smtClean="0"/>
              <a:t>Содержит основные изменения, предусмотренные в Инвентарной карточке.</a:t>
            </a:r>
          </a:p>
          <a:p>
            <a:pPr algn="ctr">
              <a:buFont typeface="Symbol" pitchFamily="18" charset="2"/>
              <a:buNone/>
              <a:defRPr/>
            </a:pPr>
            <a:endParaRPr lang="ru-RU" sz="3200" dirty="0" smtClean="0"/>
          </a:p>
          <a:p>
            <a:pPr marL="0" indent="0" algn="just">
              <a:lnSpc>
                <a:spcPct val="150000"/>
              </a:lnSpc>
              <a:buFont typeface="Symbol" pitchFamily="18" charset="2"/>
              <a:buNone/>
              <a:defRPr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70963" cy="75247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b="1" smtClean="0">
                <a:latin typeface="Arial Cyr" pitchFamily="34" charset="0"/>
                <a:cs typeface="Arial Cyr" pitchFamily="34" charset="0"/>
              </a:rPr>
              <a:t>Карточка  (книга) учета выдачи имущества в пользование (ф.0504206)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60338" y="1628775"/>
            <a:ext cx="8788400" cy="4391025"/>
          </a:xfrm>
        </p:spPr>
        <p:txBody>
          <a:bodyPr/>
          <a:lstStyle/>
          <a:p>
            <a:pPr algn="ctr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применяется для учета имущества, которое выдается в личное пользование работнику (служащему) при исполнении им служебных обязанностей</a:t>
            </a:r>
          </a:p>
          <a:p>
            <a:pPr>
              <a:lnSpc>
                <a:spcPct val="100000"/>
              </a:lnSpc>
              <a:buFont typeface="Symbol" pitchFamily="18" charset="2"/>
              <a:buNone/>
              <a:defRPr/>
            </a:pPr>
            <a:endParaRPr lang="ru-RU" dirty="0" smtClean="0">
              <a:solidFill>
                <a:srgbClr val="514185"/>
              </a:solidFill>
              <a:latin typeface="Arial Cyr" pitchFamily="34" charset="0"/>
              <a:ea typeface="+mj-ea"/>
              <a:cs typeface="Arial Cyr" pitchFamily="34" charset="0"/>
            </a:endParaRPr>
          </a:p>
          <a:p>
            <a:pPr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Возможно применение для выдачи в пользование:</a:t>
            </a:r>
          </a:p>
          <a:p>
            <a:pPr>
              <a:lnSpc>
                <a:spcPct val="100000"/>
              </a:lnSpc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Специальной одежды, обуви (обмундирования)</a:t>
            </a:r>
          </a:p>
          <a:p>
            <a:pPr>
              <a:lnSpc>
                <a:spcPct val="100000"/>
              </a:lnSpc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Индивидуальных средств защиты</a:t>
            </a:r>
          </a:p>
          <a:p>
            <a:pPr>
              <a:lnSpc>
                <a:spcPct val="100000"/>
              </a:lnSpc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Оборудования (</a:t>
            </a:r>
            <a:r>
              <a:rPr lang="ru-RU" dirty="0" err="1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флэшки</a:t>
            </a: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, ноутбуки, дозиметры, сотовые телефоны и т.д.)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</p:nvPr>
        </p:nvGraphicFramePr>
        <p:xfrm>
          <a:off x="214283" y="500042"/>
          <a:ext cx="8786873" cy="6000787"/>
        </p:xfrm>
        <a:graphic>
          <a:graphicData uri="http://schemas.openxmlformats.org/drawingml/2006/table">
            <a:tbl>
              <a:tblPr/>
              <a:tblGrid>
                <a:gridCol w="628074"/>
                <a:gridCol w="877456"/>
                <a:gridCol w="529552"/>
                <a:gridCol w="554182"/>
                <a:gridCol w="467977"/>
                <a:gridCol w="471057"/>
                <a:gridCol w="581891"/>
                <a:gridCol w="452582"/>
                <a:gridCol w="517236"/>
                <a:gridCol w="788170"/>
                <a:gridCol w="283249"/>
                <a:gridCol w="258619"/>
                <a:gridCol w="246303"/>
                <a:gridCol w="233988"/>
                <a:gridCol w="160098"/>
                <a:gridCol w="73891"/>
                <a:gridCol w="665018"/>
                <a:gridCol w="455663"/>
                <a:gridCol w="541867"/>
              </a:tblGrid>
              <a:tr h="290965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КАРТОЧКА (КНИГА)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965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УЧЕТА ВЫДАЧИ ИМУЩЕСТВА В ПОЛЬЗОВАНИЕ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Коды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7885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Форма по ОКУД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0504206</a:t>
                      </a:r>
                    </a:p>
                  </a:txBody>
                  <a:tcPr marL="9244" marR="9244" marT="92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7885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от " ______ " ______________________ 20 ___ г.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       Дата открытия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856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       Дата  закрытия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878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Учреждение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по ОКПО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87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Структурное подразделение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28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Материально ответственное лицо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87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Лицо, получившее имущество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643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в пользование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(фамилия, имя, отчетство)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9885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856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Индивидуальные размеры: 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одежды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обуви</a:t>
                      </a:r>
                    </a:p>
                  </a:txBody>
                  <a:tcPr marL="9244" marR="9244" marT="92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       головного убора</a:t>
                      </a:r>
                    </a:p>
                  </a:txBody>
                  <a:tcPr marL="9244" marR="9244" marT="92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иное</a:t>
                      </a:r>
                    </a:p>
                  </a:txBody>
                  <a:tcPr marL="9244" marR="9244" marT="92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85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3878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856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Наименование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Единица измерения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Срок 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Выдано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Возвращено (сдано)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787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матетериальных 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наимено-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код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Норма 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err="1" smtClean="0">
                          <a:solidFill>
                            <a:srgbClr val="C00000"/>
                          </a:solidFill>
                          <a:latin typeface="Arial"/>
                        </a:rPr>
                        <a:t>Использо</a:t>
                      </a:r>
                      <a:endParaRPr lang="ru-RU" sz="900" b="1" i="0" u="none" strike="noStrike" dirty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коли-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дата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подпись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коли-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дата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подпись лица, </a:t>
                      </a:r>
                    </a:p>
                  </a:txBody>
                  <a:tcPr marL="9244" marR="9244" marT="92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Примечание</a:t>
                      </a:r>
                    </a:p>
                  </a:txBody>
                  <a:tcPr marL="9244" marR="9244" marT="92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7870"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ценностей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вание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по ОКЕИ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выдачи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err="1" smtClean="0">
                          <a:solidFill>
                            <a:srgbClr val="C00000"/>
                          </a:solidFill>
                          <a:latin typeface="Arial"/>
                        </a:rPr>
                        <a:t>вания</a:t>
                      </a:r>
                      <a:endParaRPr lang="ru-RU" sz="900" b="1" i="0" u="none" strike="noStrike" dirty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чество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лица, получив-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чество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принявшего сдан-</a:t>
                      </a:r>
                    </a:p>
                  </a:txBody>
                  <a:tcPr marL="9244" marR="9244" marT="92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3288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нормативу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шего имущество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ное имущество</a:t>
                      </a:r>
                    </a:p>
                  </a:txBody>
                  <a:tcPr marL="9244" marR="9244" marT="92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44" marR="9244" marT="92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87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5856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856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856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856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244" marR="9244" marT="9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</p:nvPr>
        </p:nvGraphicFramePr>
        <p:xfrm>
          <a:off x="285720" y="500042"/>
          <a:ext cx="8858278" cy="6415514"/>
        </p:xfrm>
        <a:graphic>
          <a:graphicData uri="http://schemas.openxmlformats.org/drawingml/2006/table">
            <a:tbl>
              <a:tblPr/>
              <a:tblGrid>
                <a:gridCol w="263959"/>
                <a:gridCol w="1101705"/>
                <a:gridCol w="657962"/>
                <a:gridCol w="1020096"/>
                <a:gridCol w="795676"/>
                <a:gridCol w="816079"/>
                <a:gridCol w="652863"/>
                <a:gridCol w="428441"/>
                <a:gridCol w="408038"/>
                <a:gridCol w="387636"/>
                <a:gridCol w="244824"/>
                <a:gridCol w="122412"/>
                <a:gridCol w="795676"/>
                <a:gridCol w="612058"/>
                <a:gridCol w="550853"/>
              </a:tblGrid>
              <a:tr h="185751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7766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ПРИХОДНЫЙ ОРДЕР    № ________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766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НА  ПРИЕМКУ МАТЕРИАЛЬНЫХ ЗАПАСОВ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Коды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2153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(материальных ценностей)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Форма по ОКУД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0504207</a:t>
                      </a:r>
                    </a:p>
                  </a:txBody>
                  <a:tcPr marL="7133" marR="7133" marT="7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1841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от " ______ " ______________________ 20 ___ г.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Дата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751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741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Учреждение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– получатель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по ОКПО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198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Структурное подразделение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609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Поставщик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по ОКПО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74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Адрес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Телефон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114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Основание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6646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(вид документа, дата и номер)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198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446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Наименование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Единица измерения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Цена за 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Коли-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Сумма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,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Корреспондирующие счета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6198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материальных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наимено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код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единицу,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чество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руб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дебет</a:t>
                      </a:r>
                    </a:p>
                  </a:txBody>
                  <a:tcPr marL="7133" marR="7133" marT="7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кредит</a:t>
                      </a:r>
                    </a:p>
                  </a:txBody>
                  <a:tcPr marL="7133" marR="7133" marT="7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6198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ценностей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вание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по ОКЕИ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руб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619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5751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751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841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5751">
                <a:tc gridSpan="4"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Дополнительные сведения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84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84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84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75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84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751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5751">
                <a:tc gridSpan="10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Сдал</a:t>
                      </a:r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______________________    _________________   ________________________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423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(должность)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(подпись)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(расшифровка подписи)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975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751">
                <a:tc gridSpan="10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Принял</a:t>
                      </a:r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______________________    _________________   ________________________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868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(должность)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(подпись)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(расшифровка подписи)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5102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841">
                <a:tc gridSpan="5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" ______ " ________________   20 ___ г. 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528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133" marR="7133" marT="7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3738439654"/>
              </p:ext>
            </p:extLst>
          </p:nvPr>
        </p:nvGraphicFramePr>
        <p:xfrm>
          <a:off x="263305" y="743499"/>
          <a:ext cx="8766468" cy="61145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Изображение 3" descr="BES_078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1120" y="4148580"/>
            <a:ext cx="2431687" cy="1642625"/>
          </a:xfrm>
          <a:prstGeom prst="rect">
            <a:avLst/>
          </a:prstGeom>
          <a:scene3d>
            <a:camera prst="orthographicFront">
              <a:rot lat="0" lon="0" rev="21299999"/>
            </a:camera>
            <a:lightRig rig="threePt" dir="t"/>
          </a:scene3d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6444018" y="6423688"/>
            <a:ext cx="25876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defTabSz="457200" eaLnBrk="1" hangingPunct="1"/>
            <a:r>
              <a:rPr lang="en-GB" sz="1200" dirty="0" smtClean="0">
                <a:solidFill>
                  <a:srgbClr val="000000"/>
                </a:solidFill>
              </a:rPr>
              <a:t>СЛАЙД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fld id="{69103821-F513-405B-8A27-E1DCBDB92158}" type="slidenum">
              <a:rPr lang="en-GB" sz="1400" smtClean="0">
                <a:solidFill>
                  <a:srgbClr val="000000"/>
                </a:solidFill>
              </a:rPr>
              <a:pPr algn="r" defTabSz="457200" eaLnBrk="1" hangingPunct="1"/>
              <a:t>4</a:t>
            </a:fld>
            <a:endParaRPr lang="en-GB" sz="1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905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4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70963" cy="12573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b="1" smtClean="0"/>
              <a:t>Приходный ордер на приемку материальных запасов</a:t>
            </a:r>
            <a:br>
              <a:rPr lang="ru-RU" b="1" smtClean="0"/>
            </a:br>
            <a:r>
              <a:rPr lang="ru-RU" b="1" smtClean="0"/>
              <a:t> (материальных ценностей)</a:t>
            </a:r>
            <a:r>
              <a:rPr lang="ru-RU" smtClean="0"/>
              <a:t/>
            </a:r>
            <a:br>
              <a:rPr lang="ru-RU" smtClean="0"/>
            </a:br>
            <a:r>
              <a:rPr lang="ru-RU" b="1" smtClean="0"/>
              <a:t> (код формы 0504207)                                              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54275" name="Содержимое 5"/>
          <p:cNvSpPr>
            <a:spLocks noGrp="1"/>
          </p:cNvSpPr>
          <p:nvPr>
            <p:ph idx="1"/>
          </p:nvPr>
        </p:nvSpPr>
        <p:spPr>
          <a:xfrm>
            <a:off x="355600" y="1785926"/>
            <a:ext cx="8788400" cy="3886200"/>
          </a:xfrm>
        </p:spPr>
        <p:txBody>
          <a:bodyPr/>
          <a:lstStyle/>
          <a:p>
            <a:pPr>
              <a:lnSpc>
                <a:spcPct val="100000"/>
              </a:lnSpc>
              <a:buFont typeface="Symbol" pitchFamily="18" charset="2"/>
              <a:buNone/>
            </a:pPr>
            <a:r>
              <a:rPr lang="ru-RU" dirty="0" smtClean="0"/>
              <a:t>    составляется учреждением при поступлении материальных запасов (материальных ценностей) от сторонних организаций (учреждений)</a:t>
            </a:r>
          </a:p>
          <a:p>
            <a:pPr>
              <a:lnSpc>
                <a:spcPct val="100000"/>
              </a:lnSpc>
              <a:buFont typeface="Symbol" pitchFamily="18" charset="2"/>
              <a:buNone/>
            </a:pPr>
            <a:r>
              <a:rPr lang="ru-RU" dirty="0" smtClean="0"/>
              <a:t>Приобретение (при отсутствии документа от </a:t>
            </a:r>
            <a:r>
              <a:rPr lang="ru-RU" dirty="0" err="1" smtClean="0"/>
              <a:t>продовца</a:t>
            </a:r>
            <a:r>
              <a:rPr lang="ru-RU" dirty="0" smtClean="0"/>
              <a:t> (поставщика);</a:t>
            </a:r>
          </a:p>
          <a:p>
            <a:pPr>
              <a:lnSpc>
                <a:spcPct val="100000"/>
              </a:lnSpc>
              <a:buFont typeface="Symbol" pitchFamily="18" charset="2"/>
              <a:buNone/>
            </a:pPr>
            <a:r>
              <a:rPr lang="ru-RU" dirty="0" smtClean="0"/>
              <a:t>Принятие имущества по результатам выполнения работ:</a:t>
            </a:r>
          </a:p>
          <a:p>
            <a:pPr>
              <a:lnSpc>
                <a:spcPct val="100000"/>
              </a:lnSpc>
              <a:buFont typeface="Symbol" pitchFamily="18" charset="2"/>
              <a:buNone/>
            </a:pPr>
            <a:r>
              <a:rPr lang="ru-RU" dirty="0" smtClean="0"/>
              <a:t>Ремонт, </a:t>
            </a:r>
            <a:r>
              <a:rPr lang="ru-RU" dirty="0" err="1" smtClean="0"/>
              <a:t>НИРы</a:t>
            </a:r>
            <a:r>
              <a:rPr lang="ru-RU" dirty="0" smtClean="0"/>
              <a:t> (опытные образцы),  монтаж (</a:t>
            </a:r>
            <a:r>
              <a:rPr lang="ru-RU" dirty="0" err="1" smtClean="0"/>
              <a:t>разукомплектация</a:t>
            </a:r>
            <a:r>
              <a:rPr lang="ru-RU" dirty="0" smtClean="0"/>
              <a:t>, демонтаж), собственными силами работы; результат служебных заданий;</a:t>
            </a:r>
          </a:p>
          <a:p>
            <a:pPr>
              <a:lnSpc>
                <a:spcPct val="100000"/>
              </a:lnSpc>
              <a:buFont typeface="Symbol" pitchFamily="18" charset="2"/>
              <a:buNone/>
            </a:pPr>
            <a:r>
              <a:rPr lang="ru-RU" dirty="0" smtClean="0"/>
              <a:t>    принятие  ценностей по результатам выявленных ошибок и т.п.</a:t>
            </a:r>
          </a:p>
          <a:p>
            <a:pPr>
              <a:lnSpc>
                <a:spcPct val="100000"/>
              </a:lnSpc>
              <a:buFont typeface="Symbol" pitchFamily="18" charset="2"/>
              <a:buNone/>
            </a:pPr>
            <a:endParaRPr lang="ru-RU" dirty="0" smtClean="0"/>
          </a:p>
          <a:p>
            <a:pPr>
              <a:lnSpc>
                <a:spcPct val="100000"/>
              </a:lnSpc>
              <a:buFont typeface="Symbol" pitchFamily="18" charset="2"/>
              <a:buNone/>
            </a:pPr>
            <a:endParaRPr lang="ru-RU" dirty="0" smtClean="0"/>
          </a:p>
          <a:p>
            <a:pPr>
              <a:lnSpc>
                <a:spcPct val="100000"/>
              </a:lnSpc>
              <a:buFont typeface="Symbol" pitchFamily="18" charset="2"/>
              <a:buNone/>
            </a:pPr>
            <a:endParaRPr lang="ru-RU" dirty="0" smtClean="0"/>
          </a:p>
          <a:p>
            <a:pPr>
              <a:lnSpc>
                <a:spcPct val="100000"/>
              </a:lnSpc>
              <a:buFont typeface="Symbol" pitchFamily="18" charset="2"/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Заголовок 3"/>
          <p:cNvSpPr>
            <a:spLocks noGrp="1"/>
          </p:cNvSpPr>
          <p:nvPr>
            <p:ph type="title"/>
          </p:nvPr>
        </p:nvSpPr>
        <p:spPr>
          <a:xfrm>
            <a:off x="146050" y="549275"/>
            <a:ext cx="8970963" cy="820738"/>
          </a:xfrm>
        </p:spPr>
        <p:txBody>
          <a:bodyPr/>
          <a:lstStyle/>
          <a:p>
            <a:r>
              <a:rPr lang="ru-RU" smtClean="0"/>
              <a:t>Табель учета использования рабочего времени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ph type="tbl" idx="1"/>
          </p:nvPr>
        </p:nvGraphicFramePr>
        <p:xfrm>
          <a:off x="323850" y="1338263"/>
          <a:ext cx="8352932" cy="4557999"/>
        </p:xfrm>
        <a:graphic>
          <a:graphicData uri="http://schemas.openxmlformats.org/drawingml/2006/table">
            <a:tbl>
              <a:tblPr/>
              <a:tblGrid>
                <a:gridCol w="151527"/>
                <a:gridCol w="836105"/>
                <a:gridCol w="349054"/>
                <a:gridCol w="324701"/>
                <a:gridCol w="530345"/>
                <a:gridCol w="151527"/>
                <a:gridCol w="154233"/>
                <a:gridCol w="140704"/>
                <a:gridCol w="162350"/>
                <a:gridCol w="154233"/>
                <a:gridCol w="194821"/>
                <a:gridCol w="170467"/>
                <a:gridCol w="162350"/>
                <a:gridCol w="146114"/>
                <a:gridCol w="194821"/>
                <a:gridCol w="194821"/>
                <a:gridCol w="194821"/>
                <a:gridCol w="194821"/>
                <a:gridCol w="154233"/>
                <a:gridCol w="154233"/>
                <a:gridCol w="454581"/>
                <a:gridCol w="154233"/>
                <a:gridCol w="183996"/>
                <a:gridCol w="194821"/>
                <a:gridCol w="194821"/>
                <a:gridCol w="194821"/>
                <a:gridCol w="154233"/>
                <a:gridCol w="140704"/>
                <a:gridCol w="154233"/>
                <a:gridCol w="154233"/>
                <a:gridCol w="140704"/>
                <a:gridCol w="173173"/>
                <a:gridCol w="162350"/>
                <a:gridCol w="194821"/>
                <a:gridCol w="194821"/>
                <a:gridCol w="194821"/>
                <a:gridCol w="194821"/>
                <a:gridCol w="400464"/>
              </a:tblGrid>
              <a:tr h="191991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latin typeface="Arial Cyr"/>
                        </a:rPr>
                        <a:t>              Т а б е л ь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3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latin typeface="Arial Cyr"/>
                        </a:rPr>
                        <a:t>     учета использования рабочего времени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КОДЫ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9028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орма по ОКУД 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0504421</a:t>
                      </a:r>
                    </a:p>
                  </a:txBody>
                  <a:tcPr marL="6620" marR="6620" marT="6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5926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8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     за  период с 1 по ______   _______________________    20  ___     г.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          Дата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843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0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Учреждение _________________________________________________________________________________________________________________________________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  по  ОКПО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26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1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Структурное подразделение  ___________________________________________________________________________________________________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371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1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Учетный номер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1"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Числа месяца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46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№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Фамилия, имя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Итого  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Всего  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26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п/п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отчество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дней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дней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361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Должность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1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2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3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4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5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6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7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8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9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10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11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12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13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14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15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(часов)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16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17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18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19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20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21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22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23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24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25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26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27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28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29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30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31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(часов)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361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профессия)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явок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явок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926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(неявок)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(неявок)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546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с 1 по 15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за месяц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87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1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2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3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4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5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6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7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8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9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10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11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12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13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14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15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16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17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18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19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20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21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22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23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24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25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26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27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28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29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30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31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32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33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34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35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36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37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Arial Cyr"/>
                        </a:rPr>
                        <a:t>38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408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408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408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408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408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408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408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408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408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408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408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408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408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408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408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408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91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889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latin typeface="Arial Cyr"/>
                        </a:rPr>
                        <a:t> </a:t>
                      </a:r>
                    </a:p>
                  </a:txBody>
                  <a:tcPr marL="6620" marR="6620" marT="6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4"/>
          <p:cNvSpPr>
            <a:spLocks noGrp="1"/>
          </p:cNvSpPr>
          <p:nvPr>
            <p:ph type="title"/>
          </p:nvPr>
        </p:nvSpPr>
        <p:spPr>
          <a:xfrm>
            <a:off x="173038" y="692150"/>
            <a:ext cx="8970962" cy="108108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b="1" smtClean="0">
                <a:latin typeface="Arial Cyr" pitchFamily="34" charset="0"/>
                <a:cs typeface="Arial Cyr" pitchFamily="34" charset="0"/>
              </a:rPr>
              <a:t>Табель учета рабочего времени</a:t>
            </a:r>
            <a:br>
              <a:rPr lang="ru-RU" b="1" smtClean="0">
                <a:latin typeface="Arial Cyr" pitchFamily="34" charset="0"/>
                <a:cs typeface="Arial Cyr" pitchFamily="34" charset="0"/>
              </a:rPr>
            </a:br>
            <a:r>
              <a:rPr lang="ru-RU" b="1" smtClean="0">
                <a:latin typeface="Arial Cyr" pitchFamily="34" charset="0"/>
                <a:cs typeface="Arial Cyr" pitchFamily="34" charset="0"/>
              </a:rPr>
              <a:t>(ф.0504421)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60338" y="2133600"/>
            <a:ext cx="8788400" cy="3886200"/>
          </a:xfrm>
        </p:spPr>
        <p:txBody>
          <a:bodyPr/>
          <a:lstStyle/>
          <a:p>
            <a:pPr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Форма упрощена:</a:t>
            </a:r>
          </a:p>
          <a:p>
            <a:pPr>
              <a:lnSpc>
                <a:spcPct val="100000"/>
              </a:lnSpc>
              <a:buFont typeface="Symbol" pitchFamily="18" charset="2"/>
              <a:buNone/>
              <a:defRPr/>
            </a:pPr>
            <a:endParaRPr lang="ru-RU" dirty="0" smtClean="0">
              <a:solidFill>
                <a:srgbClr val="514185"/>
              </a:solidFill>
              <a:latin typeface="Arial Cyr" pitchFamily="34" charset="0"/>
              <a:ea typeface="+mj-ea"/>
              <a:cs typeface="Arial Cyr" pitchFamily="34" charset="0"/>
            </a:endParaRPr>
          </a:p>
          <a:p>
            <a:pPr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-Исключен блок с информацией о расчетах</a:t>
            </a:r>
          </a:p>
          <a:p>
            <a:pPr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-Условные обозначения дополнены цифровыми кодами</a:t>
            </a:r>
          </a:p>
          <a:p>
            <a:pPr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-Условные обозначения вынесены в описание формы</a:t>
            </a:r>
          </a:p>
          <a:p>
            <a:pPr>
              <a:lnSpc>
                <a:spcPct val="100000"/>
              </a:lnSpc>
              <a:buFont typeface="Symbol" pitchFamily="18" charset="2"/>
              <a:buNone/>
              <a:defRPr/>
            </a:pPr>
            <a:endParaRPr lang="ru-RU" dirty="0" smtClean="0"/>
          </a:p>
          <a:p>
            <a:pPr>
              <a:lnSpc>
                <a:spcPct val="100000"/>
              </a:lnSpc>
              <a:buFont typeface="Symbol" pitchFamily="18" charset="2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Описание формы (извлечение):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ph type="tbl" idx="1"/>
          </p:nvPr>
        </p:nvGraphicFramePr>
        <p:xfrm>
          <a:off x="684213" y="1925638"/>
          <a:ext cx="7920880" cy="4384480"/>
        </p:xfrm>
        <a:graphic>
          <a:graphicData uri="http://schemas.openxmlformats.org/drawingml/2006/table">
            <a:tbl>
              <a:tblPr/>
              <a:tblGrid>
                <a:gridCol w="5697750"/>
                <a:gridCol w="1169765"/>
                <a:gridCol w="1053365"/>
              </a:tblGrid>
              <a:tr h="274030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Наименование  показателя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Условное обозначение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4030">
                <a:tc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буквенное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цифровое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030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Calibri"/>
                          <a:ea typeface="SimSun"/>
                          <a:cs typeface="Calibri"/>
                        </a:rPr>
                        <a:t>1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Calibri"/>
                          <a:ea typeface="SimSun"/>
                          <a:cs typeface="Calibri"/>
                        </a:rPr>
                        <a:t>2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Calibri"/>
                          <a:ea typeface="SimSun"/>
                          <a:cs typeface="Calibri"/>
                        </a:rPr>
                        <a:t>3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030"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Работа в дневное время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Я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01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030"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Работа в ночное время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Н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02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030"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Работа в выходные и  нерабочие праздничные дни 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РВ (Н)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03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030"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Сверхурочная работа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С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04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030"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Работы вахтовым методом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ВМ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05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030"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Служебная командировка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К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06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030"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Повышение квалификации (с отрывом от работы)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ПК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07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060"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Повышение квалификации (с отрывом от работы в другой местности)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ПМ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SimSun"/>
                        <a:cs typeface="Calibri"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08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030"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Ежегодный основной оплачиваемый отпуск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ОТ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09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030"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Ежегодный дополнительный  оплачиваемый отпуск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ОД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10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060"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 Дополнительный отпуск в связи с обучением (с сохранением среднего  заработка работникам, совмещающим работу с обучением)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SimSun"/>
                          <a:cs typeface="Calibri"/>
                        </a:rPr>
                        <a:t>У</a:t>
                      </a: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SimSun"/>
                        <a:cs typeface="Calibri"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SimSun"/>
                          <a:cs typeface="Calibri"/>
                        </a:rPr>
                        <a:t>11</a:t>
                      </a:r>
                      <a:endParaRPr lang="ru-RU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Arial Cyr" pitchFamily="34" charset="0"/>
                <a:cs typeface="Arial Cyr" pitchFamily="34" charset="0"/>
              </a:rPr>
              <a:t>Расчетно-платежная ведомость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ph type="tbl" idx="1"/>
          </p:nvPr>
        </p:nvGraphicFramePr>
        <p:xfrm>
          <a:off x="355602" y="1071546"/>
          <a:ext cx="8502678" cy="5500730"/>
        </p:xfrm>
        <a:graphic>
          <a:graphicData uri="http://schemas.openxmlformats.org/drawingml/2006/table">
            <a:tbl>
              <a:tblPr/>
              <a:tblGrid>
                <a:gridCol w="153093"/>
                <a:gridCol w="249782"/>
                <a:gridCol w="233668"/>
                <a:gridCol w="692945"/>
                <a:gridCol w="282012"/>
                <a:gridCol w="257841"/>
                <a:gridCol w="241725"/>
                <a:gridCol w="265898"/>
                <a:gridCol w="257841"/>
                <a:gridCol w="362588"/>
                <a:gridCol w="410933"/>
                <a:gridCol w="346472"/>
                <a:gridCol w="380717"/>
                <a:gridCol w="370645"/>
                <a:gridCol w="356544"/>
                <a:gridCol w="265898"/>
                <a:gridCol w="378702"/>
                <a:gridCol w="249782"/>
                <a:gridCol w="356544"/>
                <a:gridCol w="378702"/>
                <a:gridCol w="378702"/>
                <a:gridCol w="483450"/>
                <a:gridCol w="356544"/>
                <a:gridCol w="338415"/>
                <a:gridCol w="453235"/>
              </a:tblGrid>
              <a:tr h="142113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Приложение № 6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113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к приказу Министерства финансов Российской Федерации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113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от " _____ " ________________ 2013 г   . № ________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126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1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298">
                <a:tc gridSpan="4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"</a:t>
                      </a:r>
                      <a:r>
                        <a:rPr lang="ru-RU" sz="500" b="0" i="0" u="none" strike="noStrike">
                          <a:latin typeface="Arial Cyr"/>
                        </a:rPr>
                        <a:t> В кассу для оплаты в срок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latin typeface="Arial Cyr"/>
                        </a:rPr>
                        <a:t>РАСЧЕТНО - ПЛАТЕЖНАЯ  ВЕДОМОСТЬ № _____ 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291">
                <a:tc gridSpan="10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с " _____ "  __________________ 20  ___  г.  по " _____ "  __________________  20 ___   г.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1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КОДЫ 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113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       Форма по ОКУД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0504401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113">
                <a:tc gridSpan="10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в сумме   ______________________________________________________________  руб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       за  _______________________   20  ____   г.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      Дата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26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Учреждение ____________________________________ _______________________________________________________________________________________________________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по ОКПО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113">
                <a:tc gridSpan="10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Руководитель учреждения      _________________      __________________________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8598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                    (подпись)                      (расшифровка подписи)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Структурное подразделение ___________________________________________________________________________________________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734">
                <a:tc gridSpan="10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Главный бухгалтер             __________________       ___________________________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1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Единица измерения: руб                                                                                                                                                              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 по ОКЕИ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383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113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                   (подпись)                       (расшифровка подписи)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212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       Расходный кассовый ордер № 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      Дата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113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8598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113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Учетный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 dirty="0">
                          <a:latin typeface="Arial Cyr"/>
                        </a:rPr>
                        <a:t>Начислено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solidFill>
                            <a:srgbClr val="FF0000"/>
                          </a:solidFill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    Удержано  и  зачтено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Выплачено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Задолженность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2113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номер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   пособия 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113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№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Должность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компенса-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по време-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по уходу 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всего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налог на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страховой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заработ-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latin typeface="Arial Cyr"/>
                        </a:rPr>
                        <a:t>Всего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Сумма к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Расписка в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 Фамилия, имя, отчество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5910"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0" i="0" u="none" strike="noStrike">
                          <a:latin typeface="Arial Cyr"/>
                        </a:rPr>
                        <a:t>п / п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500" b="0" i="0" u="none" strike="noStrike">
                          <a:latin typeface="Arial Cyr"/>
                        </a:rPr>
                        <a:t>(профессия)</a:t>
                      </a:r>
                    </a:p>
                  </a:txBody>
                  <a:tcPr marL="6254" marR="6254" marT="62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ционные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ной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 за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начислено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доходы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пенсион-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ная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удержано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за органи-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за работ-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выдаче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получении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113"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выплаты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нетрудоспо-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ребенком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физических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ный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плата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зацией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ником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598"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собности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лиц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взнос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041"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1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2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3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4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5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6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7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8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9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10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11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12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13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14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15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16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17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18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19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20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21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22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23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24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9422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422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422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422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422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422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422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422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422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422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422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latin typeface="Arial Cyr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Arial Cyr" pitchFamily="34" charset="0"/>
                <a:cs typeface="Arial Cyr" pitchFamily="34" charset="0"/>
              </a:rPr>
              <a:t>В расчетных ведомостях</a:t>
            </a:r>
            <a:r>
              <a:rPr lang="ru-RU" b="1" smtClean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0338" y="1487488"/>
            <a:ext cx="8875712" cy="5370512"/>
          </a:xfrm>
        </p:spPr>
        <p:txBody>
          <a:bodyPr/>
          <a:lstStyle/>
          <a:p>
            <a:pPr>
              <a:defRPr/>
            </a:pPr>
            <a:endParaRPr lang="ru-RU" dirty="0" smtClean="0"/>
          </a:p>
          <a:p>
            <a:pPr algn="ctr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Новое понятие:</a:t>
            </a:r>
          </a:p>
          <a:p>
            <a:pPr algn="ctr">
              <a:lnSpc>
                <a:spcPct val="100000"/>
              </a:lnSpc>
              <a:buFont typeface="Symbol" pitchFamily="18" charset="2"/>
              <a:buNone/>
              <a:defRPr/>
            </a:pPr>
            <a:endParaRPr lang="ru-RU" dirty="0" smtClean="0">
              <a:solidFill>
                <a:srgbClr val="514185"/>
              </a:solidFill>
              <a:latin typeface="Arial Cyr" pitchFamily="34" charset="0"/>
              <a:ea typeface="+mj-ea"/>
              <a:cs typeface="Arial Cyr" pitchFamily="34" charset="0"/>
            </a:endParaRPr>
          </a:p>
          <a:p>
            <a:pPr algn="ctr">
              <a:buFont typeface="Symbol" pitchFamily="18" charset="2"/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«Учетный номер» (предусмотрено 2 поля)</a:t>
            </a:r>
          </a:p>
          <a:p>
            <a:pPr algn="ctr">
              <a:buFont typeface="Symbol" pitchFamily="18" charset="2"/>
              <a:buNone/>
              <a:defRPr/>
            </a:pPr>
            <a:endParaRPr lang="ru-RU" dirty="0" smtClean="0">
              <a:solidFill>
                <a:srgbClr val="514185"/>
              </a:solidFill>
              <a:latin typeface="Arial Cyr" pitchFamily="34" charset="0"/>
              <a:ea typeface="+mj-ea"/>
              <a:cs typeface="Arial Cyr" pitchFamily="34" charset="0"/>
            </a:endParaRPr>
          </a:p>
          <a:p>
            <a:pPr algn="ctr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Может быть:</a:t>
            </a:r>
          </a:p>
          <a:p>
            <a:pPr algn="ctr">
              <a:lnSpc>
                <a:spcPct val="100000"/>
              </a:lnSpc>
              <a:buFont typeface="Symbol" pitchFamily="18" charset="2"/>
              <a:buNone/>
              <a:defRPr/>
            </a:pPr>
            <a:endParaRPr lang="ru-RU" dirty="0" smtClean="0">
              <a:solidFill>
                <a:srgbClr val="514185"/>
              </a:solidFill>
              <a:latin typeface="Arial Cyr" pitchFamily="34" charset="0"/>
              <a:ea typeface="+mj-ea"/>
              <a:cs typeface="Arial Cyr" pitchFamily="34" charset="0"/>
            </a:endParaRPr>
          </a:p>
          <a:p>
            <a:pPr algn="ctr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 - табельный</a:t>
            </a:r>
          </a:p>
          <a:p>
            <a:pPr algn="ctr">
              <a:lnSpc>
                <a:spcPct val="100000"/>
              </a:lnSpc>
              <a:buFontTx/>
              <a:buChar char="-"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иной уникальный номер</a:t>
            </a:r>
          </a:p>
          <a:p>
            <a:pPr algn="ctr">
              <a:lnSpc>
                <a:spcPct val="100000"/>
              </a:lnSpc>
              <a:buFontTx/>
              <a:buChar char="-"/>
              <a:defRPr/>
            </a:pPr>
            <a:endParaRPr lang="ru-RU" dirty="0" smtClean="0">
              <a:solidFill>
                <a:srgbClr val="514185"/>
              </a:solidFill>
              <a:latin typeface="Arial Cyr" pitchFamily="34" charset="0"/>
              <a:ea typeface="+mj-ea"/>
              <a:cs typeface="Arial Cyr" pitchFamily="34" charset="0"/>
            </a:endParaRPr>
          </a:p>
          <a:p>
            <a:pPr algn="ctr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 Cyr" pitchFamily="34" charset="0"/>
                <a:ea typeface="+mj-ea"/>
                <a:cs typeface="Arial Cyr" pitchFamily="34" charset="0"/>
              </a:rPr>
              <a:t>(для компьютерной обработки, с учетом внедрения системы «электронный бюджет»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Расчетная ведомость (ф.0504402)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ph type="tbl" idx="1"/>
          </p:nvPr>
        </p:nvGraphicFramePr>
        <p:xfrm>
          <a:off x="160338" y="2049463"/>
          <a:ext cx="8788401" cy="4331904"/>
        </p:xfrm>
        <a:graphic>
          <a:graphicData uri="http://schemas.openxmlformats.org/drawingml/2006/table">
            <a:tbl>
              <a:tblPr/>
              <a:tblGrid>
                <a:gridCol w="158650"/>
                <a:gridCol w="976953"/>
                <a:gridCol w="342351"/>
                <a:gridCol w="325651"/>
                <a:gridCol w="645039"/>
                <a:gridCol w="292251"/>
                <a:gridCol w="267201"/>
                <a:gridCol w="250501"/>
                <a:gridCol w="275551"/>
                <a:gridCol w="267201"/>
                <a:gridCol w="375751"/>
                <a:gridCol w="425851"/>
                <a:gridCol w="359051"/>
                <a:gridCol w="394539"/>
                <a:gridCol w="384101"/>
                <a:gridCol w="369489"/>
                <a:gridCol w="275551"/>
                <a:gridCol w="392451"/>
                <a:gridCol w="93938"/>
                <a:gridCol w="258851"/>
                <a:gridCol w="350701"/>
                <a:gridCol w="413326"/>
                <a:gridCol w="417501"/>
                <a:gridCol w="475951"/>
              </a:tblGrid>
              <a:tr h="143545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Приложение № 7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545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к приказу Министерства финансов Российской Федерации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3545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от " _____ " ________________ 20 13 г.    № ________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6669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914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latin typeface="Arial Cyr"/>
                        </a:rPr>
                        <a:t>"РАСЧЕТНАЯ  ВЕДОМОСТЬ № _____ 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КОДЫ 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545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       Форма по ОКУД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0504402</a:t>
                      </a:r>
                    </a:p>
                  </a:txBody>
                  <a:tcPr marL="6265" marR="6265" marT="62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545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       за  _______________________   20  ____   г.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      Дата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816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latin typeface="Arial Cyr"/>
                        </a:rPr>
                        <a:t>Учреждение ____________________________________ _______________________________________________________________________________________________________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по ОКПО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545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3545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Структурное подразделение ___________________________________________________________________________________________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075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Единица измерения: руб                                                                                                                                                              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 по ОКЕИ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383</a:t>
                      </a:r>
                    </a:p>
                  </a:txBody>
                  <a:tcPr marL="6265" marR="6265" marT="62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545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927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Расходный кассовый ордер № 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      Дата</a:t>
                      </a:r>
                    </a:p>
                  </a:txBody>
                  <a:tcPr marL="6265" marR="6265" marT="62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545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9890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545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Учетный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Начислено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solidFill>
                            <a:srgbClr val="FF0000"/>
                          </a:solidFill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    Удержано  и  зачтено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Выплачено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Задолженность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3545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номер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   пособия 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545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№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Фамилия, 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Должность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компенса-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по време-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по уходу 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всего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налог на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страховой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заработ-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latin typeface="Arial Cyr"/>
                        </a:rPr>
                        <a:t>Всего</a:t>
                      </a:r>
                    </a:p>
                  </a:txBody>
                  <a:tcPr marL="6265" marR="6265" marT="6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Сумма к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408"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0" i="0" u="none" strike="noStrike">
                          <a:latin typeface="Arial Cyr"/>
                        </a:rPr>
                        <a:t>п / п</a:t>
                      </a:r>
                    </a:p>
                  </a:txBody>
                  <a:tcPr marL="6265" marR="6265" marT="626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500" b="0" i="0" u="none" strike="noStrike">
                          <a:latin typeface="Arial Cyr"/>
                        </a:rPr>
                        <a:t>имя, отчество</a:t>
                      </a:r>
                    </a:p>
                  </a:txBody>
                  <a:tcPr marL="6265" marR="6265" marT="626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500" b="0" i="0" u="none" strike="noStrike">
                          <a:latin typeface="Arial Cyr"/>
                        </a:rPr>
                        <a:t>(профессия)</a:t>
                      </a:r>
                    </a:p>
                  </a:txBody>
                  <a:tcPr marL="6265" marR="6265" marT="626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ционные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ной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 за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начислено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доходы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пенсион-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ная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удержано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за органи-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за работ-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выдаче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545"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Arial Cyr"/>
                      </a:endParaRP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выплаты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нетрудоспо-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ребенком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физических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ный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плата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зацией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ником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890"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собности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лиц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взнос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4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1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2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3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4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5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6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7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8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9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10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11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12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13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14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15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16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17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18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19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20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21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22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Arial Cyr"/>
                        </a:rPr>
                        <a:t>23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557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557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557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557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557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latin typeface="Arial Cyr"/>
                        </a:rPr>
                        <a:t> </a:t>
                      </a:r>
                    </a:p>
                  </a:txBody>
                  <a:tcPr marL="6265" marR="6265" marT="62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 txBox="1">
            <a:spLocks noChangeArrowheads="1"/>
          </p:cNvSpPr>
          <p:nvPr/>
        </p:nvSpPr>
        <p:spPr bwMode="auto">
          <a:xfrm>
            <a:off x="1116013" y="2133600"/>
            <a:ext cx="7272337" cy="2519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pic>
        <p:nvPicPr>
          <p:cNvPr id="62467" name="Picture 11" descr="MF_emblema [Converted]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650" y="836613"/>
            <a:ext cx="879475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6" name="Прямая со стрелкой 175"/>
          <p:cNvCxnSpPr/>
          <p:nvPr/>
        </p:nvCxnSpPr>
        <p:spPr>
          <a:xfrm flipV="1">
            <a:off x="82550" y="495300"/>
            <a:ext cx="80963" cy="6129338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 стрелкой 2"/>
          <p:cNvCxnSpPr/>
          <p:nvPr/>
        </p:nvCxnSpPr>
        <p:spPr>
          <a:xfrm>
            <a:off x="0" y="6508750"/>
            <a:ext cx="9036050" cy="15875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179388" y="549275"/>
            <a:ext cx="6264275" cy="4429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800" b="1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Этапы разработки, утверждения, внедрения</a:t>
            </a:r>
          </a:p>
          <a:p>
            <a:r>
              <a:rPr lang="ru-RU" sz="1800" b="1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федеральных стандартов: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1750" y="4527550"/>
            <a:ext cx="590550" cy="18589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700" b="1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Раз-ра-бот-ка</a:t>
            </a: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622300" y="4724400"/>
            <a:ext cx="1223963" cy="1677988"/>
          </a:xfrm>
          <a:prstGeom prst="rect">
            <a:avLst/>
          </a:prstGeom>
          <a:solidFill>
            <a:srgbClr val="CCCCFF"/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7935" tIns="62961" rIns="107935" bIns="62961" anchor="ctr" anchorCtr="1"/>
          <a:lstStyle/>
          <a:p>
            <a:pPr algn="ctr" defTabSz="449237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  <a:defRPr/>
            </a:pPr>
            <a:endParaRPr lang="ru-RU" sz="1600" dirty="0">
              <a:latin typeface="Times New Roman"/>
              <a:cs typeface="Arial Unicode MS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82550" y="2446338"/>
            <a:ext cx="788988" cy="17176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700" b="1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Утвер-жде-ние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112713" y="726601"/>
            <a:ext cx="773112" cy="17176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700" b="1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Внед-рение</a:t>
            </a:r>
          </a:p>
        </p:txBody>
      </p:sp>
      <p:sp>
        <p:nvSpPr>
          <p:cNvPr id="117" name="Прямоугольник 116"/>
          <p:cNvSpPr>
            <a:spLocks noChangeArrowheads="1"/>
          </p:cNvSpPr>
          <p:nvPr/>
        </p:nvSpPr>
        <p:spPr bwMode="auto">
          <a:xfrm>
            <a:off x="590550" y="4768850"/>
            <a:ext cx="1223963" cy="1676400"/>
          </a:xfrm>
          <a:prstGeom prst="rect">
            <a:avLst/>
          </a:prstGeom>
          <a:solidFill>
            <a:srgbClr val="CCCCFF"/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7935" tIns="62961" rIns="107935" bIns="62961" anchor="ctr" anchorCtr="1"/>
          <a:lstStyle/>
          <a:p>
            <a:pPr algn="ctr" defTabSz="449237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  <a:defRPr/>
            </a:pPr>
            <a:endParaRPr lang="ru-RU" sz="1600" dirty="0">
              <a:latin typeface="Times New Roman"/>
              <a:cs typeface="Arial Unicode MS"/>
            </a:endParaRPr>
          </a:p>
        </p:txBody>
      </p:sp>
      <p:sp>
        <p:nvSpPr>
          <p:cNvPr id="31754" name="Прямоугольник 122"/>
          <p:cNvSpPr>
            <a:spLocks noChangeArrowheads="1"/>
          </p:cNvSpPr>
          <p:nvPr/>
        </p:nvSpPr>
        <p:spPr bwMode="auto">
          <a:xfrm>
            <a:off x="558800" y="4841875"/>
            <a:ext cx="1223963" cy="1677988"/>
          </a:xfrm>
          <a:prstGeom prst="rect">
            <a:avLst/>
          </a:prstGeom>
          <a:solidFill>
            <a:srgbClr val="CCCCFF"/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07935" tIns="62961" rIns="107935" bIns="62961" anchor="ctr" anchorCtr="1"/>
          <a:lstStyle/>
          <a:p>
            <a:pPr algn="ctr" defTabSz="447675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</a:pPr>
            <a:r>
              <a:rPr lang="en-US" sz="1600" smtClean="0">
                <a:latin typeface="Calibri" pitchFamily="34" charset="0"/>
                <a:cs typeface="Arial" pitchFamily="34" charset="0"/>
              </a:rPr>
              <a:t>I</a:t>
            </a:r>
            <a:r>
              <a:rPr lang="ru-RU" sz="1600" smtClean="0">
                <a:latin typeface="Calibri" pitchFamily="34" charset="0"/>
                <a:cs typeface="Arial" pitchFamily="34" charset="0"/>
              </a:rPr>
              <a:t> этап </a:t>
            </a:r>
            <a:br>
              <a:rPr lang="ru-RU" sz="1600" smtClean="0">
                <a:latin typeface="Calibri" pitchFamily="34" charset="0"/>
                <a:cs typeface="Arial" pitchFamily="34" charset="0"/>
              </a:rPr>
            </a:br>
            <a:r>
              <a:rPr lang="ru-RU" sz="1600" smtClean="0">
                <a:latin typeface="Calibri" pitchFamily="34" charset="0"/>
                <a:cs typeface="Arial" pitchFamily="34" charset="0"/>
              </a:rPr>
              <a:t>5 стандартов</a:t>
            </a:r>
          </a:p>
        </p:txBody>
      </p:sp>
      <p:sp>
        <p:nvSpPr>
          <p:cNvPr id="126" name="Прямоугольник 125"/>
          <p:cNvSpPr>
            <a:spLocks noChangeArrowheads="1"/>
          </p:cNvSpPr>
          <p:nvPr/>
        </p:nvSpPr>
        <p:spPr bwMode="auto">
          <a:xfrm>
            <a:off x="5098905" y="4688243"/>
            <a:ext cx="1223963" cy="1677988"/>
          </a:xfrm>
          <a:prstGeom prst="rect">
            <a:avLst/>
          </a:prstGeom>
          <a:solidFill>
            <a:srgbClr val="CCCCFF"/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7935" tIns="62961" rIns="107935" bIns="62961" anchor="ctr" anchorCtr="1"/>
          <a:lstStyle/>
          <a:p>
            <a:pPr algn="ctr" defTabSz="449237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  <a:defRPr/>
            </a:pPr>
            <a:endParaRPr lang="ru-RU" sz="1600" dirty="0">
              <a:latin typeface="Times New Roman"/>
              <a:cs typeface="Arial Unicode MS"/>
            </a:endParaRPr>
          </a:p>
        </p:txBody>
      </p:sp>
      <p:sp>
        <p:nvSpPr>
          <p:cNvPr id="127" name="Прямоугольник 126"/>
          <p:cNvSpPr>
            <a:spLocks noChangeArrowheads="1"/>
          </p:cNvSpPr>
          <p:nvPr/>
        </p:nvSpPr>
        <p:spPr bwMode="auto">
          <a:xfrm>
            <a:off x="5067155" y="4732693"/>
            <a:ext cx="1223963" cy="1676400"/>
          </a:xfrm>
          <a:prstGeom prst="rect">
            <a:avLst/>
          </a:prstGeom>
          <a:solidFill>
            <a:srgbClr val="CCCCFF"/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7935" tIns="62961" rIns="107935" bIns="62961" anchor="ctr" anchorCtr="1"/>
          <a:lstStyle/>
          <a:p>
            <a:pPr algn="ctr" defTabSz="449237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  <a:defRPr/>
            </a:pPr>
            <a:endParaRPr lang="ru-RU" sz="1600" dirty="0">
              <a:latin typeface="Times New Roman"/>
              <a:cs typeface="Arial Unicode MS"/>
            </a:endParaRPr>
          </a:p>
        </p:txBody>
      </p:sp>
      <p:sp>
        <p:nvSpPr>
          <p:cNvPr id="31757" name="Прямоугольник 127"/>
          <p:cNvSpPr>
            <a:spLocks noChangeArrowheads="1"/>
          </p:cNvSpPr>
          <p:nvPr/>
        </p:nvSpPr>
        <p:spPr bwMode="auto">
          <a:xfrm>
            <a:off x="5011593" y="4797781"/>
            <a:ext cx="1223962" cy="1677987"/>
          </a:xfrm>
          <a:prstGeom prst="rect">
            <a:avLst/>
          </a:prstGeom>
          <a:solidFill>
            <a:srgbClr val="CCCCFF"/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07935" tIns="62961" rIns="107935" bIns="62961" anchor="ctr" anchorCtr="1"/>
          <a:lstStyle/>
          <a:p>
            <a:pPr algn="ctr" defTabSz="447675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</a:pPr>
            <a:r>
              <a:rPr lang="en-US" sz="1600" dirty="0">
                <a:latin typeface="Calibri" pitchFamily="34" charset="0"/>
                <a:cs typeface="Arial" pitchFamily="34" charset="0"/>
              </a:rPr>
              <a:t>IV </a:t>
            </a:r>
            <a:r>
              <a:rPr lang="ru-RU" sz="1600" dirty="0" smtClean="0">
                <a:latin typeface="Calibri" pitchFamily="34" charset="0"/>
                <a:cs typeface="Arial" pitchFamily="34" charset="0"/>
              </a:rPr>
              <a:t>этап </a:t>
            </a:r>
            <a:br>
              <a:rPr lang="ru-RU" sz="1600" dirty="0" smtClean="0">
                <a:latin typeface="Calibri" pitchFamily="34" charset="0"/>
                <a:cs typeface="Arial" pitchFamily="34" charset="0"/>
              </a:rPr>
            </a:br>
            <a:r>
              <a:rPr lang="ru-RU" sz="1600" dirty="0" smtClean="0">
                <a:latin typeface="Calibri" pitchFamily="34" charset="0"/>
                <a:cs typeface="Arial" pitchFamily="34" charset="0"/>
              </a:rPr>
              <a:t>7 стандартов</a:t>
            </a:r>
          </a:p>
        </p:txBody>
      </p:sp>
      <p:sp>
        <p:nvSpPr>
          <p:cNvPr id="129" name="Прямоугольник 128"/>
          <p:cNvSpPr>
            <a:spLocks noChangeArrowheads="1"/>
          </p:cNvSpPr>
          <p:nvPr/>
        </p:nvSpPr>
        <p:spPr bwMode="auto">
          <a:xfrm>
            <a:off x="2055668" y="4718050"/>
            <a:ext cx="1225550" cy="1676400"/>
          </a:xfrm>
          <a:prstGeom prst="rect">
            <a:avLst/>
          </a:prstGeom>
          <a:solidFill>
            <a:srgbClr val="CCCCFF"/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7935" tIns="62961" rIns="107935" bIns="62961" anchor="ctr" anchorCtr="1"/>
          <a:lstStyle/>
          <a:p>
            <a:pPr algn="ctr" defTabSz="449237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  <a:defRPr/>
            </a:pPr>
            <a:endParaRPr lang="ru-RU" sz="1600" dirty="0">
              <a:latin typeface="Times New Roman"/>
              <a:cs typeface="Arial Unicode MS"/>
            </a:endParaRPr>
          </a:p>
        </p:txBody>
      </p:sp>
      <p:sp>
        <p:nvSpPr>
          <p:cNvPr id="130" name="Прямоугольник 129"/>
          <p:cNvSpPr>
            <a:spLocks noChangeArrowheads="1"/>
          </p:cNvSpPr>
          <p:nvPr/>
        </p:nvSpPr>
        <p:spPr bwMode="auto">
          <a:xfrm>
            <a:off x="2023918" y="4760913"/>
            <a:ext cx="1223963" cy="1677987"/>
          </a:xfrm>
          <a:prstGeom prst="rect">
            <a:avLst/>
          </a:prstGeom>
          <a:solidFill>
            <a:srgbClr val="CCCCFF"/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7935" tIns="62961" rIns="107935" bIns="62961" anchor="ctr" anchorCtr="1"/>
          <a:lstStyle/>
          <a:p>
            <a:pPr algn="ctr" defTabSz="449237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  <a:defRPr/>
            </a:pPr>
            <a:endParaRPr lang="ru-RU" sz="1600" dirty="0">
              <a:latin typeface="Times New Roman"/>
              <a:cs typeface="Arial Unicode MS"/>
            </a:endParaRPr>
          </a:p>
        </p:txBody>
      </p:sp>
      <p:sp>
        <p:nvSpPr>
          <p:cNvPr id="31760" name="Прямоугольник 130"/>
          <p:cNvSpPr>
            <a:spLocks noChangeArrowheads="1"/>
          </p:cNvSpPr>
          <p:nvPr/>
        </p:nvSpPr>
        <p:spPr bwMode="auto">
          <a:xfrm>
            <a:off x="1958831" y="4814888"/>
            <a:ext cx="1223962" cy="1677987"/>
          </a:xfrm>
          <a:prstGeom prst="rect">
            <a:avLst/>
          </a:prstGeom>
          <a:solidFill>
            <a:srgbClr val="CCCCFF"/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07935" tIns="62961" rIns="107935" bIns="62961" anchor="ctr" anchorCtr="1"/>
          <a:lstStyle/>
          <a:p>
            <a:pPr algn="ctr" defTabSz="447675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</a:pPr>
            <a:r>
              <a:rPr lang="en-US" sz="1600" dirty="0" smtClean="0">
                <a:latin typeface="Calibri" pitchFamily="34" charset="0"/>
                <a:cs typeface="Arial" pitchFamily="34" charset="0"/>
              </a:rPr>
              <a:t>II</a:t>
            </a:r>
            <a:r>
              <a:rPr lang="ru-RU" sz="1600" dirty="0" smtClean="0">
                <a:latin typeface="Calibri" pitchFamily="34" charset="0"/>
                <a:cs typeface="Arial" pitchFamily="34" charset="0"/>
              </a:rPr>
              <a:t> этап </a:t>
            </a:r>
            <a:br>
              <a:rPr lang="ru-RU" sz="1600" dirty="0" smtClean="0">
                <a:latin typeface="Calibri" pitchFamily="34" charset="0"/>
                <a:cs typeface="Arial" pitchFamily="34" charset="0"/>
              </a:rPr>
            </a:br>
            <a:r>
              <a:rPr lang="ru-RU" sz="1600" dirty="0" smtClean="0">
                <a:latin typeface="Calibri" pitchFamily="34" charset="0"/>
                <a:cs typeface="Arial" pitchFamily="34" charset="0"/>
              </a:rPr>
              <a:t>7 стандартов</a:t>
            </a:r>
          </a:p>
        </p:txBody>
      </p:sp>
      <p:sp>
        <p:nvSpPr>
          <p:cNvPr id="132" name="Прямоугольник 131"/>
          <p:cNvSpPr>
            <a:spLocks noChangeArrowheads="1"/>
          </p:cNvSpPr>
          <p:nvPr/>
        </p:nvSpPr>
        <p:spPr bwMode="auto">
          <a:xfrm>
            <a:off x="3470131" y="4718050"/>
            <a:ext cx="1223962" cy="1676400"/>
          </a:xfrm>
          <a:prstGeom prst="rect">
            <a:avLst/>
          </a:prstGeom>
          <a:solidFill>
            <a:srgbClr val="CCCCFF"/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7935" tIns="62961" rIns="107935" bIns="62961" anchor="ctr" anchorCtr="1"/>
          <a:lstStyle/>
          <a:p>
            <a:pPr algn="ctr" defTabSz="449237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  <a:defRPr/>
            </a:pPr>
            <a:endParaRPr lang="ru-RU" sz="1600" dirty="0">
              <a:latin typeface="Times New Roman"/>
              <a:cs typeface="Arial Unicode MS"/>
            </a:endParaRPr>
          </a:p>
        </p:txBody>
      </p:sp>
      <p:sp>
        <p:nvSpPr>
          <p:cNvPr id="133" name="Прямоугольник 132"/>
          <p:cNvSpPr>
            <a:spLocks noChangeArrowheads="1"/>
          </p:cNvSpPr>
          <p:nvPr/>
        </p:nvSpPr>
        <p:spPr bwMode="auto">
          <a:xfrm>
            <a:off x="3436793" y="4760913"/>
            <a:ext cx="1223963" cy="1677987"/>
          </a:xfrm>
          <a:prstGeom prst="rect">
            <a:avLst/>
          </a:prstGeom>
          <a:solidFill>
            <a:srgbClr val="CCCCFF"/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7935" tIns="62961" rIns="107935" bIns="62961" anchor="ctr" anchorCtr="1"/>
          <a:lstStyle/>
          <a:p>
            <a:pPr algn="ctr" defTabSz="449237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  <a:defRPr/>
            </a:pPr>
            <a:endParaRPr lang="ru-RU" sz="1600" dirty="0">
              <a:latin typeface="Times New Roman"/>
              <a:cs typeface="Arial Unicode MS"/>
            </a:endParaRPr>
          </a:p>
        </p:txBody>
      </p:sp>
      <p:sp>
        <p:nvSpPr>
          <p:cNvPr id="31763" name="Прямоугольник 133"/>
          <p:cNvSpPr>
            <a:spLocks noChangeArrowheads="1"/>
          </p:cNvSpPr>
          <p:nvPr/>
        </p:nvSpPr>
        <p:spPr bwMode="auto">
          <a:xfrm>
            <a:off x="3371706" y="4814888"/>
            <a:ext cx="1225550" cy="1677987"/>
          </a:xfrm>
          <a:prstGeom prst="rect">
            <a:avLst/>
          </a:prstGeom>
          <a:solidFill>
            <a:srgbClr val="CCCCFF"/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07935" tIns="62961" rIns="107935" bIns="62961" anchor="ctr" anchorCtr="1"/>
          <a:lstStyle/>
          <a:p>
            <a:pPr algn="ctr" defTabSz="447675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</a:pPr>
            <a:r>
              <a:rPr lang="en-US" sz="1600" dirty="0">
                <a:latin typeface="Calibri" pitchFamily="34" charset="0"/>
                <a:cs typeface="Arial" pitchFamily="34" charset="0"/>
              </a:rPr>
              <a:t>III</a:t>
            </a:r>
            <a:r>
              <a:rPr lang="ru-RU" sz="1600" dirty="0" smtClean="0">
                <a:latin typeface="Calibri" pitchFamily="34" charset="0"/>
                <a:cs typeface="Arial" pitchFamily="34" charset="0"/>
              </a:rPr>
              <a:t> этап </a:t>
            </a:r>
            <a:br>
              <a:rPr lang="ru-RU" sz="1600" dirty="0" smtClean="0">
                <a:latin typeface="Calibri" pitchFamily="34" charset="0"/>
                <a:cs typeface="Arial" pitchFamily="34" charset="0"/>
              </a:rPr>
            </a:br>
            <a:r>
              <a:rPr lang="en-US" sz="1600" dirty="0" smtClean="0">
                <a:latin typeface="Calibri" pitchFamily="34" charset="0"/>
                <a:cs typeface="Arial" pitchFamily="34" charset="0"/>
              </a:rPr>
              <a:t>6</a:t>
            </a:r>
            <a:r>
              <a:rPr lang="ru-RU" sz="1600" dirty="0" smtClean="0">
                <a:latin typeface="Calibri" pitchFamily="34" charset="0"/>
                <a:cs typeface="Arial" pitchFamily="34" charset="0"/>
              </a:rPr>
              <a:t> стандартов</a:t>
            </a:r>
          </a:p>
        </p:txBody>
      </p:sp>
      <p:sp>
        <p:nvSpPr>
          <p:cNvPr id="141" name="Прямоугольник 140"/>
          <p:cNvSpPr/>
          <p:nvPr/>
        </p:nvSpPr>
        <p:spPr>
          <a:xfrm>
            <a:off x="544513" y="6597650"/>
            <a:ext cx="104775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2012-13</a:t>
            </a:r>
            <a:endParaRPr lang="ru-RU" sz="1800" b="1" dirty="0">
              <a:solidFill>
                <a:srgbClr val="000000"/>
              </a:solidFill>
            </a:endParaRPr>
          </a:p>
        </p:txBody>
      </p:sp>
      <p:sp>
        <p:nvSpPr>
          <p:cNvPr id="142" name="Прямоугольник 141"/>
          <p:cNvSpPr/>
          <p:nvPr/>
        </p:nvSpPr>
        <p:spPr>
          <a:xfrm>
            <a:off x="2000232" y="6578622"/>
            <a:ext cx="1289041" cy="2793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2014 - 15</a:t>
            </a:r>
            <a:endParaRPr lang="ru-RU" sz="1800" b="1" dirty="0">
              <a:solidFill>
                <a:srgbClr val="000000"/>
              </a:solidFill>
            </a:endParaRPr>
          </a:p>
        </p:txBody>
      </p:sp>
      <p:sp>
        <p:nvSpPr>
          <p:cNvPr id="143" name="Прямоугольник 142"/>
          <p:cNvSpPr/>
          <p:nvPr/>
        </p:nvSpPr>
        <p:spPr>
          <a:xfrm>
            <a:off x="3357554" y="6500834"/>
            <a:ext cx="1428760" cy="3492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2015 - 16</a:t>
            </a:r>
            <a:endParaRPr lang="ru-RU" sz="1800" b="1" dirty="0">
              <a:solidFill>
                <a:srgbClr val="000000"/>
              </a:solidFill>
            </a:endParaRPr>
          </a:p>
        </p:txBody>
      </p:sp>
      <p:sp>
        <p:nvSpPr>
          <p:cNvPr id="144" name="Прямоугольник 143"/>
          <p:cNvSpPr/>
          <p:nvPr/>
        </p:nvSpPr>
        <p:spPr>
          <a:xfrm>
            <a:off x="4924424" y="6572272"/>
            <a:ext cx="1433525" cy="2698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2016 - 17</a:t>
            </a:r>
            <a:endParaRPr lang="ru-RU" sz="1800" b="1" dirty="0">
              <a:solidFill>
                <a:srgbClr val="000000"/>
              </a:solidFill>
            </a:endParaRPr>
          </a:p>
        </p:txBody>
      </p:sp>
      <p:sp>
        <p:nvSpPr>
          <p:cNvPr id="145" name="Прямоугольник 144"/>
          <p:cNvSpPr/>
          <p:nvPr/>
        </p:nvSpPr>
        <p:spPr>
          <a:xfrm>
            <a:off x="6397625" y="6584950"/>
            <a:ext cx="104775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2017</a:t>
            </a:r>
            <a:endParaRPr lang="ru-RU" sz="1800" b="1" dirty="0">
              <a:solidFill>
                <a:srgbClr val="000000"/>
              </a:solidFill>
            </a:endParaRPr>
          </a:p>
        </p:txBody>
      </p:sp>
      <p:sp>
        <p:nvSpPr>
          <p:cNvPr id="146" name="Прямоугольник 145"/>
          <p:cNvSpPr/>
          <p:nvPr/>
        </p:nvSpPr>
        <p:spPr>
          <a:xfrm>
            <a:off x="7858125" y="6584950"/>
            <a:ext cx="104775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2018</a:t>
            </a:r>
            <a:endParaRPr lang="ru-RU" sz="1800" b="1" dirty="0">
              <a:solidFill>
                <a:srgbClr val="000000"/>
              </a:solidFill>
            </a:endParaRPr>
          </a:p>
        </p:txBody>
      </p:sp>
      <p:sp>
        <p:nvSpPr>
          <p:cNvPr id="147" name="Прямоугольник 146"/>
          <p:cNvSpPr/>
          <p:nvPr/>
        </p:nvSpPr>
        <p:spPr>
          <a:xfrm>
            <a:off x="2071670" y="2643182"/>
            <a:ext cx="1223962" cy="1677988"/>
          </a:xfrm>
          <a:prstGeom prst="rect">
            <a:avLst/>
          </a:prstGeom>
          <a:solidFill>
            <a:srgbClr val="92D050"/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lIns="107935" tIns="62961" rIns="107935" bIns="62961" anchor="ctr" anchorCtr="1"/>
          <a:lstStyle/>
          <a:p>
            <a:pPr algn="ctr" defTabSz="449237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  <a:defRPr/>
            </a:pPr>
            <a:endParaRPr lang="ru-RU" sz="1600" dirty="0">
              <a:latin typeface="Times New Roman"/>
              <a:cs typeface="Arial Unicode MS"/>
            </a:endParaRPr>
          </a:p>
        </p:txBody>
      </p:sp>
      <p:sp>
        <p:nvSpPr>
          <p:cNvPr id="148" name="Прямоугольник 147"/>
          <p:cNvSpPr/>
          <p:nvPr/>
        </p:nvSpPr>
        <p:spPr>
          <a:xfrm>
            <a:off x="2000232" y="2714620"/>
            <a:ext cx="1223962" cy="1676400"/>
          </a:xfrm>
          <a:prstGeom prst="rect">
            <a:avLst/>
          </a:prstGeom>
          <a:solidFill>
            <a:srgbClr val="92D050"/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lIns="107935" tIns="62961" rIns="107935" bIns="62961" anchor="ctr" anchorCtr="1"/>
          <a:lstStyle/>
          <a:p>
            <a:pPr algn="ctr" defTabSz="449237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  <a:defRPr/>
            </a:pPr>
            <a:endParaRPr lang="ru-RU" sz="1600" dirty="0">
              <a:latin typeface="Times New Roman"/>
              <a:cs typeface="Arial Unicode MS"/>
            </a:endParaRPr>
          </a:p>
        </p:txBody>
      </p:sp>
      <p:sp>
        <p:nvSpPr>
          <p:cNvPr id="59419" name="Прямоугольник 148"/>
          <p:cNvSpPr>
            <a:spLocks noChangeArrowheads="1"/>
          </p:cNvSpPr>
          <p:nvPr/>
        </p:nvSpPr>
        <p:spPr bwMode="auto">
          <a:xfrm>
            <a:off x="1857356" y="2786058"/>
            <a:ext cx="1223962" cy="1677987"/>
          </a:xfrm>
          <a:prstGeom prst="rect">
            <a:avLst/>
          </a:prstGeom>
          <a:solidFill>
            <a:srgbClr val="92D050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lIns="107935" tIns="62961" rIns="107935" bIns="62961" anchor="ctr" anchorCtr="1"/>
          <a:lstStyle/>
          <a:p>
            <a:pPr algn="ctr" defTabSz="447675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</a:pPr>
            <a:r>
              <a:rPr lang="en-US" sz="1600" dirty="0" smtClean="0">
                <a:latin typeface="Calibri" pitchFamily="34" charset="0"/>
                <a:cs typeface="Arial" pitchFamily="34" charset="0"/>
              </a:rPr>
              <a:t>I</a:t>
            </a:r>
            <a:r>
              <a:rPr lang="ru-RU" sz="1600" dirty="0" smtClean="0">
                <a:latin typeface="Calibri" pitchFamily="34" charset="0"/>
                <a:cs typeface="Arial" pitchFamily="34" charset="0"/>
              </a:rPr>
              <a:t> этап </a:t>
            </a:r>
            <a:br>
              <a:rPr lang="ru-RU" sz="1600" dirty="0" smtClean="0">
                <a:latin typeface="Calibri" pitchFamily="34" charset="0"/>
                <a:cs typeface="Arial" pitchFamily="34" charset="0"/>
              </a:rPr>
            </a:br>
            <a:r>
              <a:rPr lang="ru-RU" sz="1600" dirty="0" smtClean="0">
                <a:latin typeface="Calibri" pitchFamily="34" charset="0"/>
                <a:cs typeface="Arial" pitchFamily="34" charset="0"/>
              </a:rPr>
              <a:t>5 стандартов</a:t>
            </a:r>
          </a:p>
        </p:txBody>
      </p:sp>
      <p:sp>
        <p:nvSpPr>
          <p:cNvPr id="153" name="Прямоугольник 152"/>
          <p:cNvSpPr/>
          <p:nvPr/>
        </p:nvSpPr>
        <p:spPr>
          <a:xfrm>
            <a:off x="3576638" y="2716213"/>
            <a:ext cx="1223962" cy="1677987"/>
          </a:xfrm>
          <a:prstGeom prst="rect">
            <a:avLst/>
          </a:prstGeom>
          <a:solidFill>
            <a:srgbClr val="92D050"/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lIns="107935" tIns="62961" rIns="107935" bIns="62961" anchor="ctr" anchorCtr="1"/>
          <a:lstStyle/>
          <a:p>
            <a:pPr algn="ctr" defTabSz="449237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  <a:defRPr/>
            </a:pPr>
            <a:endParaRPr lang="ru-RU" sz="1600" dirty="0">
              <a:latin typeface="Times New Roman"/>
              <a:cs typeface="Arial Unicode MS"/>
            </a:endParaRPr>
          </a:p>
        </p:txBody>
      </p:sp>
      <p:sp>
        <p:nvSpPr>
          <p:cNvPr id="154" name="Прямоугольник 153"/>
          <p:cNvSpPr/>
          <p:nvPr/>
        </p:nvSpPr>
        <p:spPr>
          <a:xfrm>
            <a:off x="3544888" y="2759075"/>
            <a:ext cx="1223962" cy="1677988"/>
          </a:xfrm>
          <a:prstGeom prst="rect">
            <a:avLst/>
          </a:prstGeom>
          <a:solidFill>
            <a:srgbClr val="92D050"/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lIns="107935" tIns="62961" rIns="107935" bIns="62961" anchor="ctr" anchorCtr="1"/>
          <a:lstStyle/>
          <a:p>
            <a:pPr algn="ctr" defTabSz="449237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  <a:defRPr/>
            </a:pPr>
            <a:endParaRPr lang="ru-RU" sz="1600" dirty="0">
              <a:latin typeface="Times New Roman"/>
              <a:cs typeface="Arial Unicode MS"/>
            </a:endParaRPr>
          </a:p>
        </p:txBody>
      </p:sp>
      <p:sp>
        <p:nvSpPr>
          <p:cNvPr id="59422" name="Прямоугольник 154"/>
          <p:cNvSpPr>
            <a:spLocks noChangeArrowheads="1"/>
          </p:cNvSpPr>
          <p:nvPr/>
        </p:nvSpPr>
        <p:spPr bwMode="auto">
          <a:xfrm>
            <a:off x="3481388" y="2824163"/>
            <a:ext cx="1223962" cy="1677987"/>
          </a:xfrm>
          <a:prstGeom prst="rect">
            <a:avLst/>
          </a:prstGeom>
          <a:solidFill>
            <a:srgbClr val="92D050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lIns="107935" tIns="62961" rIns="107935" bIns="62961" anchor="ctr" anchorCtr="1"/>
          <a:lstStyle/>
          <a:p>
            <a:pPr algn="ctr" defTabSz="447675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</a:pPr>
            <a:r>
              <a:rPr lang="en-US" sz="1600" dirty="0" smtClean="0">
                <a:latin typeface="Calibri" pitchFamily="34" charset="0"/>
                <a:cs typeface="Arial" pitchFamily="34" charset="0"/>
              </a:rPr>
              <a:t>II</a:t>
            </a:r>
            <a:r>
              <a:rPr lang="ru-RU" sz="1600" dirty="0" smtClean="0">
                <a:latin typeface="Calibri" pitchFamily="34" charset="0"/>
                <a:cs typeface="Arial" pitchFamily="34" charset="0"/>
              </a:rPr>
              <a:t> этап </a:t>
            </a:r>
            <a:br>
              <a:rPr lang="ru-RU" sz="1600" dirty="0" smtClean="0">
                <a:latin typeface="Calibri" pitchFamily="34" charset="0"/>
                <a:cs typeface="Arial" pitchFamily="34" charset="0"/>
              </a:rPr>
            </a:br>
            <a:r>
              <a:rPr lang="ru-RU" sz="1600" dirty="0" smtClean="0">
                <a:latin typeface="Calibri" pitchFamily="34" charset="0"/>
                <a:cs typeface="Arial" pitchFamily="34" charset="0"/>
              </a:rPr>
              <a:t>7 стандартов</a:t>
            </a:r>
          </a:p>
        </p:txBody>
      </p:sp>
      <p:sp>
        <p:nvSpPr>
          <p:cNvPr id="156" name="Прямоугольник 155"/>
          <p:cNvSpPr/>
          <p:nvPr/>
        </p:nvSpPr>
        <p:spPr>
          <a:xfrm>
            <a:off x="5024438" y="2716213"/>
            <a:ext cx="1223962" cy="1677987"/>
          </a:xfrm>
          <a:prstGeom prst="rect">
            <a:avLst/>
          </a:prstGeom>
          <a:solidFill>
            <a:srgbClr val="92D050"/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lIns="107935" tIns="62961" rIns="107935" bIns="62961" anchor="ctr" anchorCtr="1"/>
          <a:lstStyle/>
          <a:p>
            <a:pPr algn="ctr" defTabSz="449237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  <a:defRPr/>
            </a:pPr>
            <a:endParaRPr lang="ru-RU" sz="1600" dirty="0">
              <a:latin typeface="Times New Roman"/>
              <a:cs typeface="Arial Unicode MS"/>
            </a:endParaRPr>
          </a:p>
        </p:txBody>
      </p:sp>
      <p:sp>
        <p:nvSpPr>
          <p:cNvPr id="157" name="Прямоугольник 156"/>
          <p:cNvSpPr/>
          <p:nvPr/>
        </p:nvSpPr>
        <p:spPr>
          <a:xfrm>
            <a:off x="4992688" y="2759075"/>
            <a:ext cx="1223962" cy="1677988"/>
          </a:xfrm>
          <a:prstGeom prst="rect">
            <a:avLst/>
          </a:prstGeom>
          <a:solidFill>
            <a:srgbClr val="92D050"/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lIns="107935" tIns="62961" rIns="107935" bIns="62961" anchor="ctr" anchorCtr="1"/>
          <a:lstStyle/>
          <a:p>
            <a:pPr algn="ctr" defTabSz="449237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  <a:defRPr/>
            </a:pPr>
            <a:endParaRPr lang="ru-RU" sz="1600" dirty="0">
              <a:latin typeface="Times New Roman"/>
              <a:cs typeface="Arial Unicode MS"/>
            </a:endParaRPr>
          </a:p>
        </p:txBody>
      </p:sp>
      <p:sp>
        <p:nvSpPr>
          <p:cNvPr id="59425" name="Прямоугольник 157"/>
          <p:cNvSpPr>
            <a:spLocks noChangeArrowheads="1"/>
          </p:cNvSpPr>
          <p:nvPr/>
        </p:nvSpPr>
        <p:spPr bwMode="auto">
          <a:xfrm>
            <a:off x="4929188" y="2824163"/>
            <a:ext cx="1223962" cy="1677987"/>
          </a:xfrm>
          <a:prstGeom prst="rect">
            <a:avLst/>
          </a:prstGeom>
          <a:solidFill>
            <a:srgbClr val="92D050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lIns="107935" tIns="62961" rIns="107935" bIns="62961" anchor="ctr" anchorCtr="1"/>
          <a:lstStyle/>
          <a:p>
            <a:pPr algn="ctr" defTabSz="447675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</a:pPr>
            <a:r>
              <a:rPr lang="en-US" sz="1600" smtClean="0">
                <a:latin typeface="Calibri" pitchFamily="34" charset="0"/>
                <a:cs typeface="Arial" pitchFamily="34" charset="0"/>
              </a:rPr>
              <a:t>III</a:t>
            </a:r>
            <a:r>
              <a:rPr lang="ru-RU" sz="1600" smtClean="0">
                <a:latin typeface="Calibri" pitchFamily="34" charset="0"/>
                <a:cs typeface="Arial" pitchFamily="34" charset="0"/>
              </a:rPr>
              <a:t> этап </a:t>
            </a:r>
            <a:br>
              <a:rPr lang="ru-RU" sz="1600" smtClean="0">
                <a:latin typeface="Calibri" pitchFamily="34" charset="0"/>
                <a:cs typeface="Arial" pitchFamily="34" charset="0"/>
              </a:rPr>
            </a:br>
            <a:r>
              <a:rPr lang="ru-RU" sz="1600" smtClean="0">
                <a:latin typeface="Calibri" pitchFamily="34" charset="0"/>
                <a:cs typeface="Arial" pitchFamily="34" charset="0"/>
              </a:rPr>
              <a:t>7 стандартов</a:t>
            </a:r>
          </a:p>
        </p:txBody>
      </p:sp>
      <p:sp>
        <p:nvSpPr>
          <p:cNvPr id="159" name="Прямоугольник 158"/>
          <p:cNvSpPr/>
          <p:nvPr/>
        </p:nvSpPr>
        <p:spPr>
          <a:xfrm>
            <a:off x="6499225" y="2663825"/>
            <a:ext cx="1223963" cy="1677988"/>
          </a:xfrm>
          <a:prstGeom prst="rect">
            <a:avLst/>
          </a:prstGeom>
          <a:solidFill>
            <a:srgbClr val="92D050"/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lIns="107935" tIns="62961" rIns="107935" bIns="62961" anchor="ctr" anchorCtr="1"/>
          <a:lstStyle/>
          <a:p>
            <a:pPr algn="ctr" defTabSz="449237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  <a:defRPr/>
            </a:pPr>
            <a:endParaRPr lang="ru-RU" sz="1600" dirty="0">
              <a:latin typeface="Times New Roman"/>
              <a:cs typeface="Arial Unicode MS"/>
            </a:endParaRPr>
          </a:p>
        </p:txBody>
      </p:sp>
      <p:sp>
        <p:nvSpPr>
          <p:cNvPr id="160" name="Прямоугольник 159"/>
          <p:cNvSpPr/>
          <p:nvPr/>
        </p:nvSpPr>
        <p:spPr>
          <a:xfrm>
            <a:off x="6465888" y="2708275"/>
            <a:ext cx="1225550" cy="1676400"/>
          </a:xfrm>
          <a:prstGeom prst="rect">
            <a:avLst/>
          </a:prstGeom>
          <a:solidFill>
            <a:srgbClr val="92D050"/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lIns="107935" tIns="62961" rIns="107935" bIns="62961" anchor="ctr" anchorCtr="1"/>
          <a:lstStyle/>
          <a:p>
            <a:pPr algn="ctr" defTabSz="449237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  <a:defRPr/>
            </a:pPr>
            <a:endParaRPr lang="ru-RU" sz="1600" dirty="0">
              <a:latin typeface="Times New Roman"/>
              <a:cs typeface="Arial Unicode MS"/>
            </a:endParaRPr>
          </a:p>
        </p:txBody>
      </p:sp>
      <p:sp>
        <p:nvSpPr>
          <p:cNvPr id="59428" name="Прямоугольник 160"/>
          <p:cNvSpPr>
            <a:spLocks noChangeArrowheads="1"/>
          </p:cNvSpPr>
          <p:nvPr/>
        </p:nvSpPr>
        <p:spPr bwMode="auto">
          <a:xfrm>
            <a:off x="6403975" y="2773363"/>
            <a:ext cx="1223963" cy="1677987"/>
          </a:xfrm>
          <a:prstGeom prst="rect">
            <a:avLst/>
          </a:prstGeom>
          <a:solidFill>
            <a:srgbClr val="92D050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lIns="107935" tIns="62961" rIns="107935" bIns="62961" anchor="ctr" anchorCtr="1"/>
          <a:lstStyle/>
          <a:p>
            <a:pPr algn="ctr" defTabSz="447675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</a:pPr>
            <a:r>
              <a:rPr lang="en-US" sz="1600" smtClean="0">
                <a:latin typeface="Calibri" pitchFamily="34" charset="0"/>
                <a:cs typeface="Arial" pitchFamily="34" charset="0"/>
              </a:rPr>
              <a:t>IV</a:t>
            </a:r>
            <a:r>
              <a:rPr lang="ru-RU" sz="1600" smtClean="0">
                <a:latin typeface="Calibri" pitchFamily="34" charset="0"/>
                <a:cs typeface="Arial" pitchFamily="34" charset="0"/>
              </a:rPr>
              <a:t> этап </a:t>
            </a:r>
            <a:br>
              <a:rPr lang="ru-RU" sz="1600" smtClean="0">
                <a:latin typeface="Calibri" pitchFamily="34" charset="0"/>
                <a:cs typeface="Arial" pitchFamily="34" charset="0"/>
              </a:rPr>
            </a:br>
            <a:r>
              <a:rPr lang="en-US" sz="1600" smtClean="0">
                <a:latin typeface="Calibri" pitchFamily="34" charset="0"/>
                <a:cs typeface="Arial" pitchFamily="34" charset="0"/>
              </a:rPr>
              <a:t>6</a:t>
            </a:r>
            <a:r>
              <a:rPr lang="ru-RU" sz="1600" smtClean="0">
                <a:latin typeface="Calibri" pitchFamily="34" charset="0"/>
                <a:cs typeface="Arial" pitchFamily="34" charset="0"/>
              </a:rPr>
              <a:t> стандартов</a:t>
            </a:r>
          </a:p>
        </p:txBody>
      </p:sp>
      <p:sp>
        <p:nvSpPr>
          <p:cNvPr id="162" name="Прямоугольник 161"/>
          <p:cNvSpPr/>
          <p:nvPr/>
        </p:nvSpPr>
        <p:spPr>
          <a:xfrm>
            <a:off x="3705225" y="877888"/>
            <a:ext cx="1223963" cy="16779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lIns="107935" tIns="62961" rIns="107935" bIns="62961" anchor="ctr" anchorCtr="1"/>
          <a:lstStyle/>
          <a:p>
            <a:pPr algn="ctr" defTabSz="449237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  <a:defRPr/>
            </a:pPr>
            <a:endParaRPr lang="ru-RU" sz="1600" dirty="0">
              <a:latin typeface="Times New Roman"/>
              <a:cs typeface="Arial Unicode MS"/>
            </a:endParaRPr>
          </a:p>
        </p:txBody>
      </p:sp>
      <p:sp>
        <p:nvSpPr>
          <p:cNvPr id="163" name="Прямоугольник 162"/>
          <p:cNvSpPr/>
          <p:nvPr/>
        </p:nvSpPr>
        <p:spPr>
          <a:xfrm>
            <a:off x="3673475" y="920750"/>
            <a:ext cx="1223963" cy="16779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lIns="107935" tIns="62961" rIns="107935" bIns="62961" anchor="ctr" anchorCtr="1"/>
          <a:lstStyle/>
          <a:p>
            <a:pPr algn="ctr" defTabSz="449237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  <a:defRPr/>
            </a:pPr>
            <a:endParaRPr lang="ru-RU" sz="1600" dirty="0">
              <a:latin typeface="Times New Roman"/>
              <a:cs typeface="Arial Unicode MS"/>
            </a:endParaRPr>
          </a:p>
        </p:txBody>
      </p:sp>
      <p:sp>
        <p:nvSpPr>
          <p:cNvPr id="164" name="Прямоугольник 163"/>
          <p:cNvSpPr/>
          <p:nvPr/>
        </p:nvSpPr>
        <p:spPr>
          <a:xfrm>
            <a:off x="3609975" y="985838"/>
            <a:ext cx="1223963" cy="16779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lIns="107935" tIns="62961" rIns="107935" bIns="62961" anchor="ctr" anchorCtr="1"/>
          <a:lstStyle/>
          <a:p>
            <a:pPr algn="ctr" defTabSz="447675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</a:pPr>
            <a:r>
              <a:rPr lang="en-US" sz="1600" smtClean="0">
                <a:latin typeface="Calibri" pitchFamily="34" charset="0"/>
                <a:cs typeface="Arial" pitchFamily="34" charset="0"/>
              </a:rPr>
              <a:t>I</a:t>
            </a:r>
            <a:r>
              <a:rPr lang="ru-RU" sz="1600" smtClean="0">
                <a:latin typeface="Calibri" pitchFamily="34" charset="0"/>
                <a:cs typeface="Arial" pitchFamily="34" charset="0"/>
              </a:rPr>
              <a:t> этап </a:t>
            </a:r>
            <a:br>
              <a:rPr lang="ru-RU" sz="1600" smtClean="0">
                <a:latin typeface="Calibri" pitchFamily="34" charset="0"/>
                <a:cs typeface="Arial" pitchFamily="34" charset="0"/>
              </a:rPr>
            </a:br>
            <a:r>
              <a:rPr lang="ru-RU" sz="1600" smtClean="0">
                <a:latin typeface="Calibri" pitchFamily="34" charset="0"/>
                <a:cs typeface="Arial" pitchFamily="34" charset="0"/>
              </a:rPr>
              <a:t>5 стандартов</a:t>
            </a:r>
          </a:p>
        </p:txBody>
      </p:sp>
      <p:sp>
        <p:nvSpPr>
          <p:cNvPr id="165" name="Прямоугольник 164"/>
          <p:cNvSpPr/>
          <p:nvPr/>
        </p:nvSpPr>
        <p:spPr>
          <a:xfrm>
            <a:off x="5153025" y="838200"/>
            <a:ext cx="1223963" cy="16779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lIns="107935" tIns="62961" rIns="107935" bIns="62961" anchor="ctr" anchorCtr="1"/>
          <a:lstStyle/>
          <a:p>
            <a:pPr algn="ctr" defTabSz="449237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  <a:defRPr/>
            </a:pPr>
            <a:endParaRPr lang="ru-RU" sz="1600" dirty="0">
              <a:latin typeface="Times New Roman"/>
              <a:cs typeface="Arial Unicode MS"/>
            </a:endParaRPr>
          </a:p>
        </p:txBody>
      </p:sp>
      <p:sp>
        <p:nvSpPr>
          <p:cNvPr id="166" name="Прямоугольник 165"/>
          <p:cNvSpPr/>
          <p:nvPr/>
        </p:nvSpPr>
        <p:spPr>
          <a:xfrm>
            <a:off x="5119688" y="881063"/>
            <a:ext cx="1223962" cy="16779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lIns="107935" tIns="62961" rIns="107935" bIns="62961" anchor="ctr" anchorCtr="1"/>
          <a:lstStyle/>
          <a:p>
            <a:pPr algn="ctr" defTabSz="449237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  <a:defRPr/>
            </a:pPr>
            <a:endParaRPr lang="ru-RU" sz="1600" dirty="0">
              <a:latin typeface="Times New Roman"/>
              <a:cs typeface="Arial Unicode MS"/>
            </a:endParaRPr>
          </a:p>
        </p:txBody>
      </p:sp>
      <p:sp>
        <p:nvSpPr>
          <p:cNvPr id="167" name="Прямоугольник 166"/>
          <p:cNvSpPr/>
          <p:nvPr/>
        </p:nvSpPr>
        <p:spPr>
          <a:xfrm>
            <a:off x="5056188" y="946150"/>
            <a:ext cx="1225550" cy="16779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lIns="107935" tIns="62961" rIns="107935" bIns="62961" anchor="ctr" anchorCtr="1"/>
          <a:lstStyle/>
          <a:p>
            <a:pPr algn="ctr" defTabSz="447675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</a:pPr>
            <a:r>
              <a:rPr lang="en-US" sz="1600" smtClean="0">
                <a:latin typeface="Calibri" pitchFamily="34" charset="0"/>
                <a:cs typeface="Arial" pitchFamily="34" charset="0"/>
              </a:rPr>
              <a:t>II</a:t>
            </a:r>
            <a:r>
              <a:rPr lang="ru-RU" sz="1600" smtClean="0">
                <a:latin typeface="Calibri" pitchFamily="34" charset="0"/>
                <a:cs typeface="Arial" pitchFamily="34" charset="0"/>
              </a:rPr>
              <a:t> этап </a:t>
            </a:r>
            <a:br>
              <a:rPr lang="ru-RU" sz="1600" smtClean="0">
                <a:latin typeface="Calibri" pitchFamily="34" charset="0"/>
                <a:cs typeface="Arial" pitchFamily="34" charset="0"/>
              </a:rPr>
            </a:br>
            <a:r>
              <a:rPr lang="ru-RU" sz="1600" smtClean="0">
                <a:latin typeface="Calibri" pitchFamily="34" charset="0"/>
                <a:cs typeface="Arial" pitchFamily="34" charset="0"/>
              </a:rPr>
              <a:t>7 стандартов</a:t>
            </a:r>
          </a:p>
        </p:txBody>
      </p:sp>
      <p:sp>
        <p:nvSpPr>
          <p:cNvPr id="168" name="Прямоугольник 167"/>
          <p:cNvSpPr/>
          <p:nvPr/>
        </p:nvSpPr>
        <p:spPr>
          <a:xfrm>
            <a:off x="6627813" y="788988"/>
            <a:ext cx="1223962" cy="16779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lIns="107935" tIns="62961" rIns="107935" bIns="62961" anchor="ctr" anchorCtr="1"/>
          <a:lstStyle/>
          <a:p>
            <a:pPr algn="ctr" defTabSz="449237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  <a:defRPr/>
            </a:pPr>
            <a:endParaRPr lang="ru-RU" sz="1600" dirty="0">
              <a:latin typeface="Times New Roman"/>
              <a:cs typeface="Arial Unicode MS"/>
            </a:endParaRPr>
          </a:p>
        </p:txBody>
      </p:sp>
      <p:sp>
        <p:nvSpPr>
          <p:cNvPr id="169" name="Прямоугольник 168"/>
          <p:cNvSpPr/>
          <p:nvPr/>
        </p:nvSpPr>
        <p:spPr>
          <a:xfrm>
            <a:off x="6594475" y="833438"/>
            <a:ext cx="1225550" cy="16764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lIns="107935" tIns="62961" rIns="107935" bIns="62961" anchor="ctr" anchorCtr="1"/>
          <a:lstStyle/>
          <a:p>
            <a:pPr algn="ctr" defTabSz="449237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  <a:defRPr/>
            </a:pPr>
            <a:endParaRPr lang="ru-RU" sz="1600" dirty="0">
              <a:latin typeface="Times New Roman"/>
              <a:cs typeface="Arial Unicode MS"/>
            </a:endParaRPr>
          </a:p>
        </p:txBody>
      </p:sp>
      <p:sp>
        <p:nvSpPr>
          <p:cNvPr id="170" name="Прямоугольник 169"/>
          <p:cNvSpPr/>
          <p:nvPr/>
        </p:nvSpPr>
        <p:spPr>
          <a:xfrm>
            <a:off x="6532563" y="898525"/>
            <a:ext cx="1223962" cy="16779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lIns="107935" tIns="62961" rIns="107935" bIns="62961" anchor="ctr" anchorCtr="1"/>
          <a:lstStyle/>
          <a:p>
            <a:pPr algn="ctr" defTabSz="447675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</a:pPr>
            <a:r>
              <a:rPr lang="en-US" sz="1600" smtClean="0">
                <a:latin typeface="Calibri" pitchFamily="34" charset="0"/>
                <a:cs typeface="Arial" pitchFamily="34" charset="0"/>
              </a:rPr>
              <a:t>III</a:t>
            </a:r>
            <a:r>
              <a:rPr lang="ru-RU" sz="1600" smtClean="0">
                <a:latin typeface="Calibri" pitchFamily="34" charset="0"/>
                <a:cs typeface="Arial" pitchFamily="34" charset="0"/>
              </a:rPr>
              <a:t> этап </a:t>
            </a:r>
            <a:br>
              <a:rPr lang="ru-RU" sz="1600" smtClean="0">
                <a:latin typeface="Calibri" pitchFamily="34" charset="0"/>
                <a:cs typeface="Arial" pitchFamily="34" charset="0"/>
              </a:rPr>
            </a:br>
            <a:r>
              <a:rPr lang="ru-RU" sz="1600" smtClean="0">
                <a:latin typeface="Calibri" pitchFamily="34" charset="0"/>
                <a:cs typeface="Arial" pitchFamily="34" charset="0"/>
              </a:rPr>
              <a:t>7 стандартов</a:t>
            </a:r>
          </a:p>
        </p:txBody>
      </p:sp>
      <p:sp>
        <p:nvSpPr>
          <p:cNvPr id="171" name="Прямоугольник 170"/>
          <p:cNvSpPr/>
          <p:nvPr/>
        </p:nvSpPr>
        <p:spPr>
          <a:xfrm>
            <a:off x="8015288" y="768350"/>
            <a:ext cx="1223962" cy="16779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lIns="107935" tIns="62961" rIns="107935" bIns="62961" anchor="ctr" anchorCtr="1"/>
          <a:lstStyle/>
          <a:p>
            <a:pPr algn="ctr" defTabSz="449237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  <a:defRPr/>
            </a:pPr>
            <a:endParaRPr lang="ru-RU" sz="1600" dirty="0">
              <a:latin typeface="Times New Roman"/>
              <a:cs typeface="Arial Unicode MS"/>
            </a:endParaRPr>
          </a:p>
        </p:txBody>
      </p:sp>
      <p:sp>
        <p:nvSpPr>
          <p:cNvPr id="172" name="Прямоугольник 171"/>
          <p:cNvSpPr/>
          <p:nvPr/>
        </p:nvSpPr>
        <p:spPr>
          <a:xfrm>
            <a:off x="7983538" y="812800"/>
            <a:ext cx="1223962" cy="16764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lIns="107935" tIns="62961" rIns="107935" bIns="62961" anchor="ctr" anchorCtr="1"/>
          <a:lstStyle/>
          <a:p>
            <a:pPr algn="ctr" defTabSz="449237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  <a:defRPr/>
            </a:pPr>
            <a:endParaRPr lang="ru-RU" sz="1600" dirty="0">
              <a:latin typeface="Times New Roman"/>
              <a:cs typeface="Arial Unicode MS"/>
            </a:endParaRPr>
          </a:p>
        </p:txBody>
      </p:sp>
      <p:sp>
        <p:nvSpPr>
          <p:cNvPr id="173" name="Прямоугольник 172"/>
          <p:cNvSpPr/>
          <p:nvPr/>
        </p:nvSpPr>
        <p:spPr>
          <a:xfrm>
            <a:off x="7920038" y="877888"/>
            <a:ext cx="1223962" cy="16779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lIns="107935" tIns="62961" rIns="107935" bIns="62961" anchor="ctr" anchorCtr="1"/>
          <a:lstStyle/>
          <a:p>
            <a:pPr algn="ctr" defTabSz="447675" eaLnBrk="0" hangingPunct="0">
              <a:lnSpc>
                <a:spcPct val="76000"/>
              </a:lnSpc>
              <a:buClr>
                <a:srgbClr val="000000"/>
              </a:buClr>
              <a:buSzPct val="100000"/>
              <a:tabLst>
                <a:tab pos="984250" algn="l"/>
              </a:tabLst>
            </a:pPr>
            <a:r>
              <a:rPr lang="en-US" sz="1600" smtClean="0">
                <a:latin typeface="Calibri" pitchFamily="34" charset="0"/>
                <a:cs typeface="Arial" pitchFamily="34" charset="0"/>
              </a:rPr>
              <a:t>IV</a:t>
            </a:r>
            <a:r>
              <a:rPr lang="ru-RU" sz="1600" smtClean="0">
                <a:latin typeface="Calibri" pitchFamily="34" charset="0"/>
                <a:cs typeface="Arial" pitchFamily="34" charset="0"/>
              </a:rPr>
              <a:t> этап </a:t>
            </a:r>
            <a:br>
              <a:rPr lang="ru-RU" sz="1600" smtClean="0">
                <a:latin typeface="Calibri" pitchFamily="34" charset="0"/>
                <a:cs typeface="Arial" pitchFamily="34" charset="0"/>
              </a:rPr>
            </a:br>
            <a:r>
              <a:rPr lang="en-US" sz="1600" smtClean="0">
                <a:latin typeface="Calibri" pitchFamily="34" charset="0"/>
                <a:cs typeface="Arial" pitchFamily="34" charset="0"/>
              </a:rPr>
              <a:t>6</a:t>
            </a:r>
            <a:r>
              <a:rPr lang="ru-RU" sz="1600" smtClean="0">
                <a:latin typeface="Calibri" pitchFamily="34" charset="0"/>
                <a:cs typeface="Arial" pitchFamily="34" charset="0"/>
              </a:rPr>
              <a:t> стандартов</a:t>
            </a:r>
          </a:p>
        </p:txBody>
      </p:sp>
      <p:sp>
        <p:nvSpPr>
          <p:cNvPr id="2" name="Круговая стрелка 1"/>
          <p:cNvSpPr/>
          <p:nvPr/>
        </p:nvSpPr>
        <p:spPr>
          <a:xfrm rot="18907694">
            <a:off x="34635" y="3323135"/>
            <a:ext cx="2945355" cy="895350"/>
          </a:xfrm>
          <a:prstGeom prst="circularArrow">
            <a:avLst>
              <a:gd name="adj1" fmla="val 6843"/>
              <a:gd name="adj2" fmla="val 1334935"/>
              <a:gd name="adj3" fmla="val 19043636"/>
              <a:gd name="adj4" fmla="val 10800000"/>
              <a:gd name="adj5" fmla="val 12500"/>
            </a:avLst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1000">
                <a:srgbClr val="92D050"/>
              </a:gs>
              <a:gs pos="0">
                <a:srgbClr val="DDEBCF"/>
              </a:gs>
              <a:gs pos="86244">
                <a:srgbClr val="92D050"/>
              </a:gs>
              <a:gs pos="54600">
                <a:srgbClr val="92D050"/>
              </a:gs>
              <a:gs pos="7497">
                <a:schemeClr val="tx2">
                  <a:lumMod val="40000"/>
                  <a:lumOff val="60000"/>
                </a:schemeClr>
              </a:gs>
              <a:gs pos="13740">
                <a:schemeClr val="tx2">
                  <a:lumMod val="40000"/>
                  <a:lumOff val="60000"/>
                </a:schemeClr>
              </a:gs>
              <a:gs pos="50000">
                <a:schemeClr val="tx2">
                  <a:lumMod val="40000"/>
                  <a:lumOff val="60000"/>
                </a:schemeClr>
              </a:gs>
              <a:gs pos="100000">
                <a:srgbClr val="92D05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5" name="Круговая стрелка 174"/>
          <p:cNvSpPr/>
          <p:nvPr/>
        </p:nvSpPr>
        <p:spPr>
          <a:xfrm rot="20174768">
            <a:off x="1982475" y="1749765"/>
            <a:ext cx="1957072" cy="895350"/>
          </a:xfrm>
          <a:prstGeom prst="circularArrow">
            <a:avLst>
              <a:gd name="adj1" fmla="val 6843"/>
              <a:gd name="adj2" fmla="val 1142319"/>
              <a:gd name="adj3" fmla="val 19043636"/>
              <a:gd name="adj4" fmla="val 10800000"/>
              <a:gd name="adj5" fmla="val 12500"/>
            </a:avLst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1000">
                <a:srgbClr val="92D050"/>
              </a:gs>
              <a:gs pos="0">
                <a:srgbClr val="DDEBCF"/>
              </a:gs>
              <a:gs pos="63000">
                <a:srgbClr val="92D050"/>
              </a:gs>
              <a:gs pos="54600">
                <a:srgbClr val="92D050"/>
              </a:gs>
              <a:gs pos="7497">
                <a:schemeClr val="tx2">
                  <a:lumMod val="40000"/>
                  <a:lumOff val="60000"/>
                </a:schemeClr>
              </a:gs>
              <a:gs pos="2000">
                <a:schemeClr val="tx2">
                  <a:lumMod val="40000"/>
                  <a:lumOff val="60000"/>
                </a:schemeClr>
              </a:gs>
              <a:gs pos="51000">
                <a:schemeClr val="tx2">
                  <a:lumMod val="40000"/>
                  <a:lumOff val="60000"/>
                </a:schemeClr>
              </a:gs>
              <a:gs pos="100000">
                <a:srgbClr val="92D050"/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52" name="Text Box 2"/>
          <p:cNvSpPr txBox="1">
            <a:spLocks noChangeArrowheads="1"/>
          </p:cNvSpPr>
          <p:nvPr/>
        </p:nvSpPr>
        <p:spPr bwMode="auto">
          <a:xfrm>
            <a:off x="6526212" y="6032240"/>
            <a:ext cx="25876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defTabSz="457200" eaLnBrk="1" hangingPunct="1"/>
            <a:r>
              <a:rPr lang="en-GB" sz="1200" dirty="0" smtClean="0">
                <a:solidFill>
                  <a:srgbClr val="000000"/>
                </a:solidFill>
              </a:rPr>
              <a:t>СЛАЙД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fld id="{69103821-F513-405B-8A27-E1DCBDB92158}" type="slidenum">
              <a:rPr lang="en-GB" sz="1400" smtClean="0">
                <a:solidFill>
                  <a:srgbClr val="000000"/>
                </a:solidFill>
              </a:rPr>
              <a:pPr algn="r" defTabSz="457200" eaLnBrk="1" hangingPunct="1"/>
              <a:t>5</a:t>
            </a:fld>
            <a:endParaRPr lang="en-GB" sz="1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883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Прямоугольник 6"/>
          <p:cNvSpPr>
            <a:spLocks noChangeArrowheads="1"/>
          </p:cNvSpPr>
          <p:nvPr/>
        </p:nvSpPr>
        <p:spPr bwMode="auto">
          <a:xfrm>
            <a:off x="323850" y="620713"/>
            <a:ext cx="8820150" cy="618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Предлагается принять следующие национальные стандарты бухгалтерского учета и бухгалтерской отчетности организаций сектора государственного управления:</a:t>
            </a:r>
          </a:p>
          <a:p>
            <a: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1.Концептуальные основы бух. учета и отчетности в общественном секторе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2.Представление финансовых отчетов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3.Отчеты о движении денежных средств                         4.Затраты по займам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5.Учетная политика, изменение учетных оценок и ошибки                </a:t>
            </a:r>
            <a: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6.Аренда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7.Влияние изменений курсов иностранных валют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8.Консолидированные и индивидуальные финансовые отчеты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9.Инвестиции в ассоциированные субъекты           10.Сегментная отчетность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11.Участие в совместной деятельности                12.Строительные контракты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13.Доходы государственных (муниципальных) учреждений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14.Материальные запасы                                                </a:t>
            </a:r>
            <a: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15.Основные средства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16.События после отчетной даты                    17.Вознаграждения работникам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18.Резервы, условные обязательства и условные активы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19.Раскрытие информации о связанных сторонах</a:t>
            </a:r>
          </a:p>
          <a:p>
            <a: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20.Обесценение активов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                                     21.Финансовые инструменты</a:t>
            </a:r>
          </a:p>
          <a:p>
            <a: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22.Представление бюджетной информации в финансовой отчетности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23.Биологические активы                                       24. Нематериальные активы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25.Концессионные договоры на оказание услуг: учет у концедента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26.План счетов бухгалтерского учета и инструкция по его применению.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444018" y="6423688"/>
            <a:ext cx="25876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defTabSz="457200" eaLnBrk="1" hangingPunct="1"/>
            <a:r>
              <a:rPr lang="en-GB" sz="1200" dirty="0" smtClean="0">
                <a:solidFill>
                  <a:srgbClr val="000000"/>
                </a:solidFill>
              </a:rPr>
              <a:t>СЛАЙД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fld id="{69103821-F513-405B-8A27-E1DCBDB92158}" type="slidenum">
              <a:rPr lang="en-GB" sz="1400" smtClean="0">
                <a:solidFill>
                  <a:srgbClr val="000000"/>
                </a:solidFill>
              </a:rPr>
              <a:pPr algn="r" defTabSz="457200" eaLnBrk="1" hangingPunct="1"/>
              <a:t>6</a:t>
            </a:fld>
            <a:endParaRPr lang="en-GB" sz="1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224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Прямоугольник 6"/>
          <p:cNvSpPr>
            <a:spLocks noChangeArrowheads="1"/>
          </p:cNvSpPr>
          <p:nvPr/>
        </p:nvSpPr>
        <p:spPr bwMode="auto">
          <a:xfrm>
            <a:off x="323850" y="620713"/>
            <a:ext cx="8820150" cy="618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Предлагается принять следующие национальные стандарты бухгалтерского учета и бухгалтерской отчетности организаций сектора государственного управления: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1.Концептуальные основы бух. учета и отчетности в общественном секторе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2.Представление финансовых отчетов</a:t>
            </a:r>
          </a:p>
          <a:p>
            <a: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3.Отчеты о движении денежных средств                        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4.Затраты по займам</a:t>
            </a:r>
          </a:p>
          <a:p>
            <a: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5.Учетная политика, изменение учетных оценок и ошибки               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6.Аренда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7.Влияние изменений курсов иностранных валют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8.Консолидированные и индивидуальные финансовые отчеты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9.Инвестиции в ассоциированные субъекты           10.Сегментная отчетность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11.Участие в совместной деятельности                </a:t>
            </a:r>
            <a: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12.Строительные контракты</a:t>
            </a:r>
          </a:p>
          <a:p>
            <a: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13.Доходы государственных (муниципальных) учреждений</a:t>
            </a:r>
          </a:p>
          <a:p>
            <a: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14.Материальные запасы                                               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15.Основные средства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16.События после отчетной даты                    </a:t>
            </a:r>
            <a: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17.Вознаграждения работникам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18.Резервы, условные обязательства и условные активы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19.Раскрытие информации о связанных сторонах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20.Обесценение активов                                       21.Финансовые инструменты</a:t>
            </a:r>
          </a:p>
          <a:p>
            <a: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22.Представление бюджетной информации в финансовой отчетности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23.Биологические активы                                       24. Нематериальные активы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25.Концессионные договоры на оказание услуг: учет у концедента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26.План счетов бухгалтерского учета и инструкция по его применению.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444018" y="6423688"/>
            <a:ext cx="25876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defTabSz="457200" eaLnBrk="1" hangingPunct="1"/>
            <a:r>
              <a:rPr lang="en-GB" sz="1200" dirty="0" smtClean="0">
                <a:solidFill>
                  <a:srgbClr val="000000"/>
                </a:solidFill>
              </a:rPr>
              <a:t>СЛАЙД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fld id="{69103821-F513-405B-8A27-E1DCBDB92158}" type="slidenum">
              <a:rPr lang="en-GB" sz="1400" smtClean="0">
                <a:solidFill>
                  <a:srgbClr val="000000"/>
                </a:solidFill>
              </a:rPr>
              <a:pPr algn="r" defTabSz="457200" eaLnBrk="1" hangingPunct="1"/>
              <a:t>7</a:t>
            </a:fld>
            <a:endParaRPr lang="en-GB" sz="1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679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149225" y="692150"/>
            <a:ext cx="8994775" cy="4094172"/>
          </a:xfrm>
        </p:spPr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Планируемые изменения в приказы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(дата принятия до 1 ноября 2013)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 по учету (157н,162н,174н, 183н)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и отчетности (191н,33н)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endParaRPr lang="ru-RU" dirty="0" smtClean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0338" y="2997200"/>
            <a:ext cx="8812212" cy="3024188"/>
          </a:xfrm>
        </p:spPr>
        <p:txBody>
          <a:bodyPr/>
          <a:lstStyle/>
          <a:p>
            <a:pPr>
              <a:buFont typeface="Symbol" pitchFamily="18" charset="2"/>
              <a:buNone/>
              <a:defRPr/>
            </a:pPr>
            <a:r>
              <a:rPr lang="ru-RU" dirty="0" smtClean="0">
                <a:solidFill>
                  <a:srgbClr val="514185"/>
                </a:solidFill>
                <a:latin typeface="Arial" pitchFamily="34" charset="0"/>
                <a:ea typeface="+mj-ea"/>
                <a:cs typeface="Arial" pitchFamily="34" charset="0"/>
              </a:rPr>
              <a:t>   </a:t>
            </a:r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smtClean="0"/>
              <a:t>СЛАЙД</a:t>
            </a:r>
            <a:r>
              <a:rPr lang="en-GB" sz="1400" smtClean="0"/>
              <a:t> </a:t>
            </a:r>
            <a:fld id="{94AEF4C7-7F5B-4349-BB35-384B547D4841}" type="slidenum">
              <a:rPr lang="en-GB" sz="1400" smtClean="0"/>
              <a:pPr/>
              <a:t>8</a:t>
            </a:fld>
            <a:endParaRPr lang="en-GB" sz="14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 Black" pitchFamily="34" charset="0"/>
              </a:rPr>
              <a:t>Изменения в 157н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0338" y="1125538"/>
            <a:ext cx="8983662" cy="5732462"/>
          </a:xfrm>
        </p:spPr>
        <p:txBody>
          <a:bodyPr/>
          <a:lstStyle/>
          <a:p>
            <a:pPr algn="ctr">
              <a:buNone/>
              <a:defRPr/>
            </a:pPr>
            <a:r>
              <a:rPr lang="ru-RU" b="1" dirty="0" smtClean="0">
                <a:solidFill>
                  <a:srgbClr val="514185"/>
                </a:solidFill>
                <a:latin typeface="Arial" pitchFamily="34" charset="0"/>
                <a:ea typeface="+mj-ea"/>
                <a:cs typeface="Arial" pitchFamily="34" charset="0"/>
              </a:rPr>
              <a:t>В части дополнения плана счетов для обеспечения учета имущества переданного в концессию </a:t>
            </a:r>
          </a:p>
          <a:p>
            <a:pPr algn="ctr">
              <a:buFont typeface="Symbol" pitchFamily="18" charset="2"/>
              <a:buNone/>
              <a:defRPr/>
            </a:pPr>
            <a:endParaRPr lang="ru-RU" b="1" dirty="0" smtClean="0">
              <a:solidFill>
                <a:srgbClr val="514185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buFont typeface="Symbol" pitchFamily="18" charset="2"/>
              <a:buNone/>
              <a:defRPr/>
            </a:pPr>
            <a:endParaRPr lang="ru-RU" b="1" dirty="0" smtClean="0">
              <a:solidFill>
                <a:srgbClr val="514185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buFont typeface="Symbol" pitchFamily="18" charset="2"/>
              <a:buNone/>
              <a:defRPr/>
            </a:pPr>
            <a:r>
              <a:rPr lang="ru-RU" b="1" dirty="0" smtClean="0">
                <a:solidFill>
                  <a:srgbClr val="514185"/>
                </a:solidFill>
                <a:latin typeface="Arial" pitchFamily="34" charset="0"/>
                <a:ea typeface="+mj-ea"/>
                <a:cs typeface="Arial" pitchFamily="34" charset="0"/>
              </a:rPr>
              <a:t>В части учета доходов будущих периодов </a:t>
            </a:r>
          </a:p>
          <a:p>
            <a:pPr algn="ctr">
              <a:buNone/>
              <a:defRPr/>
            </a:pPr>
            <a:r>
              <a:rPr lang="ru-RU" b="1" dirty="0" smtClean="0">
                <a:solidFill>
                  <a:srgbClr val="514185"/>
                </a:solidFill>
                <a:latin typeface="Arial" pitchFamily="34" charset="0"/>
                <a:ea typeface="+mj-ea"/>
                <a:cs typeface="Arial" pitchFamily="34" charset="0"/>
              </a:rPr>
              <a:t>-счет 040140180  Для субсидий на иные цели, инвестиционных субсидий, грантов при заключении соглашений на срок более одного финансового года;</a:t>
            </a:r>
          </a:p>
          <a:p>
            <a:pPr algn="ctr">
              <a:buNone/>
              <a:defRPr/>
            </a:pPr>
            <a:r>
              <a:rPr lang="ru-RU" b="1" dirty="0" smtClean="0">
                <a:solidFill>
                  <a:srgbClr val="514185"/>
                </a:solidFill>
                <a:latin typeface="Arial" pitchFamily="34" charset="0"/>
                <a:ea typeface="+mj-ea"/>
                <a:cs typeface="Arial" pitchFamily="34" charset="0"/>
              </a:rPr>
              <a:t>- счет  040140172 Для  учета доходов от реализации недвижимого имущества с длительным периодом перехода права собственности</a:t>
            </a:r>
          </a:p>
          <a:p>
            <a:pPr algn="ctr">
              <a:buFont typeface="Symbol" pitchFamily="18" charset="2"/>
              <a:buNone/>
              <a:defRPr/>
            </a:pPr>
            <a:endParaRPr lang="ru-RU" b="1" dirty="0" smtClean="0">
              <a:solidFill>
                <a:srgbClr val="514185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buFont typeface="Symbol" pitchFamily="18" charset="2"/>
              <a:buNone/>
              <a:defRPr/>
            </a:pPr>
            <a:endParaRPr lang="ru-RU" b="1" dirty="0" smtClean="0">
              <a:solidFill>
                <a:srgbClr val="514185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buFont typeface="Symbol" pitchFamily="18" charset="2"/>
              <a:buNone/>
              <a:defRPr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ctr">
              <a:buFont typeface="Symbol" pitchFamily="18" charset="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endParaRPr lang="ru-RU" b="1" dirty="0" smtClean="0">
              <a:solidFill>
                <a:srgbClr val="514185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buFont typeface="Symbol" pitchFamily="18" charset="2"/>
              <a:buNone/>
              <a:defRPr/>
            </a:pPr>
            <a:endParaRPr lang="ru-RU" b="1" dirty="0" smtClean="0">
              <a:solidFill>
                <a:srgbClr val="514185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smtClean="0"/>
              <a:t>СЛАЙД</a:t>
            </a:r>
            <a:r>
              <a:rPr lang="en-GB" sz="1400" smtClean="0"/>
              <a:t> </a:t>
            </a:r>
            <a:fld id="{963E1BD2-68EF-4A8F-9CDA-9977246EDCBB}" type="slidenum">
              <a:rPr lang="en-GB" sz="1400" smtClean="0"/>
              <a:pPr/>
              <a:t>9</a:t>
            </a:fld>
            <a:endParaRPr lang="en-GB" sz="140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2_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bg2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bg2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Arial Unicode MS"/>
        <a:cs typeface="Arial Unicode MS"/>
      </a:majorFont>
      <a:minorFont>
        <a:latin typeface="Times New Roman"/>
        <a:ea typeface="Arial Unicode MS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3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3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16431</TotalTime>
  <Words>2542</Words>
  <Application>Microsoft Office PowerPoint</Application>
  <PresentationFormat>Экран (4:3)</PresentationFormat>
  <Paragraphs>2793</Paragraphs>
  <Slides>47</Slides>
  <Notes>14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47</vt:i4>
      </vt:variant>
    </vt:vector>
  </HeadingPairs>
  <TitlesOfParts>
    <vt:vector size="51" baseType="lpstr">
      <vt:lpstr>2_Оформление по умолчанию</vt:lpstr>
      <vt:lpstr>Оформление по умолчанию</vt:lpstr>
      <vt:lpstr>Photo Editor Photo</vt:lpstr>
      <vt:lpstr>Worksheet</vt:lpstr>
      <vt:lpstr>Актуальные вопросы бухгалтерского учета и отчетности в государственном секторе</vt:lpstr>
      <vt:lpstr>Основные направления развития методологии учета в государственном секторе</vt:lpstr>
      <vt:lpstr>Слайд 3</vt:lpstr>
      <vt:lpstr>Слайд 4</vt:lpstr>
      <vt:lpstr>Слайд 5</vt:lpstr>
      <vt:lpstr>Слайд 6</vt:lpstr>
      <vt:lpstr>Слайд 7</vt:lpstr>
      <vt:lpstr>Планируемые изменения в приказы (дата принятия до 1 ноября 2013)   по учету (157н,162н,174н, 183н)  и отчетности (191н,33н)  </vt:lpstr>
      <vt:lpstr>Изменения в 157н </vt:lpstr>
      <vt:lpstr>Изменения в 157н </vt:lpstr>
      <vt:lpstr>Изменения в 162н,174н,183н</vt:lpstr>
      <vt:lpstr>Изменения в 162н,174н,183н</vt:lpstr>
      <vt:lpstr>Слайд 13</vt:lpstr>
      <vt:lpstr>ВХОДЯЩИЕ ОСТАТКИ ПО СЧЕТА ДОЛЖНЫ СОДЕРЖАТЬ  (1-17 РАЗРЯДАХ НОМЕРА СЧЕТА) ДЕЙСТВУЮЩИЙ КБК</vt:lpstr>
      <vt:lpstr>ВХОДЯЩИЕ ОСТАТКИ ПО СЧЕТА ДОЛЖНЫ СОДЕРЖАТЬ  (1-17 РАЗРЯДАХ НОМЕРА СЧЕТА) ДЕЙСТВУЮЩИЙ КБК</vt:lpstr>
      <vt:lpstr>ВХОДЯЩИЕ ОСТАТКИ ПО СЧЕТА ДОЛЖНЫ СОДЕРЖАТЬ  (1-17 РАЗРЯДАХ НОМЕРА СЧЕТА) ДЕЙСТВУЮЩИЙ КБК</vt:lpstr>
      <vt:lpstr>ВХОДЯЩИЕ ОСТАТКИ ПО СЧЕТА ДОЛЖНЫ СОДЕРЖАТЬ  (1-17 РАЗРЯДАХ НОМЕРА СЧЕТА) ДЕЙСТВУЮЩИЙ КБК</vt:lpstr>
      <vt:lpstr>ВХОДЯЩИЕ ОСТАТКИ ПО СЧЕТА ДОЛЖНЫ СОДЕРЖАТЬ  (1-17 РАЗРЯДАХ НОМЕРА СЧЕТА) ДЕЙСТВУЮЩИЙ КБК</vt:lpstr>
      <vt:lpstr>Слайд 19</vt:lpstr>
      <vt:lpstr>Проект для обсуждения размещен на сайте  Минина: http://www1.minfin.ru/ru/budget/bu_gs/budgetaccounting/</vt:lpstr>
      <vt:lpstr>В связи с вступлением с 01.01.2013 в силу Федерального закона от 06.12.2011 402-ФЗ «О бухгалтерском учете»</vt:lpstr>
      <vt:lpstr>В проекте изменений 173н   из состава применяемых форм Перечень унифицированных форм первичных учетных документов класса 03 исключен   Перечень унифицированных форм первичных учетных документов класса 05  «Унифицированная система бухгалтерской  финансовой, учетной и отчетной документации государственного сектора управления»    дополнен формами  в том числе ранее включенными в перечень класса 03 </vt:lpstr>
      <vt:lpstr>  По учету основных средств:</vt:lpstr>
      <vt:lpstr>По учету основных средств:</vt:lpstr>
      <vt:lpstr>По учету материальных запасов:</vt:lpstr>
      <vt:lpstr>По учету материальных запасов:</vt:lpstr>
      <vt:lpstr>Акты приема-передачи объектов основных средств, Акты о списании объектов основных средств (кроме транспортных средств):</vt:lpstr>
      <vt:lpstr>  </vt:lpstr>
      <vt:lpstr>  </vt:lpstr>
      <vt:lpstr>Акт приема-передачи объектов основных средств</vt:lpstr>
      <vt:lpstr>Акт приема-передачи объектов основных средств (ф. 0504101) </vt:lpstr>
      <vt:lpstr>  </vt:lpstr>
      <vt:lpstr>  </vt:lpstr>
      <vt:lpstr>  Новая Инвентарная карточка</vt:lpstr>
      <vt:lpstr>  Новая инвентарная карточка</vt:lpstr>
      <vt:lpstr>  Новая редакция инвентарной карточки группового учет    </vt:lpstr>
      <vt:lpstr>Карточка  (книга) учета выдачи имущества в пользование (ф.0504206)</vt:lpstr>
      <vt:lpstr>Слайд 38</vt:lpstr>
      <vt:lpstr>Слайд 39</vt:lpstr>
      <vt:lpstr>Приходный ордер на приемку материальных запасов  (материальных ценностей)  (код формы 0504207)                                               </vt:lpstr>
      <vt:lpstr>Табель учета использования рабочего времени</vt:lpstr>
      <vt:lpstr>Табель учета рабочего времени (ф.0504421) </vt:lpstr>
      <vt:lpstr>Описание формы (извлечение):</vt:lpstr>
      <vt:lpstr>Расчетно-платежная ведомость</vt:lpstr>
      <vt:lpstr>В расчетных ведомостях:</vt:lpstr>
      <vt:lpstr>Расчетная ведомость (ф.0504402)</vt:lpstr>
      <vt:lpstr>Слайд 47</vt:lpstr>
    </vt:vector>
  </TitlesOfParts>
  <Company>minfin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Efimov I.L.</dc:creator>
  <cp:lastModifiedBy>Светлана</cp:lastModifiedBy>
  <cp:revision>1130</cp:revision>
  <cp:lastPrinted>2012-03-06T04:18:01Z</cp:lastPrinted>
  <dcterms:created xsi:type="dcterms:W3CDTF">2005-04-05T13:42:30Z</dcterms:created>
  <dcterms:modified xsi:type="dcterms:W3CDTF">2013-09-04T11:15:41Z</dcterms:modified>
</cp:coreProperties>
</file>