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5"/>
  </p:notesMasterIdLst>
  <p:handoutMasterIdLst>
    <p:handoutMasterId r:id="rId16"/>
  </p:handoutMasterIdLst>
  <p:sldIdLst>
    <p:sldId id="430" r:id="rId2"/>
    <p:sldId id="475" r:id="rId3"/>
    <p:sldId id="476" r:id="rId4"/>
    <p:sldId id="477" r:id="rId5"/>
    <p:sldId id="479" r:id="rId6"/>
    <p:sldId id="481" r:id="rId7"/>
    <p:sldId id="480" r:id="rId8"/>
    <p:sldId id="482" r:id="rId9"/>
    <p:sldId id="484" r:id="rId10"/>
    <p:sldId id="485" r:id="rId11"/>
    <p:sldId id="488" r:id="rId12"/>
    <p:sldId id="487" r:id="rId13"/>
    <p:sldId id="46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99CCFF"/>
    <a:srgbClr val="FFFFCC"/>
    <a:srgbClr val="FFFF99"/>
    <a:srgbClr val="000099"/>
    <a:srgbClr val="FF5050"/>
    <a:srgbClr val="800000"/>
    <a:srgbClr val="E0F3FC"/>
    <a:srgbClr val="FFFFB9"/>
    <a:srgbClr val="ABC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82" autoAdjust="0"/>
    <p:restoredTop sz="94530" autoAdjust="0"/>
  </p:normalViewPr>
  <p:slideViewPr>
    <p:cSldViewPr>
      <p:cViewPr>
        <p:scale>
          <a:sx n="100" d="100"/>
          <a:sy n="100" d="100"/>
        </p:scale>
        <p:origin x="-1620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_AbdulaevMA\Desktop\11%20-%20&#1082;&#1086;&#1087;&#1080;&#1103;%20(2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_AbdulaevMA\Desktop\11%20-%20&#1082;&#1086;&#1087;&#1080;&#1103;%20-%20&#1082;&#1086;&#1087;&#1080;&#1103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_AbdulaevMA\Desktop\11%20-%20&#1082;&#1086;&#1087;&#1080;&#1103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6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05090272806808"/>
          <c:y val="0.19760567242527521"/>
          <c:w val="0.68847403165513421"/>
          <c:h val="0.61623144121910145"/>
        </c:manualLayout>
      </c:layout>
      <c:pie3D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explosion val="25"/>
          <c:dPt>
            <c:idx val="0"/>
            <c:bubble3D val="0"/>
            <c:spPr>
              <a:solidFill>
                <a:srgbClr val="6699FF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27000" h="127000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FF505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27000" h="127000"/>
                <a:contourClr>
                  <a:srgbClr val="000000"/>
                </a:contourClr>
              </a:sp3d>
            </c:spPr>
          </c:dPt>
          <c:dLbls>
            <c:dLbl>
              <c:idx val="0"/>
              <c:delete val="1"/>
            </c:dLbl>
            <c:txPr>
              <a:bodyPr/>
              <a:lstStyle/>
              <a:p>
                <a:pPr algn="ctr" rtl="0">
                  <a:defRPr lang="ru-RU" sz="1100" b="1" i="0" u="none" strike="noStrike" kern="1200" baseline="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val>
            <c:numRef>
              <c:f>Лист1!$A$1:$B$1</c:f>
              <c:numCache>
                <c:formatCode>0%</c:formatCode>
                <c:ptCount val="2"/>
                <c:pt idx="0">
                  <c:v>0.87000000000000011</c:v>
                </c:pt>
                <c:pt idx="1">
                  <c:v>0.13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scene3d>
      <a:camera prst="orthographicFront"/>
      <a:lightRig rig="threePt" dir="t"/>
    </a:scene3d>
    <a:sp3d>
      <a:bevelT/>
    </a:sp3d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064450277048701"/>
          <c:y val="5.9839777490500276E-2"/>
          <c:w val="0.70349794238683139"/>
          <c:h val="0.93518509813139039"/>
        </c:manualLayout>
      </c:layout>
      <c:pie3D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explosion val="25"/>
          <c:dPt>
            <c:idx val="0"/>
            <c:bubble3D val="0"/>
            <c:explosion val="0"/>
            <c:spPr>
              <a:solidFill>
                <a:srgbClr val="6699FF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27000" h="127000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FF505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27000" h="127000"/>
                <a:contourClr>
                  <a:srgbClr val="000000"/>
                </a:contourClr>
              </a:sp3d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0.20382148990635429"/>
                  <c:y val="3.842362988208563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&gt;50%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 rtl="0">
                  <a:defRPr lang="ru-RU" sz="1100" b="1" i="0" u="none" strike="noStrike" kern="1200" baseline="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Лист1!$A$1:$B$1</c:f>
              <c:numCache>
                <c:formatCode>0%</c:formatCode>
                <c:ptCount val="2"/>
                <c:pt idx="0">
                  <c:v>0.47000000000000003</c:v>
                </c:pt>
                <c:pt idx="1">
                  <c:v>0.53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6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272279049231"/>
          <c:y val="0"/>
          <c:w val="0.6344235942469808"/>
          <c:h val="1"/>
        </c:manualLayout>
      </c:layout>
      <c:pie3DChart>
        <c:varyColors val="1"/>
        <c:ser>
          <c:idx val="0"/>
          <c:order val="0"/>
          <c:spPr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27000" h="127000"/>
              <a:contourClr>
                <a:srgbClr val="000000"/>
              </a:contourClr>
            </a:sp3d>
          </c:spPr>
          <c:explosion val="25"/>
          <c:dPt>
            <c:idx val="0"/>
            <c:bubble3D val="0"/>
            <c:spPr>
              <a:solidFill>
                <a:srgbClr val="6699FF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27000" h="127000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FF505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27000" h="127000"/>
                <a:contourClr>
                  <a:srgbClr val="000000"/>
                </a:contourClr>
              </a:sp3d>
            </c:spPr>
          </c:dPt>
          <c:dLbls>
            <c:dLbl>
              <c:idx val="0"/>
              <c:delete val="1"/>
            </c:dLbl>
            <c:txPr>
              <a:bodyPr/>
              <a:lstStyle/>
              <a:p>
                <a:pPr algn="ctr" rtl="0">
                  <a:defRPr lang="ru-RU" sz="1100" b="1" i="0" u="none" strike="noStrike" kern="1200" baseline="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Лист1!$A$1:$B$1</c:f>
              <c:numCache>
                <c:formatCode>0%</c:formatCode>
                <c:ptCount val="2"/>
                <c:pt idx="0">
                  <c:v>0.75000000000000011</c:v>
                </c:pt>
                <c:pt idx="1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6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188003368737786E-2"/>
          <c:y val="5.4864653112390811E-2"/>
          <c:w val="0.59630759132819322"/>
          <c:h val="0.94513534688760914"/>
        </c:manualLayout>
      </c:layout>
      <c:pie3DChart>
        <c:varyColors val="1"/>
        <c:ser>
          <c:idx val="0"/>
          <c:order val="0"/>
          <c:spPr>
            <a:solidFill>
              <a:srgbClr val="6699FF"/>
            </a:solidFill>
            <a:ln>
              <a:solidFill>
                <a:schemeClr val="bg1"/>
              </a:solidFill>
            </a:ln>
          </c:spPr>
          <c:explosion val="25"/>
          <c:dPt>
            <c:idx val="0"/>
            <c:bubble3D val="0"/>
            <c:explosion val="7"/>
            <c:spPr>
              <a:solidFill>
                <a:srgbClr val="6699FF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27000" h="127000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FF505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27000" h="127000"/>
                <a:contourClr>
                  <a:srgbClr val="000000"/>
                </a:contourClr>
              </a:sp3d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0.13594371203052691"/>
                  <c:y val="0.112398244995494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 rtl="0">
                  <a:defRPr lang="ru-RU" sz="1100" b="1" i="0" u="none" strike="noStrike" kern="1200" baseline="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Лист1!$A$1:$B$1</c:f>
              <c:numCache>
                <c:formatCode>0%</c:formatCode>
                <c:ptCount val="2"/>
                <c:pt idx="0">
                  <c:v>0.37000000000000005</c:v>
                </c:pt>
                <c:pt idx="1">
                  <c:v>0.63000000000000012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6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994909727193196E-2"/>
          <c:y val="0"/>
          <c:w val="0.68838399745486367"/>
          <c:h val="1"/>
        </c:manualLayout>
      </c:layout>
      <c:pie3DChart>
        <c:varyColors val="1"/>
        <c:ser>
          <c:idx val="0"/>
          <c:order val="0"/>
          <c:spPr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27000" h="127000"/>
              <a:contourClr>
                <a:srgbClr val="000000"/>
              </a:contourClr>
            </a:sp3d>
          </c:spPr>
          <c:explosion val="8"/>
          <c:dPt>
            <c:idx val="0"/>
            <c:bubble3D val="0"/>
            <c:spPr>
              <a:solidFill>
                <a:srgbClr val="6699FF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27000" h="127000"/>
                <a:contourClr>
                  <a:srgbClr val="000000"/>
                </a:contourClr>
              </a:sp3d>
            </c:spPr>
          </c:dPt>
          <c:dPt>
            <c:idx val="1"/>
            <c:bubble3D val="0"/>
            <c:explosion val="27"/>
            <c:spPr>
              <a:solidFill>
                <a:srgbClr val="FF505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27000" h="127000"/>
                <a:contourClr>
                  <a:srgbClr val="000000"/>
                </a:contourClr>
              </a:sp3d>
            </c:spPr>
          </c:dPt>
          <c:dLbls>
            <c:dLbl>
              <c:idx val="0"/>
              <c:delete val="1"/>
            </c:dLbl>
            <c:txPr>
              <a:bodyPr/>
              <a:lstStyle/>
              <a:p>
                <a:pPr algn="ctr" rtl="0">
                  <a:defRPr lang="ru-RU" sz="1100" b="1" i="0" u="none" strike="noStrike" kern="1200" baseline="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Лист1!$A$1:$B$1</c:f>
              <c:numCache>
                <c:formatCode>0%</c:formatCode>
                <c:ptCount val="2"/>
                <c:pt idx="0">
                  <c:v>0.87000000000000011</c:v>
                </c:pt>
                <c:pt idx="1">
                  <c:v>0.13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3752C6B-F0FE-409A-AF1F-592FC34A94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3381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92FB5A5-38AA-487B-87EB-6ADD88C297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4408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D09BE4-B243-41C0-AAE1-E9C8CF62AF12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D09BE4-B243-41C0-AAE1-E9C8CF62AF12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colourback_100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-26988"/>
            <a:ext cx="9144000" cy="681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F:\fg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7950" y="115888"/>
            <a:ext cx="10795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5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274638"/>
            <a:ext cx="7354887" cy="490537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tabLst>
                <a:tab pos="542925" algn="l"/>
              </a:tabLst>
              <a:defRPr/>
            </a:pPr>
            <a:r>
              <a:rPr lang="ru-RU" sz="1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УФК по Московской области                                         </a:t>
            </a:r>
            <a:r>
              <a:rPr lang="en-US" sz="1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WWW.MO.ROSKAZNA.RU</a:t>
            </a:r>
            <a:endParaRPr lang="ru-RU" sz="1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600" y="1916832"/>
            <a:ext cx="7848872" cy="1656457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Опыт внедрения стандарта ПОВАК. </a:t>
            </a:r>
            <a:endParaRPr lang="ru-RU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Анализ </a:t>
            </a: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исполнения бюджетных полномочий </a:t>
            </a: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органами </a:t>
            </a: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государственного (муниципального) </a:t>
            </a: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контроля.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0" indent="0" algn="ctr">
              <a:buNone/>
            </a:pPr>
            <a:endParaRPr lang="ru-RU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Практика </a:t>
            </a:r>
            <a:r>
              <a:rPr lang="ru-RU" sz="2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УФК по Московской области.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19463" y="5805488"/>
            <a:ext cx="250507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03575" y="6199188"/>
            <a:ext cx="273685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</a:t>
            </a:r>
            <a:r>
              <a:rPr lang="ru-RU" sz="1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Самара 201</a:t>
            </a:r>
            <a:r>
              <a:rPr lang="en-US" sz="1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932040" y="4293096"/>
            <a:ext cx="3888432" cy="122413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ru-RU" b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Заместитель руководителя –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b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главный бухгалтер</a:t>
            </a:r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ru-RU" b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Терехина Анна Викторовна</a:t>
            </a:r>
          </a:p>
          <a:p>
            <a:pPr marL="342900" indent="-342900" algn="r" eaLnBrk="0" hangingPunct="0">
              <a:spcBef>
                <a:spcPct val="20000"/>
              </a:spcBef>
              <a:defRPr/>
            </a:pPr>
            <a:endParaRPr lang="ru-RU" sz="3200" b="1" kern="0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lvl="0" indent="-342900" algn="r" eaLnBrk="0" hangingPunct="0">
              <a:spcBef>
                <a:spcPct val="20000"/>
              </a:spcBef>
              <a:defRPr/>
            </a:pPr>
            <a:endParaRPr lang="ru-RU" sz="3200" b="1" kern="0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ChangeArrowheads="1"/>
          </p:cNvSpPr>
          <p:nvPr/>
        </p:nvSpPr>
        <p:spPr bwMode="auto">
          <a:xfrm flipV="1">
            <a:off x="4456807" y="572606"/>
            <a:ext cx="73025" cy="791022"/>
          </a:xfrm>
          <a:prstGeom prst="rect">
            <a:avLst/>
          </a:prstGeom>
          <a:solidFill>
            <a:srgbClr val="000099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43425" y="783451"/>
            <a:ext cx="429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Основные нарушения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175908667"/>
              </p:ext>
            </p:extLst>
          </p:nvPr>
        </p:nvGraphicFramePr>
        <p:xfrm>
          <a:off x="2931840" y="1753791"/>
          <a:ext cx="3086155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506031" y="3501008"/>
            <a:ext cx="223224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rgbClr val="000099"/>
                </a:solidFill>
                <a:latin typeface="Verdana" pitchFamily="34" charset="0"/>
              </a:rPr>
              <a:t>Отсутствует порядок</a:t>
            </a:r>
            <a:endParaRPr lang="ru-RU" sz="900" dirty="0">
              <a:solidFill>
                <a:srgbClr val="000099"/>
              </a:solidFill>
              <a:latin typeface="Verdana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616841752"/>
              </p:ext>
            </p:extLst>
          </p:nvPr>
        </p:nvGraphicFramePr>
        <p:xfrm>
          <a:off x="5868144" y="1484784"/>
          <a:ext cx="3086100" cy="255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318448" y="1701969"/>
            <a:ext cx="25740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100" b="1" dirty="0" smtClean="0">
                <a:solidFill>
                  <a:srgbClr val="000099"/>
                </a:solidFill>
              </a:rPr>
              <a:t>Контроль за соблюдением норм бюджетного законодательства</a:t>
            </a:r>
            <a:endParaRPr lang="ru-RU" sz="1100" b="1" dirty="0">
              <a:solidFill>
                <a:srgbClr val="00009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88224" y="3501008"/>
            <a:ext cx="223224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rgbClr val="000099"/>
                </a:solidFill>
                <a:latin typeface="Verdana" pitchFamily="34" charset="0"/>
              </a:rPr>
              <a:t>Незначительный объем контроля</a:t>
            </a:r>
            <a:endParaRPr lang="ru-RU" sz="900" dirty="0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16216" y="3570949"/>
            <a:ext cx="72008" cy="72008"/>
          </a:xfrm>
          <a:prstGeom prst="rect">
            <a:avLst/>
          </a:prstGeom>
          <a:solidFill>
            <a:srgbClr val="FF5050"/>
          </a:solidFill>
          <a:ln w="6350">
            <a:solidFill>
              <a:srgbClr val="8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6024" y="1700808"/>
            <a:ext cx="23580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100" b="1" dirty="0" smtClean="0">
                <a:solidFill>
                  <a:srgbClr val="000099"/>
                </a:solidFill>
              </a:rPr>
              <a:t>Соответствие Порядка исполнения бюджетных полномочий</a:t>
            </a:r>
            <a:endParaRPr lang="ru-RU" sz="1100" b="1" dirty="0">
              <a:solidFill>
                <a:srgbClr val="000099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4056" y="3501008"/>
            <a:ext cx="223224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rgbClr val="000099"/>
                </a:solidFill>
                <a:latin typeface="Verdana" pitchFamily="34" charset="0"/>
              </a:rPr>
              <a:t>Не соответствует в полной мере</a:t>
            </a:r>
            <a:endParaRPr lang="ru-RU" sz="900" dirty="0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2048" y="3570949"/>
            <a:ext cx="72008" cy="72008"/>
          </a:xfrm>
          <a:prstGeom prst="rect">
            <a:avLst/>
          </a:prstGeom>
          <a:solidFill>
            <a:srgbClr val="FF5050"/>
          </a:solidFill>
          <a:ln w="6350">
            <a:solidFill>
              <a:srgbClr val="8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434023" y="3573016"/>
            <a:ext cx="72008" cy="72008"/>
          </a:xfrm>
          <a:prstGeom prst="rect">
            <a:avLst/>
          </a:prstGeom>
          <a:solidFill>
            <a:srgbClr val="FF5050"/>
          </a:solidFill>
          <a:ln w="6350">
            <a:solidFill>
              <a:srgbClr val="8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131840" y="1700808"/>
            <a:ext cx="23580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100" b="1" dirty="0" smtClean="0">
                <a:solidFill>
                  <a:srgbClr val="000099"/>
                </a:solidFill>
              </a:rPr>
              <a:t>Соответствие Порядка исполнения бюджетных полномочий</a:t>
            </a:r>
            <a:endParaRPr lang="ru-RU" sz="1100" b="1" dirty="0">
              <a:solidFill>
                <a:srgbClr val="000099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287540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0" y="554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3528" y="4006225"/>
            <a:ext cx="25740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100" b="1" dirty="0" smtClean="0">
                <a:solidFill>
                  <a:srgbClr val="000099"/>
                </a:solidFill>
              </a:rPr>
              <a:t>Контроль за соблюдением норм бюджетного законодательства</a:t>
            </a:r>
            <a:endParaRPr lang="ru-RU" sz="1100" b="1" dirty="0">
              <a:solidFill>
                <a:srgbClr val="000099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3096" y="5877272"/>
            <a:ext cx="2838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rgbClr val="000099"/>
                </a:solidFill>
                <a:latin typeface="Verdana" pitchFamily="34" charset="0"/>
              </a:rPr>
              <a:t>Контрольные мероприятия не проводились</a:t>
            </a:r>
            <a:endParaRPr lang="ru-RU" sz="900" dirty="0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1520" y="5947213"/>
            <a:ext cx="72008" cy="72008"/>
          </a:xfrm>
          <a:prstGeom prst="rect">
            <a:avLst/>
          </a:prstGeom>
          <a:solidFill>
            <a:srgbClr val="FF5050"/>
          </a:solidFill>
          <a:ln w="6350">
            <a:solidFill>
              <a:srgbClr val="8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150096" y="4005064"/>
            <a:ext cx="25740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100" b="1" dirty="0" smtClean="0">
                <a:solidFill>
                  <a:srgbClr val="000099"/>
                </a:solidFill>
              </a:rPr>
              <a:t>Результативность исполнения бюджетных полномочий</a:t>
            </a:r>
            <a:endParaRPr lang="ru-RU" sz="1100" b="1" dirty="0">
              <a:solidFill>
                <a:srgbClr val="000099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61294" y="5877272"/>
            <a:ext cx="283889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rgbClr val="000099"/>
                </a:solidFill>
                <a:latin typeface="Verdana" pitchFamily="34" charset="0"/>
              </a:rPr>
              <a:t>Не устанавливали нарушения</a:t>
            </a:r>
            <a:endParaRPr lang="ru-RU" sz="900" dirty="0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369718" y="5947213"/>
            <a:ext cx="72008" cy="72008"/>
          </a:xfrm>
          <a:prstGeom prst="rect">
            <a:avLst/>
          </a:prstGeom>
          <a:solidFill>
            <a:srgbClr val="FF5050"/>
          </a:solidFill>
          <a:ln w="6350">
            <a:solidFill>
              <a:srgbClr val="8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27" name="Picture 6" descr="E:\челы\Writi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986" y="3795306"/>
            <a:ext cx="2406089" cy="2406089"/>
          </a:xfrm>
          <a:prstGeom prst="rect">
            <a:avLst/>
          </a:prstGeom>
          <a:noFill/>
          <a:scene3d>
            <a:camera prst="orthographicFront">
              <a:rot lat="0" lon="6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8697217" y="6381328"/>
            <a:ext cx="4333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/>
              <a:t>10</a:t>
            </a:r>
            <a:endParaRPr lang="ru-RU" sz="1600" dirty="0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56242" y="6381328"/>
            <a:ext cx="85852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250825" y="6378723"/>
            <a:ext cx="85701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Опыт внедрения стандарта ПОВАК. Анализ исполнения бюджетных полномочий </a:t>
            </a:r>
            <a:r>
              <a:rPr lang="ru-RU" sz="1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органами </a:t>
            </a:r>
            <a:r>
              <a:rPr lang="ru-RU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государственного (муниципального) контроля. Практика УФК по Московской области.</a:t>
            </a:r>
          </a:p>
          <a:p>
            <a:pPr marL="0" indent="0">
              <a:buNone/>
            </a:pPr>
            <a:endParaRPr lang="ru-RU" sz="1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2366162794"/>
              </p:ext>
            </p:extLst>
          </p:nvPr>
        </p:nvGraphicFramePr>
        <p:xfrm>
          <a:off x="3043237" y="4006225"/>
          <a:ext cx="3057525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966112807"/>
              </p:ext>
            </p:extLst>
          </p:nvPr>
        </p:nvGraphicFramePr>
        <p:xfrm>
          <a:off x="102161" y="1556792"/>
          <a:ext cx="3760093" cy="255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731923862"/>
              </p:ext>
            </p:extLst>
          </p:nvPr>
        </p:nvGraphicFramePr>
        <p:xfrm>
          <a:off x="158555" y="4005064"/>
          <a:ext cx="3143250" cy="255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  <p:bldGraphic spid="8" grpId="0">
        <p:bldAsOne/>
      </p:bldGraphic>
      <p:bldP spid="9" grpId="0"/>
      <p:bldP spid="10" grpId="0"/>
      <p:bldP spid="11" grpId="0" animBg="1"/>
      <p:bldP spid="12" grpId="0"/>
      <p:bldP spid="13" grpId="0"/>
      <p:bldP spid="14" grpId="0" animBg="1"/>
      <p:bldP spid="15" grpId="0" animBg="1"/>
      <p:bldP spid="16" grpId="0"/>
      <p:bldP spid="20" grpId="0"/>
      <p:bldP spid="21" grpId="0"/>
      <p:bldP spid="22" grpId="0" animBg="1"/>
      <p:bldP spid="24" grpId="0"/>
      <p:bldP spid="25" grpId="0"/>
      <p:bldP spid="26" grpId="0" animBg="1"/>
      <p:bldGraphic spid="32" grpId="0">
        <p:bldAsOne/>
      </p:bldGraphic>
      <p:bldGraphic spid="33" grpId="0">
        <p:bldAsOne/>
      </p:bldGraphic>
      <p:bldGraphic spid="3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4"/>
          <p:cNvSpPr>
            <a:spLocks noChangeArrowheads="1"/>
          </p:cNvSpPr>
          <p:nvPr/>
        </p:nvSpPr>
        <p:spPr bwMode="auto">
          <a:xfrm flipV="1">
            <a:off x="4456807" y="572606"/>
            <a:ext cx="73025" cy="791022"/>
          </a:xfrm>
          <a:prstGeom prst="rect">
            <a:avLst/>
          </a:prstGeom>
          <a:solidFill>
            <a:srgbClr val="000099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46079" y="644951"/>
            <a:ext cx="429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Вопросы, требующие нормативного регулирования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" name="Text Box 21"/>
          <p:cNvSpPr txBox="1">
            <a:spLocks noChangeArrowheads="1"/>
          </p:cNvSpPr>
          <p:nvPr/>
        </p:nvSpPr>
        <p:spPr bwMode="auto">
          <a:xfrm>
            <a:off x="8710612" y="6381328"/>
            <a:ext cx="4333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/>
              <a:t>1</a:t>
            </a:r>
            <a:r>
              <a:rPr lang="en-US" sz="1600" dirty="0" smtClean="0"/>
              <a:t>1</a:t>
            </a:r>
            <a:endParaRPr lang="ru-RU" sz="1600" dirty="0"/>
          </a:p>
        </p:txBody>
      </p:sp>
      <p:sp>
        <p:nvSpPr>
          <p:cNvPr id="44" name="Line 5"/>
          <p:cNvSpPr>
            <a:spLocks noChangeShapeType="1"/>
          </p:cNvSpPr>
          <p:nvPr/>
        </p:nvSpPr>
        <p:spPr bwMode="auto">
          <a:xfrm flipV="1">
            <a:off x="256242" y="6381328"/>
            <a:ext cx="85852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250825" y="6378723"/>
            <a:ext cx="85701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Опыт внедрения стандарта ПОВАК. Анализ исполнения бюджетных полномочий </a:t>
            </a:r>
            <a:r>
              <a:rPr lang="ru-RU" sz="1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органами </a:t>
            </a:r>
            <a:r>
              <a:rPr lang="ru-RU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государственного (муниципального) контроля. Практика УФК по Московской области.</a:t>
            </a:r>
          </a:p>
          <a:p>
            <a:pPr marL="0" indent="0">
              <a:buNone/>
            </a:pPr>
            <a:endParaRPr lang="ru-RU" sz="1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884" y="1700808"/>
            <a:ext cx="3832390" cy="3832390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5774330" y="2204864"/>
            <a:ext cx="2808312" cy="792088"/>
          </a:xfrm>
          <a:prstGeom prst="wedgeRoundRectCallout">
            <a:avLst>
              <a:gd name="adj1" fmla="val -40697"/>
              <a:gd name="adj2" fmla="val 77762"/>
              <a:gd name="adj3" fmla="val 16667"/>
            </a:avLst>
          </a:prstGeom>
          <a:gradFill flip="none" rotWithShape="1">
            <a:gsLst>
              <a:gs pos="0">
                <a:srgbClr val="ABC7FF"/>
              </a:gs>
              <a:gs pos="100000">
                <a:srgbClr val="E0F3FC"/>
              </a:gs>
            </a:gsLst>
            <a:lin ang="5400000" scaled="1"/>
            <a:tileRect/>
          </a:gradFill>
          <a:ln w="12700">
            <a:solidFill>
              <a:srgbClr val="6699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noAutofit/>
          </a:bodyPr>
          <a:lstStyle/>
          <a:p>
            <a:pPr algn="ctr"/>
            <a:r>
              <a:rPr lang="ru-RU" sz="1100" b="1" dirty="0">
                <a:solidFill>
                  <a:srgbClr val="000099"/>
                </a:solidFill>
              </a:rPr>
              <a:t>Исследование результативности </a:t>
            </a:r>
            <a:endParaRPr lang="en-US" sz="1100" b="1" dirty="0" smtClean="0">
              <a:solidFill>
                <a:srgbClr val="000099"/>
              </a:solidFill>
            </a:endParaRPr>
          </a:p>
          <a:p>
            <a:pPr algn="ctr"/>
            <a:r>
              <a:rPr lang="ru-RU" sz="1100" b="1" dirty="0" smtClean="0">
                <a:solidFill>
                  <a:srgbClr val="000099"/>
                </a:solidFill>
              </a:rPr>
              <a:t>производства </a:t>
            </a:r>
            <a:r>
              <a:rPr lang="ru-RU" sz="1100" b="1" dirty="0">
                <a:solidFill>
                  <a:srgbClr val="000099"/>
                </a:solidFill>
              </a:rPr>
              <a:t>по делам </a:t>
            </a:r>
            <a:r>
              <a:rPr lang="ru-RU" sz="1100" b="1" dirty="0" smtClean="0">
                <a:solidFill>
                  <a:srgbClr val="000099"/>
                </a:solidFill>
              </a:rPr>
              <a:t>об </a:t>
            </a:r>
            <a:endParaRPr lang="en-US" sz="1100" b="1" dirty="0" smtClean="0">
              <a:solidFill>
                <a:srgbClr val="000099"/>
              </a:solidFill>
            </a:endParaRPr>
          </a:p>
          <a:p>
            <a:pPr algn="ctr"/>
            <a:r>
              <a:rPr lang="ru-RU" sz="1100" b="1" dirty="0" smtClean="0">
                <a:solidFill>
                  <a:srgbClr val="000099"/>
                </a:solidFill>
              </a:rPr>
              <a:t>административных </a:t>
            </a:r>
            <a:r>
              <a:rPr lang="ru-RU" sz="1100" b="1" dirty="0">
                <a:solidFill>
                  <a:srgbClr val="000099"/>
                </a:solidFill>
              </a:rPr>
              <a:t>правонарушениях.</a:t>
            </a:r>
            <a:endParaRPr lang="ru-RU" sz="1100" b="1" dirty="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096074" y="4869160"/>
            <a:ext cx="2905706" cy="792088"/>
          </a:xfrm>
          <a:prstGeom prst="wedgeRoundRectCallout">
            <a:avLst>
              <a:gd name="adj1" fmla="val -57842"/>
              <a:gd name="adj2" fmla="val -48502"/>
              <a:gd name="adj3" fmla="val 16667"/>
            </a:avLst>
          </a:prstGeom>
          <a:gradFill flip="none" rotWithShape="1">
            <a:gsLst>
              <a:gs pos="0">
                <a:srgbClr val="ABC7FF"/>
              </a:gs>
              <a:gs pos="100000">
                <a:srgbClr val="E0F3FC"/>
              </a:gs>
            </a:gsLst>
            <a:lin ang="5400000" scaled="1"/>
            <a:tileRect/>
          </a:gradFill>
          <a:ln w="12700">
            <a:solidFill>
              <a:srgbClr val="6699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noAutofit/>
          </a:bodyPr>
          <a:lstStyle/>
          <a:p>
            <a:pPr algn="ctr"/>
            <a:r>
              <a:rPr lang="ru-RU" sz="1100" b="1" dirty="0">
                <a:solidFill>
                  <a:srgbClr val="000099"/>
                </a:solidFill>
              </a:rPr>
              <a:t>Исследование эффективности </a:t>
            </a:r>
            <a:endParaRPr lang="en-US" sz="1100" b="1" dirty="0" smtClean="0">
              <a:solidFill>
                <a:srgbClr val="000099"/>
              </a:solidFill>
            </a:endParaRPr>
          </a:p>
          <a:p>
            <a:pPr algn="ctr"/>
            <a:r>
              <a:rPr lang="ru-RU" sz="1100" b="1" dirty="0" smtClean="0">
                <a:solidFill>
                  <a:srgbClr val="000099"/>
                </a:solidFill>
              </a:rPr>
              <a:t>затрат</a:t>
            </a:r>
            <a:r>
              <a:rPr lang="en-US" sz="1100" b="1" dirty="0" smtClean="0">
                <a:solidFill>
                  <a:srgbClr val="000099"/>
                </a:solidFill>
              </a:rPr>
              <a:t> </a:t>
            </a:r>
            <a:r>
              <a:rPr lang="ru-RU" sz="1100" b="1" dirty="0" smtClean="0">
                <a:solidFill>
                  <a:srgbClr val="000099"/>
                </a:solidFill>
              </a:rPr>
              <a:t>на </a:t>
            </a:r>
            <a:r>
              <a:rPr lang="ru-RU" sz="1100" b="1" dirty="0">
                <a:solidFill>
                  <a:srgbClr val="000099"/>
                </a:solidFill>
              </a:rPr>
              <a:t>исполнение бюджетных </a:t>
            </a:r>
            <a:endParaRPr lang="en-US" sz="1100" b="1" dirty="0" smtClean="0">
              <a:solidFill>
                <a:srgbClr val="000099"/>
              </a:solidFill>
            </a:endParaRPr>
          </a:p>
          <a:p>
            <a:pPr algn="ctr"/>
            <a:r>
              <a:rPr lang="ru-RU" sz="1100" b="1" dirty="0" smtClean="0">
                <a:solidFill>
                  <a:srgbClr val="000099"/>
                </a:solidFill>
              </a:rPr>
              <a:t>полномочий органов государственного</a:t>
            </a:r>
            <a:endParaRPr lang="en-US" sz="1100" b="1" dirty="0" smtClean="0">
              <a:solidFill>
                <a:srgbClr val="000099"/>
              </a:solidFill>
            </a:endParaRPr>
          </a:p>
          <a:p>
            <a:pPr algn="ctr"/>
            <a:r>
              <a:rPr lang="ru-RU" sz="1100" b="1" dirty="0" smtClean="0">
                <a:solidFill>
                  <a:srgbClr val="000099"/>
                </a:solidFill>
              </a:rPr>
              <a:t>(муниципального</a:t>
            </a:r>
            <a:r>
              <a:rPr lang="ru-RU" sz="1100" b="1" dirty="0">
                <a:solidFill>
                  <a:srgbClr val="000099"/>
                </a:solidFill>
              </a:rPr>
              <a:t>) контроля</a:t>
            </a:r>
            <a:endParaRPr lang="ru-RU" sz="1100" b="1" dirty="0">
              <a:solidFill>
                <a:srgbClr val="000099"/>
              </a:solidFill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285527" y="1986955"/>
            <a:ext cx="2592288" cy="792088"/>
          </a:xfrm>
          <a:prstGeom prst="wedgeRoundRectCallout">
            <a:avLst>
              <a:gd name="adj1" fmla="val 69987"/>
              <a:gd name="adj2" fmla="val 52510"/>
              <a:gd name="adj3" fmla="val 16667"/>
            </a:avLst>
          </a:prstGeom>
          <a:gradFill flip="none" rotWithShape="1">
            <a:gsLst>
              <a:gs pos="0">
                <a:srgbClr val="ABC7FF"/>
              </a:gs>
              <a:gs pos="100000">
                <a:srgbClr val="E0F3FC"/>
              </a:gs>
            </a:gsLst>
            <a:lin ang="5400000" scaled="1"/>
            <a:tileRect/>
          </a:gradFill>
          <a:ln w="12700">
            <a:solidFill>
              <a:srgbClr val="6699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noAutofit/>
          </a:bodyPr>
          <a:lstStyle/>
          <a:p>
            <a:pPr algn="ctr"/>
            <a:r>
              <a:rPr lang="ru-RU" sz="1100" b="1" dirty="0">
                <a:solidFill>
                  <a:srgbClr val="000099"/>
                </a:solidFill>
                <a:latin typeface="Arial" charset="0"/>
              </a:rPr>
              <a:t>Отсутствие организации местными </a:t>
            </a:r>
            <a:endParaRPr lang="en-US" sz="1100" b="1" dirty="0" smtClean="0">
              <a:solidFill>
                <a:srgbClr val="000099"/>
              </a:solidFill>
              <a:latin typeface="Arial" charset="0"/>
            </a:endParaRPr>
          </a:p>
          <a:p>
            <a:pPr algn="ctr"/>
            <a:r>
              <a:rPr lang="ru-RU" sz="1100" b="1" dirty="0" smtClean="0">
                <a:solidFill>
                  <a:srgbClr val="000099"/>
                </a:solidFill>
                <a:latin typeface="Arial" charset="0"/>
              </a:rPr>
              <a:t>администрациями </a:t>
            </a:r>
            <a:endParaRPr lang="en-US" sz="1100" b="1" dirty="0" smtClean="0">
              <a:solidFill>
                <a:srgbClr val="000099"/>
              </a:solidFill>
              <a:latin typeface="Arial" charset="0"/>
            </a:endParaRPr>
          </a:p>
          <a:p>
            <a:pPr algn="ctr"/>
            <a:r>
              <a:rPr lang="ru-RU" sz="1100" b="1" dirty="0" smtClean="0">
                <a:solidFill>
                  <a:srgbClr val="000099"/>
                </a:solidFill>
                <a:latin typeface="Arial" charset="0"/>
              </a:rPr>
              <a:t>финансового контроля.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280278" y="4365104"/>
            <a:ext cx="2592288" cy="792088"/>
          </a:xfrm>
          <a:prstGeom prst="wedgeRoundRectCallout">
            <a:avLst>
              <a:gd name="adj1" fmla="val 68150"/>
              <a:gd name="adj2" fmla="val -43692"/>
              <a:gd name="adj3" fmla="val 16667"/>
            </a:avLst>
          </a:prstGeom>
          <a:gradFill flip="none" rotWithShape="1">
            <a:gsLst>
              <a:gs pos="0">
                <a:srgbClr val="ABC7FF"/>
              </a:gs>
              <a:gs pos="100000">
                <a:srgbClr val="E0F3FC"/>
              </a:gs>
            </a:gsLst>
            <a:lin ang="5400000" scaled="1"/>
            <a:tileRect/>
          </a:gradFill>
          <a:ln w="12700">
            <a:solidFill>
              <a:srgbClr val="6699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noAutofit/>
          </a:bodyPr>
          <a:lstStyle/>
          <a:p>
            <a:pPr algn="ctr"/>
            <a:r>
              <a:rPr lang="ru-RU" sz="1100" b="1" dirty="0">
                <a:solidFill>
                  <a:srgbClr val="000099"/>
                </a:solidFill>
              </a:rPr>
              <a:t>Исследование нагрузки на </a:t>
            </a:r>
            <a:endParaRPr lang="en-US" sz="1100" b="1" dirty="0" smtClean="0">
              <a:solidFill>
                <a:srgbClr val="000099"/>
              </a:solidFill>
            </a:endParaRPr>
          </a:p>
          <a:p>
            <a:pPr algn="ctr"/>
            <a:r>
              <a:rPr lang="ru-RU" sz="1100" b="1" dirty="0" smtClean="0">
                <a:solidFill>
                  <a:srgbClr val="000099"/>
                </a:solidFill>
              </a:rPr>
              <a:t>одно </a:t>
            </a:r>
            <a:r>
              <a:rPr lang="ru-RU" sz="1100" b="1" dirty="0">
                <a:solidFill>
                  <a:srgbClr val="000099"/>
                </a:solidFill>
              </a:rPr>
              <a:t>должностное лицо</a:t>
            </a:r>
            <a:endParaRPr lang="ru-RU" sz="1100" b="1" dirty="0" smtClean="0">
              <a:solidFill>
                <a:srgbClr val="0000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510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4"/>
          <p:cNvSpPr>
            <a:spLocks noChangeArrowheads="1"/>
          </p:cNvSpPr>
          <p:nvPr/>
        </p:nvSpPr>
        <p:spPr bwMode="auto">
          <a:xfrm flipV="1">
            <a:off x="4456807" y="572606"/>
            <a:ext cx="73025" cy="791022"/>
          </a:xfrm>
          <a:prstGeom prst="rect">
            <a:avLst/>
          </a:prstGeom>
          <a:solidFill>
            <a:srgbClr val="000099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46079" y="644951"/>
            <a:ext cx="429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Предложения по реализации в ППО </a:t>
            </a:r>
            <a:r>
              <a:rPr lang="ru-RU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Аудплан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1916832"/>
            <a:ext cx="7992888" cy="288032"/>
          </a:xfrm>
          <a:prstGeom prst="roundRect">
            <a:avLst/>
          </a:prstGeom>
          <a:gradFill flip="none" rotWithShape="1">
            <a:gsLst>
              <a:gs pos="0">
                <a:srgbClr val="ABC7FF"/>
              </a:gs>
              <a:gs pos="100000">
                <a:srgbClr val="E0F3FC"/>
              </a:gs>
            </a:gsLst>
            <a:lin ang="5400000" scaled="1"/>
            <a:tileRect/>
          </a:gradFill>
          <a:ln w="12700">
            <a:solidFill>
              <a:srgbClr val="6699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noAutofit/>
          </a:bodyPr>
          <a:lstStyle/>
          <a:p>
            <a:r>
              <a:rPr lang="ru-RU" sz="1200" b="1" dirty="0">
                <a:solidFill>
                  <a:srgbClr val="000099"/>
                </a:solidFill>
              </a:rPr>
              <a:t>Ведение и актуализация перечня органов государственного (муниципального) финансового контроля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99592" y="2347367"/>
            <a:ext cx="7992888" cy="505569"/>
          </a:xfrm>
          <a:prstGeom prst="roundRect">
            <a:avLst/>
          </a:prstGeom>
          <a:gradFill flip="none" rotWithShape="1">
            <a:gsLst>
              <a:gs pos="0">
                <a:srgbClr val="FFFFCC"/>
              </a:gs>
              <a:gs pos="100000">
                <a:srgbClr val="E0F3FC"/>
              </a:gs>
            </a:gsLst>
            <a:lin ang="5400000" scaled="1"/>
            <a:tileRect/>
          </a:gradFill>
          <a:ln w="12700">
            <a:solidFill>
              <a:srgbClr val="6699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noAutofit/>
          </a:bodyPr>
          <a:lstStyle/>
          <a:p>
            <a:r>
              <a:rPr lang="ru-RU" sz="1300" b="1" dirty="0">
                <a:solidFill>
                  <a:srgbClr val="000099"/>
                </a:solidFill>
              </a:rPr>
              <a:t>Формирование Плана осуществления анализа исполнения бюджетных полномочий </a:t>
            </a:r>
            <a:r>
              <a:rPr lang="ru-RU" sz="1300" b="1" dirty="0" smtClean="0">
                <a:solidFill>
                  <a:srgbClr val="000099"/>
                </a:solidFill>
              </a:rPr>
              <a:t>органами </a:t>
            </a:r>
            <a:endParaRPr lang="ru-RU" sz="1300" b="1" dirty="0">
              <a:solidFill>
                <a:srgbClr val="000099"/>
              </a:solidFill>
            </a:endParaRPr>
          </a:p>
          <a:p>
            <a:r>
              <a:rPr lang="ru-RU" sz="1300" b="1" dirty="0">
                <a:solidFill>
                  <a:srgbClr val="000099"/>
                </a:solidFill>
              </a:rPr>
              <a:t>государственного (муниципального) финансового контроля в автоматизированном режиме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99592" y="2996952"/>
            <a:ext cx="7992888" cy="288032"/>
          </a:xfrm>
          <a:prstGeom prst="roundRect">
            <a:avLst/>
          </a:prstGeom>
          <a:gradFill flip="none" rotWithShape="1">
            <a:gsLst>
              <a:gs pos="0">
                <a:srgbClr val="ABC7FF"/>
              </a:gs>
              <a:gs pos="100000">
                <a:srgbClr val="E0F3FC"/>
              </a:gs>
            </a:gsLst>
            <a:lin ang="5400000" scaled="1"/>
            <a:tileRect/>
          </a:gradFill>
          <a:ln w="12700">
            <a:solidFill>
              <a:srgbClr val="6699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noAutofit/>
          </a:bodyPr>
          <a:lstStyle/>
          <a:p>
            <a:r>
              <a:rPr lang="ru-RU" sz="1200" b="1" dirty="0">
                <a:solidFill>
                  <a:srgbClr val="000099"/>
                </a:solidFill>
              </a:rPr>
              <a:t>Импорт и хранение документов, на основании которых был осуществлен анализ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99592" y="3429000"/>
            <a:ext cx="7992888" cy="288032"/>
          </a:xfrm>
          <a:prstGeom prst="roundRect">
            <a:avLst/>
          </a:prstGeom>
          <a:gradFill flip="none" rotWithShape="1">
            <a:gsLst>
              <a:gs pos="0">
                <a:srgbClr val="FFFFCC"/>
              </a:gs>
              <a:gs pos="100000">
                <a:srgbClr val="E0F3FC"/>
              </a:gs>
            </a:gsLst>
            <a:lin ang="5400000" scaled="1"/>
            <a:tileRect/>
          </a:gradFill>
          <a:ln w="12700">
            <a:solidFill>
              <a:srgbClr val="6699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noAutofit/>
          </a:bodyPr>
          <a:lstStyle/>
          <a:p>
            <a:r>
              <a:rPr lang="ru-RU" sz="1300" b="1" dirty="0">
                <a:solidFill>
                  <a:srgbClr val="000099"/>
                </a:solidFill>
              </a:rPr>
              <a:t>Формирование заключения.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99592" y="3861048"/>
            <a:ext cx="7992888" cy="288032"/>
          </a:xfrm>
          <a:prstGeom prst="roundRect">
            <a:avLst/>
          </a:prstGeom>
          <a:gradFill flip="none" rotWithShape="1">
            <a:gsLst>
              <a:gs pos="0">
                <a:srgbClr val="ABC7FF"/>
              </a:gs>
              <a:gs pos="100000">
                <a:srgbClr val="E0F3FC"/>
              </a:gs>
            </a:gsLst>
            <a:lin ang="5400000" scaled="1"/>
            <a:tileRect/>
          </a:gradFill>
          <a:ln w="12700">
            <a:solidFill>
              <a:srgbClr val="6699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noAutofit/>
          </a:bodyPr>
          <a:lstStyle/>
          <a:p>
            <a:r>
              <a:rPr lang="ru-RU" sz="1200" b="1" dirty="0">
                <a:solidFill>
                  <a:srgbClr val="000099"/>
                </a:solidFill>
              </a:rPr>
              <a:t>Формирование перечня классификаторов недостатков, выявленных в рамках проведения анализа.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3912" y="4306526"/>
            <a:ext cx="7992888" cy="274602"/>
          </a:xfrm>
          <a:prstGeom prst="roundRect">
            <a:avLst/>
          </a:prstGeom>
          <a:gradFill flip="none" rotWithShape="1">
            <a:gsLst>
              <a:gs pos="0">
                <a:srgbClr val="FFFFCC"/>
              </a:gs>
              <a:gs pos="100000">
                <a:srgbClr val="E0F3FC"/>
              </a:gs>
            </a:gsLst>
            <a:lin ang="5400000" scaled="1"/>
            <a:tileRect/>
          </a:gradFill>
          <a:ln w="12700">
            <a:solidFill>
              <a:srgbClr val="6699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noAutofit/>
          </a:bodyPr>
          <a:lstStyle/>
          <a:p>
            <a:r>
              <a:rPr lang="ru-RU" sz="1300" b="1" dirty="0">
                <a:solidFill>
                  <a:srgbClr val="000099"/>
                </a:solidFill>
              </a:rPr>
              <a:t>Реализация аналитического </a:t>
            </a:r>
            <a:r>
              <a:rPr lang="ru-RU" sz="1300" b="1" dirty="0" smtClean="0">
                <a:solidFill>
                  <a:srgbClr val="000099"/>
                </a:solidFill>
              </a:rPr>
              <a:t>раздела</a:t>
            </a:r>
            <a:endParaRPr lang="ru-RU" sz="1300" b="1" dirty="0">
              <a:solidFill>
                <a:srgbClr val="000099"/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33" y="1902646"/>
            <a:ext cx="235275" cy="31640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32" y="2441949"/>
            <a:ext cx="235275" cy="31640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31" y="2982766"/>
            <a:ext cx="235275" cy="31640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30" y="3429000"/>
            <a:ext cx="235275" cy="316404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33" y="3861048"/>
            <a:ext cx="235275" cy="31640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25" y="4285625"/>
            <a:ext cx="235275" cy="316404"/>
          </a:xfrm>
          <a:prstGeom prst="rect">
            <a:avLst/>
          </a:prstGeom>
        </p:spPr>
      </p:pic>
      <p:sp>
        <p:nvSpPr>
          <p:cNvPr id="47" name="Text Box 21"/>
          <p:cNvSpPr txBox="1">
            <a:spLocks noChangeArrowheads="1"/>
          </p:cNvSpPr>
          <p:nvPr/>
        </p:nvSpPr>
        <p:spPr bwMode="auto">
          <a:xfrm>
            <a:off x="8711157" y="6386314"/>
            <a:ext cx="4333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/>
              <a:t>1</a:t>
            </a:r>
            <a:r>
              <a:rPr lang="en-US" sz="1600" dirty="0" smtClean="0"/>
              <a:t>2</a:t>
            </a:r>
            <a:endParaRPr lang="ru-RU" sz="1600" dirty="0"/>
          </a:p>
        </p:txBody>
      </p:sp>
      <p:sp>
        <p:nvSpPr>
          <p:cNvPr id="48" name="Line 5"/>
          <p:cNvSpPr>
            <a:spLocks noChangeShapeType="1"/>
          </p:cNvSpPr>
          <p:nvPr/>
        </p:nvSpPr>
        <p:spPr bwMode="auto">
          <a:xfrm flipV="1">
            <a:off x="256242" y="6381328"/>
            <a:ext cx="85852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" name="Text Box 12"/>
          <p:cNvSpPr txBox="1">
            <a:spLocks noChangeArrowheads="1"/>
          </p:cNvSpPr>
          <p:nvPr/>
        </p:nvSpPr>
        <p:spPr bwMode="auto">
          <a:xfrm>
            <a:off x="250825" y="6378723"/>
            <a:ext cx="85701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Опыт внедрения стандарта ПОВАК. Анализ исполнения бюджетных полномочий </a:t>
            </a:r>
            <a:r>
              <a:rPr lang="ru-RU" sz="1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органами </a:t>
            </a:r>
            <a:r>
              <a:rPr lang="ru-RU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государственного (муниципального) контроля. Практика УФК по Московской области.</a:t>
            </a:r>
          </a:p>
          <a:p>
            <a:pPr marL="0" indent="0">
              <a:buNone/>
            </a:pPr>
            <a:endParaRPr lang="ru-RU" sz="1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650" y="4666506"/>
            <a:ext cx="1714152" cy="17141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4712878"/>
            <a:ext cx="1665845" cy="16658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36" y="4671814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75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274638"/>
            <a:ext cx="7354887" cy="490537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tabLst>
                <a:tab pos="542925" algn="l"/>
              </a:tabLst>
              <a:defRPr/>
            </a:pPr>
            <a:r>
              <a:rPr lang="ru-RU" sz="1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УФК по Московской области                                         </a:t>
            </a:r>
            <a:r>
              <a:rPr lang="en-US" sz="1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WWW.MO.ROSKAZNA.RU</a:t>
            </a:r>
            <a:endParaRPr lang="ru-RU" sz="1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19463" y="5805488"/>
            <a:ext cx="250507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2606159"/>
            <a:ext cx="8229600" cy="1656457"/>
          </a:xfrm>
          <a:prstGeom prst="rect">
            <a:avLst/>
          </a:prstGeom>
          <a:ln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  <a:defRPr/>
            </a:pPr>
            <a:r>
              <a:rPr lang="ru-RU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   СПАСИБО ЗА ВНИМАНИЕ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4"/>
          <p:cNvSpPr>
            <a:spLocks noChangeArrowheads="1"/>
          </p:cNvSpPr>
          <p:nvPr/>
        </p:nvSpPr>
        <p:spPr bwMode="auto">
          <a:xfrm flipV="1">
            <a:off x="4704896" y="572606"/>
            <a:ext cx="73025" cy="791022"/>
          </a:xfrm>
          <a:prstGeom prst="rect">
            <a:avLst/>
          </a:prstGeom>
          <a:solidFill>
            <a:srgbClr val="000099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77921" y="797301"/>
            <a:ext cx="3529012" cy="3416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Показатели ПОВАК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8710612" y="6381328"/>
            <a:ext cx="4333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/>
              <a:t>2</a:t>
            </a:r>
            <a:endParaRPr lang="ru-RU" sz="1600" dirty="0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V="1">
            <a:off x="256242" y="6381328"/>
            <a:ext cx="85852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50825" y="6378723"/>
            <a:ext cx="85701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Опыт внедрения стандарта ПОВАК. Анализ исполнения бюджетных полномочий </a:t>
            </a:r>
            <a:r>
              <a:rPr lang="ru-RU" sz="1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органами </a:t>
            </a:r>
            <a:r>
              <a:rPr lang="ru-RU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государственного (муниципального) </a:t>
            </a:r>
            <a:r>
              <a:rPr lang="ru-RU" sz="1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контроля. Практика УФК по Московской области.</a:t>
            </a:r>
            <a:endParaRPr lang="ru-RU" sz="1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68722" y="3571480"/>
            <a:ext cx="2673150" cy="1127695"/>
          </a:xfrm>
          <a:prstGeom prst="ellipse">
            <a:avLst/>
          </a:prstGeom>
          <a:gradFill flip="none" rotWithShape="1">
            <a:gsLst>
              <a:gs pos="0">
                <a:srgbClr val="ABC7FF"/>
              </a:gs>
              <a:gs pos="100000">
                <a:srgbClr val="E0F3FC"/>
              </a:gs>
            </a:gsLst>
            <a:lin ang="5400000" scaled="1"/>
            <a:tileRect/>
          </a:gradFill>
          <a:ln w="12700">
            <a:solidFill>
              <a:srgbClr val="6699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no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  <a:p>
            <a:pPr algn="ctr">
              <a:defRPr/>
            </a:pPr>
            <a:r>
              <a:rPr lang="ru-RU" sz="1100" b="1" dirty="0" smtClean="0">
                <a:solidFill>
                  <a:srgbClr val="000099"/>
                </a:solidFill>
              </a:rPr>
              <a:t>организация </a:t>
            </a:r>
            <a:r>
              <a:rPr lang="ru-RU" sz="1100" b="1" dirty="0">
                <a:solidFill>
                  <a:srgbClr val="000099"/>
                </a:solidFill>
              </a:rPr>
              <a:t>и </a:t>
            </a:r>
            <a:r>
              <a:rPr lang="ru-RU" sz="1100" b="1" dirty="0" smtClean="0">
                <a:solidFill>
                  <a:srgbClr val="000099"/>
                </a:solidFill>
              </a:rPr>
              <a:t>осуществление</a:t>
            </a:r>
          </a:p>
          <a:p>
            <a:pPr algn="ctr">
              <a:defRPr/>
            </a:pPr>
            <a:r>
              <a:rPr lang="ru-RU" sz="1100" b="1" dirty="0" smtClean="0">
                <a:solidFill>
                  <a:srgbClr val="000099"/>
                </a:solidFill>
              </a:rPr>
              <a:t>электронных </a:t>
            </a:r>
            <a:r>
              <a:rPr lang="ru-RU" sz="1100" b="1" dirty="0">
                <a:solidFill>
                  <a:srgbClr val="000099"/>
                </a:solidFill>
              </a:rPr>
              <a:t>расчетов в </a:t>
            </a:r>
            <a:endParaRPr lang="ru-RU" sz="1100" b="1" dirty="0" smtClean="0">
              <a:solidFill>
                <a:srgbClr val="000099"/>
              </a:solidFill>
            </a:endParaRPr>
          </a:p>
          <a:p>
            <a:pPr algn="ctr">
              <a:defRPr/>
            </a:pPr>
            <a:r>
              <a:rPr lang="ru-RU" sz="1100" b="1" dirty="0" smtClean="0">
                <a:solidFill>
                  <a:srgbClr val="000099"/>
                </a:solidFill>
              </a:rPr>
              <a:t>системе </a:t>
            </a:r>
            <a:r>
              <a:rPr lang="ru-RU" sz="1100" b="1" dirty="0">
                <a:solidFill>
                  <a:srgbClr val="000099"/>
                </a:solidFill>
              </a:rPr>
              <a:t>банковских расчетов</a:t>
            </a:r>
          </a:p>
          <a:p>
            <a:pPr algn="ctr">
              <a:defRPr/>
            </a:pPr>
            <a:endParaRPr lang="ru-RU" sz="1200" b="1" dirty="0">
              <a:solidFill>
                <a:srgbClr val="000099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436228" y="5011639"/>
            <a:ext cx="2713755" cy="1127695"/>
          </a:xfrm>
          <a:prstGeom prst="ellipse">
            <a:avLst/>
          </a:prstGeom>
          <a:gradFill flip="none" rotWithShape="1">
            <a:gsLst>
              <a:gs pos="0">
                <a:srgbClr val="ABC7FF"/>
              </a:gs>
              <a:gs pos="100000">
                <a:srgbClr val="E0F3FC"/>
              </a:gs>
            </a:gsLst>
            <a:lin ang="5400000" scaled="1"/>
            <a:tileRect/>
          </a:gradFill>
          <a:ln w="12700">
            <a:solidFill>
              <a:srgbClr val="6699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no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r>
              <a:rPr lang="ru-RU" sz="2000" b="1" dirty="0" smtClean="0">
                <a:solidFill>
                  <a:srgbClr val="000099"/>
                </a:solidFill>
              </a:rPr>
              <a:t> </a:t>
            </a:r>
          </a:p>
          <a:p>
            <a:pPr algn="ctr">
              <a:defRPr/>
            </a:pPr>
            <a:r>
              <a:rPr lang="ru-RU" sz="1100" b="1" dirty="0" smtClean="0">
                <a:solidFill>
                  <a:srgbClr val="000099"/>
                </a:solidFill>
              </a:rPr>
              <a:t>кассовое исполнение </a:t>
            </a:r>
          </a:p>
          <a:p>
            <a:pPr algn="ctr">
              <a:defRPr/>
            </a:pPr>
            <a:r>
              <a:rPr lang="ru-RU" sz="1100" b="1" dirty="0" smtClean="0">
                <a:solidFill>
                  <a:srgbClr val="000099"/>
                </a:solidFill>
              </a:rPr>
              <a:t>федерального </a:t>
            </a:r>
            <a:r>
              <a:rPr lang="ru-RU" sz="1100" b="1" dirty="0">
                <a:solidFill>
                  <a:srgbClr val="000099"/>
                </a:solidFill>
              </a:rPr>
              <a:t>бюджета</a:t>
            </a:r>
          </a:p>
        </p:txBody>
      </p:sp>
      <p:sp>
        <p:nvSpPr>
          <p:cNvPr id="18" name="Овал 17"/>
          <p:cNvSpPr/>
          <p:nvPr/>
        </p:nvSpPr>
        <p:spPr>
          <a:xfrm>
            <a:off x="4860035" y="2132856"/>
            <a:ext cx="2746331" cy="1127695"/>
          </a:xfrm>
          <a:prstGeom prst="ellipse">
            <a:avLst/>
          </a:prstGeom>
          <a:gradFill flip="none" rotWithShape="1">
            <a:gsLst>
              <a:gs pos="0">
                <a:srgbClr val="ABC7FF"/>
              </a:gs>
              <a:gs pos="100000">
                <a:srgbClr val="E0F3FC"/>
              </a:gs>
            </a:gsLst>
            <a:lin ang="5400000" scaled="1"/>
            <a:tileRect/>
          </a:gradFill>
          <a:ln w="12700">
            <a:solidFill>
              <a:srgbClr val="6699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no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</a:p>
          <a:p>
            <a:pPr algn="ctr">
              <a:defRPr/>
            </a:pPr>
            <a:r>
              <a:rPr lang="ru-RU" sz="1100" b="1" dirty="0" smtClean="0">
                <a:solidFill>
                  <a:srgbClr val="000099"/>
                </a:solidFill>
              </a:rPr>
              <a:t>кассовое обслуживание</a:t>
            </a:r>
          </a:p>
          <a:p>
            <a:pPr algn="ctr">
              <a:defRPr/>
            </a:pPr>
            <a:r>
              <a:rPr lang="ru-RU" sz="1100" b="1" dirty="0" smtClean="0">
                <a:solidFill>
                  <a:srgbClr val="000099"/>
                </a:solidFill>
              </a:rPr>
              <a:t>бюджета субъекта РФ </a:t>
            </a:r>
          </a:p>
          <a:p>
            <a:pPr algn="ctr">
              <a:defRPr/>
            </a:pPr>
            <a:r>
              <a:rPr lang="ru-RU" sz="1100" b="1" dirty="0" smtClean="0">
                <a:solidFill>
                  <a:srgbClr val="000099"/>
                </a:solidFill>
              </a:rPr>
              <a:t>(</a:t>
            </a:r>
            <a:r>
              <a:rPr lang="ru-RU" sz="1100" b="1" dirty="0">
                <a:solidFill>
                  <a:srgbClr val="000099"/>
                </a:solidFill>
              </a:rPr>
              <a:t>местного бюджета</a:t>
            </a:r>
            <a:r>
              <a:rPr lang="ru-RU" sz="1100" b="1" dirty="0" smtClean="0">
                <a:solidFill>
                  <a:srgbClr val="000099"/>
                </a:solidFill>
              </a:rPr>
              <a:t>)</a:t>
            </a:r>
            <a:endParaRPr lang="ru-RU" sz="1100" b="1" dirty="0">
              <a:solidFill>
                <a:srgbClr val="000099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860038" y="5014293"/>
            <a:ext cx="2746330" cy="1127695"/>
          </a:xfrm>
          <a:prstGeom prst="ellipse">
            <a:avLst/>
          </a:prstGeom>
          <a:gradFill flip="none" rotWithShape="1">
            <a:gsLst>
              <a:gs pos="0">
                <a:srgbClr val="ABC7FF"/>
              </a:gs>
              <a:gs pos="100000">
                <a:srgbClr val="E0F3FC"/>
              </a:gs>
            </a:gsLst>
            <a:lin ang="5400000" scaled="1"/>
            <a:tileRect/>
          </a:gradFill>
          <a:ln w="12700">
            <a:solidFill>
              <a:srgbClr val="6699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no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  <a:p>
            <a:pPr algn="ctr">
              <a:defRPr/>
            </a:pPr>
            <a:r>
              <a:rPr lang="ru-RU" sz="1100" b="1" dirty="0" smtClean="0">
                <a:solidFill>
                  <a:srgbClr val="000099"/>
                </a:solidFill>
              </a:rPr>
              <a:t>отдел </a:t>
            </a:r>
            <a:r>
              <a:rPr lang="ru-RU" sz="1100" b="1" dirty="0">
                <a:solidFill>
                  <a:srgbClr val="000099"/>
                </a:solidFill>
              </a:rPr>
              <a:t>технологического</a:t>
            </a:r>
          </a:p>
          <a:p>
            <a:pPr algn="ctr">
              <a:defRPr/>
            </a:pPr>
            <a:r>
              <a:rPr lang="ru-RU" sz="1100" b="1" dirty="0" smtClean="0">
                <a:solidFill>
                  <a:srgbClr val="000099"/>
                </a:solidFill>
              </a:rPr>
              <a:t>обеспечения</a:t>
            </a:r>
            <a:endParaRPr lang="ru-RU" sz="1100" b="1" dirty="0">
              <a:solidFill>
                <a:srgbClr val="000099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950184" y="3571478"/>
            <a:ext cx="2736106" cy="1127695"/>
          </a:xfrm>
          <a:prstGeom prst="ellipse">
            <a:avLst/>
          </a:prstGeom>
          <a:gradFill flip="none" rotWithShape="1">
            <a:gsLst>
              <a:gs pos="0">
                <a:srgbClr val="ABC7FF"/>
              </a:gs>
              <a:gs pos="100000">
                <a:srgbClr val="E0F3FC"/>
              </a:gs>
            </a:gsLst>
            <a:lin ang="5400000" scaled="1"/>
            <a:tileRect/>
          </a:gradFill>
          <a:ln w="12700">
            <a:solidFill>
              <a:srgbClr val="6699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no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ru-RU" sz="11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sz="11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1100" b="1" dirty="0" smtClean="0">
                <a:solidFill>
                  <a:srgbClr val="000099"/>
                </a:solidFill>
              </a:rPr>
              <a:t>государственные</a:t>
            </a:r>
          </a:p>
          <a:p>
            <a:pPr algn="ctr">
              <a:defRPr/>
            </a:pPr>
            <a:r>
              <a:rPr lang="ru-RU" sz="1100" b="1" dirty="0" smtClean="0">
                <a:solidFill>
                  <a:srgbClr val="000099"/>
                </a:solidFill>
              </a:rPr>
              <a:t> внебюджетные фонды</a:t>
            </a:r>
            <a:endParaRPr lang="ru-RU" sz="1100" b="1" dirty="0">
              <a:solidFill>
                <a:srgbClr val="000099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444214" y="2132857"/>
            <a:ext cx="2697781" cy="1127695"/>
          </a:xfrm>
          <a:prstGeom prst="ellipse">
            <a:avLst/>
          </a:prstGeom>
          <a:gradFill flip="none" rotWithShape="1">
            <a:gsLst>
              <a:gs pos="0">
                <a:srgbClr val="ABC7FF"/>
              </a:gs>
              <a:gs pos="100000">
                <a:srgbClr val="E0F3FC"/>
              </a:gs>
            </a:gsLst>
            <a:lin ang="5400000" scaled="1"/>
            <a:tileRect/>
          </a:gradFill>
          <a:ln w="12700">
            <a:solidFill>
              <a:srgbClr val="6699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no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r>
              <a:rPr lang="ru-RU" sz="1100" b="1" dirty="0">
                <a:solidFill>
                  <a:srgbClr val="000099"/>
                </a:solidFill>
              </a:rPr>
              <a:t> </a:t>
            </a:r>
          </a:p>
          <a:p>
            <a:pPr algn="ctr">
              <a:defRPr/>
            </a:pPr>
            <a:r>
              <a:rPr lang="ru-RU" sz="1100" b="1" dirty="0" smtClean="0">
                <a:solidFill>
                  <a:srgbClr val="000099"/>
                </a:solidFill>
              </a:rPr>
              <a:t>доходы</a:t>
            </a:r>
            <a:endParaRPr lang="ru-RU" sz="1100" b="1" dirty="0">
              <a:solidFill>
                <a:srgbClr val="000099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19" y="3199794"/>
            <a:ext cx="1949847" cy="187106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25594" y="1484784"/>
            <a:ext cx="70464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93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контрольных 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показателя ПОВАК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январь 2016</a:t>
            </a:r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4"/>
          <p:cNvSpPr>
            <a:spLocks noChangeArrowheads="1"/>
          </p:cNvSpPr>
          <p:nvPr/>
        </p:nvSpPr>
        <p:spPr bwMode="auto">
          <a:xfrm flipV="1">
            <a:off x="4774971" y="572606"/>
            <a:ext cx="73025" cy="791022"/>
          </a:xfrm>
          <a:prstGeom prst="rect">
            <a:avLst/>
          </a:prstGeom>
          <a:solidFill>
            <a:srgbClr val="000099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847996" y="678552"/>
            <a:ext cx="40520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Проблемы, возникшие при внедрении ПОВАК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7817" y="2234748"/>
            <a:ext cx="5416351" cy="627296"/>
          </a:xfrm>
          <a:prstGeom prst="roundRect">
            <a:avLst/>
          </a:prstGeom>
          <a:gradFill flip="none" rotWithShape="1">
            <a:gsLst>
              <a:gs pos="0">
                <a:srgbClr val="ABC7FF"/>
              </a:gs>
              <a:gs pos="100000">
                <a:srgbClr val="E0F3FC"/>
              </a:gs>
            </a:gsLst>
            <a:lin ang="5400000" scaled="1"/>
            <a:tileRect/>
          </a:gradFill>
          <a:ln w="12700">
            <a:solidFill>
              <a:srgbClr val="6699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noAutofit/>
          </a:bodyPr>
          <a:lstStyle/>
          <a:p>
            <a:r>
              <a:rPr lang="ru-RU" sz="1400" b="1" dirty="0">
                <a:solidFill>
                  <a:srgbClr val="000099"/>
                </a:solidFill>
                <a:latin typeface="Arial" charset="0"/>
              </a:rPr>
              <a:t>Длительность формирования </a:t>
            </a:r>
            <a:r>
              <a:rPr lang="ru-RU" sz="1400" b="1" dirty="0" smtClean="0">
                <a:solidFill>
                  <a:srgbClr val="000099"/>
                </a:solidFill>
                <a:latin typeface="Arial" charset="0"/>
              </a:rPr>
              <a:t>отчетов ПОВАК </a:t>
            </a:r>
            <a:r>
              <a:rPr lang="ru-RU" sz="1400" b="1" dirty="0">
                <a:solidFill>
                  <a:srgbClr val="000099"/>
                </a:solidFill>
                <a:latin typeface="Arial" charset="0"/>
              </a:rPr>
              <a:t>в ППО АСФК </a:t>
            </a:r>
            <a:endParaRPr lang="ru-RU" sz="1400" b="1" dirty="0" smtClean="0">
              <a:solidFill>
                <a:srgbClr val="000099"/>
              </a:solidFill>
              <a:latin typeface="Arial" charset="0"/>
            </a:endParaRPr>
          </a:p>
          <a:p>
            <a:endParaRPr lang="ru-RU" sz="14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67817" y="3485805"/>
            <a:ext cx="5416351" cy="742153"/>
          </a:xfrm>
          <a:prstGeom prst="roundRect">
            <a:avLst/>
          </a:prstGeom>
          <a:gradFill flip="none" rotWithShape="1">
            <a:gsLst>
              <a:gs pos="0">
                <a:srgbClr val="ABC7FF"/>
              </a:gs>
              <a:gs pos="100000">
                <a:srgbClr val="E0F3FC"/>
              </a:gs>
            </a:gsLst>
            <a:lin ang="5400000" scaled="1"/>
            <a:tileRect/>
          </a:gradFill>
          <a:ln w="12700">
            <a:solidFill>
              <a:srgbClr val="6699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noAutofit/>
          </a:bodyPr>
          <a:lstStyle/>
          <a:p>
            <a:r>
              <a:rPr lang="ru-RU" sz="1400" b="1" dirty="0" smtClean="0">
                <a:solidFill>
                  <a:srgbClr val="000099"/>
                </a:solidFill>
              </a:rPr>
              <a:t>Качество отражения результатов ПОВАК в отчетах</a:t>
            </a:r>
            <a:endParaRPr lang="ru-RU" sz="1400" b="1" dirty="0">
              <a:solidFill>
                <a:srgbClr val="000099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67817" y="5161954"/>
            <a:ext cx="5416351" cy="639688"/>
          </a:xfrm>
          <a:prstGeom prst="roundRect">
            <a:avLst/>
          </a:prstGeom>
          <a:gradFill flip="none" rotWithShape="1">
            <a:gsLst>
              <a:gs pos="0">
                <a:srgbClr val="ABC7FF"/>
              </a:gs>
              <a:gs pos="100000">
                <a:srgbClr val="E0F3FC"/>
              </a:gs>
            </a:gsLst>
            <a:lin ang="5400000" scaled="1"/>
            <a:tileRect/>
          </a:gradFill>
          <a:ln w="12700">
            <a:solidFill>
              <a:srgbClr val="6699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noAutofit/>
          </a:bodyPr>
          <a:lstStyle/>
          <a:p>
            <a:r>
              <a:rPr lang="ru-RU" sz="1400" b="1" dirty="0">
                <a:solidFill>
                  <a:srgbClr val="000099"/>
                </a:solidFill>
              </a:rPr>
              <a:t>Объемность отчетных форм, представляемых для </a:t>
            </a:r>
            <a:endParaRPr lang="ru-RU" sz="1400" b="1" dirty="0" smtClean="0">
              <a:solidFill>
                <a:srgbClr val="000099"/>
              </a:solidFill>
            </a:endParaRPr>
          </a:p>
          <a:p>
            <a:r>
              <a:rPr lang="ru-RU" sz="1400" b="1" dirty="0" smtClean="0">
                <a:solidFill>
                  <a:srgbClr val="000099"/>
                </a:solidFill>
              </a:rPr>
              <a:t>рассмотрения руководителю </a:t>
            </a:r>
            <a:endParaRPr lang="ru-RU" sz="1400" b="1" dirty="0">
              <a:solidFill>
                <a:srgbClr val="000099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2291528"/>
            <a:ext cx="290368" cy="39049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3610403"/>
            <a:ext cx="290368" cy="39049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5" y="5265210"/>
            <a:ext cx="290368" cy="390495"/>
          </a:xfrm>
          <a:prstGeom prst="rect">
            <a:avLst/>
          </a:prstGeom>
        </p:spPr>
      </p:pic>
      <p:pic>
        <p:nvPicPr>
          <p:cNvPr id="30" name="Рисунок 29" descr="0_6f3ec_8eff58f5_L.jp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383940" y="1421292"/>
            <a:ext cx="2521464" cy="252146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558" y="3805650"/>
            <a:ext cx="2889846" cy="2889846"/>
          </a:xfrm>
          <a:prstGeom prst="rect">
            <a:avLst/>
          </a:prstGeom>
        </p:spPr>
      </p:pic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8710612" y="6381328"/>
            <a:ext cx="4333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/>
              <a:t>3</a:t>
            </a:r>
            <a:endParaRPr lang="ru-RU" sz="1600" dirty="0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V="1">
            <a:off x="256242" y="6381328"/>
            <a:ext cx="85852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250825" y="6378723"/>
            <a:ext cx="85701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Опыт внедрения стандарта ПОВАК. Анализ исполнения бюджетных полномочий </a:t>
            </a:r>
            <a:r>
              <a:rPr lang="ru-RU" sz="1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органами </a:t>
            </a:r>
            <a:r>
              <a:rPr lang="ru-RU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государственного (муниципального) контроля. Практика УФК по Московской области.</a:t>
            </a:r>
          </a:p>
          <a:p>
            <a:pPr marL="0" indent="0">
              <a:buNone/>
            </a:pPr>
            <a:endParaRPr lang="ru-RU" sz="1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735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4"/>
          <p:cNvSpPr>
            <a:spLocks noChangeArrowheads="1"/>
          </p:cNvSpPr>
          <p:nvPr/>
        </p:nvSpPr>
        <p:spPr bwMode="auto">
          <a:xfrm flipV="1">
            <a:off x="4506912" y="626322"/>
            <a:ext cx="73025" cy="791022"/>
          </a:xfrm>
          <a:prstGeom prst="rect">
            <a:avLst/>
          </a:prstGeom>
          <a:solidFill>
            <a:srgbClr val="000099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79937" y="678552"/>
            <a:ext cx="425608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Предложения </a:t>
            </a: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по оптимизации ПОВАК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2060848"/>
            <a:ext cx="5112568" cy="720080"/>
          </a:xfrm>
          <a:prstGeom prst="rect">
            <a:avLst/>
          </a:prstGeom>
          <a:gradFill flip="none" rotWithShape="1">
            <a:gsLst>
              <a:gs pos="0">
                <a:srgbClr val="ABC7FF"/>
              </a:gs>
              <a:gs pos="100000">
                <a:srgbClr val="E0F3FC"/>
              </a:gs>
            </a:gsLst>
            <a:lin ang="5400000" scaled="1"/>
            <a:tileRect/>
          </a:gradFill>
          <a:ln w="12700">
            <a:solidFill>
              <a:srgbClr val="6699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noAutofit/>
          </a:bodyPr>
          <a:lstStyle/>
          <a:p>
            <a:pPr algn="ctr"/>
            <a:r>
              <a:rPr lang="ru-RU" sz="1400" b="1" dirty="0">
                <a:solidFill>
                  <a:srgbClr val="000099"/>
                </a:solidFill>
              </a:rPr>
              <a:t>Проект Отчета ПОВАК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938972" y="5000636"/>
            <a:ext cx="5715040" cy="720080"/>
          </a:xfrm>
          <a:prstGeom prst="rect">
            <a:avLst/>
          </a:prstGeom>
          <a:gradFill flip="none" rotWithShape="1">
            <a:gsLst>
              <a:gs pos="0">
                <a:srgbClr val="ABC7FF"/>
              </a:gs>
              <a:gs pos="100000">
                <a:srgbClr val="E0F3FC"/>
              </a:gs>
            </a:gsLst>
            <a:lin ang="5400000" scaled="1"/>
            <a:tileRect/>
          </a:gradFill>
          <a:ln w="12700">
            <a:solidFill>
              <a:srgbClr val="6699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noAutofit/>
          </a:bodyPr>
          <a:lstStyle/>
          <a:p>
            <a:pPr algn="ctr"/>
            <a:r>
              <a:rPr lang="ru-RU" sz="1400" b="1" dirty="0">
                <a:solidFill>
                  <a:srgbClr val="000099"/>
                </a:solidFill>
              </a:rPr>
              <a:t>Итоговый Отчет ПОВАК для руководителя </a:t>
            </a:r>
          </a:p>
        </p:txBody>
      </p:sp>
      <p:pic>
        <p:nvPicPr>
          <p:cNvPr id="17" name="Picture 2" descr="Y:\Отд.техн.обеспечения\Попов\человеки\золотые\116618441_5043945_NwJ9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97273"/>
            <a:ext cx="1249312" cy="124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044872"/>
            <a:ext cx="828715" cy="1501483"/>
          </a:xfrm>
          <a:prstGeom prst="rect">
            <a:avLst/>
          </a:prstGeom>
        </p:spPr>
      </p:pic>
      <p:pic>
        <p:nvPicPr>
          <p:cNvPr id="19" name="Рисунок 18" descr="Untitled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792" y="4217118"/>
            <a:ext cx="897537" cy="185195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8710612" y="6381328"/>
            <a:ext cx="4333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/>
              <a:t>4</a:t>
            </a:r>
            <a:endParaRPr lang="ru-RU" sz="1600" dirty="0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V="1">
            <a:off x="256242" y="6381328"/>
            <a:ext cx="85852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50825" y="6378723"/>
            <a:ext cx="85701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Опыт внедрения стандарта ПОВАК. Анализ исполнения бюджетных полномочий </a:t>
            </a:r>
            <a:r>
              <a:rPr lang="ru-RU" sz="1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органами государственного </a:t>
            </a:r>
            <a:r>
              <a:rPr lang="ru-RU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(муниципального) контроля. Практика УФК по Московской области.</a:t>
            </a:r>
          </a:p>
          <a:p>
            <a:pPr marL="0" indent="0">
              <a:buNone/>
            </a:pPr>
            <a:endParaRPr lang="ru-RU" sz="1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 rot="5400000" flipV="1">
            <a:off x="2658985" y="5102654"/>
            <a:ext cx="21600" cy="516050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 flipV="1">
            <a:off x="2411759" y="4153614"/>
            <a:ext cx="21600" cy="1207064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 rot="5400000" flipH="1" flipV="1">
            <a:off x="1210802" y="3293055"/>
            <a:ext cx="21600" cy="983517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 flipV="1">
            <a:off x="729842" y="2492967"/>
            <a:ext cx="21600" cy="1297034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 rot="5400000" flipH="1" flipV="1">
            <a:off x="908761" y="2323767"/>
            <a:ext cx="21600" cy="360000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13361" y="3426573"/>
            <a:ext cx="5112568" cy="720080"/>
          </a:xfrm>
          <a:prstGeom prst="rect">
            <a:avLst/>
          </a:prstGeom>
          <a:gradFill flip="none" rotWithShape="1">
            <a:gsLst>
              <a:gs pos="0">
                <a:srgbClr val="ABC7FF"/>
              </a:gs>
              <a:gs pos="100000">
                <a:srgbClr val="E0F3FC"/>
              </a:gs>
            </a:gsLst>
            <a:lin ang="5400000" scaled="1"/>
            <a:tileRect/>
          </a:gradFill>
          <a:ln w="12700">
            <a:solidFill>
              <a:srgbClr val="6699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noAutofit/>
          </a:bodyPr>
          <a:lstStyle/>
          <a:p>
            <a:pPr algn="ctr"/>
            <a:r>
              <a:rPr lang="ru-RU" sz="1400" b="1" dirty="0">
                <a:solidFill>
                  <a:srgbClr val="000099"/>
                </a:solidFill>
                <a:latin typeface="Arial" charset="0"/>
              </a:rPr>
              <a:t>Отчет </a:t>
            </a:r>
            <a:r>
              <a:rPr lang="ru-RU" sz="1400" b="1" dirty="0" smtClean="0">
                <a:solidFill>
                  <a:srgbClr val="000099"/>
                </a:solidFill>
              </a:rPr>
              <a:t>на контрольное сообщение</a:t>
            </a:r>
            <a:endParaRPr lang="ru-RU" sz="1400" b="1" dirty="0">
              <a:solidFill>
                <a:srgbClr val="0000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96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4"/>
          <p:cNvSpPr>
            <a:spLocks noChangeArrowheads="1"/>
          </p:cNvSpPr>
          <p:nvPr/>
        </p:nvSpPr>
        <p:spPr bwMode="auto">
          <a:xfrm flipV="1">
            <a:off x="4456807" y="572606"/>
            <a:ext cx="73025" cy="791022"/>
          </a:xfrm>
          <a:prstGeom prst="rect">
            <a:avLst/>
          </a:prstGeom>
          <a:solidFill>
            <a:srgbClr val="000099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43425" y="572605"/>
            <a:ext cx="42926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Рейтинг деятельности территориальных отделов Управления за май 2016 года</a:t>
            </a:r>
          </a:p>
        </p:txBody>
      </p:sp>
      <p:pic>
        <p:nvPicPr>
          <p:cNvPr id="13" name="Рисунок 12" descr="Untitled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377134"/>
            <a:ext cx="1565775" cy="323078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915" y="1629379"/>
            <a:ext cx="4803358" cy="472629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8711827" y="6381328"/>
            <a:ext cx="4333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5</a:t>
            </a:r>
            <a:endParaRPr lang="ru-RU" sz="1600" dirty="0"/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V="1">
            <a:off x="256242" y="6381328"/>
            <a:ext cx="85852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50825" y="6378723"/>
            <a:ext cx="85701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Опыт внедрения стандарта ПОВАК. Анализ исполнения бюджетных полномочий </a:t>
            </a:r>
            <a:r>
              <a:rPr lang="ru-RU" sz="1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органами </a:t>
            </a:r>
            <a:r>
              <a:rPr lang="ru-RU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государственного (муниципального) контроля. Практика УФК по Московской области.</a:t>
            </a:r>
          </a:p>
          <a:p>
            <a:pPr marL="0" indent="0">
              <a:buNone/>
            </a:pPr>
            <a:endParaRPr lang="ru-RU" sz="1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2087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4"/>
          <p:cNvSpPr>
            <a:spLocks noChangeArrowheads="1"/>
          </p:cNvSpPr>
          <p:nvPr/>
        </p:nvSpPr>
        <p:spPr bwMode="auto">
          <a:xfrm flipV="1">
            <a:off x="4704896" y="572606"/>
            <a:ext cx="73025" cy="791022"/>
          </a:xfrm>
          <a:prstGeom prst="rect">
            <a:avLst/>
          </a:prstGeom>
          <a:solidFill>
            <a:srgbClr val="000099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77921" y="797301"/>
            <a:ext cx="3529012" cy="3416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Показатели ПОВАК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06022" y="3212976"/>
            <a:ext cx="2673150" cy="1127695"/>
          </a:xfrm>
          <a:prstGeom prst="ellipse">
            <a:avLst/>
          </a:prstGeom>
          <a:gradFill flip="none" rotWithShape="1">
            <a:gsLst>
              <a:gs pos="0">
                <a:srgbClr val="ABC7FF"/>
              </a:gs>
              <a:gs pos="100000">
                <a:srgbClr val="E0F3FC"/>
              </a:gs>
            </a:gsLst>
            <a:lin ang="5400000" scaled="1"/>
            <a:tileRect/>
          </a:gradFill>
          <a:ln w="12700">
            <a:solidFill>
              <a:srgbClr val="6699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no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  <a:p>
            <a:pPr algn="ctr">
              <a:defRPr/>
            </a:pPr>
            <a:r>
              <a:rPr lang="ru-RU" sz="1100" b="1" dirty="0" smtClean="0">
                <a:solidFill>
                  <a:srgbClr val="000099"/>
                </a:solidFill>
              </a:rPr>
              <a:t>организация </a:t>
            </a:r>
            <a:r>
              <a:rPr lang="ru-RU" sz="1100" b="1" dirty="0">
                <a:solidFill>
                  <a:srgbClr val="000099"/>
                </a:solidFill>
              </a:rPr>
              <a:t>и </a:t>
            </a:r>
            <a:r>
              <a:rPr lang="ru-RU" sz="1100" b="1" dirty="0" smtClean="0">
                <a:solidFill>
                  <a:srgbClr val="000099"/>
                </a:solidFill>
              </a:rPr>
              <a:t>осуществление</a:t>
            </a:r>
          </a:p>
          <a:p>
            <a:pPr algn="ctr">
              <a:defRPr/>
            </a:pPr>
            <a:r>
              <a:rPr lang="ru-RU" sz="1100" b="1" dirty="0" smtClean="0">
                <a:solidFill>
                  <a:srgbClr val="000099"/>
                </a:solidFill>
              </a:rPr>
              <a:t>электронных </a:t>
            </a:r>
            <a:r>
              <a:rPr lang="ru-RU" sz="1100" b="1" dirty="0">
                <a:solidFill>
                  <a:srgbClr val="000099"/>
                </a:solidFill>
              </a:rPr>
              <a:t>расчетов в </a:t>
            </a:r>
            <a:endParaRPr lang="ru-RU" sz="1100" b="1" dirty="0" smtClean="0">
              <a:solidFill>
                <a:srgbClr val="000099"/>
              </a:solidFill>
            </a:endParaRPr>
          </a:p>
          <a:p>
            <a:pPr algn="ctr">
              <a:defRPr/>
            </a:pPr>
            <a:r>
              <a:rPr lang="ru-RU" sz="1100" b="1" dirty="0" smtClean="0">
                <a:solidFill>
                  <a:srgbClr val="000099"/>
                </a:solidFill>
              </a:rPr>
              <a:t>системе </a:t>
            </a:r>
            <a:r>
              <a:rPr lang="ru-RU" sz="1100" b="1" dirty="0">
                <a:solidFill>
                  <a:srgbClr val="000099"/>
                </a:solidFill>
              </a:rPr>
              <a:t>банковских расчетов</a:t>
            </a:r>
          </a:p>
          <a:p>
            <a:pPr algn="ctr">
              <a:defRPr/>
            </a:pPr>
            <a:endParaRPr lang="ru-RU" sz="1200" b="1" dirty="0">
              <a:solidFill>
                <a:srgbClr val="000099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85720" y="4437112"/>
            <a:ext cx="2713755" cy="1127695"/>
          </a:xfrm>
          <a:prstGeom prst="ellipse">
            <a:avLst/>
          </a:prstGeom>
          <a:gradFill flip="none" rotWithShape="1">
            <a:gsLst>
              <a:gs pos="0">
                <a:srgbClr val="ABC7FF"/>
              </a:gs>
              <a:gs pos="100000">
                <a:srgbClr val="E0F3FC"/>
              </a:gs>
            </a:gsLst>
            <a:lin ang="5400000" scaled="1"/>
            <a:tileRect/>
          </a:gradFill>
          <a:ln w="12700">
            <a:solidFill>
              <a:srgbClr val="6699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no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r>
              <a:rPr lang="ru-RU" sz="2000" b="1" dirty="0" smtClean="0">
                <a:solidFill>
                  <a:srgbClr val="000099"/>
                </a:solidFill>
              </a:rPr>
              <a:t> </a:t>
            </a:r>
          </a:p>
          <a:p>
            <a:pPr algn="ctr">
              <a:defRPr/>
            </a:pPr>
            <a:r>
              <a:rPr lang="ru-RU" sz="1100" b="1" dirty="0" smtClean="0">
                <a:solidFill>
                  <a:srgbClr val="000099"/>
                </a:solidFill>
              </a:rPr>
              <a:t>кассовое исполнение </a:t>
            </a:r>
          </a:p>
          <a:p>
            <a:pPr algn="ctr">
              <a:defRPr/>
            </a:pPr>
            <a:r>
              <a:rPr lang="ru-RU" sz="1100" b="1" dirty="0" smtClean="0">
                <a:solidFill>
                  <a:srgbClr val="000099"/>
                </a:solidFill>
              </a:rPr>
              <a:t>федерального </a:t>
            </a:r>
            <a:r>
              <a:rPr lang="ru-RU" sz="1100" b="1" dirty="0">
                <a:solidFill>
                  <a:srgbClr val="000099"/>
                </a:solidFill>
              </a:rPr>
              <a:t>бюджета</a:t>
            </a:r>
          </a:p>
        </p:txBody>
      </p:sp>
      <p:sp>
        <p:nvSpPr>
          <p:cNvPr id="18" name="Овал 17"/>
          <p:cNvSpPr/>
          <p:nvPr/>
        </p:nvSpPr>
        <p:spPr>
          <a:xfrm>
            <a:off x="4643438" y="2066219"/>
            <a:ext cx="2746331" cy="1127695"/>
          </a:xfrm>
          <a:prstGeom prst="ellipse">
            <a:avLst/>
          </a:prstGeom>
          <a:gradFill flip="none" rotWithShape="1">
            <a:gsLst>
              <a:gs pos="0">
                <a:srgbClr val="ABC7FF"/>
              </a:gs>
              <a:gs pos="100000">
                <a:srgbClr val="E0F3FC"/>
              </a:gs>
            </a:gsLst>
            <a:lin ang="5400000" scaled="1"/>
            <a:tileRect/>
          </a:gradFill>
          <a:ln w="12700">
            <a:solidFill>
              <a:srgbClr val="6699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no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</a:p>
          <a:p>
            <a:pPr algn="ctr">
              <a:defRPr/>
            </a:pPr>
            <a:r>
              <a:rPr lang="ru-RU" sz="1100" b="1" dirty="0" smtClean="0">
                <a:solidFill>
                  <a:srgbClr val="000099"/>
                </a:solidFill>
              </a:rPr>
              <a:t>кассовое обслуживание</a:t>
            </a:r>
          </a:p>
          <a:p>
            <a:pPr algn="ctr">
              <a:defRPr/>
            </a:pPr>
            <a:r>
              <a:rPr lang="ru-RU" sz="1100" b="1" dirty="0" smtClean="0">
                <a:solidFill>
                  <a:srgbClr val="000099"/>
                </a:solidFill>
              </a:rPr>
              <a:t>бюджета субъекта РФ</a:t>
            </a:r>
          </a:p>
          <a:p>
            <a:pPr algn="ctr">
              <a:defRPr/>
            </a:pPr>
            <a:r>
              <a:rPr lang="ru-RU" sz="1100" b="1" dirty="0" smtClean="0">
                <a:solidFill>
                  <a:srgbClr val="000099"/>
                </a:solidFill>
              </a:rPr>
              <a:t>(</a:t>
            </a:r>
            <a:r>
              <a:rPr lang="ru-RU" sz="1100" b="1" dirty="0">
                <a:solidFill>
                  <a:srgbClr val="000099"/>
                </a:solidFill>
              </a:rPr>
              <a:t>местного бюджета</a:t>
            </a:r>
            <a:r>
              <a:rPr lang="ru-RU" sz="1100" b="1" dirty="0" smtClean="0">
                <a:solidFill>
                  <a:srgbClr val="000099"/>
                </a:solidFill>
              </a:rPr>
              <a:t>)</a:t>
            </a:r>
            <a:endParaRPr lang="ru-RU" sz="1100" b="1" dirty="0">
              <a:solidFill>
                <a:srgbClr val="000099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082329" y="5157763"/>
            <a:ext cx="2746330" cy="1127695"/>
          </a:xfrm>
          <a:prstGeom prst="ellipse">
            <a:avLst/>
          </a:prstGeom>
          <a:gradFill flip="none" rotWithShape="1">
            <a:gsLst>
              <a:gs pos="0">
                <a:srgbClr val="ABC7FF"/>
              </a:gs>
              <a:gs pos="100000">
                <a:srgbClr val="E0F3FC"/>
              </a:gs>
            </a:gsLst>
            <a:lin ang="5400000" scaled="1"/>
            <a:tileRect/>
          </a:gradFill>
          <a:ln w="12700">
            <a:solidFill>
              <a:srgbClr val="6699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no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1100" b="1" dirty="0" smtClean="0">
                <a:solidFill>
                  <a:srgbClr val="000099"/>
                </a:solidFill>
              </a:rPr>
              <a:t>отдел </a:t>
            </a:r>
            <a:r>
              <a:rPr lang="ru-RU" sz="1100" b="1" dirty="0">
                <a:solidFill>
                  <a:srgbClr val="000099"/>
                </a:solidFill>
              </a:rPr>
              <a:t>технологического</a:t>
            </a:r>
          </a:p>
          <a:p>
            <a:pPr algn="ctr">
              <a:defRPr/>
            </a:pPr>
            <a:r>
              <a:rPr lang="ru-RU" sz="1100" b="1" dirty="0" smtClean="0">
                <a:solidFill>
                  <a:srgbClr val="000099"/>
                </a:solidFill>
              </a:rPr>
              <a:t>обеспечения</a:t>
            </a:r>
            <a:endParaRPr lang="ru-RU" sz="1100" b="1" dirty="0">
              <a:solidFill>
                <a:srgbClr val="000099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021716" y="4437112"/>
            <a:ext cx="2736106" cy="1127695"/>
          </a:xfrm>
          <a:prstGeom prst="ellipse">
            <a:avLst/>
          </a:prstGeom>
          <a:gradFill flip="none" rotWithShape="1">
            <a:gsLst>
              <a:gs pos="0">
                <a:srgbClr val="ABC7FF"/>
              </a:gs>
              <a:gs pos="100000">
                <a:srgbClr val="E0F3FC"/>
              </a:gs>
            </a:gsLst>
            <a:lin ang="5400000" scaled="1"/>
            <a:tileRect/>
          </a:gradFill>
          <a:ln w="12700">
            <a:solidFill>
              <a:srgbClr val="6699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no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ru-RU" sz="11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sz="11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1100" b="1" dirty="0" smtClean="0">
                <a:solidFill>
                  <a:srgbClr val="000099"/>
                </a:solidFill>
              </a:rPr>
              <a:t>государственные</a:t>
            </a:r>
          </a:p>
          <a:p>
            <a:pPr algn="ctr">
              <a:defRPr/>
            </a:pPr>
            <a:r>
              <a:rPr lang="ru-RU" sz="1100" b="1" dirty="0" smtClean="0">
                <a:solidFill>
                  <a:srgbClr val="000099"/>
                </a:solidFill>
              </a:rPr>
              <a:t> внебюджетные фонды</a:t>
            </a:r>
            <a:endParaRPr lang="ru-RU" sz="1100" b="1" dirty="0">
              <a:solidFill>
                <a:srgbClr val="000099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733438" y="2066219"/>
            <a:ext cx="2697781" cy="1127695"/>
          </a:xfrm>
          <a:prstGeom prst="ellipse">
            <a:avLst/>
          </a:prstGeom>
          <a:gradFill flip="none" rotWithShape="1">
            <a:gsLst>
              <a:gs pos="0">
                <a:srgbClr val="ABC7FF"/>
              </a:gs>
              <a:gs pos="100000">
                <a:srgbClr val="E0F3FC"/>
              </a:gs>
            </a:gsLst>
            <a:lin ang="5400000" scaled="1"/>
            <a:tileRect/>
          </a:gradFill>
          <a:ln w="12700">
            <a:solidFill>
              <a:srgbClr val="6699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no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r>
              <a:rPr lang="ru-RU" sz="1100" b="1" dirty="0" smtClean="0">
                <a:solidFill>
                  <a:srgbClr val="000099"/>
                </a:solidFill>
              </a:rPr>
              <a:t> </a:t>
            </a:r>
            <a:endParaRPr lang="ru-RU" sz="1100" b="1" dirty="0">
              <a:solidFill>
                <a:srgbClr val="000099"/>
              </a:solidFill>
            </a:endParaRPr>
          </a:p>
          <a:p>
            <a:pPr algn="ctr">
              <a:defRPr/>
            </a:pPr>
            <a:r>
              <a:rPr lang="ru-RU" sz="1100" b="1" dirty="0" smtClean="0">
                <a:solidFill>
                  <a:srgbClr val="000099"/>
                </a:solidFill>
              </a:rPr>
              <a:t>доходы</a:t>
            </a:r>
            <a:endParaRPr lang="ru-RU" sz="1100" b="1" dirty="0">
              <a:solidFill>
                <a:srgbClr val="000099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295" y="3169903"/>
            <a:ext cx="1949847" cy="1871065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6025706" y="3212975"/>
            <a:ext cx="2673150" cy="1127695"/>
          </a:xfrm>
          <a:prstGeom prst="ellipse">
            <a:avLst/>
          </a:prstGeom>
          <a:gradFill flip="none" rotWithShape="1">
            <a:gsLst>
              <a:gs pos="0">
                <a:srgbClr val="ABC7FF"/>
              </a:gs>
              <a:gs pos="100000">
                <a:srgbClr val="E0F3FC"/>
              </a:gs>
            </a:gsLst>
            <a:lin ang="5400000" scaled="1"/>
            <a:tileRect/>
          </a:gradFill>
          <a:ln w="12700">
            <a:solidFill>
              <a:srgbClr val="6699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no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  <a:p>
            <a:pPr algn="ctr">
              <a:defRPr/>
            </a:pPr>
            <a:r>
              <a:rPr lang="ru-RU" sz="1100" b="1" dirty="0" smtClean="0">
                <a:solidFill>
                  <a:srgbClr val="000099"/>
                </a:solidFill>
              </a:rPr>
              <a:t>бюджетный учет</a:t>
            </a:r>
            <a:endParaRPr lang="ru-RU" sz="1100" b="1" dirty="0">
              <a:solidFill>
                <a:srgbClr val="000099"/>
              </a:solidFill>
            </a:endParaRPr>
          </a:p>
          <a:p>
            <a:pPr algn="ctr">
              <a:defRPr/>
            </a:pPr>
            <a:endParaRPr lang="ru-RU" sz="1200" b="1" dirty="0">
              <a:solidFill>
                <a:srgbClr val="000099"/>
              </a:solidFill>
            </a:endParaRP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8710612" y="6381328"/>
            <a:ext cx="4333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6</a:t>
            </a:r>
            <a:endParaRPr lang="ru-RU" sz="1600" dirty="0"/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 flipV="1">
            <a:off x="256242" y="6381328"/>
            <a:ext cx="85852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250825" y="6378723"/>
            <a:ext cx="85701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Опыт внедрения стандарта ПОВАК. Анализ исполнения бюджетных полномочий </a:t>
            </a:r>
            <a:r>
              <a:rPr lang="ru-RU" sz="1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органами </a:t>
            </a:r>
            <a:r>
              <a:rPr lang="ru-RU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государственного (муниципального) контроля. Практика УФК по Московской области.</a:t>
            </a:r>
          </a:p>
          <a:p>
            <a:pPr marL="0" indent="0">
              <a:buNone/>
            </a:pPr>
            <a:endParaRPr lang="ru-RU" sz="1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285852" y="1428736"/>
            <a:ext cx="70464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125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контрольных 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показателей ПОВАК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июль 2016</a:t>
            </a:r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94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14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4"/>
          <p:cNvSpPr>
            <a:spLocks noChangeArrowheads="1"/>
          </p:cNvSpPr>
          <p:nvPr/>
        </p:nvSpPr>
        <p:spPr bwMode="auto">
          <a:xfrm flipV="1">
            <a:off x="4456807" y="572606"/>
            <a:ext cx="73025" cy="791022"/>
          </a:xfrm>
          <a:prstGeom prst="rect">
            <a:avLst/>
          </a:prstGeom>
          <a:solidFill>
            <a:srgbClr val="000099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43425" y="644951"/>
            <a:ext cx="429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Мониторинг </a:t>
            </a: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операционного дня в ППО СКИАО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06" y="1772816"/>
            <a:ext cx="4273489" cy="417646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832" y="3834731"/>
            <a:ext cx="4430563" cy="258593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631" y="1508085"/>
            <a:ext cx="4408239" cy="228139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8710612" y="6381328"/>
            <a:ext cx="4333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7</a:t>
            </a:r>
            <a:endParaRPr lang="ru-RU" sz="1600" dirty="0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V="1">
            <a:off x="256242" y="6381328"/>
            <a:ext cx="85852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50825" y="6378723"/>
            <a:ext cx="85701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Опыт внедрения стандарта ПОВАК. Анализ исполнения бюджетных полномочий </a:t>
            </a:r>
            <a:r>
              <a:rPr lang="ru-RU" sz="1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органами </a:t>
            </a:r>
            <a:r>
              <a:rPr lang="ru-RU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государственного (муниципального) контроля. Практика УФК по Московской области.</a:t>
            </a:r>
          </a:p>
          <a:p>
            <a:pPr marL="0" indent="0">
              <a:buNone/>
            </a:pPr>
            <a:endParaRPr lang="ru-RU" sz="1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9406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4"/>
          <p:cNvSpPr>
            <a:spLocks noChangeArrowheads="1"/>
          </p:cNvSpPr>
          <p:nvPr/>
        </p:nvSpPr>
        <p:spPr bwMode="auto">
          <a:xfrm flipV="1">
            <a:off x="1547664" y="476672"/>
            <a:ext cx="73025" cy="791022"/>
          </a:xfrm>
          <a:prstGeom prst="rect">
            <a:avLst/>
          </a:prstGeom>
          <a:solidFill>
            <a:srgbClr val="000099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620689" y="410518"/>
            <a:ext cx="7215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План анализа исполнения бюджетных полномочий органов государственного (муниципального) финансового контроля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7354" y="4064893"/>
            <a:ext cx="228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</a:t>
            </a:r>
            <a:r>
              <a:rPr lang="ru-RU" sz="2000" b="1" dirty="0">
                <a:solidFill>
                  <a:srgbClr val="000099"/>
                </a:solidFill>
              </a:rPr>
              <a:t> </a:t>
            </a:r>
          </a:p>
          <a:p>
            <a:pPr lvl="0" algn="ctr">
              <a:defRPr/>
            </a:pPr>
            <a:r>
              <a:rPr lang="ru-RU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Органа МФК</a:t>
            </a:r>
          </a:p>
        </p:txBody>
      </p:sp>
      <p:sp>
        <p:nvSpPr>
          <p:cNvPr id="20" name="Стрелка вправо с вырезом 19"/>
          <p:cNvSpPr/>
          <p:nvPr/>
        </p:nvSpPr>
        <p:spPr>
          <a:xfrm>
            <a:off x="2291308" y="2922649"/>
            <a:ext cx="768524" cy="420879"/>
          </a:xfrm>
          <a:prstGeom prst="notchedRightArrow">
            <a:avLst/>
          </a:prstGeom>
          <a:gradFill flip="none" rotWithShape="1">
            <a:gsLst>
              <a:gs pos="0">
                <a:srgbClr val="ABC7FF"/>
              </a:gs>
              <a:gs pos="100000">
                <a:srgbClr val="E0F3FC"/>
              </a:gs>
            </a:gsLst>
            <a:lin ang="5400000" scaled="1"/>
            <a:tileRect/>
          </a:gradFill>
          <a:ln w="12700">
            <a:solidFill>
              <a:srgbClr val="6699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noAutofit/>
          </a:bodyPr>
          <a:lstStyle/>
          <a:p>
            <a:endParaRPr lang="ru-RU" sz="1400" b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78510" y="2863502"/>
            <a:ext cx="1236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22 %</a:t>
            </a:r>
            <a:endParaRPr lang="ru-RU" sz="3600" dirty="0"/>
          </a:p>
        </p:txBody>
      </p:sp>
      <p:pic>
        <p:nvPicPr>
          <p:cNvPr id="23" name="Рисунок 22" descr="C:\Users\kr_AbdulaevMA\Desktop\44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602" y="2073875"/>
            <a:ext cx="3651423" cy="264646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4" name="Стрелка вправо с вырезом 23"/>
          <p:cNvSpPr/>
          <p:nvPr/>
        </p:nvSpPr>
        <p:spPr>
          <a:xfrm>
            <a:off x="4314746" y="2976227"/>
            <a:ext cx="768524" cy="420879"/>
          </a:xfrm>
          <a:prstGeom prst="notchedRightArrow">
            <a:avLst/>
          </a:prstGeom>
          <a:gradFill flip="none" rotWithShape="1">
            <a:gsLst>
              <a:gs pos="0">
                <a:srgbClr val="ABC7FF"/>
              </a:gs>
              <a:gs pos="100000">
                <a:srgbClr val="E0F3FC"/>
              </a:gs>
            </a:gsLst>
            <a:lin ang="5400000" scaled="1"/>
            <a:tileRect/>
          </a:gradFill>
          <a:ln w="12700">
            <a:solidFill>
              <a:srgbClr val="6699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noAutofit/>
          </a:bodyPr>
          <a:lstStyle/>
          <a:p>
            <a:endParaRPr lang="ru-RU" sz="1400" b="1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60" y="2505703"/>
            <a:ext cx="941047" cy="94104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825" y="2527985"/>
            <a:ext cx="941047" cy="9410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31" y="3123846"/>
            <a:ext cx="941047" cy="941047"/>
          </a:xfrm>
          <a:prstGeom prst="rect">
            <a:avLst/>
          </a:prstGeom>
        </p:spPr>
      </p:pic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8710612" y="6381328"/>
            <a:ext cx="4333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8</a:t>
            </a:r>
            <a:endParaRPr lang="ru-RU" sz="1600" dirty="0"/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 flipV="1">
            <a:off x="256242" y="6381328"/>
            <a:ext cx="85852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250825" y="6378723"/>
            <a:ext cx="85701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Опыт внедрения стандарта ПОВАК. Анализ исполнения бюджетных полномочий </a:t>
            </a:r>
            <a:r>
              <a:rPr lang="ru-RU" sz="1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органами </a:t>
            </a:r>
            <a:r>
              <a:rPr lang="ru-RU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государственного (муниципального) контроля. Практика УФК по Московской области.</a:t>
            </a:r>
          </a:p>
          <a:p>
            <a:pPr marL="0" indent="0">
              <a:buNone/>
            </a:pPr>
            <a:endParaRPr lang="ru-RU" sz="1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7148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4"/>
          <p:cNvSpPr>
            <a:spLocks noChangeArrowheads="1"/>
          </p:cNvSpPr>
          <p:nvPr/>
        </p:nvSpPr>
        <p:spPr bwMode="auto">
          <a:xfrm flipV="1">
            <a:off x="4456807" y="572606"/>
            <a:ext cx="73025" cy="791022"/>
          </a:xfrm>
          <a:prstGeom prst="rect">
            <a:avLst/>
          </a:prstGeom>
          <a:solidFill>
            <a:srgbClr val="000099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43425" y="783451"/>
            <a:ext cx="429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Критерии отбора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71717" y="31409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5735" y="1839924"/>
            <a:ext cx="5900481" cy="744778"/>
          </a:xfrm>
          <a:prstGeom prst="roundRect">
            <a:avLst/>
          </a:prstGeom>
          <a:gradFill flip="none" rotWithShape="1">
            <a:gsLst>
              <a:gs pos="0">
                <a:srgbClr val="ABC7FF"/>
              </a:gs>
              <a:gs pos="100000">
                <a:srgbClr val="E0F3FC"/>
              </a:gs>
            </a:gsLst>
            <a:lin ang="5400000" scaled="1"/>
            <a:tileRect/>
          </a:gradFill>
          <a:ln w="12700">
            <a:solidFill>
              <a:srgbClr val="6699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noAutofit/>
          </a:bodyPr>
          <a:lstStyle/>
          <a:p>
            <a:r>
              <a:rPr lang="ru-RU" sz="1400" b="1" dirty="0">
                <a:solidFill>
                  <a:srgbClr val="000099"/>
                </a:solidFill>
              </a:rPr>
              <a:t>Количество проверок, планируемых органами муниципального </a:t>
            </a:r>
            <a:endParaRPr lang="ru-RU" sz="1400" b="1" dirty="0" smtClean="0">
              <a:solidFill>
                <a:srgbClr val="000099"/>
              </a:solidFill>
            </a:endParaRPr>
          </a:p>
          <a:p>
            <a:r>
              <a:rPr lang="ru-RU" sz="1400" b="1" dirty="0" smtClean="0">
                <a:solidFill>
                  <a:srgbClr val="000099"/>
                </a:solidFill>
              </a:rPr>
              <a:t>финансового </a:t>
            </a:r>
            <a:r>
              <a:rPr lang="ru-RU" sz="1400" b="1" dirty="0">
                <a:solidFill>
                  <a:srgbClr val="000099"/>
                </a:solidFill>
              </a:rPr>
              <a:t>контроля </a:t>
            </a:r>
            <a:r>
              <a:rPr lang="ru-RU" sz="1400" b="1" dirty="0" smtClean="0">
                <a:solidFill>
                  <a:srgbClr val="000099"/>
                </a:solidFill>
              </a:rPr>
              <a:t>на </a:t>
            </a:r>
            <a:r>
              <a:rPr lang="ru-RU" sz="1400" b="1" dirty="0">
                <a:solidFill>
                  <a:srgbClr val="000099"/>
                </a:solidFill>
              </a:rPr>
              <a:t>1 полугодие </a:t>
            </a:r>
            <a:r>
              <a:rPr lang="ru-RU" sz="1400" b="1" dirty="0" smtClean="0">
                <a:solidFill>
                  <a:srgbClr val="000099"/>
                </a:solidFill>
              </a:rPr>
              <a:t>2016.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58" y="2017064"/>
            <a:ext cx="290368" cy="390495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615735" y="2770489"/>
            <a:ext cx="5900481" cy="740958"/>
          </a:xfrm>
          <a:prstGeom prst="roundRect">
            <a:avLst/>
          </a:prstGeom>
          <a:gradFill flip="none" rotWithShape="1">
            <a:gsLst>
              <a:gs pos="0">
                <a:srgbClr val="ABC7FF"/>
              </a:gs>
              <a:gs pos="100000">
                <a:srgbClr val="E0F3FC"/>
              </a:gs>
            </a:gsLst>
            <a:lin ang="5400000" scaled="1"/>
            <a:tileRect/>
          </a:gradFill>
          <a:ln w="12700">
            <a:solidFill>
              <a:srgbClr val="6699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noAutofit/>
          </a:bodyPr>
          <a:lstStyle/>
          <a:p>
            <a:r>
              <a:rPr lang="ru-RU" sz="1400" b="1" dirty="0">
                <a:solidFill>
                  <a:srgbClr val="000099"/>
                </a:solidFill>
              </a:rPr>
              <a:t>Количество проверок органов муниципального финансового </a:t>
            </a:r>
            <a:endParaRPr lang="ru-RU" sz="1400" b="1" dirty="0" smtClean="0">
              <a:solidFill>
                <a:srgbClr val="000099"/>
              </a:solidFill>
            </a:endParaRPr>
          </a:p>
          <a:p>
            <a:r>
              <a:rPr lang="ru-RU" sz="1400" b="1" dirty="0" smtClean="0">
                <a:solidFill>
                  <a:srgbClr val="000099"/>
                </a:solidFill>
              </a:rPr>
              <a:t>контроля</a:t>
            </a:r>
            <a:r>
              <a:rPr lang="ru-RU" sz="1400" b="1" dirty="0">
                <a:solidFill>
                  <a:srgbClr val="000099"/>
                </a:solidFill>
              </a:rPr>
              <a:t>, проведенных </a:t>
            </a:r>
            <a:r>
              <a:rPr lang="ru-RU" sz="1400" b="1" dirty="0" smtClean="0">
                <a:solidFill>
                  <a:srgbClr val="000099"/>
                </a:solidFill>
              </a:rPr>
              <a:t>в </a:t>
            </a:r>
            <a:r>
              <a:rPr lang="ru-RU" sz="1400" b="1" dirty="0">
                <a:solidFill>
                  <a:srgbClr val="000099"/>
                </a:solidFill>
              </a:rPr>
              <a:t>2015 </a:t>
            </a:r>
            <a:r>
              <a:rPr lang="ru-RU" sz="1400" b="1" dirty="0" smtClean="0">
                <a:solidFill>
                  <a:srgbClr val="000099"/>
                </a:solidFill>
              </a:rPr>
              <a:t>году.</a:t>
            </a:r>
            <a:endParaRPr lang="ru-RU" sz="1400" b="1" dirty="0">
              <a:solidFill>
                <a:srgbClr val="000099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58" y="2945718"/>
            <a:ext cx="290368" cy="390495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614661" y="3755073"/>
            <a:ext cx="5901555" cy="740958"/>
          </a:xfrm>
          <a:prstGeom prst="roundRect">
            <a:avLst/>
          </a:prstGeom>
          <a:gradFill flip="none" rotWithShape="1">
            <a:gsLst>
              <a:gs pos="0">
                <a:srgbClr val="ABC7FF"/>
              </a:gs>
              <a:gs pos="100000">
                <a:srgbClr val="E0F3FC"/>
              </a:gs>
            </a:gsLst>
            <a:lin ang="5400000" scaled="1"/>
            <a:tileRect/>
          </a:gradFill>
          <a:ln w="12700">
            <a:solidFill>
              <a:srgbClr val="6699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noAutofit/>
          </a:bodyPr>
          <a:lstStyle/>
          <a:p>
            <a:r>
              <a:rPr lang="ru-RU" sz="1400" b="1" dirty="0">
                <a:solidFill>
                  <a:srgbClr val="000099"/>
                </a:solidFill>
              </a:rPr>
              <a:t>Период исполнения бюджетных полномочий органами </a:t>
            </a:r>
            <a:endParaRPr lang="ru-RU" sz="1400" b="1" dirty="0" smtClean="0">
              <a:solidFill>
                <a:srgbClr val="000099"/>
              </a:solidFill>
            </a:endParaRPr>
          </a:p>
          <a:p>
            <a:r>
              <a:rPr lang="ru-RU" sz="1400" b="1" dirty="0" smtClean="0">
                <a:solidFill>
                  <a:srgbClr val="000099"/>
                </a:solidFill>
              </a:rPr>
              <a:t>муниципального </a:t>
            </a:r>
            <a:r>
              <a:rPr lang="ru-RU" sz="1400" b="1" dirty="0">
                <a:solidFill>
                  <a:srgbClr val="000099"/>
                </a:solidFill>
              </a:rPr>
              <a:t>финансового </a:t>
            </a:r>
            <a:r>
              <a:rPr lang="ru-RU" sz="1400" b="1" dirty="0" smtClean="0">
                <a:solidFill>
                  <a:srgbClr val="000099"/>
                </a:solidFill>
              </a:rPr>
              <a:t>контроля.</a:t>
            </a:r>
            <a:endParaRPr lang="ru-RU" sz="1400" b="1" dirty="0">
              <a:solidFill>
                <a:srgbClr val="000099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58" y="3930304"/>
            <a:ext cx="290368" cy="390495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714348" y="4857760"/>
            <a:ext cx="5817453" cy="786985"/>
          </a:xfrm>
          <a:prstGeom prst="roundRect">
            <a:avLst/>
          </a:prstGeom>
          <a:gradFill flip="none" rotWithShape="1">
            <a:gsLst>
              <a:gs pos="0">
                <a:srgbClr val="ABC7FF"/>
              </a:gs>
              <a:gs pos="100000">
                <a:srgbClr val="E0F3FC"/>
              </a:gs>
            </a:gsLst>
            <a:lin ang="5400000" scaled="1"/>
            <a:tileRect/>
          </a:gradFill>
          <a:ln w="12700">
            <a:solidFill>
              <a:srgbClr val="6699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noAutofit/>
          </a:bodyPr>
          <a:lstStyle/>
          <a:p>
            <a:r>
              <a:rPr lang="ru-RU" sz="1400" b="1" dirty="0">
                <a:solidFill>
                  <a:srgbClr val="000099"/>
                </a:solidFill>
              </a:rPr>
              <a:t>Результаты ранее проведенного </a:t>
            </a:r>
            <a:r>
              <a:rPr lang="ru-RU" sz="1400" b="1" dirty="0" smtClean="0">
                <a:solidFill>
                  <a:srgbClr val="000099"/>
                </a:solidFill>
              </a:rPr>
              <a:t>анализа.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5006159"/>
            <a:ext cx="290368" cy="3904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728" y="2407559"/>
            <a:ext cx="2578324" cy="2578324"/>
          </a:xfrm>
          <a:prstGeom prst="rect">
            <a:avLst/>
          </a:prstGeom>
        </p:spPr>
      </p:pic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8716664" y="6381328"/>
            <a:ext cx="4333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9</a:t>
            </a:r>
            <a:endParaRPr lang="ru-RU" sz="1600" dirty="0"/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 flipV="1">
            <a:off x="256242" y="6381328"/>
            <a:ext cx="85852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250825" y="6378723"/>
            <a:ext cx="85701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Опыт внедрения стандарта ПОВАК. Анализ исполнения бюджетных полномочий </a:t>
            </a:r>
            <a:r>
              <a:rPr lang="ru-RU" sz="1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органами </a:t>
            </a:r>
            <a:r>
              <a:rPr lang="ru-RU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государственного (муниципального) контроля. Практика УФК по Московской области.</a:t>
            </a:r>
          </a:p>
          <a:p>
            <a:pPr marL="0" indent="0">
              <a:buNone/>
            </a:pPr>
            <a:endParaRPr lang="ru-RU" sz="1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5447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9" grpId="0" animBg="1"/>
    </p:bldLst>
  </p:timing>
</p:sld>
</file>

<file path=ppt/theme/theme1.xml><?xml version="1.0" encoding="utf-8"?>
<a:theme xmlns:a="http://schemas.openxmlformats.org/drawingml/2006/main" name="Тема7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18581</TotalTime>
  <Words>660</Words>
  <Application>Microsoft Office PowerPoint</Application>
  <PresentationFormat>Экран (4:3)</PresentationFormat>
  <Paragraphs>157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Тема7</vt:lpstr>
      <vt:lpstr>УФК по Московской области                                         WWW.MO.ROSKAZNA.RU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УФК по Московской области                                         WWW.MO.ROSKAZNA.RU</vt:lpstr>
    </vt:vector>
  </TitlesOfParts>
  <Company>УФК по Саратовской области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УФК</dc:creator>
  <cp:lastModifiedBy>Администратор</cp:lastModifiedBy>
  <cp:revision>1710</cp:revision>
  <cp:lastPrinted>2016-08-16T13:46:30Z</cp:lastPrinted>
  <dcterms:created xsi:type="dcterms:W3CDTF">2010-05-26T04:17:44Z</dcterms:created>
  <dcterms:modified xsi:type="dcterms:W3CDTF">2016-08-16T15:06:32Z</dcterms:modified>
</cp:coreProperties>
</file>