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5" r:id="rId3"/>
    <p:sldId id="330" r:id="rId4"/>
    <p:sldId id="287" r:id="rId5"/>
    <p:sldId id="286" r:id="rId6"/>
    <p:sldId id="289" r:id="rId7"/>
    <p:sldId id="327" r:id="rId8"/>
    <p:sldId id="328" r:id="rId9"/>
    <p:sldId id="329" r:id="rId10"/>
    <p:sldId id="319" r:id="rId11"/>
    <p:sldId id="267" r:id="rId12"/>
    <p:sldId id="324" r:id="rId13"/>
    <p:sldId id="325" r:id="rId14"/>
  </p:sldIdLst>
  <p:sldSz cx="9144000" cy="5143500" type="screen16x9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CC"/>
    <a:srgbClr val="333399"/>
    <a:srgbClr val="C2DBE2"/>
    <a:srgbClr val="CCFFCC"/>
    <a:srgbClr val="0033CC"/>
    <a:srgbClr val="FF3300"/>
    <a:srgbClr val="CCEC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8" autoAdjust="0"/>
    <p:restoredTop sz="94660"/>
  </p:normalViewPr>
  <p:slideViewPr>
    <p:cSldViewPr>
      <p:cViewPr>
        <p:scale>
          <a:sx n="100" d="100"/>
          <a:sy n="100" d="100"/>
        </p:scale>
        <p:origin x="-1848" y="-7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C99A76-DEF2-4574-A09B-2FA9204FD180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6463"/>
            <a:ext cx="5486400" cy="4467225"/>
          </a:xfrm>
          <a:prstGeom prst="rect">
            <a:avLst/>
          </a:prstGeom>
        </p:spPr>
        <p:txBody>
          <a:bodyPr vert="horz" lIns="92053" tIns="46026" rIns="92053" bIns="4602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0033DA-DAC3-4A56-83C8-DB4DCA03E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7280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33DA-DAC3-4A56-83C8-DB4DCA03ECDE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2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650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578439-A47D-4979-AA3A-68CC8D4E0D25}" type="slidenum">
              <a:rPr lang="ru-RU" altLang="ru-RU" sz="1200"/>
              <a:pPr eaLnBrk="1" hangingPunct="1"/>
              <a:t>4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033DA-DAC3-4A56-83C8-DB4DCA03ECDE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8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CB569-3D04-4C8A-9B09-8D6E2A03B9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74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F747D-4973-4DEB-B9E3-4B221123F2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88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3EFE4-A50C-485D-B2A7-A19104677A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65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06CE-394A-477E-8A08-0343E37689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890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10527-84BB-4906-AD59-CC3E4AA875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47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F67C0-1CC6-4349-9F9C-EA0B887C2F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8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84DF7-F547-428A-A699-9D61A830F0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519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FF93B-0BBE-49E9-95F9-8449D58A25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899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39CBAF-0822-4DF2-97FD-D20B69C562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76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D8443-3C4E-4809-BE14-60624D3198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27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F5E86-7153-49C4-9009-1CF75A1FD1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27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FBA31-351F-4E75-B095-AF3E8C234D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809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B8F66-7B25-4C9A-91D2-EE1E735B4A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49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4E463-9B57-4E61-B14A-04A633499D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93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8A071E9A-9E37-426B-9137-E8F64E19CD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62126"/>
            <a:ext cx="7772400" cy="1079897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Реализация профилактических мероприятий </a:t>
            </a:r>
            <a:b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по коррупционным правонарушениям </a:t>
            </a:r>
            <a:b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в УФК по Кемеровской области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6099176" y="2895600"/>
            <a:ext cx="2720975" cy="156924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Times New Roman" panose="02020603050405020304" pitchFamily="18" charset="0"/>
            </a:endParaRPr>
          </a:p>
        </p:txBody>
      </p:sp>
      <p:pic>
        <p:nvPicPr>
          <p:cNvPr id="2053" name="Picture 7" descr="antikorrupc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057525"/>
            <a:ext cx="2868613" cy="152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792538" y="4747023"/>
            <a:ext cx="1871662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kern="0" dirty="0" smtClean="0">
                <a:solidFill>
                  <a:schemeClr val="tx1"/>
                </a:solidFill>
                <a:latin typeface="Times New Roman" pitchFamily="18" charset="0"/>
              </a:rPr>
              <a:t>г. Кемерово, 2018 г.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35063" y="735806"/>
            <a:ext cx="76850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400" kern="0" dirty="0" smtClean="0">
                <a:solidFill>
                  <a:schemeClr val="tx1"/>
                </a:solidFill>
                <a:latin typeface="Times New Roman" pitchFamily="18" charset="0"/>
              </a:rPr>
              <a:t>Межрегиональное совещание территориальных органов Федерального казначейства </a:t>
            </a:r>
          </a:p>
          <a:p>
            <a:pPr eaLnBrk="1" hangingPunct="1">
              <a:defRPr/>
            </a:pPr>
            <a:r>
              <a:rPr lang="ru-RU" altLang="ru-RU" sz="1400" kern="0" dirty="0" smtClean="0">
                <a:solidFill>
                  <a:schemeClr val="tx1"/>
                </a:solidFill>
                <a:latin typeface="Times New Roman" pitchFamily="18" charset="0"/>
              </a:rPr>
              <a:t>«Выработка комплекса мер, направленных на реализацию </a:t>
            </a:r>
          </a:p>
          <a:p>
            <a:pPr eaLnBrk="1" hangingPunct="1">
              <a:defRPr/>
            </a:pPr>
            <a:r>
              <a:rPr lang="ru-RU" altLang="ru-RU" sz="1400" kern="0" dirty="0" smtClean="0">
                <a:solidFill>
                  <a:schemeClr val="tx1"/>
                </a:solidFill>
                <a:latin typeface="Times New Roman" pitchFamily="18" charset="0"/>
              </a:rPr>
              <a:t>указов Президента  Российской Федерации»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65113" y="4174332"/>
            <a:ext cx="4306887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ru-RU" altLang="ru-RU" sz="1400" kern="0" dirty="0" smtClean="0">
                <a:solidFill>
                  <a:schemeClr val="tx1"/>
                </a:solidFill>
                <a:latin typeface="Times New Roman" pitchFamily="18" charset="0"/>
              </a:rPr>
              <a:t>Начальник отдела государственной  гражданской службы и кадров УФК по Кемеровской области Юламанова Марина Анатольевна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3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786814" y="-34915"/>
            <a:ext cx="357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chemeClr val="accent6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2993071" y="843558"/>
            <a:ext cx="5990244" cy="702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план противодействия коррупции на 2018–2020 годы </a:t>
            </a:r>
          </a:p>
          <a:p>
            <a:pPr algn="ctr" eaLnBrk="0" hangingPunct="0">
              <a:lnSpc>
                <a:spcPts val="1600"/>
              </a:lnSpc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(утвержден указом Президента Российской Федерации</a:t>
            </a:r>
          </a:p>
          <a:p>
            <a:pPr algn="ctr" eaLnBrk="0" hangingPunct="0">
              <a:lnSpc>
                <a:spcPts val="1600"/>
              </a:lnSpc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29 июня 2018 г. № 378)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0" t="18863" r="15236" b="13210"/>
          <a:stretch>
            <a:fillRect/>
          </a:stretch>
        </p:blipFill>
        <p:spPr bwMode="auto">
          <a:xfrm>
            <a:off x="4564735" y="2411534"/>
            <a:ext cx="4212107" cy="243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3" descr="J:\календарь\no_korrupc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671"/>
            <a:ext cx="279558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Прямоугольник 2"/>
          <p:cNvSpPr>
            <a:spLocks noChangeArrowheads="1"/>
          </p:cNvSpPr>
          <p:nvPr/>
        </p:nvSpPr>
        <p:spPr bwMode="auto">
          <a:xfrm>
            <a:off x="4032251" y="1711819"/>
            <a:ext cx="514826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anose="02020603050405020304" pitchFamily="18" charset="0"/>
              </a:rPr>
              <a:t>План</a:t>
            </a:r>
            <a:endParaRPr lang="ru-RU" alt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latin typeface="Times New Roman" panose="02020603050405020304" pitchFamily="18" charset="0"/>
              </a:rPr>
              <a:t>противодействия коррупции Управления Федерального казначейства по Кемеровской области на 2018 - 2020 годы</a:t>
            </a:r>
            <a:endParaRPr lang="ru-RU" altLang="ru-RU" sz="1300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1" y="2229296"/>
            <a:ext cx="243522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+mn-lt"/>
                <a:cs typeface="Arial" charset="0"/>
              </a:rPr>
              <a:t>Аксиомы Управления: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3530" y="2675911"/>
            <a:ext cx="4154455" cy="178605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9172" y="2735831"/>
            <a:ext cx="42828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133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«Брать </a:t>
            </a:r>
            <a:r>
              <a:rPr lang="ru-RU" b="1" dirty="0">
                <a:cs typeface="Times New Roman" panose="02020603050405020304" pitchFamily="18" charset="0"/>
              </a:rPr>
              <a:t>взятки сейчас – «не модно</a:t>
            </a:r>
            <a:r>
              <a:rPr lang="ru-RU" b="1" dirty="0" smtClean="0">
                <a:cs typeface="Times New Roman" panose="02020603050405020304" pitchFamily="18" charset="0"/>
              </a:rPr>
              <a:t>» </a:t>
            </a:r>
          </a:p>
          <a:p>
            <a:pPr marL="285750" indent="-285750">
              <a:buClr>
                <a:srgbClr val="C00000"/>
              </a:buClr>
              <a:buSzPct val="133000"/>
              <a:buFont typeface="Arial" panose="020B0604020202020204" pitchFamily="34" charset="0"/>
              <a:buChar char="•"/>
              <a:defRPr/>
            </a:pP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SzPct val="133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«Правосудие </a:t>
            </a:r>
            <a:r>
              <a:rPr lang="ru-RU" b="1" dirty="0">
                <a:cs typeface="Times New Roman" panose="02020603050405020304" pitchFamily="18" charset="0"/>
              </a:rPr>
              <a:t>рано или поздно настигнет </a:t>
            </a:r>
            <a:endParaRPr lang="ru-RU" b="1" dirty="0" smtClean="0"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133000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коррупционера»</a:t>
            </a:r>
          </a:p>
          <a:p>
            <a:pPr>
              <a:buClr>
                <a:srgbClr val="C00000"/>
              </a:buClr>
              <a:buSzPct val="133000"/>
              <a:defRPr/>
            </a:pPr>
            <a:endParaRPr lang="ru-RU" b="1" dirty="0">
              <a:cs typeface="Times New Roman" panose="02020603050405020304" pitchFamily="18" charset="0"/>
            </a:endParaRPr>
          </a:p>
          <a:p>
            <a:pPr marL="285750" indent="-285750">
              <a:buClr>
                <a:srgbClr val="C00000"/>
              </a:buClr>
              <a:buSzPct val="133000"/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«Жить </a:t>
            </a:r>
            <a:r>
              <a:rPr lang="ru-RU" b="1" dirty="0">
                <a:cs typeface="Times New Roman" panose="02020603050405020304" pitchFamily="18" charset="0"/>
              </a:rPr>
              <a:t>вне коррупции – спокойнее»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21332" y="4940787"/>
            <a:ext cx="21602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0" descr="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58018" y="4939780"/>
            <a:ext cx="432048" cy="115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1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" y="851616"/>
            <a:ext cx="7349445" cy="215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ыгнутая вверх стрелка 12"/>
          <p:cNvSpPr/>
          <p:nvPr/>
        </p:nvSpPr>
        <p:spPr>
          <a:xfrm rot="6318973">
            <a:off x="6998237" y="3189883"/>
            <a:ext cx="1809389" cy="1178498"/>
          </a:xfrm>
          <a:prstGeom prst="curvedDownArrow">
            <a:avLst>
              <a:gd name="adj1" fmla="val 25000"/>
              <a:gd name="adj2" fmla="val 50000"/>
              <a:gd name="adj3" fmla="val 316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4306" y="3219822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Карта коррупционных рисков 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42630" y="1486196"/>
            <a:ext cx="142172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Вероятность:</a:t>
            </a:r>
          </a:p>
          <a:p>
            <a:pPr>
              <a:buAutoNum type="arabicPeriod"/>
            </a:pPr>
            <a:r>
              <a:rPr lang="ru-RU" sz="1100" b="1" dirty="0" smtClean="0"/>
              <a:t>Злоупотребления служебным положением;</a:t>
            </a:r>
          </a:p>
          <a:p>
            <a:pPr>
              <a:buAutoNum type="arabicPeriod"/>
            </a:pPr>
            <a:r>
              <a:rPr lang="ru-RU" sz="1100" b="1" dirty="0" smtClean="0"/>
              <a:t>Возникновения конфликта интересов</a:t>
            </a:r>
          </a:p>
          <a:p>
            <a:endParaRPr lang="ru-RU" sz="9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4219"/>
            <a:ext cx="7058830" cy="196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738498" y="932625"/>
            <a:ext cx="640664" cy="1992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7432732" y="1480817"/>
            <a:ext cx="1657334" cy="1309017"/>
          </a:xfrm>
          <a:prstGeom prst="leftArrowCallout">
            <a:avLst>
              <a:gd name="adj1" fmla="val 25000"/>
              <a:gd name="adj2" fmla="val 28056"/>
              <a:gd name="adj3" fmla="val 10738"/>
              <a:gd name="adj4" fmla="val 8160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29766"/>
            <a:ext cx="9180513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Овал 67"/>
          <p:cNvSpPr/>
          <p:nvPr/>
        </p:nvSpPr>
        <p:spPr>
          <a:xfrm>
            <a:off x="6984999" y="2665810"/>
            <a:ext cx="1292805" cy="31670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Специалист УФК 2</a:t>
            </a:r>
          </a:p>
        </p:txBody>
      </p:sp>
      <p:sp>
        <p:nvSpPr>
          <p:cNvPr id="69" name="Овал 68"/>
          <p:cNvSpPr/>
          <p:nvPr/>
        </p:nvSpPr>
        <p:spPr>
          <a:xfrm>
            <a:off x="6818314" y="3228975"/>
            <a:ext cx="1282078" cy="3155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УФК………..</a:t>
            </a:r>
          </a:p>
        </p:txBody>
      </p:sp>
      <p:sp>
        <p:nvSpPr>
          <p:cNvPr id="88" name="Стрелка вниз 87"/>
          <p:cNvSpPr/>
          <p:nvPr/>
        </p:nvSpPr>
        <p:spPr>
          <a:xfrm>
            <a:off x="3695700" y="2797969"/>
            <a:ext cx="44450" cy="180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4" name="Рисунок 89" descr="shutterstock_7273009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9" y="1025129"/>
            <a:ext cx="2041525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Овал 46"/>
          <p:cNvSpPr/>
          <p:nvPr/>
        </p:nvSpPr>
        <p:spPr>
          <a:xfrm>
            <a:off x="1028701" y="3386733"/>
            <a:ext cx="1243013" cy="3554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УФК ……………</a:t>
            </a:r>
          </a:p>
        </p:txBody>
      </p:sp>
      <p:sp>
        <p:nvSpPr>
          <p:cNvPr id="79" name="Облако 78"/>
          <p:cNvSpPr/>
          <p:nvPr/>
        </p:nvSpPr>
        <p:spPr>
          <a:xfrm>
            <a:off x="2306554" y="1820228"/>
            <a:ext cx="4857734" cy="2460538"/>
          </a:xfrm>
          <a:prstGeom prst="cloud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12700">
            <a:noFill/>
            <a:prstDash val="sysDash"/>
            <a:beve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6350" stA="0" dist="1041400" dir="5400000" sy="-100000" algn="bl" rotWithShape="0"/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«Облако»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 приему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документов </a:t>
            </a:r>
          </a:p>
        </p:txBody>
      </p:sp>
      <p:sp>
        <p:nvSpPr>
          <p:cNvPr id="52" name="Загнутый угол 51"/>
          <p:cNvSpPr/>
          <p:nvPr/>
        </p:nvSpPr>
        <p:spPr>
          <a:xfrm>
            <a:off x="379413" y="4462463"/>
            <a:ext cx="8620125" cy="38933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 расстановка по </a:t>
            </a:r>
            <a:r>
              <a:rPr lang="ru-RU" sz="1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УФК </a:t>
            </a:r>
            <a:r>
              <a:rPr lang="en-US" sz="1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3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  по рангу, по признакам значимости в зависимости от важности, весомости, сложности функциональной нагрузки документов, поступивших для проверки</a:t>
            </a:r>
          </a:p>
        </p:txBody>
      </p:sp>
      <p:pic>
        <p:nvPicPr>
          <p:cNvPr id="62" name="Рисунок 61"/>
          <p:cNvPicPr/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402276" y="2098127"/>
            <a:ext cx="2043267" cy="123038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/>
        </p:spPr>
      </p:pic>
      <p:grpSp>
        <p:nvGrpSpPr>
          <p:cNvPr id="12299" name="Group 52"/>
          <p:cNvGrpSpPr>
            <a:grpSpLocks/>
          </p:cNvGrpSpPr>
          <p:nvPr/>
        </p:nvGrpSpPr>
        <p:grpSpPr bwMode="auto">
          <a:xfrm>
            <a:off x="8050214" y="2220517"/>
            <a:ext cx="949325" cy="716756"/>
            <a:chOff x="4876" y="2795"/>
            <a:chExt cx="499" cy="367"/>
          </a:xfrm>
        </p:grpSpPr>
        <p:sp>
          <p:nvSpPr>
            <p:cNvPr id="12404" name="Oval 53"/>
            <p:cNvSpPr>
              <a:spLocks noChangeArrowheads="1"/>
            </p:cNvSpPr>
            <p:nvPr/>
          </p:nvSpPr>
          <p:spPr bwMode="auto">
            <a:xfrm>
              <a:off x="4876" y="2976"/>
              <a:ext cx="499" cy="1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E7928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D7D3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ru-RU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405" name="Picture 54" descr="j0433944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2795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0" name="Group 52"/>
          <p:cNvGrpSpPr>
            <a:grpSpLocks/>
          </p:cNvGrpSpPr>
          <p:nvPr/>
        </p:nvGrpSpPr>
        <p:grpSpPr bwMode="auto">
          <a:xfrm>
            <a:off x="7761289" y="2911079"/>
            <a:ext cx="949325" cy="715565"/>
            <a:chOff x="4876" y="2795"/>
            <a:chExt cx="499" cy="367"/>
          </a:xfrm>
        </p:grpSpPr>
        <p:sp>
          <p:nvSpPr>
            <p:cNvPr id="12402" name="Oval 53"/>
            <p:cNvSpPr>
              <a:spLocks noChangeArrowheads="1"/>
            </p:cNvSpPr>
            <p:nvPr/>
          </p:nvSpPr>
          <p:spPr bwMode="auto">
            <a:xfrm>
              <a:off x="4876" y="2976"/>
              <a:ext cx="499" cy="1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E7928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D7D3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ru-RU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403" name="Picture 54" descr="j0433944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2795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1" name="Group 52"/>
          <p:cNvGrpSpPr>
            <a:grpSpLocks/>
          </p:cNvGrpSpPr>
          <p:nvPr/>
        </p:nvGrpSpPr>
        <p:grpSpPr bwMode="auto">
          <a:xfrm flipH="1">
            <a:off x="149225" y="3209926"/>
            <a:ext cx="1117600" cy="708422"/>
            <a:chOff x="4876" y="2795"/>
            <a:chExt cx="499" cy="367"/>
          </a:xfrm>
        </p:grpSpPr>
        <p:sp>
          <p:nvSpPr>
            <p:cNvPr id="12400" name="Oval 53"/>
            <p:cNvSpPr>
              <a:spLocks noChangeArrowheads="1"/>
            </p:cNvSpPr>
            <p:nvPr/>
          </p:nvSpPr>
          <p:spPr bwMode="auto">
            <a:xfrm>
              <a:off x="4876" y="2976"/>
              <a:ext cx="499" cy="1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E7928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D7D3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ru-RU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401" name="Picture 54" descr="j0433944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2795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302" name="Рисунок 92" descr="shutterstock_7273009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25129"/>
            <a:ext cx="2039938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Овал 93"/>
          <p:cNvSpPr/>
          <p:nvPr/>
        </p:nvSpPr>
        <p:spPr>
          <a:xfrm>
            <a:off x="1119189" y="2758679"/>
            <a:ext cx="1292572" cy="3578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Специалист УФК 2</a:t>
            </a:r>
          </a:p>
        </p:txBody>
      </p:sp>
      <p:grpSp>
        <p:nvGrpSpPr>
          <p:cNvPr id="12304" name="Group 52"/>
          <p:cNvGrpSpPr>
            <a:grpSpLocks/>
          </p:cNvGrpSpPr>
          <p:nvPr/>
        </p:nvGrpSpPr>
        <p:grpSpPr bwMode="auto">
          <a:xfrm flipH="1">
            <a:off x="379413" y="2415778"/>
            <a:ext cx="963612" cy="708422"/>
            <a:chOff x="4876" y="2795"/>
            <a:chExt cx="499" cy="367"/>
          </a:xfrm>
        </p:grpSpPr>
        <p:sp>
          <p:nvSpPr>
            <p:cNvPr id="12398" name="Oval 53"/>
            <p:cNvSpPr>
              <a:spLocks noChangeArrowheads="1"/>
            </p:cNvSpPr>
            <p:nvPr/>
          </p:nvSpPr>
          <p:spPr bwMode="auto">
            <a:xfrm>
              <a:off x="4876" y="2976"/>
              <a:ext cx="499" cy="1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E7928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D7D3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ru-RU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399" name="Picture 54" descr="j0433944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2795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Овал 97"/>
          <p:cNvSpPr/>
          <p:nvPr/>
        </p:nvSpPr>
        <p:spPr>
          <a:xfrm>
            <a:off x="1163639" y="2214562"/>
            <a:ext cx="1320129" cy="33754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Специалист УФК 1</a:t>
            </a:r>
          </a:p>
        </p:txBody>
      </p:sp>
      <p:grpSp>
        <p:nvGrpSpPr>
          <p:cNvPr id="12306" name="Group 52"/>
          <p:cNvGrpSpPr>
            <a:grpSpLocks/>
          </p:cNvGrpSpPr>
          <p:nvPr/>
        </p:nvGrpSpPr>
        <p:grpSpPr bwMode="auto">
          <a:xfrm flipH="1">
            <a:off x="382589" y="1707357"/>
            <a:ext cx="962025" cy="708422"/>
            <a:chOff x="4876" y="2795"/>
            <a:chExt cx="499" cy="367"/>
          </a:xfrm>
        </p:grpSpPr>
        <p:sp>
          <p:nvSpPr>
            <p:cNvPr id="12396" name="Oval 53"/>
            <p:cNvSpPr>
              <a:spLocks noChangeArrowheads="1"/>
            </p:cNvSpPr>
            <p:nvPr/>
          </p:nvSpPr>
          <p:spPr bwMode="auto">
            <a:xfrm>
              <a:off x="4876" y="2976"/>
              <a:ext cx="499" cy="1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E7928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D7D3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ru-RU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397" name="Picture 54" descr="j0433944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2795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" name="Овал 101"/>
          <p:cNvSpPr/>
          <p:nvPr/>
        </p:nvSpPr>
        <p:spPr>
          <a:xfrm>
            <a:off x="6923087" y="2075260"/>
            <a:ext cx="1298347" cy="31551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Специалист УФК 1</a:t>
            </a:r>
          </a:p>
        </p:txBody>
      </p:sp>
      <p:grpSp>
        <p:nvGrpSpPr>
          <p:cNvPr id="12308" name="Group 52"/>
          <p:cNvGrpSpPr>
            <a:grpSpLocks/>
          </p:cNvGrpSpPr>
          <p:nvPr/>
        </p:nvGrpSpPr>
        <p:grpSpPr bwMode="auto">
          <a:xfrm>
            <a:off x="7991476" y="1528763"/>
            <a:ext cx="949325" cy="716756"/>
            <a:chOff x="4876" y="2795"/>
            <a:chExt cx="499" cy="367"/>
          </a:xfrm>
        </p:grpSpPr>
        <p:sp>
          <p:nvSpPr>
            <p:cNvPr id="12394" name="Oval 53"/>
            <p:cNvSpPr>
              <a:spLocks noChangeArrowheads="1"/>
            </p:cNvSpPr>
            <p:nvPr/>
          </p:nvSpPr>
          <p:spPr bwMode="auto">
            <a:xfrm>
              <a:off x="4876" y="2976"/>
              <a:ext cx="499" cy="1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E7928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D7D3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ru-RU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395" name="Picture 54" descr="j0433944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2795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" name="Стрелка вниз 114"/>
          <p:cNvSpPr/>
          <p:nvPr/>
        </p:nvSpPr>
        <p:spPr>
          <a:xfrm>
            <a:off x="3923929" y="1555719"/>
            <a:ext cx="45719" cy="319987"/>
          </a:xfrm>
          <a:prstGeom prst="down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Стрелка вниз 115"/>
          <p:cNvSpPr/>
          <p:nvPr/>
        </p:nvSpPr>
        <p:spPr>
          <a:xfrm>
            <a:off x="5515933" y="1534811"/>
            <a:ext cx="45719" cy="293779"/>
          </a:xfrm>
          <a:prstGeom prst="down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Стрелка вниз 116"/>
          <p:cNvSpPr/>
          <p:nvPr/>
        </p:nvSpPr>
        <p:spPr>
          <a:xfrm>
            <a:off x="4659958" y="1607480"/>
            <a:ext cx="45719" cy="307362"/>
          </a:xfrm>
          <a:prstGeom prst="down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Стрелка вниз 117"/>
          <p:cNvSpPr/>
          <p:nvPr/>
        </p:nvSpPr>
        <p:spPr>
          <a:xfrm rot="18862845">
            <a:off x="2988216" y="1351176"/>
            <a:ext cx="40349" cy="733828"/>
          </a:xfrm>
          <a:prstGeom prst="down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Выгнутая вниз стрелка 122"/>
          <p:cNvSpPr/>
          <p:nvPr/>
        </p:nvSpPr>
        <p:spPr>
          <a:xfrm rot="21294518">
            <a:off x="1081071" y="2341906"/>
            <a:ext cx="1847428" cy="310543"/>
          </a:xfrm>
          <a:prstGeom prst="curvedUpArrow">
            <a:avLst>
              <a:gd name="adj1" fmla="val 14729"/>
              <a:gd name="adj2" fmla="val 50000"/>
              <a:gd name="adj3" fmla="val 25000"/>
            </a:avLst>
          </a:prstGeom>
          <a:solidFill>
            <a:schemeClr val="accent2"/>
          </a:solidFill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530227" y="1129398"/>
            <a:ext cx="1392861" cy="4780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Документы для санкционирования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2615412" y="1113467"/>
            <a:ext cx="1286178" cy="4422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Документы для санкционирования</a:t>
            </a:r>
          </a:p>
        </p:txBody>
      </p:sp>
      <p:sp>
        <p:nvSpPr>
          <p:cNvPr id="135" name="Стрелка вниз 134"/>
          <p:cNvSpPr/>
          <p:nvPr/>
        </p:nvSpPr>
        <p:spPr>
          <a:xfrm rot="3300538">
            <a:off x="6654551" y="1376508"/>
            <a:ext cx="40730" cy="646493"/>
          </a:xfrm>
          <a:prstGeom prst="downArrow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6206109" y="2117091"/>
            <a:ext cx="719384" cy="207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Документы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6413886" y="2685408"/>
            <a:ext cx="719384" cy="207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Документы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6087654" y="3243591"/>
            <a:ext cx="719384" cy="207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Документы</a:t>
            </a:r>
          </a:p>
        </p:txBody>
      </p:sp>
      <p:sp>
        <p:nvSpPr>
          <p:cNvPr id="146" name="Выгнутая вниз стрелка 145"/>
          <p:cNvSpPr/>
          <p:nvPr/>
        </p:nvSpPr>
        <p:spPr>
          <a:xfrm rot="21294518">
            <a:off x="1028563" y="3040446"/>
            <a:ext cx="1847428" cy="290994"/>
          </a:xfrm>
          <a:prstGeom prst="curvedUpArrow">
            <a:avLst>
              <a:gd name="adj1" fmla="val 14729"/>
              <a:gd name="adj2" fmla="val 50000"/>
              <a:gd name="adj3" fmla="val 25000"/>
            </a:avLst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7" name="Выгнутая вниз стрелка 146"/>
          <p:cNvSpPr/>
          <p:nvPr/>
        </p:nvSpPr>
        <p:spPr>
          <a:xfrm rot="21294518">
            <a:off x="1218182" y="3683502"/>
            <a:ext cx="1847428" cy="310543"/>
          </a:xfrm>
          <a:prstGeom prst="curvedUpArrow">
            <a:avLst>
              <a:gd name="adj1" fmla="val 14729"/>
              <a:gd name="adj2" fmla="val 50000"/>
              <a:gd name="adj3" fmla="val 25000"/>
            </a:avLst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8" name="Выгнутая вниз стрелка 147"/>
          <p:cNvSpPr/>
          <p:nvPr/>
        </p:nvSpPr>
        <p:spPr>
          <a:xfrm rot="21294518">
            <a:off x="6337267" y="3408370"/>
            <a:ext cx="1847428" cy="310543"/>
          </a:xfrm>
          <a:prstGeom prst="curvedUpArrow">
            <a:avLst>
              <a:gd name="adj1" fmla="val 14729"/>
              <a:gd name="adj2" fmla="val 50000"/>
              <a:gd name="adj3" fmla="val 25000"/>
            </a:avLst>
          </a:prstGeom>
          <a:solidFill>
            <a:srgbClr val="333399"/>
          </a:solidFill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9" name="Выгнутая вниз стрелка 148"/>
          <p:cNvSpPr/>
          <p:nvPr/>
        </p:nvSpPr>
        <p:spPr>
          <a:xfrm rot="21294518">
            <a:off x="6526512" y="2847591"/>
            <a:ext cx="1847428" cy="310543"/>
          </a:xfrm>
          <a:prstGeom prst="curvedUpArrow">
            <a:avLst>
              <a:gd name="adj1" fmla="val 14729"/>
              <a:gd name="adj2" fmla="val 50000"/>
              <a:gd name="adj3" fmla="val 25000"/>
            </a:avLst>
          </a:prstGeom>
          <a:solidFill>
            <a:srgbClr val="333399"/>
          </a:solidFill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0" name="Выгнутая вниз стрелка 149"/>
          <p:cNvSpPr/>
          <p:nvPr/>
        </p:nvSpPr>
        <p:spPr>
          <a:xfrm rot="21294518">
            <a:off x="6533382" y="2293477"/>
            <a:ext cx="1847428" cy="310543"/>
          </a:xfrm>
          <a:prstGeom prst="curvedUpArrow">
            <a:avLst>
              <a:gd name="adj1" fmla="val 14729"/>
              <a:gd name="adj2" fmla="val 50000"/>
              <a:gd name="adj3" fmla="val 25000"/>
            </a:avLst>
          </a:prstGeom>
          <a:solidFill>
            <a:srgbClr val="333399"/>
          </a:solidFill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252250" y="1113235"/>
            <a:ext cx="776450" cy="2738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Клиент</a:t>
            </a:r>
          </a:p>
        </p:txBody>
      </p:sp>
      <p:sp>
        <p:nvSpPr>
          <p:cNvPr id="156" name="Овал 155"/>
          <p:cNvSpPr/>
          <p:nvPr/>
        </p:nvSpPr>
        <p:spPr>
          <a:xfrm>
            <a:off x="4370388" y="897732"/>
            <a:ext cx="730250" cy="2738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Клиент</a:t>
            </a:r>
          </a:p>
        </p:txBody>
      </p:sp>
      <p:pic>
        <p:nvPicPr>
          <p:cNvPr id="12359" name="Рисунок 156" descr="shutterstock_7273009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060848"/>
            <a:ext cx="2039938" cy="59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Овал 157"/>
          <p:cNvSpPr/>
          <p:nvPr/>
        </p:nvSpPr>
        <p:spPr>
          <a:xfrm>
            <a:off x="8235950" y="1092994"/>
            <a:ext cx="730250" cy="27384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Клиент</a:t>
            </a:r>
          </a:p>
        </p:txBody>
      </p:sp>
      <p:sp>
        <p:nvSpPr>
          <p:cNvPr id="161" name="Овал 160"/>
          <p:cNvSpPr/>
          <p:nvPr/>
        </p:nvSpPr>
        <p:spPr>
          <a:xfrm>
            <a:off x="2044210" y="1914842"/>
            <a:ext cx="1125418" cy="344378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Регистрация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 в ППО</a:t>
            </a:r>
          </a:p>
        </p:txBody>
      </p:sp>
      <p:sp>
        <p:nvSpPr>
          <p:cNvPr id="163" name="Овал 162"/>
          <p:cNvSpPr/>
          <p:nvPr/>
        </p:nvSpPr>
        <p:spPr>
          <a:xfrm>
            <a:off x="2141895" y="2665810"/>
            <a:ext cx="1125418" cy="337052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Регистрация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 в ППО</a:t>
            </a:r>
          </a:p>
        </p:txBody>
      </p:sp>
      <p:sp>
        <p:nvSpPr>
          <p:cNvPr id="164" name="Овал 163"/>
          <p:cNvSpPr/>
          <p:nvPr/>
        </p:nvSpPr>
        <p:spPr>
          <a:xfrm>
            <a:off x="2240278" y="3327008"/>
            <a:ext cx="1179594" cy="299636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Регистрация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 в ППО</a:t>
            </a:r>
          </a:p>
        </p:txBody>
      </p:sp>
      <p:grpSp>
        <p:nvGrpSpPr>
          <p:cNvPr id="12370" name="Group 52"/>
          <p:cNvGrpSpPr>
            <a:grpSpLocks/>
          </p:cNvGrpSpPr>
          <p:nvPr/>
        </p:nvGrpSpPr>
        <p:grpSpPr bwMode="auto">
          <a:xfrm flipH="1">
            <a:off x="1706563" y="3600451"/>
            <a:ext cx="1117600" cy="707231"/>
            <a:chOff x="4876" y="2795"/>
            <a:chExt cx="499" cy="367"/>
          </a:xfrm>
        </p:grpSpPr>
        <p:sp>
          <p:nvSpPr>
            <p:cNvPr id="12392" name="Oval 53"/>
            <p:cNvSpPr>
              <a:spLocks noChangeArrowheads="1"/>
            </p:cNvSpPr>
            <p:nvPr/>
          </p:nvSpPr>
          <p:spPr bwMode="auto">
            <a:xfrm>
              <a:off x="4876" y="2976"/>
              <a:ext cx="499" cy="1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E7928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D7D3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ru-RU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393" name="Picture 54" descr="j0433944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2795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8" name="Овал 167"/>
          <p:cNvSpPr/>
          <p:nvPr/>
        </p:nvSpPr>
        <p:spPr>
          <a:xfrm>
            <a:off x="2483768" y="3850481"/>
            <a:ext cx="1346299" cy="3155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Специалист УФК </a:t>
            </a:r>
            <a:r>
              <a:rPr lang="en-US" sz="1000" dirty="0"/>
              <a:t>N</a:t>
            </a:r>
            <a:endParaRPr lang="ru-RU" sz="1000" dirty="0"/>
          </a:p>
        </p:txBody>
      </p:sp>
      <p:sp>
        <p:nvSpPr>
          <p:cNvPr id="169" name="Выгнутая вниз стрелка 168"/>
          <p:cNvSpPr/>
          <p:nvPr/>
        </p:nvSpPr>
        <p:spPr>
          <a:xfrm rot="21294518">
            <a:off x="2731351" y="4035671"/>
            <a:ext cx="1847428" cy="310543"/>
          </a:xfrm>
          <a:prstGeom prst="curvedUpArrow">
            <a:avLst>
              <a:gd name="adj1" fmla="val 14729"/>
              <a:gd name="adj2" fmla="val 50000"/>
              <a:gd name="adj3" fmla="val 25000"/>
            </a:avLst>
          </a:prstGeom>
          <a:solidFill>
            <a:schemeClr val="accent2"/>
          </a:solidFill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0" name="Овал 169"/>
          <p:cNvSpPr/>
          <p:nvPr/>
        </p:nvSpPr>
        <p:spPr>
          <a:xfrm>
            <a:off x="3580258" y="3679031"/>
            <a:ext cx="1125418" cy="329208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Регистрация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 в ППО</a:t>
            </a:r>
          </a:p>
        </p:txBody>
      </p:sp>
      <p:grpSp>
        <p:nvGrpSpPr>
          <p:cNvPr id="12378" name="Group 52"/>
          <p:cNvGrpSpPr>
            <a:grpSpLocks/>
          </p:cNvGrpSpPr>
          <p:nvPr/>
        </p:nvGrpSpPr>
        <p:grpSpPr bwMode="auto">
          <a:xfrm>
            <a:off x="6983414" y="3502819"/>
            <a:ext cx="947737" cy="716756"/>
            <a:chOff x="4876" y="2795"/>
            <a:chExt cx="499" cy="367"/>
          </a:xfrm>
        </p:grpSpPr>
        <p:sp>
          <p:nvSpPr>
            <p:cNvPr id="12390" name="Oval 53"/>
            <p:cNvSpPr>
              <a:spLocks noChangeArrowheads="1"/>
            </p:cNvSpPr>
            <p:nvPr/>
          </p:nvSpPr>
          <p:spPr bwMode="auto">
            <a:xfrm>
              <a:off x="4876" y="2976"/>
              <a:ext cx="499" cy="182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E79281"/>
                </a:gs>
              </a:gsLst>
              <a:path path="shape">
                <a:fillToRect l="50000" t="50000" r="50000" b="50000"/>
              </a:path>
            </a:gradFill>
            <a:ln w="12700" algn="ctr">
              <a:solidFill>
                <a:srgbClr val="ED7D3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 defTabSz="91281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ru-RU" sz="24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391" name="Picture 54" descr="j0433944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" y="2795"/>
              <a:ext cx="363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" name="Овал 173"/>
          <p:cNvSpPr/>
          <p:nvPr/>
        </p:nvSpPr>
        <p:spPr>
          <a:xfrm>
            <a:off x="5889626" y="3861198"/>
            <a:ext cx="1371355" cy="31551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/>
              <a:t>Специалист УФК </a:t>
            </a:r>
            <a:r>
              <a:rPr lang="en-US" sz="1000" dirty="0"/>
              <a:t>N</a:t>
            </a:r>
            <a:endParaRPr lang="ru-RU" sz="1000" dirty="0"/>
          </a:p>
        </p:txBody>
      </p:sp>
      <p:sp>
        <p:nvSpPr>
          <p:cNvPr id="176" name="Выгнутая вниз стрелка 175"/>
          <p:cNvSpPr/>
          <p:nvPr/>
        </p:nvSpPr>
        <p:spPr>
          <a:xfrm rot="21294518">
            <a:off x="5442243" y="4021389"/>
            <a:ext cx="1847428" cy="310543"/>
          </a:xfrm>
          <a:prstGeom prst="curvedUpArrow">
            <a:avLst>
              <a:gd name="adj1" fmla="val 14729"/>
              <a:gd name="adj2" fmla="val 50000"/>
              <a:gd name="adj3" fmla="val 25000"/>
            </a:avLst>
          </a:prstGeom>
          <a:solidFill>
            <a:srgbClr val="333399"/>
          </a:solidFill>
          <a:effectLst>
            <a:glow rad="63500">
              <a:schemeClr val="tx2">
                <a:lumMod val="40000"/>
                <a:lumOff val="60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5226863" y="3850018"/>
            <a:ext cx="719384" cy="2077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/>
              <a:t>Документы</a:t>
            </a:r>
          </a:p>
        </p:txBody>
      </p:sp>
      <p:sp>
        <p:nvSpPr>
          <p:cNvPr id="178" name="Умножение 177"/>
          <p:cNvSpPr/>
          <p:nvPr/>
        </p:nvSpPr>
        <p:spPr>
          <a:xfrm rot="16200000">
            <a:off x="4046298" y="3748184"/>
            <a:ext cx="2061057" cy="324549"/>
          </a:xfrm>
          <a:prstGeom prst="mathMultiply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89" name="Rectangle 2"/>
          <p:cNvSpPr txBox="1">
            <a:spLocks noChangeArrowheads="1"/>
          </p:cNvSpPr>
          <p:nvPr/>
        </p:nvSpPr>
        <p:spPr bwMode="auto">
          <a:xfrm>
            <a:off x="1119188" y="573882"/>
            <a:ext cx="7772400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санкционирования </a:t>
            </a:r>
            <a:r>
              <a:rPr lang="ru-RU" alt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</a:t>
            </a:r>
            <a:r>
              <a:rPr lang="ru-RU" alt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поступления в «облако»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8601076" y="4940787"/>
            <a:ext cx="542925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0" descr="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1"/>
          <p:cNvSpPr>
            <a:spLocks noChangeArrowheads="1"/>
          </p:cNvSpPr>
          <p:nvPr/>
        </p:nvSpPr>
        <p:spPr bwMode="auto">
          <a:xfrm>
            <a:off x="2571750" y="1549748"/>
            <a:ext cx="4895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/>
                </a:solidFill>
                <a:latin typeface="Arial Black" pitchFamily="34" charset="0"/>
                <a:cs typeface="+mn-cs"/>
              </a:rPr>
              <a:t>Спасибо за внимание!</a:t>
            </a:r>
            <a:r>
              <a:rPr lang="ru-RU" sz="2400" dirty="0">
                <a:solidFill>
                  <a:schemeClr val="accent6"/>
                </a:solidFill>
                <a:latin typeface="Arial Black" pitchFamily="34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4" descr="ф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3552328" y="591686"/>
            <a:ext cx="59404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anose="02020603050405020304" pitchFamily="18" charset="0"/>
              </a:rPr>
              <a:t>«Если Вы подаете пример правильного поведения, кто осмелится продолжить вести себя неправильно?»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anose="02020603050405020304" pitchFamily="18" charset="0"/>
              </a:rPr>
              <a:t>                                                                                               Конфуций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3076" name="Picture 7" descr="J:\календарь\190740_earth_720x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657350"/>
            <a:ext cx="3472433" cy="26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J:\календарь\calendar-image-png-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28750"/>
            <a:ext cx="2597150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Прямоугольник 10"/>
          <p:cNvSpPr>
            <a:spLocks noChangeArrowheads="1"/>
          </p:cNvSpPr>
          <p:nvPr/>
        </p:nvSpPr>
        <p:spPr bwMode="auto">
          <a:xfrm>
            <a:off x="1538412" y="1466700"/>
            <a:ext cx="43723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800" b="1" dirty="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079" name="Прямоугольник 5"/>
          <p:cNvSpPr>
            <a:spLocks noChangeArrowheads="1"/>
          </p:cNvSpPr>
          <p:nvPr/>
        </p:nvSpPr>
        <p:spPr bwMode="auto">
          <a:xfrm>
            <a:off x="1425575" y="2545556"/>
            <a:ext cx="1100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декабря</a:t>
            </a:r>
          </a:p>
        </p:txBody>
      </p:sp>
      <p:sp>
        <p:nvSpPr>
          <p:cNvPr id="3080" name="Прямоугольник 12"/>
          <p:cNvSpPr>
            <a:spLocks noChangeArrowheads="1"/>
          </p:cNvSpPr>
          <p:nvPr/>
        </p:nvSpPr>
        <p:spPr bwMode="auto">
          <a:xfrm>
            <a:off x="1425575" y="2843868"/>
            <a:ext cx="1019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2004</a:t>
            </a:r>
          </a:p>
        </p:txBody>
      </p:sp>
      <p:sp>
        <p:nvSpPr>
          <p:cNvPr id="3084" name="Прямоугольник 19"/>
          <p:cNvSpPr>
            <a:spLocks noChangeArrowheads="1"/>
          </p:cNvSpPr>
          <p:nvPr/>
        </p:nvSpPr>
        <p:spPr bwMode="auto">
          <a:xfrm>
            <a:off x="1043608" y="4077891"/>
            <a:ext cx="3167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Международный день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борьбы с коррупцией</a:t>
            </a:r>
          </a:p>
        </p:txBody>
      </p:sp>
      <p:sp>
        <p:nvSpPr>
          <p:cNvPr id="3085" name="Rectangle 5"/>
          <p:cNvSpPr>
            <a:spLocks noChangeArrowheads="1"/>
          </p:cNvSpPr>
          <p:nvPr/>
        </p:nvSpPr>
        <p:spPr bwMode="auto">
          <a:xfrm>
            <a:off x="3671888" y="1303734"/>
            <a:ext cx="5472112" cy="250031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843586" y="1303734"/>
            <a:ext cx="1268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Arial Black" panose="020B0A04020102020204" pitchFamily="34" charset="0"/>
              </a:rPr>
              <a:t>Коррупция</a:t>
            </a:r>
            <a:endParaRPr lang="ru-RU" altLang="ru-RU" sz="14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5126239" y="1293020"/>
            <a:ext cx="3817938" cy="364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altLang="ru-RU" sz="1300" b="1" kern="0" dirty="0" smtClean="0">
                <a:latin typeface="Times New Roman" pitchFamily="18" charset="0"/>
              </a:rPr>
              <a:t>-      злоупотребление служебным положением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1300" b="1" kern="0" dirty="0" smtClean="0">
                <a:latin typeface="Times New Roman" pitchFamily="18" charset="0"/>
              </a:rPr>
              <a:t>дача взятки 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1300" b="1" kern="0" dirty="0" smtClean="0">
                <a:latin typeface="Times New Roman" pitchFamily="18" charset="0"/>
              </a:rPr>
              <a:t>получение взятки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1300" b="1" kern="0" dirty="0" smtClean="0">
                <a:latin typeface="Times New Roman" pitchFamily="18" charset="0"/>
              </a:rPr>
              <a:t>злоупотребление полномочиями 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1300" b="1" kern="0" dirty="0" smtClean="0">
                <a:latin typeface="Times New Roman" pitchFamily="18" charset="0"/>
              </a:rPr>
              <a:t>коммерческий подкуп 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1300" b="1" kern="0" dirty="0" smtClean="0">
                <a:latin typeface="Times New Roman" pitchFamily="18" charset="0"/>
              </a:rPr>
              <a:t>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1300" b="1" kern="0" dirty="0" smtClean="0">
                <a:latin typeface="Times New Roman" pitchFamily="18" charset="0"/>
              </a:rPr>
              <a:t>совершение деяний, указанных выше от имени или в интересах юридического лица</a:t>
            </a:r>
            <a:endParaRPr lang="ru-RU" altLang="ru-RU" sz="1300" b="1" i="1" kern="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ru-RU" altLang="ru-RU" sz="1300" b="1" kern="0" dirty="0" smtClean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19488" y="4886781"/>
            <a:ext cx="21602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63723"/>
            <a:ext cx="8229600" cy="395859"/>
          </a:xfrm>
        </p:spPr>
        <p:txBody>
          <a:bodyPr/>
          <a:lstStyle/>
          <a:p>
            <a:r>
              <a:rPr 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 по коррупционным правонарушениям, используемые в УФК по Кемеровской области</a:t>
            </a:r>
            <a:endParaRPr lang="ru-RU" sz="1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30" y="1792789"/>
            <a:ext cx="2014281" cy="2545115"/>
          </a:xfrm>
        </p:spPr>
        <p:txBody>
          <a:bodyPr/>
          <a:lstStyle/>
          <a:p>
            <a:pPr marL="180975" indent="-180975">
              <a:buClr>
                <a:srgbClr val="FF3399"/>
              </a:buClr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(обучение)</a:t>
            </a:r>
          </a:p>
          <a:p>
            <a:pPr marL="180975" indent="-180975">
              <a:buClr>
                <a:srgbClr val="FF3399"/>
              </a:buClr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«База знаний»</a:t>
            </a:r>
          </a:p>
          <a:p>
            <a:pPr marL="180975" indent="-180975">
              <a:buClr>
                <a:srgbClr val="FF3399"/>
              </a:buClr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НПА</a:t>
            </a:r>
          </a:p>
          <a:p>
            <a:pPr marL="180975" indent="-180975">
              <a:buClr>
                <a:srgbClr val="FF3399"/>
              </a:buClr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этики и служебного поведения</a:t>
            </a:r>
          </a:p>
          <a:p>
            <a:pPr marL="180975" indent="-180975">
              <a:buClr>
                <a:srgbClr val="FF3399"/>
              </a:buClr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инструктажи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Clr>
                <a:srgbClr val="FF3399"/>
              </a:buClr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индивидуального самостоятельного изучения</a:t>
            </a:r>
            <a:r>
              <a:rPr lang="ru-RU" sz="1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3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069228" y="2098798"/>
            <a:ext cx="2659438" cy="358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975" indent="-180975">
              <a:buClr>
                <a:srgbClr val="FF3399"/>
              </a:buClr>
            </a:pPr>
            <a:r>
              <a:rPr lang="ru-RU" sz="13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в актуальном состоянии </a:t>
            </a: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</a:t>
            </a:r>
            <a:r>
              <a:rPr lang="ru-RU" sz="13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«Противодействие коррупции» на Интернет-сайте Управления</a:t>
            </a:r>
          </a:p>
          <a:p>
            <a:pPr marL="180975" indent="-180975">
              <a:buClr>
                <a:srgbClr val="FF3399"/>
              </a:buClr>
            </a:pP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</a:t>
            </a:r>
            <a:endParaRPr lang="ru-RU" sz="13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Clr>
                <a:srgbClr val="FF3399"/>
              </a:buClr>
            </a:pPr>
            <a:r>
              <a:rPr lang="ru-RU" sz="13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видеосеминары</a:t>
            </a:r>
            <a:endParaRPr lang="ru-RU" sz="13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Clr>
                <a:srgbClr val="FF3399"/>
              </a:buClr>
            </a:pPr>
            <a:r>
              <a:rPr lang="ru-RU" sz="13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памятки </a:t>
            </a:r>
            <a:r>
              <a:rPr lang="ru-RU" sz="13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ключевым вопросам)</a:t>
            </a:r>
          </a:p>
          <a:p>
            <a:pPr marL="180975" indent="-180975">
              <a:buClr>
                <a:srgbClr val="FF3399"/>
              </a:buClr>
            </a:pPr>
            <a:r>
              <a:rPr lang="ru-RU" sz="13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агитационные плакаты</a:t>
            </a:r>
          </a:p>
          <a:p>
            <a:pPr marL="180975" indent="-180975">
              <a:buClr>
                <a:srgbClr val="FF3399"/>
              </a:buClr>
            </a:pP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блок-схемы </a:t>
            </a:r>
            <a:r>
              <a:rPr lang="ru-RU" sz="13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(последовательность действий)</a:t>
            </a:r>
          </a:p>
          <a:p>
            <a:pPr marL="179388" indent="-179388">
              <a:buClr>
                <a:srgbClr val="FF3399"/>
              </a:buClr>
            </a:pP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листовки</a:t>
            </a:r>
            <a:endParaRPr lang="ru-RU" sz="13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99"/>
              </a:buClr>
            </a:pPr>
            <a:endParaRPr lang="ru-RU" sz="1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610648" y="2487816"/>
            <a:ext cx="2352226" cy="265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61925" indent="-161925">
              <a:buClr>
                <a:srgbClr val="FF3399"/>
              </a:buClr>
            </a:pP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проверочные мероприятия лиц, поступающих на государственную гражданскую службу</a:t>
            </a:r>
          </a:p>
          <a:p>
            <a:pPr marL="161925" indent="-161925">
              <a:buClr>
                <a:srgbClr val="FF3399"/>
              </a:buClr>
            </a:pP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возможности личной заинтересованности при исполнении должностных обязанностей</a:t>
            </a:r>
          </a:p>
          <a:p>
            <a:pPr marL="161925" indent="-161925">
              <a:buClr>
                <a:srgbClr val="FF3399"/>
              </a:buClr>
            </a:pP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близкого родства/свойства</a:t>
            </a:r>
            <a:endParaRPr lang="en-US" sz="13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1925" indent="-161925">
              <a:buClr>
                <a:srgbClr val="FF3399"/>
              </a:buClr>
            </a:pPr>
            <a:endParaRPr lang="en-US" sz="1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3399"/>
              </a:buClr>
              <a:buNone/>
            </a:pP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972082" y="2497938"/>
            <a:ext cx="1974483" cy="71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975" indent="-180975">
              <a:buClr>
                <a:srgbClr val="FF3399"/>
              </a:buClr>
            </a:pP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декларационная </a:t>
            </a: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</a:t>
            </a:r>
            <a:endParaRPr lang="ru-RU" sz="13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Clr>
                <a:srgbClr val="FF3399"/>
              </a:buClr>
            </a:pPr>
            <a:r>
              <a:rPr lang="ru-RU" sz="13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ротация кадров</a:t>
            </a:r>
          </a:p>
          <a:p>
            <a:pPr>
              <a:buClr>
                <a:srgbClr val="FF3399"/>
              </a:buClr>
            </a:pPr>
            <a:endParaRPr lang="ru-RU" sz="1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868531" y="1445860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127234"/>
            <a:ext cx="1948900" cy="292388"/>
          </a:xfrm>
          <a:prstGeom prst="rect">
            <a:avLst/>
          </a:prstGeom>
          <a:solidFill>
            <a:srgbClr val="C2DBE2"/>
          </a:solidFill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ru-RU" sz="1300" b="1" dirty="0">
                <a:cs typeface="Times New Roman" panose="02020603050405020304" pitchFamily="18" charset="0"/>
              </a:rPr>
              <a:t>Правовое </a:t>
            </a:r>
            <a:r>
              <a:rPr lang="ru-RU" sz="1300" b="1" dirty="0" smtClean="0">
                <a:cs typeface="Times New Roman" panose="02020603050405020304" pitchFamily="18" charset="0"/>
              </a:rPr>
              <a:t>просвещение</a:t>
            </a:r>
            <a:endParaRPr lang="ru-RU" sz="1300" b="1" dirty="0"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7180" y="1127234"/>
            <a:ext cx="2068814" cy="692497"/>
          </a:xfrm>
          <a:prstGeom prst="rect">
            <a:avLst/>
          </a:prstGeom>
          <a:solidFill>
            <a:srgbClr val="C2DBE2"/>
          </a:solidFill>
        </p:spPr>
        <p:txBody>
          <a:bodyPr wrap="square" anchor="ctr">
            <a:spAutoFit/>
          </a:bodyPr>
          <a:lstStyle/>
          <a:p>
            <a:pPr marL="0" indent="0" algn="ctr">
              <a:buFontTx/>
              <a:buNone/>
            </a:pPr>
            <a:r>
              <a:rPr lang="ru-RU" sz="1300" b="1" kern="0" dirty="0">
                <a:cs typeface="Times New Roman" panose="02020603050405020304" pitchFamily="18" charset="0"/>
              </a:rPr>
              <a:t>Подготовка методического </a:t>
            </a:r>
            <a:r>
              <a:rPr lang="ru-RU" sz="1300" b="1" kern="0" dirty="0" smtClean="0">
                <a:cs typeface="Times New Roman" panose="02020603050405020304" pitchFamily="18" charset="0"/>
              </a:rPr>
              <a:t>материала</a:t>
            </a:r>
            <a:endParaRPr lang="ru-RU" sz="1400" b="1" kern="0" dirty="0"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1519213"/>
            <a:ext cx="2137085" cy="692497"/>
          </a:xfrm>
          <a:prstGeom prst="rect">
            <a:avLst/>
          </a:prstGeom>
          <a:solidFill>
            <a:srgbClr val="C2DBE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300" b="1" kern="0" dirty="0" smtClean="0">
                <a:cs typeface="Times New Roman" panose="02020603050405020304" pitchFamily="18" charset="0"/>
              </a:rPr>
              <a:t>Прием </a:t>
            </a:r>
          </a:p>
          <a:p>
            <a:pPr algn="ctr"/>
            <a:r>
              <a:rPr lang="ru-RU" sz="1300" b="1" kern="0" dirty="0" smtClean="0">
                <a:cs typeface="Times New Roman" panose="02020603050405020304" pitchFamily="18" charset="0"/>
              </a:rPr>
              <a:t>на государственную гражданскую службу</a:t>
            </a:r>
            <a:endParaRPr lang="ru-RU" sz="1300" b="1" kern="0" dirty="0"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1127234"/>
            <a:ext cx="4365356" cy="292388"/>
          </a:xfrm>
          <a:prstGeom prst="rect">
            <a:avLst/>
          </a:prstGeom>
          <a:solidFill>
            <a:srgbClr val="C2DBE2"/>
          </a:solidFill>
        </p:spPr>
        <p:txBody>
          <a:bodyPr wrap="square" anchor="ctr">
            <a:spAutoFit/>
          </a:bodyPr>
          <a:lstStyle/>
          <a:p>
            <a:pPr marL="0" indent="0" algn="ctr">
              <a:buFontTx/>
              <a:buNone/>
            </a:pPr>
            <a:r>
              <a:rPr lang="ru-RU" sz="1300" b="1" kern="0" dirty="0" smtClean="0">
                <a:cs typeface="Times New Roman" panose="02020603050405020304" pitchFamily="18" charset="0"/>
              </a:rPr>
              <a:t>Предупредительно-профилактические мероприятия:</a:t>
            </a:r>
            <a:endParaRPr lang="ru-RU" sz="1300" b="1" kern="0" dirty="0"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 bwMode="auto">
          <a:xfrm>
            <a:off x="3220352" y="1819731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5439093" y="2219326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7728212" y="2219326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60418" name="Picture 2" descr="http://memst.mid.gov.kz/sites/default/files/news/6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8" b="93939" l="3889" r="97963">
                        <a14:foregroundMark x1="57222" y1="39929" x2="57222" y2="39929"/>
                        <a14:foregroundMark x1="55556" y1="38859" x2="45370" y2="38146"/>
                        <a14:foregroundMark x1="39259" y1="37790" x2="36852" y2="37790"/>
                        <a14:foregroundMark x1="36111" y1="37790" x2="29630" y2="43672"/>
                        <a14:foregroundMark x1="29630" y1="50980" x2="25000" y2="53298"/>
                        <a14:foregroundMark x1="16667" y1="53298" x2="17407" y2="54724"/>
                        <a14:foregroundMark x1="23519" y1="54367" x2="23519" y2="54367"/>
                        <a14:foregroundMark x1="26667" y1="54367" x2="26667" y2="54367"/>
                        <a14:foregroundMark x1="30000" y1="56150" x2="78519" y2="55793"/>
                        <a14:foregroundMark x1="74259" y1="46168" x2="25000" y2="44742"/>
                        <a14:foregroundMark x1="72407" y1="46168" x2="67407" y2="34938"/>
                        <a14:foregroundMark x1="30000" y1="15330" x2="30000" y2="15330"/>
                        <a14:foregroundMark x1="29630" y1="13904" x2="14074" y2="34938"/>
                        <a14:foregroundMark x1="13333" y1="33690" x2="9444" y2="59002"/>
                        <a14:foregroundMark x1="36852" y1="64528" x2="27407" y2="53298"/>
                        <a14:foregroundMark x1="23519" y1="59002" x2="30741" y2="54367"/>
                        <a14:foregroundMark x1="29630" y1="52763" x2="38889" y2="42602"/>
                        <a14:foregroundMark x1="38148" y1="40285" x2="30741" y2="55437"/>
                        <a14:foregroundMark x1="27037" y1="38146" x2="32778" y2="51337"/>
                        <a14:foregroundMark x1="30741" y1="49198" x2="30741" y2="49198"/>
                        <a14:foregroundMark x1="27407" y1="47772" x2="33889" y2="45455"/>
                        <a14:foregroundMark x1="74630" y1="45811" x2="54074" y2="33690"/>
                        <a14:foregroundMark x1="58333" y1="43316" x2="63704" y2="35294"/>
                        <a14:foregroundMark x1="75000" y1="41889" x2="65185" y2="35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94618"/>
            <a:ext cx="1590073" cy="15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8721332" y="4940787"/>
            <a:ext cx="21602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76257" y="1519213"/>
            <a:ext cx="2061101" cy="692497"/>
          </a:xfrm>
          <a:prstGeom prst="rect">
            <a:avLst/>
          </a:prstGeom>
          <a:solidFill>
            <a:srgbClr val="C2DBE2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300" b="1" kern="0" dirty="0" smtClean="0">
                <a:cs typeface="Times New Roman" panose="02020603050405020304" pitchFamily="18" charset="0"/>
              </a:rPr>
              <a:t>Прохождение </a:t>
            </a:r>
          </a:p>
          <a:p>
            <a:pPr algn="ctr"/>
            <a:r>
              <a:rPr lang="ru-RU" sz="1300" b="1" kern="0" dirty="0" smtClean="0">
                <a:cs typeface="Times New Roman" panose="02020603050405020304" pitchFamily="18" charset="0"/>
              </a:rPr>
              <a:t>государственной </a:t>
            </a:r>
          </a:p>
          <a:p>
            <a:pPr algn="ctr"/>
            <a:r>
              <a:rPr lang="ru-RU" sz="1300" b="1" kern="0" dirty="0" smtClean="0">
                <a:cs typeface="Times New Roman" panose="02020603050405020304" pitchFamily="18" charset="0"/>
              </a:rPr>
              <a:t>гражданской службы</a:t>
            </a:r>
            <a:endParaRPr lang="ru-RU" sz="1300" b="1" kern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ф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"/>
            <a:ext cx="914400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339751" y="1563637"/>
            <a:ext cx="3619399" cy="692945"/>
          </a:xfrm>
          <a:prstGeom prst="rect">
            <a:avLst/>
          </a:prstGeom>
          <a:solidFill>
            <a:srgbClr val="00B0F0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000" b="1" i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- кейс нормативно-правовых актов, Кодекс этики, листовки, перечень обязанностей, ограничений и запретов с необходимыми действиями и ответственностью за несоблюдение</a:t>
            </a:r>
            <a:endParaRPr lang="ru-RU" sz="1000" dirty="0">
              <a:solidFill>
                <a:schemeClr val="accent5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352239" y="2305644"/>
            <a:ext cx="3606911" cy="544629"/>
          </a:xfrm>
          <a:prstGeom prst="rect">
            <a:avLst/>
          </a:prstGeom>
          <a:solidFill>
            <a:srgbClr val="00B0F0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1000" b="1" i="1" dirty="0">
                <a:ln/>
                <a:solidFill>
                  <a:schemeClr val="accent1">
                    <a:lumMod val="25000"/>
                  </a:schemeClr>
                </a:solidFill>
                <a:cs typeface="Times New Roman" panose="02020603050405020304" pitchFamily="18" charset="0"/>
              </a:rPr>
              <a:t> по вопросам противодействия коррупции, соблюдения запретов, ограничений, требований к служебному поведению для всех госслужащих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2340815" y="2904282"/>
            <a:ext cx="3618335" cy="531564"/>
          </a:xfrm>
          <a:prstGeom prst="rect">
            <a:avLst/>
          </a:prstGeom>
          <a:solidFill>
            <a:srgbClr val="00B0F0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1000" b="1" i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 для госслужащих, в должностные обязанности которых входит профилактика коррупционных и иных правонарушений</a:t>
            </a:r>
            <a:endParaRPr lang="ru-RU" sz="1000" dirty="0">
              <a:solidFill>
                <a:schemeClr val="accent5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2348708" y="3507854"/>
            <a:ext cx="3879476" cy="599092"/>
          </a:xfrm>
          <a:prstGeom prst="rect">
            <a:avLst/>
          </a:prstGeom>
          <a:solidFill>
            <a:srgbClr val="00B0F0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1000" b="1" i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 для ознакомления и освещение новых правовых норм, включая подходы к их применению, в случае существенных изменений законодательства в сфере противодействия коррупции</a:t>
            </a:r>
          </a:p>
          <a:p>
            <a:pPr algn="ctr">
              <a:defRPr/>
            </a:pPr>
            <a:endParaRPr lang="ru-RU" sz="1000" dirty="0">
              <a:solidFill>
                <a:schemeClr val="accent5">
                  <a:lumMod val="25000"/>
                </a:schemeClr>
              </a:solidFill>
              <a:cs typeface="+mn-cs"/>
            </a:endParaRPr>
          </a:p>
        </p:txBody>
      </p:sp>
      <p:sp>
        <p:nvSpPr>
          <p:cNvPr id="41" name="Стрелка вниз 40"/>
          <p:cNvSpPr/>
          <p:nvPr/>
        </p:nvSpPr>
        <p:spPr bwMode="auto">
          <a:xfrm rot="16200000">
            <a:off x="2060448" y="1667084"/>
            <a:ext cx="267893" cy="28534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 rot="16200000">
            <a:off x="2067965" y="2293821"/>
            <a:ext cx="267893" cy="30038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3" name="Стрелка вниз 42"/>
          <p:cNvSpPr/>
          <p:nvPr/>
        </p:nvSpPr>
        <p:spPr bwMode="auto">
          <a:xfrm rot="16200000">
            <a:off x="2067965" y="2863675"/>
            <a:ext cx="267893" cy="30038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4" name="Стрелка вниз 43"/>
          <p:cNvSpPr/>
          <p:nvPr/>
        </p:nvSpPr>
        <p:spPr bwMode="auto">
          <a:xfrm rot="16200000">
            <a:off x="2067965" y="3439739"/>
            <a:ext cx="267893" cy="30038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5" name="Стрелка вниз 44"/>
          <p:cNvSpPr/>
          <p:nvPr/>
        </p:nvSpPr>
        <p:spPr bwMode="auto">
          <a:xfrm rot="16200000">
            <a:off x="2061790" y="4155926"/>
            <a:ext cx="267893" cy="28803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11560" y="575797"/>
            <a:ext cx="8977237" cy="4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kern="0" dirty="0" smtClean="0">
                <a:solidFill>
                  <a:schemeClr val="accent2"/>
                </a:solidFill>
                <a:latin typeface="Times New Roman" pitchFamily="18" charset="0"/>
              </a:rPr>
              <a:t>Основные направления работы </a:t>
            </a:r>
            <a:r>
              <a:rPr lang="ru-RU" altLang="ru-RU" sz="1600" b="1" kern="0" dirty="0" smtClean="0">
                <a:solidFill>
                  <a:schemeClr val="accent2"/>
                </a:solidFill>
                <a:latin typeface="Times New Roman" pitchFamily="18" charset="0"/>
              </a:rPr>
              <a:t>по </a:t>
            </a:r>
            <a:r>
              <a:rPr lang="ru-RU" altLang="ru-RU" sz="1600" b="1" kern="0" dirty="0" smtClean="0">
                <a:solidFill>
                  <a:schemeClr val="accent2"/>
                </a:solidFill>
                <a:latin typeface="Times New Roman" pitchFamily="18" charset="0"/>
              </a:rPr>
              <a:t>профилактике коррупционных правонарушений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6713" y="1630313"/>
            <a:ext cx="25336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ru-RU" sz="1100" b="1" dirty="0">
                <a:solidFill>
                  <a:schemeClr val="accent6"/>
                </a:solidFill>
                <a:ea typeface="ＭＳ Ｐゴシック" charset="-128"/>
                <a:cs typeface="Times New Roman" pitchFamily="18" charset="0"/>
              </a:rPr>
              <a:t>Обязательный вводный 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ru-RU" sz="1100" b="1" dirty="0">
                <a:solidFill>
                  <a:schemeClr val="accent6"/>
                </a:solidFill>
                <a:ea typeface="ＭＳ Ｐゴシック" charset="-128"/>
                <a:cs typeface="Times New Roman" pitchFamily="18" charset="0"/>
              </a:rPr>
              <a:t>тренинг </a:t>
            </a:r>
            <a:r>
              <a:rPr lang="ru-RU" sz="1000" b="1" i="1" dirty="0">
                <a:solidFill>
                  <a:schemeClr val="accent6"/>
                </a:solidFill>
                <a:ea typeface="ＭＳ Ｐゴシック" charset="-128"/>
                <a:cs typeface="Times New Roman" pitchFamily="18" charset="0"/>
              </a:rPr>
              <a:t>(при поступлении 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ru-RU" sz="1000" b="1" i="1" dirty="0">
                <a:solidFill>
                  <a:schemeClr val="accent6"/>
                </a:solidFill>
                <a:ea typeface="ＭＳ Ｐゴシック" charset="-128"/>
                <a:cs typeface="Times New Roman" pitchFamily="18" charset="0"/>
              </a:rPr>
              <a:t>на государственную службу)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9" y="2256582"/>
            <a:ext cx="1978025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chemeClr val="accent6"/>
                </a:solidFill>
                <a:ea typeface="ＭＳ Ｐゴシック" charset="-128"/>
                <a:cs typeface="Times New Roman" pitchFamily="18" charset="0"/>
              </a:rPr>
              <a:t>Регулярный тренинг </a:t>
            </a:r>
          </a:p>
          <a:p>
            <a:pPr>
              <a:defRPr/>
            </a:pPr>
            <a:r>
              <a:rPr lang="ru-RU" sz="1000" b="1" i="1" dirty="0">
                <a:solidFill>
                  <a:schemeClr val="accent6"/>
                </a:solidFill>
                <a:ea typeface="ＭＳ Ｐゴシック" charset="-128"/>
                <a:cs typeface="Times New Roman" pitchFamily="18" charset="0"/>
              </a:rPr>
              <a:t>(по действующему </a:t>
            </a:r>
          </a:p>
          <a:p>
            <a:pPr>
              <a:defRPr/>
            </a:pPr>
            <a:r>
              <a:rPr lang="ru-RU" sz="1000" b="1" i="1" dirty="0">
                <a:solidFill>
                  <a:schemeClr val="accent6"/>
                </a:solidFill>
                <a:ea typeface="ＭＳ Ｐゴシック" charset="-128"/>
                <a:cs typeface="Times New Roman" pitchFamily="18" charset="0"/>
              </a:rPr>
              <a:t>законодательству)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4975" y="2795934"/>
            <a:ext cx="1625600" cy="502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ru-RU" sz="1100" b="1" dirty="0">
                <a:solidFill>
                  <a:schemeClr val="accent6"/>
                </a:solidFill>
                <a:ea typeface="ＭＳ Ｐゴシック" charset="-128"/>
                <a:cs typeface="Times New Roman" pitchFamily="18" charset="0"/>
              </a:rPr>
              <a:t>Специализированный углубленный тренинг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9413" y="3313856"/>
            <a:ext cx="1731962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n/>
                <a:solidFill>
                  <a:schemeClr val="accent6"/>
                </a:solidFill>
                <a:cs typeface="Times New Roman" pitchFamily="18" charset="0"/>
              </a:rPr>
              <a:t>Специализированный </a:t>
            </a:r>
          </a:p>
          <a:p>
            <a:pPr>
              <a:defRPr/>
            </a:pPr>
            <a:r>
              <a:rPr lang="ru-RU" sz="1100" b="1" dirty="0">
                <a:ln/>
                <a:solidFill>
                  <a:schemeClr val="accent6"/>
                </a:solidFill>
                <a:cs typeface="Times New Roman" pitchFamily="18" charset="0"/>
              </a:rPr>
              <a:t>тренинг</a:t>
            </a:r>
          </a:p>
        </p:txBody>
      </p:sp>
      <p:sp>
        <p:nvSpPr>
          <p:cNvPr id="8" name="Овал 7"/>
          <p:cNvSpPr/>
          <p:nvPr/>
        </p:nvSpPr>
        <p:spPr>
          <a:xfrm>
            <a:off x="214313" y="1726753"/>
            <a:ext cx="144462" cy="101204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CCCC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04789" y="2370882"/>
            <a:ext cx="142875" cy="101203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CCCC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25426" y="2904282"/>
            <a:ext cx="142875" cy="101203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CCCC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36538" y="3857972"/>
            <a:ext cx="142875" cy="102394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25426" y="3397200"/>
            <a:ext cx="142875" cy="101203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CCC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2483768" y="987574"/>
            <a:ext cx="4320480" cy="503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>
              <a:defRPr/>
            </a:pPr>
            <a:r>
              <a:rPr lang="ru-RU" altLang="ru-RU" sz="1500" b="1" kern="0" dirty="0">
                <a:solidFill>
                  <a:schemeClr val="accent2"/>
                </a:solidFill>
                <a:latin typeface="Times New Roman" pitchFamily="18" charset="0"/>
              </a:rPr>
              <a:t>Правовое просвещение  государственных гражданский служащих</a:t>
            </a:r>
          </a:p>
        </p:txBody>
      </p:sp>
      <p:sp>
        <p:nvSpPr>
          <p:cNvPr id="51" name="Стрелка вниз 50"/>
          <p:cNvSpPr/>
          <p:nvPr/>
        </p:nvSpPr>
        <p:spPr bwMode="auto">
          <a:xfrm rot="5400000">
            <a:off x="2112630" y="1158950"/>
            <a:ext cx="267893" cy="3571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34" name="Rectangle 5"/>
          <p:cNvSpPr>
            <a:spLocks noChangeArrowheads="1"/>
          </p:cNvSpPr>
          <p:nvPr/>
        </p:nvSpPr>
        <p:spPr bwMode="auto">
          <a:xfrm>
            <a:off x="7305676" y="1059582"/>
            <a:ext cx="1838325" cy="502702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39830" y="1131590"/>
            <a:ext cx="1497526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ru-RU" sz="1400" b="1" dirty="0">
                <a:solidFill>
                  <a:schemeClr val="accent6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rPr>
              <a:t>База знаний</a:t>
            </a:r>
            <a:endParaRPr lang="ru-RU" sz="1400" b="1" i="1" dirty="0">
              <a:solidFill>
                <a:schemeClr val="accent6"/>
              </a:solidFill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322962" y="4165995"/>
            <a:ext cx="4758256" cy="565996"/>
          </a:xfrm>
          <a:prstGeom prst="rect">
            <a:avLst/>
          </a:prstGeom>
          <a:solidFill>
            <a:srgbClr val="00B0F0">
              <a:alpha val="14117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  <a:defRPr/>
            </a:pPr>
            <a:r>
              <a:rPr lang="ru-RU" sz="1000" b="1" i="1" dirty="0">
                <a:solidFill>
                  <a:schemeClr val="accent5">
                    <a:lumMod val="25000"/>
                  </a:schemeClr>
                </a:solidFill>
                <a:cs typeface="Times New Roman" pitchFamily="18" charset="0"/>
              </a:rPr>
              <a:t>со служащими, увольняющимися с государственной гражданской службы, на которых распространяются ограничения по заключению трудового или гражданско-правового договора в коммерческих и некоммерческих организациях</a:t>
            </a:r>
            <a:endParaRPr lang="ru-RU" sz="1000" dirty="0">
              <a:solidFill>
                <a:schemeClr val="accent5">
                  <a:lumMod val="25000"/>
                </a:schemeClr>
              </a:solidFill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289" y="3822253"/>
            <a:ext cx="1843087" cy="569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>
                <a:ln/>
                <a:solidFill>
                  <a:schemeClr val="accent6"/>
                </a:solidFill>
                <a:cs typeface="Times New Roman" pitchFamily="18" charset="0"/>
              </a:rPr>
              <a:t>Тренинг/беседа</a:t>
            </a:r>
          </a:p>
          <a:p>
            <a:pPr>
              <a:defRPr/>
            </a:pPr>
            <a:r>
              <a:rPr lang="ru-RU" sz="1000" b="1" i="1" dirty="0">
                <a:ln/>
                <a:solidFill>
                  <a:schemeClr val="accent6"/>
                </a:solidFill>
                <a:cs typeface="Times New Roman" pitchFamily="18" charset="0"/>
              </a:rPr>
              <a:t>(с увольняющимися с государственной службы)</a:t>
            </a:r>
          </a:p>
        </p:txBody>
      </p:sp>
      <p:sp>
        <p:nvSpPr>
          <p:cNvPr id="54" name="Стрелка вниз 53"/>
          <p:cNvSpPr/>
          <p:nvPr/>
        </p:nvSpPr>
        <p:spPr bwMode="auto">
          <a:xfrm rot="16200000">
            <a:off x="6947271" y="1086942"/>
            <a:ext cx="267893" cy="3571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41" name="Rectangle 5"/>
          <p:cNvSpPr>
            <a:spLocks noChangeArrowheads="1"/>
          </p:cNvSpPr>
          <p:nvPr/>
        </p:nvSpPr>
        <p:spPr bwMode="auto">
          <a:xfrm>
            <a:off x="-23386" y="1059582"/>
            <a:ext cx="2090738" cy="502702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solidFill>
                <a:srgbClr val="C2DBE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6584" y="1059582"/>
            <a:ext cx="163980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400" b="1" dirty="0">
                <a:solidFill>
                  <a:schemeClr val="accent6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rPr>
              <a:t>Тренинги: </a:t>
            </a:r>
          </a:p>
          <a:p>
            <a:pPr eaLnBrk="0" hangingPunct="0">
              <a:lnSpc>
                <a:spcPts val="1600"/>
              </a:lnSpc>
              <a:defRPr/>
            </a:pPr>
            <a:r>
              <a:rPr lang="ru-RU" sz="1400" b="1" i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(обучение, беседы)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959151" y="1822625"/>
            <a:ext cx="3139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ts val="1600"/>
              </a:lnSpc>
              <a:defRPr/>
            </a:pPr>
            <a:r>
              <a:rPr lang="ru-RU" sz="1200" b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Раздел базы знаний: Организация работы по профилактике коррупционных и иных правонарушений</a:t>
            </a:r>
            <a:endParaRPr lang="ru-RU" sz="1200" b="1" i="1" dirty="0">
              <a:solidFill>
                <a:schemeClr val="accent6"/>
              </a:solidFill>
              <a:ea typeface="ＭＳ Ｐゴシック" charset="-128"/>
              <a:cs typeface="Times New Roman" panose="02020603050405020304" pitchFamily="18" charset="0"/>
            </a:endParaRPr>
          </a:p>
        </p:txBody>
      </p:sp>
      <p:pic>
        <p:nvPicPr>
          <p:cNvPr id="4144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33449"/>
          <a:stretch>
            <a:fillRect/>
          </a:stretch>
        </p:blipFill>
        <p:spPr bwMode="auto">
          <a:xfrm>
            <a:off x="6012159" y="2480074"/>
            <a:ext cx="2925197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5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" t="5154" r="60194" b="88991"/>
          <a:stretch>
            <a:fillRect/>
          </a:stretch>
        </p:blipFill>
        <p:spPr bwMode="auto">
          <a:xfrm>
            <a:off x="5752339" y="1567247"/>
            <a:ext cx="3374982" cy="2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44141" b="3761"/>
          <a:stretch>
            <a:fillRect/>
          </a:stretch>
        </p:blipFill>
        <p:spPr bwMode="auto">
          <a:xfrm>
            <a:off x="7081216" y="3435846"/>
            <a:ext cx="20272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8721332" y="4940787"/>
            <a:ext cx="21602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755577" y="4687881"/>
            <a:ext cx="6975538" cy="37505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Контроль </a:t>
            </a:r>
            <a:r>
              <a:rPr lang="ru-RU" sz="1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знаний  государственных 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гражданских служащих </a:t>
            </a:r>
            <a:r>
              <a:rPr lang="ru-RU" sz="1200" b="1" i="1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(в форме тестирования)</a:t>
            </a:r>
          </a:p>
        </p:txBody>
      </p:sp>
      <p:pic>
        <p:nvPicPr>
          <p:cNvPr id="1029" name="Picture 5" descr="C:\Users\PopovaOVi\Desktop\4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95" y="2338199"/>
            <a:ext cx="3450705" cy="24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фо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0" y="1381125"/>
            <a:ext cx="9144000" cy="1406129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</a:endParaRPr>
          </a:p>
        </p:txBody>
      </p:sp>
      <p:pic>
        <p:nvPicPr>
          <p:cNvPr id="5124" name="Picture 31" descr="J:\календарь\telephone-iconr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961"/>
            <a:ext cx="7096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 bwMode="auto">
          <a:xfrm>
            <a:off x="1249437" y="735546"/>
            <a:ext cx="7283003" cy="350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itchFamily="18" charset="0"/>
              </a:rPr>
              <a:t>Мероприятия </a:t>
            </a:r>
            <a:r>
              <a:rPr lang="ru-RU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вопросам профилактики и противодействия коррупции</a:t>
            </a:r>
            <a:endParaRPr lang="ru-RU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2488" y="1414463"/>
            <a:ext cx="1852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300" b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Наглядный материал </a:t>
            </a:r>
          </a:p>
          <a:p>
            <a:pPr algn="ctr" eaLnBrk="0" hangingPunct="0">
              <a:lnSpc>
                <a:spcPts val="1600"/>
              </a:lnSpc>
              <a:defRPr/>
            </a:pPr>
            <a:r>
              <a:rPr lang="ru-RU" sz="1200" b="1" i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(листовки, </a:t>
            </a:r>
          </a:p>
          <a:p>
            <a:pPr algn="ctr" eaLnBrk="0" hangingPunct="0">
              <a:lnSpc>
                <a:spcPts val="1600"/>
              </a:lnSpc>
              <a:defRPr/>
            </a:pPr>
            <a:r>
              <a:rPr lang="ru-RU" sz="1200" b="1" i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плакаты и т.д.)</a:t>
            </a:r>
          </a:p>
        </p:txBody>
      </p:sp>
      <p:sp>
        <p:nvSpPr>
          <p:cNvPr id="36" name="Стрелка вниз 35"/>
          <p:cNvSpPr/>
          <p:nvPr/>
        </p:nvSpPr>
        <p:spPr bwMode="auto">
          <a:xfrm>
            <a:off x="2998643" y="1120534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" name="Стрелка вниз 36"/>
          <p:cNvSpPr/>
          <p:nvPr/>
        </p:nvSpPr>
        <p:spPr bwMode="auto">
          <a:xfrm>
            <a:off x="6156176" y="1113232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98217" y="1407319"/>
            <a:ext cx="14012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300" b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Памятки </a:t>
            </a:r>
          </a:p>
          <a:p>
            <a:pPr algn="ctr" eaLnBrk="0" hangingPunct="0">
              <a:lnSpc>
                <a:spcPts val="1600"/>
              </a:lnSpc>
              <a:defRPr/>
            </a:pPr>
            <a:r>
              <a:rPr lang="ru-RU" sz="1300" b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и методические </a:t>
            </a:r>
          </a:p>
          <a:p>
            <a:pPr algn="ctr" eaLnBrk="0" hangingPunct="0">
              <a:lnSpc>
                <a:spcPts val="1600"/>
              </a:lnSpc>
              <a:defRPr/>
            </a:pPr>
            <a:r>
              <a:rPr lang="ru-RU" sz="1300" b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рекомендации</a:t>
            </a:r>
          </a:p>
        </p:txBody>
      </p:sp>
      <p:sp>
        <p:nvSpPr>
          <p:cNvPr id="43" name="Стрелка вниз 42"/>
          <p:cNvSpPr/>
          <p:nvPr/>
        </p:nvSpPr>
        <p:spPr bwMode="auto">
          <a:xfrm>
            <a:off x="1330510" y="1102894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54350" y="1454944"/>
            <a:ext cx="1345688" cy="4904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300" b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Интернет-сайт </a:t>
            </a:r>
          </a:p>
          <a:p>
            <a:pPr algn="ctr" eaLnBrk="0" hangingPunct="0">
              <a:lnSpc>
                <a:spcPts val="1600"/>
              </a:lnSpc>
              <a:defRPr/>
            </a:pPr>
            <a:r>
              <a:rPr lang="ru-RU" sz="1300" b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Управления </a:t>
            </a:r>
          </a:p>
        </p:txBody>
      </p:sp>
      <p:sp>
        <p:nvSpPr>
          <p:cNvPr id="44" name="Стрелка вниз 43"/>
          <p:cNvSpPr/>
          <p:nvPr/>
        </p:nvSpPr>
        <p:spPr bwMode="auto">
          <a:xfrm>
            <a:off x="7887492" y="1113232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80112" y="1496616"/>
            <a:ext cx="1668463" cy="2852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300" b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Телефон доверия</a:t>
            </a:r>
          </a:p>
        </p:txBody>
      </p:sp>
      <p:pic>
        <p:nvPicPr>
          <p:cNvPr id="5145" name="Picture 35" descr="D:\2018 год\Антикоррупция\Плакаты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0" y="2084189"/>
            <a:ext cx="1007993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Стрелка вниз 46"/>
          <p:cNvSpPr/>
          <p:nvPr/>
        </p:nvSpPr>
        <p:spPr bwMode="auto">
          <a:xfrm>
            <a:off x="4681770" y="1123261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544430" y="1491853"/>
            <a:ext cx="639341" cy="285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300" b="1" dirty="0">
                <a:solidFill>
                  <a:schemeClr val="accent6"/>
                </a:solidFill>
                <a:ea typeface="ＭＳ Ｐゴシック" charset="-128"/>
                <a:cs typeface="Times New Roman" panose="02020603050405020304" pitchFamily="18" charset="0"/>
              </a:rPr>
              <a:t>Стенд</a:t>
            </a:r>
          </a:p>
        </p:txBody>
      </p:sp>
      <p:pic>
        <p:nvPicPr>
          <p:cNvPr id="5150" name="Рисунок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36324" r="68713" b="23289"/>
          <a:stretch>
            <a:fillRect/>
          </a:stretch>
        </p:blipFill>
        <p:spPr bwMode="auto">
          <a:xfrm>
            <a:off x="7248575" y="2001093"/>
            <a:ext cx="1717626" cy="1578769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9" t="14920" r="44643" b="5894"/>
          <a:stretch>
            <a:fillRect/>
          </a:stretch>
        </p:blipFill>
        <p:spPr bwMode="auto">
          <a:xfrm>
            <a:off x="232285" y="3361731"/>
            <a:ext cx="1113542" cy="131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3" name="Прямоугольник 3"/>
          <p:cNvSpPr>
            <a:spLocks noChangeArrowheads="1"/>
          </p:cNvSpPr>
          <p:nvPr/>
        </p:nvSpPr>
        <p:spPr bwMode="auto">
          <a:xfrm>
            <a:off x="5796136" y="1772841"/>
            <a:ext cx="120327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300" b="1" i="1" dirty="0" smtClean="0">
                <a:solidFill>
                  <a:srgbClr val="333399"/>
                </a:solidFill>
              </a:rPr>
              <a:t>(</a:t>
            </a:r>
            <a:r>
              <a:rPr lang="ru-RU" altLang="ru-RU" sz="1300" b="1" i="1" dirty="0" smtClean="0">
                <a:solidFill>
                  <a:srgbClr val="333399"/>
                </a:solidFill>
              </a:rPr>
              <a:t>ежедневный </a:t>
            </a:r>
            <a:endParaRPr lang="ru-RU" altLang="ru-RU" sz="1300" b="1" i="1" dirty="0">
              <a:solidFill>
                <a:srgbClr val="333399"/>
              </a:solidFill>
            </a:endParaRPr>
          </a:p>
          <a:p>
            <a:pPr algn="ctr" eaLnBrk="1" hangingPunct="1"/>
            <a:r>
              <a:rPr lang="ru-RU" altLang="ru-RU" sz="1300" b="1" i="1" dirty="0">
                <a:solidFill>
                  <a:srgbClr val="333399"/>
                </a:solidFill>
              </a:rPr>
              <a:t>мониторинг</a:t>
            </a:r>
          </a:p>
          <a:p>
            <a:pPr algn="ctr" eaLnBrk="1" hangingPunct="1"/>
            <a:r>
              <a:rPr lang="ru-RU" altLang="ru-RU" sz="1300" b="1" i="1" dirty="0">
                <a:solidFill>
                  <a:srgbClr val="333399"/>
                </a:solidFill>
              </a:rPr>
              <a:t> </a:t>
            </a:r>
            <a:r>
              <a:rPr lang="ru-RU" altLang="ru-RU" sz="1300" b="1" i="1" dirty="0" smtClean="0">
                <a:solidFill>
                  <a:srgbClr val="333399"/>
                </a:solidFill>
              </a:rPr>
              <a:t>звонков</a:t>
            </a:r>
            <a:r>
              <a:rPr lang="en-US" altLang="ru-RU" sz="1300" b="1" i="1" dirty="0" smtClean="0">
                <a:solidFill>
                  <a:srgbClr val="333399"/>
                </a:solidFill>
              </a:rPr>
              <a:t>)</a:t>
            </a:r>
            <a:endParaRPr lang="ru-RU" altLang="ru-RU" sz="1300" b="1" i="1" dirty="0">
              <a:solidFill>
                <a:srgbClr val="333399"/>
              </a:solidFill>
            </a:endParaRPr>
          </a:p>
        </p:txBody>
      </p:sp>
      <p:pic>
        <p:nvPicPr>
          <p:cNvPr id="5154" name="Picture 39" descr="D:\2018 год\СОВЕЩАНИЕ\P80824-16510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7" t="10540" r="5651" b="13861"/>
          <a:stretch/>
        </p:blipFill>
        <p:spPr bwMode="auto">
          <a:xfrm>
            <a:off x="4499992" y="3238329"/>
            <a:ext cx="1890502" cy="109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Рисунок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9" r="3369" b="10664"/>
          <a:stretch>
            <a:fillRect/>
          </a:stretch>
        </p:blipFill>
        <p:spPr bwMode="auto">
          <a:xfrm>
            <a:off x="6230939" y="3026361"/>
            <a:ext cx="2693987" cy="146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6" name="Прямоугольник 1"/>
          <p:cNvSpPr>
            <a:spLocks noChangeArrowheads="1"/>
          </p:cNvSpPr>
          <p:nvPr/>
        </p:nvSpPr>
        <p:spPr bwMode="auto">
          <a:xfrm>
            <a:off x="5715476" y="4212046"/>
            <a:ext cx="31623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300" b="1" i="1" dirty="0">
                <a:solidFill>
                  <a:srgbClr val="FF0000"/>
                </a:solidFill>
              </a:rPr>
              <a:t>раздел </a:t>
            </a:r>
          </a:p>
          <a:p>
            <a:pPr algn="r" eaLnBrk="1" hangingPunct="1"/>
            <a:r>
              <a:rPr lang="ru-RU" altLang="ru-RU" sz="1300" b="1" i="1" dirty="0">
                <a:solidFill>
                  <a:srgbClr val="FF0000"/>
                </a:solidFill>
              </a:rPr>
              <a:t>“Противодействие коррупции”: </a:t>
            </a:r>
            <a:r>
              <a:rPr lang="en-US" altLang="ru-RU" sz="1200" b="1" u="sng" dirty="0">
                <a:solidFill>
                  <a:srgbClr val="333399"/>
                </a:solidFill>
              </a:rPr>
              <a:t>http://kemerovskaya.roskazna.ru/inaya-deyatelnost/protivodejstvie-korrupcii/</a:t>
            </a:r>
            <a:endParaRPr lang="ru-RU" altLang="ru-RU" sz="1200" b="1" dirty="0">
              <a:solidFill>
                <a:srgbClr val="333399"/>
              </a:solidFill>
            </a:endParaRPr>
          </a:p>
        </p:txBody>
      </p:sp>
      <p:pic>
        <p:nvPicPr>
          <p:cNvPr id="5157" name="Picture 39" descr="D:\2018 год\Антикоррупция\Плакаты\Pamjatka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6" y="3378400"/>
            <a:ext cx="2212430" cy="12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0"/>
          <a:srcRect l="35487" t="19070" r="34428" b="6050"/>
          <a:stretch>
            <a:fillRect/>
          </a:stretch>
        </p:blipFill>
        <p:spPr bwMode="auto">
          <a:xfrm>
            <a:off x="2606615" y="2149912"/>
            <a:ext cx="1267973" cy="1622822"/>
          </a:xfrm>
          <a:prstGeom prst="rect">
            <a:avLst/>
          </a:prstGeom>
          <a:noFill/>
          <a:ln w="1905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59" name="Picture 2" descr="C:\Users\PopovaOV\Desktop\Стенд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5665"/>
            <a:ext cx="1205713" cy="145018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816913" y="4940787"/>
            <a:ext cx="21602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52" name="Picture 32" descr="C:\Users\PopovaOVi\Desktop\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19" y="2256235"/>
            <a:ext cx="968772" cy="123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0241"/>
            <a:ext cx="9180513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786814" y="-34915"/>
            <a:ext cx="357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chemeClr val="accent6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935038" y="573881"/>
            <a:ext cx="7772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Предупредительно-профилактические </a:t>
            </a:r>
            <a:r>
              <a:rPr lang="ru-RU" altLang="ru-RU" sz="16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при приеме на государственную гражданскую службу</a:t>
            </a:r>
            <a:endParaRPr lang="ru-RU" altLang="ru-RU" sz="16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493839" y="1071562"/>
            <a:ext cx="7031038" cy="431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Проверочные </a:t>
            </a:r>
            <a:r>
              <a:rPr lang="ru-RU" sz="1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мероприятия направленные </a:t>
            </a:r>
            <a:r>
              <a:rPr lang="ru-RU" sz="1400" b="1" dirty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на выявление:</a:t>
            </a:r>
            <a:endParaRPr lang="ru-RU" sz="1400" b="1" i="1" dirty="0">
              <a:solidFill>
                <a:schemeClr val="accent6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6153" name="Rectangle 2"/>
          <p:cNvSpPr txBox="1">
            <a:spLocks noChangeArrowheads="1"/>
          </p:cNvSpPr>
          <p:nvPr/>
        </p:nvSpPr>
        <p:spPr bwMode="auto">
          <a:xfrm>
            <a:off x="4788817" y="2757043"/>
            <a:ext cx="2303463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вопросам миграции ГУ МВД России по Кемеровской области</a:t>
            </a:r>
            <a:endParaRPr lang="ru-RU" altLang="ru-RU" sz="11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1588" y="1958133"/>
            <a:ext cx="9175750" cy="787004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</a:endParaRPr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-9525" y="3209481"/>
            <a:ext cx="9175750" cy="959644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</a:endParaRPr>
          </a:p>
        </p:txBody>
      </p:sp>
      <p:pic>
        <p:nvPicPr>
          <p:cNvPr id="6156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1" y="3251152"/>
            <a:ext cx="8858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0" t="18330" r="44891" b="7526"/>
          <a:stretch>
            <a:fillRect/>
          </a:stretch>
        </p:blipFill>
        <p:spPr bwMode="auto">
          <a:xfrm>
            <a:off x="731839" y="3207047"/>
            <a:ext cx="911225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низ 24"/>
          <p:cNvSpPr/>
          <p:nvPr/>
        </p:nvSpPr>
        <p:spPr bwMode="auto">
          <a:xfrm>
            <a:off x="6663082" y="1563638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4430834" y="1563638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" name="Стрелка вниз 23"/>
          <p:cNvSpPr/>
          <p:nvPr/>
        </p:nvSpPr>
        <p:spPr bwMode="auto">
          <a:xfrm>
            <a:off x="2232371" y="1563638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6167" name="Picture 37" descr="J:\календарь\article-62_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9" y="3327352"/>
            <a:ext cx="1360487" cy="49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Rectangle 2"/>
          <p:cNvSpPr txBox="1">
            <a:spLocks noChangeArrowheads="1"/>
          </p:cNvSpPr>
          <p:nvPr/>
        </p:nvSpPr>
        <p:spPr bwMode="auto">
          <a:xfrm>
            <a:off x="-365125" y="2410571"/>
            <a:ext cx="1897063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</a:t>
            </a:r>
          </a:p>
          <a:p>
            <a:pPr algn="ctr"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ЮГРЮЛ/ЕГРИП</a:t>
            </a:r>
          </a:p>
          <a:p>
            <a:pPr algn="ctr">
              <a:buFontTx/>
              <a:buNone/>
            </a:pPr>
            <a:endParaRPr lang="ru-RU" altLang="ru-RU" sz="1000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2713" y="1697585"/>
            <a:ext cx="2163762" cy="550252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0" name="Прямоугольник 1"/>
          <p:cNvSpPr>
            <a:spLocks noChangeArrowheads="1"/>
          </p:cNvSpPr>
          <p:nvPr/>
        </p:nvSpPr>
        <p:spPr bwMode="auto">
          <a:xfrm>
            <a:off x="352426" y="1707654"/>
            <a:ext cx="1920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/>
              <a:t>Индивидуального предпринимательства</a:t>
            </a:r>
          </a:p>
        </p:txBody>
      </p:sp>
      <p:pic>
        <p:nvPicPr>
          <p:cNvPr id="6171" name="Picture 11" descr="J:\календарь\skyscraper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2075731"/>
            <a:ext cx="1141413" cy="85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2" name="Rectangle 2"/>
          <p:cNvSpPr txBox="1">
            <a:spLocks noChangeArrowheads="1"/>
          </p:cNvSpPr>
          <p:nvPr/>
        </p:nvSpPr>
        <p:spPr bwMode="auto">
          <a:xfrm>
            <a:off x="252413" y="2819772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УФНС </a:t>
            </a:r>
          </a:p>
          <a:p>
            <a:pPr algn="ctr">
              <a:buFontTx/>
              <a:buNone/>
            </a:pPr>
            <a:r>
              <a:rPr lang="ru-RU" altLang="ru-RU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Кемеровской области</a:t>
            </a:r>
            <a:endParaRPr lang="ru-RU" altLang="ru-RU" sz="11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411413" y="1697585"/>
            <a:ext cx="2163762" cy="529332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74" name="Прямоугольник 35"/>
          <p:cNvSpPr>
            <a:spLocks noChangeArrowheads="1"/>
          </p:cNvSpPr>
          <p:nvPr/>
        </p:nvSpPr>
        <p:spPr bwMode="auto">
          <a:xfrm>
            <a:off x="2631452" y="1727300"/>
            <a:ext cx="1919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/>
              <a:t>Наличие/отсутствие</a:t>
            </a:r>
          </a:p>
          <a:p>
            <a:pPr algn="ctr" eaLnBrk="1" hangingPunct="1"/>
            <a:r>
              <a:rPr lang="ru-RU" altLang="ru-RU" sz="1200" b="1" dirty="0"/>
              <a:t>судимости</a:t>
            </a:r>
          </a:p>
        </p:txBody>
      </p:sp>
      <p:pic>
        <p:nvPicPr>
          <p:cNvPr id="6175" name="Picture 11" descr="J:\календарь\skyscraper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68016"/>
            <a:ext cx="1055688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Овал 38"/>
          <p:cNvSpPr/>
          <p:nvPr/>
        </p:nvSpPr>
        <p:spPr>
          <a:xfrm>
            <a:off x="4643438" y="1697585"/>
            <a:ext cx="2163762" cy="459383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6875463" y="1697585"/>
            <a:ext cx="2163762" cy="448668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80" name="Прямоугольник 40"/>
          <p:cNvSpPr>
            <a:spLocks noChangeArrowheads="1"/>
          </p:cNvSpPr>
          <p:nvPr/>
        </p:nvSpPr>
        <p:spPr bwMode="auto">
          <a:xfrm>
            <a:off x="4808498" y="1695303"/>
            <a:ext cx="1919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/>
              <a:t>Гражданства иного государства</a:t>
            </a:r>
          </a:p>
        </p:txBody>
      </p:sp>
      <p:sp>
        <p:nvSpPr>
          <p:cNvPr id="6181" name="Прямоугольник 41"/>
          <p:cNvSpPr>
            <a:spLocks noChangeArrowheads="1"/>
          </p:cNvSpPr>
          <p:nvPr/>
        </p:nvSpPr>
        <p:spPr bwMode="auto">
          <a:xfrm>
            <a:off x="6841677" y="1715208"/>
            <a:ext cx="2254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/>
              <a:t>Подлинность документов </a:t>
            </a:r>
          </a:p>
          <a:p>
            <a:pPr algn="ctr" eaLnBrk="1" hangingPunct="1"/>
            <a:r>
              <a:rPr lang="ru-RU" altLang="ru-RU" sz="1200" b="1" dirty="0"/>
              <a:t>об образовании</a:t>
            </a:r>
          </a:p>
        </p:txBody>
      </p:sp>
      <p:pic>
        <p:nvPicPr>
          <p:cNvPr id="6182" name="Picture 11" descr="J:\календарь\skyscraper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9" y="2067694"/>
            <a:ext cx="1106487" cy="8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3" name="Picture 11" descr="J:\календарь\skyscraper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9" y="2029916"/>
            <a:ext cx="1106487" cy="82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5" name="Rectangle 2"/>
          <p:cNvSpPr txBox="1">
            <a:spLocks noChangeArrowheads="1"/>
          </p:cNvSpPr>
          <p:nvPr/>
        </p:nvSpPr>
        <p:spPr bwMode="auto">
          <a:xfrm>
            <a:off x="6946901" y="2747764"/>
            <a:ext cx="230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заведения</a:t>
            </a:r>
            <a:endParaRPr lang="ru-RU" altLang="ru-RU" sz="12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86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0" t="18330" r="44891" b="7526"/>
          <a:stretch>
            <a:fillRect/>
          </a:stretch>
        </p:blipFill>
        <p:spPr bwMode="auto">
          <a:xfrm>
            <a:off x="1187451" y="3349872"/>
            <a:ext cx="911225" cy="9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7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0" t="18330" r="44891" b="7526"/>
          <a:stretch>
            <a:fillRect/>
          </a:stretch>
        </p:blipFill>
        <p:spPr bwMode="auto">
          <a:xfrm>
            <a:off x="1820864" y="3423071"/>
            <a:ext cx="911225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Овал 45"/>
          <p:cNvSpPr/>
          <p:nvPr/>
        </p:nvSpPr>
        <p:spPr>
          <a:xfrm>
            <a:off x="125620" y="4002175"/>
            <a:ext cx="3154363" cy="72298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89" name="Rectangle 2"/>
          <p:cNvSpPr txBox="1">
            <a:spLocks noChangeArrowheads="1"/>
          </p:cNvSpPr>
          <p:nvPr/>
        </p:nvSpPr>
        <p:spPr bwMode="auto">
          <a:xfrm>
            <a:off x="252413" y="4047034"/>
            <a:ext cx="3022600" cy="64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 и полноты сведений </a:t>
            </a:r>
          </a:p>
          <a:p>
            <a:pPr algn="ctr">
              <a:buFontTx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доходах, расходах и обязательствах имущественного характера </a:t>
            </a:r>
            <a:endParaRPr lang="ru-RU" altLang="ru-RU" sz="12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90" name="Picture 18" descr="J:\календарь\071117_0048311621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b="17667"/>
          <a:stretch>
            <a:fillRect/>
          </a:stretch>
        </p:blipFill>
        <p:spPr bwMode="auto">
          <a:xfrm>
            <a:off x="3859213" y="3801221"/>
            <a:ext cx="11366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1" name="Picture 16" descr="J:\календарь\574abf081a2cf154fbfa37a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9" y="3299968"/>
            <a:ext cx="763587" cy="5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92" name="Picture 15" descr="J:\календарь\1498566285_1_5357500d9330c5357500d9334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6" y="3688112"/>
            <a:ext cx="881063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Овал 46"/>
          <p:cNvSpPr/>
          <p:nvPr/>
        </p:nvSpPr>
        <p:spPr>
          <a:xfrm>
            <a:off x="3347863" y="4113165"/>
            <a:ext cx="2955429" cy="888855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94" name="Rectangle 2"/>
          <p:cNvSpPr txBox="1">
            <a:spLocks noChangeArrowheads="1"/>
          </p:cNvSpPr>
          <p:nvPr/>
        </p:nvSpPr>
        <p:spPr bwMode="auto">
          <a:xfrm>
            <a:off x="3591095" y="4155926"/>
            <a:ext cx="2305050" cy="72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Адресов сайтов в информационно-телекоммуникационной сети «Интернет»</a:t>
            </a:r>
            <a:endParaRPr lang="ru-RU" altLang="ru-RU" sz="12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97" name="Рисунок 117" descr="shutterstock_7273009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3231657"/>
            <a:ext cx="1428750" cy="59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Стрелка вниз 52"/>
          <p:cNvSpPr/>
          <p:nvPr/>
        </p:nvSpPr>
        <p:spPr bwMode="auto">
          <a:xfrm>
            <a:off x="4646858" y="2932658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4" name="Стрелка вниз 53"/>
          <p:cNvSpPr/>
          <p:nvPr/>
        </p:nvSpPr>
        <p:spPr bwMode="auto">
          <a:xfrm>
            <a:off x="6997231" y="2932658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5" name="Стрелка вниз 54"/>
          <p:cNvSpPr/>
          <p:nvPr/>
        </p:nvSpPr>
        <p:spPr bwMode="auto">
          <a:xfrm>
            <a:off x="2198685" y="3003798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207" name="Rectangle 2"/>
          <p:cNvSpPr txBox="1">
            <a:spLocks noChangeArrowheads="1"/>
          </p:cNvSpPr>
          <p:nvPr/>
        </p:nvSpPr>
        <p:spPr bwMode="auto">
          <a:xfrm>
            <a:off x="6534150" y="3697637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</a:t>
            </a:r>
            <a:endParaRPr lang="ru-RU" altLang="ru-RU" sz="1200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721332" y="4894008"/>
            <a:ext cx="21602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1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6372200" y="4083918"/>
            <a:ext cx="2518569" cy="619125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96" name="Rectangle 2"/>
          <p:cNvSpPr txBox="1">
            <a:spLocks noChangeArrowheads="1"/>
          </p:cNvSpPr>
          <p:nvPr/>
        </p:nvSpPr>
        <p:spPr bwMode="auto">
          <a:xfrm>
            <a:off x="6372200" y="4170634"/>
            <a:ext cx="2303462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Наличие близкого родства/свойства</a:t>
            </a:r>
            <a:endParaRPr lang="ru-RU" altLang="ru-RU" sz="12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2411413" y="2750120"/>
            <a:ext cx="2330552" cy="53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1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центр</a:t>
            </a:r>
          </a:p>
          <a:p>
            <a:pPr marL="0" indent="0" algn="ctr">
              <a:buFontTx/>
              <a:buNone/>
            </a:pPr>
            <a:r>
              <a:rPr lang="ru-RU" altLang="ru-RU" sz="1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МВД России по Кемеровской области</a:t>
            </a:r>
            <a:endParaRPr lang="ru-RU" altLang="ru-RU" sz="11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4" descr="ф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0241"/>
            <a:ext cx="9180513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786814" y="-34915"/>
            <a:ext cx="357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chemeClr val="accent6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861469" y="577490"/>
            <a:ext cx="810145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Предупредительно-профилактические мероприятия, направленные на предотвращение фактов коррупции и злоупотребления служебным положением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154100" y="1105607"/>
            <a:ext cx="3434124" cy="314015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400" b="1" dirty="0">
                <a:solidFill>
                  <a:schemeClr val="accent6"/>
                </a:solidFill>
                <a:latin typeface="Arial Black" pitchFamily="34" charset="0"/>
                <a:ea typeface="ＭＳ Ｐゴシック" charset="-128"/>
                <a:cs typeface="Times New Roman" pitchFamily="18" charset="0"/>
              </a:rPr>
              <a:t>Контроль</a:t>
            </a:r>
            <a:endParaRPr lang="ru-RU" sz="1400" b="1" i="1" dirty="0">
              <a:solidFill>
                <a:schemeClr val="accent6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7195" name="Прямоугольник 2"/>
          <p:cNvSpPr>
            <a:spLocks noChangeArrowheads="1"/>
          </p:cNvSpPr>
          <p:nvPr/>
        </p:nvSpPr>
        <p:spPr bwMode="auto">
          <a:xfrm>
            <a:off x="948376" y="2931790"/>
            <a:ext cx="4152405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</a:pPr>
            <a:r>
              <a:rPr lang="ru-RU" altLang="ru-RU" sz="13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выявление </a:t>
            </a:r>
            <a:r>
              <a:rPr lang="ru-RU" altLang="ru-RU" sz="13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признаков представления недостоверных или неполных сведений, конфликта интересов, иных нарушений положений законодательства РФ о противодействии коррупции;</a:t>
            </a:r>
          </a:p>
          <a:p>
            <a:pPr marL="171450" indent="-171450" eaLnBrk="1" hangingPunct="1">
              <a:spcBef>
                <a:spcPct val="0"/>
              </a:spcBef>
            </a:pPr>
            <a:r>
              <a:rPr lang="ru-RU" altLang="ru-RU" sz="1300" b="1" i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altLang="ru-RU" sz="13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соблюдения ГГС  на которых распространяется обязанность представлять сведения, требований антикоррупционного законодательства.</a:t>
            </a: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1746415" y="2272044"/>
            <a:ext cx="3131122" cy="495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ГГСиК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0800000">
            <a:off x="3148555" y="2837729"/>
            <a:ext cx="430213" cy="9406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5054025" y="2272044"/>
            <a:ext cx="3046367" cy="498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отдела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ГГСиК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Равнобедренный треугольник 61"/>
          <p:cNvSpPr/>
          <p:nvPr/>
        </p:nvSpPr>
        <p:spPr>
          <a:xfrm rot="10800000">
            <a:off x="6366061" y="2837729"/>
            <a:ext cx="430213" cy="928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04" name="Rectangle 2"/>
          <p:cNvSpPr txBox="1">
            <a:spLocks noChangeArrowheads="1"/>
          </p:cNvSpPr>
          <p:nvPr/>
        </p:nvSpPr>
        <p:spPr bwMode="auto">
          <a:xfrm>
            <a:off x="5100781" y="3003798"/>
            <a:ext cx="4295755" cy="199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списков ГГС;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доведение методических рекомендаций по заполнению </a:t>
            </a:r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справок</a:t>
            </a:r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altLang="ru-RU" sz="1300" b="1" i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видеосеминаров</a:t>
            </a:r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3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altLang="ru-RU" sz="13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сведений;</a:t>
            </a:r>
            <a:endParaRPr lang="ru-RU" altLang="ru-RU" sz="13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388" indent="-179388"/>
            <a:r>
              <a:rPr lang="ru-RU" altLang="ru-RU" sz="13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еженедельный </a:t>
            </a:r>
            <a:r>
              <a:rPr lang="ru-RU" altLang="ru-RU" sz="13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предоставленных сведений</a:t>
            </a:r>
          </a:p>
          <a:p>
            <a:pPr>
              <a:buFontTx/>
              <a:buNone/>
            </a:pPr>
            <a:endParaRPr lang="ru-RU" altLang="ru-RU" sz="13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-33338" y="1563638"/>
            <a:ext cx="9175751" cy="604402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86813" y="4940787"/>
            <a:ext cx="21602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92" name="Rectangle 2"/>
          <p:cNvSpPr txBox="1">
            <a:spLocks noChangeArrowheads="1"/>
          </p:cNvSpPr>
          <p:nvPr/>
        </p:nvSpPr>
        <p:spPr bwMode="auto">
          <a:xfrm>
            <a:off x="1605782" y="1491630"/>
            <a:ext cx="6494611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3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altLang="ru-RU" sz="1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государственными гражданскими служащими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о доходах, расходах и обязательствах имущественного характера</a:t>
            </a:r>
            <a:endParaRPr lang="ru-RU" altLang="ru-RU" sz="1400" b="1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0800000">
            <a:off x="4726452" y="2139702"/>
            <a:ext cx="430212" cy="928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800000">
            <a:off x="4730264" y="4587974"/>
            <a:ext cx="430212" cy="928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2" y="1340146"/>
            <a:ext cx="1216454" cy="149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71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t="19749" r="92085" b="72446"/>
          <a:stretch>
            <a:fillRect/>
          </a:stretch>
        </p:blipFill>
        <p:spPr bwMode="auto">
          <a:xfrm>
            <a:off x="165777" y="2447710"/>
            <a:ext cx="703399" cy="674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 bwMode="auto">
          <a:xfrm>
            <a:off x="2444144" y="4766573"/>
            <a:ext cx="4864160" cy="282226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400" b="1" dirty="0" smtClean="0">
                <a:solidFill>
                  <a:schemeClr val="accent6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Проверка достоверности и полноты сведений</a:t>
            </a:r>
            <a:endParaRPr lang="ru-RU" sz="1400" b="1" i="1" dirty="0">
              <a:solidFill>
                <a:schemeClr val="accent6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4674492" y="1446010"/>
            <a:ext cx="357190" cy="26789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241"/>
            <a:ext cx="9180513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786814" y="-34915"/>
            <a:ext cx="357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chemeClr val="accent6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935038" y="573881"/>
            <a:ext cx="7772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государственными гражданскими служащими  справок о доходах, расходах и обязательствах имущественного характера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" y="1019166"/>
            <a:ext cx="1979711" cy="375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woPt" dir="t"/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2000" rIns="0" anchor="ctr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ГГСиК</a:t>
            </a:r>
            <a:endParaRPr lang="ru-RU" sz="1400" b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8796"/>
            <a:ext cx="301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9" y="2110772"/>
            <a:ext cx="30003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731826"/>
            <a:ext cx="301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3365491"/>
            <a:ext cx="301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5"/>
          <p:cNvSpPr>
            <a:spLocks noChangeArrowheads="1"/>
          </p:cNvSpPr>
          <p:nvPr/>
        </p:nvSpPr>
        <p:spPr bwMode="auto">
          <a:xfrm>
            <a:off x="582210" y="1508004"/>
            <a:ext cx="5861998" cy="415673"/>
          </a:xfrm>
          <a:prstGeom prst="rect">
            <a:avLst/>
          </a:prstGeom>
          <a:solidFill>
            <a:srgbClr val="FF330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dirty="0"/>
              <a:t>- </a:t>
            </a:r>
            <a:r>
              <a:rPr lang="ru-RU" altLang="ru-RU" sz="1100" b="1" dirty="0"/>
              <a:t>соответствие представленных сведений, форме справки о доходах и расходах (утвержденной указом Президента Российской Федерации от 23.06.2014 № 460);</a:t>
            </a:r>
          </a:p>
          <a:p>
            <a:pPr eaLnBrk="1" hangingPunct="1"/>
            <a:endParaRPr lang="ru-RU" altLang="ru-RU" sz="1400" b="1" dirty="0"/>
          </a:p>
        </p:txBody>
      </p: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569911" y="1972577"/>
            <a:ext cx="5874295" cy="554328"/>
          </a:xfrm>
          <a:prstGeom prst="rect">
            <a:avLst/>
          </a:prstGeom>
          <a:solidFill>
            <a:srgbClr val="FF330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/>
              <a:t>- </a:t>
            </a:r>
            <a:r>
              <a:rPr lang="ru-RU" altLang="ru-RU" sz="1100" b="1" dirty="0"/>
              <a:t>полнота заполнения всех реквизитов по разделам справки, соответствие даты подписания справки с датами, проставленными СПО «Справки БК» на листах справки, наличие подписи гражданского служащего;</a:t>
            </a:r>
          </a:p>
        </p:txBody>
      </p:sp>
      <p:sp>
        <p:nvSpPr>
          <p:cNvPr id="8206" name="Rectangle 5"/>
          <p:cNvSpPr>
            <a:spLocks noChangeArrowheads="1"/>
          </p:cNvSpPr>
          <p:nvPr/>
        </p:nvSpPr>
        <p:spPr bwMode="auto">
          <a:xfrm>
            <a:off x="582210" y="2571750"/>
            <a:ext cx="5875882" cy="606364"/>
          </a:xfrm>
          <a:prstGeom prst="rect">
            <a:avLst/>
          </a:prstGeom>
          <a:solidFill>
            <a:srgbClr val="FF330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/>
              <a:t>- </a:t>
            </a:r>
            <a:r>
              <a:rPr lang="ru-RU" altLang="ru-RU" sz="1100" b="1" dirty="0"/>
              <a:t>соответствие информации, содержащейся в справке Методическим рекомендациям по вопросам представления сведений о доходах, расходах и заполнения соответствующей формы справки;</a:t>
            </a:r>
          </a:p>
        </p:txBody>
      </p:sp>
      <p:sp>
        <p:nvSpPr>
          <p:cNvPr id="8207" name="Rectangle 5"/>
          <p:cNvSpPr>
            <a:spLocks noChangeArrowheads="1"/>
          </p:cNvSpPr>
          <p:nvPr/>
        </p:nvSpPr>
        <p:spPr bwMode="auto">
          <a:xfrm>
            <a:off x="589152" y="3225706"/>
            <a:ext cx="5861998" cy="676868"/>
          </a:xfrm>
          <a:prstGeom prst="rect">
            <a:avLst/>
          </a:prstGeom>
          <a:solidFill>
            <a:srgbClr val="FF330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/>
              <a:t>- </a:t>
            </a:r>
            <a:r>
              <a:rPr lang="ru-RU" altLang="ru-RU" sz="1100" b="1" dirty="0"/>
              <a:t>логические связи внутри справки, т.е. сверка информации, содержащейся в справке с информацией, которая содержится в справках, представленных в предыдущие отчетные периоды, установления наличия соответствующих документов в личном </a:t>
            </a:r>
            <a:r>
              <a:rPr lang="ru-RU" altLang="ru-RU" sz="1100" b="1" dirty="0" smtClean="0"/>
              <a:t>деле</a:t>
            </a:r>
            <a:endParaRPr lang="ru-RU" altLang="ru-RU" sz="1100" b="1" dirty="0"/>
          </a:p>
        </p:txBody>
      </p:sp>
      <p:sp>
        <p:nvSpPr>
          <p:cNvPr id="8208" name="Rectangle 5"/>
          <p:cNvSpPr>
            <a:spLocks noChangeArrowheads="1"/>
          </p:cNvSpPr>
          <p:nvPr/>
        </p:nvSpPr>
        <p:spPr bwMode="auto">
          <a:xfrm>
            <a:off x="-1" y="3962090"/>
            <a:ext cx="6064526" cy="435769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i="1" dirty="0" smtClean="0">
                <a:solidFill>
                  <a:schemeClr val="accent2"/>
                </a:solidFill>
              </a:rPr>
              <a:t>на </a:t>
            </a:r>
            <a:r>
              <a:rPr lang="ru-RU" altLang="ru-RU" sz="1200" b="1" i="1" dirty="0">
                <a:solidFill>
                  <a:schemeClr val="accent2"/>
                </a:solidFill>
              </a:rPr>
              <a:t>каждого ГГС составляются Справки по результатам анализа </a:t>
            </a:r>
          </a:p>
          <a:p>
            <a:pPr eaLnBrk="1" hangingPunct="1"/>
            <a:r>
              <a:rPr lang="ru-RU" altLang="ru-RU" sz="1200" b="1" i="1" dirty="0" smtClean="0">
                <a:solidFill>
                  <a:schemeClr val="accent2"/>
                </a:solidFill>
              </a:rPr>
              <a:t>       полноты </a:t>
            </a:r>
            <a:r>
              <a:rPr lang="ru-RU" altLang="ru-RU" sz="1200" b="1" i="1" dirty="0">
                <a:solidFill>
                  <a:schemeClr val="accent2"/>
                </a:solidFill>
              </a:rPr>
              <a:t>и достоверности сведений о доходах и расходах  по форме</a:t>
            </a:r>
          </a:p>
        </p:txBody>
      </p:sp>
      <p:sp>
        <p:nvSpPr>
          <p:cNvPr id="8209" name="Rectangle 5"/>
          <p:cNvSpPr>
            <a:spLocks noChangeArrowheads="1"/>
          </p:cNvSpPr>
          <p:nvPr/>
        </p:nvSpPr>
        <p:spPr bwMode="auto">
          <a:xfrm>
            <a:off x="-3" y="4443958"/>
            <a:ext cx="6025135" cy="252527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i="1" dirty="0" smtClean="0">
                <a:solidFill>
                  <a:schemeClr val="accent2"/>
                </a:solidFill>
              </a:rPr>
              <a:t>размещение </a:t>
            </a:r>
            <a:r>
              <a:rPr lang="ru-RU" altLang="ru-RU" sz="1200" b="1" i="1" dirty="0">
                <a:solidFill>
                  <a:schemeClr val="accent2"/>
                </a:solidFill>
              </a:rPr>
              <a:t>сведений на официальном сайте Управления в сети "Интернет"</a:t>
            </a:r>
            <a:endParaRPr lang="ru-RU" altLang="ru-RU" sz="1200" i="1" dirty="0">
              <a:solidFill>
                <a:schemeClr val="accent2"/>
              </a:solidFill>
            </a:endParaRPr>
          </a:p>
        </p:txBody>
      </p:sp>
      <p:sp>
        <p:nvSpPr>
          <p:cNvPr id="8210" name="Rectangle 5"/>
          <p:cNvSpPr>
            <a:spLocks noChangeArrowheads="1"/>
          </p:cNvSpPr>
          <p:nvPr/>
        </p:nvSpPr>
        <p:spPr bwMode="auto">
          <a:xfrm>
            <a:off x="-2" y="4744520"/>
            <a:ext cx="7236297" cy="275502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altLang="ru-RU" sz="1200" b="1" i="1" dirty="0" smtClean="0">
                <a:solidFill>
                  <a:schemeClr val="accent2"/>
                </a:solidFill>
              </a:rPr>
              <a:t>доклад </a:t>
            </a:r>
            <a:r>
              <a:rPr lang="ru-RU" altLang="ru-RU" sz="1200" b="1" i="1" dirty="0">
                <a:solidFill>
                  <a:schemeClr val="accent2"/>
                </a:solidFill>
              </a:rPr>
              <a:t>о результатах анализа сведений о доходах и расходах руководителю Управления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36903" y="1005576"/>
            <a:ext cx="6807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в ходе проведения анализа и проверки достоверности и полноты сведений проверяет:</a:t>
            </a:r>
          </a:p>
        </p:txBody>
      </p:sp>
      <p:sp>
        <p:nvSpPr>
          <p:cNvPr id="20" name="Стрелка вниз 19"/>
          <p:cNvSpPr/>
          <p:nvPr/>
        </p:nvSpPr>
        <p:spPr bwMode="auto">
          <a:xfrm rot="16200000">
            <a:off x="2024361" y="1031146"/>
            <a:ext cx="267893" cy="3571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833473" y="4950803"/>
            <a:ext cx="21602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9" t="16216" r="15372" b="13693"/>
          <a:stretch/>
        </p:blipFill>
        <p:spPr bwMode="auto">
          <a:xfrm>
            <a:off x="6876256" y="1266635"/>
            <a:ext cx="2137238" cy="2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16216" r="44569" b="13693"/>
          <a:stretch/>
        </p:blipFill>
        <p:spPr bwMode="auto">
          <a:xfrm>
            <a:off x="6444208" y="1653555"/>
            <a:ext cx="2263228" cy="273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трелка вниз 29"/>
          <p:cNvSpPr/>
          <p:nvPr/>
        </p:nvSpPr>
        <p:spPr bwMode="auto">
          <a:xfrm rot="16200000">
            <a:off x="6109174" y="3881126"/>
            <a:ext cx="267893" cy="3571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ru-RU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33665" y="3893829"/>
            <a:ext cx="1616316" cy="116219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6876256" y="4072719"/>
            <a:ext cx="1787888" cy="9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FontTx/>
              <a:buNone/>
            </a:pP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endParaRPr lang="ru-RU" altLang="ru-RU" sz="1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958 </a:t>
            </a: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справок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</a:p>
          <a:p>
            <a:pPr marL="0" indent="0" algn="ctr"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408 </a:t>
            </a: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гражданских служащих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385613" y="3955443"/>
            <a:ext cx="1022350" cy="23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ru-RU" altLang="ru-RU" sz="1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4" descr="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20241"/>
            <a:ext cx="9180513" cy="516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786814" y="-34915"/>
            <a:ext cx="357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200" b="1" dirty="0">
                <a:solidFill>
                  <a:schemeClr val="accent6"/>
                </a:solidFill>
                <a:latin typeface="Arial Black" pitchFamily="34" charset="0"/>
                <a:cs typeface="Arial" charset="0"/>
              </a:rPr>
              <a:t> </a:t>
            </a:r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935038" y="573881"/>
            <a:ext cx="77724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6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b="1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4" name="Rectangle 2"/>
          <p:cNvSpPr txBox="1">
            <a:spLocks noChangeArrowheads="1"/>
          </p:cNvSpPr>
          <p:nvPr/>
        </p:nvSpPr>
        <p:spPr bwMode="auto">
          <a:xfrm>
            <a:off x="1286669" y="635580"/>
            <a:ext cx="510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Ротация кадров</a:t>
            </a:r>
          </a:p>
        </p:txBody>
      </p:sp>
      <p:sp>
        <p:nvSpPr>
          <p:cNvPr id="9226" name="Прямоугольник 2"/>
          <p:cNvSpPr>
            <a:spLocks noChangeArrowheads="1"/>
          </p:cNvSpPr>
          <p:nvPr/>
        </p:nvSpPr>
        <p:spPr bwMode="auto">
          <a:xfrm>
            <a:off x="576263" y="2499742"/>
            <a:ext cx="6985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300" b="1" i="1" dirty="0" smtClean="0">
                <a:solidFill>
                  <a:schemeClr val="accent2"/>
                </a:solidFill>
              </a:rPr>
              <a:t>предупреждение </a:t>
            </a:r>
            <a:r>
              <a:rPr lang="ru-RU" altLang="ru-RU" sz="1300" b="1" i="1" dirty="0">
                <a:solidFill>
                  <a:schemeClr val="accent2"/>
                </a:solidFill>
              </a:rPr>
              <a:t>гражданского служащего об истечении срока </a:t>
            </a:r>
          </a:p>
          <a:p>
            <a:pPr eaLnBrk="1" hangingPunct="1"/>
            <a:r>
              <a:rPr lang="ru-RU" altLang="ru-RU" sz="1300" b="1" i="1" dirty="0">
                <a:solidFill>
                  <a:schemeClr val="accent2"/>
                </a:solidFill>
              </a:rPr>
              <a:t>действия служебного контракта осуществляется представителем нанимателя </a:t>
            </a:r>
          </a:p>
          <a:p>
            <a:pPr eaLnBrk="1" hangingPunct="1"/>
            <a:r>
              <a:rPr lang="ru-RU" altLang="ru-RU" sz="1300" b="1" i="1" dirty="0">
                <a:solidFill>
                  <a:srgbClr val="FF0000"/>
                </a:solidFill>
              </a:rPr>
              <a:t>за три месяца </a:t>
            </a:r>
            <a:r>
              <a:rPr lang="ru-RU" altLang="ru-RU" sz="1300" b="1" i="1" dirty="0">
                <a:solidFill>
                  <a:schemeClr val="accent2"/>
                </a:solidFill>
              </a:rPr>
              <a:t>до назначения гражданского служащего на иную </a:t>
            </a:r>
            <a:r>
              <a:rPr lang="ru-RU" altLang="ru-RU" sz="1300" b="1" i="1" dirty="0" smtClean="0">
                <a:solidFill>
                  <a:schemeClr val="accent2"/>
                </a:solidFill>
              </a:rPr>
              <a:t>должность</a:t>
            </a:r>
          </a:p>
          <a:p>
            <a:pPr eaLnBrk="1" hangingPunct="1"/>
            <a:r>
              <a:rPr lang="ru-RU" altLang="ru-RU" sz="1300" b="1" i="1" dirty="0" smtClean="0">
                <a:solidFill>
                  <a:schemeClr val="accent2"/>
                </a:solidFill>
              </a:rPr>
              <a:t> </a:t>
            </a:r>
            <a:r>
              <a:rPr lang="ru-RU" altLang="ru-RU" sz="1300" b="1" i="1" dirty="0">
                <a:solidFill>
                  <a:schemeClr val="accent2"/>
                </a:solidFill>
              </a:rPr>
              <a:t>гражданской службы в порядке ротации</a:t>
            </a:r>
          </a:p>
        </p:txBody>
      </p:sp>
      <p:sp>
        <p:nvSpPr>
          <p:cNvPr id="9227" name="Прямоугольник 4"/>
          <p:cNvSpPr>
            <a:spLocks noChangeArrowheads="1"/>
          </p:cNvSpPr>
          <p:nvPr/>
        </p:nvSpPr>
        <p:spPr bwMode="auto">
          <a:xfrm>
            <a:off x="576264" y="3342959"/>
            <a:ext cx="59404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300" b="1" i="1" dirty="0" smtClean="0">
                <a:solidFill>
                  <a:schemeClr val="accent2"/>
                </a:solidFill>
              </a:rPr>
              <a:t>назначение </a:t>
            </a:r>
            <a:r>
              <a:rPr lang="ru-RU" altLang="ru-RU" sz="1300" b="1" i="1" dirty="0">
                <a:solidFill>
                  <a:schemeClr val="accent2"/>
                </a:solidFill>
              </a:rPr>
              <a:t>гражданского служащего с его согласия на иную должность гражданской службы в порядке ротации должно быть произведено </a:t>
            </a:r>
            <a:endParaRPr lang="ru-RU" altLang="ru-RU" sz="1300" b="1" i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ru-RU" sz="1300" b="1" i="1" dirty="0" smtClean="0">
                <a:solidFill>
                  <a:srgbClr val="FF0000"/>
                </a:solidFill>
              </a:rPr>
              <a:t>в </a:t>
            </a:r>
            <a:r>
              <a:rPr lang="ru-RU" altLang="ru-RU" sz="1300" b="1" i="1" dirty="0">
                <a:solidFill>
                  <a:srgbClr val="FF0000"/>
                </a:solidFill>
              </a:rPr>
              <a:t>день, следующий за днем прекращения срочного служебного контракта и освобождения от замещаемой должности гражданской службы</a:t>
            </a: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32170" y="987574"/>
            <a:ext cx="6843293" cy="818558"/>
          </a:xfrm>
          <a:prstGeom prst="rect">
            <a:avLst/>
          </a:prstGeom>
          <a:solidFill>
            <a:srgbClr val="00B0F0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300" b="1" u="sng" dirty="0"/>
              <a:t>Ротация гражданских служащих </a:t>
            </a:r>
            <a:r>
              <a:rPr lang="ru-RU" altLang="ru-RU" sz="1300" b="1" dirty="0"/>
              <a:t>проводится в целях повышения эффективности гражданской службы и противодействия коррупции путем назначения гражданских служащих на иные должности гражданской службы в том же или другом государственном органе</a:t>
            </a:r>
            <a:endParaRPr lang="ru-RU" altLang="ru-RU" sz="1300" b="1" dirty="0"/>
          </a:p>
        </p:txBody>
      </p:sp>
      <p:pic>
        <p:nvPicPr>
          <p:cNvPr id="9229" name="Picture 2" descr="J:\календарь\Безымянн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8" t="15065" r="25883" b="3513"/>
          <a:stretch>
            <a:fillRect/>
          </a:stretch>
        </p:blipFill>
        <p:spPr bwMode="auto">
          <a:xfrm>
            <a:off x="7561262" y="748904"/>
            <a:ext cx="1400175" cy="156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3400109"/>
            <a:ext cx="301625" cy="33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4642" r="11111" b="6610"/>
          <a:stretch>
            <a:fillRect/>
          </a:stretch>
        </p:blipFill>
        <p:spPr bwMode="auto">
          <a:xfrm>
            <a:off x="6318402" y="3373314"/>
            <a:ext cx="2647005" cy="15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Прямоугольник 6"/>
          <p:cNvSpPr>
            <a:spLocks noChangeArrowheads="1"/>
          </p:cNvSpPr>
          <p:nvPr/>
        </p:nvSpPr>
        <p:spPr bwMode="auto">
          <a:xfrm>
            <a:off x="1016001" y="1807245"/>
            <a:ext cx="8164513" cy="692497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300" b="1" i="1" dirty="0"/>
              <a:t>Ротации подлежат федеральные гражданские служащие, замещающие в указанных органах должности федеральной гражданской службы категории "руководители", исполнение должностных обязанностей по которым связано с осуществлением контрольных или надзорных функций</a:t>
            </a:r>
          </a:p>
        </p:txBody>
      </p:sp>
      <p:pic>
        <p:nvPicPr>
          <p:cNvPr id="923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2682479"/>
            <a:ext cx="301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12" descr="6546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8750"/>
          <a:stretch>
            <a:fillRect/>
          </a:stretch>
        </p:blipFill>
        <p:spPr bwMode="auto">
          <a:xfrm>
            <a:off x="40445" y="1843129"/>
            <a:ext cx="981075" cy="7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4" descr="C:\Users\PopovaOVi\Desktop\Backup_of_награды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457450"/>
            <a:ext cx="1752600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5"/>
          <p:cNvSpPr>
            <a:spLocks noChangeArrowheads="1"/>
          </p:cNvSpPr>
          <p:nvPr/>
        </p:nvSpPr>
        <p:spPr bwMode="auto">
          <a:xfrm rot="-453456">
            <a:off x="7580314" y="2706261"/>
            <a:ext cx="15192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i="1" dirty="0">
                <a:solidFill>
                  <a:srgbClr val="FF0000"/>
                </a:solidFill>
              </a:rPr>
              <a:t>за  </a:t>
            </a:r>
            <a:r>
              <a:rPr lang="ru-RU" altLang="ru-RU" sz="2000" b="1" i="1" dirty="0">
                <a:solidFill>
                  <a:srgbClr val="FF0000"/>
                </a:solidFill>
              </a:rPr>
              <a:t>3</a:t>
            </a:r>
            <a:r>
              <a:rPr lang="ru-RU" altLang="ru-RU" sz="1400" b="1" i="1" dirty="0">
                <a:solidFill>
                  <a:srgbClr val="FF0000"/>
                </a:solidFill>
              </a:rPr>
              <a:t> месяца </a:t>
            </a:r>
            <a:endParaRPr lang="ru-RU" altLang="ru-RU" sz="1400" dirty="0"/>
          </a:p>
        </p:txBody>
      </p:sp>
      <p:pic>
        <p:nvPicPr>
          <p:cNvPr id="9240" name="Picture 24" descr="http://www.clipartbest.com/cliparts/4ib/66L/4ib66Lz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" y="4187592"/>
            <a:ext cx="767383" cy="96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64705" y="4348162"/>
            <a:ext cx="5228477" cy="589523"/>
          </a:xfrm>
          <a:prstGeom prst="round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Clr>
                <a:srgbClr val="FF3399"/>
              </a:buClr>
              <a:buNone/>
            </a:pPr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должны быть продлены трудовые отношения с гражданскими служащими, которым до достижения предельного возраста осталось менее 3 </a:t>
            </a:r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лет?</a:t>
            </a:r>
            <a:endParaRPr lang="ru-RU" sz="1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21332" y="4940787"/>
            <a:ext cx="216024" cy="1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2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91040" y="635580"/>
            <a:ext cx="1091455" cy="1170552"/>
          </a:xfrm>
          <a:prstGeom prst="rect">
            <a:avLst/>
          </a:prstGeom>
          <a:solidFill>
            <a:schemeClr val="accent3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проведения ротации 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ГГС</a:t>
            </a:r>
          </a:p>
          <a:p>
            <a:pPr algn="ctr">
              <a:defRPr/>
            </a:pPr>
            <a:r>
              <a:rPr lang="ru-RU" sz="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pPr algn="ctr">
              <a:defRPr/>
            </a:pPr>
            <a:r>
              <a:rPr lang="ru-RU" sz="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endParaRPr lang="ru-RU" sz="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23020</TotalTime>
  <Words>1189</Words>
  <Application>Microsoft Office PowerPoint</Application>
  <PresentationFormat>Экран (16:9)</PresentationFormat>
  <Paragraphs>229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Реализация профилактических мероприятий  по коррупционным правонарушениям  в УФК по Кемеровской области</vt:lpstr>
      <vt:lpstr>Презентация PowerPoint</vt:lpstr>
      <vt:lpstr>Профилактические мероприятия по коррупционным правонарушениям, используемые в УФК по Кемеровской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на тему:</dc:title>
  <dc:creator>PopovaOV</dc:creator>
  <cp:lastModifiedBy>Попова Ольга Викторовна</cp:lastModifiedBy>
  <cp:revision>616</cp:revision>
  <cp:lastPrinted>2018-08-29T04:22:35Z</cp:lastPrinted>
  <dcterms:created xsi:type="dcterms:W3CDTF">2013-08-27T08:20:06Z</dcterms:created>
  <dcterms:modified xsi:type="dcterms:W3CDTF">2018-08-30T04:05:22Z</dcterms:modified>
</cp:coreProperties>
</file>