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4" r:id="rId3"/>
    <p:sldMasterId id="2147483696" r:id="rId4"/>
    <p:sldMasterId id="2147483720" r:id="rId5"/>
    <p:sldMasterId id="2147483732" r:id="rId6"/>
    <p:sldMasterId id="2147483780" r:id="rId7"/>
    <p:sldMasterId id="2147483804" r:id="rId8"/>
    <p:sldMasterId id="2147483816" r:id="rId9"/>
    <p:sldMasterId id="2147483828" r:id="rId10"/>
  </p:sldMasterIdLst>
  <p:notesMasterIdLst>
    <p:notesMasterId r:id="rId27"/>
  </p:notesMasterIdLst>
  <p:sldIdLst>
    <p:sldId id="261" r:id="rId11"/>
    <p:sldId id="301" r:id="rId12"/>
    <p:sldId id="273" r:id="rId13"/>
    <p:sldId id="271" r:id="rId14"/>
    <p:sldId id="300" r:id="rId15"/>
    <p:sldId id="302" r:id="rId16"/>
    <p:sldId id="265" r:id="rId17"/>
    <p:sldId id="259" r:id="rId18"/>
    <p:sldId id="297" r:id="rId19"/>
    <p:sldId id="284" r:id="rId20"/>
    <p:sldId id="285" r:id="rId21"/>
    <p:sldId id="286" r:id="rId22"/>
    <p:sldId id="290" r:id="rId23"/>
    <p:sldId id="291" r:id="rId24"/>
    <p:sldId id="299" r:id="rId25"/>
    <p:sldId id="262" r:id="rId26"/>
  </p:sldIdLst>
  <p:sldSz cx="12192000" cy="6858000"/>
  <p:notesSz cx="6645275" cy="9775825"/>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497B0"/>
    <a:srgbClr val="FEDEC6"/>
    <a:srgbClr val="FFCC99"/>
    <a:srgbClr val="D2DE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73" d="100"/>
          <a:sy n="73" d="100"/>
        </p:scale>
        <p:origin x="-354" y="-90"/>
      </p:cViewPr>
      <p:guideLst>
        <p:guide orient="horz" pos="2160"/>
        <p:guide pos="5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 Type="http://schemas.openxmlformats.org/officeDocument/2006/relationships/slideMaster" Target="slideMasters/slideMaster3.xml"/><Relationship Id="rId21" Type="http://schemas.openxmlformats.org/officeDocument/2006/relationships/slide" Target="slides/slide11.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presProps" Target="presProps.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879619" cy="490489"/>
          </a:xfrm>
          <a:prstGeom prst="rect">
            <a:avLst/>
          </a:prstGeom>
        </p:spPr>
        <p:txBody>
          <a:bodyPr vert="horz" lIns="89776" tIns="44888" rIns="89776" bIns="44888" rtlCol="0"/>
          <a:lstStyle>
            <a:lvl1pPr algn="l">
              <a:defRPr sz="1200"/>
            </a:lvl1pPr>
          </a:lstStyle>
          <a:p>
            <a:endParaRPr lang="ru-RU"/>
          </a:p>
        </p:txBody>
      </p:sp>
      <p:sp>
        <p:nvSpPr>
          <p:cNvPr id="3" name="Дата 2"/>
          <p:cNvSpPr>
            <a:spLocks noGrp="1"/>
          </p:cNvSpPr>
          <p:nvPr>
            <p:ph type="dt" idx="1"/>
          </p:nvPr>
        </p:nvSpPr>
        <p:spPr>
          <a:xfrm>
            <a:off x="3764119" y="0"/>
            <a:ext cx="2879619" cy="490489"/>
          </a:xfrm>
          <a:prstGeom prst="rect">
            <a:avLst/>
          </a:prstGeom>
        </p:spPr>
        <p:txBody>
          <a:bodyPr vert="horz" lIns="89776" tIns="44888" rIns="89776" bIns="44888" rtlCol="0"/>
          <a:lstStyle>
            <a:lvl1pPr algn="r">
              <a:defRPr sz="1200"/>
            </a:lvl1pPr>
          </a:lstStyle>
          <a:p>
            <a:fld id="{191FD515-F2CF-496D-BCC5-F89742902530}" type="datetimeFigureOut">
              <a:rPr lang="ru-RU" smtClean="0"/>
              <a:t>31.08.2018</a:t>
            </a:fld>
            <a:endParaRPr lang="ru-RU"/>
          </a:p>
        </p:txBody>
      </p:sp>
      <p:sp>
        <p:nvSpPr>
          <p:cNvPr id="4" name="Образ слайда 3"/>
          <p:cNvSpPr>
            <a:spLocks noGrp="1" noRot="1" noChangeAspect="1"/>
          </p:cNvSpPr>
          <p:nvPr>
            <p:ph type="sldImg" idx="2"/>
          </p:nvPr>
        </p:nvSpPr>
        <p:spPr>
          <a:xfrm>
            <a:off x="390525" y="1222375"/>
            <a:ext cx="5864225" cy="3298825"/>
          </a:xfrm>
          <a:prstGeom prst="rect">
            <a:avLst/>
          </a:prstGeom>
          <a:noFill/>
          <a:ln w="12700">
            <a:solidFill>
              <a:prstClr val="black"/>
            </a:solidFill>
          </a:ln>
        </p:spPr>
        <p:txBody>
          <a:bodyPr vert="horz" lIns="89776" tIns="44888" rIns="89776" bIns="44888" rtlCol="0" anchor="ctr"/>
          <a:lstStyle/>
          <a:p>
            <a:endParaRPr lang="ru-RU"/>
          </a:p>
        </p:txBody>
      </p:sp>
      <p:sp>
        <p:nvSpPr>
          <p:cNvPr id="5" name="Заметки 4"/>
          <p:cNvSpPr>
            <a:spLocks noGrp="1"/>
          </p:cNvSpPr>
          <p:nvPr>
            <p:ph type="body" sz="quarter" idx="3"/>
          </p:nvPr>
        </p:nvSpPr>
        <p:spPr>
          <a:xfrm>
            <a:off x="664528" y="4704615"/>
            <a:ext cx="5316220" cy="3849231"/>
          </a:xfrm>
          <a:prstGeom prst="rect">
            <a:avLst/>
          </a:prstGeom>
        </p:spPr>
        <p:txBody>
          <a:bodyPr vert="horz" lIns="89776" tIns="44888" rIns="89776" bIns="44888"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9285338"/>
            <a:ext cx="2879619" cy="490488"/>
          </a:xfrm>
          <a:prstGeom prst="rect">
            <a:avLst/>
          </a:prstGeom>
        </p:spPr>
        <p:txBody>
          <a:bodyPr vert="horz" lIns="89776" tIns="44888" rIns="89776" bIns="44888" rtlCol="0" anchor="b"/>
          <a:lstStyle>
            <a:lvl1pPr algn="l">
              <a:defRPr sz="1200"/>
            </a:lvl1pPr>
          </a:lstStyle>
          <a:p>
            <a:endParaRPr lang="ru-RU"/>
          </a:p>
        </p:txBody>
      </p:sp>
      <p:sp>
        <p:nvSpPr>
          <p:cNvPr id="7" name="Номер слайда 6"/>
          <p:cNvSpPr>
            <a:spLocks noGrp="1"/>
          </p:cNvSpPr>
          <p:nvPr>
            <p:ph type="sldNum" sz="quarter" idx="5"/>
          </p:nvPr>
        </p:nvSpPr>
        <p:spPr>
          <a:xfrm>
            <a:off x="3764119" y="9285338"/>
            <a:ext cx="2879619" cy="490488"/>
          </a:xfrm>
          <a:prstGeom prst="rect">
            <a:avLst/>
          </a:prstGeom>
        </p:spPr>
        <p:txBody>
          <a:bodyPr vert="horz" lIns="89776" tIns="44888" rIns="89776" bIns="44888" rtlCol="0" anchor="b"/>
          <a:lstStyle>
            <a:lvl1pPr algn="r">
              <a:defRPr sz="1200"/>
            </a:lvl1pPr>
          </a:lstStyle>
          <a:p>
            <a:fld id="{410B29B0-8763-482B-B27E-26551E8F3B63}" type="slidenum">
              <a:rPr lang="ru-RU" smtClean="0"/>
              <a:t>‹#›</a:t>
            </a:fld>
            <a:endParaRPr lang="ru-RU"/>
          </a:p>
        </p:txBody>
      </p:sp>
    </p:spTree>
    <p:extLst>
      <p:ext uri="{BB962C8B-B14F-4D97-AF65-F5344CB8AC3E}">
        <p14:creationId xmlns:p14="http://schemas.microsoft.com/office/powerpoint/2010/main" val="23257555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FEDCA9CD-B243-4225-9B42-C179C167EA96}" type="slidenum">
              <a:rPr lang="ru-RU" smtClean="0">
                <a:solidFill>
                  <a:prstClr val="black"/>
                </a:solidFill>
              </a:rPr>
              <a:pPr/>
              <a:t>4</a:t>
            </a:fld>
            <a:endParaRPr lang="ru-RU">
              <a:solidFill>
                <a:prstClr val="black"/>
              </a:solidFill>
            </a:endParaRPr>
          </a:p>
        </p:txBody>
      </p:sp>
    </p:spTree>
    <p:extLst>
      <p:ext uri="{BB962C8B-B14F-4D97-AF65-F5344CB8AC3E}">
        <p14:creationId xmlns:p14="http://schemas.microsoft.com/office/powerpoint/2010/main" val="33702090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FEDCA9CD-B243-4225-9B42-C179C167EA96}" type="slidenum">
              <a:rPr lang="ru-RU" smtClean="0"/>
              <a:t>6</a:t>
            </a:fld>
            <a:endParaRPr lang="ru-RU"/>
          </a:p>
        </p:txBody>
      </p:sp>
    </p:spTree>
    <p:extLst>
      <p:ext uri="{BB962C8B-B14F-4D97-AF65-F5344CB8AC3E}">
        <p14:creationId xmlns:p14="http://schemas.microsoft.com/office/powerpoint/2010/main" val="18825117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u-RU" altLang="ru-RU" smtClean="0"/>
          </a:p>
        </p:txBody>
      </p:sp>
      <p:sp>
        <p:nvSpPr>
          <p:cNvPr id="4100"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28466" indent="-279324">
              <a:defRPr>
                <a:solidFill>
                  <a:schemeClr val="tx1"/>
                </a:solidFill>
                <a:latin typeface="Calibri" pitchFamily="34" charset="0"/>
                <a:cs typeface="Arial" charset="0"/>
              </a:defRPr>
            </a:lvl2pPr>
            <a:lvl3pPr marL="1120472" indent="-223778">
              <a:defRPr>
                <a:solidFill>
                  <a:schemeClr val="tx1"/>
                </a:solidFill>
                <a:latin typeface="Calibri" pitchFamily="34" charset="0"/>
                <a:cs typeface="Arial" charset="0"/>
              </a:defRPr>
            </a:lvl3pPr>
            <a:lvl4pPr marL="1569615" indent="-223778">
              <a:defRPr>
                <a:solidFill>
                  <a:schemeClr val="tx1"/>
                </a:solidFill>
                <a:latin typeface="Calibri" pitchFamily="34" charset="0"/>
                <a:cs typeface="Arial" charset="0"/>
              </a:defRPr>
            </a:lvl4pPr>
            <a:lvl5pPr marL="2018756" indent="-223778">
              <a:defRPr>
                <a:solidFill>
                  <a:schemeClr val="tx1"/>
                </a:solidFill>
                <a:latin typeface="Calibri" pitchFamily="34" charset="0"/>
                <a:cs typeface="Arial" charset="0"/>
              </a:defRPr>
            </a:lvl5pPr>
            <a:lvl6pPr marL="2475832" indent="-223778" eaLnBrk="0" fontAlgn="base" hangingPunct="0">
              <a:spcBef>
                <a:spcPct val="0"/>
              </a:spcBef>
              <a:spcAft>
                <a:spcPct val="0"/>
              </a:spcAft>
              <a:defRPr>
                <a:solidFill>
                  <a:schemeClr val="tx1"/>
                </a:solidFill>
                <a:latin typeface="Calibri" pitchFamily="34" charset="0"/>
                <a:cs typeface="Arial" charset="0"/>
              </a:defRPr>
            </a:lvl6pPr>
            <a:lvl7pPr marL="2932909" indent="-223778" eaLnBrk="0" fontAlgn="base" hangingPunct="0">
              <a:spcBef>
                <a:spcPct val="0"/>
              </a:spcBef>
              <a:spcAft>
                <a:spcPct val="0"/>
              </a:spcAft>
              <a:defRPr>
                <a:solidFill>
                  <a:schemeClr val="tx1"/>
                </a:solidFill>
                <a:latin typeface="Calibri" pitchFamily="34" charset="0"/>
                <a:cs typeface="Arial" charset="0"/>
              </a:defRPr>
            </a:lvl7pPr>
            <a:lvl8pPr marL="3389986" indent="-223778" eaLnBrk="0" fontAlgn="base" hangingPunct="0">
              <a:spcBef>
                <a:spcPct val="0"/>
              </a:spcBef>
              <a:spcAft>
                <a:spcPct val="0"/>
              </a:spcAft>
              <a:defRPr>
                <a:solidFill>
                  <a:schemeClr val="tx1"/>
                </a:solidFill>
                <a:latin typeface="Calibri" pitchFamily="34" charset="0"/>
                <a:cs typeface="Arial" charset="0"/>
              </a:defRPr>
            </a:lvl8pPr>
            <a:lvl9pPr marL="3847062" indent="-223778" eaLnBrk="0" fontAlgn="base" hangingPunct="0">
              <a:spcBef>
                <a:spcPct val="0"/>
              </a:spcBef>
              <a:spcAft>
                <a:spcPct val="0"/>
              </a:spcAft>
              <a:defRPr>
                <a:solidFill>
                  <a:schemeClr val="tx1"/>
                </a:solidFill>
                <a:latin typeface="Calibri" pitchFamily="34" charset="0"/>
                <a:cs typeface="Arial" charset="0"/>
              </a:defRPr>
            </a:lvl9pPr>
          </a:lstStyle>
          <a:p>
            <a:fld id="{667C6DDC-8B65-494D-B71E-3ECA1C30CFD2}" type="slidenum">
              <a:rPr lang="ru-RU" altLang="ru-RU">
                <a:solidFill>
                  <a:prstClr val="black"/>
                </a:solidFill>
              </a:rPr>
              <a:pPr/>
              <a:t>12</a:t>
            </a:fld>
            <a:endParaRPr lang="ru-RU" altLang="ru-RU">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FEDCA9CD-B243-4225-9B42-C179C167EA96}" type="slidenum">
              <a:rPr lang="ru-RU" smtClean="0">
                <a:solidFill>
                  <a:prstClr val="black"/>
                </a:solidFill>
              </a:rPr>
              <a:pPr/>
              <a:t>13</a:t>
            </a:fld>
            <a:endParaRPr lang="ru-RU">
              <a:solidFill>
                <a:prstClr val="black"/>
              </a:solidFill>
            </a:endParaRPr>
          </a:p>
        </p:txBody>
      </p:sp>
    </p:spTree>
    <p:extLst>
      <p:ext uri="{BB962C8B-B14F-4D97-AF65-F5344CB8AC3E}">
        <p14:creationId xmlns:p14="http://schemas.microsoft.com/office/powerpoint/2010/main" val="6337699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FEDCA9CD-B243-4225-9B42-C179C167EA96}" type="slidenum">
              <a:rPr lang="ru-RU" smtClean="0">
                <a:solidFill>
                  <a:prstClr val="black"/>
                </a:solidFill>
              </a:rPr>
              <a:pPr/>
              <a:t>14</a:t>
            </a:fld>
            <a:endParaRPr lang="ru-RU">
              <a:solidFill>
                <a:prstClr val="black"/>
              </a:solidFill>
            </a:endParaRPr>
          </a:p>
        </p:txBody>
      </p:sp>
    </p:spTree>
    <p:extLst>
      <p:ext uri="{BB962C8B-B14F-4D97-AF65-F5344CB8AC3E}">
        <p14:creationId xmlns:p14="http://schemas.microsoft.com/office/powerpoint/2010/main" val="6337699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1508565-1B8B-42C1-A50A-D620064CDBC0}" type="datetime1">
              <a:rPr lang="ru-RU" smtClean="0"/>
              <a:t>31.08.2018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1F15CBE-8FA7-4CDA-9848-8532FDDA4312}" type="slidenum">
              <a:rPr lang="ru-RU" smtClean="0"/>
              <a:t>‹#›</a:t>
            </a:fld>
            <a:endParaRPr lang="ru-RU"/>
          </a:p>
        </p:txBody>
      </p:sp>
    </p:spTree>
    <p:extLst>
      <p:ext uri="{BB962C8B-B14F-4D97-AF65-F5344CB8AC3E}">
        <p14:creationId xmlns:p14="http://schemas.microsoft.com/office/powerpoint/2010/main" val="36518775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6886297-C08B-4965-8D2F-3F2B5462B430}" type="datetime1">
              <a:rPr lang="ru-RU" smtClean="0"/>
              <a:t>31.08.2018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1F15CBE-8FA7-4CDA-9848-8532FDDA4312}" type="slidenum">
              <a:rPr lang="ru-RU" smtClean="0"/>
              <a:t>‹#›</a:t>
            </a:fld>
            <a:endParaRPr lang="ru-RU"/>
          </a:p>
        </p:txBody>
      </p:sp>
    </p:spTree>
    <p:extLst>
      <p:ext uri="{BB962C8B-B14F-4D97-AF65-F5344CB8AC3E}">
        <p14:creationId xmlns:p14="http://schemas.microsoft.com/office/powerpoint/2010/main" val="262831461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1508565-1B8B-42C1-A50A-D620064CDBC0}" type="datetime1">
              <a:rPr lang="ru-RU" smtClean="0">
                <a:solidFill>
                  <a:prstClr val="black">
                    <a:tint val="75000"/>
                  </a:prstClr>
                </a:solidFill>
              </a:rPr>
              <a:pPr/>
              <a:t>31.08.2018</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F1F15CBE-8FA7-4CDA-9848-8532FDDA4312}"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88254491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E05CE61-3B63-4884-BE05-ACB9EFE9F59C}" type="datetime1">
              <a:rPr lang="ru-RU" smtClean="0">
                <a:solidFill>
                  <a:prstClr val="black">
                    <a:tint val="75000"/>
                  </a:prstClr>
                </a:solidFill>
              </a:rPr>
              <a:pPr/>
              <a:t>31.08.2018</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F1F15CBE-8FA7-4CDA-9848-8532FDDA4312}"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251446508"/>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1BBECA83-2278-4521-A9E5-D37AAD653F14}" type="datetime1">
              <a:rPr lang="ru-RU" smtClean="0">
                <a:solidFill>
                  <a:prstClr val="black">
                    <a:tint val="75000"/>
                  </a:prstClr>
                </a:solidFill>
              </a:rPr>
              <a:pPr/>
              <a:t>31.08.2018</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F1F15CBE-8FA7-4CDA-9848-8532FDDA4312}"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859895586"/>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C2C51F16-C4FA-4C9D-B592-3ED6923E44B7}" type="datetime1">
              <a:rPr lang="ru-RU" smtClean="0">
                <a:solidFill>
                  <a:prstClr val="black">
                    <a:tint val="75000"/>
                  </a:prstClr>
                </a:solidFill>
              </a:rPr>
              <a:pPr/>
              <a:t>31.08.2018</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F1F15CBE-8FA7-4CDA-9848-8532FDDA4312}"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874970436"/>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2C6796D9-6CB0-4945-85EC-5C6ABFA10ADF}" type="datetime1">
              <a:rPr lang="ru-RU" smtClean="0">
                <a:solidFill>
                  <a:prstClr val="black">
                    <a:tint val="75000"/>
                  </a:prstClr>
                </a:solidFill>
              </a:rPr>
              <a:pPr/>
              <a:t>31.08.2018</a:t>
            </a:fld>
            <a:endParaRPr lang="ru-RU">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p:cNvSpPr>
            <a:spLocks noGrp="1"/>
          </p:cNvSpPr>
          <p:nvPr>
            <p:ph type="sldNum" sz="quarter" idx="12"/>
          </p:nvPr>
        </p:nvSpPr>
        <p:spPr/>
        <p:txBody>
          <a:bodyPr/>
          <a:lstStyle/>
          <a:p>
            <a:fld id="{F1F15CBE-8FA7-4CDA-9848-8532FDDA4312}"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60240402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0A0C5ECB-FEFA-4400-98AD-A8DDB117529E}" type="datetime1">
              <a:rPr lang="ru-RU" smtClean="0">
                <a:solidFill>
                  <a:prstClr val="black">
                    <a:tint val="75000"/>
                  </a:prstClr>
                </a:solidFill>
              </a:rPr>
              <a:pPr/>
              <a:t>31.08.2018</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fld id="{F1F15CBE-8FA7-4CDA-9848-8532FDDA4312}"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103714056"/>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F5B052FB-5C13-4714-B5C3-D578410F9A8A}" type="datetime1">
              <a:rPr lang="ru-RU" smtClean="0">
                <a:solidFill>
                  <a:prstClr val="black">
                    <a:tint val="75000"/>
                  </a:prstClr>
                </a:solidFill>
              </a:rPr>
              <a:pPr/>
              <a:t>31.08.2018</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fld id="{F1F15CBE-8FA7-4CDA-9848-8532FDDA4312}"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29274769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7384AE51-E6F6-4E1F-82BB-F44A134F53BD}" type="datetime1">
              <a:rPr lang="ru-RU" smtClean="0">
                <a:solidFill>
                  <a:prstClr val="black">
                    <a:tint val="75000"/>
                  </a:prstClr>
                </a:solidFill>
              </a:rPr>
              <a:pPr/>
              <a:t>31.08.2018</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F1F15CBE-8FA7-4CDA-9848-8532FDDA4312}"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485263366"/>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6D4BCC45-9450-4604-B695-71CF2BC70519}" type="datetime1">
              <a:rPr lang="ru-RU" smtClean="0">
                <a:solidFill>
                  <a:prstClr val="black">
                    <a:tint val="75000"/>
                  </a:prstClr>
                </a:solidFill>
              </a:rPr>
              <a:pPr/>
              <a:t>31.08.2018</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F1F15CBE-8FA7-4CDA-9848-8532FDDA4312}"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918879291"/>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6886297-C08B-4965-8D2F-3F2B5462B430}" type="datetime1">
              <a:rPr lang="ru-RU" smtClean="0">
                <a:solidFill>
                  <a:prstClr val="black">
                    <a:tint val="75000"/>
                  </a:prstClr>
                </a:solidFill>
              </a:rPr>
              <a:pPr/>
              <a:t>31.08.2018</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F1F15CBE-8FA7-4CDA-9848-8532FDDA4312}"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7083687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1E2BD21-D733-47D7-A479-EA74F061973F}" type="datetime1">
              <a:rPr lang="ru-RU" smtClean="0"/>
              <a:t>31.08.2018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1F15CBE-8FA7-4CDA-9848-8532FDDA4312}" type="slidenum">
              <a:rPr lang="ru-RU" smtClean="0"/>
              <a:t>‹#›</a:t>
            </a:fld>
            <a:endParaRPr lang="ru-RU"/>
          </a:p>
        </p:txBody>
      </p:sp>
    </p:spTree>
    <p:extLst>
      <p:ext uri="{BB962C8B-B14F-4D97-AF65-F5344CB8AC3E}">
        <p14:creationId xmlns:p14="http://schemas.microsoft.com/office/powerpoint/2010/main" val="4029493445"/>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1E2BD21-D733-47D7-A479-EA74F061973F}" type="datetime1">
              <a:rPr lang="ru-RU" smtClean="0">
                <a:solidFill>
                  <a:prstClr val="black">
                    <a:tint val="75000"/>
                  </a:prstClr>
                </a:solidFill>
              </a:rPr>
              <a:pPr/>
              <a:t>31.08.2018</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F1F15CBE-8FA7-4CDA-9848-8532FDDA4312}"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7481856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p:cNvSpPr>
            <a:spLocks noGrp="1"/>
          </p:cNvSpPr>
          <p:nvPr>
            <p:ph type="dt" sz="half" idx="10"/>
          </p:nvPr>
        </p:nvSpPr>
        <p:spPr/>
        <p:txBody>
          <a:bodyPr/>
          <a:lstStyle>
            <a:lvl1pPr>
              <a:defRPr/>
            </a:lvl1pPr>
          </a:lstStyle>
          <a:p>
            <a:pPr>
              <a:defRPr/>
            </a:pPr>
            <a:r>
              <a:rPr lang="ru-RU">
                <a:solidFill>
                  <a:prstClr val="black">
                    <a:tint val="75000"/>
                  </a:prstClr>
                </a:solidFill>
              </a:rPr>
              <a:t>10.02.2016</a:t>
            </a:r>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D6102B51-FD0C-407C-8355-96869A87BD28}" type="slidenum">
              <a:rPr lang="ru-RU">
                <a:solidFill>
                  <a:prstClr val="black">
                    <a:tint val="75000"/>
                  </a:prstClr>
                </a:solidFill>
              </a:rPr>
              <a:pPr>
                <a:defRPr/>
              </a:pPr>
              <a:t>‹#›</a:t>
            </a:fld>
            <a:endParaRPr lang="ru-RU" dirty="0">
              <a:solidFill>
                <a:prstClr val="black">
                  <a:tint val="75000"/>
                </a:prstClr>
              </a:solidFill>
            </a:endParaRPr>
          </a:p>
        </p:txBody>
      </p:sp>
    </p:spTree>
    <p:extLst>
      <p:ext uri="{BB962C8B-B14F-4D97-AF65-F5344CB8AC3E}">
        <p14:creationId xmlns:p14="http://schemas.microsoft.com/office/powerpoint/2010/main" val="39669472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pPr>
              <a:defRPr/>
            </a:pPr>
            <a:r>
              <a:rPr lang="ru-RU">
                <a:solidFill>
                  <a:prstClr val="black">
                    <a:tint val="75000"/>
                  </a:prstClr>
                </a:solidFill>
              </a:rPr>
              <a:t>10.02.2016</a:t>
            </a:r>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17DDDC1F-B868-481C-8FAA-78D572F49E2B}" type="slidenum">
              <a:rPr lang="ru-RU">
                <a:solidFill>
                  <a:prstClr val="black">
                    <a:tint val="75000"/>
                  </a:prstClr>
                </a:solidFill>
              </a:rPr>
              <a:pPr>
                <a:defRPr/>
              </a:pPr>
              <a:t>‹#›</a:t>
            </a:fld>
            <a:endParaRPr lang="ru-RU" dirty="0">
              <a:solidFill>
                <a:prstClr val="black">
                  <a:tint val="75000"/>
                </a:prstClr>
              </a:solidFill>
            </a:endParaRPr>
          </a:p>
        </p:txBody>
      </p:sp>
    </p:spTree>
    <p:extLst>
      <p:ext uri="{BB962C8B-B14F-4D97-AF65-F5344CB8AC3E}">
        <p14:creationId xmlns:p14="http://schemas.microsoft.com/office/powerpoint/2010/main" val="42435018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1" y="1709838"/>
            <a:ext cx="10515600" cy="2852737"/>
          </a:xfrm>
        </p:spPr>
        <p:txBody>
          <a:bodyPr anchor="b"/>
          <a:lstStyle>
            <a:lvl1pPr>
              <a:defRPr sz="6000"/>
            </a:lvl1pPr>
          </a:lstStyle>
          <a:p>
            <a:r>
              <a:rPr lang="ru-RU"/>
              <a:t>Образец заголовка</a:t>
            </a:r>
          </a:p>
        </p:txBody>
      </p:sp>
      <p:sp>
        <p:nvSpPr>
          <p:cNvPr id="3" name="Текст 2"/>
          <p:cNvSpPr>
            <a:spLocks noGrp="1"/>
          </p:cNvSpPr>
          <p:nvPr>
            <p:ph type="body" idx="1"/>
          </p:nvPr>
        </p:nvSpPr>
        <p:spPr>
          <a:xfrm>
            <a:off x="831851" y="45895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lvl1pPr>
              <a:defRPr/>
            </a:lvl1pPr>
          </a:lstStyle>
          <a:p>
            <a:pPr>
              <a:defRPr/>
            </a:pPr>
            <a:r>
              <a:rPr lang="ru-RU">
                <a:solidFill>
                  <a:prstClr val="black">
                    <a:tint val="75000"/>
                  </a:prstClr>
                </a:solidFill>
              </a:rPr>
              <a:t>10.02.2016</a:t>
            </a:r>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86350A75-557E-459F-8997-6C1D09B81BC5}" type="slidenum">
              <a:rPr lang="ru-RU">
                <a:solidFill>
                  <a:prstClr val="black">
                    <a:tint val="75000"/>
                  </a:prstClr>
                </a:solidFill>
              </a:rPr>
              <a:pPr>
                <a:defRPr/>
              </a:pPr>
              <a:t>‹#›</a:t>
            </a:fld>
            <a:endParaRPr lang="ru-RU" dirty="0">
              <a:solidFill>
                <a:prstClr val="black">
                  <a:tint val="75000"/>
                </a:prstClr>
              </a:solidFill>
            </a:endParaRPr>
          </a:p>
        </p:txBody>
      </p:sp>
    </p:spTree>
    <p:extLst>
      <p:ext uri="{BB962C8B-B14F-4D97-AF65-F5344CB8AC3E}">
        <p14:creationId xmlns:p14="http://schemas.microsoft.com/office/powerpoint/2010/main" val="11307777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3"/>
          <p:cNvSpPr>
            <a:spLocks noGrp="1"/>
          </p:cNvSpPr>
          <p:nvPr>
            <p:ph type="dt" sz="half" idx="10"/>
          </p:nvPr>
        </p:nvSpPr>
        <p:spPr/>
        <p:txBody>
          <a:bodyPr/>
          <a:lstStyle>
            <a:lvl1pPr>
              <a:defRPr/>
            </a:lvl1pPr>
          </a:lstStyle>
          <a:p>
            <a:pPr>
              <a:defRPr/>
            </a:pPr>
            <a:r>
              <a:rPr lang="ru-RU">
                <a:solidFill>
                  <a:prstClr val="black">
                    <a:tint val="75000"/>
                  </a:prstClr>
                </a:solidFill>
              </a:rPr>
              <a:t>10.02.2016</a:t>
            </a:r>
            <a:endParaRPr lang="ru-RU" dirty="0">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dirty="0">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FF7357F4-8D52-4A8E-94CB-46B9B5B7FC0A}" type="slidenum">
              <a:rPr lang="ru-RU">
                <a:solidFill>
                  <a:prstClr val="black">
                    <a:tint val="75000"/>
                  </a:prstClr>
                </a:solidFill>
              </a:rPr>
              <a:pPr>
                <a:defRPr/>
              </a:pPr>
              <a:t>‹#›</a:t>
            </a:fld>
            <a:endParaRPr lang="ru-RU" dirty="0">
              <a:solidFill>
                <a:prstClr val="black">
                  <a:tint val="75000"/>
                </a:prstClr>
              </a:solidFill>
            </a:endParaRPr>
          </a:p>
        </p:txBody>
      </p:sp>
    </p:spTree>
    <p:extLst>
      <p:ext uri="{BB962C8B-B14F-4D97-AF65-F5344CB8AC3E}">
        <p14:creationId xmlns:p14="http://schemas.microsoft.com/office/powerpoint/2010/main" val="24973465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9"/>
            <a:ext cx="10515600" cy="1325563"/>
          </a:xfrm>
        </p:spPr>
        <p:txBody>
          <a:bodyPr/>
          <a:lstStyle/>
          <a:p>
            <a:r>
              <a:rPr lang="ru-RU"/>
              <a:t>Образец заголовка</a:t>
            </a:r>
          </a:p>
        </p:txBody>
      </p:sp>
      <p:sp>
        <p:nvSpPr>
          <p:cNvPr id="3" name="Текст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839789"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6172203"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3"/>
          <p:cNvSpPr>
            <a:spLocks noGrp="1"/>
          </p:cNvSpPr>
          <p:nvPr>
            <p:ph type="dt" sz="half" idx="10"/>
          </p:nvPr>
        </p:nvSpPr>
        <p:spPr/>
        <p:txBody>
          <a:bodyPr/>
          <a:lstStyle>
            <a:lvl1pPr>
              <a:defRPr/>
            </a:lvl1pPr>
          </a:lstStyle>
          <a:p>
            <a:pPr>
              <a:defRPr/>
            </a:pPr>
            <a:r>
              <a:rPr lang="ru-RU">
                <a:solidFill>
                  <a:prstClr val="black">
                    <a:tint val="75000"/>
                  </a:prstClr>
                </a:solidFill>
              </a:rPr>
              <a:t>10.02.2016</a:t>
            </a:r>
            <a:endParaRPr lang="ru-RU" dirty="0">
              <a:solidFill>
                <a:prstClr val="black">
                  <a:tint val="75000"/>
                </a:prstClr>
              </a:solidFill>
            </a:endParaRPr>
          </a:p>
        </p:txBody>
      </p:sp>
      <p:sp>
        <p:nvSpPr>
          <p:cNvPr id="8" name="Нижний колонтитул 4"/>
          <p:cNvSpPr>
            <a:spLocks noGrp="1"/>
          </p:cNvSpPr>
          <p:nvPr>
            <p:ph type="ftr" sz="quarter" idx="11"/>
          </p:nvPr>
        </p:nvSpPr>
        <p:spPr/>
        <p:txBody>
          <a:bodyPr/>
          <a:lstStyle>
            <a:lvl1pPr>
              <a:defRPr/>
            </a:lvl1pPr>
          </a:lstStyle>
          <a:p>
            <a:pPr>
              <a:defRPr/>
            </a:pPr>
            <a:endParaRPr lang="ru-RU" dirty="0">
              <a:solidFill>
                <a:prstClr val="black">
                  <a:tint val="75000"/>
                </a:prstClr>
              </a:solidFill>
            </a:endParaRPr>
          </a:p>
        </p:txBody>
      </p:sp>
      <p:sp>
        <p:nvSpPr>
          <p:cNvPr id="9" name="Номер слайда 5"/>
          <p:cNvSpPr>
            <a:spLocks noGrp="1"/>
          </p:cNvSpPr>
          <p:nvPr>
            <p:ph type="sldNum" sz="quarter" idx="12"/>
          </p:nvPr>
        </p:nvSpPr>
        <p:spPr/>
        <p:txBody>
          <a:bodyPr/>
          <a:lstStyle>
            <a:lvl1pPr>
              <a:defRPr/>
            </a:lvl1pPr>
          </a:lstStyle>
          <a:p>
            <a:pPr>
              <a:defRPr/>
            </a:pPr>
            <a:fld id="{5422E993-94F1-4A02-97EC-595791DF44D8}" type="slidenum">
              <a:rPr lang="ru-RU">
                <a:solidFill>
                  <a:prstClr val="black">
                    <a:tint val="75000"/>
                  </a:prstClr>
                </a:solidFill>
              </a:rPr>
              <a:pPr>
                <a:defRPr/>
              </a:pPr>
              <a:t>‹#›</a:t>
            </a:fld>
            <a:endParaRPr lang="ru-RU" dirty="0">
              <a:solidFill>
                <a:prstClr val="black">
                  <a:tint val="75000"/>
                </a:prstClr>
              </a:solidFill>
            </a:endParaRPr>
          </a:p>
        </p:txBody>
      </p:sp>
    </p:spTree>
    <p:extLst>
      <p:ext uri="{BB962C8B-B14F-4D97-AF65-F5344CB8AC3E}">
        <p14:creationId xmlns:p14="http://schemas.microsoft.com/office/powerpoint/2010/main" val="11989027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3"/>
          <p:cNvSpPr>
            <a:spLocks noGrp="1"/>
          </p:cNvSpPr>
          <p:nvPr>
            <p:ph type="dt" sz="half" idx="10"/>
          </p:nvPr>
        </p:nvSpPr>
        <p:spPr/>
        <p:txBody>
          <a:bodyPr/>
          <a:lstStyle>
            <a:lvl1pPr>
              <a:defRPr/>
            </a:lvl1pPr>
          </a:lstStyle>
          <a:p>
            <a:pPr>
              <a:defRPr/>
            </a:pPr>
            <a:r>
              <a:rPr lang="ru-RU">
                <a:solidFill>
                  <a:prstClr val="black">
                    <a:tint val="75000"/>
                  </a:prstClr>
                </a:solidFill>
              </a:rPr>
              <a:t>10.02.2016</a:t>
            </a:r>
            <a:endParaRPr lang="ru-RU" dirty="0">
              <a:solidFill>
                <a:prstClr val="black">
                  <a:tint val="75000"/>
                </a:prstClr>
              </a:solidFill>
            </a:endParaRPr>
          </a:p>
        </p:txBody>
      </p:sp>
      <p:sp>
        <p:nvSpPr>
          <p:cNvPr id="4" name="Нижний колонтитул 4"/>
          <p:cNvSpPr>
            <a:spLocks noGrp="1"/>
          </p:cNvSpPr>
          <p:nvPr>
            <p:ph type="ftr" sz="quarter" idx="11"/>
          </p:nvPr>
        </p:nvSpPr>
        <p:spPr/>
        <p:txBody>
          <a:bodyPr/>
          <a:lstStyle>
            <a:lvl1pPr>
              <a:defRPr/>
            </a:lvl1pPr>
          </a:lstStyle>
          <a:p>
            <a:pPr>
              <a:defRPr/>
            </a:pPr>
            <a:endParaRPr lang="ru-RU" dirty="0">
              <a:solidFill>
                <a:prstClr val="black">
                  <a:tint val="75000"/>
                </a:prstClr>
              </a:solidFill>
            </a:endParaRPr>
          </a:p>
        </p:txBody>
      </p:sp>
      <p:sp>
        <p:nvSpPr>
          <p:cNvPr id="5" name="Номер слайда 5"/>
          <p:cNvSpPr>
            <a:spLocks noGrp="1"/>
          </p:cNvSpPr>
          <p:nvPr>
            <p:ph type="sldNum" sz="quarter" idx="12"/>
          </p:nvPr>
        </p:nvSpPr>
        <p:spPr/>
        <p:txBody>
          <a:bodyPr/>
          <a:lstStyle>
            <a:lvl1pPr>
              <a:defRPr/>
            </a:lvl1pPr>
          </a:lstStyle>
          <a:p>
            <a:pPr>
              <a:defRPr/>
            </a:pPr>
            <a:fld id="{E73C17F9-3F70-418B-B6BC-F92BBB78796B}" type="slidenum">
              <a:rPr lang="ru-RU">
                <a:solidFill>
                  <a:prstClr val="black">
                    <a:tint val="75000"/>
                  </a:prstClr>
                </a:solidFill>
              </a:rPr>
              <a:pPr>
                <a:defRPr/>
              </a:pPr>
              <a:t>‹#›</a:t>
            </a:fld>
            <a:endParaRPr lang="ru-RU" dirty="0">
              <a:solidFill>
                <a:prstClr val="black">
                  <a:tint val="75000"/>
                </a:prstClr>
              </a:solidFill>
            </a:endParaRPr>
          </a:p>
        </p:txBody>
      </p:sp>
    </p:spTree>
    <p:extLst>
      <p:ext uri="{BB962C8B-B14F-4D97-AF65-F5344CB8AC3E}">
        <p14:creationId xmlns:p14="http://schemas.microsoft.com/office/powerpoint/2010/main" val="7466269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r>
              <a:rPr lang="ru-RU">
                <a:solidFill>
                  <a:prstClr val="black">
                    <a:tint val="75000"/>
                  </a:prstClr>
                </a:solidFill>
              </a:rPr>
              <a:t>10.02.2016</a:t>
            </a:r>
            <a:endParaRPr lang="ru-RU" dirty="0">
              <a:solidFill>
                <a:prstClr val="black">
                  <a:tint val="75000"/>
                </a:prstClr>
              </a:solidFill>
            </a:endParaRPr>
          </a:p>
        </p:txBody>
      </p:sp>
      <p:sp>
        <p:nvSpPr>
          <p:cNvPr id="3" name="Нижний колонтитул 4"/>
          <p:cNvSpPr>
            <a:spLocks noGrp="1"/>
          </p:cNvSpPr>
          <p:nvPr>
            <p:ph type="ftr" sz="quarter" idx="11"/>
          </p:nvPr>
        </p:nvSpPr>
        <p:spPr/>
        <p:txBody>
          <a:bodyPr/>
          <a:lstStyle>
            <a:lvl1pPr>
              <a:defRPr/>
            </a:lvl1pPr>
          </a:lstStyle>
          <a:p>
            <a:pPr>
              <a:defRPr/>
            </a:pPr>
            <a:endParaRPr lang="ru-RU" dirty="0">
              <a:solidFill>
                <a:prstClr val="black">
                  <a:tint val="75000"/>
                </a:prstClr>
              </a:solidFill>
            </a:endParaRPr>
          </a:p>
        </p:txBody>
      </p:sp>
      <p:sp>
        <p:nvSpPr>
          <p:cNvPr id="4" name="Номер слайда 5"/>
          <p:cNvSpPr>
            <a:spLocks noGrp="1"/>
          </p:cNvSpPr>
          <p:nvPr>
            <p:ph type="sldNum" sz="quarter" idx="12"/>
          </p:nvPr>
        </p:nvSpPr>
        <p:spPr/>
        <p:txBody>
          <a:bodyPr/>
          <a:lstStyle>
            <a:lvl1pPr>
              <a:defRPr/>
            </a:lvl1pPr>
          </a:lstStyle>
          <a:p>
            <a:pPr>
              <a:defRPr/>
            </a:pPr>
            <a:fld id="{7AE3F632-3016-4CCE-ADE3-EFDB7D461A0D}" type="slidenum">
              <a:rPr lang="ru-RU">
                <a:solidFill>
                  <a:prstClr val="black">
                    <a:tint val="75000"/>
                  </a:prstClr>
                </a:solidFill>
              </a:rPr>
              <a:pPr>
                <a:defRPr/>
              </a:pPr>
              <a:t>‹#›</a:t>
            </a:fld>
            <a:endParaRPr lang="ru-RU" dirty="0">
              <a:solidFill>
                <a:prstClr val="black">
                  <a:tint val="75000"/>
                </a:prstClr>
              </a:solidFill>
            </a:endParaRPr>
          </a:p>
        </p:txBody>
      </p:sp>
    </p:spTree>
    <p:extLst>
      <p:ext uri="{BB962C8B-B14F-4D97-AF65-F5344CB8AC3E}">
        <p14:creationId xmlns:p14="http://schemas.microsoft.com/office/powerpoint/2010/main" val="22311767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p:cNvSpPr>
            <a:spLocks noGrp="1"/>
          </p:cNvSpPr>
          <p:nvPr>
            <p:ph idx="1"/>
          </p:nvPr>
        </p:nvSpPr>
        <p:spPr>
          <a:xfrm>
            <a:off x="5183188" y="9875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3"/>
          <p:cNvSpPr>
            <a:spLocks noGrp="1"/>
          </p:cNvSpPr>
          <p:nvPr>
            <p:ph type="dt" sz="half" idx="10"/>
          </p:nvPr>
        </p:nvSpPr>
        <p:spPr/>
        <p:txBody>
          <a:bodyPr/>
          <a:lstStyle>
            <a:lvl1pPr>
              <a:defRPr/>
            </a:lvl1pPr>
          </a:lstStyle>
          <a:p>
            <a:pPr>
              <a:defRPr/>
            </a:pPr>
            <a:r>
              <a:rPr lang="ru-RU">
                <a:solidFill>
                  <a:prstClr val="black">
                    <a:tint val="75000"/>
                  </a:prstClr>
                </a:solidFill>
              </a:rPr>
              <a:t>10.02.2016</a:t>
            </a:r>
            <a:endParaRPr lang="ru-RU" dirty="0">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dirty="0">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4B79AB78-FFC1-4975-A42F-1875F5166F65}" type="slidenum">
              <a:rPr lang="ru-RU">
                <a:solidFill>
                  <a:prstClr val="black">
                    <a:tint val="75000"/>
                  </a:prstClr>
                </a:solidFill>
              </a:rPr>
              <a:pPr>
                <a:defRPr/>
              </a:pPr>
              <a:t>‹#›</a:t>
            </a:fld>
            <a:endParaRPr lang="ru-RU" dirty="0">
              <a:solidFill>
                <a:prstClr val="black">
                  <a:tint val="75000"/>
                </a:prstClr>
              </a:solidFill>
            </a:endParaRPr>
          </a:p>
        </p:txBody>
      </p:sp>
    </p:spTree>
    <p:extLst>
      <p:ext uri="{BB962C8B-B14F-4D97-AF65-F5344CB8AC3E}">
        <p14:creationId xmlns:p14="http://schemas.microsoft.com/office/powerpoint/2010/main" val="18537916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E05CE61-3B63-4884-BE05-ACB9EFE9F59C}" type="datetime1">
              <a:rPr lang="ru-RU" smtClean="0"/>
              <a:t>31.08.2018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1F15CBE-8FA7-4CDA-9848-8532FDDA4312}" type="slidenum">
              <a:rPr lang="ru-RU" smtClean="0"/>
              <a:t>‹#›</a:t>
            </a:fld>
            <a:endParaRPr lang="ru-RU"/>
          </a:p>
        </p:txBody>
      </p:sp>
    </p:spTree>
    <p:extLst>
      <p:ext uri="{BB962C8B-B14F-4D97-AF65-F5344CB8AC3E}">
        <p14:creationId xmlns:p14="http://schemas.microsoft.com/office/powerpoint/2010/main" val="6916664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p:cNvSpPr>
            <a:spLocks noGrp="1"/>
          </p:cNvSpPr>
          <p:nvPr>
            <p:ph type="pic" idx="1"/>
          </p:nvPr>
        </p:nvSpPr>
        <p:spPr>
          <a:xfrm>
            <a:off x="5183188" y="9875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dirty="0"/>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3"/>
          <p:cNvSpPr>
            <a:spLocks noGrp="1"/>
          </p:cNvSpPr>
          <p:nvPr>
            <p:ph type="dt" sz="half" idx="10"/>
          </p:nvPr>
        </p:nvSpPr>
        <p:spPr/>
        <p:txBody>
          <a:bodyPr/>
          <a:lstStyle>
            <a:lvl1pPr>
              <a:defRPr/>
            </a:lvl1pPr>
          </a:lstStyle>
          <a:p>
            <a:pPr>
              <a:defRPr/>
            </a:pPr>
            <a:r>
              <a:rPr lang="ru-RU">
                <a:solidFill>
                  <a:prstClr val="black">
                    <a:tint val="75000"/>
                  </a:prstClr>
                </a:solidFill>
              </a:rPr>
              <a:t>10.02.2016</a:t>
            </a:r>
            <a:endParaRPr lang="ru-RU" dirty="0">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dirty="0">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92225442-5A9A-4E57-8FEA-935FD6A6A115}" type="slidenum">
              <a:rPr lang="ru-RU">
                <a:solidFill>
                  <a:prstClr val="black">
                    <a:tint val="75000"/>
                  </a:prstClr>
                </a:solidFill>
              </a:rPr>
              <a:pPr>
                <a:defRPr/>
              </a:pPr>
              <a:t>‹#›</a:t>
            </a:fld>
            <a:endParaRPr lang="ru-RU" dirty="0">
              <a:solidFill>
                <a:prstClr val="black">
                  <a:tint val="75000"/>
                </a:prstClr>
              </a:solidFill>
            </a:endParaRPr>
          </a:p>
        </p:txBody>
      </p:sp>
    </p:spTree>
    <p:extLst>
      <p:ext uri="{BB962C8B-B14F-4D97-AF65-F5344CB8AC3E}">
        <p14:creationId xmlns:p14="http://schemas.microsoft.com/office/powerpoint/2010/main" val="8458363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pPr>
              <a:defRPr/>
            </a:pPr>
            <a:r>
              <a:rPr lang="ru-RU">
                <a:solidFill>
                  <a:prstClr val="black">
                    <a:tint val="75000"/>
                  </a:prstClr>
                </a:solidFill>
              </a:rPr>
              <a:t>10.02.2016</a:t>
            </a:r>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405D6223-F2C2-4E36-AE61-82D04464380D}" type="slidenum">
              <a:rPr lang="ru-RU">
                <a:solidFill>
                  <a:prstClr val="black">
                    <a:tint val="75000"/>
                  </a:prstClr>
                </a:solidFill>
              </a:rPr>
              <a:pPr>
                <a:defRPr/>
              </a:pPr>
              <a:t>‹#›</a:t>
            </a:fld>
            <a:endParaRPr lang="ru-RU" dirty="0">
              <a:solidFill>
                <a:prstClr val="black">
                  <a:tint val="75000"/>
                </a:prstClr>
              </a:solidFill>
            </a:endParaRPr>
          </a:p>
        </p:txBody>
      </p:sp>
    </p:spTree>
    <p:extLst>
      <p:ext uri="{BB962C8B-B14F-4D97-AF65-F5344CB8AC3E}">
        <p14:creationId xmlns:p14="http://schemas.microsoft.com/office/powerpoint/2010/main" val="18870547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2" y="365125"/>
            <a:ext cx="2628900" cy="581183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838203"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pPr>
              <a:defRPr/>
            </a:pPr>
            <a:r>
              <a:rPr lang="ru-RU">
                <a:solidFill>
                  <a:prstClr val="black">
                    <a:tint val="75000"/>
                  </a:prstClr>
                </a:solidFill>
              </a:rPr>
              <a:t>10.02.2016</a:t>
            </a:r>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5FC716C7-4054-421F-9BED-4DA9C54BFE10}" type="slidenum">
              <a:rPr lang="ru-RU">
                <a:solidFill>
                  <a:prstClr val="black">
                    <a:tint val="75000"/>
                  </a:prstClr>
                </a:solidFill>
              </a:rPr>
              <a:pPr>
                <a:defRPr/>
              </a:pPr>
              <a:t>‹#›</a:t>
            </a:fld>
            <a:endParaRPr lang="ru-RU" dirty="0">
              <a:solidFill>
                <a:prstClr val="black">
                  <a:tint val="75000"/>
                </a:prstClr>
              </a:solidFill>
            </a:endParaRPr>
          </a:p>
        </p:txBody>
      </p:sp>
    </p:spTree>
    <p:extLst>
      <p:ext uri="{BB962C8B-B14F-4D97-AF65-F5344CB8AC3E}">
        <p14:creationId xmlns:p14="http://schemas.microsoft.com/office/powerpoint/2010/main" val="194154843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1508565-1B8B-42C1-A50A-D620064CDBC0}" type="datetime1">
              <a:rPr lang="ru-RU" smtClean="0">
                <a:solidFill>
                  <a:prstClr val="black">
                    <a:tint val="75000"/>
                  </a:prstClr>
                </a:solidFill>
              </a:rPr>
              <a:pPr/>
              <a:t>31.08.2018</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F1F15CBE-8FA7-4CDA-9848-8532FDDA4312}"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4440743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E05CE61-3B63-4884-BE05-ACB9EFE9F59C}" type="datetime1">
              <a:rPr lang="ru-RU" smtClean="0">
                <a:solidFill>
                  <a:prstClr val="black">
                    <a:tint val="75000"/>
                  </a:prstClr>
                </a:solidFill>
              </a:rPr>
              <a:pPr/>
              <a:t>31.08.2018</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F1F15CBE-8FA7-4CDA-9848-8532FDDA4312}"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8736228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1BBECA83-2278-4521-A9E5-D37AAD653F14}" type="datetime1">
              <a:rPr lang="ru-RU" smtClean="0">
                <a:solidFill>
                  <a:prstClr val="black">
                    <a:tint val="75000"/>
                  </a:prstClr>
                </a:solidFill>
              </a:rPr>
              <a:pPr/>
              <a:t>31.08.2018</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F1F15CBE-8FA7-4CDA-9848-8532FDDA4312}"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0865028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C2C51F16-C4FA-4C9D-B592-3ED6923E44B7}" type="datetime1">
              <a:rPr lang="ru-RU" smtClean="0">
                <a:solidFill>
                  <a:prstClr val="black">
                    <a:tint val="75000"/>
                  </a:prstClr>
                </a:solidFill>
              </a:rPr>
              <a:pPr/>
              <a:t>31.08.2018</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F1F15CBE-8FA7-4CDA-9848-8532FDDA4312}"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11683176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2C6796D9-6CB0-4945-85EC-5C6ABFA10ADF}" type="datetime1">
              <a:rPr lang="ru-RU" smtClean="0">
                <a:solidFill>
                  <a:prstClr val="black">
                    <a:tint val="75000"/>
                  </a:prstClr>
                </a:solidFill>
              </a:rPr>
              <a:pPr/>
              <a:t>31.08.2018</a:t>
            </a:fld>
            <a:endParaRPr lang="ru-RU">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p:cNvSpPr>
            <a:spLocks noGrp="1"/>
          </p:cNvSpPr>
          <p:nvPr>
            <p:ph type="sldNum" sz="quarter" idx="12"/>
          </p:nvPr>
        </p:nvSpPr>
        <p:spPr/>
        <p:txBody>
          <a:bodyPr/>
          <a:lstStyle/>
          <a:p>
            <a:fld id="{F1F15CBE-8FA7-4CDA-9848-8532FDDA4312}"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79788459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0A0C5ECB-FEFA-4400-98AD-A8DDB117529E}" type="datetime1">
              <a:rPr lang="ru-RU" smtClean="0">
                <a:solidFill>
                  <a:prstClr val="black">
                    <a:tint val="75000"/>
                  </a:prstClr>
                </a:solidFill>
              </a:rPr>
              <a:pPr/>
              <a:t>31.08.2018</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fld id="{F1F15CBE-8FA7-4CDA-9848-8532FDDA4312}"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06988412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F5B052FB-5C13-4714-B5C3-D578410F9A8A}" type="datetime1">
              <a:rPr lang="ru-RU" smtClean="0">
                <a:solidFill>
                  <a:prstClr val="black">
                    <a:tint val="75000"/>
                  </a:prstClr>
                </a:solidFill>
              </a:rPr>
              <a:pPr/>
              <a:t>31.08.2018</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fld id="{F1F15CBE-8FA7-4CDA-9848-8532FDDA4312}"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6745053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1BBECA83-2278-4521-A9E5-D37AAD653F14}" type="datetime1">
              <a:rPr lang="ru-RU" smtClean="0"/>
              <a:t>31.08.2018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1F15CBE-8FA7-4CDA-9848-8532FDDA4312}" type="slidenum">
              <a:rPr lang="ru-RU" smtClean="0"/>
              <a:t>‹#›</a:t>
            </a:fld>
            <a:endParaRPr lang="ru-RU"/>
          </a:p>
        </p:txBody>
      </p:sp>
    </p:spTree>
    <p:extLst>
      <p:ext uri="{BB962C8B-B14F-4D97-AF65-F5344CB8AC3E}">
        <p14:creationId xmlns:p14="http://schemas.microsoft.com/office/powerpoint/2010/main" val="84237389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7384AE51-E6F6-4E1F-82BB-F44A134F53BD}" type="datetime1">
              <a:rPr lang="ru-RU" smtClean="0">
                <a:solidFill>
                  <a:prstClr val="black">
                    <a:tint val="75000"/>
                  </a:prstClr>
                </a:solidFill>
              </a:rPr>
              <a:pPr/>
              <a:t>31.08.2018</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F1F15CBE-8FA7-4CDA-9848-8532FDDA4312}"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36993397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6D4BCC45-9450-4604-B695-71CF2BC70519}" type="datetime1">
              <a:rPr lang="ru-RU" smtClean="0">
                <a:solidFill>
                  <a:prstClr val="black">
                    <a:tint val="75000"/>
                  </a:prstClr>
                </a:solidFill>
              </a:rPr>
              <a:pPr/>
              <a:t>31.08.2018</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F1F15CBE-8FA7-4CDA-9848-8532FDDA4312}"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12752848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6886297-C08B-4965-8D2F-3F2B5462B430}" type="datetime1">
              <a:rPr lang="ru-RU" smtClean="0">
                <a:solidFill>
                  <a:prstClr val="black">
                    <a:tint val="75000"/>
                  </a:prstClr>
                </a:solidFill>
              </a:rPr>
              <a:pPr/>
              <a:t>31.08.2018</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F1F15CBE-8FA7-4CDA-9848-8532FDDA4312}"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05324677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1E2BD21-D733-47D7-A479-EA74F061973F}" type="datetime1">
              <a:rPr lang="ru-RU" smtClean="0">
                <a:solidFill>
                  <a:prstClr val="black">
                    <a:tint val="75000"/>
                  </a:prstClr>
                </a:solidFill>
              </a:rPr>
              <a:pPr/>
              <a:t>31.08.2018</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F1F15CBE-8FA7-4CDA-9848-8532FDDA4312}"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87553902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1508565-1B8B-42C1-A50A-D620064CDBC0}" type="datetime1">
              <a:rPr lang="ru-RU" smtClean="0">
                <a:solidFill>
                  <a:prstClr val="black">
                    <a:tint val="75000"/>
                  </a:prstClr>
                </a:solidFill>
              </a:rPr>
              <a:pPr/>
              <a:t>31.08.2018</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F1F15CBE-8FA7-4CDA-9848-8532FDDA4312}"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83386165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E05CE61-3B63-4884-BE05-ACB9EFE9F59C}" type="datetime1">
              <a:rPr lang="ru-RU" smtClean="0">
                <a:solidFill>
                  <a:prstClr val="black">
                    <a:tint val="75000"/>
                  </a:prstClr>
                </a:solidFill>
              </a:rPr>
              <a:pPr/>
              <a:t>31.08.2018</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F1F15CBE-8FA7-4CDA-9848-8532FDDA4312}"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1402661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1BBECA83-2278-4521-A9E5-D37AAD653F14}" type="datetime1">
              <a:rPr lang="ru-RU" smtClean="0">
                <a:solidFill>
                  <a:prstClr val="black">
                    <a:tint val="75000"/>
                  </a:prstClr>
                </a:solidFill>
              </a:rPr>
              <a:pPr/>
              <a:t>31.08.2018</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F1F15CBE-8FA7-4CDA-9848-8532FDDA4312}"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49910899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C2C51F16-C4FA-4C9D-B592-3ED6923E44B7}" type="datetime1">
              <a:rPr lang="ru-RU" smtClean="0">
                <a:solidFill>
                  <a:prstClr val="black">
                    <a:tint val="75000"/>
                  </a:prstClr>
                </a:solidFill>
              </a:rPr>
              <a:pPr/>
              <a:t>31.08.2018</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F1F15CBE-8FA7-4CDA-9848-8532FDDA4312}"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85040465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2C6796D9-6CB0-4945-85EC-5C6ABFA10ADF}" type="datetime1">
              <a:rPr lang="ru-RU" smtClean="0">
                <a:solidFill>
                  <a:prstClr val="black">
                    <a:tint val="75000"/>
                  </a:prstClr>
                </a:solidFill>
              </a:rPr>
              <a:pPr/>
              <a:t>31.08.2018</a:t>
            </a:fld>
            <a:endParaRPr lang="ru-RU">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p:cNvSpPr>
            <a:spLocks noGrp="1"/>
          </p:cNvSpPr>
          <p:nvPr>
            <p:ph type="sldNum" sz="quarter" idx="12"/>
          </p:nvPr>
        </p:nvSpPr>
        <p:spPr/>
        <p:txBody>
          <a:bodyPr/>
          <a:lstStyle/>
          <a:p>
            <a:fld id="{F1F15CBE-8FA7-4CDA-9848-8532FDDA4312}"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79692304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0A0C5ECB-FEFA-4400-98AD-A8DDB117529E}" type="datetime1">
              <a:rPr lang="ru-RU" smtClean="0">
                <a:solidFill>
                  <a:prstClr val="black">
                    <a:tint val="75000"/>
                  </a:prstClr>
                </a:solidFill>
              </a:rPr>
              <a:pPr/>
              <a:t>31.08.2018</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fld id="{F1F15CBE-8FA7-4CDA-9848-8532FDDA4312}"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8879570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C2C51F16-C4FA-4C9D-B592-3ED6923E44B7}" type="datetime1">
              <a:rPr lang="ru-RU" smtClean="0"/>
              <a:t>31.08.2018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1F15CBE-8FA7-4CDA-9848-8532FDDA4312}" type="slidenum">
              <a:rPr lang="ru-RU" smtClean="0"/>
              <a:t>‹#›</a:t>
            </a:fld>
            <a:endParaRPr lang="ru-RU"/>
          </a:p>
        </p:txBody>
      </p:sp>
    </p:spTree>
    <p:extLst>
      <p:ext uri="{BB962C8B-B14F-4D97-AF65-F5344CB8AC3E}">
        <p14:creationId xmlns:p14="http://schemas.microsoft.com/office/powerpoint/2010/main" val="149431482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F5B052FB-5C13-4714-B5C3-D578410F9A8A}" type="datetime1">
              <a:rPr lang="ru-RU" smtClean="0">
                <a:solidFill>
                  <a:prstClr val="black">
                    <a:tint val="75000"/>
                  </a:prstClr>
                </a:solidFill>
              </a:rPr>
              <a:pPr/>
              <a:t>31.08.2018</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fld id="{F1F15CBE-8FA7-4CDA-9848-8532FDDA4312}"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26595924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7384AE51-E6F6-4E1F-82BB-F44A134F53BD}" type="datetime1">
              <a:rPr lang="ru-RU" smtClean="0">
                <a:solidFill>
                  <a:prstClr val="black">
                    <a:tint val="75000"/>
                  </a:prstClr>
                </a:solidFill>
              </a:rPr>
              <a:pPr/>
              <a:t>31.08.2018</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F1F15CBE-8FA7-4CDA-9848-8532FDDA4312}"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04391139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6D4BCC45-9450-4604-B695-71CF2BC70519}" type="datetime1">
              <a:rPr lang="ru-RU" smtClean="0">
                <a:solidFill>
                  <a:prstClr val="black">
                    <a:tint val="75000"/>
                  </a:prstClr>
                </a:solidFill>
              </a:rPr>
              <a:pPr/>
              <a:t>31.08.2018</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F1F15CBE-8FA7-4CDA-9848-8532FDDA4312}"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12493589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6886297-C08B-4965-8D2F-3F2B5462B430}" type="datetime1">
              <a:rPr lang="ru-RU" smtClean="0">
                <a:solidFill>
                  <a:prstClr val="black">
                    <a:tint val="75000"/>
                  </a:prstClr>
                </a:solidFill>
              </a:rPr>
              <a:pPr/>
              <a:t>31.08.2018</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F1F15CBE-8FA7-4CDA-9848-8532FDDA4312}"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04683119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1E2BD21-D733-47D7-A479-EA74F061973F}" type="datetime1">
              <a:rPr lang="ru-RU" smtClean="0">
                <a:solidFill>
                  <a:prstClr val="black">
                    <a:tint val="75000"/>
                  </a:prstClr>
                </a:solidFill>
              </a:rPr>
              <a:pPr/>
              <a:t>31.08.2018</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F1F15CBE-8FA7-4CDA-9848-8532FDDA4312}"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8681940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r>
              <a:rPr lang="ru-RU" smtClean="0">
                <a:solidFill>
                  <a:prstClr val="black">
                    <a:tint val="75000"/>
                  </a:prstClr>
                </a:solidFill>
              </a:rPr>
              <a:t>10.02.2016</a:t>
            </a:r>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A6753049-A68B-45DE-94FC-69B76DDF3ACB}" type="slidenum">
              <a:rPr lang="ru-RU" altLang="ru-RU"/>
              <a:pPr>
                <a:defRPr/>
              </a:pPr>
              <a:t>‹#›</a:t>
            </a:fld>
            <a:endParaRPr lang="ru-RU" altLang="ru-RU"/>
          </a:p>
        </p:txBody>
      </p:sp>
    </p:spTree>
    <p:extLst>
      <p:ext uri="{BB962C8B-B14F-4D97-AF65-F5344CB8AC3E}">
        <p14:creationId xmlns:p14="http://schemas.microsoft.com/office/powerpoint/2010/main" val="341865257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r>
              <a:rPr lang="ru-RU" smtClean="0">
                <a:solidFill>
                  <a:prstClr val="black">
                    <a:tint val="75000"/>
                  </a:prstClr>
                </a:solidFill>
              </a:rPr>
              <a:t>10.02.2016</a:t>
            </a:r>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0463464C-E551-4EEE-A486-CA4A32E1D81E}" type="slidenum">
              <a:rPr lang="ru-RU" altLang="ru-RU"/>
              <a:pPr>
                <a:defRPr/>
              </a:pPr>
              <a:t>‹#›</a:t>
            </a:fld>
            <a:endParaRPr lang="ru-RU" altLang="ru-RU"/>
          </a:p>
        </p:txBody>
      </p:sp>
    </p:spTree>
    <p:extLst>
      <p:ext uri="{BB962C8B-B14F-4D97-AF65-F5344CB8AC3E}">
        <p14:creationId xmlns:p14="http://schemas.microsoft.com/office/powerpoint/2010/main" val="165994350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1" y="1709743"/>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1" y="4589469"/>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r>
              <a:rPr lang="ru-RU" smtClean="0">
                <a:solidFill>
                  <a:prstClr val="black">
                    <a:tint val="75000"/>
                  </a:prstClr>
                </a:solidFill>
              </a:rPr>
              <a:t>10.02.2016</a:t>
            </a:r>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BD1873C2-D223-4F03-8CD1-05C5B733AFA5}" type="slidenum">
              <a:rPr lang="ru-RU" altLang="ru-RU"/>
              <a:pPr>
                <a:defRPr/>
              </a:pPr>
              <a:t>‹#›</a:t>
            </a:fld>
            <a:endParaRPr lang="ru-RU" altLang="ru-RU"/>
          </a:p>
        </p:txBody>
      </p:sp>
    </p:spTree>
    <p:extLst>
      <p:ext uri="{BB962C8B-B14F-4D97-AF65-F5344CB8AC3E}">
        <p14:creationId xmlns:p14="http://schemas.microsoft.com/office/powerpoint/2010/main" val="252551017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r>
              <a:rPr lang="ru-RU" smtClean="0">
                <a:solidFill>
                  <a:prstClr val="black">
                    <a:tint val="75000"/>
                  </a:prstClr>
                </a:solidFill>
              </a:rPr>
              <a:t>10.02.2016</a:t>
            </a:r>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3A09439F-F3E2-4B8A-A6BD-0D3DCC54DB12}" type="slidenum">
              <a:rPr lang="ru-RU" altLang="ru-RU"/>
              <a:pPr>
                <a:defRPr/>
              </a:pPr>
              <a:t>‹#›</a:t>
            </a:fld>
            <a:endParaRPr lang="ru-RU" altLang="ru-RU"/>
          </a:p>
        </p:txBody>
      </p:sp>
    </p:spTree>
    <p:extLst>
      <p:ext uri="{BB962C8B-B14F-4D97-AF65-F5344CB8AC3E}">
        <p14:creationId xmlns:p14="http://schemas.microsoft.com/office/powerpoint/2010/main" val="5798065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9"/>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9"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3"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r>
              <a:rPr lang="ru-RU" smtClean="0">
                <a:solidFill>
                  <a:prstClr val="black">
                    <a:tint val="75000"/>
                  </a:prstClr>
                </a:solidFill>
              </a:rPr>
              <a:t>10.02.2016</a:t>
            </a:r>
            <a:endParaRPr lang="ru-RU">
              <a:solidFill>
                <a:prstClr val="black">
                  <a:tint val="75000"/>
                </a:prstClr>
              </a:solidFill>
            </a:endParaRPr>
          </a:p>
        </p:txBody>
      </p:sp>
      <p:sp>
        <p:nvSpPr>
          <p:cNvPr id="8"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9" name="Номер слайда 5"/>
          <p:cNvSpPr>
            <a:spLocks noGrp="1"/>
          </p:cNvSpPr>
          <p:nvPr>
            <p:ph type="sldNum" sz="quarter" idx="12"/>
          </p:nvPr>
        </p:nvSpPr>
        <p:spPr/>
        <p:txBody>
          <a:bodyPr/>
          <a:lstStyle>
            <a:lvl1pPr>
              <a:defRPr/>
            </a:lvl1pPr>
          </a:lstStyle>
          <a:p>
            <a:pPr>
              <a:defRPr/>
            </a:pPr>
            <a:fld id="{ACD61571-06EA-46E2-9AE9-1291DF00515D}" type="slidenum">
              <a:rPr lang="ru-RU" altLang="ru-RU"/>
              <a:pPr>
                <a:defRPr/>
              </a:pPr>
              <a:t>‹#›</a:t>
            </a:fld>
            <a:endParaRPr lang="ru-RU" altLang="ru-RU"/>
          </a:p>
        </p:txBody>
      </p:sp>
    </p:spTree>
    <p:extLst>
      <p:ext uri="{BB962C8B-B14F-4D97-AF65-F5344CB8AC3E}">
        <p14:creationId xmlns:p14="http://schemas.microsoft.com/office/powerpoint/2010/main" val="32269644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2C6796D9-6CB0-4945-85EC-5C6ABFA10ADF}" type="datetime1">
              <a:rPr lang="ru-RU" smtClean="0"/>
              <a:t>31.08.2018</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F1F15CBE-8FA7-4CDA-9848-8532FDDA4312}" type="slidenum">
              <a:rPr lang="ru-RU" smtClean="0"/>
              <a:t>‹#›</a:t>
            </a:fld>
            <a:endParaRPr lang="ru-RU"/>
          </a:p>
        </p:txBody>
      </p:sp>
    </p:spTree>
    <p:extLst>
      <p:ext uri="{BB962C8B-B14F-4D97-AF65-F5344CB8AC3E}">
        <p14:creationId xmlns:p14="http://schemas.microsoft.com/office/powerpoint/2010/main" val="309942225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r>
              <a:rPr lang="ru-RU" smtClean="0">
                <a:solidFill>
                  <a:prstClr val="black">
                    <a:tint val="75000"/>
                  </a:prstClr>
                </a:solidFill>
              </a:rPr>
              <a:t>10.02.2016</a:t>
            </a:r>
            <a:endParaRPr lang="ru-RU">
              <a:solidFill>
                <a:prstClr val="black">
                  <a:tint val="75000"/>
                </a:prstClr>
              </a:solidFill>
            </a:endParaRPr>
          </a:p>
        </p:txBody>
      </p:sp>
      <p:sp>
        <p:nvSpPr>
          <p:cNvPr id="4"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5" name="Номер слайда 5"/>
          <p:cNvSpPr>
            <a:spLocks noGrp="1"/>
          </p:cNvSpPr>
          <p:nvPr>
            <p:ph type="sldNum" sz="quarter" idx="12"/>
          </p:nvPr>
        </p:nvSpPr>
        <p:spPr/>
        <p:txBody>
          <a:bodyPr/>
          <a:lstStyle>
            <a:lvl1pPr>
              <a:defRPr/>
            </a:lvl1pPr>
          </a:lstStyle>
          <a:p>
            <a:pPr>
              <a:defRPr/>
            </a:pPr>
            <a:fld id="{C0A0FCB8-06E0-4FB9-BEC8-EA7709078DDF}" type="slidenum">
              <a:rPr lang="ru-RU" altLang="ru-RU"/>
              <a:pPr>
                <a:defRPr/>
              </a:pPr>
              <a:t>‹#›</a:t>
            </a:fld>
            <a:endParaRPr lang="ru-RU" altLang="ru-RU"/>
          </a:p>
        </p:txBody>
      </p:sp>
    </p:spTree>
    <p:extLst>
      <p:ext uri="{BB962C8B-B14F-4D97-AF65-F5344CB8AC3E}">
        <p14:creationId xmlns:p14="http://schemas.microsoft.com/office/powerpoint/2010/main" val="317703464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r>
              <a:rPr lang="ru-RU" smtClean="0">
                <a:solidFill>
                  <a:prstClr val="black">
                    <a:tint val="75000"/>
                  </a:prstClr>
                </a:solidFill>
              </a:rPr>
              <a:t>10.02.2016</a:t>
            </a:r>
            <a:endParaRPr lang="ru-RU">
              <a:solidFill>
                <a:prstClr val="black">
                  <a:tint val="75000"/>
                </a:prstClr>
              </a:solidFill>
            </a:endParaRPr>
          </a:p>
        </p:txBody>
      </p:sp>
      <p:sp>
        <p:nvSpPr>
          <p:cNvPr id="3"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4" name="Номер слайда 5"/>
          <p:cNvSpPr>
            <a:spLocks noGrp="1"/>
          </p:cNvSpPr>
          <p:nvPr>
            <p:ph type="sldNum" sz="quarter" idx="12"/>
          </p:nvPr>
        </p:nvSpPr>
        <p:spPr/>
        <p:txBody>
          <a:bodyPr/>
          <a:lstStyle>
            <a:lvl1pPr>
              <a:defRPr/>
            </a:lvl1pPr>
          </a:lstStyle>
          <a:p>
            <a:pPr>
              <a:defRPr/>
            </a:pPr>
            <a:fld id="{A4C78232-5B69-4009-A2B0-DAC03FE70212}" type="slidenum">
              <a:rPr lang="ru-RU" altLang="ru-RU"/>
              <a:pPr>
                <a:defRPr/>
              </a:pPr>
              <a:t>‹#›</a:t>
            </a:fld>
            <a:endParaRPr lang="ru-RU" altLang="ru-RU"/>
          </a:p>
        </p:txBody>
      </p:sp>
    </p:spTree>
    <p:extLst>
      <p:ext uri="{BB962C8B-B14F-4D97-AF65-F5344CB8AC3E}">
        <p14:creationId xmlns:p14="http://schemas.microsoft.com/office/powerpoint/2010/main" val="242913101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r>
              <a:rPr lang="ru-RU" smtClean="0">
                <a:solidFill>
                  <a:prstClr val="black">
                    <a:tint val="75000"/>
                  </a:prstClr>
                </a:solidFill>
              </a:rPr>
              <a:t>10.02.2016</a:t>
            </a:r>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37E38771-55CB-478C-A596-13F5BC4D817A}" type="slidenum">
              <a:rPr lang="ru-RU" altLang="ru-RU"/>
              <a:pPr>
                <a:defRPr/>
              </a:pPr>
              <a:t>‹#›</a:t>
            </a:fld>
            <a:endParaRPr lang="ru-RU" altLang="ru-RU"/>
          </a:p>
        </p:txBody>
      </p:sp>
    </p:spTree>
    <p:extLst>
      <p:ext uri="{BB962C8B-B14F-4D97-AF65-F5344CB8AC3E}">
        <p14:creationId xmlns:p14="http://schemas.microsoft.com/office/powerpoint/2010/main" val="41111846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7"/>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r>
              <a:rPr lang="ru-RU" smtClean="0">
                <a:solidFill>
                  <a:prstClr val="black">
                    <a:tint val="75000"/>
                  </a:prstClr>
                </a:solidFill>
              </a:rPr>
              <a:t>10.02.2016</a:t>
            </a:r>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08174573-5A34-480F-B67A-C9C8F463CD1E}" type="slidenum">
              <a:rPr lang="ru-RU" altLang="ru-RU"/>
              <a:pPr>
                <a:defRPr/>
              </a:pPr>
              <a:t>‹#›</a:t>
            </a:fld>
            <a:endParaRPr lang="ru-RU" altLang="ru-RU"/>
          </a:p>
        </p:txBody>
      </p:sp>
    </p:spTree>
    <p:extLst>
      <p:ext uri="{BB962C8B-B14F-4D97-AF65-F5344CB8AC3E}">
        <p14:creationId xmlns:p14="http://schemas.microsoft.com/office/powerpoint/2010/main" val="90336846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r>
              <a:rPr lang="ru-RU" smtClean="0">
                <a:solidFill>
                  <a:prstClr val="black">
                    <a:tint val="75000"/>
                  </a:prstClr>
                </a:solidFill>
              </a:rPr>
              <a:t>10.02.2016</a:t>
            </a:r>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16537394-921B-40DA-A38A-C58FBF364801}" type="slidenum">
              <a:rPr lang="ru-RU" altLang="ru-RU"/>
              <a:pPr>
                <a:defRPr/>
              </a:pPr>
              <a:t>‹#›</a:t>
            </a:fld>
            <a:endParaRPr lang="ru-RU" altLang="ru-RU"/>
          </a:p>
        </p:txBody>
      </p:sp>
    </p:spTree>
    <p:extLst>
      <p:ext uri="{BB962C8B-B14F-4D97-AF65-F5344CB8AC3E}">
        <p14:creationId xmlns:p14="http://schemas.microsoft.com/office/powerpoint/2010/main" val="90053718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2"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3"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r>
              <a:rPr lang="ru-RU" smtClean="0">
                <a:solidFill>
                  <a:prstClr val="black">
                    <a:tint val="75000"/>
                  </a:prstClr>
                </a:solidFill>
              </a:rPr>
              <a:t>10.02.2016</a:t>
            </a:r>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D387AA34-7368-4D0C-9769-CCEA33270694}" type="slidenum">
              <a:rPr lang="ru-RU" altLang="ru-RU"/>
              <a:pPr>
                <a:defRPr/>
              </a:pPr>
              <a:t>‹#›</a:t>
            </a:fld>
            <a:endParaRPr lang="ru-RU" altLang="ru-RU"/>
          </a:p>
        </p:txBody>
      </p:sp>
    </p:spTree>
    <p:extLst>
      <p:ext uri="{BB962C8B-B14F-4D97-AF65-F5344CB8AC3E}">
        <p14:creationId xmlns:p14="http://schemas.microsoft.com/office/powerpoint/2010/main" val="145990156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r>
              <a:rPr lang="ru-RU" smtClean="0">
                <a:solidFill>
                  <a:prstClr val="black">
                    <a:tint val="75000"/>
                  </a:prstClr>
                </a:solidFill>
              </a:rPr>
              <a:t>10.02.2016</a:t>
            </a:r>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DD54D5D8-8755-4ED2-9DD0-D2D3138E236A}" type="slidenum">
              <a:rPr lang="ru-RU" altLang="ru-RU"/>
              <a:pPr>
                <a:defRPr/>
              </a:pPr>
              <a:t>‹#›</a:t>
            </a:fld>
            <a:endParaRPr lang="ru-RU" altLang="ru-RU"/>
          </a:p>
        </p:txBody>
      </p:sp>
    </p:spTree>
    <p:extLst>
      <p:ext uri="{BB962C8B-B14F-4D97-AF65-F5344CB8AC3E}">
        <p14:creationId xmlns:p14="http://schemas.microsoft.com/office/powerpoint/2010/main" val="209166322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r>
              <a:rPr lang="ru-RU" smtClean="0">
                <a:solidFill>
                  <a:prstClr val="black">
                    <a:tint val="75000"/>
                  </a:prstClr>
                </a:solidFill>
              </a:rPr>
              <a:t>10.02.2016</a:t>
            </a:r>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F8519CF5-72E8-4EF9-BA0A-65234478C214}" type="slidenum">
              <a:rPr lang="ru-RU" altLang="ru-RU"/>
              <a:pPr>
                <a:defRPr/>
              </a:pPr>
              <a:t>‹#›</a:t>
            </a:fld>
            <a:endParaRPr lang="ru-RU" altLang="ru-RU"/>
          </a:p>
        </p:txBody>
      </p:sp>
    </p:spTree>
    <p:extLst>
      <p:ext uri="{BB962C8B-B14F-4D97-AF65-F5344CB8AC3E}">
        <p14:creationId xmlns:p14="http://schemas.microsoft.com/office/powerpoint/2010/main" val="406534516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1" y="1709743"/>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1" y="4589469"/>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r>
              <a:rPr lang="ru-RU" smtClean="0">
                <a:solidFill>
                  <a:prstClr val="black">
                    <a:tint val="75000"/>
                  </a:prstClr>
                </a:solidFill>
              </a:rPr>
              <a:t>10.02.2016</a:t>
            </a:r>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5E29F0A4-11F4-45A5-9134-23CC6AA931E3}" type="slidenum">
              <a:rPr lang="ru-RU" altLang="ru-RU"/>
              <a:pPr>
                <a:defRPr/>
              </a:pPr>
              <a:t>‹#›</a:t>
            </a:fld>
            <a:endParaRPr lang="ru-RU" altLang="ru-RU"/>
          </a:p>
        </p:txBody>
      </p:sp>
    </p:spTree>
    <p:extLst>
      <p:ext uri="{BB962C8B-B14F-4D97-AF65-F5344CB8AC3E}">
        <p14:creationId xmlns:p14="http://schemas.microsoft.com/office/powerpoint/2010/main" val="138663288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r>
              <a:rPr lang="ru-RU" smtClean="0">
                <a:solidFill>
                  <a:prstClr val="black">
                    <a:tint val="75000"/>
                  </a:prstClr>
                </a:solidFill>
              </a:rPr>
              <a:t>10.02.2016</a:t>
            </a:r>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88FE5743-C811-415D-A0F8-9924EA1633CE}" type="slidenum">
              <a:rPr lang="ru-RU" altLang="ru-RU"/>
              <a:pPr>
                <a:defRPr/>
              </a:pPr>
              <a:t>‹#›</a:t>
            </a:fld>
            <a:endParaRPr lang="ru-RU" altLang="ru-RU"/>
          </a:p>
        </p:txBody>
      </p:sp>
    </p:spTree>
    <p:extLst>
      <p:ext uri="{BB962C8B-B14F-4D97-AF65-F5344CB8AC3E}">
        <p14:creationId xmlns:p14="http://schemas.microsoft.com/office/powerpoint/2010/main" val="41509715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0A0C5ECB-FEFA-4400-98AD-A8DDB117529E}" type="datetime1">
              <a:rPr lang="ru-RU" smtClean="0"/>
              <a:t>31.08.2018</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F1F15CBE-8FA7-4CDA-9848-8532FDDA4312}" type="slidenum">
              <a:rPr lang="ru-RU" smtClean="0"/>
              <a:t>‹#›</a:t>
            </a:fld>
            <a:endParaRPr lang="ru-RU"/>
          </a:p>
        </p:txBody>
      </p:sp>
    </p:spTree>
    <p:extLst>
      <p:ext uri="{BB962C8B-B14F-4D97-AF65-F5344CB8AC3E}">
        <p14:creationId xmlns:p14="http://schemas.microsoft.com/office/powerpoint/2010/main" val="181274925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9"/>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9"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3"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r>
              <a:rPr lang="ru-RU" smtClean="0">
                <a:solidFill>
                  <a:prstClr val="black">
                    <a:tint val="75000"/>
                  </a:prstClr>
                </a:solidFill>
              </a:rPr>
              <a:t>10.02.2016</a:t>
            </a:r>
            <a:endParaRPr lang="ru-RU">
              <a:solidFill>
                <a:prstClr val="black">
                  <a:tint val="75000"/>
                </a:prstClr>
              </a:solidFill>
            </a:endParaRPr>
          </a:p>
        </p:txBody>
      </p:sp>
      <p:sp>
        <p:nvSpPr>
          <p:cNvPr id="8"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9" name="Номер слайда 5"/>
          <p:cNvSpPr>
            <a:spLocks noGrp="1"/>
          </p:cNvSpPr>
          <p:nvPr>
            <p:ph type="sldNum" sz="quarter" idx="12"/>
          </p:nvPr>
        </p:nvSpPr>
        <p:spPr/>
        <p:txBody>
          <a:bodyPr/>
          <a:lstStyle>
            <a:lvl1pPr>
              <a:defRPr/>
            </a:lvl1pPr>
          </a:lstStyle>
          <a:p>
            <a:pPr>
              <a:defRPr/>
            </a:pPr>
            <a:fld id="{5D88CDEE-101E-47B3-ACC7-9E3E4EF6A2AF}" type="slidenum">
              <a:rPr lang="ru-RU" altLang="ru-RU"/>
              <a:pPr>
                <a:defRPr/>
              </a:pPr>
              <a:t>‹#›</a:t>
            </a:fld>
            <a:endParaRPr lang="ru-RU" altLang="ru-RU"/>
          </a:p>
        </p:txBody>
      </p:sp>
    </p:spTree>
    <p:extLst>
      <p:ext uri="{BB962C8B-B14F-4D97-AF65-F5344CB8AC3E}">
        <p14:creationId xmlns:p14="http://schemas.microsoft.com/office/powerpoint/2010/main" val="149182622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r>
              <a:rPr lang="ru-RU" smtClean="0">
                <a:solidFill>
                  <a:prstClr val="black">
                    <a:tint val="75000"/>
                  </a:prstClr>
                </a:solidFill>
              </a:rPr>
              <a:t>10.02.2016</a:t>
            </a:r>
            <a:endParaRPr lang="ru-RU">
              <a:solidFill>
                <a:prstClr val="black">
                  <a:tint val="75000"/>
                </a:prstClr>
              </a:solidFill>
            </a:endParaRPr>
          </a:p>
        </p:txBody>
      </p:sp>
      <p:sp>
        <p:nvSpPr>
          <p:cNvPr id="4"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5" name="Номер слайда 5"/>
          <p:cNvSpPr>
            <a:spLocks noGrp="1"/>
          </p:cNvSpPr>
          <p:nvPr>
            <p:ph type="sldNum" sz="quarter" idx="12"/>
          </p:nvPr>
        </p:nvSpPr>
        <p:spPr/>
        <p:txBody>
          <a:bodyPr/>
          <a:lstStyle>
            <a:lvl1pPr>
              <a:defRPr/>
            </a:lvl1pPr>
          </a:lstStyle>
          <a:p>
            <a:pPr>
              <a:defRPr/>
            </a:pPr>
            <a:fld id="{C631C6A5-E824-4D2C-A970-63793ADFF7C4}" type="slidenum">
              <a:rPr lang="ru-RU" altLang="ru-RU"/>
              <a:pPr>
                <a:defRPr/>
              </a:pPr>
              <a:t>‹#›</a:t>
            </a:fld>
            <a:endParaRPr lang="ru-RU" altLang="ru-RU"/>
          </a:p>
        </p:txBody>
      </p:sp>
    </p:spTree>
    <p:extLst>
      <p:ext uri="{BB962C8B-B14F-4D97-AF65-F5344CB8AC3E}">
        <p14:creationId xmlns:p14="http://schemas.microsoft.com/office/powerpoint/2010/main" val="280428651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r>
              <a:rPr lang="ru-RU" smtClean="0">
                <a:solidFill>
                  <a:prstClr val="black">
                    <a:tint val="75000"/>
                  </a:prstClr>
                </a:solidFill>
              </a:rPr>
              <a:t>10.02.2016</a:t>
            </a:r>
            <a:endParaRPr lang="ru-RU">
              <a:solidFill>
                <a:prstClr val="black">
                  <a:tint val="75000"/>
                </a:prstClr>
              </a:solidFill>
            </a:endParaRPr>
          </a:p>
        </p:txBody>
      </p:sp>
      <p:sp>
        <p:nvSpPr>
          <p:cNvPr id="3"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4" name="Номер слайда 5"/>
          <p:cNvSpPr>
            <a:spLocks noGrp="1"/>
          </p:cNvSpPr>
          <p:nvPr>
            <p:ph type="sldNum" sz="quarter" idx="12"/>
          </p:nvPr>
        </p:nvSpPr>
        <p:spPr/>
        <p:txBody>
          <a:bodyPr/>
          <a:lstStyle>
            <a:lvl1pPr>
              <a:defRPr/>
            </a:lvl1pPr>
          </a:lstStyle>
          <a:p>
            <a:pPr>
              <a:defRPr/>
            </a:pPr>
            <a:fld id="{3C16E492-7BBF-4556-886E-2E73ACFE28C9}" type="slidenum">
              <a:rPr lang="ru-RU" altLang="ru-RU"/>
              <a:pPr>
                <a:defRPr/>
              </a:pPr>
              <a:t>‹#›</a:t>
            </a:fld>
            <a:endParaRPr lang="ru-RU" altLang="ru-RU"/>
          </a:p>
        </p:txBody>
      </p:sp>
    </p:spTree>
    <p:extLst>
      <p:ext uri="{BB962C8B-B14F-4D97-AF65-F5344CB8AC3E}">
        <p14:creationId xmlns:p14="http://schemas.microsoft.com/office/powerpoint/2010/main" val="108974241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r>
              <a:rPr lang="ru-RU" smtClean="0">
                <a:solidFill>
                  <a:prstClr val="black">
                    <a:tint val="75000"/>
                  </a:prstClr>
                </a:solidFill>
              </a:rPr>
              <a:t>10.02.2016</a:t>
            </a:r>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BE442A26-172A-41EE-8196-A093310F899F}" type="slidenum">
              <a:rPr lang="ru-RU" altLang="ru-RU"/>
              <a:pPr>
                <a:defRPr/>
              </a:pPr>
              <a:t>‹#›</a:t>
            </a:fld>
            <a:endParaRPr lang="ru-RU" altLang="ru-RU"/>
          </a:p>
        </p:txBody>
      </p:sp>
    </p:spTree>
    <p:extLst>
      <p:ext uri="{BB962C8B-B14F-4D97-AF65-F5344CB8AC3E}">
        <p14:creationId xmlns:p14="http://schemas.microsoft.com/office/powerpoint/2010/main" val="258499035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7"/>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r>
              <a:rPr lang="ru-RU" smtClean="0">
                <a:solidFill>
                  <a:prstClr val="black">
                    <a:tint val="75000"/>
                  </a:prstClr>
                </a:solidFill>
              </a:rPr>
              <a:t>10.02.2016</a:t>
            </a:r>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5E267E2A-1023-4ACE-8B7B-09DDFDEA12F9}" type="slidenum">
              <a:rPr lang="ru-RU" altLang="ru-RU"/>
              <a:pPr>
                <a:defRPr/>
              </a:pPr>
              <a:t>‹#›</a:t>
            </a:fld>
            <a:endParaRPr lang="ru-RU" altLang="ru-RU"/>
          </a:p>
        </p:txBody>
      </p:sp>
    </p:spTree>
    <p:extLst>
      <p:ext uri="{BB962C8B-B14F-4D97-AF65-F5344CB8AC3E}">
        <p14:creationId xmlns:p14="http://schemas.microsoft.com/office/powerpoint/2010/main" val="245983870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r>
              <a:rPr lang="ru-RU" smtClean="0">
                <a:solidFill>
                  <a:prstClr val="black">
                    <a:tint val="75000"/>
                  </a:prstClr>
                </a:solidFill>
              </a:rPr>
              <a:t>10.02.2016</a:t>
            </a:r>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80E081A7-14B1-4778-8211-2C8837C256D6}" type="slidenum">
              <a:rPr lang="ru-RU" altLang="ru-RU"/>
              <a:pPr>
                <a:defRPr/>
              </a:pPr>
              <a:t>‹#›</a:t>
            </a:fld>
            <a:endParaRPr lang="ru-RU" altLang="ru-RU"/>
          </a:p>
        </p:txBody>
      </p:sp>
    </p:spTree>
    <p:extLst>
      <p:ext uri="{BB962C8B-B14F-4D97-AF65-F5344CB8AC3E}">
        <p14:creationId xmlns:p14="http://schemas.microsoft.com/office/powerpoint/2010/main" val="199034299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2"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3"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r>
              <a:rPr lang="ru-RU" smtClean="0">
                <a:solidFill>
                  <a:prstClr val="black">
                    <a:tint val="75000"/>
                  </a:prstClr>
                </a:solidFill>
              </a:rPr>
              <a:t>10.02.2016</a:t>
            </a:r>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65DE91EA-A3FA-4061-AE8B-294C536D3701}" type="slidenum">
              <a:rPr lang="ru-RU" altLang="ru-RU"/>
              <a:pPr>
                <a:defRPr/>
              </a:pPr>
              <a:t>‹#›</a:t>
            </a:fld>
            <a:endParaRPr lang="ru-RU" altLang="ru-RU"/>
          </a:p>
        </p:txBody>
      </p:sp>
    </p:spTree>
    <p:extLst>
      <p:ext uri="{BB962C8B-B14F-4D97-AF65-F5344CB8AC3E}">
        <p14:creationId xmlns:p14="http://schemas.microsoft.com/office/powerpoint/2010/main" val="409026849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p:cNvSpPr>
            <a:spLocks noGrp="1"/>
          </p:cNvSpPr>
          <p:nvPr>
            <p:ph type="dt" sz="half" idx="10"/>
          </p:nvPr>
        </p:nvSpPr>
        <p:spPr/>
        <p:txBody>
          <a:bodyPr/>
          <a:lstStyle>
            <a:lvl1pPr>
              <a:defRPr/>
            </a:lvl1pPr>
          </a:lstStyle>
          <a:p>
            <a:pPr>
              <a:defRPr/>
            </a:pPr>
            <a:r>
              <a:rPr lang="ru-RU" smtClean="0">
                <a:solidFill>
                  <a:prstClr val="black">
                    <a:tint val="75000"/>
                  </a:prstClr>
                </a:solidFill>
              </a:rPr>
              <a:t>10.02.2016</a:t>
            </a:r>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D6102B51-FD0C-407C-8355-96869A87BD28}" type="slidenum">
              <a:rPr lang="ru-RU">
                <a:solidFill>
                  <a:prstClr val="black">
                    <a:tint val="75000"/>
                  </a:prstClr>
                </a:solidFill>
              </a:rPr>
              <a:pPr>
                <a:defRPr/>
              </a:pPr>
              <a:t>‹#›</a:t>
            </a:fld>
            <a:endParaRPr lang="ru-RU" dirty="0">
              <a:solidFill>
                <a:prstClr val="black">
                  <a:tint val="75000"/>
                </a:prstClr>
              </a:solidFill>
            </a:endParaRPr>
          </a:p>
        </p:txBody>
      </p:sp>
    </p:spTree>
    <p:extLst>
      <p:ext uri="{BB962C8B-B14F-4D97-AF65-F5344CB8AC3E}">
        <p14:creationId xmlns:p14="http://schemas.microsoft.com/office/powerpoint/2010/main" val="61864907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pPr>
              <a:defRPr/>
            </a:pPr>
            <a:r>
              <a:rPr lang="ru-RU" smtClean="0">
                <a:solidFill>
                  <a:prstClr val="black">
                    <a:tint val="75000"/>
                  </a:prstClr>
                </a:solidFill>
              </a:rPr>
              <a:t>10.02.2016</a:t>
            </a:r>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17DDDC1F-B868-481C-8FAA-78D572F49E2B}" type="slidenum">
              <a:rPr lang="ru-RU">
                <a:solidFill>
                  <a:prstClr val="black">
                    <a:tint val="75000"/>
                  </a:prstClr>
                </a:solidFill>
              </a:rPr>
              <a:pPr>
                <a:defRPr/>
              </a:pPr>
              <a:t>‹#›</a:t>
            </a:fld>
            <a:endParaRPr lang="ru-RU" dirty="0">
              <a:solidFill>
                <a:prstClr val="black">
                  <a:tint val="75000"/>
                </a:prstClr>
              </a:solidFill>
            </a:endParaRPr>
          </a:p>
        </p:txBody>
      </p:sp>
    </p:spTree>
    <p:extLst>
      <p:ext uri="{BB962C8B-B14F-4D97-AF65-F5344CB8AC3E}">
        <p14:creationId xmlns:p14="http://schemas.microsoft.com/office/powerpoint/2010/main" val="179587489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1" y="1709838"/>
            <a:ext cx="10515600" cy="2852737"/>
          </a:xfrm>
        </p:spPr>
        <p:txBody>
          <a:bodyPr anchor="b"/>
          <a:lstStyle>
            <a:lvl1pPr>
              <a:defRPr sz="6000"/>
            </a:lvl1pPr>
          </a:lstStyle>
          <a:p>
            <a:r>
              <a:rPr lang="ru-RU"/>
              <a:t>Образец заголовка</a:t>
            </a:r>
          </a:p>
        </p:txBody>
      </p:sp>
      <p:sp>
        <p:nvSpPr>
          <p:cNvPr id="3" name="Текст 2"/>
          <p:cNvSpPr>
            <a:spLocks noGrp="1"/>
          </p:cNvSpPr>
          <p:nvPr>
            <p:ph type="body" idx="1"/>
          </p:nvPr>
        </p:nvSpPr>
        <p:spPr>
          <a:xfrm>
            <a:off x="831851" y="45895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lvl1pPr>
              <a:defRPr/>
            </a:lvl1pPr>
          </a:lstStyle>
          <a:p>
            <a:pPr>
              <a:defRPr/>
            </a:pPr>
            <a:r>
              <a:rPr lang="ru-RU" smtClean="0">
                <a:solidFill>
                  <a:prstClr val="black">
                    <a:tint val="75000"/>
                  </a:prstClr>
                </a:solidFill>
              </a:rPr>
              <a:t>10.02.2016</a:t>
            </a:r>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86350A75-557E-459F-8997-6C1D09B81BC5}" type="slidenum">
              <a:rPr lang="ru-RU">
                <a:solidFill>
                  <a:prstClr val="black">
                    <a:tint val="75000"/>
                  </a:prstClr>
                </a:solidFill>
              </a:rPr>
              <a:pPr>
                <a:defRPr/>
              </a:pPr>
              <a:t>‹#›</a:t>
            </a:fld>
            <a:endParaRPr lang="ru-RU" dirty="0">
              <a:solidFill>
                <a:prstClr val="black">
                  <a:tint val="75000"/>
                </a:prstClr>
              </a:solidFill>
            </a:endParaRPr>
          </a:p>
        </p:txBody>
      </p:sp>
    </p:spTree>
    <p:extLst>
      <p:ext uri="{BB962C8B-B14F-4D97-AF65-F5344CB8AC3E}">
        <p14:creationId xmlns:p14="http://schemas.microsoft.com/office/powerpoint/2010/main" val="28347648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F5B052FB-5C13-4714-B5C3-D578410F9A8A}" type="datetime1">
              <a:rPr lang="ru-RU" smtClean="0"/>
              <a:t>31.08.2018</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F1F15CBE-8FA7-4CDA-9848-8532FDDA4312}" type="slidenum">
              <a:rPr lang="ru-RU" smtClean="0"/>
              <a:t>‹#›</a:t>
            </a:fld>
            <a:endParaRPr lang="ru-RU"/>
          </a:p>
        </p:txBody>
      </p:sp>
    </p:spTree>
    <p:extLst>
      <p:ext uri="{BB962C8B-B14F-4D97-AF65-F5344CB8AC3E}">
        <p14:creationId xmlns:p14="http://schemas.microsoft.com/office/powerpoint/2010/main" val="158639478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3"/>
          <p:cNvSpPr>
            <a:spLocks noGrp="1"/>
          </p:cNvSpPr>
          <p:nvPr>
            <p:ph type="dt" sz="half" idx="10"/>
          </p:nvPr>
        </p:nvSpPr>
        <p:spPr/>
        <p:txBody>
          <a:bodyPr/>
          <a:lstStyle>
            <a:lvl1pPr>
              <a:defRPr/>
            </a:lvl1pPr>
          </a:lstStyle>
          <a:p>
            <a:pPr>
              <a:defRPr/>
            </a:pPr>
            <a:r>
              <a:rPr lang="ru-RU" smtClean="0">
                <a:solidFill>
                  <a:prstClr val="black">
                    <a:tint val="75000"/>
                  </a:prstClr>
                </a:solidFill>
              </a:rPr>
              <a:t>10.02.2016</a:t>
            </a:r>
            <a:endParaRPr lang="ru-RU" dirty="0">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dirty="0">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FF7357F4-8D52-4A8E-94CB-46B9B5B7FC0A}" type="slidenum">
              <a:rPr lang="ru-RU">
                <a:solidFill>
                  <a:prstClr val="black">
                    <a:tint val="75000"/>
                  </a:prstClr>
                </a:solidFill>
              </a:rPr>
              <a:pPr>
                <a:defRPr/>
              </a:pPr>
              <a:t>‹#›</a:t>
            </a:fld>
            <a:endParaRPr lang="ru-RU" dirty="0">
              <a:solidFill>
                <a:prstClr val="black">
                  <a:tint val="75000"/>
                </a:prstClr>
              </a:solidFill>
            </a:endParaRPr>
          </a:p>
        </p:txBody>
      </p:sp>
    </p:spTree>
    <p:extLst>
      <p:ext uri="{BB962C8B-B14F-4D97-AF65-F5344CB8AC3E}">
        <p14:creationId xmlns:p14="http://schemas.microsoft.com/office/powerpoint/2010/main" val="356170165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9"/>
            <a:ext cx="10515600" cy="1325563"/>
          </a:xfrm>
        </p:spPr>
        <p:txBody>
          <a:bodyPr/>
          <a:lstStyle/>
          <a:p>
            <a:r>
              <a:rPr lang="ru-RU"/>
              <a:t>Образец заголовка</a:t>
            </a:r>
          </a:p>
        </p:txBody>
      </p:sp>
      <p:sp>
        <p:nvSpPr>
          <p:cNvPr id="3" name="Текст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839789"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6172203"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3"/>
          <p:cNvSpPr>
            <a:spLocks noGrp="1"/>
          </p:cNvSpPr>
          <p:nvPr>
            <p:ph type="dt" sz="half" idx="10"/>
          </p:nvPr>
        </p:nvSpPr>
        <p:spPr/>
        <p:txBody>
          <a:bodyPr/>
          <a:lstStyle>
            <a:lvl1pPr>
              <a:defRPr/>
            </a:lvl1pPr>
          </a:lstStyle>
          <a:p>
            <a:pPr>
              <a:defRPr/>
            </a:pPr>
            <a:r>
              <a:rPr lang="ru-RU" smtClean="0">
                <a:solidFill>
                  <a:prstClr val="black">
                    <a:tint val="75000"/>
                  </a:prstClr>
                </a:solidFill>
              </a:rPr>
              <a:t>10.02.2016</a:t>
            </a:r>
            <a:endParaRPr lang="ru-RU" dirty="0">
              <a:solidFill>
                <a:prstClr val="black">
                  <a:tint val="75000"/>
                </a:prstClr>
              </a:solidFill>
            </a:endParaRPr>
          </a:p>
        </p:txBody>
      </p:sp>
      <p:sp>
        <p:nvSpPr>
          <p:cNvPr id="8" name="Нижний колонтитул 4"/>
          <p:cNvSpPr>
            <a:spLocks noGrp="1"/>
          </p:cNvSpPr>
          <p:nvPr>
            <p:ph type="ftr" sz="quarter" idx="11"/>
          </p:nvPr>
        </p:nvSpPr>
        <p:spPr/>
        <p:txBody>
          <a:bodyPr/>
          <a:lstStyle>
            <a:lvl1pPr>
              <a:defRPr/>
            </a:lvl1pPr>
          </a:lstStyle>
          <a:p>
            <a:pPr>
              <a:defRPr/>
            </a:pPr>
            <a:endParaRPr lang="ru-RU" dirty="0">
              <a:solidFill>
                <a:prstClr val="black">
                  <a:tint val="75000"/>
                </a:prstClr>
              </a:solidFill>
            </a:endParaRPr>
          </a:p>
        </p:txBody>
      </p:sp>
      <p:sp>
        <p:nvSpPr>
          <p:cNvPr id="9" name="Номер слайда 5"/>
          <p:cNvSpPr>
            <a:spLocks noGrp="1"/>
          </p:cNvSpPr>
          <p:nvPr>
            <p:ph type="sldNum" sz="quarter" idx="12"/>
          </p:nvPr>
        </p:nvSpPr>
        <p:spPr/>
        <p:txBody>
          <a:bodyPr/>
          <a:lstStyle>
            <a:lvl1pPr>
              <a:defRPr/>
            </a:lvl1pPr>
          </a:lstStyle>
          <a:p>
            <a:pPr>
              <a:defRPr/>
            </a:pPr>
            <a:fld id="{5422E993-94F1-4A02-97EC-595791DF44D8}" type="slidenum">
              <a:rPr lang="ru-RU">
                <a:solidFill>
                  <a:prstClr val="black">
                    <a:tint val="75000"/>
                  </a:prstClr>
                </a:solidFill>
              </a:rPr>
              <a:pPr>
                <a:defRPr/>
              </a:pPr>
              <a:t>‹#›</a:t>
            </a:fld>
            <a:endParaRPr lang="ru-RU" dirty="0">
              <a:solidFill>
                <a:prstClr val="black">
                  <a:tint val="75000"/>
                </a:prstClr>
              </a:solidFill>
            </a:endParaRPr>
          </a:p>
        </p:txBody>
      </p:sp>
    </p:spTree>
    <p:extLst>
      <p:ext uri="{BB962C8B-B14F-4D97-AF65-F5344CB8AC3E}">
        <p14:creationId xmlns:p14="http://schemas.microsoft.com/office/powerpoint/2010/main" val="257132554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3"/>
          <p:cNvSpPr>
            <a:spLocks noGrp="1"/>
          </p:cNvSpPr>
          <p:nvPr>
            <p:ph type="dt" sz="half" idx="10"/>
          </p:nvPr>
        </p:nvSpPr>
        <p:spPr/>
        <p:txBody>
          <a:bodyPr/>
          <a:lstStyle>
            <a:lvl1pPr>
              <a:defRPr/>
            </a:lvl1pPr>
          </a:lstStyle>
          <a:p>
            <a:pPr>
              <a:defRPr/>
            </a:pPr>
            <a:r>
              <a:rPr lang="ru-RU" smtClean="0">
                <a:solidFill>
                  <a:prstClr val="black">
                    <a:tint val="75000"/>
                  </a:prstClr>
                </a:solidFill>
              </a:rPr>
              <a:t>10.02.2016</a:t>
            </a:r>
            <a:endParaRPr lang="ru-RU" dirty="0">
              <a:solidFill>
                <a:prstClr val="black">
                  <a:tint val="75000"/>
                </a:prstClr>
              </a:solidFill>
            </a:endParaRPr>
          </a:p>
        </p:txBody>
      </p:sp>
      <p:sp>
        <p:nvSpPr>
          <p:cNvPr id="4" name="Нижний колонтитул 4"/>
          <p:cNvSpPr>
            <a:spLocks noGrp="1"/>
          </p:cNvSpPr>
          <p:nvPr>
            <p:ph type="ftr" sz="quarter" idx="11"/>
          </p:nvPr>
        </p:nvSpPr>
        <p:spPr/>
        <p:txBody>
          <a:bodyPr/>
          <a:lstStyle>
            <a:lvl1pPr>
              <a:defRPr/>
            </a:lvl1pPr>
          </a:lstStyle>
          <a:p>
            <a:pPr>
              <a:defRPr/>
            </a:pPr>
            <a:endParaRPr lang="ru-RU" dirty="0">
              <a:solidFill>
                <a:prstClr val="black">
                  <a:tint val="75000"/>
                </a:prstClr>
              </a:solidFill>
            </a:endParaRPr>
          </a:p>
        </p:txBody>
      </p:sp>
      <p:sp>
        <p:nvSpPr>
          <p:cNvPr id="5" name="Номер слайда 5"/>
          <p:cNvSpPr>
            <a:spLocks noGrp="1"/>
          </p:cNvSpPr>
          <p:nvPr>
            <p:ph type="sldNum" sz="quarter" idx="12"/>
          </p:nvPr>
        </p:nvSpPr>
        <p:spPr/>
        <p:txBody>
          <a:bodyPr/>
          <a:lstStyle>
            <a:lvl1pPr>
              <a:defRPr/>
            </a:lvl1pPr>
          </a:lstStyle>
          <a:p>
            <a:pPr>
              <a:defRPr/>
            </a:pPr>
            <a:fld id="{E73C17F9-3F70-418B-B6BC-F92BBB78796B}" type="slidenum">
              <a:rPr lang="ru-RU">
                <a:solidFill>
                  <a:prstClr val="black">
                    <a:tint val="75000"/>
                  </a:prstClr>
                </a:solidFill>
              </a:rPr>
              <a:pPr>
                <a:defRPr/>
              </a:pPr>
              <a:t>‹#›</a:t>
            </a:fld>
            <a:endParaRPr lang="ru-RU" dirty="0">
              <a:solidFill>
                <a:prstClr val="black">
                  <a:tint val="75000"/>
                </a:prstClr>
              </a:solidFill>
            </a:endParaRPr>
          </a:p>
        </p:txBody>
      </p:sp>
    </p:spTree>
    <p:extLst>
      <p:ext uri="{BB962C8B-B14F-4D97-AF65-F5344CB8AC3E}">
        <p14:creationId xmlns:p14="http://schemas.microsoft.com/office/powerpoint/2010/main" val="343328702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r>
              <a:rPr lang="ru-RU" smtClean="0">
                <a:solidFill>
                  <a:prstClr val="black">
                    <a:tint val="75000"/>
                  </a:prstClr>
                </a:solidFill>
              </a:rPr>
              <a:t>10.02.2016</a:t>
            </a:r>
            <a:endParaRPr lang="ru-RU" dirty="0">
              <a:solidFill>
                <a:prstClr val="black">
                  <a:tint val="75000"/>
                </a:prstClr>
              </a:solidFill>
            </a:endParaRPr>
          </a:p>
        </p:txBody>
      </p:sp>
      <p:sp>
        <p:nvSpPr>
          <p:cNvPr id="3" name="Нижний колонтитул 4"/>
          <p:cNvSpPr>
            <a:spLocks noGrp="1"/>
          </p:cNvSpPr>
          <p:nvPr>
            <p:ph type="ftr" sz="quarter" idx="11"/>
          </p:nvPr>
        </p:nvSpPr>
        <p:spPr/>
        <p:txBody>
          <a:bodyPr/>
          <a:lstStyle>
            <a:lvl1pPr>
              <a:defRPr/>
            </a:lvl1pPr>
          </a:lstStyle>
          <a:p>
            <a:pPr>
              <a:defRPr/>
            </a:pPr>
            <a:endParaRPr lang="ru-RU" dirty="0">
              <a:solidFill>
                <a:prstClr val="black">
                  <a:tint val="75000"/>
                </a:prstClr>
              </a:solidFill>
            </a:endParaRPr>
          </a:p>
        </p:txBody>
      </p:sp>
      <p:sp>
        <p:nvSpPr>
          <p:cNvPr id="4" name="Номер слайда 5"/>
          <p:cNvSpPr>
            <a:spLocks noGrp="1"/>
          </p:cNvSpPr>
          <p:nvPr>
            <p:ph type="sldNum" sz="quarter" idx="12"/>
          </p:nvPr>
        </p:nvSpPr>
        <p:spPr/>
        <p:txBody>
          <a:bodyPr/>
          <a:lstStyle>
            <a:lvl1pPr>
              <a:defRPr/>
            </a:lvl1pPr>
          </a:lstStyle>
          <a:p>
            <a:pPr>
              <a:defRPr/>
            </a:pPr>
            <a:fld id="{7AE3F632-3016-4CCE-ADE3-EFDB7D461A0D}" type="slidenum">
              <a:rPr lang="ru-RU">
                <a:solidFill>
                  <a:prstClr val="black">
                    <a:tint val="75000"/>
                  </a:prstClr>
                </a:solidFill>
              </a:rPr>
              <a:pPr>
                <a:defRPr/>
              </a:pPr>
              <a:t>‹#›</a:t>
            </a:fld>
            <a:endParaRPr lang="ru-RU" dirty="0">
              <a:solidFill>
                <a:prstClr val="black">
                  <a:tint val="75000"/>
                </a:prstClr>
              </a:solidFill>
            </a:endParaRPr>
          </a:p>
        </p:txBody>
      </p:sp>
    </p:spTree>
    <p:extLst>
      <p:ext uri="{BB962C8B-B14F-4D97-AF65-F5344CB8AC3E}">
        <p14:creationId xmlns:p14="http://schemas.microsoft.com/office/powerpoint/2010/main" val="322945481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p:cNvSpPr>
            <a:spLocks noGrp="1"/>
          </p:cNvSpPr>
          <p:nvPr>
            <p:ph idx="1"/>
          </p:nvPr>
        </p:nvSpPr>
        <p:spPr>
          <a:xfrm>
            <a:off x="5183188" y="9875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3"/>
          <p:cNvSpPr>
            <a:spLocks noGrp="1"/>
          </p:cNvSpPr>
          <p:nvPr>
            <p:ph type="dt" sz="half" idx="10"/>
          </p:nvPr>
        </p:nvSpPr>
        <p:spPr/>
        <p:txBody>
          <a:bodyPr/>
          <a:lstStyle>
            <a:lvl1pPr>
              <a:defRPr/>
            </a:lvl1pPr>
          </a:lstStyle>
          <a:p>
            <a:pPr>
              <a:defRPr/>
            </a:pPr>
            <a:r>
              <a:rPr lang="ru-RU" smtClean="0">
                <a:solidFill>
                  <a:prstClr val="black">
                    <a:tint val="75000"/>
                  </a:prstClr>
                </a:solidFill>
              </a:rPr>
              <a:t>10.02.2016</a:t>
            </a:r>
            <a:endParaRPr lang="ru-RU" dirty="0">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dirty="0">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4B79AB78-FFC1-4975-A42F-1875F5166F65}" type="slidenum">
              <a:rPr lang="ru-RU">
                <a:solidFill>
                  <a:prstClr val="black">
                    <a:tint val="75000"/>
                  </a:prstClr>
                </a:solidFill>
              </a:rPr>
              <a:pPr>
                <a:defRPr/>
              </a:pPr>
              <a:t>‹#›</a:t>
            </a:fld>
            <a:endParaRPr lang="ru-RU" dirty="0">
              <a:solidFill>
                <a:prstClr val="black">
                  <a:tint val="75000"/>
                </a:prstClr>
              </a:solidFill>
            </a:endParaRPr>
          </a:p>
        </p:txBody>
      </p:sp>
    </p:spTree>
    <p:extLst>
      <p:ext uri="{BB962C8B-B14F-4D97-AF65-F5344CB8AC3E}">
        <p14:creationId xmlns:p14="http://schemas.microsoft.com/office/powerpoint/2010/main" val="384225692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p:cNvSpPr>
            <a:spLocks noGrp="1"/>
          </p:cNvSpPr>
          <p:nvPr>
            <p:ph type="pic" idx="1"/>
          </p:nvPr>
        </p:nvSpPr>
        <p:spPr>
          <a:xfrm>
            <a:off x="5183188" y="9875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dirty="0"/>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3"/>
          <p:cNvSpPr>
            <a:spLocks noGrp="1"/>
          </p:cNvSpPr>
          <p:nvPr>
            <p:ph type="dt" sz="half" idx="10"/>
          </p:nvPr>
        </p:nvSpPr>
        <p:spPr/>
        <p:txBody>
          <a:bodyPr/>
          <a:lstStyle>
            <a:lvl1pPr>
              <a:defRPr/>
            </a:lvl1pPr>
          </a:lstStyle>
          <a:p>
            <a:pPr>
              <a:defRPr/>
            </a:pPr>
            <a:r>
              <a:rPr lang="ru-RU" smtClean="0">
                <a:solidFill>
                  <a:prstClr val="black">
                    <a:tint val="75000"/>
                  </a:prstClr>
                </a:solidFill>
              </a:rPr>
              <a:t>10.02.2016</a:t>
            </a:r>
            <a:endParaRPr lang="ru-RU" dirty="0">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dirty="0">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92225442-5A9A-4E57-8FEA-935FD6A6A115}" type="slidenum">
              <a:rPr lang="ru-RU">
                <a:solidFill>
                  <a:prstClr val="black">
                    <a:tint val="75000"/>
                  </a:prstClr>
                </a:solidFill>
              </a:rPr>
              <a:pPr>
                <a:defRPr/>
              </a:pPr>
              <a:t>‹#›</a:t>
            </a:fld>
            <a:endParaRPr lang="ru-RU" dirty="0">
              <a:solidFill>
                <a:prstClr val="black">
                  <a:tint val="75000"/>
                </a:prstClr>
              </a:solidFill>
            </a:endParaRPr>
          </a:p>
        </p:txBody>
      </p:sp>
    </p:spTree>
    <p:extLst>
      <p:ext uri="{BB962C8B-B14F-4D97-AF65-F5344CB8AC3E}">
        <p14:creationId xmlns:p14="http://schemas.microsoft.com/office/powerpoint/2010/main" val="9671984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pPr>
              <a:defRPr/>
            </a:pPr>
            <a:r>
              <a:rPr lang="ru-RU" smtClean="0">
                <a:solidFill>
                  <a:prstClr val="black">
                    <a:tint val="75000"/>
                  </a:prstClr>
                </a:solidFill>
              </a:rPr>
              <a:t>10.02.2016</a:t>
            </a:r>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405D6223-F2C2-4E36-AE61-82D04464380D}" type="slidenum">
              <a:rPr lang="ru-RU">
                <a:solidFill>
                  <a:prstClr val="black">
                    <a:tint val="75000"/>
                  </a:prstClr>
                </a:solidFill>
              </a:rPr>
              <a:pPr>
                <a:defRPr/>
              </a:pPr>
              <a:t>‹#›</a:t>
            </a:fld>
            <a:endParaRPr lang="ru-RU" dirty="0">
              <a:solidFill>
                <a:prstClr val="black">
                  <a:tint val="75000"/>
                </a:prstClr>
              </a:solidFill>
            </a:endParaRPr>
          </a:p>
        </p:txBody>
      </p:sp>
    </p:spTree>
    <p:extLst>
      <p:ext uri="{BB962C8B-B14F-4D97-AF65-F5344CB8AC3E}">
        <p14:creationId xmlns:p14="http://schemas.microsoft.com/office/powerpoint/2010/main" val="77137375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2" y="365125"/>
            <a:ext cx="2628900" cy="581183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838203"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pPr>
              <a:defRPr/>
            </a:pPr>
            <a:r>
              <a:rPr lang="ru-RU" smtClean="0">
                <a:solidFill>
                  <a:prstClr val="black">
                    <a:tint val="75000"/>
                  </a:prstClr>
                </a:solidFill>
              </a:rPr>
              <a:t>10.02.2016</a:t>
            </a:r>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5FC716C7-4054-421F-9BED-4DA9C54BFE10}" type="slidenum">
              <a:rPr lang="ru-RU">
                <a:solidFill>
                  <a:prstClr val="black">
                    <a:tint val="75000"/>
                  </a:prstClr>
                </a:solidFill>
              </a:rPr>
              <a:pPr>
                <a:defRPr/>
              </a:pPr>
              <a:t>‹#›</a:t>
            </a:fld>
            <a:endParaRPr lang="ru-RU" dirty="0">
              <a:solidFill>
                <a:prstClr val="black">
                  <a:tint val="75000"/>
                </a:prstClr>
              </a:solidFill>
            </a:endParaRPr>
          </a:p>
        </p:txBody>
      </p:sp>
    </p:spTree>
    <p:extLst>
      <p:ext uri="{BB962C8B-B14F-4D97-AF65-F5344CB8AC3E}">
        <p14:creationId xmlns:p14="http://schemas.microsoft.com/office/powerpoint/2010/main" val="142114227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1508565-1B8B-42C1-A50A-D620064CDBC0}" type="datetime1">
              <a:rPr lang="ru-RU" smtClean="0">
                <a:solidFill>
                  <a:prstClr val="black">
                    <a:tint val="75000"/>
                  </a:prstClr>
                </a:solidFill>
              </a:rPr>
              <a:pPr/>
              <a:t>31.08.2018</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F1F15CBE-8FA7-4CDA-9848-8532FDDA4312}"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44347928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E05CE61-3B63-4884-BE05-ACB9EFE9F59C}" type="datetime1">
              <a:rPr lang="ru-RU" smtClean="0">
                <a:solidFill>
                  <a:prstClr val="black">
                    <a:tint val="75000"/>
                  </a:prstClr>
                </a:solidFill>
              </a:rPr>
              <a:pPr/>
              <a:t>31.08.2018</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F1F15CBE-8FA7-4CDA-9848-8532FDDA4312}"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8690145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7384AE51-E6F6-4E1F-82BB-F44A134F53BD}" type="datetime1">
              <a:rPr lang="ru-RU" smtClean="0"/>
              <a:t>31.08.2018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1F15CBE-8FA7-4CDA-9848-8532FDDA4312}" type="slidenum">
              <a:rPr lang="ru-RU" smtClean="0"/>
              <a:t>‹#›</a:t>
            </a:fld>
            <a:endParaRPr lang="ru-RU"/>
          </a:p>
        </p:txBody>
      </p:sp>
    </p:spTree>
    <p:extLst>
      <p:ext uri="{BB962C8B-B14F-4D97-AF65-F5344CB8AC3E}">
        <p14:creationId xmlns:p14="http://schemas.microsoft.com/office/powerpoint/2010/main" val="243630843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1BBECA83-2278-4521-A9E5-D37AAD653F14}" type="datetime1">
              <a:rPr lang="ru-RU" smtClean="0">
                <a:solidFill>
                  <a:prstClr val="black">
                    <a:tint val="75000"/>
                  </a:prstClr>
                </a:solidFill>
              </a:rPr>
              <a:pPr/>
              <a:t>31.08.2018</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F1F15CBE-8FA7-4CDA-9848-8532FDDA4312}"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56272334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C2C51F16-C4FA-4C9D-B592-3ED6923E44B7}" type="datetime1">
              <a:rPr lang="ru-RU" smtClean="0">
                <a:solidFill>
                  <a:prstClr val="black">
                    <a:tint val="75000"/>
                  </a:prstClr>
                </a:solidFill>
              </a:rPr>
              <a:pPr/>
              <a:t>31.08.2018</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F1F15CBE-8FA7-4CDA-9848-8532FDDA4312}"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6165289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2C6796D9-6CB0-4945-85EC-5C6ABFA10ADF}" type="datetime1">
              <a:rPr lang="ru-RU" smtClean="0">
                <a:solidFill>
                  <a:prstClr val="black">
                    <a:tint val="75000"/>
                  </a:prstClr>
                </a:solidFill>
              </a:rPr>
              <a:pPr/>
              <a:t>31.08.2018</a:t>
            </a:fld>
            <a:endParaRPr lang="ru-RU">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p:cNvSpPr>
            <a:spLocks noGrp="1"/>
          </p:cNvSpPr>
          <p:nvPr>
            <p:ph type="sldNum" sz="quarter" idx="12"/>
          </p:nvPr>
        </p:nvSpPr>
        <p:spPr/>
        <p:txBody>
          <a:bodyPr/>
          <a:lstStyle/>
          <a:p>
            <a:fld id="{F1F15CBE-8FA7-4CDA-9848-8532FDDA4312}"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67191068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0A0C5ECB-FEFA-4400-98AD-A8DDB117529E}" type="datetime1">
              <a:rPr lang="ru-RU" smtClean="0">
                <a:solidFill>
                  <a:prstClr val="black">
                    <a:tint val="75000"/>
                  </a:prstClr>
                </a:solidFill>
              </a:rPr>
              <a:pPr/>
              <a:t>31.08.2018</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fld id="{F1F15CBE-8FA7-4CDA-9848-8532FDDA4312}"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75971108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F5B052FB-5C13-4714-B5C3-D578410F9A8A}" type="datetime1">
              <a:rPr lang="ru-RU" smtClean="0">
                <a:solidFill>
                  <a:prstClr val="black">
                    <a:tint val="75000"/>
                  </a:prstClr>
                </a:solidFill>
              </a:rPr>
              <a:pPr/>
              <a:t>31.08.2018</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fld id="{F1F15CBE-8FA7-4CDA-9848-8532FDDA4312}"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82686572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7384AE51-E6F6-4E1F-82BB-F44A134F53BD}" type="datetime1">
              <a:rPr lang="ru-RU" smtClean="0">
                <a:solidFill>
                  <a:prstClr val="black">
                    <a:tint val="75000"/>
                  </a:prstClr>
                </a:solidFill>
              </a:rPr>
              <a:pPr/>
              <a:t>31.08.2018</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F1F15CBE-8FA7-4CDA-9848-8532FDDA4312}"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4854177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6D4BCC45-9450-4604-B695-71CF2BC70519}" type="datetime1">
              <a:rPr lang="ru-RU" smtClean="0">
                <a:solidFill>
                  <a:prstClr val="black">
                    <a:tint val="75000"/>
                  </a:prstClr>
                </a:solidFill>
              </a:rPr>
              <a:pPr/>
              <a:t>31.08.2018</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F1F15CBE-8FA7-4CDA-9848-8532FDDA4312}"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18465862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6886297-C08B-4965-8D2F-3F2B5462B430}" type="datetime1">
              <a:rPr lang="ru-RU" smtClean="0">
                <a:solidFill>
                  <a:prstClr val="black">
                    <a:tint val="75000"/>
                  </a:prstClr>
                </a:solidFill>
              </a:rPr>
              <a:pPr/>
              <a:t>31.08.2018</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F1F15CBE-8FA7-4CDA-9848-8532FDDA4312}"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05313551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1E2BD21-D733-47D7-A479-EA74F061973F}" type="datetime1">
              <a:rPr lang="ru-RU" smtClean="0">
                <a:solidFill>
                  <a:prstClr val="black">
                    <a:tint val="75000"/>
                  </a:prstClr>
                </a:solidFill>
              </a:rPr>
              <a:pPr/>
              <a:t>31.08.2018</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F1F15CBE-8FA7-4CDA-9848-8532FDDA4312}"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72696399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1508565-1B8B-42C1-A50A-D620064CDBC0}" type="datetime1">
              <a:rPr lang="ru-RU" smtClean="0">
                <a:solidFill>
                  <a:prstClr val="black">
                    <a:tint val="75000"/>
                  </a:prstClr>
                </a:solidFill>
              </a:rPr>
              <a:pPr/>
              <a:t>31.08.2018</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F1F15CBE-8FA7-4CDA-9848-8532FDDA4312}"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5660910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6D4BCC45-9450-4604-B695-71CF2BC70519}" type="datetime1">
              <a:rPr lang="ru-RU" smtClean="0"/>
              <a:t>31.08.2018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1F15CBE-8FA7-4CDA-9848-8532FDDA4312}" type="slidenum">
              <a:rPr lang="ru-RU" smtClean="0"/>
              <a:t>‹#›</a:t>
            </a:fld>
            <a:endParaRPr lang="ru-RU"/>
          </a:p>
        </p:txBody>
      </p:sp>
    </p:spTree>
    <p:extLst>
      <p:ext uri="{BB962C8B-B14F-4D97-AF65-F5344CB8AC3E}">
        <p14:creationId xmlns:p14="http://schemas.microsoft.com/office/powerpoint/2010/main" val="233140976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E05CE61-3B63-4884-BE05-ACB9EFE9F59C}" type="datetime1">
              <a:rPr lang="ru-RU" smtClean="0">
                <a:solidFill>
                  <a:prstClr val="black">
                    <a:tint val="75000"/>
                  </a:prstClr>
                </a:solidFill>
              </a:rPr>
              <a:pPr/>
              <a:t>31.08.2018</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F1F15CBE-8FA7-4CDA-9848-8532FDDA4312}"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27519538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1BBECA83-2278-4521-A9E5-D37AAD653F14}" type="datetime1">
              <a:rPr lang="ru-RU" smtClean="0">
                <a:solidFill>
                  <a:prstClr val="black">
                    <a:tint val="75000"/>
                  </a:prstClr>
                </a:solidFill>
              </a:rPr>
              <a:pPr/>
              <a:t>31.08.2018</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F1F15CBE-8FA7-4CDA-9848-8532FDDA4312}"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12682640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C2C51F16-C4FA-4C9D-B592-3ED6923E44B7}" type="datetime1">
              <a:rPr lang="ru-RU" smtClean="0">
                <a:solidFill>
                  <a:prstClr val="black">
                    <a:tint val="75000"/>
                  </a:prstClr>
                </a:solidFill>
              </a:rPr>
              <a:pPr/>
              <a:t>31.08.2018</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F1F15CBE-8FA7-4CDA-9848-8532FDDA4312}"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90303311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2C6796D9-6CB0-4945-85EC-5C6ABFA10ADF}" type="datetime1">
              <a:rPr lang="ru-RU" smtClean="0">
                <a:solidFill>
                  <a:prstClr val="black">
                    <a:tint val="75000"/>
                  </a:prstClr>
                </a:solidFill>
              </a:rPr>
              <a:pPr/>
              <a:t>31.08.2018</a:t>
            </a:fld>
            <a:endParaRPr lang="ru-RU">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p:cNvSpPr>
            <a:spLocks noGrp="1"/>
          </p:cNvSpPr>
          <p:nvPr>
            <p:ph type="sldNum" sz="quarter" idx="12"/>
          </p:nvPr>
        </p:nvSpPr>
        <p:spPr/>
        <p:txBody>
          <a:bodyPr/>
          <a:lstStyle/>
          <a:p>
            <a:fld id="{F1F15CBE-8FA7-4CDA-9848-8532FDDA4312}"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83850480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0A0C5ECB-FEFA-4400-98AD-A8DDB117529E}" type="datetime1">
              <a:rPr lang="ru-RU" smtClean="0">
                <a:solidFill>
                  <a:prstClr val="black">
                    <a:tint val="75000"/>
                  </a:prstClr>
                </a:solidFill>
              </a:rPr>
              <a:pPr/>
              <a:t>31.08.2018</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fld id="{F1F15CBE-8FA7-4CDA-9848-8532FDDA4312}"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24193446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F5B052FB-5C13-4714-B5C3-D578410F9A8A}" type="datetime1">
              <a:rPr lang="ru-RU" smtClean="0">
                <a:solidFill>
                  <a:prstClr val="black">
                    <a:tint val="75000"/>
                  </a:prstClr>
                </a:solidFill>
              </a:rPr>
              <a:pPr/>
              <a:t>31.08.2018</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fld id="{F1F15CBE-8FA7-4CDA-9848-8532FDDA4312}"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12660411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7384AE51-E6F6-4E1F-82BB-F44A134F53BD}" type="datetime1">
              <a:rPr lang="ru-RU" smtClean="0">
                <a:solidFill>
                  <a:prstClr val="black">
                    <a:tint val="75000"/>
                  </a:prstClr>
                </a:solidFill>
              </a:rPr>
              <a:pPr/>
              <a:t>31.08.2018</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F1F15CBE-8FA7-4CDA-9848-8532FDDA4312}"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95128765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6D4BCC45-9450-4604-B695-71CF2BC70519}" type="datetime1">
              <a:rPr lang="ru-RU" smtClean="0">
                <a:solidFill>
                  <a:prstClr val="black">
                    <a:tint val="75000"/>
                  </a:prstClr>
                </a:solidFill>
              </a:rPr>
              <a:pPr/>
              <a:t>31.08.2018</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F1F15CBE-8FA7-4CDA-9848-8532FDDA4312}"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8904268"/>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6886297-C08B-4965-8D2F-3F2B5462B430}" type="datetime1">
              <a:rPr lang="ru-RU" smtClean="0">
                <a:solidFill>
                  <a:prstClr val="black">
                    <a:tint val="75000"/>
                  </a:prstClr>
                </a:solidFill>
              </a:rPr>
              <a:pPr/>
              <a:t>31.08.2018</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F1F15CBE-8FA7-4CDA-9848-8532FDDA4312}"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71520077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1E2BD21-D733-47D7-A479-EA74F061973F}" type="datetime1">
              <a:rPr lang="ru-RU" smtClean="0">
                <a:solidFill>
                  <a:prstClr val="black">
                    <a:tint val="75000"/>
                  </a:prstClr>
                </a:solidFill>
              </a:rPr>
              <a:pPr/>
              <a:t>31.08.2018</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F1F15CBE-8FA7-4CDA-9848-8532FDDA4312}"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9036672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2.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2.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jpe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FB342F-7D2F-41D3-99FF-E480501B8F08}" type="datetime1">
              <a:rPr lang="ru-RU" smtClean="0"/>
              <a:t>31.08.2018</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F15CBE-8FA7-4CDA-9848-8532FDDA4312}" type="slidenum">
              <a:rPr lang="ru-RU" smtClean="0"/>
              <a:t>‹#›</a:t>
            </a:fld>
            <a:endParaRPr lang="ru-RU"/>
          </a:p>
        </p:txBody>
      </p:sp>
    </p:spTree>
    <p:extLst>
      <p:ext uri="{BB962C8B-B14F-4D97-AF65-F5344CB8AC3E}">
        <p14:creationId xmlns:p14="http://schemas.microsoft.com/office/powerpoint/2010/main" val="17096229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FB342F-7D2F-41D3-99FF-E480501B8F08}" type="datetime1">
              <a:rPr lang="ru-RU" smtClean="0">
                <a:solidFill>
                  <a:prstClr val="black">
                    <a:tint val="75000"/>
                  </a:prstClr>
                </a:solidFill>
              </a:rPr>
              <a:pPr/>
              <a:t>31.08.2018</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solidFill>
                <a:prstClr val="black">
                  <a:tint val="75000"/>
                </a:prstClr>
              </a:solidFill>
            </a:endParaRPr>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F15CBE-8FA7-4CDA-9848-8532FDDA4312}"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50383280"/>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lum/>
          </a:blip>
          <a:srcRect/>
          <a:stretch>
            <a:fillRect t="-3000" b="-3000"/>
          </a:stretch>
        </a:blipFill>
        <a:effectLst/>
      </p:bgPr>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838200" y="365129"/>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ru-RU"/>
              <a:t>Образец заголовка</a:t>
            </a:r>
          </a:p>
        </p:txBody>
      </p:sp>
      <p:sp>
        <p:nvSpPr>
          <p:cNvPr id="1027" name="Текст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a:t>Образец текста</a:t>
            </a:r>
          </a:p>
          <a:p>
            <a:pPr lvl="1"/>
            <a:r>
              <a:rPr lang="ru-RU" altLang="ru-RU"/>
              <a:t>Второй уровень</a:t>
            </a:r>
          </a:p>
          <a:p>
            <a:pPr lvl="2"/>
            <a:r>
              <a:rPr lang="ru-RU" altLang="ru-RU"/>
              <a:t>Третий уровень</a:t>
            </a:r>
          </a:p>
          <a:p>
            <a:pPr lvl="3"/>
            <a:r>
              <a:rPr lang="ru-RU" altLang="ru-RU"/>
              <a:t>Четвертый уровень</a:t>
            </a:r>
          </a:p>
          <a:p>
            <a:pPr lvl="4"/>
            <a:r>
              <a:rPr lang="ru-RU" altLang="ru-RU"/>
              <a:t>Пятый уровень</a:t>
            </a:r>
          </a:p>
        </p:txBody>
      </p:sp>
      <p:sp>
        <p:nvSpPr>
          <p:cNvPr id="4" name="Дата 3"/>
          <p:cNvSpPr>
            <a:spLocks noGrp="1"/>
          </p:cNvSpPr>
          <p:nvPr>
            <p:ph type="dt" sz="half" idx="2"/>
          </p:nvPr>
        </p:nvSpPr>
        <p:spPr>
          <a:xfrm>
            <a:off x="838200" y="6356450"/>
            <a:ext cx="27432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r>
              <a:rPr lang="ru-RU">
                <a:solidFill>
                  <a:prstClr val="black">
                    <a:tint val="75000"/>
                  </a:prstClr>
                </a:solidFill>
              </a:rPr>
              <a:t>10.02.2016</a:t>
            </a:r>
            <a:endParaRPr lang="ru-RU" dirty="0">
              <a:solidFill>
                <a:prstClr val="black">
                  <a:tint val="75000"/>
                </a:prstClr>
              </a:solidFill>
            </a:endParaRPr>
          </a:p>
        </p:txBody>
      </p:sp>
      <p:sp>
        <p:nvSpPr>
          <p:cNvPr id="5" name="Нижний колонтитул 4"/>
          <p:cNvSpPr>
            <a:spLocks noGrp="1"/>
          </p:cNvSpPr>
          <p:nvPr>
            <p:ph type="ftr" sz="quarter" idx="3"/>
          </p:nvPr>
        </p:nvSpPr>
        <p:spPr>
          <a:xfrm>
            <a:off x="4038600" y="6356450"/>
            <a:ext cx="4114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ru-RU" dirty="0">
              <a:solidFill>
                <a:prstClr val="black">
                  <a:tint val="75000"/>
                </a:prstClr>
              </a:solidFill>
            </a:endParaRPr>
          </a:p>
        </p:txBody>
      </p:sp>
      <p:sp>
        <p:nvSpPr>
          <p:cNvPr id="6" name="Номер слайда 5"/>
          <p:cNvSpPr>
            <a:spLocks noGrp="1"/>
          </p:cNvSpPr>
          <p:nvPr>
            <p:ph type="sldNum" sz="quarter" idx="4"/>
          </p:nvPr>
        </p:nvSpPr>
        <p:spPr>
          <a:xfrm>
            <a:off x="8610600" y="6356450"/>
            <a:ext cx="27432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960B19C8-07B2-47AD-87EF-1E955DB3308E}" type="slidenum">
              <a:rPr lang="ru-RU">
                <a:solidFill>
                  <a:prstClr val="black">
                    <a:tint val="75000"/>
                  </a:prstClr>
                </a:solidFill>
              </a:rPr>
              <a:pPr>
                <a:defRPr/>
              </a:pPr>
              <a:t>‹#›</a:t>
            </a:fld>
            <a:endParaRPr lang="ru-RU" dirty="0">
              <a:solidFill>
                <a:prstClr val="black">
                  <a:tint val="75000"/>
                </a:prstClr>
              </a:solidFill>
            </a:endParaRPr>
          </a:p>
        </p:txBody>
      </p:sp>
    </p:spTree>
    <p:extLst>
      <p:ext uri="{BB962C8B-B14F-4D97-AF65-F5344CB8AC3E}">
        <p14:creationId xmlns:p14="http://schemas.microsoft.com/office/powerpoint/2010/main" val="21523322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FB342F-7D2F-41D3-99FF-E480501B8F08}" type="datetime1">
              <a:rPr lang="ru-RU" smtClean="0">
                <a:solidFill>
                  <a:prstClr val="black">
                    <a:tint val="75000"/>
                  </a:prstClr>
                </a:solidFill>
              </a:rPr>
              <a:pPr/>
              <a:t>31.08.2018</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solidFill>
                <a:prstClr val="black">
                  <a:tint val="75000"/>
                </a:prstClr>
              </a:solidFill>
            </a:endParaRPr>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F15CBE-8FA7-4CDA-9848-8532FDDA4312}"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46579376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FB342F-7D2F-41D3-99FF-E480501B8F08}" type="datetime1">
              <a:rPr lang="ru-RU" smtClean="0">
                <a:solidFill>
                  <a:prstClr val="black">
                    <a:tint val="75000"/>
                  </a:prstClr>
                </a:solidFill>
              </a:rPr>
              <a:pPr/>
              <a:t>31.08.2018</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solidFill>
                <a:prstClr val="black">
                  <a:tint val="75000"/>
                </a:prstClr>
              </a:solidFill>
            </a:endParaRPr>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F15CBE-8FA7-4CDA-9848-8532FDDA4312}"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03166527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p>
        </p:txBody>
      </p:sp>
      <p:sp>
        <p:nvSpPr>
          <p:cNvPr id="1027" name="Текст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r>
              <a:rPr lang="ru-RU" smtClean="0">
                <a:solidFill>
                  <a:prstClr val="black">
                    <a:tint val="75000"/>
                  </a:prstClr>
                </a:solidFill>
              </a:rPr>
              <a:t>10.02.2016</a:t>
            </a:r>
            <a:endParaRPr lang="ru-RU">
              <a:solidFill>
                <a:prstClr val="black">
                  <a:tint val="75000"/>
                </a:prstClr>
              </a:solidFill>
            </a:endParaRPr>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fontAlgn="base">
              <a:spcBef>
                <a:spcPct val="0"/>
              </a:spcBef>
              <a:spcAft>
                <a:spcPct val="0"/>
              </a:spcAft>
              <a:defRPr/>
            </a:pPr>
            <a:fld id="{B2B93998-B341-4E3B-9769-058E9E75D9C0}" type="slidenum">
              <a:rPr lang="ru-RU" altLang="ru-RU">
                <a:cs typeface="Arial" charset="0"/>
              </a:rPr>
              <a:pPr fontAlgn="base">
                <a:spcBef>
                  <a:spcPct val="0"/>
                </a:spcBef>
                <a:spcAft>
                  <a:spcPct val="0"/>
                </a:spcAft>
                <a:defRPr/>
              </a:pPr>
              <a:t>‹#›</a:t>
            </a:fld>
            <a:endParaRPr lang="ru-RU" altLang="ru-RU">
              <a:cs typeface="Arial" charset="0"/>
            </a:endParaRPr>
          </a:p>
        </p:txBody>
      </p:sp>
    </p:spTree>
    <p:extLst>
      <p:ext uri="{BB962C8B-B14F-4D97-AF65-F5344CB8AC3E}">
        <p14:creationId xmlns:p14="http://schemas.microsoft.com/office/powerpoint/2010/main" val="1720074185"/>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p>
        </p:txBody>
      </p:sp>
      <p:sp>
        <p:nvSpPr>
          <p:cNvPr id="1027" name="Текст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r>
              <a:rPr lang="ru-RU" smtClean="0">
                <a:solidFill>
                  <a:prstClr val="black">
                    <a:tint val="75000"/>
                  </a:prstClr>
                </a:solidFill>
              </a:rPr>
              <a:t>10.02.2016</a:t>
            </a:r>
            <a:endParaRPr lang="ru-RU">
              <a:solidFill>
                <a:prstClr val="black">
                  <a:tint val="75000"/>
                </a:prstClr>
              </a:solidFill>
            </a:endParaRPr>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fontAlgn="base">
              <a:spcBef>
                <a:spcPct val="0"/>
              </a:spcBef>
              <a:spcAft>
                <a:spcPct val="0"/>
              </a:spcAft>
              <a:defRPr/>
            </a:pPr>
            <a:fld id="{60997C2F-99E9-4BA7-B3EE-8B1CC7640086}" type="slidenum">
              <a:rPr lang="ru-RU" altLang="ru-RU">
                <a:cs typeface="Arial" charset="0"/>
              </a:rPr>
              <a:pPr fontAlgn="base">
                <a:spcBef>
                  <a:spcPct val="0"/>
                </a:spcBef>
                <a:spcAft>
                  <a:spcPct val="0"/>
                </a:spcAft>
                <a:defRPr/>
              </a:pPr>
              <a:t>‹#›</a:t>
            </a:fld>
            <a:endParaRPr lang="ru-RU" altLang="ru-RU">
              <a:cs typeface="Arial" charset="0"/>
            </a:endParaRPr>
          </a:p>
        </p:txBody>
      </p:sp>
    </p:spTree>
    <p:extLst>
      <p:ext uri="{BB962C8B-B14F-4D97-AF65-F5344CB8AC3E}">
        <p14:creationId xmlns:p14="http://schemas.microsoft.com/office/powerpoint/2010/main" val="3974701194"/>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lum/>
          </a:blip>
          <a:srcRect/>
          <a:stretch>
            <a:fillRect t="-3000" b="-3000"/>
          </a:stretch>
        </a:blipFill>
        <a:effectLst/>
      </p:bgPr>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838200" y="365129"/>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ru-RU"/>
              <a:t>Образец заголовка</a:t>
            </a:r>
          </a:p>
        </p:txBody>
      </p:sp>
      <p:sp>
        <p:nvSpPr>
          <p:cNvPr id="1027" name="Текст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a:t>Образец текста</a:t>
            </a:r>
          </a:p>
          <a:p>
            <a:pPr lvl="1"/>
            <a:r>
              <a:rPr lang="ru-RU" altLang="ru-RU"/>
              <a:t>Второй уровень</a:t>
            </a:r>
          </a:p>
          <a:p>
            <a:pPr lvl="2"/>
            <a:r>
              <a:rPr lang="ru-RU" altLang="ru-RU"/>
              <a:t>Третий уровень</a:t>
            </a:r>
          </a:p>
          <a:p>
            <a:pPr lvl="3"/>
            <a:r>
              <a:rPr lang="ru-RU" altLang="ru-RU"/>
              <a:t>Четвертый уровень</a:t>
            </a:r>
          </a:p>
          <a:p>
            <a:pPr lvl="4"/>
            <a:r>
              <a:rPr lang="ru-RU" altLang="ru-RU"/>
              <a:t>Пятый уровень</a:t>
            </a:r>
          </a:p>
        </p:txBody>
      </p:sp>
      <p:sp>
        <p:nvSpPr>
          <p:cNvPr id="4" name="Дата 3"/>
          <p:cNvSpPr>
            <a:spLocks noGrp="1"/>
          </p:cNvSpPr>
          <p:nvPr>
            <p:ph type="dt" sz="half" idx="2"/>
          </p:nvPr>
        </p:nvSpPr>
        <p:spPr>
          <a:xfrm>
            <a:off x="838200" y="6356450"/>
            <a:ext cx="27432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r>
              <a:rPr lang="ru-RU" smtClean="0">
                <a:solidFill>
                  <a:prstClr val="black">
                    <a:tint val="75000"/>
                  </a:prstClr>
                </a:solidFill>
              </a:rPr>
              <a:t>10.02.2016</a:t>
            </a:r>
            <a:endParaRPr lang="ru-RU" dirty="0">
              <a:solidFill>
                <a:prstClr val="black">
                  <a:tint val="75000"/>
                </a:prstClr>
              </a:solidFill>
            </a:endParaRPr>
          </a:p>
        </p:txBody>
      </p:sp>
      <p:sp>
        <p:nvSpPr>
          <p:cNvPr id="5" name="Нижний колонтитул 4"/>
          <p:cNvSpPr>
            <a:spLocks noGrp="1"/>
          </p:cNvSpPr>
          <p:nvPr>
            <p:ph type="ftr" sz="quarter" idx="3"/>
          </p:nvPr>
        </p:nvSpPr>
        <p:spPr>
          <a:xfrm>
            <a:off x="4038600" y="6356450"/>
            <a:ext cx="4114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ru-RU" dirty="0">
              <a:solidFill>
                <a:prstClr val="black">
                  <a:tint val="75000"/>
                </a:prstClr>
              </a:solidFill>
            </a:endParaRPr>
          </a:p>
        </p:txBody>
      </p:sp>
      <p:sp>
        <p:nvSpPr>
          <p:cNvPr id="6" name="Номер слайда 5"/>
          <p:cNvSpPr>
            <a:spLocks noGrp="1"/>
          </p:cNvSpPr>
          <p:nvPr>
            <p:ph type="sldNum" sz="quarter" idx="4"/>
          </p:nvPr>
        </p:nvSpPr>
        <p:spPr>
          <a:xfrm>
            <a:off x="8610600" y="6356450"/>
            <a:ext cx="27432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960B19C8-07B2-47AD-87EF-1E955DB3308E}" type="slidenum">
              <a:rPr lang="ru-RU">
                <a:solidFill>
                  <a:prstClr val="black">
                    <a:tint val="75000"/>
                  </a:prstClr>
                </a:solidFill>
              </a:rPr>
              <a:pPr>
                <a:defRPr/>
              </a:pPr>
              <a:t>‹#›</a:t>
            </a:fld>
            <a:endParaRPr lang="ru-RU" dirty="0">
              <a:solidFill>
                <a:prstClr val="black">
                  <a:tint val="75000"/>
                </a:prstClr>
              </a:solidFill>
            </a:endParaRPr>
          </a:p>
        </p:txBody>
      </p:sp>
    </p:spTree>
    <p:extLst>
      <p:ext uri="{BB962C8B-B14F-4D97-AF65-F5344CB8AC3E}">
        <p14:creationId xmlns:p14="http://schemas.microsoft.com/office/powerpoint/2010/main" val="285661510"/>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hf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FB342F-7D2F-41D3-99FF-E480501B8F08}" type="datetime1">
              <a:rPr lang="ru-RU" smtClean="0">
                <a:solidFill>
                  <a:prstClr val="black">
                    <a:tint val="75000"/>
                  </a:prstClr>
                </a:solidFill>
              </a:rPr>
              <a:pPr/>
              <a:t>31.08.2018</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solidFill>
                <a:prstClr val="black">
                  <a:tint val="75000"/>
                </a:prstClr>
              </a:solidFill>
            </a:endParaRPr>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F15CBE-8FA7-4CDA-9848-8532FDDA4312}"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739107426"/>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FB342F-7D2F-41D3-99FF-E480501B8F08}" type="datetime1">
              <a:rPr lang="ru-RU" smtClean="0">
                <a:solidFill>
                  <a:prstClr val="black">
                    <a:tint val="75000"/>
                  </a:prstClr>
                </a:solidFill>
              </a:rPr>
              <a:pPr/>
              <a:t>31.08.2018</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solidFill>
                <a:prstClr val="black">
                  <a:tint val="75000"/>
                </a:prstClr>
              </a:solidFill>
            </a:endParaRPr>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F15CBE-8FA7-4CDA-9848-8532FDDA4312}"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109778278"/>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6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3.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95.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6.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0.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40.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Public\Pictures\Sample Pictures\Рисунок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5162550"/>
          </a:xfrm>
          <a:prstGeom prst="rect">
            <a:avLst/>
          </a:prstGeom>
          <a:noFill/>
          <a:extLst>
            <a:ext uri="{909E8E84-426E-40DD-AFC4-6F175D3DCCD1}">
              <a14:hiddenFill xmlns:a14="http://schemas.microsoft.com/office/drawing/2010/main">
                <a:solidFill>
                  <a:srgbClr val="FFFFFF"/>
                </a:solidFill>
              </a14:hiddenFill>
            </a:ext>
          </a:extLst>
        </p:spPr>
      </p:pic>
      <p:sp>
        <p:nvSpPr>
          <p:cNvPr id="109" name="Rectangle 97"/>
          <p:cNvSpPr>
            <a:spLocks noChangeArrowheads="1"/>
          </p:cNvSpPr>
          <p:nvPr/>
        </p:nvSpPr>
        <p:spPr bwMode="auto">
          <a:xfrm>
            <a:off x="368143" y="1916836"/>
            <a:ext cx="11519065" cy="1395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gn="ctr"/>
            <a:endParaRPr lang="ru-RU" altLang="ru-RU" sz="2267" b="1" dirty="0">
              <a:solidFill>
                <a:srgbClr val="0070C0"/>
              </a:solidFill>
              <a:latin typeface="Open Sans Condensed" charset="0"/>
              <a:ea typeface="Open Sans Condensed" charset="0"/>
              <a:cs typeface="Open Sans Condensed" charset="0"/>
            </a:endParaRPr>
          </a:p>
          <a:p>
            <a:pPr algn="ctr"/>
            <a:endParaRPr lang="ru-RU" altLang="ru-RU" sz="2267" b="1" dirty="0">
              <a:solidFill>
                <a:srgbClr val="0070C0"/>
              </a:solidFill>
              <a:latin typeface="Open Sans Condensed" charset="0"/>
              <a:ea typeface="Open Sans Condensed" charset="0"/>
              <a:cs typeface="Open Sans Condensed" charset="0"/>
            </a:endParaRPr>
          </a:p>
          <a:p>
            <a:pPr algn="ctr"/>
            <a:r>
              <a:rPr lang="ru-RU" altLang="ru-RU" sz="2267" b="1" dirty="0">
                <a:solidFill>
                  <a:srgbClr val="0070C0"/>
                </a:solidFill>
                <a:latin typeface="Open Sans Condensed" charset="0"/>
                <a:ea typeface="Open Sans Condensed" charset="0"/>
                <a:cs typeface="Open Sans Condensed" charset="0"/>
              </a:rPr>
              <a:t/>
            </a:r>
            <a:br>
              <a:rPr lang="ru-RU" altLang="ru-RU" sz="2267" b="1" dirty="0">
                <a:solidFill>
                  <a:srgbClr val="0070C0"/>
                </a:solidFill>
                <a:latin typeface="Open Sans Condensed" charset="0"/>
                <a:ea typeface="Open Sans Condensed" charset="0"/>
                <a:cs typeface="Open Sans Condensed" charset="0"/>
              </a:rPr>
            </a:br>
            <a:endParaRPr lang="ru-RU" altLang="ru-RU" sz="2267" b="1" dirty="0">
              <a:solidFill>
                <a:srgbClr val="0070C0"/>
              </a:solidFill>
              <a:latin typeface="Open Sans Condensed" charset="0"/>
              <a:ea typeface="Open Sans Condensed" charset="0"/>
              <a:cs typeface="Open Sans Condensed" charset="0"/>
            </a:endParaRPr>
          </a:p>
        </p:txBody>
      </p:sp>
      <p:sp>
        <p:nvSpPr>
          <p:cNvPr id="3" name="TextBox 2"/>
          <p:cNvSpPr txBox="1"/>
          <p:nvPr/>
        </p:nvSpPr>
        <p:spPr>
          <a:xfrm>
            <a:off x="1114214" y="1916836"/>
            <a:ext cx="10419908" cy="2246769"/>
          </a:xfrm>
          <a:prstGeom prst="rect">
            <a:avLst/>
          </a:prstGeom>
          <a:solidFill>
            <a:schemeClr val="bg1"/>
          </a:solidFill>
        </p:spPr>
        <p:txBody>
          <a:bodyPr wrap="square" lIns="91440" tIns="45720" rIns="91440" bIns="45720" rtlCol="0">
            <a:spAutoFit/>
          </a:bodyPr>
          <a:lstStyle/>
          <a:p>
            <a:pPr algn="ctr">
              <a:defRPr/>
            </a:pPr>
            <a:r>
              <a:rPr lang="ru-RU" sz="2800" b="1" dirty="0" smtClean="0">
                <a:solidFill>
                  <a:srgbClr val="002060"/>
                </a:solidFill>
                <a:latin typeface="Times New Roman" panose="02020603050405020304" pitchFamily="18" charset="0"/>
                <a:cs typeface="Times New Roman" panose="02020603050405020304" pitchFamily="18" charset="0"/>
              </a:rPr>
              <a:t>Реализация Федеральным казначейством мероприятий, предусмотренных Концепцией развития национальной системы противодействия легализации (отмыванию) доходов, полученных преступным путем, и финансированию терроризма</a:t>
            </a:r>
            <a:endParaRPr lang="ru-RU" sz="2800" b="1" dirty="0">
              <a:solidFill>
                <a:srgbClr val="002060"/>
              </a:solidFill>
              <a:latin typeface="Times New Roman" panose="02020603050405020304" pitchFamily="18" charset="0"/>
              <a:cs typeface="Times New Roman" panose="02020603050405020304" pitchFamily="18" charset="0"/>
            </a:endParaRPr>
          </a:p>
        </p:txBody>
      </p:sp>
      <p:sp>
        <p:nvSpPr>
          <p:cNvPr id="2" name="Номер слайда 1"/>
          <p:cNvSpPr>
            <a:spLocks noGrp="1"/>
          </p:cNvSpPr>
          <p:nvPr>
            <p:ph type="sldNum" sz="quarter" idx="12"/>
          </p:nvPr>
        </p:nvSpPr>
        <p:spPr>
          <a:xfrm>
            <a:off x="7591425" y="5750069"/>
            <a:ext cx="2743200" cy="365125"/>
          </a:xfrm>
        </p:spPr>
        <p:txBody>
          <a:bodyPr/>
          <a:lstStyle/>
          <a:p>
            <a:r>
              <a:rPr lang="ru-RU" dirty="0"/>
              <a:t> </a:t>
            </a:r>
          </a:p>
        </p:txBody>
      </p:sp>
      <p:sp>
        <p:nvSpPr>
          <p:cNvPr id="7" name="TextBox 3"/>
          <p:cNvSpPr txBox="1">
            <a:spLocks noChangeArrowheads="1"/>
          </p:cNvSpPr>
          <p:nvPr/>
        </p:nvSpPr>
        <p:spPr bwMode="auto">
          <a:xfrm>
            <a:off x="7267577" y="5418391"/>
            <a:ext cx="4414823" cy="95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just" eaLnBrk="1" hangingPunct="1"/>
            <a:r>
              <a:rPr lang="ru-RU" sz="1867" dirty="0" smtClean="0">
                <a:solidFill>
                  <a:srgbClr val="1C1C1C"/>
                </a:solidFill>
                <a:latin typeface="Times New Roman" panose="02020603050405020304" pitchFamily="18" charset="0"/>
                <a:cs typeface="Times New Roman" panose="02020603050405020304" pitchFamily="18" charset="0"/>
              </a:rPr>
              <a:t>Начальник Управления по надзору за аудиторской деятельностью</a:t>
            </a:r>
          </a:p>
          <a:p>
            <a:pPr algn="just" eaLnBrk="1" hangingPunct="1"/>
            <a:r>
              <a:rPr lang="ru-RU" sz="1867" dirty="0" smtClean="0">
                <a:solidFill>
                  <a:srgbClr val="1C1C1C"/>
                </a:solidFill>
                <a:latin typeface="Times New Roman" panose="02020603050405020304" pitchFamily="18" charset="0"/>
                <a:ea typeface="Open Sans Condensed Light" charset="0"/>
                <a:cs typeface="Times New Roman" panose="02020603050405020304" pitchFamily="18" charset="0"/>
              </a:rPr>
              <a:t>Муромцева Людмила Халиловна</a:t>
            </a:r>
            <a:endParaRPr lang="ru-RU" sz="1867" dirty="0">
              <a:solidFill>
                <a:srgbClr val="1C1C1C"/>
              </a:solidFill>
              <a:latin typeface="Times New Roman" panose="02020603050405020304" pitchFamily="18" charset="0"/>
              <a:ea typeface="Open Sans Condensed Light" charset="0"/>
              <a:cs typeface="Times New Roman" panose="02020603050405020304" pitchFamily="18" charset="0"/>
            </a:endParaRPr>
          </a:p>
        </p:txBody>
      </p:sp>
    </p:spTree>
    <p:extLst>
      <p:ext uri="{BB962C8B-B14F-4D97-AF65-F5344CB8AC3E}">
        <p14:creationId xmlns:p14="http://schemas.microsoft.com/office/powerpoint/2010/main" val="111906234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101"/>
          <p:cNvSpPr txBox="1">
            <a:spLocks noChangeArrowheads="1"/>
          </p:cNvSpPr>
          <p:nvPr/>
        </p:nvSpPr>
        <p:spPr bwMode="auto">
          <a:xfrm>
            <a:off x="4310718" y="345130"/>
            <a:ext cx="7487241" cy="632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7740" tIns="38871" rIns="77740" bIns="38871">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r" defTabSz="914377" fontAlgn="base">
              <a:spcBef>
                <a:spcPct val="0"/>
              </a:spcBef>
              <a:spcAft>
                <a:spcPct val="0"/>
              </a:spcAft>
            </a:pPr>
            <a:r>
              <a:rPr lang="ru-RU" b="1" dirty="0" smtClean="0">
                <a:solidFill>
                  <a:srgbClr val="002060"/>
                </a:solidFill>
                <a:latin typeface="Times New Roman" panose="02020603050405020304" pitchFamily="18" charset="0"/>
                <a:cs typeface="Times New Roman" panose="02020603050405020304" pitchFamily="18" charset="0"/>
              </a:rPr>
              <a:t>КАЗНАЧЕЙСКОЕ СОПРОВОЖДЕНИЕ СРЕДСТВ С ПРИМЕНЕНИЕМ ИНСТРУМЕНТА РАСХОДНОЙ ДЕКЛАРАЦИИ</a:t>
            </a:r>
            <a:endParaRPr lang="ru-RU" b="1" dirty="0">
              <a:solidFill>
                <a:srgbClr val="00206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336623" y="1305126"/>
            <a:ext cx="11461336" cy="523220"/>
          </a:xfrm>
          <a:prstGeom prst="rect">
            <a:avLst/>
          </a:prstGeom>
          <a:solidFill>
            <a:srgbClr val="8497B0"/>
          </a:solidFill>
          <a:effectLst>
            <a:outerShdw blurRad="50800" dist="50800" dir="5400000" sx="1000" sy="1000" algn="ctr" rotWithShape="0">
              <a:srgbClr val="000000"/>
            </a:outerShdw>
          </a:effectLst>
          <a:scene3d>
            <a:camera prst="orthographicFront"/>
            <a:lightRig rig="threePt" dir="t"/>
          </a:scene3d>
          <a:sp3d>
            <a:bevelT/>
            <a:bevelB/>
          </a:sp3d>
        </p:spPr>
        <p:txBody>
          <a:bodyPr wrap="square" rtlCol="0">
            <a:spAutoFit/>
          </a:bodyPr>
          <a:lstStyle/>
          <a:p>
            <a:pPr algn="ctr"/>
            <a:r>
              <a:rPr lang="ru-RU" sz="1400" b="1" dirty="0" smtClean="0">
                <a:solidFill>
                  <a:prstClr val="white"/>
                </a:solidFill>
                <a:latin typeface="Times New Roman" panose="02020603050405020304" pitchFamily="18" charset="0"/>
                <a:cs typeface="Times New Roman" panose="02020603050405020304" pitchFamily="18" charset="0"/>
              </a:rPr>
              <a:t>Распоряжение </a:t>
            </a:r>
            <a:r>
              <a:rPr lang="ru-RU" sz="1400" b="1" dirty="0">
                <a:solidFill>
                  <a:prstClr val="white"/>
                </a:solidFill>
                <a:latin typeface="Times New Roman" panose="02020603050405020304" pitchFamily="18" charset="0"/>
                <a:cs typeface="Times New Roman" panose="02020603050405020304" pitchFamily="18" charset="0"/>
              </a:rPr>
              <a:t>Правительства РФ от 14 июля 2017 г. № 1502-р «О казначейском сопровождении средств, получаемых на основании отдельных государственных контрактов, договоров (соглашений), а также контрактов (договоров), заключаемых в рамках их исполнения»</a:t>
            </a:r>
            <a:endParaRPr lang="ru-RU" sz="1400" b="1" dirty="0" smtClean="0">
              <a:solidFill>
                <a:prstClr val="white"/>
              </a:solidFill>
              <a:latin typeface="Times New Roman" panose="02020603050405020304" pitchFamily="18" charset="0"/>
              <a:cs typeface="Times New Roman" panose="02020603050405020304" pitchFamily="18" charset="0"/>
            </a:endParaRPr>
          </a:p>
        </p:txBody>
      </p:sp>
      <p:sp>
        <p:nvSpPr>
          <p:cNvPr id="8" name="Стрелка вниз 7"/>
          <p:cNvSpPr/>
          <p:nvPr/>
        </p:nvSpPr>
        <p:spPr>
          <a:xfrm>
            <a:off x="4799562" y="1828346"/>
            <a:ext cx="2367196" cy="552904"/>
          </a:xfrm>
          <a:prstGeom prst="downArrow">
            <a:avLst/>
          </a:prstGeom>
          <a:solidFill>
            <a:srgbClr val="FFCC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9" name="Прямоугольник 8"/>
          <p:cNvSpPr/>
          <p:nvPr/>
        </p:nvSpPr>
        <p:spPr bwMode="auto">
          <a:xfrm>
            <a:off x="238125" y="2783425"/>
            <a:ext cx="1574319" cy="3045873"/>
          </a:xfrm>
          <a:prstGeom prst="rect">
            <a:avLst/>
          </a:prstGeom>
          <a:gradFill>
            <a:gsLst>
              <a:gs pos="0">
                <a:schemeClr val="tx2">
                  <a:lumMod val="20000"/>
                  <a:lumOff val="80000"/>
                </a:schemeClr>
              </a:gs>
              <a:gs pos="50000">
                <a:schemeClr val="bg1">
                  <a:lumMod val="95000"/>
                </a:schemeClr>
              </a:gs>
              <a:gs pos="99000">
                <a:schemeClr val="tx2">
                  <a:lumMod val="40000"/>
                  <a:lumOff val="60000"/>
                  <a:alpha val="34000"/>
                </a:schemeClr>
              </a:gs>
            </a:gsLst>
            <a:lin ang="5400000" scaled="0"/>
          </a:gradFill>
          <a:effectLst>
            <a:glow rad="101600">
              <a:schemeClr val="bg2">
                <a:alpha val="38000"/>
              </a:schemeClr>
            </a:glow>
            <a:softEdge rad="203200"/>
          </a:effectLst>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smtClean="0">
                <a:solidFill>
                  <a:prstClr val="black"/>
                </a:solidFill>
                <a:latin typeface="Times New Roman" panose="02020603050405020304" pitchFamily="18" charset="0"/>
                <a:cs typeface="Times New Roman" panose="02020603050405020304" pitchFamily="18" charset="0"/>
              </a:rPr>
              <a:t>Условия исполнения отдельных государственных контрактов</a:t>
            </a:r>
            <a:endParaRPr lang="ru-RU" sz="1400" b="1" dirty="0">
              <a:solidFill>
                <a:prstClr val="black"/>
              </a:solidFill>
              <a:latin typeface="Times New Roman" panose="02020603050405020304" pitchFamily="18" charset="0"/>
              <a:cs typeface="Times New Roman" panose="02020603050405020304" pitchFamily="18" charset="0"/>
            </a:endParaRPr>
          </a:p>
        </p:txBody>
      </p:sp>
      <p:sp>
        <p:nvSpPr>
          <p:cNvPr id="11" name="Прямоугольник 10"/>
          <p:cNvSpPr/>
          <p:nvPr/>
        </p:nvSpPr>
        <p:spPr>
          <a:xfrm>
            <a:off x="2190750" y="2381250"/>
            <a:ext cx="9607209" cy="1162050"/>
          </a:xfrm>
          <a:prstGeom prst="rect">
            <a:avLst/>
          </a:prstGeom>
          <a:gradFill>
            <a:gsLst>
              <a:gs pos="0">
                <a:schemeClr val="tx2">
                  <a:lumMod val="20000"/>
                  <a:lumOff val="80000"/>
                </a:schemeClr>
              </a:gs>
              <a:gs pos="50000">
                <a:schemeClr val="bg1">
                  <a:lumMod val="95000"/>
                </a:schemeClr>
              </a:gs>
              <a:gs pos="99000">
                <a:schemeClr val="tx2">
                  <a:lumMod val="40000"/>
                  <a:lumOff val="60000"/>
                  <a:alpha val="34000"/>
                </a:schemeClr>
              </a:gs>
            </a:gsLst>
            <a:lin ang="5400000" scaled="0"/>
          </a:gradFill>
          <a:effectLst>
            <a:glow rad="101600">
              <a:schemeClr val="bg2">
                <a:alpha val="38000"/>
              </a:schemeClr>
            </a:glow>
            <a:softEdge rad="203200"/>
          </a:effectLst>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smtClean="0">
                <a:solidFill>
                  <a:prstClr val="black"/>
                </a:solidFill>
                <a:latin typeface="Times New Roman" panose="02020603050405020304" pitchFamily="18" charset="0"/>
                <a:cs typeface="Times New Roman" panose="02020603050405020304" pitchFamily="18" charset="0"/>
              </a:rPr>
              <a:t>Раскрытие </a:t>
            </a:r>
            <a:r>
              <a:rPr lang="ru-RU" sz="1400" b="1" dirty="0">
                <a:solidFill>
                  <a:prstClr val="black"/>
                </a:solidFill>
                <a:latin typeface="Times New Roman" panose="02020603050405020304" pitchFamily="18" charset="0"/>
                <a:cs typeface="Times New Roman" panose="02020603050405020304" pitchFamily="18" charset="0"/>
              </a:rPr>
              <a:t>структуры цены государственного контракта, контракта (договора), суммы субсидии (взноса) по договору (соглашению) юридическим лицом, крестьянским (фермерским) хозяйством, индивидуальным предпринимателем, получающими средства на основании государственного контракта, договора (соглашения), а также контракта (договора), заключаемого в рамках исполнения государственного контракта, договора (соглашения), в порядке, установленном Минфином России</a:t>
            </a:r>
          </a:p>
        </p:txBody>
      </p:sp>
      <p:sp>
        <p:nvSpPr>
          <p:cNvPr id="12" name="Прямоугольник 11"/>
          <p:cNvSpPr/>
          <p:nvPr/>
        </p:nvSpPr>
        <p:spPr>
          <a:xfrm>
            <a:off x="2190749" y="3749147"/>
            <a:ext cx="9607209" cy="1095375"/>
          </a:xfrm>
          <a:prstGeom prst="rect">
            <a:avLst/>
          </a:prstGeom>
          <a:gradFill>
            <a:gsLst>
              <a:gs pos="0">
                <a:schemeClr val="tx2">
                  <a:lumMod val="20000"/>
                  <a:lumOff val="80000"/>
                </a:schemeClr>
              </a:gs>
              <a:gs pos="50000">
                <a:schemeClr val="bg1">
                  <a:lumMod val="95000"/>
                </a:schemeClr>
              </a:gs>
              <a:gs pos="99000">
                <a:schemeClr val="tx2">
                  <a:lumMod val="40000"/>
                  <a:lumOff val="60000"/>
                  <a:alpha val="34000"/>
                </a:schemeClr>
              </a:gs>
            </a:gsLst>
            <a:lin ang="5400000" scaled="0"/>
          </a:gradFill>
          <a:effectLst>
            <a:glow rad="101600">
              <a:schemeClr val="bg2">
                <a:alpha val="38000"/>
              </a:schemeClr>
            </a:glow>
            <a:softEdge rad="203200"/>
          </a:effectLst>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smtClean="0">
                <a:solidFill>
                  <a:prstClr val="black"/>
                </a:solidFill>
                <a:latin typeface="Times New Roman" panose="02020603050405020304" pitchFamily="18" charset="0"/>
                <a:cs typeface="Times New Roman" panose="02020603050405020304" pitchFamily="18" charset="0"/>
              </a:rPr>
              <a:t>Ведение </a:t>
            </a:r>
            <a:r>
              <a:rPr lang="ru-RU" sz="1400" b="1" dirty="0">
                <a:solidFill>
                  <a:prstClr val="black"/>
                </a:solidFill>
                <a:latin typeface="Times New Roman" panose="02020603050405020304" pitchFamily="18" charset="0"/>
                <a:cs typeface="Times New Roman" panose="02020603050405020304" pitchFamily="18" charset="0"/>
              </a:rPr>
              <a:t>раздельного учета результатов финансово-хозяйственной деятельности юридическим лицом, крестьянским (фермерским) хозяйством, индивидуальным предпринимателем при использовании средств, полученных на основании государственного контракта, договора (соглашения), а также контракта (договора), заключаемого в рамках их исполнения, в порядке, установленном Минфином России</a:t>
            </a:r>
          </a:p>
        </p:txBody>
      </p:sp>
      <p:sp>
        <p:nvSpPr>
          <p:cNvPr id="13" name="Прямоугольник 12"/>
          <p:cNvSpPr/>
          <p:nvPr/>
        </p:nvSpPr>
        <p:spPr>
          <a:xfrm>
            <a:off x="2190748" y="5038726"/>
            <a:ext cx="9607209" cy="1196448"/>
          </a:xfrm>
          <a:prstGeom prst="rect">
            <a:avLst/>
          </a:prstGeom>
          <a:gradFill>
            <a:gsLst>
              <a:gs pos="0">
                <a:schemeClr val="tx2">
                  <a:lumMod val="20000"/>
                  <a:lumOff val="80000"/>
                </a:schemeClr>
              </a:gs>
              <a:gs pos="50000">
                <a:schemeClr val="bg1">
                  <a:lumMod val="95000"/>
                </a:schemeClr>
              </a:gs>
              <a:gs pos="99000">
                <a:schemeClr val="tx2">
                  <a:lumMod val="40000"/>
                  <a:lumOff val="60000"/>
                  <a:alpha val="34000"/>
                </a:schemeClr>
              </a:gs>
            </a:gsLst>
            <a:lin ang="5400000" scaled="0"/>
          </a:gradFill>
          <a:effectLst>
            <a:glow rad="101600">
              <a:schemeClr val="bg2">
                <a:alpha val="38000"/>
              </a:schemeClr>
            </a:glow>
            <a:softEdge rad="203200"/>
          </a:effectLst>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a:solidFill>
                  <a:prstClr val="black"/>
                </a:solidFill>
                <a:latin typeface="Times New Roman" panose="02020603050405020304" pitchFamily="18" charset="0"/>
                <a:cs typeface="Times New Roman" panose="02020603050405020304" pitchFamily="18" charset="0"/>
              </a:rPr>
              <a:t> </a:t>
            </a:r>
            <a:r>
              <a:rPr lang="ru-RU" sz="1400" b="1" dirty="0" smtClean="0">
                <a:solidFill>
                  <a:prstClr val="black"/>
                </a:solidFill>
                <a:latin typeface="Times New Roman" panose="02020603050405020304" pitchFamily="18" charset="0"/>
                <a:cs typeface="Times New Roman" panose="02020603050405020304" pitchFamily="18" charset="0"/>
              </a:rPr>
              <a:t>Осуществление </a:t>
            </a:r>
            <a:r>
              <a:rPr lang="ru-RU" sz="1400" b="1" dirty="0">
                <a:solidFill>
                  <a:prstClr val="black"/>
                </a:solidFill>
                <a:latin typeface="Times New Roman" panose="02020603050405020304" pitchFamily="18" charset="0"/>
                <a:cs typeface="Times New Roman" panose="02020603050405020304" pitchFamily="18" charset="0"/>
              </a:rPr>
              <a:t>платежей после проведения Казначейством России проверки документов на соответствие фактически поставленным товарам (выполненным работам, оказанным услугам), данным раздельного учета результатов финансово-хозяйственной деятельности и информации о структуре цены государственного контракта, суммы субсидии (взноса) по договору (соглашению), а также контракта (договора), заключаемого в рамках их исполнения, в порядке, установленном Минфином </a:t>
            </a:r>
            <a:r>
              <a:rPr lang="ru-RU" sz="1400" b="1" dirty="0" smtClean="0">
                <a:solidFill>
                  <a:prstClr val="black"/>
                </a:solidFill>
                <a:latin typeface="Times New Roman" panose="02020603050405020304" pitchFamily="18" charset="0"/>
                <a:cs typeface="Times New Roman" panose="02020603050405020304" pitchFamily="18" charset="0"/>
              </a:rPr>
              <a:t>России</a:t>
            </a:r>
            <a:endParaRPr lang="ru-RU" sz="1400" b="1" dirty="0">
              <a:solidFill>
                <a:prstClr val="black"/>
              </a:solidFill>
              <a:latin typeface="Times New Roman" panose="02020603050405020304" pitchFamily="18" charset="0"/>
              <a:cs typeface="Times New Roman" panose="02020603050405020304" pitchFamily="18" charset="0"/>
            </a:endParaRPr>
          </a:p>
        </p:txBody>
      </p:sp>
      <p:sp>
        <p:nvSpPr>
          <p:cNvPr id="10" name="Номер слайда 1"/>
          <p:cNvSpPr>
            <a:spLocks noGrp="1"/>
          </p:cNvSpPr>
          <p:nvPr>
            <p:ph type="sldNum" sz="quarter" idx="12"/>
          </p:nvPr>
        </p:nvSpPr>
        <p:spPr>
          <a:xfrm>
            <a:off x="9315450" y="6356450"/>
            <a:ext cx="2743200" cy="365125"/>
          </a:xfrm>
        </p:spPr>
        <p:txBody>
          <a:bodyPr/>
          <a:lstStyle/>
          <a:p>
            <a:pPr>
              <a:defRPr/>
            </a:pPr>
            <a:fld id="{7AE3F632-3016-4CCE-ADE3-EFDB7D461A0D}" type="slidenum">
              <a:rPr lang="ru-RU" b="1" smtClean="0">
                <a:solidFill>
                  <a:prstClr val="black"/>
                </a:solidFill>
                <a:latin typeface="Times New Roman" panose="02020603050405020304" pitchFamily="18" charset="0"/>
                <a:cs typeface="Times New Roman" panose="02020603050405020304" pitchFamily="18" charset="0"/>
              </a:rPr>
              <a:pPr>
                <a:defRPr/>
              </a:pPr>
              <a:t>10</a:t>
            </a:fld>
            <a:endParaRPr lang="ru-RU" b="1"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767005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101"/>
          <p:cNvSpPr txBox="1">
            <a:spLocks noChangeArrowheads="1"/>
          </p:cNvSpPr>
          <p:nvPr/>
        </p:nvSpPr>
        <p:spPr bwMode="auto">
          <a:xfrm>
            <a:off x="5006566" y="345130"/>
            <a:ext cx="6791393" cy="909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7740" tIns="38871" rIns="77740" bIns="38871">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r" defTabSz="914377" fontAlgn="base">
              <a:spcBef>
                <a:spcPct val="0"/>
              </a:spcBef>
              <a:spcAft>
                <a:spcPct val="0"/>
              </a:spcAft>
            </a:pPr>
            <a:r>
              <a:rPr lang="ru-RU" b="1" dirty="0" smtClean="0">
                <a:solidFill>
                  <a:srgbClr val="002060"/>
                </a:solidFill>
                <a:latin typeface="Times New Roman" panose="02020603050405020304" pitchFamily="18" charset="0"/>
                <a:cs typeface="Times New Roman" panose="02020603050405020304" pitchFamily="18" charset="0"/>
              </a:rPr>
              <a:t>ОБЪЕКТЫ ПРОВЕРКИ КАЗНАЧЕЙСКОГО СОПРОВОЖДЕНИЯ СРЕДСТВ С ПРИМЕНЕНИЕМ ИНСТРУМЕНТА РАСХОДНОЙ ДЕКЛАРАЦИИ</a:t>
            </a:r>
            <a:endParaRPr lang="ru-RU" b="1" dirty="0">
              <a:solidFill>
                <a:srgbClr val="00206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336623" y="1305126"/>
            <a:ext cx="11461336" cy="523220"/>
          </a:xfrm>
          <a:prstGeom prst="rect">
            <a:avLst/>
          </a:prstGeom>
          <a:solidFill>
            <a:srgbClr val="8497B0"/>
          </a:solidFill>
          <a:effectLst>
            <a:outerShdw blurRad="50800" dist="50800" dir="5400000" sx="1000" sy="1000" algn="ctr" rotWithShape="0">
              <a:srgbClr val="000000"/>
            </a:outerShdw>
          </a:effectLst>
          <a:scene3d>
            <a:camera prst="orthographicFront"/>
            <a:lightRig rig="threePt" dir="t"/>
          </a:scene3d>
          <a:sp3d>
            <a:bevelT/>
            <a:bevelB/>
          </a:sp3d>
        </p:spPr>
        <p:txBody>
          <a:bodyPr wrap="square" rtlCol="0">
            <a:spAutoFit/>
          </a:bodyPr>
          <a:lstStyle/>
          <a:p>
            <a:pPr algn="ctr"/>
            <a:r>
              <a:rPr lang="ru-RU" sz="1400" b="1" dirty="0" smtClean="0">
                <a:solidFill>
                  <a:prstClr val="white"/>
                </a:solidFill>
                <a:latin typeface="Times New Roman" panose="02020603050405020304" pitchFamily="18" charset="0"/>
                <a:cs typeface="Times New Roman" panose="02020603050405020304" pitchFamily="18" charset="0"/>
              </a:rPr>
              <a:t>Распоряжение </a:t>
            </a:r>
            <a:r>
              <a:rPr lang="ru-RU" sz="1400" b="1" dirty="0">
                <a:solidFill>
                  <a:prstClr val="white"/>
                </a:solidFill>
                <a:latin typeface="Times New Roman" panose="02020603050405020304" pitchFamily="18" charset="0"/>
                <a:cs typeface="Times New Roman" panose="02020603050405020304" pitchFamily="18" charset="0"/>
              </a:rPr>
              <a:t>Правительства РФ от 14 июля 2017 г. № 1502-р «О казначейском сопровождении средств, получаемых на основании отдельных государственных контрактов, договоров (соглашений), а также контрактов (договоров), заключаемых в рамках их исполнения»</a:t>
            </a:r>
            <a:endParaRPr lang="ru-RU" sz="1400" b="1" dirty="0" smtClean="0">
              <a:solidFill>
                <a:prstClr val="white"/>
              </a:solidFill>
              <a:latin typeface="Times New Roman" panose="02020603050405020304" pitchFamily="18" charset="0"/>
              <a:cs typeface="Times New Roman" panose="02020603050405020304" pitchFamily="18" charset="0"/>
            </a:endParaRPr>
          </a:p>
        </p:txBody>
      </p:sp>
      <p:sp>
        <p:nvSpPr>
          <p:cNvPr id="8" name="Стрелка вниз 7"/>
          <p:cNvSpPr/>
          <p:nvPr/>
        </p:nvSpPr>
        <p:spPr>
          <a:xfrm>
            <a:off x="4799562" y="1828346"/>
            <a:ext cx="2367196" cy="425513"/>
          </a:xfrm>
          <a:prstGeom prst="downArrow">
            <a:avLst/>
          </a:prstGeom>
          <a:solidFill>
            <a:srgbClr val="FFCC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graphicFrame>
        <p:nvGraphicFramePr>
          <p:cNvPr id="11" name="Таблица 10"/>
          <p:cNvGraphicFramePr>
            <a:graphicFrameLocks noGrp="1"/>
          </p:cNvGraphicFramePr>
          <p:nvPr>
            <p:extLst>
              <p:ext uri="{D42A27DB-BD31-4B8C-83A1-F6EECF244321}">
                <p14:modId xmlns:p14="http://schemas.microsoft.com/office/powerpoint/2010/main" val="1578090693"/>
              </p:ext>
            </p:extLst>
          </p:nvPr>
        </p:nvGraphicFramePr>
        <p:xfrm>
          <a:off x="280530" y="2330704"/>
          <a:ext cx="11573522" cy="3968634"/>
        </p:xfrm>
        <a:graphic>
          <a:graphicData uri="http://schemas.openxmlformats.org/drawingml/2006/table">
            <a:tbl>
              <a:tblPr>
                <a:tableStyleId>{5C22544A-7EE6-4342-B048-85BDC9FD1C3A}</a:tableStyleId>
              </a:tblPr>
              <a:tblGrid>
                <a:gridCol w="11573522"/>
              </a:tblGrid>
              <a:tr h="211943">
                <a:tc>
                  <a:txBody>
                    <a:bodyPr/>
                    <a:lstStyle/>
                    <a:p>
                      <a:pPr algn="ctr" fontAlgn="ctr"/>
                      <a:r>
                        <a:rPr lang="ru-RU" sz="1400" b="1" u="none" strike="noStrike" dirty="0" smtClean="0">
                          <a:solidFill>
                            <a:schemeClr val="bg1"/>
                          </a:solidFill>
                          <a:effectLst/>
                          <a:latin typeface="Times New Roman" panose="02020603050405020304" pitchFamily="18" charset="0"/>
                          <a:cs typeface="Times New Roman" panose="02020603050405020304" pitchFamily="18" charset="0"/>
                        </a:rPr>
                        <a:t>Объекты проверки с применением инструмента Расходной декларации</a:t>
                      </a:r>
                      <a:endParaRPr lang="ru-RU" sz="14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6846" marR="6846" marT="6846" marB="0" anchor="ctr">
                    <a:solidFill>
                      <a:srgbClr val="8497B0"/>
                    </a:solidFill>
                  </a:tcPr>
                </a:tc>
              </a:tr>
              <a:tr h="763934">
                <a:tc>
                  <a:txBody>
                    <a:bodyPr/>
                    <a:lstStyle/>
                    <a:p>
                      <a:pPr marL="171450" marR="0" indent="-171450" algn="just" defTabSz="914400" rtl="0" eaLnBrk="1" fontAlgn="t" latinLnBrk="0" hangingPunct="1">
                        <a:lnSpc>
                          <a:spcPct val="100000"/>
                        </a:lnSpc>
                        <a:spcBef>
                          <a:spcPts val="0"/>
                        </a:spcBef>
                        <a:spcAft>
                          <a:spcPts val="0"/>
                        </a:spcAft>
                        <a:buClrTx/>
                        <a:buSzTx/>
                        <a:buFont typeface="Wingdings" panose="05000000000000000000" pitchFamily="2" charset="2"/>
                        <a:buChar char="Ø"/>
                        <a:tabLst/>
                        <a:defRPr/>
                      </a:pPr>
                      <a:r>
                        <a:rPr lang="ru-RU" sz="1400" b="0" i="0" u="none" strike="noStrike" dirty="0" smtClean="0">
                          <a:solidFill>
                            <a:srgbClr val="000000"/>
                          </a:solidFill>
                          <a:effectLst/>
                          <a:latin typeface="Times New Roman"/>
                        </a:rPr>
                        <a:t>Средства, получаемые юридическими лицами по государственным контрактам на выполнение работ по объекту «Строительство и реконструкция автомобильной дороги М-7 «Волга» от Москвы через Владимир, Нижний Новгород, Казань до Уфы. Строительство транспортной развязки на км 27 автомобильной дороги М-7 «Волга» Москва - Владимир - Нижний Новгород - Казань - Уфа, Московская область»</a:t>
                      </a:r>
                    </a:p>
                  </a:txBody>
                  <a:tcPr marL="9525" marR="9525" marT="9525" marB="0">
                    <a:solidFill>
                      <a:schemeClr val="accent3">
                        <a:lumMod val="20000"/>
                        <a:lumOff val="80000"/>
                      </a:schemeClr>
                    </a:solidFill>
                  </a:tcPr>
                </a:tc>
              </a:tr>
              <a:tr h="610246">
                <a:tc>
                  <a:txBody>
                    <a:bodyPr/>
                    <a:lstStyle/>
                    <a:p>
                      <a:pPr marL="171450" marR="0" indent="-171450" algn="just" defTabSz="914400" rtl="0" eaLnBrk="1" fontAlgn="t" latinLnBrk="0" hangingPunct="1">
                        <a:lnSpc>
                          <a:spcPct val="100000"/>
                        </a:lnSpc>
                        <a:spcBef>
                          <a:spcPts val="0"/>
                        </a:spcBef>
                        <a:spcAft>
                          <a:spcPts val="0"/>
                        </a:spcAft>
                        <a:buClrTx/>
                        <a:buSzTx/>
                        <a:buFont typeface="Wingdings" panose="05000000000000000000" pitchFamily="2" charset="2"/>
                        <a:buChar char="Ø"/>
                        <a:tabLst/>
                        <a:defRPr/>
                      </a:pPr>
                      <a:r>
                        <a:rPr lang="ru-RU" sz="1400" b="0" i="0" u="none" strike="noStrike" dirty="0" smtClean="0">
                          <a:solidFill>
                            <a:srgbClr val="000000"/>
                          </a:solidFill>
                          <a:effectLst/>
                          <a:latin typeface="Times New Roman"/>
                        </a:rPr>
                        <a:t>Средства, предоставленные из федерального бюджета в форме субсидий бюджету Красноярского края на основании договора (соглашения) в целях </a:t>
                      </a:r>
                      <a:r>
                        <a:rPr lang="ru-RU" sz="1400" b="0" i="0" u="none" strike="noStrike" dirty="0" err="1" smtClean="0">
                          <a:solidFill>
                            <a:srgbClr val="000000"/>
                          </a:solidFill>
                          <a:effectLst/>
                          <a:latin typeface="Times New Roman"/>
                        </a:rPr>
                        <a:t>софинансирования</a:t>
                      </a:r>
                      <a:r>
                        <a:rPr lang="ru-RU" sz="1400" b="0" i="0" u="none" strike="noStrike" dirty="0" smtClean="0">
                          <a:solidFill>
                            <a:srgbClr val="000000"/>
                          </a:solidFill>
                          <a:effectLst/>
                          <a:latin typeface="Times New Roman"/>
                        </a:rPr>
                        <a:t> расходных обязательств субъекта Российской Федерации, связанных с реконструкцией Красноярского государственного бюджетного учреждения здравоохранения «Краевая клиническая больница»</a:t>
                      </a:r>
                      <a:endParaRPr lang="ru-RU" sz="1400" b="0" i="0" u="none" strike="noStrike" dirty="0">
                        <a:solidFill>
                          <a:srgbClr val="000000"/>
                        </a:solidFill>
                        <a:effectLst/>
                        <a:latin typeface="Times New Roman"/>
                      </a:endParaRPr>
                    </a:p>
                  </a:txBody>
                  <a:tcPr marL="9525" marR="9525" marT="9525" marB="0">
                    <a:solidFill>
                      <a:schemeClr val="accent3">
                        <a:lumMod val="20000"/>
                        <a:lumOff val="80000"/>
                      </a:schemeClr>
                    </a:solidFill>
                  </a:tcPr>
                </a:tc>
              </a:tr>
              <a:tr h="608959">
                <a:tc>
                  <a:txBody>
                    <a:bodyPr/>
                    <a:lstStyle/>
                    <a:p>
                      <a:pPr marL="171450" marR="0" indent="-171450" algn="just" defTabSz="914400" rtl="0" eaLnBrk="1" fontAlgn="t" latinLnBrk="0" hangingPunct="1">
                        <a:lnSpc>
                          <a:spcPct val="100000"/>
                        </a:lnSpc>
                        <a:spcBef>
                          <a:spcPts val="0"/>
                        </a:spcBef>
                        <a:spcAft>
                          <a:spcPts val="0"/>
                        </a:spcAft>
                        <a:buClrTx/>
                        <a:buSzTx/>
                        <a:buFont typeface="Wingdings" panose="05000000000000000000" pitchFamily="2" charset="2"/>
                        <a:buChar char="Ø"/>
                        <a:tabLst/>
                        <a:defRPr/>
                      </a:pPr>
                      <a:r>
                        <a:rPr lang="ru-RU" sz="1400" b="0" i="0" u="none" strike="noStrike" dirty="0" smtClean="0">
                          <a:solidFill>
                            <a:srgbClr val="000000"/>
                          </a:solidFill>
                          <a:effectLst/>
                          <a:latin typeface="Times New Roman"/>
                        </a:rPr>
                        <a:t>Средства, предоставленные из федерального бюджета в форме взноса в уставный капитал акционерного общества «Российская корпорация ракетно-космического приборостроения и информационных систем», г. Москва, по договору (соглашению) о предоставлении взноса</a:t>
                      </a:r>
                      <a:endParaRPr lang="ru-RU" sz="1400" b="0" i="0" u="none" strike="noStrike" dirty="0">
                        <a:solidFill>
                          <a:srgbClr val="000000"/>
                        </a:solidFill>
                        <a:effectLst/>
                        <a:latin typeface="Times New Roman"/>
                      </a:endParaRPr>
                    </a:p>
                  </a:txBody>
                  <a:tcPr marL="9525" marR="9525" marT="9525" marB="0">
                    <a:solidFill>
                      <a:schemeClr val="accent3">
                        <a:lumMod val="20000"/>
                        <a:lumOff val="80000"/>
                      </a:schemeClr>
                    </a:solidFill>
                  </a:tcPr>
                </a:tc>
              </a:tr>
              <a:tr h="162829">
                <a:tc>
                  <a:txBody>
                    <a:bodyPr/>
                    <a:lstStyle/>
                    <a:p>
                      <a:pPr marL="171450" marR="0" indent="-171450" algn="just" defTabSz="914400" rtl="0" eaLnBrk="1" fontAlgn="t" latinLnBrk="0" hangingPunct="1">
                        <a:lnSpc>
                          <a:spcPct val="100000"/>
                        </a:lnSpc>
                        <a:spcBef>
                          <a:spcPts val="0"/>
                        </a:spcBef>
                        <a:spcAft>
                          <a:spcPts val="0"/>
                        </a:spcAft>
                        <a:buClrTx/>
                        <a:buSzTx/>
                        <a:buFont typeface="Wingdings" panose="05000000000000000000" pitchFamily="2" charset="2"/>
                        <a:buChar char="Ø"/>
                        <a:tabLst/>
                        <a:defRPr/>
                      </a:pPr>
                      <a:r>
                        <a:rPr lang="ru-RU" sz="1400" b="0" i="0" u="none" strike="noStrike" kern="1200" dirty="0" smtClean="0">
                          <a:solidFill>
                            <a:srgbClr val="000000"/>
                          </a:solidFill>
                          <a:effectLst/>
                          <a:latin typeface="Times New Roman"/>
                          <a:ea typeface="+mn-ea"/>
                          <a:cs typeface="+mn-cs"/>
                        </a:rPr>
                        <a:t>Средства, получаемые юридическими лицами по договору (соглашению) о предоставлении субсидий из федерального бюджета для реализации мероприятий на территории Республики Крым, связанных с обеспечением каналами связи Республики Крым с использованием существующей (строящейся) электросетевой инфраструктуры</a:t>
                      </a:r>
                      <a:endParaRPr lang="ru-RU" sz="1400" b="0" i="0" u="none" strike="noStrike" kern="1200" dirty="0">
                        <a:solidFill>
                          <a:srgbClr val="000000"/>
                        </a:solidFill>
                        <a:effectLst/>
                        <a:latin typeface="Times New Roman"/>
                        <a:ea typeface="+mn-ea"/>
                        <a:cs typeface="+mn-cs"/>
                      </a:endParaRPr>
                    </a:p>
                  </a:txBody>
                  <a:tcPr marL="9525" marR="9525" marT="9525" marB="0">
                    <a:solidFill>
                      <a:schemeClr val="accent3">
                        <a:lumMod val="20000"/>
                        <a:lumOff val="80000"/>
                      </a:schemeClr>
                    </a:solidFill>
                  </a:tcPr>
                </a:tc>
              </a:tr>
              <a:tr h="164757">
                <a:tc>
                  <a:txBody>
                    <a:bodyPr/>
                    <a:lstStyle/>
                    <a:p>
                      <a:pPr marL="171450" marR="0" indent="-171450" algn="just" defTabSz="914400" rtl="0" eaLnBrk="1" fontAlgn="t" latinLnBrk="0" hangingPunct="1">
                        <a:lnSpc>
                          <a:spcPct val="100000"/>
                        </a:lnSpc>
                        <a:spcBef>
                          <a:spcPts val="0"/>
                        </a:spcBef>
                        <a:spcAft>
                          <a:spcPts val="0"/>
                        </a:spcAft>
                        <a:buClrTx/>
                        <a:buSzTx/>
                        <a:buFont typeface="Wingdings" panose="05000000000000000000" pitchFamily="2" charset="2"/>
                        <a:buChar char="Ø"/>
                        <a:tabLst/>
                        <a:defRPr/>
                      </a:pPr>
                      <a:r>
                        <a:rPr lang="ru-RU" sz="1400" b="0" i="0" u="none" strike="noStrike" dirty="0" smtClean="0">
                          <a:solidFill>
                            <a:srgbClr val="000000"/>
                          </a:solidFill>
                          <a:effectLst/>
                          <a:latin typeface="Times New Roman"/>
                        </a:rPr>
                        <a:t>Средства, получаемые юридическими лицами, крестьянскими (фермерскими) хозяйствами, индивидуальными предпринимателями по договору (соглашению) о предоставлении субсидий из бюджетов субъектов Российской Федерации, в целях </a:t>
                      </a:r>
                      <a:r>
                        <a:rPr lang="ru-RU" sz="1400" b="0" i="0" u="none" strike="noStrike" dirty="0" err="1" smtClean="0">
                          <a:solidFill>
                            <a:srgbClr val="000000"/>
                          </a:solidFill>
                          <a:effectLst/>
                          <a:latin typeface="Times New Roman"/>
                        </a:rPr>
                        <a:t>софинансирования</a:t>
                      </a:r>
                      <a:r>
                        <a:rPr lang="ru-RU" sz="1400" b="0" i="0" u="none" strike="noStrike" dirty="0" smtClean="0">
                          <a:solidFill>
                            <a:srgbClr val="000000"/>
                          </a:solidFill>
                          <a:effectLst/>
                          <a:latin typeface="Times New Roman"/>
                        </a:rPr>
                        <a:t> расходных обязательств которых предоставляются субсидии из федерального бюджета на содействие достижению целевых показателей региональных программ развития агропромышленного комплекса (в Республике Башкортостан, Республике Крым, Республике Татарстан, Чувашской Республике, Алтайском крае, Краснодарском крае, Ставропольском крае, Белгородской области, Воронежской области)</a:t>
                      </a:r>
                      <a:endParaRPr lang="ru-RU" sz="1400" b="0" i="0" u="none" strike="noStrike" dirty="0">
                        <a:solidFill>
                          <a:srgbClr val="000000"/>
                        </a:solidFill>
                        <a:effectLst/>
                        <a:latin typeface="Times New Roman"/>
                      </a:endParaRPr>
                    </a:p>
                  </a:txBody>
                  <a:tcPr marL="9525" marR="9525" marT="9525" marB="0">
                    <a:solidFill>
                      <a:schemeClr val="accent3">
                        <a:lumMod val="20000"/>
                        <a:lumOff val="80000"/>
                      </a:schemeClr>
                    </a:solidFill>
                  </a:tcPr>
                </a:tc>
              </a:tr>
            </a:tbl>
          </a:graphicData>
        </a:graphic>
      </p:graphicFrame>
      <p:sp>
        <p:nvSpPr>
          <p:cNvPr id="10" name="Номер слайда 1"/>
          <p:cNvSpPr>
            <a:spLocks noGrp="1"/>
          </p:cNvSpPr>
          <p:nvPr>
            <p:ph type="sldNum" sz="quarter" idx="12"/>
          </p:nvPr>
        </p:nvSpPr>
        <p:spPr>
          <a:xfrm>
            <a:off x="9315450" y="6356450"/>
            <a:ext cx="2743200" cy="365125"/>
          </a:xfrm>
        </p:spPr>
        <p:txBody>
          <a:bodyPr/>
          <a:lstStyle/>
          <a:p>
            <a:pPr>
              <a:defRPr/>
            </a:pPr>
            <a:fld id="{7AE3F632-3016-4CCE-ADE3-EFDB7D461A0D}" type="slidenum">
              <a:rPr lang="ru-RU" b="1" smtClean="0">
                <a:solidFill>
                  <a:prstClr val="black"/>
                </a:solidFill>
                <a:latin typeface="Times New Roman" panose="02020603050405020304" pitchFamily="18" charset="0"/>
                <a:cs typeface="Times New Roman" panose="02020603050405020304" pitchFamily="18" charset="0"/>
              </a:rPr>
              <a:pPr>
                <a:defRPr/>
              </a:pPr>
              <a:t>11</a:t>
            </a:fld>
            <a:endParaRPr lang="ru-RU" b="1"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202023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8" y="9525"/>
            <a:ext cx="12193588" cy="5145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Стрелка вверх 20"/>
          <p:cNvSpPr/>
          <p:nvPr/>
        </p:nvSpPr>
        <p:spPr>
          <a:xfrm rot="5400000">
            <a:off x="6715289" y="3296171"/>
            <a:ext cx="567512" cy="1093781"/>
          </a:xfrm>
          <a:prstGeom prst="upArrow">
            <a:avLst/>
          </a:prstGeom>
          <a:solidFill>
            <a:srgbClr val="F3926F"/>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ru-RU">
              <a:solidFill>
                <a:prstClr val="white"/>
              </a:solidFill>
            </a:endParaRPr>
          </a:p>
        </p:txBody>
      </p:sp>
      <p:sp>
        <p:nvSpPr>
          <p:cNvPr id="52" name="Прямоугольник 51"/>
          <p:cNvSpPr/>
          <p:nvPr/>
        </p:nvSpPr>
        <p:spPr bwMode="auto">
          <a:xfrm>
            <a:off x="7545936" y="1855068"/>
            <a:ext cx="4307398" cy="1617303"/>
          </a:xfrm>
          <a:prstGeom prst="rect">
            <a:avLst/>
          </a:prstGeom>
          <a:solidFill>
            <a:srgbClr val="D2DEEF"/>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lIns="77749" tIns="38875" rIns="77749" bIns="38875" anchor="ctr"/>
          <a:lstStyle/>
          <a:p>
            <a:pPr algn="just" eaLnBrk="0" fontAlgn="base" hangingPunct="0">
              <a:spcBef>
                <a:spcPct val="0"/>
              </a:spcBef>
              <a:spcAft>
                <a:spcPct val="0"/>
              </a:spcAft>
              <a:defRPr/>
            </a:pPr>
            <a:r>
              <a:rPr lang="ru-RU" sz="1200" b="1" dirty="0">
                <a:solidFill>
                  <a:srgbClr val="44546A"/>
                </a:solidFill>
                <a:latin typeface="Times New Roman" panose="02020603050405020304" pitchFamily="18" charset="0"/>
                <a:cs typeface="Times New Roman" panose="02020603050405020304" pitchFamily="18" charset="0"/>
              </a:rPr>
              <a:t>Проверка организации и ведения раздельного учета при использовании средств федерального  бюджета включает:</a:t>
            </a:r>
          </a:p>
          <a:p>
            <a:pPr marL="171450" indent="-171450" algn="just" eaLnBrk="0" fontAlgn="base" hangingPunct="0">
              <a:spcBef>
                <a:spcPct val="0"/>
              </a:spcBef>
              <a:spcAft>
                <a:spcPct val="0"/>
              </a:spcAft>
              <a:buFont typeface="Wingdings" panose="05000000000000000000" pitchFamily="2" charset="2"/>
              <a:buChar char="ü"/>
              <a:defRPr/>
            </a:pPr>
            <a:r>
              <a:rPr lang="ru-RU" altLang="ru-RU" sz="1200" dirty="0">
                <a:solidFill>
                  <a:prstClr val="black"/>
                </a:solidFill>
                <a:latin typeface="Times New Roman" pitchFamily="18" charset="0"/>
                <a:cs typeface="Times New Roman" pitchFamily="18" charset="0"/>
              </a:rPr>
              <a:t>Соблюдение установленных требований в части раздельного учета</a:t>
            </a:r>
          </a:p>
          <a:p>
            <a:pPr marL="171450" indent="-171450" algn="just" eaLnBrk="0" fontAlgn="base" hangingPunct="0">
              <a:spcBef>
                <a:spcPct val="0"/>
              </a:spcBef>
              <a:spcAft>
                <a:spcPct val="0"/>
              </a:spcAft>
              <a:buFont typeface="Wingdings" panose="05000000000000000000" pitchFamily="2" charset="2"/>
              <a:buChar char="ü"/>
              <a:defRPr/>
            </a:pPr>
            <a:r>
              <a:rPr lang="ru-RU" altLang="ru-RU" sz="1200" dirty="0">
                <a:solidFill>
                  <a:prstClr val="black"/>
                </a:solidFill>
                <a:latin typeface="Times New Roman" pitchFamily="18" charset="0"/>
                <a:cs typeface="Times New Roman" pitchFamily="18" charset="0"/>
              </a:rPr>
              <a:t>Достоверность и обоснованность ведения раздельного учета затрат и заполнения регистров бухгалтерского учета</a:t>
            </a:r>
          </a:p>
          <a:p>
            <a:pPr marL="171450" indent="-171450" algn="just" eaLnBrk="0" fontAlgn="base" hangingPunct="0">
              <a:spcBef>
                <a:spcPct val="0"/>
              </a:spcBef>
              <a:spcAft>
                <a:spcPct val="0"/>
              </a:spcAft>
              <a:buFont typeface="Wingdings" panose="05000000000000000000" pitchFamily="2" charset="2"/>
              <a:buChar char="ü"/>
              <a:defRPr/>
            </a:pPr>
            <a:r>
              <a:rPr lang="ru-RU" altLang="ru-RU" sz="1200" dirty="0">
                <a:solidFill>
                  <a:prstClr val="black"/>
                </a:solidFill>
                <a:latin typeface="Times New Roman" pitchFamily="18" charset="0"/>
                <a:cs typeface="Times New Roman" pitchFamily="18" charset="0"/>
              </a:rPr>
              <a:t>Соответствие данных первичных учетных документов данным регистров бухгалтерского учета</a:t>
            </a:r>
          </a:p>
        </p:txBody>
      </p:sp>
      <p:sp>
        <p:nvSpPr>
          <p:cNvPr id="28" name="Стрелка вверх 27"/>
          <p:cNvSpPr/>
          <p:nvPr/>
        </p:nvSpPr>
        <p:spPr>
          <a:xfrm rot="5400000">
            <a:off x="6692181" y="2430049"/>
            <a:ext cx="567512" cy="1093781"/>
          </a:xfrm>
          <a:prstGeom prst="upArrow">
            <a:avLst/>
          </a:prstGeom>
          <a:solidFill>
            <a:srgbClr val="F3926F"/>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ru-RU">
              <a:solidFill>
                <a:prstClr val="white"/>
              </a:solidFill>
            </a:endParaRPr>
          </a:p>
        </p:txBody>
      </p:sp>
      <p:sp>
        <p:nvSpPr>
          <p:cNvPr id="9" name="Прямоугольник 8"/>
          <p:cNvSpPr/>
          <p:nvPr/>
        </p:nvSpPr>
        <p:spPr>
          <a:xfrm>
            <a:off x="4114800" y="155575"/>
            <a:ext cx="7654925" cy="738664"/>
          </a:xfrm>
          <a:prstGeom prst="rect">
            <a:avLst/>
          </a:prstGeom>
        </p:spPr>
        <p:txBody>
          <a:bodyPr>
            <a:spAutoFit/>
          </a:bodyPr>
          <a:lstStyle/>
          <a:p>
            <a:pPr algn="r" eaLnBrk="0" fontAlgn="base" hangingPunct="0">
              <a:spcBef>
                <a:spcPct val="0"/>
              </a:spcBef>
              <a:spcAft>
                <a:spcPct val="0"/>
              </a:spcAft>
              <a:defRPr/>
            </a:pPr>
            <a:r>
              <a:rPr lang="ru-RU" sz="1400" b="1" dirty="0">
                <a:solidFill>
                  <a:srgbClr val="4472C4">
                    <a:lumMod val="50000"/>
                  </a:srgbClr>
                </a:solidFill>
                <a:latin typeface="Times New Roman" pitchFamily="18" charset="0"/>
                <a:cs typeface="Times New Roman" pitchFamily="18" charset="0"/>
              </a:rPr>
              <a:t>КОНТРОЛЬ ОРГАНИЗАЦИИ И ВЕДЕНИЯ РАЗДЕЛЬНОГО УЧЕТА </a:t>
            </a:r>
            <a:br>
              <a:rPr lang="ru-RU" sz="1400" b="1" dirty="0">
                <a:solidFill>
                  <a:srgbClr val="4472C4">
                    <a:lumMod val="50000"/>
                  </a:srgbClr>
                </a:solidFill>
                <a:latin typeface="Times New Roman" pitchFamily="18" charset="0"/>
                <a:cs typeface="Times New Roman" pitchFamily="18" charset="0"/>
              </a:rPr>
            </a:br>
            <a:r>
              <a:rPr lang="ru-RU" sz="1400" b="1" dirty="0">
                <a:solidFill>
                  <a:srgbClr val="4472C4">
                    <a:lumMod val="50000"/>
                  </a:srgbClr>
                </a:solidFill>
                <a:latin typeface="Times New Roman" pitchFamily="18" charset="0"/>
                <a:cs typeface="Times New Roman" pitchFamily="18" charset="0"/>
              </a:rPr>
              <a:t>И ФОРМИРОВАНИЯ СЕБЕСТОИМОСТИ ТОВАРОВ (РАБОТ, УСЛУГ) </a:t>
            </a:r>
            <a:br>
              <a:rPr lang="ru-RU" sz="1400" b="1" dirty="0">
                <a:solidFill>
                  <a:srgbClr val="4472C4">
                    <a:lumMod val="50000"/>
                  </a:srgbClr>
                </a:solidFill>
                <a:latin typeface="Times New Roman" pitchFamily="18" charset="0"/>
                <a:cs typeface="Times New Roman" pitchFamily="18" charset="0"/>
              </a:rPr>
            </a:br>
            <a:r>
              <a:rPr lang="ru-RU" sz="1400" b="1" dirty="0">
                <a:solidFill>
                  <a:srgbClr val="4472C4">
                    <a:lumMod val="50000"/>
                  </a:srgbClr>
                </a:solidFill>
                <a:latin typeface="Times New Roman" pitchFamily="18" charset="0"/>
                <a:cs typeface="Times New Roman" pitchFamily="18" charset="0"/>
              </a:rPr>
              <a:t>ПРИ ИСПОЛЬЗОВАНИИ </a:t>
            </a:r>
            <a:r>
              <a:rPr lang="ru-RU" sz="1400" b="1" dirty="0" smtClean="0">
                <a:solidFill>
                  <a:srgbClr val="4472C4">
                    <a:lumMod val="50000"/>
                  </a:srgbClr>
                </a:solidFill>
                <a:latin typeface="Times New Roman" pitchFamily="18" charset="0"/>
                <a:cs typeface="Times New Roman" pitchFamily="18" charset="0"/>
              </a:rPr>
              <a:t>ЦЕЛЕВЫХ СРЕДСТВ В ОТДЕЛЬНЫХ СЛУЧАЯХ</a:t>
            </a:r>
            <a:endParaRPr lang="ru-RU" sz="1400" b="1" dirty="0">
              <a:solidFill>
                <a:srgbClr val="4472C4">
                  <a:lumMod val="50000"/>
                </a:srgbClr>
              </a:solidFill>
              <a:latin typeface="Times New Roman" pitchFamily="18" charset="0"/>
              <a:cs typeface="Times New Roman" pitchFamily="18" charset="0"/>
            </a:endParaRPr>
          </a:p>
        </p:txBody>
      </p:sp>
      <p:sp>
        <p:nvSpPr>
          <p:cNvPr id="47" name="Прямоугольник 46"/>
          <p:cNvSpPr/>
          <p:nvPr/>
        </p:nvSpPr>
        <p:spPr bwMode="auto">
          <a:xfrm>
            <a:off x="4666004" y="2806690"/>
            <a:ext cx="2222467" cy="1474426"/>
          </a:xfrm>
          <a:prstGeom prst="rect">
            <a:avLst/>
          </a:prstGeom>
          <a:solidFill>
            <a:srgbClr val="D2DEEF"/>
          </a:solidFill>
          <a:ln>
            <a:noFill/>
          </a:ln>
          <a:effectLst>
            <a:glow rad="63500">
              <a:schemeClr val="accent2">
                <a:satMod val="175000"/>
                <a:alpha val="40000"/>
              </a:schemeClr>
            </a:glow>
            <a:softEdge rad="635000"/>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lIns="77749" tIns="38875" rIns="77749" bIns="38875" anchor="ctr"/>
          <a:lstStyle/>
          <a:p>
            <a:pPr algn="ctr" eaLnBrk="0" fontAlgn="base" hangingPunct="0">
              <a:spcBef>
                <a:spcPct val="0"/>
              </a:spcBef>
              <a:spcAft>
                <a:spcPct val="0"/>
              </a:spcAft>
              <a:defRPr/>
            </a:pPr>
            <a:r>
              <a:rPr lang="ru-RU" altLang="ru-RU" sz="1200" b="1" dirty="0" smtClean="0">
                <a:solidFill>
                  <a:srgbClr val="44546A"/>
                </a:solidFill>
                <a:latin typeface="Times New Roman" pitchFamily="18" charset="0"/>
                <a:cs typeface="Times New Roman" pitchFamily="18" charset="0"/>
              </a:rPr>
              <a:t>Проверка </a:t>
            </a:r>
            <a:r>
              <a:rPr lang="ru-RU" altLang="ru-RU" sz="1200" b="1" dirty="0">
                <a:solidFill>
                  <a:srgbClr val="44546A"/>
                </a:solidFill>
                <a:latin typeface="Times New Roman" pitchFamily="18" charset="0"/>
                <a:cs typeface="Times New Roman" pitchFamily="18" charset="0"/>
              </a:rPr>
              <a:t>соответствия показателей Расходной декларации данным раздельного учета результатов </a:t>
            </a:r>
            <a:r>
              <a:rPr lang="ru-RU" altLang="ru-RU" sz="1200" b="1" dirty="0" smtClean="0">
                <a:solidFill>
                  <a:srgbClr val="44546A"/>
                </a:solidFill>
                <a:latin typeface="Times New Roman" pitchFamily="18" charset="0"/>
                <a:cs typeface="Times New Roman" pitchFamily="18" charset="0"/>
              </a:rPr>
              <a:t>ФХД, </a:t>
            </a:r>
            <a:r>
              <a:rPr lang="ru-RU" altLang="ru-RU" sz="1200" b="1" dirty="0">
                <a:solidFill>
                  <a:srgbClr val="44546A"/>
                </a:solidFill>
                <a:latin typeface="Times New Roman" pitchFamily="18" charset="0"/>
                <a:cs typeface="Times New Roman" pitchFamily="18" charset="0"/>
              </a:rPr>
              <a:t>а также данным первичных учетных </a:t>
            </a:r>
            <a:r>
              <a:rPr lang="ru-RU" altLang="ru-RU" sz="1200" b="1" dirty="0" smtClean="0">
                <a:solidFill>
                  <a:srgbClr val="44546A"/>
                </a:solidFill>
                <a:latin typeface="Times New Roman" pitchFamily="18" charset="0"/>
                <a:cs typeface="Times New Roman" pitchFamily="18" charset="0"/>
              </a:rPr>
              <a:t>документов</a:t>
            </a:r>
            <a:endParaRPr lang="ru-RU" altLang="ru-RU" sz="1200" b="1" dirty="0">
              <a:solidFill>
                <a:srgbClr val="44546A"/>
              </a:solidFill>
              <a:latin typeface="Times New Roman" pitchFamily="18" charset="0"/>
              <a:cs typeface="Times New Roman" pitchFamily="18" charset="0"/>
            </a:endParaRPr>
          </a:p>
        </p:txBody>
      </p:sp>
      <p:sp>
        <p:nvSpPr>
          <p:cNvPr id="32" name="Прямоугольник 31"/>
          <p:cNvSpPr/>
          <p:nvPr/>
        </p:nvSpPr>
        <p:spPr bwMode="auto">
          <a:xfrm>
            <a:off x="236538" y="863600"/>
            <a:ext cx="11616796" cy="948108"/>
          </a:xfrm>
          <a:prstGeom prst="rect">
            <a:avLst/>
          </a:prstGeom>
          <a:solidFill>
            <a:srgbClr val="E6E6E6"/>
          </a:solidFill>
          <a:ln>
            <a:noFill/>
          </a:ln>
          <a:scene3d>
            <a:camera prst="orthographicFront"/>
            <a:lightRig rig="threePt" dir="t"/>
          </a:scene3d>
          <a:sp3d>
            <a:bevelT w="165100" prst="coolSlant"/>
            <a:bevelB/>
          </a:sp3d>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anchor="ctr"/>
          <a:lstStyle/>
          <a:p>
            <a:pPr algn="just" eaLnBrk="0" fontAlgn="base" hangingPunct="0">
              <a:spcBef>
                <a:spcPct val="0"/>
              </a:spcBef>
              <a:spcAft>
                <a:spcPct val="0"/>
              </a:spcAft>
              <a:defRPr/>
            </a:pPr>
            <a:r>
              <a:rPr lang="ru-RU" sz="1100" b="1" dirty="0" smtClean="0">
                <a:solidFill>
                  <a:prstClr val="black"/>
                </a:solidFill>
                <a:latin typeface="Times New Roman" panose="02020603050405020304" pitchFamily="18" charset="0"/>
                <a:cs typeface="Times New Roman" panose="02020603050405020304" pitchFamily="18" charset="0"/>
              </a:rPr>
              <a:t>На основании положений части 2 статьи </a:t>
            </a:r>
            <a:r>
              <a:rPr lang="ru-RU" sz="1100" b="1" dirty="0">
                <a:solidFill>
                  <a:prstClr val="black"/>
                </a:solidFill>
                <a:latin typeface="Times New Roman" panose="02020603050405020304" pitchFamily="18" charset="0"/>
                <a:cs typeface="Times New Roman" panose="02020603050405020304" pitchFamily="18" charset="0"/>
              </a:rPr>
              <a:t>5 Федерального </a:t>
            </a:r>
            <a:r>
              <a:rPr lang="ru-RU" sz="1100" b="1" dirty="0" smtClean="0">
                <a:solidFill>
                  <a:prstClr val="black"/>
                </a:solidFill>
                <a:latin typeface="Times New Roman" panose="02020603050405020304" pitchFamily="18" charset="0"/>
                <a:cs typeface="Times New Roman" panose="02020603050405020304" pitchFamily="18" charset="0"/>
              </a:rPr>
              <a:t>закона от </a:t>
            </a:r>
            <a:r>
              <a:rPr lang="ru-RU" sz="1100" b="1" dirty="0">
                <a:solidFill>
                  <a:prstClr val="black"/>
                </a:solidFill>
                <a:latin typeface="Times New Roman" panose="02020603050405020304" pitchFamily="18" charset="0"/>
                <a:cs typeface="Times New Roman" panose="02020603050405020304" pitchFamily="18" charset="0"/>
              </a:rPr>
              <a:t>5 декабря 2017 г. № 362-ФЗ «О федеральном бюджете на 2018 год и на плановый период 2019 и 2020 годов» и Правилами казначейского сопровождения средств в случаях, предусмотренных Федеральным </a:t>
            </a:r>
            <a:r>
              <a:rPr lang="ru-RU" sz="1100" b="1" dirty="0" smtClean="0">
                <a:solidFill>
                  <a:prstClr val="black"/>
                </a:solidFill>
                <a:latin typeface="Times New Roman" panose="02020603050405020304" pitchFamily="18" charset="0"/>
                <a:cs typeface="Times New Roman" panose="02020603050405020304" pitchFamily="18" charset="0"/>
              </a:rPr>
              <a:t>законом «</a:t>
            </a:r>
            <a:r>
              <a:rPr lang="ru-RU" sz="1100" b="1" dirty="0">
                <a:solidFill>
                  <a:prstClr val="black"/>
                </a:solidFill>
                <a:latin typeface="Times New Roman" panose="02020603050405020304" pitchFamily="18" charset="0"/>
                <a:cs typeface="Times New Roman" panose="02020603050405020304" pitchFamily="18" charset="0"/>
              </a:rPr>
              <a:t>О федеральном бюджете на 2018 год и на плановый период 2019 и 2020 годов», утвержденными постановлением Правительства Российской Федерации от 30 декабря 2017 г. № 1722, органы Федерального казначейства осуществляют казначейское сопровождение средств в валюте Российской Федерации, в том числе в отношении средств, получаемых юридическими </a:t>
            </a:r>
            <a:r>
              <a:rPr lang="ru-RU" sz="1100" b="1" dirty="0" smtClean="0">
                <a:solidFill>
                  <a:prstClr val="black"/>
                </a:solidFill>
                <a:latin typeface="Times New Roman" panose="02020603050405020304" pitchFamily="18" charset="0"/>
                <a:cs typeface="Times New Roman" panose="02020603050405020304" pitchFamily="18" charset="0"/>
              </a:rPr>
              <a:t>лицами (ИП, КФХ) </a:t>
            </a:r>
            <a:r>
              <a:rPr lang="ru-RU" sz="1100" b="1" dirty="0">
                <a:solidFill>
                  <a:prstClr val="black"/>
                </a:solidFill>
                <a:latin typeface="Times New Roman" panose="02020603050405020304" pitchFamily="18" charset="0"/>
                <a:cs typeface="Times New Roman" panose="02020603050405020304" pitchFamily="18" charset="0"/>
              </a:rPr>
              <a:t>в случаях, установленных Правительством Российской Федерации</a:t>
            </a:r>
          </a:p>
        </p:txBody>
      </p:sp>
      <p:sp>
        <p:nvSpPr>
          <p:cNvPr id="33" name="Прямоугольник 32"/>
          <p:cNvSpPr/>
          <p:nvPr/>
        </p:nvSpPr>
        <p:spPr bwMode="auto">
          <a:xfrm>
            <a:off x="253998" y="3008030"/>
            <a:ext cx="1904999" cy="1010107"/>
          </a:xfrm>
          <a:prstGeom prst="rect">
            <a:avLst/>
          </a:prstGeom>
          <a:solidFill>
            <a:srgbClr val="D2DEEF"/>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lIns="77749" tIns="38875" rIns="77749" bIns="38875" anchor="ctr"/>
          <a:lstStyle/>
          <a:p>
            <a:pPr algn="ctr" eaLnBrk="0" fontAlgn="base" hangingPunct="0">
              <a:spcBef>
                <a:spcPct val="0"/>
              </a:spcBef>
              <a:spcAft>
                <a:spcPct val="0"/>
              </a:spcAft>
              <a:defRPr/>
            </a:pPr>
            <a:r>
              <a:rPr lang="ru-RU" sz="1200" b="1" dirty="0">
                <a:solidFill>
                  <a:srgbClr val="44546A"/>
                </a:solidFill>
                <a:latin typeface="Times New Roman" panose="02020603050405020304" pitchFamily="18" charset="0"/>
                <a:cs typeface="Times New Roman" panose="02020603050405020304" pitchFamily="18" charset="0"/>
              </a:rPr>
              <a:t>Проверка первичных документов на соответствие условиям контрактов</a:t>
            </a:r>
          </a:p>
        </p:txBody>
      </p:sp>
      <p:sp>
        <p:nvSpPr>
          <p:cNvPr id="34" name="Прямоугольник 33"/>
          <p:cNvSpPr/>
          <p:nvPr/>
        </p:nvSpPr>
        <p:spPr bwMode="auto">
          <a:xfrm>
            <a:off x="2382837" y="3008030"/>
            <a:ext cx="2009701" cy="1010107"/>
          </a:xfrm>
          <a:prstGeom prst="rect">
            <a:avLst/>
          </a:prstGeom>
          <a:solidFill>
            <a:srgbClr val="D2DEEF"/>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lIns="77749" tIns="38875" rIns="77749" bIns="38875" anchor="ctr"/>
          <a:lstStyle/>
          <a:p>
            <a:pPr algn="ctr" eaLnBrk="0" fontAlgn="base" hangingPunct="0">
              <a:spcBef>
                <a:spcPct val="0"/>
              </a:spcBef>
              <a:spcAft>
                <a:spcPct val="0"/>
              </a:spcAft>
              <a:defRPr/>
            </a:pPr>
            <a:r>
              <a:rPr lang="ru-RU" altLang="ru-RU" sz="1200" b="1" dirty="0">
                <a:solidFill>
                  <a:srgbClr val="44546A"/>
                </a:solidFill>
                <a:latin typeface="Times New Roman" pitchFamily="18" charset="0"/>
                <a:cs typeface="Times New Roman" pitchFamily="18" charset="0"/>
              </a:rPr>
              <a:t>Проверка фактов поставки товаров, работ, услуг, с использованием  фото и видео фиксации</a:t>
            </a:r>
          </a:p>
        </p:txBody>
      </p:sp>
      <p:sp>
        <p:nvSpPr>
          <p:cNvPr id="37" name="Прямоугольник 36"/>
          <p:cNvSpPr/>
          <p:nvPr/>
        </p:nvSpPr>
        <p:spPr bwMode="auto">
          <a:xfrm>
            <a:off x="245001" y="1862894"/>
            <a:ext cx="6584202" cy="410100"/>
          </a:xfrm>
          <a:prstGeom prst="rect">
            <a:avLst/>
          </a:prstGeom>
          <a:solidFill>
            <a:srgbClr val="8497B0"/>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anchor="ctr"/>
          <a:lstStyle/>
          <a:p>
            <a:pPr algn="ctr" eaLnBrk="0" fontAlgn="base" hangingPunct="0">
              <a:spcBef>
                <a:spcPct val="0"/>
              </a:spcBef>
              <a:spcAft>
                <a:spcPct val="0"/>
              </a:spcAft>
              <a:defRPr/>
            </a:pPr>
            <a:r>
              <a:rPr lang="ru-RU" sz="1600" b="1" dirty="0">
                <a:solidFill>
                  <a:prstClr val="white"/>
                </a:solidFill>
                <a:latin typeface="Times New Roman" panose="02020603050405020304" pitchFamily="18" charset="0"/>
                <a:cs typeface="Times New Roman" panose="02020603050405020304" pitchFamily="18" charset="0"/>
              </a:rPr>
              <a:t>Казначейское сопровождение</a:t>
            </a:r>
          </a:p>
        </p:txBody>
      </p:sp>
      <p:sp>
        <p:nvSpPr>
          <p:cNvPr id="38" name="Прямоугольник 37"/>
          <p:cNvSpPr/>
          <p:nvPr/>
        </p:nvSpPr>
        <p:spPr bwMode="auto">
          <a:xfrm>
            <a:off x="236548" y="5986491"/>
            <a:ext cx="11608319" cy="815725"/>
          </a:xfrm>
          <a:prstGeom prst="rect">
            <a:avLst/>
          </a:prstGeom>
          <a:solidFill>
            <a:srgbClr val="FEDEC6"/>
          </a:solidFill>
          <a:ln>
            <a:noFill/>
          </a:ln>
          <a:effectLst>
            <a:softEdge rad="0"/>
          </a:effectLst>
          <a:scene3d>
            <a:camera prst="orthographicFront"/>
            <a:lightRig rig="threePt" dir="t"/>
          </a:scene3d>
          <a:sp3d>
            <a:bevelT/>
            <a:bevelB w="165100" prst="coolSlant"/>
          </a:sp3d>
        </p:spPr>
        <p:style>
          <a:lnRef idx="2">
            <a:schemeClr val="accent1">
              <a:shade val="50000"/>
            </a:schemeClr>
          </a:lnRef>
          <a:fillRef idx="1">
            <a:schemeClr val="accent1"/>
          </a:fillRef>
          <a:effectRef idx="0">
            <a:schemeClr val="accent1"/>
          </a:effectRef>
          <a:fontRef idx="minor">
            <a:schemeClr val="lt1"/>
          </a:fontRef>
        </p:style>
        <p:txBody>
          <a:bodyPr lIns="77751" tIns="38876" rIns="77751" bIns="38876" anchor="ctr"/>
          <a:lstStyle>
            <a:defPPr>
              <a:defRPr lang="ru-RU"/>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just" eaLnBrk="0" hangingPunct="0">
              <a:defRPr/>
            </a:pPr>
            <a:endParaRPr lang="ru-RU" sz="1200" dirty="0">
              <a:solidFill>
                <a:prstClr val="black"/>
              </a:solidFill>
              <a:latin typeface="Times New Roman" panose="02020603050405020304" pitchFamily="18" charset="0"/>
              <a:cs typeface="Times New Roman" panose="02020603050405020304" pitchFamily="18" charset="0"/>
            </a:endParaRPr>
          </a:p>
        </p:txBody>
      </p:sp>
      <p:sp>
        <p:nvSpPr>
          <p:cNvPr id="2080" name="TextBox 20"/>
          <p:cNvSpPr txBox="1">
            <a:spLocks noChangeArrowheads="1"/>
          </p:cNvSpPr>
          <p:nvPr/>
        </p:nvSpPr>
        <p:spPr bwMode="auto">
          <a:xfrm>
            <a:off x="483658" y="5761775"/>
            <a:ext cx="4603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pitchFamily="34" charset="0"/>
              </a:defRPr>
            </a:lvl1pPr>
            <a:lvl2pPr marL="685800" indent="-22860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sz="2000">
                <a:solidFill>
                  <a:schemeClr val="tx1"/>
                </a:solidFill>
                <a:latin typeface="Calibri" pitchFamily="34" charset="0"/>
              </a:defRPr>
            </a:lvl4pPr>
            <a:lvl5pPr marL="2057400" indent="-228600">
              <a:lnSpc>
                <a:spcPct val="90000"/>
              </a:lnSpc>
              <a:spcBef>
                <a:spcPts val="500"/>
              </a:spcBef>
              <a:buFont typeface="Arial" charset="0"/>
              <a:buChar char="•"/>
              <a:defRPr sz="2000">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sz="2000">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sz="2000">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sz="2000">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sz="2000">
                <a:solidFill>
                  <a:schemeClr val="tx1"/>
                </a:solidFill>
                <a:latin typeface="Calibri" pitchFamily="34" charset="0"/>
              </a:defRPr>
            </a:lvl9pPr>
          </a:lstStyle>
          <a:p>
            <a:pPr algn="ctr" eaLnBrk="0" fontAlgn="base" hangingPunct="0">
              <a:lnSpc>
                <a:spcPct val="100000"/>
              </a:lnSpc>
              <a:spcBef>
                <a:spcPct val="0"/>
              </a:spcBef>
              <a:spcAft>
                <a:spcPct val="0"/>
              </a:spcAft>
              <a:buFontTx/>
              <a:buNone/>
            </a:pPr>
            <a:r>
              <a:rPr lang="ru-RU" altLang="ru-RU" sz="7200" b="1" dirty="0" smtClean="0">
                <a:solidFill>
                  <a:srgbClr val="FF0000"/>
                </a:solidFill>
                <a:latin typeface="Times New Roman" pitchFamily="18" charset="0"/>
                <a:cs typeface="Times New Roman" pitchFamily="18" charset="0"/>
              </a:rPr>
              <a:t>!</a:t>
            </a:r>
          </a:p>
        </p:txBody>
      </p:sp>
      <p:sp>
        <p:nvSpPr>
          <p:cNvPr id="53" name="Прямоугольник 52"/>
          <p:cNvSpPr/>
          <p:nvPr/>
        </p:nvSpPr>
        <p:spPr bwMode="auto">
          <a:xfrm>
            <a:off x="7545936" y="3603854"/>
            <a:ext cx="4307398" cy="2233554"/>
          </a:xfrm>
          <a:prstGeom prst="rect">
            <a:avLst/>
          </a:prstGeom>
          <a:solidFill>
            <a:srgbClr val="D2DEEF"/>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lIns="77749" tIns="38875" rIns="77749" bIns="38875" anchor="ctr"/>
          <a:lstStyle/>
          <a:p>
            <a:pPr algn="just" eaLnBrk="0" fontAlgn="base" hangingPunct="0">
              <a:spcBef>
                <a:spcPct val="0"/>
              </a:spcBef>
              <a:spcAft>
                <a:spcPct val="0"/>
              </a:spcAft>
              <a:defRPr/>
            </a:pPr>
            <a:r>
              <a:rPr lang="ru-RU" sz="1200" b="1" dirty="0">
                <a:solidFill>
                  <a:srgbClr val="44546A"/>
                </a:solidFill>
                <a:latin typeface="Times New Roman" pitchFamily="18" charset="0"/>
                <a:cs typeface="Times New Roman" pitchFamily="18" charset="0"/>
              </a:rPr>
              <a:t>Проверка формирования себестоимости товаров, работ, услуг включает:</a:t>
            </a:r>
          </a:p>
          <a:p>
            <a:pPr marL="171450" indent="-171450" algn="just" eaLnBrk="0" fontAlgn="base" hangingPunct="0">
              <a:spcBef>
                <a:spcPct val="0"/>
              </a:spcBef>
              <a:spcAft>
                <a:spcPct val="0"/>
              </a:spcAft>
              <a:buFont typeface="Wingdings" panose="05000000000000000000" pitchFamily="2" charset="2"/>
              <a:buChar char="ü"/>
              <a:defRPr/>
            </a:pPr>
            <a:r>
              <a:rPr lang="ru-RU" altLang="ru-RU" sz="1200" dirty="0">
                <a:solidFill>
                  <a:prstClr val="black"/>
                </a:solidFill>
                <a:latin typeface="Times New Roman" pitchFamily="18" charset="0"/>
                <a:cs typeface="Times New Roman" pitchFamily="18" charset="0"/>
              </a:rPr>
              <a:t>Соблюдение установленных требований в части раскрытия себестоимости</a:t>
            </a:r>
          </a:p>
          <a:p>
            <a:pPr marL="171450" indent="-171450" algn="just" eaLnBrk="0" fontAlgn="base" hangingPunct="0">
              <a:spcBef>
                <a:spcPct val="0"/>
              </a:spcBef>
              <a:spcAft>
                <a:spcPct val="0"/>
              </a:spcAft>
              <a:buFont typeface="Wingdings" panose="05000000000000000000" pitchFamily="2" charset="2"/>
              <a:buChar char="ü"/>
              <a:defRPr/>
            </a:pPr>
            <a:r>
              <a:rPr lang="ru-RU" altLang="ru-RU" sz="1200" dirty="0">
                <a:solidFill>
                  <a:prstClr val="black"/>
                </a:solidFill>
                <a:latin typeface="Times New Roman" pitchFamily="18" charset="0"/>
                <a:cs typeface="Times New Roman" pitchFamily="18" charset="0"/>
              </a:rPr>
              <a:t>Соответствие данных регистров бухгалтерского учета данным показателей Расходной декларации</a:t>
            </a:r>
          </a:p>
          <a:p>
            <a:pPr marL="171450" indent="-171450" algn="just" eaLnBrk="0" fontAlgn="base" hangingPunct="0">
              <a:spcBef>
                <a:spcPct val="0"/>
              </a:spcBef>
              <a:spcAft>
                <a:spcPct val="0"/>
              </a:spcAft>
              <a:buFont typeface="Wingdings" panose="05000000000000000000" pitchFamily="2" charset="2"/>
              <a:buChar char="ü"/>
              <a:defRPr/>
            </a:pPr>
            <a:r>
              <a:rPr lang="ru-RU" altLang="ru-RU" sz="1200" dirty="0">
                <a:solidFill>
                  <a:prstClr val="black"/>
                </a:solidFill>
                <a:latin typeface="Times New Roman" pitchFamily="18" charset="0"/>
                <a:cs typeface="Times New Roman" pitchFamily="18" charset="0"/>
              </a:rPr>
              <a:t>Достоверность и обоснованность формирования данных регистров бухгалтерского учета в части включения затрат в состав себестоимости </a:t>
            </a:r>
          </a:p>
          <a:p>
            <a:pPr marL="171450" indent="-171450" algn="just" eaLnBrk="0" fontAlgn="base" hangingPunct="0">
              <a:spcBef>
                <a:spcPct val="0"/>
              </a:spcBef>
              <a:spcAft>
                <a:spcPct val="0"/>
              </a:spcAft>
              <a:buFont typeface="Wingdings" panose="05000000000000000000" pitchFamily="2" charset="2"/>
              <a:buChar char="ü"/>
              <a:defRPr/>
            </a:pPr>
            <a:r>
              <a:rPr lang="ru-RU" altLang="ru-RU" sz="1200" dirty="0">
                <a:solidFill>
                  <a:prstClr val="black"/>
                </a:solidFill>
                <a:latin typeface="Times New Roman" pitchFamily="18" charset="0"/>
                <a:cs typeface="Times New Roman" pitchFamily="18" charset="0"/>
              </a:rPr>
              <a:t>Соответствие данных первичных учетных документов данным регистров бухгалтерского учета </a:t>
            </a:r>
          </a:p>
        </p:txBody>
      </p:sp>
      <p:grpSp>
        <p:nvGrpSpPr>
          <p:cNvPr id="2084" name="Группа 26"/>
          <p:cNvGrpSpPr>
            <a:grpSpLocks/>
          </p:cNvGrpSpPr>
          <p:nvPr/>
        </p:nvGrpSpPr>
        <p:grpSpPr bwMode="auto">
          <a:xfrm>
            <a:off x="742950" y="2320386"/>
            <a:ext cx="5162550" cy="503237"/>
            <a:chOff x="4621427" y="3253946"/>
            <a:chExt cx="3122140" cy="567123"/>
          </a:xfrm>
        </p:grpSpPr>
        <p:sp>
          <p:nvSpPr>
            <p:cNvPr id="55" name="Равнобедренный треугольник 54"/>
            <p:cNvSpPr/>
            <p:nvPr/>
          </p:nvSpPr>
          <p:spPr bwMode="auto">
            <a:xfrm rot="10800000">
              <a:off x="4636914" y="3565237"/>
              <a:ext cx="3106653" cy="255832"/>
            </a:xfrm>
            <a:prstGeom prst="triangle">
              <a:avLst/>
            </a:prstGeom>
            <a:solidFill>
              <a:srgbClr val="BE6732">
                <a:alpha val="92000"/>
              </a:srgb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lstStyle/>
            <a:p>
              <a:pPr algn="ctr" eaLnBrk="0" fontAlgn="base" hangingPunct="0">
                <a:lnSpc>
                  <a:spcPct val="107000"/>
                </a:lnSpc>
                <a:spcBef>
                  <a:spcPct val="0"/>
                </a:spcBef>
                <a:defRPr/>
              </a:pPr>
              <a:endParaRPr lang="ru-RU" sz="1300" b="1" dirty="0">
                <a:solidFill>
                  <a:prstClr val="white"/>
                </a:solidFill>
                <a:latin typeface="Open Sans Condensed" pitchFamily="34" charset="0"/>
                <a:cs typeface="Arial" charset="0"/>
              </a:endParaRPr>
            </a:p>
          </p:txBody>
        </p:sp>
        <p:sp>
          <p:nvSpPr>
            <p:cNvPr id="56" name="Прямоугольник 55"/>
            <p:cNvSpPr/>
            <p:nvPr/>
          </p:nvSpPr>
          <p:spPr bwMode="auto">
            <a:xfrm>
              <a:off x="4621427" y="3253946"/>
              <a:ext cx="3106653" cy="313081"/>
            </a:xfrm>
            <a:prstGeom prst="rect">
              <a:avLst/>
            </a:prstGeom>
            <a:solidFill>
              <a:srgbClr val="BE6732">
                <a:alpha val="92000"/>
              </a:srgb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lstStyle/>
            <a:p>
              <a:pPr algn="ctr" eaLnBrk="0" fontAlgn="base" hangingPunct="0">
                <a:lnSpc>
                  <a:spcPct val="107000"/>
                </a:lnSpc>
                <a:spcBef>
                  <a:spcPct val="0"/>
                </a:spcBef>
                <a:defRPr/>
              </a:pPr>
              <a:endParaRPr lang="ru-RU" sz="1200" b="1" dirty="0">
                <a:solidFill>
                  <a:prstClr val="white"/>
                </a:solidFill>
                <a:latin typeface="Times New Roman" panose="02020603050405020304" pitchFamily="18" charset="0"/>
                <a:cs typeface="Times New Roman" panose="02020603050405020304" pitchFamily="18" charset="0"/>
              </a:endParaRPr>
            </a:p>
          </p:txBody>
        </p:sp>
      </p:grpSp>
      <p:sp>
        <p:nvSpPr>
          <p:cNvPr id="3" name="Прямоугольник 2"/>
          <p:cNvSpPr/>
          <p:nvPr/>
        </p:nvSpPr>
        <p:spPr>
          <a:xfrm>
            <a:off x="623247" y="5996386"/>
            <a:ext cx="11126897" cy="830997"/>
          </a:xfrm>
          <a:prstGeom prst="rect">
            <a:avLst/>
          </a:prstGeom>
        </p:spPr>
        <p:txBody>
          <a:bodyPr wrap="square">
            <a:spAutoFit/>
          </a:bodyPr>
          <a:lstStyle/>
          <a:p>
            <a:pPr algn="just" eaLnBrk="0" fontAlgn="base" hangingPunct="0">
              <a:spcBef>
                <a:spcPct val="0"/>
              </a:spcBef>
              <a:spcAft>
                <a:spcPct val="0"/>
              </a:spcAft>
              <a:defRPr/>
            </a:pPr>
            <a:r>
              <a:rPr lang="ru-RU" sz="1200" b="1" dirty="0">
                <a:solidFill>
                  <a:prstClr val="black"/>
                </a:solidFill>
                <a:latin typeface="Times New Roman" panose="02020603050405020304" pitchFamily="18" charset="0"/>
                <a:cs typeface="Times New Roman" panose="02020603050405020304" pitchFamily="18" charset="0"/>
              </a:rPr>
              <a:t>Контроль за ведением раздельного учета и достоверностью формирования себестоимости продукции, работ, услуг позволит</a:t>
            </a:r>
            <a:endParaRPr lang="ru-RU" sz="1200" dirty="0">
              <a:solidFill>
                <a:prstClr val="black"/>
              </a:solidFill>
              <a:latin typeface="Times New Roman" panose="02020603050405020304" pitchFamily="18" charset="0"/>
              <a:cs typeface="Times New Roman" panose="02020603050405020304" pitchFamily="18" charset="0"/>
            </a:endParaRPr>
          </a:p>
          <a:p>
            <a:pPr marL="285750" indent="-285750" algn="just" eaLnBrk="0" fontAlgn="base" hangingPunct="0">
              <a:spcBef>
                <a:spcPct val="0"/>
              </a:spcBef>
              <a:spcAft>
                <a:spcPct val="0"/>
              </a:spcAft>
              <a:buFont typeface="Wingdings" panose="05000000000000000000" pitchFamily="2" charset="2"/>
              <a:buChar char="ü"/>
              <a:defRPr/>
            </a:pPr>
            <a:r>
              <a:rPr lang="ru-RU" sz="1200" dirty="0">
                <a:solidFill>
                  <a:prstClr val="black"/>
                </a:solidFill>
                <a:latin typeface="Times New Roman" panose="02020603050405020304" pitchFamily="18" charset="0"/>
                <a:cs typeface="Times New Roman" panose="02020603050405020304" pitchFamily="18" charset="0"/>
              </a:rPr>
              <a:t>повысить эффективность государственных расходов</a:t>
            </a:r>
          </a:p>
          <a:p>
            <a:pPr marL="285750" indent="-285750" algn="just" eaLnBrk="0" fontAlgn="base" hangingPunct="0">
              <a:spcBef>
                <a:spcPct val="0"/>
              </a:spcBef>
              <a:spcAft>
                <a:spcPct val="0"/>
              </a:spcAft>
              <a:buFont typeface="Wingdings" panose="05000000000000000000" pitchFamily="2" charset="2"/>
              <a:buChar char="ü"/>
              <a:defRPr/>
            </a:pPr>
            <a:r>
              <a:rPr lang="ru-RU" sz="1200" dirty="0">
                <a:solidFill>
                  <a:prstClr val="black"/>
                </a:solidFill>
                <a:latin typeface="Times New Roman" panose="02020603050405020304" pitchFamily="18" charset="0"/>
                <a:cs typeface="Times New Roman" panose="02020603050405020304" pitchFamily="18" charset="0"/>
              </a:rPr>
              <a:t> снизить неоправданный рост затрат и необоснованных издержек</a:t>
            </a:r>
          </a:p>
          <a:p>
            <a:pPr marL="285750" indent="-285750" algn="just" eaLnBrk="0" fontAlgn="base" hangingPunct="0">
              <a:spcBef>
                <a:spcPct val="0"/>
              </a:spcBef>
              <a:spcAft>
                <a:spcPct val="0"/>
              </a:spcAft>
              <a:buFont typeface="Wingdings" panose="05000000000000000000" pitchFamily="2" charset="2"/>
              <a:buChar char="ü"/>
              <a:defRPr/>
            </a:pPr>
            <a:r>
              <a:rPr lang="ru-RU" sz="1200" dirty="0">
                <a:solidFill>
                  <a:prstClr val="black"/>
                </a:solidFill>
                <a:latin typeface="Times New Roman" panose="02020603050405020304" pitchFamily="18" charset="0"/>
                <a:cs typeface="Times New Roman" panose="02020603050405020304" pitchFamily="18" charset="0"/>
              </a:rPr>
              <a:t> контролировать себестоимость и уровень прибыли</a:t>
            </a:r>
          </a:p>
        </p:txBody>
      </p:sp>
      <p:sp>
        <p:nvSpPr>
          <p:cNvPr id="20" name="Номер слайда 1"/>
          <p:cNvSpPr>
            <a:spLocks noGrp="1"/>
          </p:cNvSpPr>
          <p:nvPr>
            <p:ph type="sldNum" sz="quarter" idx="12"/>
          </p:nvPr>
        </p:nvSpPr>
        <p:spPr>
          <a:xfrm>
            <a:off x="9400910" y="6356450"/>
            <a:ext cx="2743200" cy="365125"/>
          </a:xfrm>
        </p:spPr>
        <p:txBody>
          <a:bodyPr/>
          <a:lstStyle/>
          <a:p>
            <a:pPr>
              <a:defRPr/>
            </a:pPr>
            <a:fld id="{7AE3F632-3016-4CCE-ADE3-EFDB7D461A0D}" type="slidenum">
              <a:rPr lang="ru-RU" b="1" smtClean="0">
                <a:solidFill>
                  <a:prstClr val="black"/>
                </a:solidFill>
                <a:latin typeface="Times New Roman" panose="02020603050405020304" pitchFamily="18" charset="0"/>
                <a:cs typeface="Times New Roman" panose="02020603050405020304" pitchFamily="18" charset="0"/>
              </a:rPr>
              <a:pPr>
                <a:defRPr/>
              </a:pPr>
              <a:t>12</a:t>
            </a:fld>
            <a:endParaRPr lang="ru-RU" b="1" dirty="0">
              <a:solidFill>
                <a:prstClr val="black"/>
              </a:solidFill>
              <a:latin typeface="Times New Roman" panose="02020603050405020304" pitchFamily="18" charset="0"/>
              <a:cs typeface="Times New Roman" panose="02020603050405020304" pitchFamily="18" charset="0"/>
            </a:endParaRPr>
          </a:p>
        </p:txBody>
      </p:sp>
      <p:cxnSp>
        <p:nvCxnSpPr>
          <p:cNvPr id="5" name="Прямая соединительная линия 4"/>
          <p:cNvCxnSpPr/>
          <p:nvPr/>
        </p:nvCxnSpPr>
        <p:spPr>
          <a:xfrm>
            <a:off x="11325224" y="6099175"/>
            <a:ext cx="866775" cy="0"/>
          </a:xfrm>
          <a:prstGeom prst="line">
            <a:avLst/>
          </a:prstGeom>
          <a:ln w="28575">
            <a:solidFill>
              <a:schemeClr val="accent2">
                <a:lumMod val="75000"/>
              </a:schemeClr>
            </a:solidFill>
          </a:ln>
        </p:spPr>
        <p:style>
          <a:lnRef idx="3">
            <a:schemeClr val="accent2"/>
          </a:lnRef>
          <a:fillRef idx="0">
            <a:schemeClr val="accent2"/>
          </a:fillRef>
          <a:effectRef idx="2">
            <a:schemeClr val="accent2"/>
          </a:effectRef>
          <a:fontRef idx="minor">
            <a:schemeClr val="tx1"/>
          </a:fontRef>
        </p:style>
      </p:cxnSp>
      <p:sp>
        <p:nvSpPr>
          <p:cNvPr id="22" name="Прямоугольник 21"/>
          <p:cNvSpPr/>
          <p:nvPr/>
        </p:nvSpPr>
        <p:spPr bwMode="auto">
          <a:xfrm>
            <a:off x="250581" y="4353834"/>
            <a:ext cx="7200086" cy="1595445"/>
          </a:xfrm>
          <a:prstGeom prst="rect">
            <a:avLst/>
          </a:prstGeom>
          <a:solidFill>
            <a:srgbClr val="8497B0"/>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anchor="ctr"/>
          <a:lstStyle/>
          <a:p>
            <a:pPr eaLnBrk="0" fontAlgn="base" hangingPunct="0">
              <a:spcBef>
                <a:spcPct val="0"/>
              </a:spcBef>
              <a:spcAft>
                <a:spcPct val="0"/>
              </a:spcAft>
            </a:pPr>
            <a:r>
              <a:rPr lang="ru-RU" sz="1300" b="1" dirty="0">
                <a:solidFill>
                  <a:schemeClr val="bg1"/>
                </a:solidFill>
                <a:latin typeface="Times New Roman" panose="02020603050405020304" pitchFamily="18" charset="0"/>
                <a:cs typeface="Times New Roman" panose="02020603050405020304" pitchFamily="18" charset="0"/>
              </a:rPr>
              <a:t>Основные задачи проверок раздельного учета:</a:t>
            </a:r>
          </a:p>
          <a:p>
            <a:pPr marL="171450" indent="-171450" algn="just" eaLnBrk="0" fontAlgn="base" hangingPunct="0">
              <a:spcBef>
                <a:spcPct val="0"/>
              </a:spcBef>
              <a:spcAft>
                <a:spcPct val="0"/>
              </a:spcAft>
              <a:buFont typeface="Wingdings" panose="05000000000000000000" pitchFamily="2" charset="2"/>
              <a:buChar char="ü"/>
            </a:pPr>
            <a:r>
              <a:rPr lang="ru-RU" sz="1050" b="1" dirty="0">
                <a:solidFill>
                  <a:schemeClr val="bg1"/>
                </a:solidFill>
                <a:latin typeface="Times New Roman" panose="02020603050405020304" pitchFamily="18" charset="0"/>
                <a:cs typeface="Times New Roman" panose="02020603050405020304" pitchFamily="18" charset="0"/>
              </a:rPr>
              <a:t>Проверка правильности раскрытия поставщиком (подрядчиком, исполнителем) структуры образования цены товара (работы, услуги) с расчетом себестоимости по элементам затрат и прибыли</a:t>
            </a:r>
          </a:p>
          <a:p>
            <a:pPr marL="171450" indent="-171450" algn="just" eaLnBrk="0" fontAlgn="base" hangingPunct="0">
              <a:spcBef>
                <a:spcPct val="0"/>
              </a:spcBef>
              <a:spcAft>
                <a:spcPct val="0"/>
              </a:spcAft>
              <a:buFont typeface="Wingdings" panose="05000000000000000000" pitchFamily="2" charset="2"/>
              <a:buChar char="ü"/>
            </a:pPr>
            <a:r>
              <a:rPr lang="ru-RU" sz="1050" b="1" dirty="0">
                <a:solidFill>
                  <a:schemeClr val="bg1"/>
                </a:solidFill>
                <a:latin typeface="Times New Roman" panose="02020603050405020304" pitchFamily="18" charset="0"/>
                <a:cs typeface="Times New Roman" panose="02020603050405020304" pitchFamily="18" charset="0"/>
              </a:rPr>
              <a:t>Проверка правильности учета расходов по статьям затрат, указанных в Расходной декларации,</a:t>
            </a:r>
          </a:p>
          <a:p>
            <a:pPr marL="171450" indent="-171450" algn="just" eaLnBrk="0" fontAlgn="base" hangingPunct="0">
              <a:spcBef>
                <a:spcPct val="0"/>
              </a:spcBef>
              <a:spcAft>
                <a:spcPct val="0"/>
              </a:spcAft>
              <a:buFont typeface="Wingdings" panose="05000000000000000000" pitchFamily="2" charset="2"/>
              <a:buChar char="ü"/>
            </a:pPr>
            <a:r>
              <a:rPr lang="ru-RU" sz="1050" b="1" dirty="0">
                <a:solidFill>
                  <a:schemeClr val="bg1"/>
                </a:solidFill>
                <a:latin typeface="Times New Roman" panose="02020603050405020304" pitchFamily="18" charset="0"/>
                <a:cs typeface="Times New Roman" panose="02020603050405020304" pitchFamily="18" charset="0"/>
              </a:rPr>
              <a:t> и их отнесения на себестоимость выпускаемой продукции (выполняемых работ, оказываемых услуг)</a:t>
            </a:r>
          </a:p>
          <a:p>
            <a:pPr marL="171450" indent="-171450" algn="just" eaLnBrk="0" fontAlgn="base" hangingPunct="0">
              <a:spcBef>
                <a:spcPct val="0"/>
              </a:spcBef>
              <a:spcAft>
                <a:spcPct val="0"/>
              </a:spcAft>
              <a:buFont typeface="Wingdings" panose="05000000000000000000" pitchFamily="2" charset="2"/>
              <a:buChar char="ü"/>
            </a:pPr>
            <a:r>
              <a:rPr lang="ru-RU" sz="1050" b="1" dirty="0">
                <a:solidFill>
                  <a:schemeClr val="bg1"/>
                </a:solidFill>
                <a:latin typeface="Times New Roman" panose="02020603050405020304" pitchFamily="18" charset="0"/>
                <a:cs typeface="Times New Roman" panose="02020603050405020304" pitchFamily="18" charset="0"/>
              </a:rPr>
              <a:t>Проверка соответствия информации, указанной в первичных документах, показателям, содержащимся </a:t>
            </a:r>
            <a:r>
              <a:rPr lang="ru-RU" sz="1050" b="1" dirty="0" smtClean="0">
                <a:solidFill>
                  <a:schemeClr val="bg1"/>
                </a:solidFill>
                <a:latin typeface="Times New Roman" panose="02020603050405020304" pitchFamily="18" charset="0"/>
                <a:cs typeface="Times New Roman" panose="02020603050405020304" pitchFamily="18" charset="0"/>
              </a:rPr>
              <a:t/>
            </a:r>
            <a:br>
              <a:rPr lang="ru-RU" sz="1050" b="1" dirty="0" smtClean="0">
                <a:solidFill>
                  <a:schemeClr val="bg1"/>
                </a:solidFill>
                <a:latin typeface="Times New Roman" panose="02020603050405020304" pitchFamily="18" charset="0"/>
                <a:cs typeface="Times New Roman" panose="02020603050405020304" pitchFamily="18" charset="0"/>
              </a:rPr>
            </a:br>
            <a:r>
              <a:rPr lang="ru-RU" sz="1050" b="1" dirty="0" smtClean="0">
                <a:solidFill>
                  <a:schemeClr val="bg1"/>
                </a:solidFill>
                <a:latin typeface="Times New Roman" panose="02020603050405020304" pitchFamily="18" charset="0"/>
                <a:cs typeface="Times New Roman" panose="02020603050405020304" pitchFamily="18" charset="0"/>
              </a:rPr>
              <a:t>в </a:t>
            </a:r>
            <a:r>
              <a:rPr lang="ru-RU" sz="1050" b="1" dirty="0">
                <a:solidFill>
                  <a:schemeClr val="bg1"/>
                </a:solidFill>
                <a:latin typeface="Times New Roman" panose="02020603050405020304" pitchFamily="18" charset="0"/>
                <a:cs typeface="Times New Roman" panose="02020603050405020304" pitchFamily="18" charset="0"/>
              </a:rPr>
              <a:t>Расходной декларации</a:t>
            </a:r>
          </a:p>
          <a:p>
            <a:pPr marL="171450" indent="-171450" algn="just" eaLnBrk="0" fontAlgn="base" hangingPunct="0">
              <a:spcBef>
                <a:spcPct val="0"/>
              </a:spcBef>
              <a:spcAft>
                <a:spcPct val="0"/>
              </a:spcAft>
              <a:buFont typeface="Wingdings" panose="05000000000000000000" pitchFamily="2" charset="2"/>
              <a:buChar char="ü"/>
            </a:pPr>
            <a:r>
              <a:rPr lang="ru-RU" sz="1050" b="1" dirty="0" smtClean="0">
                <a:solidFill>
                  <a:schemeClr val="bg1"/>
                </a:solidFill>
                <a:latin typeface="Times New Roman" panose="02020603050405020304" pitchFamily="18" charset="0"/>
                <a:cs typeface="Times New Roman" panose="02020603050405020304" pitchFamily="18" charset="0"/>
              </a:rPr>
              <a:t>Соблюдение </a:t>
            </a:r>
            <a:r>
              <a:rPr lang="ru-RU" sz="1050" b="1" dirty="0">
                <a:solidFill>
                  <a:schemeClr val="bg1"/>
                </a:solidFill>
                <a:latin typeface="Times New Roman" panose="02020603050405020304" pitchFamily="18" charset="0"/>
                <a:cs typeface="Times New Roman" panose="02020603050405020304" pitchFamily="18" charset="0"/>
              </a:rPr>
              <a:t>предельного размера доходности (при ее установлении)</a:t>
            </a:r>
          </a:p>
          <a:p>
            <a:pPr marL="171450" indent="-171450" algn="just" eaLnBrk="0" fontAlgn="base" hangingPunct="0">
              <a:spcBef>
                <a:spcPct val="0"/>
              </a:spcBef>
              <a:spcAft>
                <a:spcPct val="0"/>
              </a:spcAft>
              <a:buFont typeface="Wingdings" panose="05000000000000000000" pitchFamily="2" charset="2"/>
              <a:buChar char="ü"/>
            </a:pPr>
            <a:r>
              <a:rPr lang="ru-RU" sz="1050" b="1" dirty="0">
                <a:solidFill>
                  <a:schemeClr val="bg1"/>
                </a:solidFill>
                <a:latin typeface="Times New Roman" panose="02020603050405020304" pitchFamily="18" charset="0"/>
                <a:cs typeface="Times New Roman" panose="02020603050405020304" pitchFamily="18" charset="0"/>
              </a:rPr>
              <a:t>Проверка  фактов превышения общей суммы расходов по соответствующим статьям </a:t>
            </a:r>
            <a:r>
              <a:rPr lang="ru-RU" sz="1050" b="1" dirty="0" smtClean="0">
                <a:solidFill>
                  <a:schemeClr val="bg1"/>
                </a:solidFill>
                <a:latin typeface="Times New Roman" panose="02020603050405020304" pitchFamily="18" charset="0"/>
                <a:cs typeface="Times New Roman" panose="02020603050405020304" pitchFamily="18" charset="0"/>
              </a:rPr>
              <a:t>затрат</a:t>
            </a:r>
            <a:endParaRPr lang="ru-RU" sz="105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193925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9" name="Прямая со стрелкой 38"/>
          <p:cNvCxnSpPr>
            <a:stCxn id="65" idx="2"/>
            <a:endCxn id="81" idx="0"/>
          </p:cNvCxnSpPr>
          <p:nvPr/>
        </p:nvCxnSpPr>
        <p:spPr>
          <a:xfrm flipH="1">
            <a:off x="6080901" y="3580975"/>
            <a:ext cx="809" cy="194447"/>
          </a:xfrm>
          <a:prstGeom prst="straightConnector1">
            <a:avLst/>
          </a:prstGeom>
          <a:ln w="38100">
            <a:solidFill>
              <a:srgbClr val="8497B0"/>
            </a:solidFill>
            <a:tailEnd type="arrow"/>
          </a:ln>
        </p:spPr>
        <p:style>
          <a:lnRef idx="1">
            <a:schemeClr val="accent1"/>
          </a:lnRef>
          <a:fillRef idx="0">
            <a:schemeClr val="accent1"/>
          </a:fillRef>
          <a:effectRef idx="0">
            <a:schemeClr val="accent1"/>
          </a:effectRef>
          <a:fontRef idx="minor">
            <a:schemeClr val="tx1"/>
          </a:fontRef>
        </p:style>
      </p:cxnSp>
      <p:cxnSp>
        <p:nvCxnSpPr>
          <p:cNvPr id="63" name="Прямая со стрелкой 62"/>
          <p:cNvCxnSpPr/>
          <p:nvPr/>
        </p:nvCxnSpPr>
        <p:spPr>
          <a:xfrm>
            <a:off x="6081710" y="2547244"/>
            <a:ext cx="0" cy="462231"/>
          </a:xfrm>
          <a:prstGeom prst="straightConnector1">
            <a:avLst/>
          </a:prstGeom>
          <a:ln w="38100">
            <a:solidFill>
              <a:srgbClr val="8497B0"/>
            </a:solidFill>
            <a:tailEnd type="arrow"/>
          </a:ln>
        </p:spPr>
        <p:style>
          <a:lnRef idx="1">
            <a:schemeClr val="accent1"/>
          </a:lnRef>
          <a:fillRef idx="0">
            <a:schemeClr val="accent1"/>
          </a:fillRef>
          <a:effectRef idx="0">
            <a:schemeClr val="accent1"/>
          </a:effectRef>
          <a:fontRef idx="minor">
            <a:schemeClr val="tx1"/>
          </a:fontRef>
        </p:style>
      </p:cxnSp>
      <p:sp>
        <p:nvSpPr>
          <p:cNvPr id="9" name="Прямоугольник 8">
            <a:extLst>
              <a:ext uri="{FF2B5EF4-FFF2-40B4-BE49-F238E27FC236}">
                <a16:creationId xmlns:a16="http://schemas.microsoft.com/office/drawing/2014/main" xmlns="" id="{893C342D-F3AD-489B-ABC6-B603DC735B0A}"/>
              </a:ext>
            </a:extLst>
          </p:cNvPr>
          <p:cNvSpPr/>
          <p:nvPr/>
        </p:nvSpPr>
        <p:spPr bwMode="auto">
          <a:xfrm>
            <a:off x="483680" y="4883535"/>
            <a:ext cx="11270170" cy="1840538"/>
          </a:xfrm>
          <a:prstGeom prst="rect">
            <a:avLst/>
          </a:prstGeom>
          <a:solidFill>
            <a:srgbClr val="FACAD1">
              <a:alpha val="87451"/>
            </a:srgbClr>
          </a:solidFill>
          <a:ln>
            <a:solidFill>
              <a:srgbClr val="EE0D08"/>
            </a:solidFill>
          </a:ln>
          <a:effectLst>
            <a:glow rad="101600">
              <a:srgbClr val="C00000">
                <a:alpha val="40000"/>
              </a:srgbClr>
            </a:glow>
          </a:effectLst>
          <a:scene3d>
            <a:camera prst="orthographicFront"/>
            <a:lightRig rig="threePt" dir="t"/>
          </a:scene3d>
          <a:sp3d>
            <a:bevelT/>
            <a:bevelB w="165100" prst="coolSlant"/>
          </a:sp3d>
        </p:spPr>
        <p:style>
          <a:lnRef idx="2">
            <a:schemeClr val="accent1">
              <a:shade val="50000"/>
            </a:schemeClr>
          </a:lnRef>
          <a:fillRef idx="1">
            <a:schemeClr val="accent1"/>
          </a:fillRef>
          <a:effectRef idx="0">
            <a:schemeClr val="accent1"/>
          </a:effectRef>
          <a:fontRef idx="minor">
            <a:schemeClr val="lt1"/>
          </a:fontRef>
        </p:style>
        <p:txBody>
          <a:bodyPr lIns="77751" tIns="38876" rIns="77751" bIns="38876" anchor="ctr"/>
          <a:lstStyle/>
          <a:p>
            <a:pPr marL="266700" algn="just" defTabSz="1219170">
              <a:tabLst>
                <a:tab pos="442913" algn="l"/>
              </a:tabLst>
              <a:defRPr/>
            </a:pPr>
            <a:r>
              <a:rPr lang="ru-RU" sz="1400" b="1" dirty="0" smtClean="0">
                <a:solidFill>
                  <a:prstClr val="black"/>
                </a:solidFill>
                <a:latin typeface="Times New Roman" panose="02020603050405020304" pitchFamily="18" charset="0"/>
                <a:cs typeface="Times New Roman" panose="02020603050405020304" pitchFamily="18" charset="0"/>
              </a:rPr>
              <a:t> </a:t>
            </a:r>
          </a:p>
          <a:p>
            <a:pPr marL="268288" indent="-268288" algn="just" defTabSz="1219170">
              <a:buFont typeface="Wingdings" panose="05000000000000000000" pitchFamily="2" charset="2"/>
              <a:buChar char="ü"/>
              <a:tabLst>
                <a:tab pos="442913" algn="l"/>
              </a:tabLst>
              <a:defRPr/>
            </a:pPr>
            <a:r>
              <a:rPr lang="ru-RU" sz="1200" b="1" dirty="0" smtClean="0">
                <a:solidFill>
                  <a:prstClr val="black"/>
                </a:solidFill>
                <a:latin typeface="Times New Roman" panose="02020603050405020304" pitchFamily="18" charset="0"/>
                <a:cs typeface="Times New Roman" panose="02020603050405020304" pitchFamily="18" charset="0"/>
              </a:rPr>
              <a:t>Фактические показатели Расходной декларации не соответствуют данным раздельного учета результатов ФХД и данным первичных учетных документов, что обусловлено различными подходами, применяемыми к </a:t>
            </a:r>
            <a:r>
              <a:rPr lang="ru-RU" sz="1200" b="1" dirty="0">
                <a:solidFill>
                  <a:prstClr val="black"/>
                </a:solidFill>
                <a:latin typeface="Times New Roman" panose="02020603050405020304" pitchFamily="18" charset="0"/>
                <a:cs typeface="Times New Roman" panose="02020603050405020304" pitchFamily="18" charset="0"/>
              </a:rPr>
              <a:t>формированию и отражению указанных </a:t>
            </a:r>
            <a:r>
              <a:rPr lang="ru-RU" sz="1200" b="1" dirty="0" smtClean="0">
                <a:solidFill>
                  <a:prstClr val="black"/>
                </a:solidFill>
                <a:latin typeface="Times New Roman" panose="02020603050405020304" pitchFamily="18" charset="0"/>
                <a:cs typeface="Times New Roman" panose="02020603050405020304" pitchFamily="18" charset="0"/>
              </a:rPr>
              <a:t>показателей;</a:t>
            </a:r>
          </a:p>
          <a:p>
            <a:pPr marL="268288" indent="-268288" algn="just" defTabSz="1219170">
              <a:buFont typeface="Wingdings" panose="05000000000000000000" pitchFamily="2" charset="2"/>
              <a:buChar char="ü"/>
              <a:tabLst>
                <a:tab pos="442913" algn="l"/>
              </a:tabLst>
              <a:defRPr/>
            </a:pPr>
            <a:r>
              <a:rPr lang="ru-RU" sz="1200" b="1" dirty="0">
                <a:solidFill>
                  <a:prstClr val="black"/>
                </a:solidFill>
                <a:latin typeface="Times New Roman" panose="02020603050405020304" pitchFamily="18" charset="0"/>
                <a:cs typeface="Times New Roman" panose="02020603050405020304" pitchFamily="18" charset="0"/>
              </a:rPr>
              <a:t>Не обеспечена группировка фактических затрат в регистрах учета отдельно по каждому государственному заказу по статьям затрат, указываемых в информации о структуре </a:t>
            </a:r>
            <a:r>
              <a:rPr lang="ru-RU" sz="1200" b="1" dirty="0" smtClean="0">
                <a:solidFill>
                  <a:prstClr val="black"/>
                </a:solidFill>
                <a:latin typeface="Times New Roman" panose="02020603050405020304" pitchFamily="18" charset="0"/>
                <a:cs typeface="Times New Roman" panose="02020603050405020304" pitchFamily="18" charset="0"/>
              </a:rPr>
              <a:t>цены;</a:t>
            </a:r>
            <a:endParaRPr lang="ru-RU" sz="1200" b="1" dirty="0">
              <a:solidFill>
                <a:prstClr val="black"/>
              </a:solidFill>
              <a:latin typeface="Times New Roman" panose="02020603050405020304" pitchFamily="18" charset="0"/>
              <a:cs typeface="Times New Roman" panose="02020603050405020304" pitchFamily="18" charset="0"/>
            </a:endParaRPr>
          </a:p>
          <a:p>
            <a:pPr marL="268288" indent="-268288" algn="just" defTabSz="1219170">
              <a:buFont typeface="Wingdings" panose="05000000000000000000" pitchFamily="2" charset="2"/>
              <a:buChar char="ü"/>
              <a:tabLst>
                <a:tab pos="442913" algn="l"/>
              </a:tabLst>
              <a:defRPr/>
            </a:pPr>
            <a:r>
              <a:rPr lang="ru-RU" sz="1200" b="1" dirty="0" smtClean="0">
                <a:solidFill>
                  <a:prstClr val="black"/>
                </a:solidFill>
                <a:latin typeface="Times New Roman" panose="02020603050405020304" pitchFamily="18" charset="0"/>
                <a:cs typeface="Times New Roman" panose="02020603050405020304" pitchFamily="18" charset="0"/>
              </a:rPr>
              <a:t>В отдельных первичных документах отсутствуют реквизиты, позволяющие идентифицировать их принадлежность к контракту;</a:t>
            </a:r>
          </a:p>
          <a:p>
            <a:pPr marL="268288" indent="-268288" algn="just" defTabSz="1219170">
              <a:buFont typeface="Wingdings" panose="05000000000000000000" pitchFamily="2" charset="2"/>
              <a:buChar char="ü"/>
              <a:tabLst>
                <a:tab pos="442913" algn="l"/>
              </a:tabLst>
              <a:defRPr/>
            </a:pPr>
            <a:r>
              <a:rPr lang="ru-RU" sz="1200" b="1" dirty="0" smtClean="0">
                <a:solidFill>
                  <a:prstClr val="black"/>
                </a:solidFill>
                <a:latin typeface="Times New Roman" panose="02020603050405020304" pitchFamily="18" charset="0"/>
                <a:cs typeface="Times New Roman" panose="02020603050405020304" pitchFamily="18" charset="0"/>
              </a:rPr>
              <a:t>Не обеспечена группировка фактических затрат в регистрах учета отдельно по каждому государственному заказу по статьям затрат, указываемых в информации о структуре цены;</a:t>
            </a:r>
          </a:p>
          <a:p>
            <a:pPr marL="268288" indent="-268288" algn="just" defTabSz="1219170">
              <a:buFont typeface="Wingdings" panose="05000000000000000000" pitchFamily="2" charset="2"/>
              <a:buChar char="ü"/>
              <a:tabLst>
                <a:tab pos="442913" algn="l"/>
              </a:tabLst>
              <a:defRPr/>
            </a:pPr>
            <a:r>
              <a:rPr lang="ru-RU" sz="1200" b="1" dirty="0" smtClean="0">
                <a:solidFill>
                  <a:prstClr val="black"/>
                </a:solidFill>
                <a:latin typeface="Times New Roman" panose="02020603050405020304" pitchFamily="18" charset="0"/>
                <a:cs typeface="Times New Roman" panose="02020603050405020304" pitchFamily="18" charset="0"/>
              </a:rPr>
              <a:t>Отнесение в состав прямых затрат расходов, не связанных с непосредственным выполнением строительно-монтажных работ;</a:t>
            </a:r>
          </a:p>
          <a:p>
            <a:pPr marL="268288" indent="-268288" algn="just" defTabSz="1219170">
              <a:buFont typeface="Wingdings" panose="05000000000000000000" pitchFamily="2" charset="2"/>
              <a:buChar char="ü"/>
              <a:tabLst>
                <a:tab pos="442913" algn="l"/>
              </a:tabLst>
              <a:defRPr/>
            </a:pPr>
            <a:r>
              <a:rPr lang="ru-RU" sz="1200" b="1" dirty="0" smtClean="0">
                <a:solidFill>
                  <a:prstClr val="black"/>
                </a:solidFill>
                <a:latin typeface="Times New Roman" panose="02020603050405020304" pitchFamily="18" charset="0"/>
                <a:cs typeface="Times New Roman" panose="02020603050405020304" pitchFamily="18" charset="0"/>
              </a:rPr>
              <a:t>Отвлечение ресурсов государственного контракта на перечисление налога на добавленную стоимость, начисленного от налогооблагаемой базы, сформированной по итогам реализации иных государственных контрактов (финансово-хозяйственной деятельности в целом) и др.</a:t>
            </a:r>
          </a:p>
          <a:p>
            <a:pPr marL="534988" indent="-268288" algn="just" defTabSz="1219170">
              <a:buFont typeface="Wingdings" panose="05000000000000000000" pitchFamily="2" charset="2"/>
              <a:buChar char="ü"/>
              <a:tabLst>
                <a:tab pos="442913" algn="l"/>
              </a:tabLst>
              <a:defRPr/>
            </a:pPr>
            <a:endParaRPr lang="ru-RU" sz="1400" b="1" dirty="0" smtClean="0">
              <a:solidFill>
                <a:prstClr val="black"/>
              </a:solidFill>
              <a:latin typeface="Times New Roman" panose="02020603050405020304" pitchFamily="18" charset="0"/>
              <a:cs typeface="Times New Roman" panose="02020603050405020304" pitchFamily="18" charset="0"/>
            </a:endParaRPr>
          </a:p>
        </p:txBody>
      </p:sp>
      <p:sp>
        <p:nvSpPr>
          <p:cNvPr id="35" name="Прямоугольник 34">
            <a:extLst>
              <a:ext uri="{FF2B5EF4-FFF2-40B4-BE49-F238E27FC236}">
                <a16:creationId xmlns:a16="http://schemas.microsoft.com/office/drawing/2014/main" xmlns="" id="{893C342D-F3AD-489B-ABC6-B603DC735B0A}"/>
              </a:ext>
            </a:extLst>
          </p:cNvPr>
          <p:cNvSpPr/>
          <p:nvPr/>
        </p:nvSpPr>
        <p:spPr bwMode="auto">
          <a:xfrm>
            <a:off x="491370" y="1048375"/>
            <a:ext cx="11262479" cy="1731770"/>
          </a:xfrm>
          <a:prstGeom prst="rect">
            <a:avLst/>
          </a:prstGeom>
          <a:solidFill>
            <a:srgbClr val="D2DEEF">
              <a:alpha val="88000"/>
            </a:srgbClr>
          </a:solidFill>
          <a:ln>
            <a:noFill/>
          </a:ln>
          <a:effectLst>
            <a:glow rad="101600">
              <a:schemeClr val="accent5">
                <a:satMod val="175000"/>
                <a:alpha val="40000"/>
              </a:schemeClr>
            </a:glow>
          </a:effectLst>
          <a:scene3d>
            <a:camera prst="orthographicFront"/>
            <a:lightRig rig="threePt" dir="t"/>
          </a:scene3d>
          <a:sp3d>
            <a:bevelT/>
            <a:bevelB w="165100" prst="coolSlant"/>
          </a:sp3d>
        </p:spPr>
        <p:style>
          <a:lnRef idx="2">
            <a:schemeClr val="accent1">
              <a:shade val="50000"/>
            </a:schemeClr>
          </a:lnRef>
          <a:fillRef idx="1">
            <a:schemeClr val="accent1"/>
          </a:fillRef>
          <a:effectRef idx="0">
            <a:schemeClr val="accent1"/>
          </a:effectRef>
          <a:fontRef idx="minor">
            <a:schemeClr val="lt1"/>
          </a:fontRef>
        </p:style>
        <p:txBody>
          <a:bodyPr lIns="77751" tIns="38876" rIns="77751" bIns="38876" anchor="ctr"/>
          <a:lstStyle/>
          <a:p>
            <a:pPr algn="ctr" defTabSz="1219170"/>
            <a:endParaRPr lang="ru-RU" sz="1400" dirty="0">
              <a:solidFill>
                <a:prstClr val="black"/>
              </a:solidFill>
              <a:latin typeface="Times New Roman" panose="02020603050405020304" pitchFamily="18" charset="0"/>
              <a:cs typeface="Times New Roman" panose="02020603050405020304" pitchFamily="18" charset="0"/>
            </a:endParaRPr>
          </a:p>
          <a:p>
            <a:pPr algn="ctr" defTabSz="1219170"/>
            <a:endParaRPr lang="ru-RU" sz="1400" dirty="0">
              <a:solidFill>
                <a:prstClr val="black"/>
              </a:solidFill>
              <a:latin typeface="Times New Roman" panose="02020603050405020304" pitchFamily="18" charset="0"/>
              <a:cs typeface="Times New Roman" panose="02020603050405020304" pitchFamily="18" charset="0"/>
            </a:endParaRPr>
          </a:p>
          <a:p>
            <a:pPr algn="ctr" defTabSz="1219170"/>
            <a:endParaRPr lang="ru-RU" sz="1400" dirty="0">
              <a:solidFill>
                <a:prstClr val="black"/>
              </a:solidFill>
              <a:latin typeface="Times New Roman" panose="02020603050405020304" pitchFamily="18" charset="0"/>
              <a:cs typeface="Times New Roman" panose="02020603050405020304" pitchFamily="18" charset="0"/>
            </a:endParaRPr>
          </a:p>
          <a:p>
            <a:pPr algn="ctr" defTabSz="1219170"/>
            <a:endParaRPr lang="ru-RU" sz="1400" dirty="0">
              <a:solidFill>
                <a:prstClr val="black"/>
              </a:solidFill>
              <a:latin typeface="Times New Roman" panose="02020603050405020304" pitchFamily="18" charset="0"/>
              <a:cs typeface="Times New Roman" panose="02020603050405020304" pitchFamily="18" charset="0"/>
            </a:endParaRPr>
          </a:p>
          <a:p>
            <a:pPr algn="ctr" defTabSz="1219170"/>
            <a:r>
              <a:rPr lang="ru-RU" sz="1400" dirty="0">
                <a:solidFill>
                  <a:prstClr val="black"/>
                </a:solidFill>
                <a:latin typeface="Times New Roman" panose="02020603050405020304" pitchFamily="18" charset="0"/>
                <a:cs typeface="Times New Roman" panose="02020603050405020304" pitchFamily="18" charset="0"/>
              </a:rPr>
              <a:t>Орган Федерального казначейства осуществляет проверку соответствия показателей Расходной декларации данным раздельного учета результатов финансово-хозяйственной деятельности, а также данным первичных учетных документов, в которых обособленно учтены операции, связанные с исполнением государственного контракта</a:t>
            </a:r>
          </a:p>
        </p:txBody>
      </p:sp>
      <p:sp>
        <p:nvSpPr>
          <p:cNvPr id="53" name="Номер слайда 1"/>
          <p:cNvSpPr>
            <a:spLocks noGrp="1"/>
          </p:cNvSpPr>
          <p:nvPr>
            <p:ph type="sldNum" sz="quarter" idx="12"/>
          </p:nvPr>
        </p:nvSpPr>
        <p:spPr>
          <a:xfrm>
            <a:off x="9315450" y="6356450"/>
            <a:ext cx="2743200" cy="365125"/>
          </a:xfrm>
        </p:spPr>
        <p:txBody>
          <a:bodyPr/>
          <a:lstStyle/>
          <a:p>
            <a:pPr>
              <a:defRPr/>
            </a:pPr>
            <a:fld id="{7AE3F632-3016-4CCE-ADE3-EFDB7D461A0D}" type="slidenum">
              <a:rPr lang="ru-RU" b="1" smtClean="0">
                <a:solidFill>
                  <a:prstClr val="black"/>
                </a:solidFill>
                <a:latin typeface="Times New Roman" panose="02020603050405020304" pitchFamily="18" charset="0"/>
                <a:cs typeface="Times New Roman" panose="02020603050405020304" pitchFamily="18" charset="0"/>
              </a:rPr>
              <a:pPr>
                <a:defRPr/>
              </a:pPr>
              <a:t>13</a:t>
            </a:fld>
            <a:endParaRPr lang="ru-RU" b="1" dirty="0">
              <a:solidFill>
                <a:prstClr val="black"/>
              </a:solidFill>
              <a:latin typeface="Times New Roman" panose="02020603050405020304" pitchFamily="18" charset="0"/>
              <a:cs typeface="Times New Roman" panose="02020603050405020304" pitchFamily="18" charset="0"/>
            </a:endParaRPr>
          </a:p>
        </p:txBody>
      </p:sp>
      <p:sp>
        <p:nvSpPr>
          <p:cNvPr id="65" name="Прямоугольник 64">
            <a:extLst>
              <a:ext uri="{FF2B5EF4-FFF2-40B4-BE49-F238E27FC236}">
                <a16:creationId xmlns:a16="http://schemas.microsoft.com/office/drawing/2014/main" xmlns="" id="{893C342D-F3AD-489B-ABC6-B603DC735B0A}"/>
              </a:ext>
            </a:extLst>
          </p:cNvPr>
          <p:cNvSpPr/>
          <p:nvPr/>
        </p:nvSpPr>
        <p:spPr bwMode="auto">
          <a:xfrm>
            <a:off x="2805815" y="3009475"/>
            <a:ext cx="6551790" cy="571500"/>
          </a:xfrm>
          <a:prstGeom prst="rect">
            <a:avLst/>
          </a:prstGeom>
          <a:solidFill>
            <a:srgbClr val="FDCDA9">
              <a:alpha val="87451"/>
            </a:srgbClr>
          </a:solidFill>
          <a:ln>
            <a:solidFill>
              <a:srgbClr val="EC7A2C"/>
            </a:solidFill>
          </a:ln>
          <a:effectLst>
            <a:glow rad="101600">
              <a:schemeClr val="accent2">
                <a:satMod val="175000"/>
                <a:alpha val="40000"/>
              </a:schemeClr>
            </a:glow>
          </a:effectLst>
          <a:scene3d>
            <a:camera prst="orthographicFront"/>
            <a:lightRig rig="threePt" dir="t"/>
          </a:scene3d>
          <a:sp3d>
            <a:bevelT/>
            <a:bevelB w="165100" prst="coolSlant"/>
          </a:sp3d>
        </p:spPr>
        <p:style>
          <a:lnRef idx="2">
            <a:schemeClr val="accent1">
              <a:shade val="50000"/>
            </a:schemeClr>
          </a:lnRef>
          <a:fillRef idx="1">
            <a:schemeClr val="accent1"/>
          </a:fillRef>
          <a:effectRef idx="0">
            <a:schemeClr val="accent1"/>
          </a:effectRef>
          <a:fontRef idx="minor">
            <a:schemeClr val="lt1"/>
          </a:fontRef>
        </p:style>
        <p:txBody>
          <a:bodyPr lIns="77751" tIns="38876" rIns="77751" bIns="38876" anchor="ctr"/>
          <a:lstStyle/>
          <a:p>
            <a:pPr marL="266700" algn="just" defTabSz="1219170">
              <a:tabLst>
                <a:tab pos="442913" algn="l"/>
              </a:tabLst>
            </a:pPr>
            <a:r>
              <a:rPr lang="ru-RU" sz="1400" b="1" dirty="0">
                <a:solidFill>
                  <a:prstClr val="black"/>
                </a:solidFill>
                <a:latin typeface="Times New Roman" panose="02020603050405020304" pitchFamily="18" charset="0"/>
                <a:cs typeface="Times New Roman" panose="02020603050405020304" pitchFamily="18" charset="0"/>
              </a:rPr>
              <a:t>Проверка соответствия показателей Расходной декларации данным раздельного учета результатов финансово-хозяйственной деятельности</a:t>
            </a:r>
          </a:p>
        </p:txBody>
      </p:sp>
      <p:cxnSp>
        <p:nvCxnSpPr>
          <p:cNvPr id="73" name="Прямая со стрелкой 72"/>
          <p:cNvCxnSpPr/>
          <p:nvPr/>
        </p:nvCxnSpPr>
        <p:spPr>
          <a:xfrm flipH="1">
            <a:off x="2244436" y="3348188"/>
            <a:ext cx="570907" cy="466726"/>
          </a:xfrm>
          <a:prstGeom prst="straightConnector1">
            <a:avLst/>
          </a:prstGeom>
          <a:ln w="38100">
            <a:solidFill>
              <a:srgbClr val="8497B0"/>
            </a:solidFill>
            <a:tailEnd type="arrow"/>
          </a:ln>
        </p:spPr>
        <p:style>
          <a:lnRef idx="1">
            <a:schemeClr val="accent1"/>
          </a:lnRef>
          <a:fillRef idx="0">
            <a:schemeClr val="accent1"/>
          </a:fillRef>
          <a:effectRef idx="0">
            <a:schemeClr val="accent1"/>
          </a:effectRef>
          <a:fontRef idx="minor">
            <a:schemeClr val="tx1"/>
          </a:fontRef>
        </p:style>
      </p:cxnSp>
      <p:sp>
        <p:nvSpPr>
          <p:cNvPr id="76" name="TextBox 20"/>
          <p:cNvSpPr txBox="1">
            <a:spLocks noChangeArrowheads="1"/>
          </p:cNvSpPr>
          <p:nvPr/>
        </p:nvSpPr>
        <p:spPr bwMode="auto">
          <a:xfrm flipH="1">
            <a:off x="3828155" y="3516898"/>
            <a:ext cx="443434"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charset="0"/>
              <a:buChar char="•"/>
              <a:defRPr sz="2800">
                <a:solidFill>
                  <a:schemeClr val="tx1"/>
                </a:solidFill>
                <a:latin typeface="Calibri" pitchFamily="34" charset="0"/>
              </a:defRPr>
            </a:lvl1pPr>
            <a:lvl2pPr marL="685800" indent="-22860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sz="2000">
                <a:solidFill>
                  <a:schemeClr val="tx1"/>
                </a:solidFill>
                <a:latin typeface="Calibri" pitchFamily="34" charset="0"/>
              </a:defRPr>
            </a:lvl4pPr>
            <a:lvl5pPr marL="2057400" indent="-228600">
              <a:lnSpc>
                <a:spcPct val="90000"/>
              </a:lnSpc>
              <a:spcBef>
                <a:spcPts val="500"/>
              </a:spcBef>
              <a:buFont typeface="Arial" charset="0"/>
              <a:buChar char="•"/>
              <a:defRPr sz="2000">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sz="2000">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sz="2000">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sz="2000">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sz="2000">
                <a:solidFill>
                  <a:schemeClr val="tx1"/>
                </a:solidFill>
                <a:latin typeface="Calibri" pitchFamily="34" charset="0"/>
              </a:defRPr>
            </a:lvl9pPr>
          </a:lstStyle>
          <a:p>
            <a:pPr algn="ctr" eaLnBrk="0" fontAlgn="base" hangingPunct="0">
              <a:lnSpc>
                <a:spcPct val="100000"/>
              </a:lnSpc>
              <a:spcBef>
                <a:spcPct val="0"/>
              </a:spcBef>
              <a:spcAft>
                <a:spcPct val="0"/>
              </a:spcAft>
              <a:buFontTx/>
              <a:buNone/>
            </a:pPr>
            <a:r>
              <a:rPr lang="ru-RU" altLang="ru-RU" sz="8000" b="1" dirty="0" smtClean="0">
                <a:solidFill>
                  <a:srgbClr val="FF0000"/>
                </a:solidFill>
                <a:latin typeface="Times New Roman" pitchFamily="18" charset="0"/>
                <a:cs typeface="Times New Roman" pitchFamily="18" charset="0"/>
              </a:rPr>
              <a:t>!</a:t>
            </a:r>
          </a:p>
        </p:txBody>
      </p:sp>
      <p:cxnSp>
        <p:nvCxnSpPr>
          <p:cNvPr id="78" name="Прямая со стрелкой 77"/>
          <p:cNvCxnSpPr/>
          <p:nvPr/>
        </p:nvCxnSpPr>
        <p:spPr>
          <a:xfrm>
            <a:off x="9367131" y="3348188"/>
            <a:ext cx="626614" cy="466726"/>
          </a:xfrm>
          <a:prstGeom prst="straightConnector1">
            <a:avLst/>
          </a:prstGeom>
          <a:ln w="38100">
            <a:solidFill>
              <a:srgbClr val="8497B0"/>
            </a:solidFill>
            <a:tailEnd type="arrow"/>
          </a:ln>
        </p:spPr>
        <p:style>
          <a:lnRef idx="1">
            <a:schemeClr val="accent1"/>
          </a:lnRef>
          <a:fillRef idx="0">
            <a:schemeClr val="accent1"/>
          </a:fillRef>
          <a:effectRef idx="0">
            <a:schemeClr val="accent1"/>
          </a:effectRef>
          <a:fontRef idx="minor">
            <a:schemeClr val="tx1"/>
          </a:fontRef>
        </p:style>
      </p:cxnSp>
      <p:sp>
        <p:nvSpPr>
          <p:cNvPr id="80" name="Прямоугольник 79">
            <a:extLst>
              <a:ext uri="{FF2B5EF4-FFF2-40B4-BE49-F238E27FC236}">
                <a16:creationId xmlns:a16="http://schemas.microsoft.com/office/drawing/2014/main" xmlns="" id="{893C342D-F3AD-489B-ABC6-B603DC735B0A}"/>
              </a:ext>
            </a:extLst>
          </p:cNvPr>
          <p:cNvSpPr/>
          <p:nvPr/>
        </p:nvSpPr>
        <p:spPr bwMode="auto">
          <a:xfrm>
            <a:off x="483680" y="3759023"/>
            <a:ext cx="2805168" cy="969234"/>
          </a:xfrm>
          <a:prstGeom prst="rect">
            <a:avLst/>
          </a:prstGeom>
          <a:solidFill>
            <a:srgbClr val="D2DEEF">
              <a:alpha val="88000"/>
            </a:srgbClr>
          </a:solidFill>
          <a:ln>
            <a:noFill/>
          </a:ln>
          <a:effectLst>
            <a:glow rad="101600">
              <a:schemeClr val="accent5">
                <a:satMod val="175000"/>
                <a:alpha val="40000"/>
              </a:schemeClr>
            </a:glow>
          </a:effectLst>
          <a:scene3d>
            <a:camera prst="orthographicFront"/>
            <a:lightRig rig="threePt" dir="t"/>
          </a:scene3d>
          <a:sp3d>
            <a:bevelT/>
            <a:bevelB w="165100" prst="coolSlant"/>
          </a:sp3d>
        </p:spPr>
        <p:style>
          <a:lnRef idx="2">
            <a:schemeClr val="accent1">
              <a:shade val="50000"/>
            </a:schemeClr>
          </a:lnRef>
          <a:fillRef idx="1">
            <a:schemeClr val="accent1"/>
          </a:fillRef>
          <a:effectRef idx="0">
            <a:schemeClr val="accent1"/>
          </a:effectRef>
          <a:fontRef idx="minor">
            <a:schemeClr val="lt1"/>
          </a:fontRef>
        </p:style>
        <p:txBody>
          <a:bodyPr lIns="77751" tIns="38876" rIns="77751" bIns="38876" anchor="ctr"/>
          <a:lstStyle/>
          <a:p>
            <a:pPr algn="ctr" defTabSz="1219170"/>
            <a:r>
              <a:rPr lang="ru-RU" sz="1400" dirty="0">
                <a:solidFill>
                  <a:prstClr val="black"/>
                </a:solidFill>
                <a:latin typeface="Times New Roman" panose="02020603050405020304" pitchFamily="18" charset="0"/>
                <a:cs typeface="Times New Roman" panose="02020603050405020304" pitchFamily="18" charset="0"/>
              </a:rPr>
              <a:t>Расходная декларация</a:t>
            </a:r>
            <a:br>
              <a:rPr lang="ru-RU" sz="1400" dirty="0">
                <a:solidFill>
                  <a:prstClr val="black"/>
                </a:solidFill>
                <a:latin typeface="Times New Roman" panose="02020603050405020304" pitchFamily="18" charset="0"/>
                <a:cs typeface="Times New Roman" panose="02020603050405020304" pitchFamily="18" charset="0"/>
              </a:rPr>
            </a:br>
            <a:r>
              <a:rPr lang="ru-RU" sz="1400" dirty="0">
                <a:solidFill>
                  <a:prstClr val="black"/>
                </a:solidFill>
                <a:latin typeface="Times New Roman" panose="02020603050405020304" pitchFamily="18" charset="0"/>
                <a:cs typeface="Times New Roman" panose="02020603050405020304" pitchFamily="18" charset="0"/>
              </a:rPr>
              <a:t>(информация о структуре цены контракта, включая фактические показатели)</a:t>
            </a:r>
          </a:p>
        </p:txBody>
      </p:sp>
      <p:sp>
        <p:nvSpPr>
          <p:cNvPr id="81" name="Прямоугольник 80">
            <a:extLst>
              <a:ext uri="{FF2B5EF4-FFF2-40B4-BE49-F238E27FC236}">
                <a16:creationId xmlns:a16="http://schemas.microsoft.com/office/drawing/2014/main" xmlns="" id="{893C342D-F3AD-489B-ABC6-B603DC735B0A}"/>
              </a:ext>
            </a:extLst>
          </p:cNvPr>
          <p:cNvSpPr/>
          <p:nvPr/>
        </p:nvSpPr>
        <p:spPr bwMode="auto">
          <a:xfrm>
            <a:off x="4724181" y="3775422"/>
            <a:ext cx="2713439" cy="943835"/>
          </a:xfrm>
          <a:prstGeom prst="rect">
            <a:avLst/>
          </a:prstGeom>
          <a:solidFill>
            <a:srgbClr val="D2DEEF">
              <a:alpha val="88000"/>
            </a:srgbClr>
          </a:solidFill>
          <a:ln>
            <a:noFill/>
          </a:ln>
          <a:effectLst>
            <a:glow rad="101600">
              <a:schemeClr val="accent5">
                <a:satMod val="175000"/>
                <a:alpha val="40000"/>
              </a:schemeClr>
            </a:glow>
          </a:effectLst>
          <a:scene3d>
            <a:camera prst="orthographicFront"/>
            <a:lightRig rig="threePt" dir="t"/>
          </a:scene3d>
          <a:sp3d>
            <a:bevelT/>
            <a:bevelB w="165100" prst="coolSlant"/>
          </a:sp3d>
        </p:spPr>
        <p:style>
          <a:lnRef idx="2">
            <a:schemeClr val="accent1">
              <a:shade val="50000"/>
            </a:schemeClr>
          </a:lnRef>
          <a:fillRef idx="1">
            <a:schemeClr val="accent1"/>
          </a:fillRef>
          <a:effectRef idx="0">
            <a:schemeClr val="accent1"/>
          </a:effectRef>
          <a:fontRef idx="minor">
            <a:schemeClr val="lt1"/>
          </a:fontRef>
        </p:style>
        <p:txBody>
          <a:bodyPr lIns="77751" tIns="38876" rIns="77751" bIns="38876" anchor="ctr"/>
          <a:lstStyle/>
          <a:p>
            <a:pPr algn="ctr" defTabSz="1219170">
              <a:defRPr/>
            </a:pPr>
            <a:r>
              <a:rPr lang="ru-RU" sz="1400" dirty="0" smtClean="0">
                <a:solidFill>
                  <a:prstClr val="black"/>
                </a:solidFill>
                <a:latin typeface="Times New Roman" panose="02020603050405020304" pitchFamily="18" charset="0"/>
                <a:cs typeface="Times New Roman" panose="02020603050405020304" pitchFamily="18" charset="0"/>
              </a:rPr>
              <a:t>Данные раздельного учета результатов финансово-хозяйственной деятельности</a:t>
            </a:r>
          </a:p>
        </p:txBody>
      </p:sp>
      <p:sp>
        <p:nvSpPr>
          <p:cNvPr id="37" name="Прямоугольник 36">
            <a:extLst>
              <a:ext uri="{FF2B5EF4-FFF2-40B4-BE49-F238E27FC236}">
                <a16:creationId xmlns:a16="http://schemas.microsoft.com/office/drawing/2014/main" xmlns="" id="{893C342D-F3AD-489B-ABC6-B603DC735B0A}"/>
              </a:ext>
            </a:extLst>
          </p:cNvPr>
          <p:cNvSpPr/>
          <p:nvPr/>
        </p:nvSpPr>
        <p:spPr bwMode="auto">
          <a:xfrm>
            <a:off x="8951391" y="3774609"/>
            <a:ext cx="2823829" cy="950762"/>
          </a:xfrm>
          <a:prstGeom prst="rect">
            <a:avLst/>
          </a:prstGeom>
          <a:solidFill>
            <a:srgbClr val="D2DEEF">
              <a:alpha val="88000"/>
            </a:srgbClr>
          </a:solidFill>
          <a:ln>
            <a:noFill/>
          </a:ln>
          <a:effectLst>
            <a:glow rad="101600">
              <a:schemeClr val="accent5">
                <a:satMod val="175000"/>
                <a:alpha val="40000"/>
              </a:schemeClr>
            </a:glow>
          </a:effectLst>
          <a:scene3d>
            <a:camera prst="orthographicFront"/>
            <a:lightRig rig="threePt" dir="t"/>
          </a:scene3d>
          <a:sp3d>
            <a:bevelT/>
            <a:bevelB w="165100" prst="coolSlant"/>
          </a:sp3d>
        </p:spPr>
        <p:style>
          <a:lnRef idx="2">
            <a:schemeClr val="accent1">
              <a:shade val="50000"/>
            </a:schemeClr>
          </a:lnRef>
          <a:fillRef idx="1">
            <a:schemeClr val="accent1"/>
          </a:fillRef>
          <a:effectRef idx="0">
            <a:schemeClr val="accent1"/>
          </a:effectRef>
          <a:fontRef idx="minor">
            <a:schemeClr val="lt1"/>
          </a:fontRef>
        </p:style>
        <p:txBody>
          <a:bodyPr lIns="77751" tIns="38876" rIns="77751" bIns="38876" anchor="ctr"/>
          <a:lstStyle/>
          <a:p>
            <a:pPr algn="ctr" defTabSz="1219170">
              <a:defRPr/>
            </a:pPr>
            <a:r>
              <a:rPr lang="ru-RU" sz="1400" dirty="0" smtClean="0">
                <a:solidFill>
                  <a:prstClr val="black"/>
                </a:solidFill>
                <a:latin typeface="Times New Roman" panose="02020603050405020304" pitchFamily="18" charset="0"/>
                <a:cs typeface="Times New Roman" panose="02020603050405020304" pitchFamily="18" charset="0"/>
              </a:rPr>
              <a:t>Данные первичных учетных документов</a:t>
            </a:r>
          </a:p>
        </p:txBody>
      </p:sp>
      <p:cxnSp>
        <p:nvCxnSpPr>
          <p:cNvPr id="4" name="Прямая со стрелкой 3"/>
          <p:cNvCxnSpPr/>
          <p:nvPr/>
        </p:nvCxnSpPr>
        <p:spPr>
          <a:xfrm>
            <a:off x="3291739" y="4283758"/>
            <a:ext cx="1432442" cy="8031"/>
          </a:xfrm>
          <a:prstGeom prst="straightConnector1">
            <a:avLst/>
          </a:prstGeom>
          <a:ln>
            <a:solidFill>
              <a:schemeClr val="tx1">
                <a:lumMod val="85000"/>
                <a:lumOff val="15000"/>
              </a:schemeClr>
            </a:solidFill>
            <a:tailEnd type="arrow"/>
          </a:ln>
        </p:spPr>
        <p:style>
          <a:lnRef idx="3">
            <a:schemeClr val="accent1"/>
          </a:lnRef>
          <a:fillRef idx="0">
            <a:schemeClr val="accent1"/>
          </a:fillRef>
          <a:effectRef idx="2">
            <a:schemeClr val="accent1"/>
          </a:effectRef>
          <a:fontRef idx="minor">
            <a:schemeClr val="tx1"/>
          </a:fontRef>
        </p:style>
      </p:cxnSp>
      <p:sp>
        <p:nvSpPr>
          <p:cNvPr id="31" name="TextBox 101"/>
          <p:cNvSpPr txBox="1">
            <a:spLocks noChangeArrowheads="1"/>
          </p:cNvSpPr>
          <p:nvPr/>
        </p:nvSpPr>
        <p:spPr bwMode="auto">
          <a:xfrm>
            <a:off x="3872591" y="250828"/>
            <a:ext cx="7903029" cy="570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7749" tIns="38875" rIns="77749" bIns="38875">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r" defTabSz="1219170" eaLnBrk="1" fontAlgn="base" hangingPunct="1">
              <a:spcBef>
                <a:spcPct val="0"/>
              </a:spcBef>
              <a:spcAft>
                <a:spcPct val="0"/>
              </a:spcAft>
            </a:pPr>
            <a:r>
              <a:rPr lang="ru-RU" sz="1600" b="1" dirty="0" smtClean="0">
                <a:solidFill>
                  <a:srgbClr val="002060"/>
                </a:solidFill>
                <a:latin typeface="Times New Roman" panose="02020603050405020304" pitchFamily="18" charset="0"/>
                <a:cs typeface="Times New Roman" panose="02020603050405020304" pitchFamily="18" charset="0"/>
              </a:rPr>
              <a:t>ПРОВЕРКА СООТВЕТСТВИЯ ПОКАЗАТЕЛЕЙ РАСХОДНОЙ </a:t>
            </a:r>
            <a:br>
              <a:rPr lang="ru-RU" sz="1600" b="1" dirty="0" smtClean="0">
                <a:solidFill>
                  <a:srgbClr val="002060"/>
                </a:solidFill>
                <a:latin typeface="Times New Roman" panose="02020603050405020304" pitchFamily="18" charset="0"/>
                <a:cs typeface="Times New Roman" panose="02020603050405020304" pitchFamily="18" charset="0"/>
              </a:rPr>
            </a:br>
            <a:r>
              <a:rPr lang="ru-RU" sz="1600" b="1" dirty="0" smtClean="0">
                <a:solidFill>
                  <a:srgbClr val="002060"/>
                </a:solidFill>
                <a:latin typeface="Times New Roman" panose="02020603050405020304" pitchFamily="18" charset="0"/>
                <a:cs typeface="Times New Roman" panose="02020603050405020304" pitchFamily="18" charset="0"/>
              </a:rPr>
              <a:t>ДЕКЛАРАЦИИ ДАННЫМ РАЗДЕЛЬНОГО УЧЕТА</a:t>
            </a:r>
            <a:endParaRPr lang="ru-RU" sz="1600" b="1" dirty="0">
              <a:solidFill>
                <a:srgbClr val="002060"/>
              </a:solidFill>
              <a:latin typeface="Times New Roman" panose="02020603050405020304" pitchFamily="18" charset="0"/>
              <a:cs typeface="Times New Roman" panose="02020603050405020304" pitchFamily="18" charset="0"/>
            </a:endParaRPr>
          </a:p>
        </p:txBody>
      </p:sp>
      <p:cxnSp>
        <p:nvCxnSpPr>
          <p:cNvPr id="32" name="Прямая со стрелкой 31"/>
          <p:cNvCxnSpPr/>
          <p:nvPr/>
        </p:nvCxnSpPr>
        <p:spPr>
          <a:xfrm>
            <a:off x="7433418" y="4290244"/>
            <a:ext cx="1517973" cy="1545"/>
          </a:xfrm>
          <a:prstGeom prst="straightConnector1">
            <a:avLst/>
          </a:prstGeom>
          <a:ln>
            <a:solidFill>
              <a:schemeClr val="tx1">
                <a:lumMod val="85000"/>
                <a:lumOff val="15000"/>
              </a:schemeClr>
            </a:solidFill>
            <a:tailEnd type="arrow"/>
          </a:ln>
        </p:spPr>
        <p:style>
          <a:lnRef idx="3">
            <a:schemeClr val="accent1"/>
          </a:lnRef>
          <a:fillRef idx="0">
            <a:schemeClr val="accent1"/>
          </a:fillRef>
          <a:effectRef idx="2">
            <a:schemeClr val="accent1"/>
          </a:effectRef>
          <a:fontRef idx="minor">
            <a:schemeClr val="tx1"/>
          </a:fontRef>
        </p:style>
      </p:cxnSp>
      <p:cxnSp>
        <p:nvCxnSpPr>
          <p:cNvPr id="33" name="Прямая со стрелкой 32"/>
          <p:cNvCxnSpPr/>
          <p:nvPr/>
        </p:nvCxnSpPr>
        <p:spPr>
          <a:xfrm flipH="1">
            <a:off x="7437620" y="4135113"/>
            <a:ext cx="1519500" cy="0"/>
          </a:xfrm>
          <a:prstGeom prst="straightConnector1">
            <a:avLst/>
          </a:prstGeom>
          <a:ln>
            <a:solidFill>
              <a:schemeClr val="tx1">
                <a:lumMod val="85000"/>
                <a:lumOff val="15000"/>
              </a:schemeClr>
            </a:solidFill>
            <a:tailEnd type="arrow"/>
          </a:ln>
        </p:spPr>
        <p:style>
          <a:lnRef idx="3">
            <a:schemeClr val="accent1"/>
          </a:lnRef>
          <a:fillRef idx="0">
            <a:schemeClr val="accent1"/>
          </a:fillRef>
          <a:effectRef idx="2">
            <a:schemeClr val="accent1"/>
          </a:effectRef>
          <a:fontRef idx="minor">
            <a:schemeClr val="tx1"/>
          </a:fontRef>
        </p:style>
      </p:cxnSp>
      <p:sp>
        <p:nvSpPr>
          <p:cNvPr id="3" name="Прямоугольник 2">
            <a:extLst>
              <a:ext uri="{FF2B5EF4-FFF2-40B4-BE49-F238E27FC236}">
                <a16:creationId xmlns:a16="http://schemas.microsoft.com/office/drawing/2014/main" xmlns="" id="{893C342D-F3AD-489B-ABC6-B603DC735B0A}"/>
              </a:ext>
            </a:extLst>
          </p:cNvPr>
          <p:cNvSpPr/>
          <p:nvPr/>
        </p:nvSpPr>
        <p:spPr bwMode="auto">
          <a:xfrm>
            <a:off x="825536" y="1182957"/>
            <a:ext cx="3295384" cy="717451"/>
          </a:xfrm>
          <a:prstGeom prst="rect">
            <a:avLst/>
          </a:prstGeom>
          <a:solidFill>
            <a:srgbClr val="ABC0E3">
              <a:alpha val="87451"/>
            </a:srgbClr>
          </a:solidFill>
          <a:ln>
            <a:noFill/>
          </a:ln>
          <a:effectLst>
            <a:glow rad="101600">
              <a:schemeClr val="accent5">
                <a:satMod val="175000"/>
                <a:alpha val="40000"/>
              </a:schemeClr>
            </a:glow>
          </a:effectLst>
          <a:scene3d>
            <a:camera prst="orthographicFront"/>
            <a:lightRig rig="threePt" dir="t"/>
          </a:scene3d>
          <a:sp3d>
            <a:bevelT/>
            <a:bevelB w="165100" prst="coolSlant"/>
          </a:sp3d>
        </p:spPr>
        <p:style>
          <a:lnRef idx="2">
            <a:schemeClr val="accent1">
              <a:shade val="50000"/>
            </a:schemeClr>
          </a:lnRef>
          <a:fillRef idx="1">
            <a:schemeClr val="accent1"/>
          </a:fillRef>
          <a:effectRef idx="0">
            <a:schemeClr val="accent1"/>
          </a:effectRef>
          <a:fontRef idx="minor">
            <a:schemeClr val="lt1"/>
          </a:fontRef>
        </p:style>
        <p:txBody>
          <a:bodyPr lIns="77751" tIns="38876" rIns="77751" bIns="38876" anchor="ctr"/>
          <a:lstStyle/>
          <a:p>
            <a:pPr algn="ctr" defTabSz="1219170"/>
            <a:r>
              <a:rPr lang="ru-RU" sz="1400" dirty="0">
                <a:solidFill>
                  <a:prstClr val="black"/>
                </a:solidFill>
                <a:latin typeface="Times New Roman" panose="02020603050405020304" pitchFamily="18" charset="0"/>
                <a:cs typeface="Times New Roman" panose="02020603050405020304" pitchFamily="18" charset="0"/>
              </a:rPr>
              <a:t>Распоряжение  Правительства Российской Федерации </a:t>
            </a:r>
            <a:br>
              <a:rPr lang="ru-RU" sz="1400" dirty="0">
                <a:solidFill>
                  <a:prstClr val="black"/>
                </a:solidFill>
                <a:latin typeface="Times New Roman" panose="02020603050405020304" pitchFamily="18" charset="0"/>
                <a:cs typeface="Times New Roman" panose="02020603050405020304" pitchFamily="18" charset="0"/>
              </a:rPr>
            </a:br>
            <a:r>
              <a:rPr lang="ru-RU" sz="1400" dirty="0">
                <a:solidFill>
                  <a:prstClr val="black"/>
                </a:solidFill>
                <a:latin typeface="Times New Roman" panose="02020603050405020304" pitchFamily="18" charset="0"/>
                <a:cs typeface="Times New Roman" panose="02020603050405020304" pitchFamily="18" charset="0"/>
              </a:rPr>
              <a:t>от </a:t>
            </a:r>
            <a:r>
              <a:rPr lang="ru-RU" sz="1400" dirty="0" smtClean="0">
                <a:solidFill>
                  <a:prstClr val="black"/>
                </a:solidFill>
                <a:latin typeface="Times New Roman" panose="02020603050405020304" pitchFamily="18" charset="0"/>
                <a:cs typeface="Times New Roman" panose="02020603050405020304" pitchFamily="18" charset="0"/>
              </a:rPr>
              <a:t>14.07.2017 № </a:t>
            </a:r>
            <a:r>
              <a:rPr lang="ru-RU" sz="1400" dirty="0">
                <a:solidFill>
                  <a:prstClr val="black"/>
                </a:solidFill>
                <a:latin typeface="Times New Roman" panose="02020603050405020304" pitchFamily="18" charset="0"/>
                <a:cs typeface="Times New Roman" panose="02020603050405020304" pitchFamily="18" charset="0"/>
              </a:rPr>
              <a:t>1502-р </a:t>
            </a:r>
          </a:p>
        </p:txBody>
      </p:sp>
      <p:sp>
        <p:nvSpPr>
          <p:cNvPr id="49" name="Прямоугольник 48">
            <a:extLst>
              <a:ext uri="{FF2B5EF4-FFF2-40B4-BE49-F238E27FC236}">
                <a16:creationId xmlns:a16="http://schemas.microsoft.com/office/drawing/2014/main" xmlns="" id="{893C342D-F3AD-489B-ABC6-B603DC735B0A}"/>
              </a:ext>
            </a:extLst>
          </p:cNvPr>
          <p:cNvSpPr/>
          <p:nvPr/>
        </p:nvSpPr>
        <p:spPr bwMode="auto">
          <a:xfrm>
            <a:off x="4528721" y="1186921"/>
            <a:ext cx="3295384" cy="717451"/>
          </a:xfrm>
          <a:prstGeom prst="rect">
            <a:avLst/>
          </a:prstGeom>
          <a:solidFill>
            <a:srgbClr val="ABC0E3">
              <a:alpha val="87451"/>
            </a:srgbClr>
          </a:solidFill>
          <a:ln>
            <a:noFill/>
          </a:ln>
          <a:effectLst>
            <a:glow rad="101600">
              <a:schemeClr val="accent5">
                <a:satMod val="175000"/>
                <a:alpha val="40000"/>
              </a:schemeClr>
            </a:glow>
          </a:effectLst>
          <a:scene3d>
            <a:camera prst="orthographicFront"/>
            <a:lightRig rig="threePt" dir="t"/>
          </a:scene3d>
          <a:sp3d>
            <a:bevelT/>
            <a:bevelB w="165100" prst="coolSlant"/>
          </a:sp3d>
        </p:spPr>
        <p:style>
          <a:lnRef idx="2">
            <a:schemeClr val="accent1">
              <a:shade val="50000"/>
            </a:schemeClr>
          </a:lnRef>
          <a:fillRef idx="1">
            <a:schemeClr val="accent1"/>
          </a:fillRef>
          <a:effectRef idx="0">
            <a:schemeClr val="accent1"/>
          </a:effectRef>
          <a:fontRef idx="minor">
            <a:schemeClr val="lt1"/>
          </a:fontRef>
        </p:style>
        <p:txBody>
          <a:bodyPr lIns="77751" tIns="38876" rIns="77751" bIns="38876" anchor="ctr"/>
          <a:lstStyle/>
          <a:p>
            <a:pPr algn="ctr" defTabSz="1219170"/>
            <a:r>
              <a:rPr lang="ru-RU" sz="1400" dirty="0">
                <a:solidFill>
                  <a:prstClr val="black"/>
                </a:solidFill>
                <a:latin typeface="Times New Roman" panose="02020603050405020304" pitchFamily="18" charset="0"/>
                <a:cs typeface="Times New Roman" panose="02020603050405020304" pitchFamily="18" charset="0"/>
              </a:rPr>
              <a:t>Постановление Правительства Российской Федерации </a:t>
            </a:r>
            <a:br>
              <a:rPr lang="ru-RU" sz="1400" dirty="0">
                <a:solidFill>
                  <a:prstClr val="black"/>
                </a:solidFill>
                <a:latin typeface="Times New Roman" panose="02020603050405020304" pitchFamily="18" charset="0"/>
                <a:cs typeface="Times New Roman" panose="02020603050405020304" pitchFamily="18" charset="0"/>
              </a:rPr>
            </a:br>
            <a:r>
              <a:rPr lang="ru-RU" sz="1400" dirty="0">
                <a:solidFill>
                  <a:prstClr val="black"/>
                </a:solidFill>
                <a:latin typeface="Times New Roman" panose="02020603050405020304" pitchFamily="18" charset="0"/>
                <a:cs typeface="Times New Roman" panose="02020603050405020304" pitchFamily="18" charset="0"/>
              </a:rPr>
              <a:t>от 28 декабря 2017 г. № 1680</a:t>
            </a:r>
          </a:p>
        </p:txBody>
      </p:sp>
      <p:sp>
        <p:nvSpPr>
          <p:cNvPr id="51" name="Прямоугольник 50">
            <a:extLst>
              <a:ext uri="{FF2B5EF4-FFF2-40B4-BE49-F238E27FC236}">
                <a16:creationId xmlns:a16="http://schemas.microsoft.com/office/drawing/2014/main" xmlns="" id="{893C342D-F3AD-489B-ABC6-B603DC735B0A}"/>
              </a:ext>
            </a:extLst>
          </p:cNvPr>
          <p:cNvSpPr/>
          <p:nvPr/>
        </p:nvSpPr>
        <p:spPr bwMode="auto">
          <a:xfrm>
            <a:off x="8168385" y="1186924"/>
            <a:ext cx="3295384" cy="717451"/>
          </a:xfrm>
          <a:prstGeom prst="rect">
            <a:avLst/>
          </a:prstGeom>
          <a:solidFill>
            <a:srgbClr val="ABC0E3">
              <a:alpha val="87451"/>
            </a:srgbClr>
          </a:solidFill>
          <a:ln>
            <a:noFill/>
          </a:ln>
          <a:effectLst>
            <a:glow rad="101600">
              <a:schemeClr val="accent5">
                <a:satMod val="175000"/>
                <a:alpha val="40000"/>
              </a:schemeClr>
            </a:glow>
          </a:effectLst>
          <a:scene3d>
            <a:camera prst="orthographicFront"/>
            <a:lightRig rig="threePt" dir="t"/>
          </a:scene3d>
          <a:sp3d>
            <a:bevelT/>
            <a:bevelB w="165100" prst="coolSlant"/>
          </a:sp3d>
        </p:spPr>
        <p:style>
          <a:lnRef idx="2">
            <a:schemeClr val="accent1">
              <a:shade val="50000"/>
            </a:schemeClr>
          </a:lnRef>
          <a:fillRef idx="1">
            <a:schemeClr val="accent1"/>
          </a:fillRef>
          <a:effectRef idx="0">
            <a:schemeClr val="accent1"/>
          </a:effectRef>
          <a:fontRef idx="minor">
            <a:schemeClr val="lt1"/>
          </a:fontRef>
        </p:style>
        <p:txBody>
          <a:bodyPr lIns="77751" tIns="38876" rIns="77751" bIns="38876" anchor="ctr"/>
          <a:lstStyle/>
          <a:p>
            <a:pPr algn="ctr" defTabSz="1219170"/>
            <a:r>
              <a:rPr lang="ru-RU" sz="1400" dirty="0">
                <a:solidFill>
                  <a:prstClr val="black"/>
                </a:solidFill>
                <a:latin typeface="Times New Roman" panose="02020603050405020304" pitchFamily="18" charset="0"/>
                <a:cs typeface="Times New Roman" panose="02020603050405020304" pitchFamily="18" charset="0"/>
              </a:rPr>
              <a:t>Приказ Министерства финансов  Российской Федерации</a:t>
            </a:r>
            <a:br>
              <a:rPr lang="ru-RU" sz="1400" dirty="0">
                <a:solidFill>
                  <a:prstClr val="black"/>
                </a:solidFill>
                <a:latin typeface="Times New Roman" panose="02020603050405020304" pitchFamily="18" charset="0"/>
                <a:cs typeface="Times New Roman" panose="02020603050405020304" pitchFamily="18" charset="0"/>
              </a:rPr>
            </a:br>
            <a:r>
              <a:rPr lang="ru-RU" sz="1400" dirty="0">
                <a:solidFill>
                  <a:prstClr val="black"/>
                </a:solidFill>
                <a:latin typeface="Times New Roman" panose="02020603050405020304" pitchFamily="18" charset="0"/>
                <a:cs typeface="Times New Roman" panose="02020603050405020304" pitchFamily="18" charset="0"/>
              </a:rPr>
              <a:t>от 30 июня 2017 г. № 500 </a:t>
            </a:r>
          </a:p>
        </p:txBody>
      </p:sp>
      <p:sp>
        <p:nvSpPr>
          <p:cNvPr id="45" name="TextBox 20"/>
          <p:cNvSpPr txBox="1">
            <a:spLocks noChangeArrowheads="1"/>
          </p:cNvSpPr>
          <p:nvPr/>
        </p:nvSpPr>
        <p:spPr bwMode="auto">
          <a:xfrm flipH="1">
            <a:off x="7957753" y="3530090"/>
            <a:ext cx="443434"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charset="0"/>
              <a:buChar char="•"/>
              <a:defRPr sz="2800">
                <a:solidFill>
                  <a:schemeClr val="tx1"/>
                </a:solidFill>
                <a:latin typeface="Calibri" pitchFamily="34" charset="0"/>
              </a:defRPr>
            </a:lvl1pPr>
            <a:lvl2pPr marL="685800" indent="-22860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sz="2000">
                <a:solidFill>
                  <a:schemeClr val="tx1"/>
                </a:solidFill>
                <a:latin typeface="Calibri" pitchFamily="34" charset="0"/>
              </a:defRPr>
            </a:lvl4pPr>
            <a:lvl5pPr marL="2057400" indent="-228600">
              <a:lnSpc>
                <a:spcPct val="90000"/>
              </a:lnSpc>
              <a:spcBef>
                <a:spcPts val="500"/>
              </a:spcBef>
              <a:buFont typeface="Arial" charset="0"/>
              <a:buChar char="•"/>
              <a:defRPr sz="2000">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sz="2000">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sz="2000">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sz="2000">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sz="2000">
                <a:solidFill>
                  <a:schemeClr val="tx1"/>
                </a:solidFill>
                <a:latin typeface="Calibri" pitchFamily="34" charset="0"/>
              </a:defRPr>
            </a:lvl9pPr>
          </a:lstStyle>
          <a:p>
            <a:pPr algn="ctr" eaLnBrk="0" fontAlgn="base" hangingPunct="0">
              <a:lnSpc>
                <a:spcPct val="100000"/>
              </a:lnSpc>
              <a:spcBef>
                <a:spcPct val="0"/>
              </a:spcBef>
              <a:spcAft>
                <a:spcPct val="0"/>
              </a:spcAft>
              <a:buFontTx/>
              <a:buNone/>
            </a:pPr>
            <a:r>
              <a:rPr lang="ru-RU" altLang="ru-RU" sz="8000" b="1" dirty="0" smtClean="0">
                <a:solidFill>
                  <a:srgbClr val="FF0000"/>
                </a:solidFill>
                <a:latin typeface="Times New Roman" pitchFamily="18" charset="0"/>
                <a:cs typeface="Times New Roman" pitchFamily="18" charset="0"/>
              </a:rPr>
              <a:t>!</a:t>
            </a:r>
          </a:p>
        </p:txBody>
      </p:sp>
      <p:cxnSp>
        <p:nvCxnSpPr>
          <p:cNvPr id="34" name="Прямая со стрелкой 33"/>
          <p:cNvCxnSpPr/>
          <p:nvPr/>
        </p:nvCxnSpPr>
        <p:spPr>
          <a:xfrm flipH="1">
            <a:off x="3291739" y="4123676"/>
            <a:ext cx="1432442" cy="0"/>
          </a:xfrm>
          <a:prstGeom prst="straightConnector1">
            <a:avLst/>
          </a:prstGeom>
          <a:ln>
            <a:solidFill>
              <a:schemeClr val="tx1">
                <a:lumMod val="85000"/>
                <a:lumOff val="15000"/>
              </a:schemeClr>
            </a:solidFill>
            <a:tailEnd type="arrow"/>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06950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Номер слайда 1"/>
          <p:cNvSpPr>
            <a:spLocks noGrp="1"/>
          </p:cNvSpPr>
          <p:nvPr>
            <p:ph type="sldNum" sz="quarter" idx="12"/>
          </p:nvPr>
        </p:nvSpPr>
        <p:spPr>
          <a:xfrm>
            <a:off x="9315450" y="6356450"/>
            <a:ext cx="2743200" cy="365125"/>
          </a:xfrm>
        </p:spPr>
        <p:txBody>
          <a:bodyPr/>
          <a:lstStyle/>
          <a:p>
            <a:pPr>
              <a:defRPr/>
            </a:pPr>
            <a:fld id="{7AE3F632-3016-4CCE-ADE3-EFDB7D461A0D}" type="slidenum">
              <a:rPr lang="ru-RU" b="1" smtClean="0">
                <a:solidFill>
                  <a:prstClr val="black"/>
                </a:solidFill>
                <a:latin typeface="Times New Roman" panose="02020603050405020304" pitchFamily="18" charset="0"/>
                <a:cs typeface="Times New Roman" panose="02020603050405020304" pitchFamily="18" charset="0"/>
              </a:rPr>
              <a:pPr>
                <a:defRPr/>
              </a:pPr>
              <a:t>14</a:t>
            </a:fld>
            <a:endParaRPr lang="ru-RU" b="1" dirty="0">
              <a:solidFill>
                <a:prstClr val="black"/>
              </a:solidFill>
              <a:latin typeface="Times New Roman" panose="02020603050405020304" pitchFamily="18" charset="0"/>
              <a:cs typeface="Times New Roman" panose="02020603050405020304" pitchFamily="18" charset="0"/>
            </a:endParaRPr>
          </a:p>
        </p:txBody>
      </p:sp>
      <p:sp>
        <p:nvSpPr>
          <p:cNvPr id="49" name="Прямоугольник 48">
            <a:extLst>
              <a:ext uri="{FF2B5EF4-FFF2-40B4-BE49-F238E27FC236}">
                <a16:creationId xmlns:a16="http://schemas.microsoft.com/office/drawing/2014/main" xmlns="" id="{893C342D-F3AD-489B-ABC6-B603DC735B0A}"/>
              </a:ext>
            </a:extLst>
          </p:cNvPr>
          <p:cNvSpPr/>
          <p:nvPr/>
        </p:nvSpPr>
        <p:spPr bwMode="auto">
          <a:xfrm>
            <a:off x="505731" y="3613341"/>
            <a:ext cx="11148484" cy="623925"/>
          </a:xfrm>
          <a:prstGeom prst="rect">
            <a:avLst/>
          </a:prstGeom>
          <a:solidFill>
            <a:srgbClr val="D2DEEF">
              <a:alpha val="88000"/>
            </a:srgbClr>
          </a:solidFill>
          <a:ln>
            <a:noFill/>
          </a:ln>
          <a:effectLst>
            <a:glow rad="63500">
              <a:schemeClr val="accent1">
                <a:satMod val="175000"/>
                <a:alpha val="40000"/>
              </a:schemeClr>
            </a:glow>
          </a:effectLst>
          <a:scene3d>
            <a:camera prst="orthographicFront"/>
            <a:lightRig rig="threePt" dir="t"/>
          </a:scene3d>
          <a:sp3d>
            <a:bevelT/>
            <a:bevelB w="165100" prst="coolSlant"/>
          </a:sp3d>
        </p:spPr>
        <p:style>
          <a:lnRef idx="2">
            <a:schemeClr val="accent1">
              <a:shade val="50000"/>
            </a:schemeClr>
          </a:lnRef>
          <a:fillRef idx="1">
            <a:schemeClr val="accent1"/>
          </a:fillRef>
          <a:effectRef idx="0">
            <a:schemeClr val="accent1"/>
          </a:effectRef>
          <a:fontRef idx="minor">
            <a:schemeClr val="lt1"/>
          </a:fontRef>
        </p:style>
        <p:txBody>
          <a:bodyPr lIns="77751" tIns="38876" rIns="77751" bIns="38876" anchor="ctr"/>
          <a:lstStyle/>
          <a:p>
            <a:pPr marL="171450" indent="-171450" algn="just" defTabSz="1219170">
              <a:buFont typeface="Wingdings" panose="05000000000000000000" pitchFamily="2" charset="2"/>
              <a:buChar char="Ø"/>
            </a:pPr>
            <a:r>
              <a:rPr lang="ru-RU" sz="1200" b="1" dirty="0">
                <a:solidFill>
                  <a:prstClr val="black"/>
                </a:solidFill>
                <a:latin typeface="Times New Roman" panose="02020603050405020304" pitchFamily="18" charset="0"/>
                <a:cs typeface="Times New Roman" panose="02020603050405020304" pitchFamily="18" charset="0"/>
              </a:rPr>
              <a:t>Отвлечение ресурсов контракта на исполнение обязательств, вытекающих по результатам реализации иных государственных контрактов (финансово-хозяйственной деятельности предприятия в целом):</a:t>
            </a:r>
          </a:p>
          <a:p>
            <a:pPr marL="171450" indent="-171450" algn="just" defTabSz="1219170">
              <a:buFont typeface="Wingdings" panose="05000000000000000000" pitchFamily="2" charset="2"/>
              <a:buChar char="ü"/>
            </a:pPr>
            <a:r>
              <a:rPr lang="ru-RU" sz="1200" dirty="0" smtClean="0">
                <a:solidFill>
                  <a:prstClr val="black"/>
                </a:solidFill>
                <a:latin typeface="Times New Roman" panose="02020603050405020304" pitchFamily="18" charset="0"/>
                <a:cs typeface="Times New Roman" panose="02020603050405020304" pitchFamily="18" charset="0"/>
              </a:rPr>
              <a:t>перечисление </a:t>
            </a:r>
            <a:r>
              <a:rPr lang="ru-RU" sz="1200" dirty="0">
                <a:solidFill>
                  <a:prstClr val="black"/>
                </a:solidFill>
                <a:latin typeface="Times New Roman" panose="02020603050405020304" pitchFamily="18" charset="0"/>
                <a:cs typeface="Times New Roman" panose="02020603050405020304" pitchFamily="18" charset="0"/>
              </a:rPr>
              <a:t>части налога на добавленную стоимость за 4 </a:t>
            </a:r>
            <a:r>
              <a:rPr lang="ru-RU" sz="1200" dirty="0" smtClean="0">
                <a:solidFill>
                  <a:prstClr val="black"/>
                </a:solidFill>
                <a:latin typeface="Times New Roman" panose="02020603050405020304" pitchFamily="18" charset="0"/>
                <a:cs typeface="Times New Roman" panose="02020603050405020304" pitchFamily="18" charset="0"/>
              </a:rPr>
              <a:t>квартал за </a:t>
            </a:r>
            <a:r>
              <a:rPr lang="ru-RU" sz="1200" dirty="0">
                <a:solidFill>
                  <a:prstClr val="black"/>
                </a:solidFill>
                <a:latin typeface="Times New Roman" panose="02020603050405020304" pitchFamily="18" charset="0"/>
                <a:cs typeface="Times New Roman" panose="02020603050405020304" pitchFamily="18" charset="0"/>
              </a:rPr>
              <a:t>счет ресурсов государственного контракта </a:t>
            </a:r>
            <a:r>
              <a:rPr lang="ru-RU" sz="1200" dirty="0" smtClean="0">
                <a:solidFill>
                  <a:prstClr val="black"/>
                </a:solidFill>
                <a:latin typeface="Times New Roman" panose="02020603050405020304" pitchFamily="18" charset="0"/>
                <a:cs typeface="Times New Roman" panose="02020603050405020304" pitchFamily="18" charset="0"/>
              </a:rPr>
              <a:t>(</a:t>
            </a:r>
            <a:r>
              <a:rPr lang="ru-RU" sz="1200" dirty="0">
                <a:solidFill>
                  <a:prstClr val="black"/>
                </a:solidFill>
                <a:latin typeface="Times New Roman" panose="02020603050405020304" pitchFamily="18" charset="0"/>
                <a:cs typeface="Times New Roman" panose="02020603050405020304" pitchFamily="18" charset="0"/>
              </a:rPr>
              <a:t>40 149 </a:t>
            </a:r>
            <a:r>
              <a:rPr lang="ru-RU" sz="1200" dirty="0" smtClean="0">
                <a:solidFill>
                  <a:prstClr val="black"/>
                </a:solidFill>
                <a:latin typeface="Times New Roman" panose="02020603050405020304" pitchFamily="18" charset="0"/>
                <a:cs typeface="Times New Roman" panose="02020603050405020304" pitchFamily="18" charset="0"/>
              </a:rPr>
              <a:t>229 </a:t>
            </a:r>
            <a:r>
              <a:rPr lang="ru-RU" sz="1200" dirty="0">
                <a:solidFill>
                  <a:prstClr val="black"/>
                </a:solidFill>
                <a:latin typeface="Times New Roman" panose="02020603050405020304" pitchFamily="18" charset="0"/>
                <a:cs typeface="Times New Roman" panose="02020603050405020304" pitchFamily="18" charset="0"/>
              </a:rPr>
              <a:t>руб</a:t>
            </a:r>
            <a:r>
              <a:rPr lang="ru-RU" sz="1200" dirty="0" smtClean="0">
                <a:solidFill>
                  <a:prstClr val="black"/>
                </a:solidFill>
                <a:latin typeface="Times New Roman" panose="02020603050405020304" pitchFamily="18" charset="0"/>
                <a:cs typeface="Times New Roman" panose="02020603050405020304" pitchFamily="18" charset="0"/>
              </a:rPr>
              <a:t>.) </a:t>
            </a:r>
            <a:endParaRPr lang="ru-RU" sz="1200" dirty="0">
              <a:solidFill>
                <a:prstClr val="black"/>
              </a:solidFill>
              <a:latin typeface="Times New Roman" panose="02020603050405020304" pitchFamily="18" charset="0"/>
              <a:cs typeface="Times New Roman" panose="02020603050405020304" pitchFamily="18" charset="0"/>
            </a:endParaRPr>
          </a:p>
        </p:txBody>
      </p:sp>
      <p:sp>
        <p:nvSpPr>
          <p:cNvPr id="11" name="Прямоугольник 10">
            <a:extLst>
              <a:ext uri="{FF2B5EF4-FFF2-40B4-BE49-F238E27FC236}">
                <a16:creationId xmlns:a16="http://schemas.microsoft.com/office/drawing/2014/main" xmlns="" id="{893C342D-F3AD-489B-ABC6-B603DC735B0A}"/>
              </a:ext>
            </a:extLst>
          </p:cNvPr>
          <p:cNvSpPr/>
          <p:nvPr/>
        </p:nvSpPr>
        <p:spPr bwMode="auto">
          <a:xfrm>
            <a:off x="505731" y="4364429"/>
            <a:ext cx="11148484" cy="330034"/>
          </a:xfrm>
          <a:prstGeom prst="rect">
            <a:avLst/>
          </a:prstGeom>
          <a:solidFill>
            <a:srgbClr val="D2DEEF">
              <a:alpha val="88000"/>
            </a:srgbClr>
          </a:solidFill>
          <a:ln>
            <a:noFill/>
          </a:ln>
          <a:effectLst>
            <a:glow rad="63500">
              <a:schemeClr val="accent1">
                <a:satMod val="175000"/>
                <a:alpha val="40000"/>
              </a:schemeClr>
            </a:glow>
          </a:effectLst>
          <a:scene3d>
            <a:camera prst="orthographicFront"/>
            <a:lightRig rig="threePt" dir="t"/>
          </a:scene3d>
          <a:sp3d>
            <a:bevelT/>
            <a:bevelB w="165100" prst="coolSlant"/>
          </a:sp3d>
        </p:spPr>
        <p:style>
          <a:lnRef idx="2">
            <a:schemeClr val="accent1">
              <a:shade val="50000"/>
            </a:schemeClr>
          </a:lnRef>
          <a:fillRef idx="1">
            <a:schemeClr val="accent1"/>
          </a:fillRef>
          <a:effectRef idx="0">
            <a:schemeClr val="accent1"/>
          </a:effectRef>
          <a:fontRef idx="minor">
            <a:schemeClr val="lt1"/>
          </a:fontRef>
        </p:style>
        <p:txBody>
          <a:bodyPr lIns="77751" tIns="38876" rIns="77751" bIns="38876" anchor="ctr"/>
          <a:lstStyle/>
          <a:p>
            <a:pPr marL="171450" indent="-171450" algn="just" defTabSz="1219170">
              <a:buFont typeface="Wingdings" panose="05000000000000000000" pitchFamily="2" charset="2"/>
              <a:buChar char="Ø"/>
            </a:pPr>
            <a:r>
              <a:rPr lang="ru-RU" sz="1200" b="1" dirty="0">
                <a:solidFill>
                  <a:prstClr val="black"/>
                </a:solidFill>
                <a:latin typeface="Times New Roman" panose="02020603050405020304" pitchFamily="18" charset="0"/>
                <a:cs typeface="Times New Roman" panose="02020603050405020304" pitchFamily="18" charset="0"/>
              </a:rPr>
              <a:t>Включение в состав прямых расходов по контракту затрат </a:t>
            </a:r>
            <a:r>
              <a:rPr lang="ru-RU" sz="1200" b="1" dirty="0" smtClean="0">
                <a:solidFill>
                  <a:prstClr val="black"/>
                </a:solidFill>
                <a:latin typeface="Times New Roman" panose="02020603050405020304" pitchFamily="18" charset="0"/>
                <a:cs typeface="Times New Roman" panose="02020603050405020304" pitchFamily="18" charset="0"/>
              </a:rPr>
              <a:t>в сумме 3 507 855 руб. в </a:t>
            </a:r>
            <a:r>
              <a:rPr lang="ru-RU" sz="1200" b="1" dirty="0">
                <a:solidFill>
                  <a:prstClr val="black"/>
                </a:solidFill>
                <a:latin typeface="Times New Roman" panose="02020603050405020304" pitchFamily="18" charset="0"/>
                <a:cs typeface="Times New Roman" panose="02020603050405020304" pitchFamily="18" charset="0"/>
              </a:rPr>
              <a:t>период фактического не выполнения строительно-монтажных </a:t>
            </a:r>
            <a:r>
              <a:rPr lang="ru-RU" sz="1200" b="1" dirty="0" smtClean="0">
                <a:solidFill>
                  <a:prstClr val="black"/>
                </a:solidFill>
                <a:latin typeface="Times New Roman" panose="02020603050405020304" pitchFamily="18" charset="0"/>
                <a:cs typeface="Times New Roman" panose="02020603050405020304" pitchFamily="18" charset="0"/>
              </a:rPr>
              <a:t>работ</a:t>
            </a:r>
            <a:endParaRPr lang="ru-RU" sz="1200" dirty="0">
              <a:solidFill>
                <a:prstClr val="black"/>
              </a:solidFill>
              <a:latin typeface="Times New Roman" panose="02020603050405020304" pitchFamily="18" charset="0"/>
              <a:cs typeface="Times New Roman" panose="02020603050405020304" pitchFamily="18" charset="0"/>
            </a:endParaRPr>
          </a:p>
        </p:txBody>
      </p:sp>
      <p:sp>
        <p:nvSpPr>
          <p:cNvPr id="13" name="TextBox 101"/>
          <p:cNvSpPr txBox="1">
            <a:spLocks noChangeArrowheads="1"/>
          </p:cNvSpPr>
          <p:nvPr/>
        </p:nvSpPr>
        <p:spPr bwMode="auto">
          <a:xfrm>
            <a:off x="3396343" y="250828"/>
            <a:ext cx="8379277" cy="817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7749" tIns="38875" rIns="77749" bIns="38875">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r" defTabSz="1219170" eaLnBrk="1" fontAlgn="base" hangingPunct="1">
              <a:spcBef>
                <a:spcPct val="0"/>
              </a:spcBef>
              <a:spcAft>
                <a:spcPct val="0"/>
              </a:spcAft>
            </a:pPr>
            <a:r>
              <a:rPr lang="ru-RU" sz="1600" b="1" dirty="0" smtClean="0">
                <a:solidFill>
                  <a:srgbClr val="002060"/>
                </a:solidFill>
                <a:latin typeface="Times New Roman" panose="02020603050405020304" pitchFamily="18" charset="0"/>
                <a:cs typeface="Times New Roman" panose="02020603050405020304" pitchFamily="18" charset="0"/>
              </a:rPr>
              <a:t>ОСНОВНЫЕ НАРУШЕНИЯ И НЕДОСТАТКИ, ВЫЯВЛЕННЫЕ</a:t>
            </a:r>
            <a:br>
              <a:rPr lang="ru-RU" sz="1600" b="1" dirty="0" smtClean="0">
                <a:solidFill>
                  <a:srgbClr val="002060"/>
                </a:solidFill>
                <a:latin typeface="Times New Roman" panose="02020603050405020304" pitchFamily="18" charset="0"/>
                <a:cs typeface="Times New Roman" panose="02020603050405020304" pitchFamily="18" charset="0"/>
              </a:rPr>
            </a:br>
            <a:r>
              <a:rPr lang="ru-RU" sz="1600" b="1" dirty="0" smtClean="0">
                <a:solidFill>
                  <a:srgbClr val="002060"/>
                </a:solidFill>
                <a:latin typeface="Times New Roman" panose="02020603050405020304" pitchFamily="18" charset="0"/>
                <a:cs typeface="Times New Roman" panose="02020603050405020304" pitchFamily="18" charset="0"/>
              </a:rPr>
              <a:t>В ХОДЕ ПРОВЕРКИ СООТВЕТСТВИЯ ПОКАЗАТЕЛЕЙ РАСХОДНОЙ ДЕКЛАРАЦИИ</a:t>
            </a:r>
            <a:br>
              <a:rPr lang="ru-RU" sz="1600" b="1" dirty="0" smtClean="0">
                <a:solidFill>
                  <a:srgbClr val="002060"/>
                </a:solidFill>
                <a:latin typeface="Times New Roman" panose="02020603050405020304" pitchFamily="18" charset="0"/>
                <a:cs typeface="Times New Roman" panose="02020603050405020304" pitchFamily="18" charset="0"/>
              </a:rPr>
            </a:br>
            <a:r>
              <a:rPr lang="ru-RU" sz="1600" b="1" dirty="0" smtClean="0">
                <a:solidFill>
                  <a:srgbClr val="002060"/>
                </a:solidFill>
                <a:latin typeface="Times New Roman" panose="02020603050405020304" pitchFamily="18" charset="0"/>
                <a:cs typeface="Times New Roman" panose="02020603050405020304" pitchFamily="18" charset="0"/>
              </a:rPr>
              <a:t>ДАННЫМ РАЗДЕЛЬНОГО УЧЕТА</a:t>
            </a:r>
            <a:endParaRPr lang="ru-RU" sz="1600" b="1" dirty="0">
              <a:solidFill>
                <a:srgbClr val="002060"/>
              </a:solidFill>
              <a:latin typeface="Times New Roman" panose="02020603050405020304" pitchFamily="18" charset="0"/>
              <a:cs typeface="Times New Roman" panose="02020603050405020304" pitchFamily="18" charset="0"/>
            </a:endParaRPr>
          </a:p>
        </p:txBody>
      </p:sp>
      <p:sp>
        <p:nvSpPr>
          <p:cNvPr id="22" name="Прямоугольник 21">
            <a:extLst>
              <a:ext uri="{FF2B5EF4-FFF2-40B4-BE49-F238E27FC236}">
                <a16:creationId xmlns:a16="http://schemas.microsoft.com/office/drawing/2014/main" xmlns="" id="{893C342D-F3AD-489B-ABC6-B603DC735B0A}"/>
              </a:ext>
            </a:extLst>
          </p:cNvPr>
          <p:cNvSpPr/>
          <p:nvPr/>
        </p:nvSpPr>
        <p:spPr bwMode="auto">
          <a:xfrm>
            <a:off x="505731" y="1114646"/>
            <a:ext cx="11164812" cy="2347013"/>
          </a:xfrm>
          <a:prstGeom prst="rect">
            <a:avLst/>
          </a:prstGeom>
          <a:solidFill>
            <a:srgbClr val="D2DEEF">
              <a:alpha val="88000"/>
            </a:srgbClr>
          </a:solidFill>
          <a:ln>
            <a:noFill/>
          </a:ln>
          <a:effectLst>
            <a:glow rad="101600">
              <a:schemeClr val="accent1">
                <a:satMod val="175000"/>
                <a:alpha val="40000"/>
              </a:schemeClr>
            </a:glow>
          </a:effectLst>
          <a:scene3d>
            <a:camera prst="orthographicFront"/>
            <a:lightRig rig="threePt" dir="t"/>
          </a:scene3d>
          <a:sp3d>
            <a:bevelT/>
            <a:bevelB w="165100" prst="coolSlant"/>
          </a:sp3d>
        </p:spPr>
        <p:style>
          <a:lnRef idx="2">
            <a:schemeClr val="accent1">
              <a:shade val="50000"/>
            </a:schemeClr>
          </a:lnRef>
          <a:fillRef idx="1">
            <a:schemeClr val="accent1"/>
          </a:fillRef>
          <a:effectRef idx="0">
            <a:schemeClr val="accent1"/>
          </a:effectRef>
          <a:fontRef idx="minor">
            <a:schemeClr val="lt1"/>
          </a:fontRef>
        </p:style>
        <p:txBody>
          <a:bodyPr lIns="77751" tIns="38876" rIns="77751" bIns="38876" anchor="ctr"/>
          <a:lstStyle/>
          <a:p>
            <a:pPr marL="171450" indent="-171450" algn="ctr" defTabSz="1219170">
              <a:buFont typeface="Wingdings" panose="05000000000000000000" pitchFamily="2" charset="2"/>
              <a:buChar char="Ø"/>
            </a:pPr>
            <a:r>
              <a:rPr lang="ru-RU" sz="1200" b="1" dirty="0" smtClean="0">
                <a:solidFill>
                  <a:prstClr val="black"/>
                </a:solidFill>
                <a:latin typeface="Times New Roman" panose="02020603050405020304" pitchFamily="18" charset="0"/>
                <a:cs typeface="Times New Roman" panose="02020603050405020304" pitchFamily="18" charset="0"/>
              </a:rPr>
              <a:t>Включение </a:t>
            </a:r>
            <a:r>
              <a:rPr lang="ru-RU" sz="1200" b="1" dirty="0">
                <a:solidFill>
                  <a:prstClr val="black"/>
                </a:solidFill>
                <a:latin typeface="Times New Roman" panose="02020603050405020304" pitchFamily="18" charset="0"/>
                <a:cs typeface="Times New Roman" panose="02020603050405020304" pitchFamily="18" charset="0"/>
              </a:rPr>
              <a:t>в состав прямых затрат </a:t>
            </a:r>
            <a:r>
              <a:rPr lang="ru-RU" sz="1200" b="1" dirty="0" smtClean="0">
                <a:solidFill>
                  <a:prstClr val="black"/>
                </a:solidFill>
                <a:latin typeface="Times New Roman" panose="02020603050405020304" pitchFamily="18" charset="0"/>
                <a:cs typeface="Times New Roman" panose="02020603050405020304" pitchFamily="18" charset="0"/>
              </a:rPr>
              <a:t>и отнесение на себестоимость расходов</a:t>
            </a:r>
            <a:r>
              <a:rPr lang="ru-RU" sz="1200" b="1" dirty="0">
                <a:solidFill>
                  <a:prstClr val="black"/>
                </a:solidFill>
                <a:latin typeface="Times New Roman" panose="02020603050405020304" pitchFamily="18" charset="0"/>
                <a:cs typeface="Times New Roman" panose="02020603050405020304" pitchFamily="18" charset="0"/>
              </a:rPr>
              <a:t>, не связанных с непосредственным выполнением строительно-монтажных работ по </a:t>
            </a:r>
            <a:r>
              <a:rPr lang="ru-RU" sz="1200" b="1" dirty="0" smtClean="0">
                <a:solidFill>
                  <a:prstClr val="black"/>
                </a:solidFill>
                <a:latin typeface="Times New Roman" panose="02020603050405020304" pitchFamily="18" charset="0"/>
                <a:cs typeface="Times New Roman" panose="02020603050405020304" pitchFamily="18" charset="0"/>
              </a:rPr>
              <a:t>контракту (договору), на общую сумму 26 740 028 руб., в том числе:</a:t>
            </a:r>
            <a:endParaRPr lang="ru-RU" sz="1200" b="1" dirty="0">
              <a:solidFill>
                <a:prstClr val="black"/>
              </a:solidFill>
              <a:latin typeface="Times New Roman" panose="02020603050405020304" pitchFamily="18" charset="0"/>
              <a:cs typeface="Times New Roman" panose="02020603050405020304" pitchFamily="18" charset="0"/>
            </a:endParaRPr>
          </a:p>
          <a:p>
            <a:pPr marL="171450" indent="-171450" algn="just" defTabSz="1219170">
              <a:buFont typeface="Wingdings" panose="05000000000000000000" pitchFamily="2" charset="2"/>
              <a:buChar char="ü"/>
            </a:pPr>
            <a:r>
              <a:rPr lang="ru-RU" sz="1200" dirty="0">
                <a:solidFill>
                  <a:prstClr val="black"/>
                </a:solidFill>
                <a:latin typeface="Times New Roman" panose="02020603050405020304" pitchFamily="18" charset="0"/>
                <a:cs typeface="Times New Roman" panose="02020603050405020304" pitchFamily="18" charset="0"/>
              </a:rPr>
              <a:t>р</a:t>
            </a:r>
            <a:r>
              <a:rPr lang="ru-RU" sz="1200" dirty="0" smtClean="0">
                <a:solidFill>
                  <a:prstClr val="black"/>
                </a:solidFill>
                <a:latin typeface="Times New Roman" panose="02020603050405020304" pitchFamily="18" charset="0"/>
                <a:cs typeface="Times New Roman" panose="02020603050405020304" pitchFamily="18" charset="0"/>
              </a:rPr>
              <a:t>асходы на приобретение </a:t>
            </a:r>
            <a:r>
              <a:rPr lang="ru-RU" sz="1200" dirty="0">
                <a:solidFill>
                  <a:prstClr val="black"/>
                </a:solidFill>
                <a:latin typeface="Times New Roman" panose="02020603050405020304" pitchFamily="18" charset="0"/>
                <a:cs typeface="Times New Roman" panose="02020603050405020304" pitchFamily="18" charset="0"/>
              </a:rPr>
              <a:t>банковской </a:t>
            </a:r>
            <a:r>
              <a:rPr lang="ru-RU" sz="1200" dirty="0" smtClean="0">
                <a:solidFill>
                  <a:prstClr val="black"/>
                </a:solidFill>
                <a:latin typeface="Times New Roman" panose="02020603050405020304" pitchFamily="18" charset="0"/>
                <a:cs typeface="Times New Roman" panose="02020603050405020304" pitchFamily="18" charset="0"/>
              </a:rPr>
              <a:t>гарантии (10 </a:t>
            </a:r>
            <a:r>
              <a:rPr lang="ru-RU" sz="1200" dirty="0">
                <a:solidFill>
                  <a:prstClr val="black"/>
                </a:solidFill>
                <a:latin typeface="Times New Roman" panose="02020603050405020304" pitchFamily="18" charset="0"/>
                <a:cs typeface="Times New Roman" panose="02020603050405020304" pitchFamily="18" charset="0"/>
              </a:rPr>
              <a:t>856 </a:t>
            </a:r>
            <a:r>
              <a:rPr lang="ru-RU" sz="1200" dirty="0" smtClean="0">
                <a:solidFill>
                  <a:prstClr val="black"/>
                </a:solidFill>
                <a:latin typeface="Times New Roman" panose="02020603050405020304" pitchFamily="18" charset="0"/>
                <a:cs typeface="Times New Roman" panose="02020603050405020304" pitchFamily="18" charset="0"/>
              </a:rPr>
              <a:t>240  </a:t>
            </a:r>
            <a:r>
              <a:rPr lang="ru-RU" sz="1200" dirty="0">
                <a:solidFill>
                  <a:prstClr val="black"/>
                </a:solidFill>
                <a:latin typeface="Times New Roman" panose="02020603050405020304" pitchFamily="18" charset="0"/>
                <a:cs typeface="Times New Roman" panose="02020603050405020304" pitchFamily="18" charset="0"/>
              </a:rPr>
              <a:t>руб.);</a:t>
            </a:r>
          </a:p>
          <a:p>
            <a:pPr marL="171450" indent="-171450" algn="just" defTabSz="1219170">
              <a:buFont typeface="Wingdings" panose="05000000000000000000" pitchFamily="2" charset="2"/>
              <a:buChar char="ü"/>
            </a:pPr>
            <a:r>
              <a:rPr lang="ru-RU" sz="1200" dirty="0" smtClean="0">
                <a:solidFill>
                  <a:prstClr val="black"/>
                </a:solidFill>
                <a:latin typeface="Times New Roman" panose="02020603050405020304" pitchFamily="18" charset="0"/>
                <a:cs typeface="Times New Roman" panose="02020603050405020304" pitchFamily="18" charset="0"/>
              </a:rPr>
              <a:t>расходы на оплату </a:t>
            </a:r>
            <a:r>
              <a:rPr lang="ru-RU" sz="1200" dirty="0">
                <a:solidFill>
                  <a:prstClr val="black"/>
                </a:solidFill>
                <a:latin typeface="Times New Roman" panose="02020603050405020304" pitchFamily="18" charset="0"/>
                <a:cs typeface="Times New Roman" panose="02020603050405020304" pitchFamily="18" charset="0"/>
              </a:rPr>
              <a:t>труда и страховые взносы работников, участвующих в создании общих условий строительства, его обслуживании, </a:t>
            </a:r>
            <a:r>
              <a:rPr lang="ru-RU" sz="1200" dirty="0" smtClean="0">
                <a:solidFill>
                  <a:prstClr val="black"/>
                </a:solidFill>
                <a:latin typeface="Times New Roman" panose="02020603050405020304" pitchFamily="18" charset="0"/>
                <a:cs typeface="Times New Roman" panose="02020603050405020304" pitchFamily="18" charset="0"/>
              </a:rPr>
              <a:t>организации, управлении </a:t>
            </a:r>
            <a:br>
              <a:rPr lang="ru-RU" sz="1200" dirty="0" smtClean="0">
                <a:solidFill>
                  <a:prstClr val="black"/>
                </a:solidFill>
                <a:latin typeface="Times New Roman" panose="02020603050405020304" pitchFamily="18" charset="0"/>
                <a:cs typeface="Times New Roman" panose="02020603050405020304" pitchFamily="18" charset="0"/>
              </a:rPr>
            </a:br>
            <a:r>
              <a:rPr lang="ru-RU" sz="1200" dirty="0" smtClean="0">
                <a:solidFill>
                  <a:prstClr val="black"/>
                </a:solidFill>
                <a:latin typeface="Times New Roman" panose="02020603050405020304" pitchFamily="18" charset="0"/>
                <a:cs typeface="Times New Roman" panose="02020603050405020304" pitchFamily="18" charset="0"/>
              </a:rPr>
              <a:t>(</a:t>
            </a:r>
            <a:r>
              <a:rPr lang="ru-RU" sz="1200" dirty="0">
                <a:solidFill>
                  <a:prstClr val="black"/>
                </a:solidFill>
                <a:latin typeface="Times New Roman" panose="02020603050405020304" pitchFamily="18" charset="0"/>
                <a:cs typeface="Times New Roman" panose="02020603050405020304" pitchFamily="18" charset="0"/>
              </a:rPr>
              <a:t>5 022 </a:t>
            </a:r>
            <a:r>
              <a:rPr lang="ru-RU" sz="1200" dirty="0" smtClean="0">
                <a:solidFill>
                  <a:prstClr val="black"/>
                </a:solidFill>
                <a:latin typeface="Times New Roman" panose="02020603050405020304" pitchFamily="18" charset="0"/>
                <a:cs typeface="Times New Roman" panose="02020603050405020304" pitchFamily="18" charset="0"/>
              </a:rPr>
              <a:t>277  </a:t>
            </a:r>
            <a:r>
              <a:rPr lang="ru-RU" sz="1200" dirty="0">
                <a:solidFill>
                  <a:prstClr val="black"/>
                </a:solidFill>
                <a:latin typeface="Times New Roman" panose="02020603050405020304" pitchFamily="18" charset="0"/>
                <a:cs typeface="Times New Roman" panose="02020603050405020304" pitchFamily="18" charset="0"/>
              </a:rPr>
              <a:t>руб.);</a:t>
            </a:r>
          </a:p>
          <a:p>
            <a:pPr marL="171450" indent="-171450" algn="just" defTabSz="1219170">
              <a:buFont typeface="Wingdings" panose="05000000000000000000" pitchFamily="2" charset="2"/>
              <a:buChar char="ü"/>
            </a:pPr>
            <a:r>
              <a:rPr lang="ru-RU" sz="1200" dirty="0">
                <a:solidFill>
                  <a:prstClr val="black"/>
                </a:solidFill>
                <a:latin typeface="Times New Roman" panose="02020603050405020304" pitchFamily="18" charset="0"/>
                <a:cs typeface="Times New Roman" panose="02020603050405020304" pitchFamily="18" charset="0"/>
              </a:rPr>
              <a:t>з</a:t>
            </a:r>
            <a:r>
              <a:rPr lang="ru-RU" sz="1200" dirty="0" smtClean="0">
                <a:solidFill>
                  <a:prstClr val="black"/>
                </a:solidFill>
                <a:latin typeface="Times New Roman" panose="02020603050405020304" pitchFamily="18" charset="0"/>
                <a:cs typeface="Times New Roman" panose="02020603050405020304" pitchFamily="18" charset="0"/>
              </a:rPr>
              <a:t>атраты </a:t>
            </a:r>
            <a:r>
              <a:rPr lang="ru-RU" sz="1200" dirty="0">
                <a:solidFill>
                  <a:prstClr val="black"/>
                </a:solidFill>
                <a:latin typeface="Times New Roman" panose="02020603050405020304" pitchFamily="18" charset="0"/>
                <a:cs typeface="Times New Roman" panose="02020603050405020304" pitchFamily="18" charset="0"/>
              </a:rPr>
              <a:t>по договору аренды </a:t>
            </a:r>
            <a:r>
              <a:rPr lang="ru-RU" sz="1200" dirty="0" smtClean="0">
                <a:solidFill>
                  <a:prstClr val="black"/>
                </a:solidFill>
                <a:latin typeface="Times New Roman" panose="02020603050405020304" pitchFamily="18" charset="0"/>
                <a:cs typeface="Times New Roman" panose="02020603050405020304" pitchFamily="18" charset="0"/>
              </a:rPr>
              <a:t>земельного участка для осуществления общехозяйственных нужд </a:t>
            </a:r>
            <a:r>
              <a:rPr lang="ru-RU" sz="1200" dirty="0">
                <a:solidFill>
                  <a:prstClr val="black"/>
                </a:solidFill>
                <a:latin typeface="Times New Roman" panose="02020603050405020304" pitchFamily="18" charset="0"/>
                <a:cs typeface="Times New Roman" panose="02020603050405020304" pitchFamily="18" charset="0"/>
              </a:rPr>
              <a:t>(2 649 </a:t>
            </a:r>
            <a:r>
              <a:rPr lang="ru-RU" sz="1200" dirty="0" smtClean="0">
                <a:solidFill>
                  <a:prstClr val="black"/>
                </a:solidFill>
                <a:latin typeface="Times New Roman" panose="02020603050405020304" pitchFamily="18" charset="0"/>
                <a:cs typeface="Times New Roman" panose="02020603050405020304" pitchFamily="18" charset="0"/>
              </a:rPr>
              <a:t>959 </a:t>
            </a:r>
            <a:r>
              <a:rPr lang="ru-RU" sz="1200" dirty="0">
                <a:solidFill>
                  <a:prstClr val="black"/>
                </a:solidFill>
                <a:latin typeface="Times New Roman" panose="02020603050405020304" pitchFamily="18" charset="0"/>
                <a:cs typeface="Times New Roman" panose="02020603050405020304" pitchFamily="18" charset="0"/>
              </a:rPr>
              <a:t>руб.);</a:t>
            </a:r>
          </a:p>
          <a:p>
            <a:pPr marL="171450" indent="-171450" algn="just" defTabSz="1219170">
              <a:buFont typeface="Wingdings" panose="05000000000000000000" pitchFamily="2" charset="2"/>
              <a:buChar char="ü"/>
            </a:pPr>
            <a:r>
              <a:rPr lang="ru-RU" sz="1200" dirty="0">
                <a:solidFill>
                  <a:prstClr val="black"/>
                </a:solidFill>
                <a:latin typeface="Times New Roman" panose="02020603050405020304" pitchFamily="18" charset="0"/>
                <a:cs typeface="Times New Roman" panose="02020603050405020304" pitchFamily="18" charset="0"/>
              </a:rPr>
              <a:t>р</a:t>
            </a:r>
            <a:r>
              <a:rPr lang="ru-RU" sz="1200" dirty="0" smtClean="0">
                <a:solidFill>
                  <a:prstClr val="black"/>
                </a:solidFill>
                <a:latin typeface="Times New Roman" panose="02020603050405020304" pitchFamily="18" charset="0"/>
                <a:cs typeface="Times New Roman" panose="02020603050405020304" pitchFamily="18" charset="0"/>
              </a:rPr>
              <a:t>асходы на товарно-материальные </a:t>
            </a:r>
            <a:r>
              <a:rPr lang="ru-RU" sz="1200" dirty="0">
                <a:solidFill>
                  <a:prstClr val="black"/>
                </a:solidFill>
                <a:latin typeface="Times New Roman" panose="02020603050405020304" pitchFamily="18" charset="0"/>
                <a:cs typeface="Times New Roman" panose="02020603050405020304" pitchFamily="18" charset="0"/>
              </a:rPr>
              <a:t>ценности, не являющиеся сырьем и материалами, используемые при выполнении </a:t>
            </a:r>
            <a:r>
              <a:rPr lang="ru-RU" sz="1200" dirty="0" smtClean="0">
                <a:solidFill>
                  <a:prstClr val="black"/>
                </a:solidFill>
                <a:latin typeface="Times New Roman" panose="02020603050405020304" pitchFamily="18" charset="0"/>
                <a:cs typeface="Times New Roman" panose="02020603050405020304" pitchFamily="18" charset="0"/>
              </a:rPr>
              <a:t>работ (средства личной гигиены, туалетная бумага, мусорные мешки) </a:t>
            </a:r>
            <a:r>
              <a:rPr lang="ru-RU" sz="1200" dirty="0">
                <a:solidFill>
                  <a:prstClr val="black"/>
                </a:solidFill>
                <a:latin typeface="Times New Roman" panose="02020603050405020304" pitchFamily="18" charset="0"/>
                <a:cs typeface="Times New Roman" panose="02020603050405020304" pitchFamily="18" charset="0"/>
              </a:rPr>
              <a:t>(35 </a:t>
            </a:r>
            <a:r>
              <a:rPr lang="ru-RU" sz="1200" dirty="0" smtClean="0">
                <a:solidFill>
                  <a:prstClr val="black"/>
                </a:solidFill>
                <a:latin typeface="Times New Roman" panose="02020603050405020304" pitchFamily="18" charset="0"/>
                <a:cs typeface="Times New Roman" panose="02020603050405020304" pitchFamily="18" charset="0"/>
              </a:rPr>
              <a:t>190</a:t>
            </a:r>
            <a:r>
              <a:rPr lang="ru-RU" sz="1200" dirty="0">
                <a:solidFill>
                  <a:prstClr val="black"/>
                </a:solidFill>
                <a:latin typeface="Times New Roman" panose="02020603050405020304" pitchFamily="18" charset="0"/>
                <a:cs typeface="Times New Roman" panose="02020603050405020304" pitchFamily="18" charset="0"/>
              </a:rPr>
              <a:t> </a:t>
            </a:r>
            <a:r>
              <a:rPr lang="ru-RU" sz="1200" dirty="0" smtClean="0">
                <a:solidFill>
                  <a:prstClr val="black"/>
                </a:solidFill>
                <a:latin typeface="Times New Roman" panose="02020603050405020304" pitchFamily="18" charset="0"/>
                <a:cs typeface="Times New Roman" panose="02020603050405020304" pitchFamily="18" charset="0"/>
              </a:rPr>
              <a:t> </a:t>
            </a:r>
            <a:r>
              <a:rPr lang="ru-RU" sz="1200" dirty="0">
                <a:solidFill>
                  <a:prstClr val="black"/>
                </a:solidFill>
                <a:latin typeface="Times New Roman" panose="02020603050405020304" pitchFamily="18" charset="0"/>
                <a:cs typeface="Times New Roman" panose="02020603050405020304" pitchFamily="18" charset="0"/>
              </a:rPr>
              <a:t>руб</a:t>
            </a:r>
            <a:r>
              <a:rPr lang="ru-RU" sz="1200" dirty="0" smtClean="0">
                <a:solidFill>
                  <a:prstClr val="black"/>
                </a:solidFill>
                <a:latin typeface="Times New Roman" panose="02020603050405020304" pitchFamily="18" charset="0"/>
                <a:cs typeface="Times New Roman" panose="02020603050405020304" pitchFamily="18" charset="0"/>
              </a:rPr>
              <a:t>.);</a:t>
            </a:r>
          </a:p>
          <a:p>
            <a:pPr marL="171450" indent="-171450" algn="just" defTabSz="1219170">
              <a:buFont typeface="Wingdings" panose="05000000000000000000" pitchFamily="2" charset="2"/>
              <a:buChar char="ü"/>
            </a:pPr>
            <a:r>
              <a:rPr lang="ru-RU" sz="1200" dirty="0">
                <a:solidFill>
                  <a:schemeClr val="tx1"/>
                </a:solidFill>
                <a:latin typeface="Times New Roman" pitchFamily="18" charset="0"/>
                <a:cs typeface="Times New Roman" pitchFamily="18" charset="0"/>
              </a:rPr>
              <a:t>по оплате за временное пользование </a:t>
            </a:r>
            <a:r>
              <a:rPr lang="ru-RU" sz="1200" dirty="0" smtClean="0">
                <a:solidFill>
                  <a:schemeClr val="tx1"/>
                </a:solidFill>
                <a:latin typeface="Times New Roman" pitchFamily="18" charset="0"/>
                <a:cs typeface="Times New Roman" pitchFamily="18" charset="0"/>
              </a:rPr>
              <a:t>квартирой </a:t>
            </a:r>
            <a:r>
              <a:rPr lang="ru-RU" sz="1200" dirty="0">
                <a:solidFill>
                  <a:schemeClr val="tx1"/>
                </a:solidFill>
                <a:latin typeface="Times New Roman" pitchFamily="18" charset="0"/>
                <a:cs typeface="Times New Roman" pitchFamily="18" charset="0"/>
              </a:rPr>
              <a:t>общехозяйственного назначения для проживания руководства организации в случаях нахождения в </a:t>
            </a:r>
            <a:r>
              <a:rPr lang="ru-RU" sz="1200" dirty="0" smtClean="0">
                <a:solidFill>
                  <a:schemeClr val="tx1"/>
                </a:solidFill>
                <a:latin typeface="Times New Roman" pitchFamily="18" charset="0"/>
                <a:cs typeface="Times New Roman" pitchFamily="18" charset="0"/>
              </a:rPr>
              <a:t>командировке</a:t>
            </a:r>
            <a:br>
              <a:rPr lang="ru-RU" sz="1200" dirty="0" smtClean="0">
                <a:solidFill>
                  <a:schemeClr val="tx1"/>
                </a:solidFill>
                <a:latin typeface="Times New Roman" pitchFamily="18" charset="0"/>
                <a:cs typeface="Times New Roman" pitchFamily="18" charset="0"/>
              </a:rPr>
            </a:br>
            <a:r>
              <a:rPr lang="ru-RU" sz="1200" dirty="0" smtClean="0">
                <a:solidFill>
                  <a:schemeClr val="tx1"/>
                </a:solidFill>
                <a:latin typeface="Times New Roman" pitchFamily="18" charset="0"/>
                <a:cs typeface="Times New Roman" pitchFamily="18" charset="0"/>
              </a:rPr>
              <a:t>(144 000 руб.);</a:t>
            </a:r>
          </a:p>
          <a:p>
            <a:pPr marL="171450" indent="-171450" algn="just" defTabSz="1219170">
              <a:buFont typeface="Wingdings" panose="05000000000000000000" pitchFamily="2" charset="2"/>
              <a:buChar char="ü"/>
            </a:pPr>
            <a:r>
              <a:rPr lang="ru-RU" sz="1200" dirty="0">
                <a:solidFill>
                  <a:schemeClr val="tx1"/>
                </a:solidFill>
                <a:latin typeface="Times New Roman" pitchFamily="18" charset="0"/>
                <a:cs typeface="Times New Roman" pitchFamily="18" charset="0"/>
              </a:rPr>
              <a:t>по аренде строительной техники, которая фактически использовалась при выполнении СМР на других строительных </a:t>
            </a:r>
            <a:r>
              <a:rPr lang="ru-RU" sz="1200" dirty="0" smtClean="0">
                <a:solidFill>
                  <a:schemeClr val="tx1"/>
                </a:solidFill>
                <a:latin typeface="Times New Roman" pitchFamily="18" charset="0"/>
                <a:cs typeface="Times New Roman" pitchFamily="18" charset="0"/>
              </a:rPr>
              <a:t>объектах (7 </a:t>
            </a:r>
            <a:r>
              <a:rPr lang="ru-RU" sz="1200" dirty="0">
                <a:solidFill>
                  <a:schemeClr val="tx1"/>
                </a:solidFill>
                <a:latin typeface="Times New Roman" pitchFamily="18" charset="0"/>
                <a:cs typeface="Times New Roman" pitchFamily="18" charset="0"/>
              </a:rPr>
              <a:t>710 457 руб</a:t>
            </a:r>
            <a:r>
              <a:rPr lang="ru-RU" sz="1200" dirty="0" smtClean="0">
                <a:solidFill>
                  <a:schemeClr val="tx1"/>
                </a:solidFill>
                <a:latin typeface="Times New Roman" pitchFamily="18" charset="0"/>
                <a:cs typeface="Times New Roman" pitchFamily="18" charset="0"/>
              </a:rPr>
              <a:t>.);</a:t>
            </a:r>
          </a:p>
          <a:p>
            <a:pPr marL="171450" indent="-171450" algn="just" defTabSz="1219170">
              <a:buFont typeface="Wingdings" panose="05000000000000000000" pitchFamily="2" charset="2"/>
              <a:buChar char="ü"/>
            </a:pPr>
            <a:r>
              <a:rPr lang="ru-RU" sz="1200" dirty="0">
                <a:solidFill>
                  <a:schemeClr val="tx1"/>
                </a:solidFill>
                <a:latin typeface="Times New Roman" pitchFamily="18" charset="0"/>
                <a:cs typeface="Times New Roman" pitchFamily="18" charset="0"/>
              </a:rPr>
              <a:t>по приобретению авиа-, ж/д билетов сотрудникам административно-управленческого персонала, а также лицам, не являющимися сотрудниками </a:t>
            </a:r>
            <a:r>
              <a:rPr lang="ru-RU" sz="1200" dirty="0" smtClean="0">
                <a:solidFill>
                  <a:schemeClr val="tx1"/>
                </a:solidFill>
                <a:latin typeface="Times New Roman" pitchFamily="18" charset="0"/>
                <a:cs typeface="Times New Roman" pitchFamily="18" charset="0"/>
              </a:rPr>
              <a:t>(</a:t>
            </a:r>
            <a:r>
              <a:rPr lang="ru-RU" sz="1200" dirty="0">
                <a:solidFill>
                  <a:schemeClr val="tx1"/>
                </a:solidFill>
                <a:latin typeface="Times New Roman" pitchFamily="18" charset="0"/>
                <a:cs typeface="Times New Roman" pitchFamily="18" charset="0"/>
              </a:rPr>
              <a:t>321 905 руб</a:t>
            </a:r>
            <a:r>
              <a:rPr lang="ru-RU" sz="1200" dirty="0" smtClean="0">
                <a:solidFill>
                  <a:schemeClr val="tx1"/>
                </a:solidFill>
                <a:latin typeface="Times New Roman" pitchFamily="18" charset="0"/>
                <a:cs typeface="Times New Roman" pitchFamily="18" charset="0"/>
              </a:rPr>
              <a:t>.)</a:t>
            </a:r>
            <a:endParaRPr lang="ru-RU" sz="1200" dirty="0">
              <a:solidFill>
                <a:prstClr val="black"/>
              </a:solidFill>
              <a:latin typeface="Times New Roman" panose="02020603050405020304" pitchFamily="18" charset="0"/>
              <a:cs typeface="Times New Roman" panose="02020603050405020304" pitchFamily="18" charset="0"/>
            </a:endParaRPr>
          </a:p>
        </p:txBody>
      </p:sp>
      <p:sp>
        <p:nvSpPr>
          <p:cNvPr id="28" name="Прямоугольник 27">
            <a:extLst>
              <a:ext uri="{FF2B5EF4-FFF2-40B4-BE49-F238E27FC236}">
                <a16:creationId xmlns:a16="http://schemas.microsoft.com/office/drawing/2014/main" xmlns="" id="{893C342D-F3AD-489B-ABC6-B603DC735B0A}"/>
              </a:ext>
            </a:extLst>
          </p:cNvPr>
          <p:cNvSpPr/>
          <p:nvPr/>
        </p:nvSpPr>
        <p:spPr bwMode="auto">
          <a:xfrm>
            <a:off x="505731" y="6216514"/>
            <a:ext cx="11164812" cy="421045"/>
          </a:xfrm>
          <a:prstGeom prst="rect">
            <a:avLst/>
          </a:prstGeom>
          <a:solidFill>
            <a:srgbClr val="D2DEEF">
              <a:alpha val="88000"/>
            </a:srgbClr>
          </a:solidFill>
          <a:ln>
            <a:noFill/>
          </a:ln>
          <a:effectLst>
            <a:glow rad="63500">
              <a:schemeClr val="accent1">
                <a:satMod val="175000"/>
                <a:alpha val="40000"/>
              </a:schemeClr>
            </a:glow>
          </a:effectLst>
          <a:scene3d>
            <a:camera prst="orthographicFront"/>
            <a:lightRig rig="threePt" dir="t"/>
          </a:scene3d>
          <a:sp3d>
            <a:bevelT/>
            <a:bevelB w="165100" prst="coolSlant"/>
          </a:sp3d>
        </p:spPr>
        <p:style>
          <a:lnRef idx="2">
            <a:schemeClr val="accent1">
              <a:shade val="50000"/>
            </a:schemeClr>
          </a:lnRef>
          <a:fillRef idx="1">
            <a:schemeClr val="accent1"/>
          </a:fillRef>
          <a:effectRef idx="0">
            <a:schemeClr val="accent1"/>
          </a:effectRef>
          <a:fontRef idx="minor">
            <a:schemeClr val="lt1"/>
          </a:fontRef>
        </p:style>
        <p:txBody>
          <a:bodyPr lIns="77751" tIns="38876" rIns="77751" bIns="38876" anchor="ctr"/>
          <a:lstStyle/>
          <a:p>
            <a:pPr marL="171450" indent="-171450" algn="just" defTabSz="1219170">
              <a:buFont typeface="Wingdings" panose="05000000000000000000" pitchFamily="2" charset="2"/>
              <a:buChar char="Ø"/>
            </a:pPr>
            <a:r>
              <a:rPr lang="ru-RU" sz="1200" b="1" dirty="0" smtClean="0">
                <a:solidFill>
                  <a:prstClr val="black"/>
                </a:solidFill>
                <a:latin typeface="Times New Roman" panose="02020603050405020304" pitchFamily="18" charset="0"/>
                <a:cs typeface="Times New Roman" panose="02020603050405020304" pitchFamily="18" charset="0"/>
              </a:rPr>
              <a:t>Фактические затраты в регистрах аналитического учета по статьям затрат не группируются, в результате чего определить финансовый результат по исполнению государственного контракта не представляется возможным</a:t>
            </a:r>
            <a:endParaRPr lang="ru-RU" sz="1200" b="1" dirty="0">
              <a:solidFill>
                <a:prstClr val="black"/>
              </a:solidFill>
              <a:latin typeface="Times New Roman" panose="02020603050405020304" pitchFamily="18" charset="0"/>
              <a:cs typeface="Times New Roman" panose="02020603050405020304" pitchFamily="18" charset="0"/>
            </a:endParaRPr>
          </a:p>
        </p:txBody>
      </p:sp>
      <p:sp>
        <p:nvSpPr>
          <p:cNvPr id="9" name="Прямоугольник 8"/>
          <p:cNvSpPr/>
          <p:nvPr/>
        </p:nvSpPr>
        <p:spPr bwMode="auto">
          <a:xfrm>
            <a:off x="505731" y="5454219"/>
            <a:ext cx="11156647" cy="599941"/>
          </a:xfrm>
          <a:prstGeom prst="rect">
            <a:avLst/>
          </a:prstGeom>
          <a:solidFill>
            <a:srgbClr val="D2DEEF"/>
          </a:solidFill>
          <a:ln>
            <a:noFill/>
          </a:ln>
          <a:effectLst>
            <a:glow rad="63500">
              <a:schemeClr val="accent1">
                <a:satMod val="175000"/>
                <a:alpha val="40000"/>
              </a:schemeClr>
            </a:glo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lIns="77749" tIns="38875" rIns="77749" bIns="38875" anchor="ctr"/>
          <a:lstStyle/>
          <a:p>
            <a:pPr marL="171450" indent="-171450" algn="just" eaLnBrk="0" fontAlgn="base" hangingPunct="0">
              <a:spcBef>
                <a:spcPct val="0"/>
              </a:spcBef>
              <a:spcAft>
                <a:spcPct val="0"/>
              </a:spcAft>
              <a:buFont typeface="Wingdings" panose="05000000000000000000" pitchFamily="2" charset="2"/>
              <a:buChar char="Ø"/>
            </a:pPr>
            <a:r>
              <a:rPr lang="ru-RU" sz="1200" b="1" dirty="0">
                <a:solidFill>
                  <a:schemeClr val="tx1"/>
                </a:solidFill>
                <a:latin typeface="Times New Roman" pitchFamily="18" charset="0"/>
                <a:cs typeface="Times New Roman" pitchFamily="18" charset="0"/>
              </a:rPr>
              <a:t>Списание топлива и отдельных строительных работ, оформленных по первичным оправдательным документам с идентификатором государственного контракта, на </a:t>
            </a:r>
            <a:r>
              <a:rPr lang="ru-RU" sz="1200" b="1" dirty="0" smtClean="0">
                <a:solidFill>
                  <a:schemeClr val="tx1"/>
                </a:solidFill>
                <a:latin typeface="Times New Roman" pitchFamily="18" charset="0"/>
                <a:cs typeface="Times New Roman" pitchFamily="18" charset="0"/>
              </a:rPr>
              <a:t>себестоимость </a:t>
            </a:r>
            <a:r>
              <a:rPr lang="ru-RU" sz="1200" b="1" dirty="0">
                <a:solidFill>
                  <a:schemeClr val="tx1"/>
                </a:solidFill>
                <a:latin typeface="Times New Roman" pitchFamily="18" charset="0"/>
                <a:cs typeface="Times New Roman" pitchFamily="18" charset="0"/>
              </a:rPr>
              <a:t>работ  иных строительных объектов, финансирование которых осуществляется вне рамок казначейского </a:t>
            </a:r>
            <a:r>
              <a:rPr lang="ru-RU" sz="1200" b="1" dirty="0" smtClean="0">
                <a:solidFill>
                  <a:schemeClr val="tx1"/>
                </a:solidFill>
                <a:latin typeface="Times New Roman" pitchFamily="18" charset="0"/>
                <a:cs typeface="Times New Roman" pitchFamily="18" charset="0"/>
              </a:rPr>
              <a:t>сопровождения</a:t>
            </a:r>
            <a:br>
              <a:rPr lang="ru-RU" sz="1200" b="1" dirty="0" smtClean="0">
                <a:solidFill>
                  <a:schemeClr val="tx1"/>
                </a:solidFill>
                <a:latin typeface="Times New Roman" pitchFamily="18" charset="0"/>
                <a:cs typeface="Times New Roman" pitchFamily="18" charset="0"/>
              </a:rPr>
            </a:br>
            <a:r>
              <a:rPr lang="ru-RU" sz="1200" b="1" dirty="0" smtClean="0">
                <a:solidFill>
                  <a:schemeClr val="tx1"/>
                </a:solidFill>
                <a:latin typeface="Times New Roman" pitchFamily="18" charset="0"/>
                <a:cs typeface="Times New Roman" pitchFamily="18" charset="0"/>
              </a:rPr>
              <a:t>(5 904 094 руб.)</a:t>
            </a:r>
            <a:endParaRPr lang="ru-RU" altLang="ru-RU" sz="1200" b="1" dirty="0">
              <a:solidFill>
                <a:schemeClr val="tx1"/>
              </a:solidFill>
              <a:latin typeface="Times New Roman" pitchFamily="18" charset="0"/>
              <a:cs typeface="Times New Roman" pitchFamily="18" charset="0"/>
            </a:endParaRPr>
          </a:p>
        </p:txBody>
      </p:sp>
      <p:sp>
        <p:nvSpPr>
          <p:cNvPr id="10" name="Прямоугольник 9"/>
          <p:cNvSpPr/>
          <p:nvPr/>
        </p:nvSpPr>
        <p:spPr bwMode="auto">
          <a:xfrm>
            <a:off x="497567" y="4839718"/>
            <a:ext cx="11156648" cy="473497"/>
          </a:xfrm>
          <a:prstGeom prst="rect">
            <a:avLst/>
          </a:prstGeom>
          <a:solidFill>
            <a:srgbClr val="D2DEEF"/>
          </a:solidFill>
          <a:ln>
            <a:noFill/>
          </a:ln>
          <a:effectLst>
            <a:glow rad="63500">
              <a:schemeClr val="accent1">
                <a:satMod val="175000"/>
                <a:alpha val="40000"/>
              </a:schemeClr>
            </a:glo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lIns="77749" tIns="38875" rIns="77749" bIns="38875" anchor="ctr"/>
          <a:lstStyle/>
          <a:p>
            <a:pPr marL="171450" indent="-171450" algn="just" eaLnBrk="0" fontAlgn="base" hangingPunct="0">
              <a:spcBef>
                <a:spcPct val="0"/>
              </a:spcBef>
              <a:spcAft>
                <a:spcPct val="0"/>
              </a:spcAft>
              <a:buFont typeface="Wingdings" panose="05000000000000000000" pitchFamily="2" charset="2"/>
              <a:buChar char="Ø"/>
            </a:pPr>
            <a:r>
              <a:rPr lang="ru-RU" sz="1200" b="1" dirty="0">
                <a:solidFill>
                  <a:schemeClr val="tx1"/>
                </a:solidFill>
                <a:latin typeface="Times New Roman" pitchFamily="18" charset="0"/>
                <a:cs typeface="Times New Roman" pitchFamily="18" charset="0"/>
              </a:rPr>
              <a:t>Отнесение в состав прямых расходов затрат </a:t>
            </a:r>
            <a:r>
              <a:rPr lang="ru-RU" sz="1200" b="1" dirty="0" smtClean="0">
                <a:solidFill>
                  <a:schemeClr val="tx1"/>
                </a:solidFill>
                <a:latin typeface="Times New Roman" pitchFamily="18" charset="0"/>
                <a:cs typeface="Times New Roman" pitchFamily="18" charset="0"/>
              </a:rPr>
              <a:t>по аренде </a:t>
            </a:r>
            <a:r>
              <a:rPr lang="ru-RU" sz="1200" b="1" dirty="0">
                <a:solidFill>
                  <a:schemeClr val="tx1"/>
                </a:solidFill>
                <a:latin typeface="Times New Roman" pitchFamily="18" charset="0"/>
                <a:cs typeface="Times New Roman" pitchFamily="18" charset="0"/>
              </a:rPr>
              <a:t>строительной техники, которая фактически </a:t>
            </a:r>
            <a:r>
              <a:rPr lang="ru-RU" sz="1200" b="1" dirty="0" smtClean="0">
                <a:solidFill>
                  <a:schemeClr val="tx1"/>
                </a:solidFill>
                <a:latin typeface="Times New Roman" pitchFamily="18" charset="0"/>
                <a:cs typeface="Times New Roman" pitchFamily="18" charset="0"/>
              </a:rPr>
              <a:t>использовалась не в целях выполнения СМР, а в </a:t>
            </a:r>
            <a:r>
              <a:rPr lang="ru-RU" sz="1200" b="1" dirty="0">
                <a:solidFill>
                  <a:schemeClr val="tx1"/>
                </a:solidFill>
                <a:latin typeface="Times New Roman" pitchFamily="18" charset="0"/>
                <a:cs typeface="Times New Roman" pitchFamily="18" charset="0"/>
              </a:rPr>
              <a:t>целях извлечения прибыли </a:t>
            </a:r>
            <a:r>
              <a:rPr lang="ru-RU" sz="1200" b="1" dirty="0" smtClean="0">
                <a:solidFill>
                  <a:schemeClr val="tx1"/>
                </a:solidFill>
                <a:latin typeface="Times New Roman" pitchFamily="18" charset="0"/>
                <a:cs typeface="Times New Roman" pitchFamily="18" charset="0"/>
              </a:rPr>
              <a:t>(</a:t>
            </a:r>
            <a:r>
              <a:rPr lang="ru-RU" sz="1200" b="1" dirty="0">
                <a:solidFill>
                  <a:schemeClr val="tx1"/>
                </a:solidFill>
                <a:latin typeface="Times New Roman" pitchFamily="18" charset="0"/>
                <a:cs typeface="Times New Roman" pitchFamily="18" charset="0"/>
              </a:rPr>
              <a:t>сдача в </a:t>
            </a:r>
            <a:r>
              <a:rPr lang="ru-RU" sz="1200" b="1" dirty="0" smtClean="0">
                <a:solidFill>
                  <a:schemeClr val="tx1"/>
                </a:solidFill>
                <a:latin typeface="Times New Roman" pitchFamily="18" charset="0"/>
                <a:cs typeface="Times New Roman" pitchFamily="18" charset="0"/>
              </a:rPr>
              <a:t>субаренду) (1 770 322 руб.).</a:t>
            </a:r>
            <a:endParaRPr lang="ru-RU" sz="1200" b="1"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49200593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 descr="C:\Users\Public\Pictures\Sample Pictures\Рисунок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1477"/>
            <a:ext cx="12192000" cy="5162550"/>
          </a:xfrm>
          <a:prstGeom prst="rect">
            <a:avLst/>
          </a:prstGeom>
          <a:noFill/>
          <a:extLst>
            <a:ext uri="{909E8E84-426E-40DD-AFC4-6F175D3DCCD1}">
              <a14:hiddenFill xmlns:a14="http://schemas.microsoft.com/office/drawing/2010/main">
                <a:solidFill>
                  <a:srgbClr val="FFFFFF"/>
                </a:solidFill>
              </a14:hiddenFill>
            </a:ext>
          </a:extLst>
        </p:spPr>
      </p:pic>
      <p:sp>
        <p:nvSpPr>
          <p:cNvPr id="2" name="Номер слайда 1"/>
          <p:cNvSpPr>
            <a:spLocks noGrp="1"/>
          </p:cNvSpPr>
          <p:nvPr>
            <p:ph type="sldNum" sz="quarter" idx="12"/>
          </p:nvPr>
        </p:nvSpPr>
        <p:spPr>
          <a:xfrm>
            <a:off x="11847612" y="6538917"/>
            <a:ext cx="344388" cy="319083"/>
          </a:xfrm>
        </p:spPr>
        <p:txBody>
          <a:bodyPr/>
          <a:lstStyle/>
          <a:p>
            <a:pPr defTabSz="1219170">
              <a:defRPr/>
            </a:pPr>
            <a:fld id="{47EA9584-6FC9-446B-89E9-C9D48C4D1663}" type="slidenum">
              <a:rPr lang="ru-RU" b="1">
                <a:solidFill>
                  <a:srgbClr val="002060"/>
                </a:solidFill>
                <a:latin typeface="Times New Roman" panose="02020603050405020304" pitchFamily="18" charset="0"/>
                <a:cs typeface="Times New Roman" panose="02020603050405020304" pitchFamily="18" charset="0"/>
              </a:rPr>
              <a:pPr defTabSz="1219170">
                <a:defRPr/>
              </a:pPr>
              <a:t>15</a:t>
            </a:fld>
            <a:endParaRPr lang="ru-RU" b="1" dirty="0">
              <a:solidFill>
                <a:srgbClr val="002060"/>
              </a:solidFill>
              <a:latin typeface="Times New Roman" panose="02020603050405020304" pitchFamily="18" charset="0"/>
              <a:cs typeface="Times New Roman" panose="02020603050405020304" pitchFamily="18" charset="0"/>
            </a:endParaRPr>
          </a:p>
        </p:txBody>
      </p:sp>
      <p:sp>
        <p:nvSpPr>
          <p:cNvPr id="27" name="TextBox 101"/>
          <p:cNvSpPr txBox="1">
            <a:spLocks noChangeArrowheads="1"/>
          </p:cNvSpPr>
          <p:nvPr/>
        </p:nvSpPr>
        <p:spPr bwMode="auto">
          <a:xfrm>
            <a:off x="3494637" y="161274"/>
            <a:ext cx="8504263" cy="509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7751" tIns="38876" rIns="77751" bIns="38876">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r" defTabSz="1219170" fontAlgn="base">
              <a:spcBef>
                <a:spcPct val="0"/>
              </a:spcBef>
              <a:spcAft>
                <a:spcPct val="0"/>
              </a:spcAft>
            </a:pPr>
            <a:r>
              <a:rPr lang="ru-RU" sz="1400" b="1" dirty="0" smtClean="0">
                <a:solidFill>
                  <a:srgbClr val="4472C4">
                    <a:lumMod val="50000"/>
                  </a:srgbClr>
                </a:solidFill>
                <a:latin typeface="Times New Roman" panose="02020603050405020304" pitchFamily="18" charset="0"/>
                <a:cs typeface="Times New Roman" panose="02020603050405020304" pitchFamily="18" charset="0"/>
              </a:rPr>
              <a:t>ОБМЕН ИНФОРМАЦИЕЙ МЕЖДУ КАЗНАЧЕЙСТВОМ РОССИИ </a:t>
            </a:r>
          </a:p>
          <a:p>
            <a:pPr algn="r" defTabSz="1219170" fontAlgn="base">
              <a:spcBef>
                <a:spcPct val="0"/>
              </a:spcBef>
              <a:spcAft>
                <a:spcPct val="0"/>
              </a:spcAft>
            </a:pPr>
            <a:r>
              <a:rPr lang="ru-RU" sz="1400" b="1" dirty="0" smtClean="0">
                <a:solidFill>
                  <a:srgbClr val="4472C4">
                    <a:lumMod val="50000"/>
                  </a:srgbClr>
                </a:solidFill>
                <a:latin typeface="Times New Roman" panose="02020603050405020304" pitchFamily="18" charset="0"/>
                <a:cs typeface="Times New Roman" panose="02020603050405020304" pitchFamily="18" charset="0"/>
              </a:rPr>
              <a:t>И РОСФИНМОНИТОРИНГОМ ПРИ ОСУЩЕСТВЛЕНИИ БЮДЖЕТНОГО МОНИТОРИНГА</a:t>
            </a:r>
            <a:endParaRPr lang="ru-RU" sz="1400" b="1" dirty="0">
              <a:solidFill>
                <a:srgbClr val="4472C4">
                  <a:lumMod val="50000"/>
                </a:srgbClr>
              </a:solidFill>
              <a:latin typeface="Times New Roman" panose="02020603050405020304" pitchFamily="18" charset="0"/>
              <a:cs typeface="Times New Roman" panose="02020603050405020304" pitchFamily="18" charset="0"/>
            </a:endParaRPr>
          </a:p>
        </p:txBody>
      </p:sp>
      <p:sp>
        <p:nvSpPr>
          <p:cNvPr id="23" name="Прямоугольник 22"/>
          <p:cNvSpPr/>
          <p:nvPr/>
        </p:nvSpPr>
        <p:spPr bwMode="auto">
          <a:xfrm>
            <a:off x="1763498" y="1722534"/>
            <a:ext cx="3172040" cy="766684"/>
          </a:xfrm>
          <a:prstGeom prst="rect">
            <a:avLst/>
          </a:prstGeom>
          <a:solidFill>
            <a:srgbClr val="D2DEEF"/>
          </a:solidFill>
          <a:ln>
            <a:noFill/>
          </a:ln>
          <a:scene3d>
            <a:camera prst="orthographicFront"/>
            <a:lightRig rig="threePt" dir="t"/>
          </a:scene3d>
          <a:sp3d>
            <a:bevelT/>
            <a:bevelB w="165100" prst="coolSlant"/>
          </a:sp3d>
        </p:spPr>
        <p:style>
          <a:lnRef idx="2">
            <a:schemeClr val="accent1">
              <a:shade val="50000"/>
            </a:schemeClr>
          </a:lnRef>
          <a:fillRef idx="1">
            <a:schemeClr val="accent1"/>
          </a:fillRef>
          <a:effectRef idx="0">
            <a:schemeClr val="accent1"/>
          </a:effectRef>
          <a:fontRef idx="minor">
            <a:schemeClr val="lt1"/>
          </a:fontRef>
        </p:style>
        <p:txBody>
          <a:bodyPr lIns="77749" tIns="38875" rIns="77749" bIns="38875" anchor="ctr"/>
          <a:lstStyle/>
          <a:p>
            <a:pPr algn="ctr"/>
            <a:r>
              <a:rPr lang="ru-RU" sz="1400" b="1" dirty="0" smtClean="0">
                <a:solidFill>
                  <a:prstClr val="black"/>
                </a:solidFill>
                <a:latin typeface="Times New Roman" panose="02020603050405020304" pitchFamily="18" charset="0"/>
                <a:cs typeface="Times New Roman" panose="02020603050405020304" pitchFamily="18" charset="0"/>
              </a:rPr>
              <a:t>КАЗНАЧЕЙСТВО РОССИИ</a:t>
            </a:r>
            <a:endParaRPr lang="ru-RU" sz="1400" b="1" dirty="0">
              <a:solidFill>
                <a:prstClr val="black"/>
              </a:solidFill>
              <a:latin typeface="Times New Roman" panose="02020603050405020304" pitchFamily="18" charset="0"/>
              <a:cs typeface="Times New Roman" panose="02020603050405020304" pitchFamily="18" charset="0"/>
            </a:endParaRPr>
          </a:p>
        </p:txBody>
      </p:sp>
      <p:sp>
        <p:nvSpPr>
          <p:cNvPr id="28" name="Прямоугольник 27"/>
          <p:cNvSpPr/>
          <p:nvPr/>
        </p:nvSpPr>
        <p:spPr bwMode="auto">
          <a:xfrm>
            <a:off x="7301226" y="1722534"/>
            <a:ext cx="3172040" cy="766684"/>
          </a:xfrm>
          <a:prstGeom prst="rect">
            <a:avLst/>
          </a:prstGeom>
          <a:solidFill>
            <a:srgbClr val="D2DEEF"/>
          </a:solidFill>
          <a:ln>
            <a:noFill/>
          </a:ln>
          <a:scene3d>
            <a:camera prst="orthographicFront"/>
            <a:lightRig rig="threePt" dir="t"/>
          </a:scene3d>
          <a:sp3d>
            <a:bevelT/>
            <a:bevelB w="165100" prst="coolSlant"/>
          </a:sp3d>
        </p:spPr>
        <p:style>
          <a:lnRef idx="2">
            <a:schemeClr val="accent1">
              <a:shade val="50000"/>
            </a:schemeClr>
          </a:lnRef>
          <a:fillRef idx="1">
            <a:schemeClr val="accent1"/>
          </a:fillRef>
          <a:effectRef idx="0">
            <a:schemeClr val="accent1"/>
          </a:effectRef>
          <a:fontRef idx="minor">
            <a:schemeClr val="lt1"/>
          </a:fontRef>
        </p:style>
        <p:txBody>
          <a:bodyPr lIns="77749" tIns="38875" rIns="77749" bIns="38875" anchor="ctr"/>
          <a:lstStyle/>
          <a:p>
            <a:pPr algn="ctr"/>
            <a:r>
              <a:rPr lang="ru-RU" sz="1400" b="1" dirty="0" smtClean="0">
                <a:solidFill>
                  <a:prstClr val="black"/>
                </a:solidFill>
                <a:latin typeface="Times New Roman" panose="02020603050405020304" pitchFamily="18" charset="0"/>
                <a:cs typeface="Times New Roman" panose="02020603050405020304" pitchFamily="18" charset="0"/>
              </a:rPr>
              <a:t>РОСФИНМОНИТОРИНГ</a:t>
            </a:r>
            <a:endParaRPr lang="ru-RU" sz="1400" b="1" dirty="0">
              <a:solidFill>
                <a:prstClr val="black"/>
              </a:solidFill>
              <a:latin typeface="Times New Roman" panose="02020603050405020304" pitchFamily="18" charset="0"/>
              <a:cs typeface="Times New Roman" panose="02020603050405020304" pitchFamily="18" charset="0"/>
            </a:endParaRPr>
          </a:p>
        </p:txBody>
      </p:sp>
      <p:sp>
        <p:nvSpPr>
          <p:cNvPr id="3" name="Двойная стрелка влево/вправо 2"/>
          <p:cNvSpPr/>
          <p:nvPr/>
        </p:nvSpPr>
        <p:spPr>
          <a:xfrm>
            <a:off x="5257983" y="1740638"/>
            <a:ext cx="1653096" cy="730476"/>
          </a:xfrm>
          <a:prstGeom prst="leftRightArrow">
            <a:avLst/>
          </a:prstGeom>
          <a:solidFill>
            <a:srgbClr val="FFCC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30" name="Прямоугольник 29"/>
          <p:cNvSpPr/>
          <p:nvPr/>
        </p:nvSpPr>
        <p:spPr>
          <a:xfrm>
            <a:off x="1418138" y="2633521"/>
            <a:ext cx="3862760" cy="1856834"/>
          </a:xfrm>
          <a:prstGeom prst="rect">
            <a:avLst/>
          </a:prstGeom>
          <a:gradFill>
            <a:gsLst>
              <a:gs pos="0">
                <a:schemeClr val="tx2">
                  <a:lumMod val="20000"/>
                  <a:lumOff val="80000"/>
                </a:schemeClr>
              </a:gs>
              <a:gs pos="50000">
                <a:schemeClr val="bg1">
                  <a:lumMod val="95000"/>
                </a:schemeClr>
              </a:gs>
              <a:gs pos="99000">
                <a:schemeClr val="tx2">
                  <a:lumMod val="40000"/>
                  <a:lumOff val="60000"/>
                  <a:alpha val="34000"/>
                </a:schemeClr>
              </a:gs>
            </a:gsLst>
            <a:lin ang="5400000" scaled="0"/>
          </a:gradFill>
          <a:effectLst>
            <a:glow rad="101600">
              <a:schemeClr val="bg2">
                <a:alpha val="38000"/>
              </a:schemeClr>
            </a:glow>
            <a:softEdge rad="203200"/>
          </a:effectLst>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100" b="1" dirty="0" smtClean="0">
                <a:solidFill>
                  <a:prstClr val="black"/>
                </a:solidFill>
                <a:latin typeface="Times New Roman" panose="02020603050405020304" pitchFamily="18" charset="0"/>
                <a:cs typeface="Times New Roman" panose="02020603050405020304" pitchFamily="18" charset="0"/>
              </a:rPr>
              <a:t>Информация </a:t>
            </a:r>
            <a:r>
              <a:rPr lang="ru-RU" sz="1100" b="1" dirty="0">
                <a:solidFill>
                  <a:prstClr val="black"/>
                </a:solidFill>
                <a:latin typeface="Times New Roman" panose="02020603050405020304" pitchFamily="18" charset="0"/>
                <a:cs typeface="Times New Roman" panose="02020603050405020304" pitchFamily="18" charset="0"/>
              </a:rPr>
              <a:t>о государственном контракте (контракте, договоре, соглашении), финансовое обеспечение которого осуществляется за счет средств федерального бюджета, </a:t>
            </a:r>
            <a:r>
              <a:rPr lang="ru-RU" sz="1100" b="1" dirty="0" smtClean="0">
                <a:solidFill>
                  <a:prstClr val="black"/>
                </a:solidFill>
                <a:latin typeface="Times New Roman" panose="02020603050405020304" pitchFamily="18" charset="0"/>
                <a:cs typeface="Times New Roman" panose="02020603050405020304" pitchFamily="18" charset="0"/>
              </a:rPr>
              <a:t/>
            </a:r>
            <a:br>
              <a:rPr lang="ru-RU" sz="1100" b="1" dirty="0" smtClean="0">
                <a:solidFill>
                  <a:prstClr val="black"/>
                </a:solidFill>
                <a:latin typeface="Times New Roman" panose="02020603050405020304" pitchFamily="18" charset="0"/>
                <a:cs typeface="Times New Roman" panose="02020603050405020304" pitchFamily="18" charset="0"/>
              </a:rPr>
            </a:br>
            <a:r>
              <a:rPr lang="ru-RU" sz="1100" b="1" dirty="0" smtClean="0">
                <a:solidFill>
                  <a:prstClr val="black"/>
                </a:solidFill>
                <a:latin typeface="Times New Roman" panose="02020603050405020304" pitchFamily="18" charset="0"/>
                <a:cs typeface="Times New Roman" panose="02020603050405020304" pitchFamily="18" charset="0"/>
              </a:rPr>
              <a:t>в </a:t>
            </a:r>
            <a:r>
              <a:rPr lang="ru-RU" sz="1100" b="1" dirty="0">
                <a:solidFill>
                  <a:prstClr val="black"/>
                </a:solidFill>
                <a:latin typeface="Times New Roman" panose="02020603050405020304" pitchFamily="18" charset="0"/>
                <a:cs typeface="Times New Roman" panose="02020603050405020304" pitchFamily="18" charset="0"/>
              </a:rPr>
              <a:t>отношении которых осуществляется бюджетный мониторинг с указанием (при наличии) идентификатора государственного контракта, а также иную информацию в объеме и сроки согласно </a:t>
            </a:r>
            <a:r>
              <a:rPr lang="ru-RU" sz="1100" b="1" dirty="0" smtClean="0">
                <a:solidFill>
                  <a:prstClr val="black"/>
                </a:solidFill>
                <a:latin typeface="Times New Roman" panose="02020603050405020304" pitchFamily="18" charset="0"/>
                <a:cs typeface="Times New Roman" panose="02020603050405020304" pitchFamily="18" charset="0"/>
              </a:rPr>
              <a:t>межведомственному </a:t>
            </a:r>
            <a:r>
              <a:rPr lang="ru-RU" sz="1100" b="1" dirty="0">
                <a:solidFill>
                  <a:prstClr val="black"/>
                </a:solidFill>
                <a:latin typeface="Times New Roman" panose="02020603050405020304" pitchFamily="18" charset="0"/>
                <a:cs typeface="Times New Roman" panose="02020603050405020304" pitchFamily="18" charset="0"/>
              </a:rPr>
              <a:t>Соглашению</a:t>
            </a:r>
            <a:endParaRPr lang="ru-RU" sz="1100" b="1" dirty="0" smtClean="0">
              <a:solidFill>
                <a:prstClr val="black"/>
              </a:solidFill>
              <a:latin typeface="Times New Roman" panose="02020603050405020304" pitchFamily="18" charset="0"/>
              <a:cs typeface="Times New Roman" panose="02020603050405020304" pitchFamily="18" charset="0"/>
            </a:endParaRPr>
          </a:p>
        </p:txBody>
      </p:sp>
      <p:sp>
        <p:nvSpPr>
          <p:cNvPr id="32" name="Прямоугольник 31"/>
          <p:cNvSpPr/>
          <p:nvPr/>
        </p:nvSpPr>
        <p:spPr>
          <a:xfrm>
            <a:off x="6921998" y="2633521"/>
            <a:ext cx="3862760" cy="1445302"/>
          </a:xfrm>
          <a:prstGeom prst="rect">
            <a:avLst/>
          </a:prstGeom>
          <a:gradFill>
            <a:gsLst>
              <a:gs pos="0">
                <a:schemeClr val="tx2">
                  <a:lumMod val="20000"/>
                  <a:lumOff val="80000"/>
                </a:schemeClr>
              </a:gs>
              <a:gs pos="50000">
                <a:schemeClr val="bg1">
                  <a:lumMod val="95000"/>
                </a:schemeClr>
              </a:gs>
              <a:gs pos="99000">
                <a:schemeClr val="tx2">
                  <a:lumMod val="40000"/>
                  <a:lumOff val="60000"/>
                  <a:alpha val="34000"/>
                </a:schemeClr>
              </a:gs>
            </a:gsLst>
            <a:lin ang="5400000" scaled="0"/>
          </a:gradFill>
          <a:effectLst>
            <a:glow rad="101600">
              <a:schemeClr val="bg2">
                <a:alpha val="38000"/>
              </a:schemeClr>
            </a:glow>
            <a:softEdge rad="203200"/>
          </a:effectLst>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100" b="1" dirty="0" smtClean="0">
                <a:solidFill>
                  <a:prstClr val="black"/>
                </a:solidFill>
                <a:latin typeface="Times New Roman" panose="02020603050405020304" pitchFamily="18" charset="0"/>
                <a:cs typeface="Times New Roman" panose="02020603050405020304" pitchFamily="18" charset="0"/>
              </a:rPr>
              <a:t>Информация </a:t>
            </a:r>
            <a:r>
              <a:rPr lang="ru-RU" sz="1100" b="1" dirty="0">
                <a:solidFill>
                  <a:prstClr val="black"/>
                </a:solidFill>
                <a:latin typeface="Times New Roman" panose="02020603050405020304" pitchFamily="18" charset="0"/>
                <a:cs typeface="Times New Roman" panose="02020603050405020304" pitchFamily="18" charset="0"/>
              </a:rPr>
              <a:t>о наличии/отсутствии факторов риска, которые могут возникать в результате  совершения операций (сделок) с денежными средствами или иным имуществом в рамках исполнения государственного контракта (контракта, договора, соглашения), </a:t>
            </a:r>
            <a:r>
              <a:rPr lang="ru-RU" sz="1100" b="1" dirty="0" smtClean="0">
                <a:solidFill>
                  <a:prstClr val="black"/>
                </a:solidFill>
                <a:latin typeface="Times New Roman" panose="02020603050405020304" pitchFamily="18" charset="0"/>
                <a:cs typeface="Times New Roman" panose="02020603050405020304" pitchFamily="18" charset="0"/>
              </a:rPr>
              <a:t/>
            </a:r>
            <a:br>
              <a:rPr lang="ru-RU" sz="1100" b="1" dirty="0" smtClean="0">
                <a:solidFill>
                  <a:prstClr val="black"/>
                </a:solidFill>
                <a:latin typeface="Times New Roman" panose="02020603050405020304" pitchFamily="18" charset="0"/>
                <a:cs typeface="Times New Roman" panose="02020603050405020304" pitchFamily="18" charset="0"/>
              </a:rPr>
            </a:br>
            <a:r>
              <a:rPr lang="ru-RU" sz="1100" b="1" dirty="0" smtClean="0">
                <a:solidFill>
                  <a:prstClr val="black"/>
                </a:solidFill>
                <a:latin typeface="Times New Roman" panose="02020603050405020304" pitchFamily="18" charset="0"/>
                <a:cs typeface="Times New Roman" panose="02020603050405020304" pitchFamily="18" charset="0"/>
              </a:rPr>
              <a:t>в </a:t>
            </a:r>
            <a:r>
              <a:rPr lang="ru-RU" sz="1100" b="1" dirty="0">
                <a:solidFill>
                  <a:prstClr val="black"/>
                </a:solidFill>
                <a:latin typeface="Times New Roman" panose="02020603050405020304" pitchFamily="18" charset="0"/>
                <a:cs typeface="Times New Roman" panose="02020603050405020304" pitchFamily="18" charset="0"/>
              </a:rPr>
              <a:t>отношении которого осуществляется бюджетный мониторинг</a:t>
            </a:r>
            <a:endParaRPr lang="ru-RU" sz="1100" b="1" dirty="0" smtClean="0">
              <a:solidFill>
                <a:prstClr val="black"/>
              </a:solidFill>
              <a:latin typeface="Times New Roman" panose="02020603050405020304" pitchFamily="18" charset="0"/>
              <a:cs typeface="Times New Roman" panose="02020603050405020304" pitchFamily="18" charset="0"/>
            </a:endParaRPr>
          </a:p>
        </p:txBody>
      </p:sp>
      <p:sp>
        <p:nvSpPr>
          <p:cNvPr id="43" name="Скругленная прямоугольная выноска 42"/>
          <p:cNvSpPr/>
          <p:nvPr/>
        </p:nvSpPr>
        <p:spPr>
          <a:xfrm rot="5400000">
            <a:off x="8566720" y="2491855"/>
            <a:ext cx="541872" cy="3862760"/>
          </a:xfrm>
          <a:prstGeom prst="wedgeRoundRectCallout">
            <a:avLst>
              <a:gd name="adj1" fmla="val -41788"/>
              <a:gd name="adj2" fmla="val -20749"/>
              <a:gd name="adj3" fmla="val 16667"/>
            </a:avLst>
          </a:prstGeom>
          <a:solidFill>
            <a:srgbClr val="FEDEC6"/>
          </a:solidFill>
          <a:scene3d>
            <a:camera prst="orthographicFront"/>
            <a:lightRig rig="balanced" dir="t"/>
          </a:scene3d>
          <a:sp3d prstMaterial="plastic">
            <a:bevelT/>
            <a:bevelB w="165100" prst="coolSlant"/>
          </a:sp3d>
        </p:spPr>
        <p:style>
          <a:lnRef idx="2">
            <a:schemeClr val="accent1">
              <a:shade val="50000"/>
            </a:schemeClr>
          </a:lnRef>
          <a:fillRef idx="1">
            <a:schemeClr val="accent1"/>
          </a:fillRef>
          <a:effectRef idx="0">
            <a:schemeClr val="accent1"/>
          </a:effectRef>
          <a:fontRef idx="minor">
            <a:schemeClr val="lt1"/>
          </a:fontRef>
        </p:style>
        <p:txBody>
          <a:bodyPr lIns="91426" tIns="45712" rIns="91426" bIns="45712" rtlCol="0" anchor="ctr"/>
          <a:lstStyle/>
          <a:p>
            <a:pPr algn="ctr"/>
            <a:endParaRPr lang="ru-RU">
              <a:solidFill>
                <a:prstClr val="white"/>
              </a:solidFill>
            </a:endParaRPr>
          </a:p>
        </p:txBody>
      </p:sp>
      <p:graphicFrame>
        <p:nvGraphicFramePr>
          <p:cNvPr id="44" name="Таблица 43"/>
          <p:cNvGraphicFramePr>
            <a:graphicFrameLocks noGrp="1"/>
          </p:cNvGraphicFramePr>
          <p:nvPr>
            <p:extLst>
              <p:ext uri="{D42A27DB-BD31-4B8C-83A1-F6EECF244321}">
                <p14:modId xmlns:p14="http://schemas.microsoft.com/office/powerpoint/2010/main" val="2949979577"/>
              </p:ext>
            </p:extLst>
          </p:nvPr>
        </p:nvGraphicFramePr>
        <p:xfrm>
          <a:off x="7052719" y="4225435"/>
          <a:ext cx="3606815" cy="384810"/>
        </p:xfrm>
        <a:graphic>
          <a:graphicData uri="http://schemas.openxmlformats.org/drawingml/2006/table">
            <a:tbl>
              <a:tblPr>
                <a:tableStyleId>{5C22544A-7EE6-4342-B048-85BDC9FD1C3A}</a:tableStyleId>
              </a:tblPr>
              <a:tblGrid>
                <a:gridCol w="1870735">
                  <a:extLst>
                    <a:ext uri="{9D8B030D-6E8A-4147-A177-3AD203B41FA5}">
                      <a16:colId xmlns="" xmlns:a16="http://schemas.microsoft.com/office/drawing/2014/main" val="20000"/>
                    </a:ext>
                  </a:extLst>
                </a:gridCol>
                <a:gridCol w="1736080">
                  <a:extLst>
                    <a:ext uri="{9D8B030D-6E8A-4147-A177-3AD203B41FA5}">
                      <a16:colId xmlns="" xmlns:a16="http://schemas.microsoft.com/office/drawing/2014/main" val="20003"/>
                    </a:ext>
                  </a:extLst>
                </a:gridCol>
              </a:tblGrid>
              <a:tr h="73768">
                <a:tc>
                  <a:txBody>
                    <a:bodyPr/>
                    <a:lstStyle/>
                    <a:p>
                      <a:pPr algn="ctr" fontAlgn="b"/>
                      <a:r>
                        <a:rPr lang="ru-RU" sz="1200" b="1" i="0" u="none" strike="noStrike" dirty="0" smtClean="0">
                          <a:solidFill>
                            <a:schemeClr val="bg1"/>
                          </a:solidFill>
                          <a:effectLst/>
                          <a:latin typeface="Times New Roman" panose="02020603050405020304" pitchFamily="18" charset="0"/>
                          <a:cs typeface="Times New Roman" panose="02020603050405020304" pitchFamily="18" charset="0"/>
                        </a:rPr>
                        <a:t>2017 год</a:t>
                      </a:r>
                      <a:endParaRPr lang="ru-RU" sz="12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9525" marR="9525" marT="9525" marB="0" anchor="ctr">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path path="circle">
                        <a:fillToRect r="100000" b="100000"/>
                      </a:path>
                      <a:tileRect l="-100000" t="-100000"/>
                    </a:gra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200" b="1" i="0" u="none" strike="noStrike" dirty="0" smtClean="0">
                          <a:solidFill>
                            <a:schemeClr val="bg1"/>
                          </a:solidFill>
                          <a:effectLst/>
                          <a:latin typeface="Times New Roman" panose="02020603050405020304" pitchFamily="18" charset="0"/>
                          <a:cs typeface="Times New Roman" panose="02020603050405020304" pitchFamily="18" charset="0"/>
                        </a:rPr>
                        <a:t>I</a:t>
                      </a:r>
                      <a:r>
                        <a:rPr lang="ru-RU" sz="1200" b="1" i="0" u="none" strike="noStrike" dirty="0" smtClean="0">
                          <a:solidFill>
                            <a:schemeClr val="bg1"/>
                          </a:solidFill>
                          <a:effectLst/>
                          <a:latin typeface="Times New Roman" panose="02020603050405020304" pitchFamily="18" charset="0"/>
                          <a:cs typeface="Times New Roman" panose="02020603050405020304" pitchFamily="18" charset="0"/>
                        </a:rPr>
                        <a:t> полугодие 2018 года</a:t>
                      </a:r>
                    </a:p>
                  </a:txBody>
                  <a:tcPr marL="9525" marR="9525" marT="9525" marB="0" anchor="ctr">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path path="circle">
                        <a:fillToRect r="100000" b="100000"/>
                      </a:path>
                      <a:tileRect l="-100000" t="-100000"/>
                    </a:gradFill>
                  </a:tcPr>
                </a:tc>
                <a:extLst>
                  <a:ext uri="{0D108BD9-81ED-4DB2-BD59-A6C34878D82A}">
                    <a16:rowId xmlns="" xmlns:a16="http://schemas.microsoft.com/office/drawing/2014/main" val="10000"/>
                  </a:ext>
                </a:extLst>
              </a:tr>
              <a:tr h="74449">
                <a:tc>
                  <a:txBody>
                    <a:bodyPr/>
                    <a:lstStyle/>
                    <a:p>
                      <a:pPr algn="ctr" fontAlgn="b"/>
                      <a:r>
                        <a:rPr lang="ru-RU" sz="1200" b="1" i="0" u="none" strike="noStrike" dirty="0" smtClean="0">
                          <a:solidFill>
                            <a:schemeClr val="bg1"/>
                          </a:solidFill>
                          <a:effectLst/>
                          <a:latin typeface="Times New Roman" panose="02020603050405020304" pitchFamily="18" charset="0"/>
                          <a:cs typeface="Times New Roman" panose="02020603050405020304" pitchFamily="18" charset="0"/>
                        </a:rPr>
                        <a:t>400</a:t>
                      </a:r>
                      <a:endParaRPr lang="ru-RU" sz="12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9525" marR="9525" marT="9525" marB="0" anchor="ctr">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path path="circle">
                        <a:fillToRect r="100000" b="100000"/>
                      </a:path>
                      <a:tileRect l="-100000" t="-100000"/>
                    </a:gradFill>
                  </a:tcPr>
                </a:tc>
                <a:tc>
                  <a:txBody>
                    <a:bodyPr/>
                    <a:lstStyle/>
                    <a:p>
                      <a:pPr algn="ctr" fontAlgn="b"/>
                      <a:r>
                        <a:rPr lang="ru-RU" sz="1200" b="1" i="0" u="none" strike="noStrike" dirty="0" smtClean="0">
                          <a:solidFill>
                            <a:schemeClr val="bg1"/>
                          </a:solidFill>
                          <a:effectLst/>
                          <a:latin typeface="Times New Roman" panose="02020603050405020304" pitchFamily="18" charset="0"/>
                          <a:cs typeface="Times New Roman" panose="02020603050405020304" pitchFamily="18" charset="0"/>
                        </a:rPr>
                        <a:t>1 123</a:t>
                      </a:r>
                      <a:endParaRPr lang="ru-RU" sz="12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9525" marR="9525" marT="9525" marB="0" anchor="ctr">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path path="circle">
                        <a:fillToRect r="100000" b="100000"/>
                      </a:path>
                      <a:tileRect l="-100000" t="-100000"/>
                    </a:gradFill>
                  </a:tcPr>
                </a:tc>
                <a:extLst>
                  <a:ext uri="{0D108BD9-81ED-4DB2-BD59-A6C34878D82A}">
                    <a16:rowId xmlns="" xmlns:a16="http://schemas.microsoft.com/office/drawing/2014/main" val="10001"/>
                  </a:ext>
                </a:extLst>
              </a:tr>
            </a:tbl>
          </a:graphicData>
        </a:graphic>
      </p:graphicFrame>
      <p:sp>
        <p:nvSpPr>
          <p:cNvPr id="45" name="Прямоугольник 44">
            <a:extLst>
              <a:ext uri="{FF2B5EF4-FFF2-40B4-BE49-F238E27FC236}">
                <a16:creationId xmlns="" xmlns:a16="http://schemas.microsoft.com/office/drawing/2014/main" id="{893C342D-F3AD-489B-ABC6-B603DC735B0A}"/>
              </a:ext>
            </a:extLst>
          </p:cNvPr>
          <p:cNvSpPr/>
          <p:nvPr/>
        </p:nvSpPr>
        <p:spPr bwMode="auto">
          <a:xfrm>
            <a:off x="274638" y="4817524"/>
            <a:ext cx="11664574" cy="1682911"/>
          </a:xfrm>
          <a:prstGeom prst="rect">
            <a:avLst/>
          </a:prstGeom>
          <a:solidFill>
            <a:srgbClr val="FEDEC6"/>
          </a:solidFill>
          <a:ln>
            <a:noFill/>
          </a:ln>
          <a:effectLst>
            <a:softEdge rad="0"/>
          </a:effectLst>
          <a:scene3d>
            <a:camera prst="orthographicFront"/>
            <a:lightRig rig="threePt" dir="t"/>
          </a:scene3d>
          <a:sp3d>
            <a:bevelT/>
            <a:bevelB w="165100" prst="coolSlant"/>
          </a:sp3d>
        </p:spPr>
        <p:style>
          <a:lnRef idx="2">
            <a:schemeClr val="accent1">
              <a:shade val="50000"/>
            </a:schemeClr>
          </a:lnRef>
          <a:fillRef idx="1">
            <a:schemeClr val="accent1"/>
          </a:fillRef>
          <a:effectRef idx="0">
            <a:schemeClr val="accent1"/>
          </a:effectRef>
          <a:fontRef idx="minor">
            <a:schemeClr val="lt1"/>
          </a:fontRef>
        </p:style>
        <p:txBody>
          <a:bodyPr lIns="77751" tIns="38876" rIns="77751" bIns="38876" anchor="ctr"/>
          <a:lstStyle/>
          <a:p>
            <a:pPr marL="266700" algn="just"/>
            <a:r>
              <a:rPr lang="ru-RU" sz="1300" b="1" dirty="0" smtClean="0">
                <a:solidFill>
                  <a:prstClr val="black"/>
                </a:solidFill>
                <a:latin typeface="Times New Roman" panose="02020603050405020304" pitchFamily="18" charset="0"/>
                <a:cs typeface="Times New Roman" panose="02020603050405020304" pitchFamily="18" charset="0"/>
              </a:rPr>
              <a:t>Информация</a:t>
            </a:r>
            <a:r>
              <a:rPr lang="ru-RU" sz="1300" b="1" dirty="0">
                <a:solidFill>
                  <a:prstClr val="black"/>
                </a:solidFill>
                <a:latin typeface="Times New Roman" panose="02020603050405020304" pitchFamily="18" charset="0"/>
                <a:cs typeface="Times New Roman" panose="02020603050405020304" pitchFamily="18" charset="0"/>
              </a:rPr>
              <a:t>, полученная </a:t>
            </a:r>
            <a:r>
              <a:rPr lang="ru-RU" sz="1300" b="1" dirty="0" smtClean="0">
                <a:solidFill>
                  <a:prstClr val="black"/>
                </a:solidFill>
                <a:latin typeface="Times New Roman" panose="02020603050405020304" pitchFamily="18" charset="0"/>
                <a:cs typeface="Times New Roman" panose="02020603050405020304" pitchFamily="18" charset="0"/>
              </a:rPr>
              <a:t>от </a:t>
            </a:r>
            <a:r>
              <a:rPr lang="ru-RU" sz="1300" b="1" dirty="0" err="1" smtClean="0">
                <a:solidFill>
                  <a:prstClr val="black"/>
                </a:solidFill>
                <a:latin typeface="Times New Roman" panose="02020603050405020304" pitchFamily="18" charset="0"/>
                <a:cs typeface="Times New Roman" panose="02020603050405020304" pitchFamily="18" charset="0"/>
              </a:rPr>
              <a:t>Росфинмониторинга</a:t>
            </a:r>
            <a:r>
              <a:rPr lang="ru-RU" sz="1300" b="1" dirty="0" smtClean="0">
                <a:solidFill>
                  <a:prstClr val="black"/>
                </a:solidFill>
                <a:latin typeface="Times New Roman" panose="02020603050405020304" pitchFamily="18" charset="0"/>
                <a:cs typeface="Times New Roman" panose="02020603050405020304" pitchFamily="18" charset="0"/>
              </a:rPr>
              <a:t>:</a:t>
            </a:r>
          </a:p>
          <a:p>
            <a:pPr marL="552450" indent="-285750" algn="just">
              <a:buFont typeface="Wingdings" panose="05000000000000000000" pitchFamily="2" charset="2"/>
              <a:buChar char="ü"/>
            </a:pPr>
            <a:r>
              <a:rPr lang="ru-RU" sz="1300" b="1" dirty="0" smtClean="0">
                <a:solidFill>
                  <a:prstClr val="black"/>
                </a:solidFill>
                <a:latin typeface="Times New Roman" panose="02020603050405020304" pitchFamily="18" charset="0"/>
                <a:cs typeface="Times New Roman" panose="02020603050405020304" pitchFamily="18" charset="0"/>
              </a:rPr>
              <a:t>обрабатывается</a:t>
            </a:r>
          </a:p>
          <a:p>
            <a:pPr marL="552450" indent="-285750" algn="just">
              <a:buFont typeface="Wingdings" panose="05000000000000000000" pitchFamily="2" charset="2"/>
              <a:buChar char="ü"/>
            </a:pPr>
            <a:r>
              <a:rPr lang="ru-RU" sz="1300" b="1" dirty="0" smtClean="0">
                <a:solidFill>
                  <a:prstClr val="black"/>
                </a:solidFill>
                <a:latin typeface="Times New Roman" panose="02020603050405020304" pitchFamily="18" charset="0"/>
                <a:cs typeface="Times New Roman" panose="02020603050405020304" pitchFamily="18" charset="0"/>
              </a:rPr>
              <a:t>анализируется</a:t>
            </a:r>
          </a:p>
          <a:p>
            <a:pPr marL="552450" indent="-285750" algn="just">
              <a:buFont typeface="Wingdings" panose="05000000000000000000" pitchFamily="2" charset="2"/>
              <a:buChar char="ü"/>
            </a:pPr>
            <a:r>
              <a:rPr lang="ru-RU" sz="1300" b="1" dirty="0" smtClean="0">
                <a:solidFill>
                  <a:prstClr val="black"/>
                </a:solidFill>
                <a:latin typeface="Times New Roman" panose="02020603050405020304" pitchFamily="18" charset="0"/>
                <a:cs typeface="Times New Roman" panose="02020603050405020304" pitchFamily="18" charset="0"/>
              </a:rPr>
              <a:t>учитывается </a:t>
            </a:r>
            <a:r>
              <a:rPr lang="ru-RU" sz="1300" b="1" dirty="0">
                <a:solidFill>
                  <a:prstClr val="black"/>
                </a:solidFill>
                <a:latin typeface="Times New Roman" panose="02020603050405020304" pitchFamily="18" charset="0"/>
                <a:cs typeface="Times New Roman" panose="02020603050405020304" pitchFamily="18" charset="0"/>
              </a:rPr>
              <a:t>при формировании «Дела </a:t>
            </a:r>
            <a:r>
              <a:rPr lang="ru-RU" sz="1300" b="1" dirty="0" smtClean="0">
                <a:solidFill>
                  <a:prstClr val="black"/>
                </a:solidFill>
                <a:latin typeface="Times New Roman" panose="02020603050405020304" pitchFamily="18" charset="0"/>
                <a:cs typeface="Times New Roman" panose="02020603050405020304" pitchFamily="18" charset="0"/>
              </a:rPr>
              <a:t>клиента»</a:t>
            </a:r>
          </a:p>
          <a:p>
            <a:pPr marL="266700" algn="just"/>
            <a:r>
              <a:rPr lang="ru-RU" sz="1300" b="1" dirty="0" smtClean="0">
                <a:solidFill>
                  <a:prstClr val="black"/>
                </a:solidFill>
                <a:latin typeface="Times New Roman" panose="02020603050405020304" pitchFamily="18" charset="0"/>
                <a:cs typeface="Times New Roman" panose="02020603050405020304" pitchFamily="18" charset="0"/>
              </a:rPr>
              <a:t>В случаях необходимости применяются </a:t>
            </a:r>
            <a:r>
              <a:rPr lang="ru-RU" sz="1300" b="1" dirty="0">
                <a:solidFill>
                  <a:prstClr val="black"/>
                </a:solidFill>
                <a:latin typeface="Times New Roman" panose="02020603050405020304" pitchFamily="18" charset="0"/>
                <a:cs typeface="Times New Roman" panose="02020603050405020304" pitchFamily="18" charset="0"/>
              </a:rPr>
              <a:t>соответствующие меры </a:t>
            </a:r>
            <a:r>
              <a:rPr lang="ru-RU" sz="1300" b="1" dirty="0" smtClean="0">
                <a:solidFill>
                  <a:prstClr val="black"/>
                </a:solidFill>
                <a:latin typeface="Times New Roman" panose="02020603050405020304" pitchFamily="18" charset="0"/>
                <a:cs typeface="Times New Roman" panose="02020603050405020304" pitchFamily="18" charset="0"/>
              </a:rPr>
              <a:t>реагирования</a:t>
            </a:r>
          </a:p>
          <a:p>
            <a:pPr marL="266700" algn="just"/>
            <a:r>
              <a:rPr lang="ru-RU" sz="1300" b="1" dirty="0" smtClean="0">
                <a:solidFill>
                  <a:prstClr val="black"/>
                </a:solidFill>
                <a:latin typeface="Times New Roman" panose="02020603050405020304" pitchFamily="18" charset="0"/>
                <a:cs typeface="Times New Roman" panose="02020603050405020304" pitchFamily="18" charset="0"/>
              </a:rPr>
              <a:t>О </a:t>
            </a:r>
            <a:r>
              <a:rPr lang="ru-RU" sz="1300" b="1" dirty="0">
                <a:solidFill>
                  <a:prstClr val="black"/>
                </a:solidFill>
                <a:latin typeface="Times New Roman" panose="02020603050405020304" pitchFamily="18" charset="0"/>
                <a:cs typeface="Times New Roman" panose="02020603050405020304" pitchFamily="18" charset="0"/>
              </a:rPr>
              <a:t>результатах принятых мер реагирования </a:t>
            </a:r>
            <a:r>
              <a:rPr lang="ru-RU" sz="1300" b="1" dirty="0" smtClean="0">
                <a:solidFill>
                  <a:prstClr val="black"/>
                </a:solidFill>
                <a:latin typeface="Times New Roman" panose="02020603050405020304" pitchFamily="18" charset="0"/>
                <a:cs typeface="Times New Roman" panose="02020603050405020304" pitchFamily="18" charset="0"/>
              </a:rPr>
              <a:t>Казначейство России информирует </a:t>
            </a:r>
            <a:r>
              <a:rPr lang="ru-RU" sz="1300" b="1" dirty="0" err="1" smtClean="0">
                <a:solidFill>
                  <a:prstClr val="black"/>
                </a:solidFill>
                <a:latin typeface="Times New Roman" panose="02020603050405020304" pitchFamily="18" charset="0"/>
                <a:cs typeface="Times New Roman" panose="02020603050405020304" pitchFamily="18" charset="0"/>
              </a:rPr>
              <a:t>Росфинмониторинг</a:t>
            </a:r>
            <a:endParaRPr lang="ru-RU" sz="1300" b="1" dirty="0">
              <a:solidFill>
                <a:prstClr val="black"/>
              </a:solidFill>
              <a:latin typeface="Times New Roman" panose="02020603050405020304" pitchFamily="18" charset="0"/>
              <a:cs typeface="Times New Roman" panose="02020603050405020304" pitchFamily="18" charset="0"/>
            </a:endParaRPr>
          </a:p>
          <a:p>
            <a:pPr marL="266700" algn="just"/>
            <a:r>
              <a:rPr lang="ru-RU" sz="1300" b="1" dirty="0">
                <a:solidFill>
                  <a:prstClr val="black"/>
                </a:solidFill>
                <a:latin typeface="Times New Roman" panose="02020603050405020304" pitchFamily="18" charset="0"/>
                <a:cs typeface="Times New Roman" panose="02020603050405020304" pitchFamily="18" charset="0"/>
              </a:rPr>
              <a:t>При получении дополнительной информации, повышающей уровень риска участника проекта бюджетного мониторинга, Федеральное казначейство сообщает в</a:t>
            </a:r>
            <a:r>
              <a:rPr lang="ru-RU" sz="1300" b="1" dirty="0" smtClean="0">
                <a:solidFill>
                  <a:prstClr val="black"/>
                </a:solidFill>
                <a:latin typeface="Times New Roman" panose="02020603050405020304" pitchFamily="18" charset="0"/>
                <a:cs typeface="Times New Roman" panose="02020603050405020304" pitchFamily="18" charset="0"/>
              </a:rPr>
              <a:t> </a:t>
            </a:r>
            <a:r>
              <a:rPr lang="ru-RU" sz="1300" b="1" dirty="0" err="1" smtClean="0">
                <a:solidFill>
                  <a:prstClr val="black"/>
                </a:solidFill>
                <a:latin typeface="Times New Roman" panose="02020603050405020304" pitchFamily="18" charset="0"/>
                <a:cs typeface="Times New Roman" panose="02020603050405020304" pitchFamily="18" charset="0"/>
              </a:rPr>
              <a:t>Росфинмониторинг</a:t>
            </a:r>
            <a:r>
              <a:rPr lang="ru-RU" sz="1300" b="1" dirty="0" smtClean="0">
                <a:solidFill>
                  <a:prstClr val="black"/>
                </a:solidFill>
                <a:latin typeface="Times New Roman" panose="02020603050405020304" pitchFamily="18" charset="0"/>
                <a:cs typeface="Times New Roman" panose="02020603050405020304" pitchFamily="18" charset="0"/>
              </a:rPr>
              <a:t> </a:t>
            </a:r>
            <a:r>
              <a:rPr lang="ru-RU" sz="1300" b="1" dirty="0">
                <a:solidFill>
                  <a:prstClr val="black"/>
                </a:solidFill>
                <a:latin typeface="Times New Roman" panose="02020603050405020304" pitchFamily="18" charset="0"/>
                <a:cs typeface="Times New Roman" panose="02020603050405020304" pitchFamily="18" charset="0"/>
              </a:rPr>
              <a:t>о данном </a:t>
            </a:r>
            <a:r>
              <a:rPr lang="ru-RU" sz="1300" b="1" dirty="0" smtClean="0">
                <a:solidFill>
                  <a:prstClr val="black"/>
                </a:solidFill>
                <a:latin typeface="Times New Roman" panose="02020603050405020304" pitchFamily="18" charset="0"/>
                <a:cs typeface="Times New Roman" panose="02020603050405020304" pitchFamily="18" charset="0"/>
              </a:rPr>
              <a:t>событии</a:t>
            </a:r>
            <a:endParaRPr lang="ru-RU" sz="1300" b="1" dirty="0">
              <a:solidFill>
                <a:prstClr val="black"/>
              </a:solidFill>
              <a:latin typeface="Times New Roman" panose="02020603050405020304" pitchFamily="18" charset="0"/>
              <a:cs typeface="Times New Roman" panose="02020603050405020304" pitchFamily="18" charset="0"/>
            </a:endParaRPr>
          </a:p>
        </p:txBody>
      </p:sp>
      <p:sp>
        <p:nvSpPr>
          <p:cNvPr id="46" name="TextBox 45"/>
          <p:cNvSpPr txBox="1"/>
          <p:nvPr/>
        </p:nvSpPr>
        <p:spPr>
          <a:xfrm>
            <a:off x="387764" y="4881992"/>
            <a:ext cx="179547" cy="1323439"/>
          </a:xfrm>
          <a:prstGeom prst="rect">
            <a:avLst/>
          </a:prstGeom>
          <a:noFill/>
        </p:spPr>
        <p:txBody>
          <a:bodyPr wrap="square" rtlCol="0">
            <a:spAutoFit/>
          </a:bodyPr>
          <a:lstStyle/>
          <a:p>
            <a:pPr algn="ctr"/>
            <a:r>
              <a:rPr lang="ru-RU" sz="8000" b="1" dirty="0" smtClean="0">
                <a:solidFill>
                  <a:srgbClr val="FF0000"/>
                </a:solidFill>
                <a:latin typeface="Times New Roman" panose="02020603050405020304" pitchFamily="18" charset="0"/>
                <a:cs typeface="Times New Roman" panose="02020603050405020304" pitchFamily="18" charset="0"/>
              </a:rPr>
              <a:t>!</a:t>
            </a:r>
            <a:endParaRPr lang="ru-RU" sz="8000" b="1" dirty="0">
              <a:solidFill>
                <a:srgbClr val="FF0000"/>
              </a:solidFill>
              <a:latin typeface="Times New Roman" panose="02020603050405020304" pitchFamily="18" charset="0"/>
              <a:cs typeface="Times New Roman" panose="02020603050405020304" pitchFamily="18" charset="0"/>
            </a:endParaRPr>
          </a:p>
        </p:txBody>
      </p:sp>
      <p:sp>
        <p:nvSpPr>
          <p:cNvPr id="49" name="TextBox 48"/>
          <p:cNvSpPr txBox="1"/>
          <p:nvPr/>
        </p:nvSpPr>
        <p:spPr>
          <a:xfrm>
            <a:off x="274638" y="1049601"/>
            <a:ext cx="11664574" cy="523220"/>
          </a:xfrm>
          <a:prstGeom prst="rect">
            <a:avLst/>
          </a:prstGeom>
          <a:solidFill>
            <a:srgbClr val="8497B0"/>
          </a:solidFill>
          <a:effectLst>
            <a:outerShdw blurRad="50800" dist="50800" dir="5400000" sx="1000" sy="1000" algn="ctr" rotWithShape="0">
              <a:srgbClr val="000000"/>
            </a:outerShdw>
          </a:effectLst>
          <a:scene3d>
            <a:camera prst="orthographicFront"/>
            <a:lightRig rig="threePt" dir="t"/>
          </a:scene3d>
          <a:sp3d>
            <a:bevelT/>
            <a:bevelB/>
          </a:sp3d>
        </p:spPr>
        <p:txBody>
          <a:bodyPr wrap="square" rtlCol="0">
            <a:spAutoFit/>
          </a:bodyPr>
          <a:lstStyle/>
          <a:p>
            <a:pPr algn="ctr"/>
            <a:r>
              <a:rPr lang="ru-RU" sz="1400" b="1" dirty="0" smtClean="0">
                <a:solidFill>
                  <a:prstClr val="white"/>
                </a:solidFill>
                <a:latin typeface="Times New Roman" panose="02020603050405020304" pitchFamily="18" charset="0"/>
                <a:cs typeface="Times New Roman" panose="02020603050405020304" pitchFamily="18" charset="0"/>
              </a:rPr>
              <a:t>В</a:t>
            </a:r>
            <a:r>
              <a:rPr lang="ru-RU" sz="1300" b="1" dirty="0" smtClean="0">
                <a:solidFill>
                  <a:prstClr val="white"/>
                </a:solidFill>
                <a:latin typeface="Times New Roman" panose="02020603050405020304" pitchFamily="18" charset="0"/>
                <a:cs typeface="Times New Roman" panose="02020603050405020304" pitchFamily="18" charset="0"/>
              </a:rPr>
              <a:t> </a:t>
            </a:r>
            <a:r>
              <a:rPr lang="ru-RU" sz="1400" b="1" dirty="0" smtClean="0">
                <a:solidFill>
                  <a:prstClr val="white"/>
                </a:solidFill>
                <a:latin typeface="Times New Roman" panose="02020603050405020304" pitchFamily="18" charset="0"/>
                <a:cs typeface="Times New Roman" panose="02020603050405020304" pitchFamily="18" charset="0"/>
              </a:rPr>
              <a:t>соответствии с Соглашением </a:t>
            </a:r>
            <a:r>
              <a:rPr lang="ru-RU" sz="1400" b="1" dirty="0">
                <a:solidFill>
                  <a:prstClr val="white"/>
                </a:solidFill>
                <a:latin typeface="Times New Roman" panose="02020603050405020304" pitchFamily="18" charset="0"/>
                <a:cs typeface="Times New Roman" panose="02020603050405020304" pitchFamily="18" charset="0"/>
              </a:rPr>
              <a:t>об информационном взаимодействии между Федеральным казначейством и Федеральной службой по финансовому мониторингу </a:t>
            </a:r>
            <a:r>
              <a:rPr lang="ru-RU" sz="1400" b="1" dirty="0" smtClean="0">
                <a:solidFill>
                  <a:prstClr val="white"/>
                </a:solidFill>
                <a:latin typeface="Times New Roman" panose="02020603050405020304" pitchFamily="18" charset="0"/>
                <a:cs typeface="Times New Roman" panose="02020603050405020304" pitchFamily="18" charset="0"/>
              </a:rPr>
              <a:t>между Казначейством  России и </a:t>
            </a:r>
            <a:r>
              <a:rPr lang="ru-RU" sz="1400" b="1" dirty="0" err="1" smtClean="0">
                <a:solidFill>
                  <a:prstClr val="white"/>
                </a:solidFill>
                <a:latin typeface="Times New Roman" panose="02020603050405020304" pitchFamily="18" charset="0"/>
                <a:cs typeface="Times New Roman" panose="02020603050405020304" pitchFamily="18" charset="0"/>
              </a:rPr>
              <a:t>Росфинмониторингом</a:t>
            </a:r>
            <a:r>
              <a:rPr lang="ru-RU" sz="1400" b="1" dirty="0" smtClean="0">
                <a:solidFill>
                  <a:prstClr val="white"/>
                </a:solidFill>
                <a:latin typeface="Times New Roman" panose="02020603050405020304" pitchFamily="18" charset="0"/>
                <a:cs typeface="Times New Roman" panose="02020603050405020304" pitchFamily="18" charset="0"/>
              </a:rPr>
              <a:t> организован обмен информацией в установленном порядке</a:t>
            </a:r>
          </a:p>
        </p:txBody>
      </p:sp>
      <p:sp>
        <p:nvSpPr>
          <p:cNvPr id="15" name="Двойная стрелка влево/вправо 14"/>
          <p:cNvSpPr/>
          <p:nvPr/>
        </p:nvSpPr>
        <p:spPr>
          <a:xfrm>
            <a:off x="5320578" y="3338066"/>
            <a:ext cx="1553041" cy="466478"/>
          </a:xfrm>
          <a:prstGeom prst="leftRightArrow">
            <a:avLst/>
          </a:prstGeom>
          <a:solidFill>
            <a:srgbClr val="FFCC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Tree>
    <p:extLst>
      <p:ext uri="{BB962C8B-B14F-4D97-AF65-F5344CB8AC3E}">
        <p14:creationId xmlns:p14="http://schemas.microsoft.com/office/powerpoint/2010/main" val="26797384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9596"/>
            <a:ext cx="12193588" cy="55815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a:xfrm>
            <a:off x="837406" y="2675731"/>
            <a:ext cx="10515600" cy="1325563"/>
          </a:xfrm>
        </p:spPr>
        <p:txBody>
          <a:bodyPr/>
          <a:lstStyle/>
          <a:p>
            <a:pPr algn="ctr"/>
            <a:r>
              <a:rPr lang="ru-RU" dirty="0" smtClean="0">
                <a:solidFill>
                  <a:schemeClr val="accent1">
                    <a:lumMod val="50000"/>
                  </a:schemeClr>
                </a:solidFill>
                <a:latin typeface="Times New Roman" panose="02020603050405020304" pitchFamily="18" charset="0"/>
                <a:cs typeface="Times New Roman" panose="02020603050405020304" pitchFamily="18" charset="0"/>
              </a:rPr>
              <a:t>Спасибо за внимание!</a:t>
            </a:r>
            <a:endParaRPr lang="ru-RU"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3" name="Номер слайда 2"/>
          <p:cNvSpPr>
            <a:spLocks noGrp="1"/>
          </p:cNvSpPr>
          <p:nvPr>
            <p:ph type="sldNum" sz="quarter" idx="12"/>
          </p:nvPr>
        </p:nvSpPr>
        <p:spPr>
          <a:xfrm>
            <a:off x="9448800" y="6492875"/>
            <a:ext cx="2743200" cy="365125"/>
          </a:xfrm>
        </p:spPr>
        <p:txBody>
          <a:bodyPr/>
          <a:lstStyle/>
          <a:p>
            <a:fld id="{F1F15CBE-8FA7-4CDA-9848-8532FDDA4312}" type="slidenum">
              <a:rPr lang="ru-RU" b="1" smtClean="0">
                <a:latin typeface="Times New Roman" panose="02020603050405020304" pitchFamily="18" charset="0"/>
                <a:cs typeface="Times New Roman" panose="02020603050405020304" pitchFamily="18" charset="0"/>
              </a:rPr>
              <a:t>16</a:t>
            </a:fld>
            <a:endParaRPr lang="ru-RU"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069381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 descr="C:\Users\Public\Pictures\Sample Pictures\Рисунок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69" y="46997"/>
            <a:ext cx="12192000" cy="5162550"/>
          </a:xfrm>
          <a:prstGeom prst="rect">
            <a:avLst/>
          </a:prstGeom>
          <a:noFill/>
          <a:extLst>
            <a:ext uri="{909E8E84-426E-40DD-AFC4-6F175D3DCCD1}">
              <a14:hiddenFill xmlns:a14="http://schemas.microsoft.com/office/drawing/2010/main">
                <a:solidFill>
                  <a:srgbClr val="FFFFFF"/>
                </a:solidFill>
              </a14:hiddenFill>
            </a:ext>
          </a:extLst>
        </p:spPr>
      </p:pic>
      <p:sp>
        <p:nvSpPr>
          <p:cNvPr id="2" name="Номер слайда 1"/>
          <p:cNvSpPr>
            <a:spLocks noGrp="1"/>
          </p:cNvSpPr>
          <p:nvPr>
            <p:ph type="sldNum" sz="quarter" idx="12"/>
          </p:nvPr>
        </p:nvSpPr>
        <p:spPr>
          <a:xfrm>
            <a:off x="11847612" y="6538917"/>
            <a:ext cx="344388" cy="319083"/>
          </a:xfrm>
        </p:spPr>
        <p:txBody>
          <a:bodyPr/>
          <a:lstStyle/>
          <a:p>
            <a:pPr defTabSz="1219170">
              <a:defRPr/>
            </a:pPr>
            <a:fld id="{47EA9584-6FC9-446B-89E9-C9D48C4D1663}" type="slidenum">
              <a:rPr lang="ru-RU" b="1">
                <a:solidFill>
                  <a:srgbClr val="002060"/>
                </a:solidFill>
                <a:latin typeface="Times New Roman" panose="02020603050405020304" pitchFamily="18" charset="0"/>
                <a:cs typeface="Times New Roman" panose="02020603050405020304" pitchFamily="18" charset="0"/>
              </a:rPr>
              <a:pPr defTabSz="1219170">
                <a:defRPr/>
              </a:pPr>
              <a:t>2</a:t>
            </a:fld>
            <a:endParaRPr lang="ru-RU" b="1" dirty="0">
              <a:solidFill>
                <a:srgbClr val="002060"/>
              </a:solidFill>
              <a:latin typeface="Times New Roman" panose="02020603050405020304" pitchFamily="18" charset="0"/>
              <a:cs typeface="Times New Roman" panose="02020603050405020304" pitchFamily="18" charset="0"/>
            </a:endParaRPr>
          </a:p>
        </p:txBody>
      </p:sp>
      <p:sp>
        <p:nvSpPr>
          <p:cNvPr id="27" name="TextBox 101"/>
          <p:cNvSpPr txBox="1">
            <a:spLocks noChangeArrowheads="1"/>
          </p:cNvSpPr>
          <p:nvPr/>
        </p:nvSpPr>
        <p:spPr bwMode="auto">
          <a:xfrm>
            <a:off x="3141133" y="161274"/>
            <a:ext cx="8857767" cy="724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7751" tIns="38876" rIns="77751" bIns="38876">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r" defTabSz="1219170" fontAlgn="base">
              <a:spcBef>
                <a:spcPct val="0"/>
              </a:spcBef>
              <a:spcAft>
                <a:spcPct val="0"/>
              </a:spcAft>
            </a:pPr>
            <a:r>
              <a:rPr lang="ru-RU" sz="1400" b="1" dirty="0" smtClean="0">
                <a:solidFill>
                  <a:srgbClr val="4472C4">
                    <a:lumMod val="50000"/>
                  </a:srgbClr>
                </a:solidFill>
                <a:latin typeface="Times New Roman" panose="02020603050405020304" pitchFamily="18" charset="0"/>
                <a:cs typeface="Times New Roman" panose="02020603050405020304" pitchFamily="18" charset="0"/>
              </a:rPr>
              <a:t>МЕСТО И РОЛЬ СИСТЕМЫ ПРОТИВОДЕЙСТВИЯ ЛЕГАЛИЗАЦИИ (ОТМЫВАНИЮ) </a:t>
            </a:r>
          </a:p>
          <a:p>
            <a:pPr algn="r" defTabSz="1219170" fontAlgn="base">
              <a:spcBef>
                <a:spcPct val="0"/>
              </a:spcBef>
              <a:spcAft>
                <a:spcPct val="0"/>
              </a:spcAft>
            </a:pPr>
            <a:r>
              <a:rPr lang="ru-RU" sz="1400" b="1" dirty="0" smtClean="0">
                <a:solidFill>
                  <a:srgbClr val="4472C4">
                    <a:lumMod val="50000"/>
                  </a:srgbClr>
                </a:solidFill>
                <a:latin typeface="Times New Roman" panose="02020603050405020304" pitchFamily="18" charset="0"/>
                <a:cs typeface="Times New Roman" panose="02020603050405020304" pitchFamily="18" charset="0"/>
              </a:rPr>
              <a:t>ДОХОДОВ, ПОЛУЧЕННЫХ ПРЕСТУПНЫМ ПУТЕМ, И ФИНАНСИРОВАНИЮ </a:t>
            </a:r>
          </a:p>
          <a:p>
            <a:pPr algn="r" defTabSz="1219170" fontAlgn="base">
              <a:spcBef>
                <a:spcPct val="0"/>
              </a:spcBef>
              <a:spcAft>
                <a:spcPct val="0"/>
              </a:spcAft>
            </a:pPr>
            <a:r>
              <a:rPr lang="ru-RU" sz="1400" b="1" dirty="0" smtClean="0">
                <a:solidFill>
                  <a:srgbClr val="4472C4">
                    <a:lumMod val="50000"/>
                  </a:srgbClr>
                </a:solidFill>
                <a:latin typeface="Times New Roman" panose="02020603050405020304" pitchFamily="18" charset="0"/>
                <a:cs typeface="Times New Roman" panose="02020603050405020304" pitchFamily="18" charset="0"/>
              </a:rPr>
              <a:t>ТЕРРОРИЗМА В НАЦИОНАЛЬНОМ ПЛАНЕ ПРОТИВОДЕЙСТВИЯ КОРРУПЦИИ НА 2018-2020 ГОДЫ</a:t>
            </a:r>
            <a:endParaRPr lang="ru-RU" sz="1400" b="1" dirty="0">
              <a:solidFill>
                <a:srgbClr val="4472C4">
                  <a:lumMod val="50000"/>
                </a:srgbClr>
              </a:solidFill>
              <a:latin typeface="Times New Roman" panose="02020603050405020304" pitchFamily="18" charset="0"/>
              <a:cs typeface="Times New Roman" panose="02020603050405020304" pitchFamily="18" charset="0"/>
            </a:endParaRPr>
          </a:p>
        </p:txBody>
      </p:sp>
      <p:sp>
        <p:nvSpPr>
          <p:cNvPr id="16" name="Прямоугольник 15"/>
          <p:cNvSpPr/>
          <p:nvPr/>
        </p:nvSpPr>
        <p:spPr bwMode="auto">
          <a:xfrm>
            <a:off x="589932" y="2698327"/>
            <a:ext cx="11023599" cy="922690"/>
          </a:xfrm>
          <a:prstGeom prst="rect">
            <a:avLst/>
          </a:prstGeom>
          <a:solidFill>
            <a:srgbClr val="D2DEEF"/>
          </a:solidFill>
          <a:ln>
            <a:noFill/>
          </a:ln>
          <a:scene3d>
            <a:camera prst="orthographicFront"/>
            <a:lightRig rig="threePt" dir="t"/>
          </a:scene3d>
          <a:sp3d>
            <a:bevelT/>
            <a:bevelB w="165100" prst="coolSlant"/>
          </a:sp3d>
        </p:spPr>
        <p:style>
          <a:lnRef idx="2">
            <a:schemeClr val="accent1">
              <a:shade val="50000"/>
            </a:schemeClr>
          </a:lnRef>
          <a:fillRef idx="1">
            <a:schemeClr val="accent1"/>
          </a:fillRef>
          <a:effectRef idx="0">
            <a:schemeClr val="accent1"/>
          </a:effectRef>
          <a:fontRef idx="minor">
            <a:schemeClr val="lt1"/>
          </a:fontRef>
        </p:style>
        <p:txBody>
          <a:bodyPr lIns="77749" tIns="38875" rIns="77749" bIns="38875" anchor="ctr"/>
          <a:lstStyle/>
          <a:p>
            <a:pPr algn="ctr"/>
            <a:r>
              <a:rPr lang="ru-RU" sz="1600" b="1" dirty="0" smtClean="0">
                <a:solidFill>
                  <a:prstClr val="black"/>
                </a:solidFill>
                <a:latin typeface="Times New Roman" panose="02020603050405020304" pitchFamily="18" charset="0"/>
                <a:cs typeface="Times New Roman" panose="02020603050405020304" pitchFamily="18" charset="0"/>
              </a:rPr>
              <a:t>Раздел </a:t>
            </a:r>
            <a:r>
              <a:rPr lang="en-US" sz="1600" b="1" dirty="0" smtClean="0">
                <a:solidFill>
                  <a:prstClr val="black"/>
                </a:solidFill>
                <a:latin typeface="Times New Roman" panose="02020603050405020304" pitchFamily="18" charset="0"/>
                <a:cs typeface="Times New Roman" panose="02020603050405020304" pitchFamily="18" charset="0"/>
              </a:rPr>
              <a:t>VIII. </a:t>
            </a:r>
            <a:r>
              <a:rPr lang="ru-RU" sz="1600" b="1" dirty="0" smtClean="0">
                <a:solidFill>
                  <a:prstClr val="black"/>
                </a:solidFill>
                <a:latin typeface="Times New Roman" panose="02020603050405020304" pitchFamily="18" charset="0"/>
                <a:cs typeface="Times New Roman" panose="02020603050405020304" pitchFamily="18" charset="0"/>
              </a:rPr>
              <a:t>«Повышение </a:t>
            </a:r>
            <a:r>
              <a:rPr lang="ru-RU" sz="1600" b="1" dirty="0">
                <a:solidFill>
                  <a:prstClr val="black"/>
                </a:solidFill>
                <a:latin typeface="Times New Roman" panose="02020603050405020304" pitchFamily="18" charset="0"/>
                <a:cs typeface="Times New Roman" panose="02020603050405020304" pitchFamily="18" charset="0"/>
              </a:rPr>
              <a:t>эффективности международного </a:t>
            </a:r>
            <a:r>
              <a:rPr lang="ru-RU" sz="1600" b="1" dirty="0" smtClean="0">
                <a:solidFill>
                  <a:prstClr val="black"/>
                </a:solidFill>
                <a:latin typeface="Times New Roman" panose="02020603050405020304" pitchFamily="18" charset="0"/>
                <a:cs typeface="Times New Roman" panose="02020603050405020304" pitchFamily="18" charset="0"/>
              </a:rPr>
              <a:t>сотрудничества Российской </a:t>
            </a:r>
            <a:r>
              <a:rPr lang="ru-RU" sz="1600" b="1" dirty="0">
                <a:solidFill>
                  <a:prstClr val="black"/>
                </a:solidFill>
                <a:latin typeface="Times New Roman" panose="02020603050405020304" pitchFamily="18" charset="0"/>
                <a:cs typeface="Times New Roman" panose="02020603050405020304" pitchFamily="18" charset="0"/>
              </a:rPr>
              <a:t>Федерации в области противодействия </a:t>
            </a:r>
            <a:r>
              <a:rPr lang="ru-RU" sz="1600" b="1" dirty="0" smtClean="0">
                <a:solidFill>
                  <a:prstClr val="black"/>
                </a:solidFill>
                <a:latin typeface="Times New Roman" panose="02020603050405020304" pitchFamily="18" charset="0"/>
                <a:cs typeface="Times New Roman" panose="02020603050405020304" pitchFamily="18" charset="0"/>
              </a:rPr>
              <a:t>коррупции. Укрепление </a:t>
            </a:r>
            <a:r>
              <a:rPr lang="ru-RU" sz="1600" b="1" dirty="0">
                <a:solidFill>
                  <a:prstClr val="black"/>
                </a:solidFill>
                <a:latin typeface="Times New Roman" panose="02020603050405020304" pitchFamily="18" charset="0"/>
                <a:cs typeface="Times New Roman" panose="02020603050405020304" pitchFamily="18" charset="0"/>
              </a:rPr>
              <a:t>международного авторитета </a:t>
            </a:r>
            <a:r>
              <a:rPr lang="ru-RU" sz="1600" b="1" dirty="0" smtClean="0">
                <a:solidFill>
                  <a:prstClr val="black"/>
                </a:solidFill>
                <a:latin typeface="Times New Roman" panose="02020603050405020304" pitchFamily="18" charset="0"/>
                <a:cs typeface="Times New Roman" panose="02020603050405020304" pitchFamily="18" charset="0"/>
              </a:rPr>
              <a:t>России»</a:t>
            </a:r>
            <a:endParaRPr lang="ru-RU" sz="1600" b="1" dirty="0">
              <a:solidFill>
                <a:prstClr val="black"/>
              </a:solidFill>
              <a:latin typeface="Times New Roman" panose="02020603050405020304" pitchFamily="18" charset="0"/>
              <a:cs typeface="Times New Roman" panose="02020603050405020304" pitchFamily="18" charset="0"/>
            </a:endParaRPr>
          </a:p>
        </p:txBody>
      </p:sp>
      <p:sp>
        <p:nvSpPr>
          <p:cNvPr id="17" name="Прямоугольник 16"/>
          <p:cNvSpPr/>
          <p:nvPr/>
        </p:nvSpPr>
        <p:spPr bwMode="auto">
          <a:xfrm>
            <a:off x="589932" y="1278821"/>
            <a:ext cx="11023599" cy="744713"/>
          </a:xfrm>
          <a:prstGeom prst="rect">
            <a:avLst/>
          </a:prstGeom>
          <a:solidFill>
            <a:srgbClr val="8497B0"/>
          </a:solidFill>
          <a:ln>
            <a:noFill/>
          </a:ln>
          <a:scene3d>
            <a:camera prst="orthographicFront"/>
            <a:lightRig rig="threePt" dir="t"/>
          </a:scene3d>
          <a:sp3d>
            <a:bevelT/>
            <a:bevelB w="165100" prst="coolSlant"/>
          </a:sp3d>
        </p:spPr>
        <p:style>
          <a:lnRef idx="2">
            <a:schemeClr val="accent1">
              <a:shade val="50000"/>
            </a:schemeClr>
          </a:lnRef>
          <a:fillRef idx="1">
            <a:schemeClr val="accent1"/>
          </a:fillRef>
          <a:effectRef idx="0">
            <a:schemeClr val="accent1"/>
          </a:effectRef>
          <a:fontRef idx="minor">
            <a:schemeClr val="lt1"/>
          </a:fontRef>
        </p:style>
        <p:txBody>
          <a:bodyPr lIns="77749" tIns="38875" rIns="77749" bIns="38875" anchor="ctr"/>
          <a:lstStyle/>
          <a:p>
            <a:pPr algn="ctr"/>
            <a:r>
              <a:rPr lang="ru-RU" sz="1600" b="1" dirty="0">
                <a:solidFill>
                  <a:prstClr val="white"/>
                </a:solidFill>
                <a:latin typeface="Times New Roman" panose="02020603050405020304" pitchFamily="18" charset="0"/>
                <a:cs typeface="Times New Roman" panose="02020603050405020304" pitchFamily="18" charset="0"/>
              </a:rPr>
              <a:t>Национальный план противодействия коррупции на 2018-2020 годы, </a:t>
            </a:r>
          </a:p>
          <a:p>
            <a:pPr algn="ctr"/>
            <a:r>
              <a:rPr lang="ru-RU" sz="1600" b="1" dirty="0" smtClean="0">
                <a:solidFill>
                  <a:prstClr val="white"/>
                </a:solidFill>
                <a:latin typeface="Times New Roman" panose="02020603050405020304" pitchFamily="18" charset="0"/>
                <a:cs typeface="Times New Roman" panose="02020603050405020304" pitchFamily="18" charset="0"/>
              </a:rPr>
              <a:t>утвержденный </a:t>
            </a:r>
            <a:r>
              <a:rPr lang="ru-RU" sz="1600" b="1" dirty="0">
                <a:solidFill>
                  <a:prstClr val="white"/>
                </a:solidFill>
                <a:latin typeface="Times New Roman" panose="02020603050405020304" pitchFamily="18" charset="0"/>
                <a:cs typeface="Times New Roman" panose="02020603050405020304" pitchFamily="18" charset="0"/>
              </a:rPr>
              <a:t>Указом Президента Российской Федерации от 29 июня 2018 г. № 378</a:t>
            </a:r>
          </a:p>
        </p:txBody>
      </p:sp>
      <p:sp>
        <p:nvSpPr>
          <p:cNvPr id="18" name="Прямоугольник 17"/>
          <p:cNvSpPr/>
          <p:nvPr/>
        </p:nvSpPr>
        <p:spPr>
          <a:xfrm>
            <a:off x="638579" y="4325012"/>
            <a:ext cx="11001398" cy="1645507"/>
          </a:xfrm>
          <a:prstGeom prst="rect">
            <a:avLst/>
          </a:prstGeom>
          <a:gradFill>
            <a:gsLst>
              <a:gs pos="0">
                <a:schemeClr val="tx2">
                  <a:lumMod val="20000"/>
                  <a:lumOff val="80000"/>
                </a:schemeClr>
              </a:gs>
              <a:gs pos="50000">
                <a:schemeClr val="bg1">
                  <a:lumMod val="95000"/>
                </a:schemeClr>
              </a:gs>
              <a:gs pos="99000">
                <a:schemeClr val="tx2">
                  <a:lumMod val="40000"/>
                  <a:lumOff val="60000"/>
                  <a:alpha val="34000"/>
                </a:schemeClr>
              </a:gs>
            </a:gsLst>
            <a:lin ang="5400000" scaled="0"/>
          </a:gradFill>
          <a:effectLst>
            <a:glow rad="101600">
              <a:schemeClr val="bg2">
                <a:alpha val="38000"/>
              </a:schemeClr>
            </a:glow>
            <a:softEdge rad="203200"/>
          </a:effectLst>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smtClean="0">
                <a:solidFill>
                  <a:prstClr val="black"/>
                </a:solidFill>
                <a:latin typeface="Times New Roman" panose="02020603050405020304" pitchFamily="18" charset="0"/>
                <a:cs typeface="Times New Roman" panose="02020603050405020304" pitchFamily="18" charset="0"/>
              </a:rPr>
              <a:t>пункт 43. «Федеральной службе </a:t>
            </a:r>
            <a:r>
              <a:rPr lang="ru-RU" sz="1600" b="1" dirty="0">
                <a:solidFill>
                  <a:prstClr val="black"/>
                </a:solidFill>
                <a:latin typeface="Times New Roman" panose="02020603050405020304" pitchFamily="18" charset="0"/>
                <a:cs typeface="Times New Roman" panose="02020603050405020304" pitchFamily="18" charset="0"/>
              </a:rPr>
              <a:t>по финансовому мониторингу с участием заинтересованных федеральных государственных органов </a:t>
            </a:r>
            <a:r>
              <a:rPr lang="ru-RU" sz="1600" b="1" dirty="0" smtClean="0">
                <a:solidFill>
                  <a:prstClr val="black"/>
                </a:solidFill>
                <a:latin typeface="Times New Roman" panose="02020603050405020304" pitchFamily="18" charset="0"/>
                <a:cs typeface="Times New Roman" panose="02020603050405020304" pitchFamily="18" charset="0"/>
              </a:rPr>
              <a:t>обеспечить </a:t>
            </a:r>
            <a:r>
              <a:rPr lang="ru-RU" sz="1600" b="1" dirty="0">
                <a:solidFill>
                  <a:prstClr val="black"/>
                </a:solidFill>
                <a:latin typeface="Times New Roman" panose="02020603050405020304" pitchFamily="18" charset="0"/>
                <a:cs typeface="Times New Roman" panose="02020603050405020304" pitchFamily="18" charset="0"/>
              </a:rPr>
              <a:t>активное и практически значимое участие Российской Федерации в деятельности Группы разработки финансовых мер борьбы с отмыванием денег и Группы подразделений финансовой разведки </a:t>
            </a:r>
            <a:r>
              <a:rPr lang="ru-RU" sz="1600" b="1" dirty="0" smtClean="0">
                <a:solidFill>
                  <a:prstClr val="black"/>
                </a:solidFill>
                <a:latin typeface="Times New Roman" panose="02020603050405020304" pitchFamily="18" charset="0"/>
                <a:cs typeface="Times New Roman" panose="02020603050405020304" pitchFamily="18" charset="0"/>
              </a:rPr>
              <a:t>«Эгмонт», </a:t>
            </a:r>
            <a:r>
              <a:rPr lang="ru-RU" sz="1600" b="1" dirty="0">
                <a:solidFill>
                  <a:prstClr val="black"/>
                </a:solidFill>
                <a:latin typeface="Times New Roman" panose="02020603050405020304" pitchFamily="18" charset="0"/>
                <a:cs typeface="Times New Roman" panose="02020603050405020304" pitchFamily="18" charset="0"/>
              </a:rPr>
              <a:t>направленное на реализацию российских инициатив по противодействию легализации (отмыванию) доходов, полученных преступным </a:t>
            </a:r>
            <a:r>
              <a:rPr lang="ru-RU" sz="1600" b="1" dirty="0" smtClean="0">
                <a:solidFill>
                  <a:prstClr val="black"/>
                </a:solidFill>
                <a:latin typeface="Times New Roman" panose="02020603050405020304" pitchFamily="18" charset="0"/>
                <a:cs typeface="Times New Roman" panose="02020603050405020304" pitchFamily="18" charset="0"/>
              </a:rPr>
              <a:t>путем»</a:t>
            </a:r>
          </a:p>
        </p:txBody>
      </p:sp>
      <p:grpSp>
        <p:nvGrpSpPr>
          <p:cNvPr id="8" name="Группа 26"/>
          <p:cNvGrpSpPr>
            <a:grpSpLocks/>
          </p:cNvGrpSpPr>
          <p:nvPr/>
        </p:nvGrpSpPr>
        <p:grpSpPr bwMode="auto">
          <a:xfrm>
            <a:off x="583833" y="2162526"/>
            <a:ext cx="11036682" cy="394295"/>
            <a:chOff x="4621427" y="3253946"/>
            <a:chExt cx="3122140" cy="461225"/>
          </a:xfrm>
        </p:grpSpPr>
        <p:sp>
          <p:nvSpPr>
            <p:cNvPr id="9" name="Равнобедренный треугольник 8"/>
            <p:cNvSpPr/>
            <p:nvPr/>
          </p:nvSpPr>
          <p:spPr bwMode="auto">
            <a:xfrm rot="10800000">
              <a:off x="4636914" y="3459339"/>
              <a:ext cx="3106653" cy="255832"/>
            </a:xfrm>
            <a:prstGeom prst="triangle">
              <a:avLst/>
            </a:prstGeom>
            <a:solidFill>
              <a:srgbClr val="BE6732">
                <a:alpha val="92000"/>
              </a:srgb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lstStyle/>
            <a:p>
              <a:pPr algn="ctr">
                <a:lnSpc>
                  <a:spcPct val="107000"/>
                </a:lnSpc>
                <a:defRPr/>
              </a:pPr>
              <a:endParaRPr lang="ru-RU" sz="1300" b="1" dirty="0">
                <a:solidFill>
                  <a:prstClr val="white"/>
                </a:solidFill>
                <a:latin typeface="Open Sans Condensed" pitchFamily="34" charset="0"/>
                <a:cs typeface="Arial" charset="0"/>
              </a:endParaRPr>
            </a:p>
          </p:txBody>
        </p:sp>
        <p:sp>
          <p:nvSpPr>
            <p:cNvPr id="10" name="Прямоугольник 9"/>
            <p:cNvSpPr/>
            <p:nvPr/>
          </p:nvSpPr>
          <p:spPr bwMode="auto">
            <a:xfrm>
              <a:off x="4621427" y="3253946"/>
              <a:ext cx="3106653" cy="311289"/>
            </a:xfrm>
            <a:prstGeom prst="rect">
              <a:avLst/>
            </a:prstGeom>
            <a:solidFill>
              <a:srgbClr val="BE6732">
                <a:alpha val="92000"/>
              </a:srgb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lstStyle/>
            <a:p>
              <a:pPr algn="ctr">
                <a:lnSpc>
                  <a:spcPct val="107000"/>
                </a:lnSpc>
                <a:defRPr/>
              </a:pPr>
              <a:endParaRPr lang="ru-RU" sz="1500" b="1" dirty="0">
                <a:solidFill>
                  <a:prstClr val="white"/>
                </a:solidFill>
                <a:latin typeface="Times New Roman" panose="02020603050405020304" pitchFamily="18" charset="0"/>
                <a:cs typeface="Times New Roman" panose="02020603050405020304" pitchFamily="18" charset="0"/>
              </a:endParaRPr>
            </a:p>
          </p:txBody>
        </p:sp>
      </p:grpSp>
      <p:grpSp>
        <p:nvGrpSpPr>
          <p:cNvPr id="11" name="Группа 26"/>
          <p:cNvGrpSpPr>
            <a:grpSpLocks/>
          </p:cNvGrpSpPr>
          <p:nvPr/>
        </p:nvGrpSpPr>
        <p:grpSpPr bwMode="auto">
          <a:xfrm>
            <a:off x="583831" y="3739612"/>
            <a:ext cx="11056145" cy="394295"/>
            <a:chOff x="4621427" y="3253946"/>
            <a:chExt cx="3122140" cy="461225"/>
          </a:xfrm>
        </p:grpSpPr>
        <p:sp>
          <p:nvSpPr>
            <p:cNvPr id="12" name="Равнобедренный треугольник 11"/>
            <p:cNvSpPr/>
            <p:nvPr/>
          </p:nvSpPr>
          <p:spPr bwMode="auto">
            <a:xfrm rot="10800000">
              <a:off x="4636914" y="3459339"/>
              <a:ext cx="3106653" cy="255832"/>
            </a:xfrm>
            <a:prstGeom prst="triangle">
              <a:avLst/>
            </a:prstGeom>
            <a:solidFill>
              <a:srgbClr val="BE6732">
                <a:alpha val="92000"/>
              </a:srgb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lstStyle/>
            <a:p>
              <a:pPr algn="ctr">
                <a:lnSpc>
                  <a:spcPct val="107000"/>
                </a:lnSpc>
                <a:defRPr/>
              </a:pPr>
              <a:endParaRPr lang="ru-RU" sz="1300" b="1" dirty="0">
                <a:solidFill>
                  <a:prstClr val="white"/>
                </a:solidFill>
                <a:latin typeface="Open Sans Condensed" pitchFamily="34" charset="0"/>
                <a:cs typeface="Arial" charset="0"/>
              </a:endParaRPr>
            </a:p>
          </p:txBody>
        </p:sp>
        <p:sp>
          <p:nvSpPr>
            <p:cNvPr id="13" name="Прямоугольник 12"/>
            <p:cNvSpPr/>
            <p:nvPr/>
          </p:nvSpPr>
          <p:spPr bwMode="auto">
            <a:xfrm>
              <a:off x="4621427" y="3253946"/>
              <a:ext cx="3106653" cy="311289"/>
            </a:xfrm>
            <a:prstGeom prst="rect">
              <a:avLst/>
            </a:prstGeom>
            <a:solidFill>
              <a:srgbClr val="BE6732">
                <a:alpha val="92000"/>
              </a:srgb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lstStyle/>
            <a:p>
              <a:pPr algn="ctr">
                <a:lnSpc>
                  <a:spcPct val="107000"/>
                </a:lnSpc>
                <a:defRPr/>
              </a:pPr>
              <a:endParaRPr lang="ru-RU" sz="1500" b="1" dirty="0">
                <a:solidFill>
                  <a:prstClr val="white"/>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7871974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C:\Users\Public\Pictures\Sample Pictures\Рисунок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2" name="Номер слайда 1"/>
          <p:cNvSpPr>
            <a:spLocks noGrp="1"/>
          </p:cNvSpPr>
          <p:nvPr>
            <p:ph type="sldNum" sz="quarter" idx="12"/>
          </p:nvPr>
        </p:nvSpPr>
        <p:spPr>
          <a:xfrm>
            <a:off x="11847612" y="6538917"/>
            <a:ext cx="344388" cy="319083"/>
          </a:xfrm>
        </p:spPr>
        <p:txBody>
          <a:bodyPr/>
          <a:lstStyle/>
          <a:p>
            <a:pPr defTabSz="1219170">
              <a:defRPr/>
            </a:pPr>
            <a:fld id="{47EA9584-6FC9-446B-89E9-C9D48C4D1663}" type="slidenum">
              <a:rPr lang="ru-RU" b="1">
                <a:solidFill>
                  <a:srgbClr val="002060"/>
                </a:solidFill>
                <a:latin typeface="Times New Roman" panose="02020603050405020304" pitchFamily="18" charset="0"/>
                <a:cs typeface="Times New Roman" panose="02020603050405020304" pitchFamily="18" charset="0"/>
              </a:rPr>
              <a:pPr defTabSz="1219170">
                <a:defRPr/>
              </a:pPr>
              <a:t>3</a:t>
            </a:fld>
            <a:endParaRPr lang="ru-RU" b="1" dirty="0">
              <a:solidFill>
                <a:srgbClr val="002060"/>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432321" y="963615"/>
            <a:ext cx="11364343" cy="338554"/>
          </a:xfrm>
          <a:prstGeom prst="rect">
            <a:avLst/>
          </a:prstGeom>
          <a:solidFill>
            <a:srgbClr val="8497B0"/>
          </a:solidFill>
          <a:effectLst>
            <a:outerShdw blurRad="50800" dist="50800" dir="5400000" sx="1000" sy="1000" algn="ctr" rotWithShape="0">
              <a:srgbClr val="000000"/>
            </a:outerShdw>
          </a:effectLst>
          <a:scene3d>
            <a:camera prst="orthographicFront"/>
            <a:lightRig rig="threePt" dir="t"/>
          </a:scene3d>
          <a:sp3d>
            <a:bevelT/>
            <a:bevelB/>
          </a:sp3d>
        </p:spPr>
        <p:txBody>
          <a:bodyPr wrap="square" rtlCol="0">
            <a:spAutoFit/>
          </a:bodyPr>
          <a:lstStyle/>
          <a:p>
            <a:pPr algn="ctr"/>
            <a:r>
              <a:rPr lang="ru-RU" sz="1600" b="1" dirty="0" smtClean="0">
                <a:solidFill>
                  <a:prstClr val="white"/>
                </a:solidFill>
                <a:latin typeface="Times New Roman" panose="02020603050405020304" pitchFamily="18" charset="0"/>
                <a:cs typeface="Times New Roman" panose="02020603050405020304" pitchFamily="18" charset="0"/>
              </a:rPr>
              <a:t>Противодействие отмыванию преступных доходов</a:t>
            </a:r>
          </a:p>
        </p:txBody>
      </p:sp>
      <p:sp>
        <p:nvSpPr>
          <p:cNvPr id="19" name="Прямоугольник 18"/>
          <p:cNvSpPr/>
          <p:nvPr/>
        </p:nvSpPr>
        <p:spPr>
          <a:xfrm>
            <a:off x="432324" y="2105047"/>
            <a:ext cx="3329314" cy="855435"/>
          </a:xfrm>
          <a:prstGeom prst="rect">
            <a:avLst/>
          </a:prstGeom>
          <a:gradFill>
            <a:gsLst>
              <a:gs pos="0">
                <a:schemeClr val="tx2">
                  <a:lumMod val="20000"/>
                  <a:lumOff val="80000"/>
                </a:schemeClr>
              </a:gs>
              <a:gs pos="50000">
                <a:schemeClr val="bg1">
                  <a:lumMod val="95000"/>
                </a:schemeClr>
              </a:gs>
              <a:gs pos="99000">
                <a:schemeClr val="tx2">
                  <a:lumMod val="40000"/>
                  <a:lumOff val="60000"/>
                  <a:alpha val="34000"/>
                </a:schemeClr>
              </a:gs>
            </a:gsLst>
            <a:lin ang="5400000" scaled="0"/>
          </a:gradFill>
          <a:effectLst>
            <a:glow rad="101600">
              <a:schemeClr val="bg2">
                <a:alpha val="38000"/>
              </a:schemeClr>
            </a:glow>
            <a:softEdge rad="203200"/>
          </a:effectLst>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prstClr val="black"/>
                </a:solidFill>
                <a:latin typeface="Times New Roman" panose="02020603050405020304" pitchFamily="18" charset="0"/>
                <a:cs typeface="Times New Roman" panose="02020603050405020304" pitchFamily="18" charset="0"/>
              </a:rPr>
              <a:t>Группа разработки финансовых мер </a:t>
            </a:r>
            <a:br>
              <a:rPr lang="ru-RU" sz="1200" b="1" dirty="0" smtClean="0">
                <a:solidFill>
                  <a:prstClr val="black"/>
                </a:solidFill>
                <a:latin typeface="Times New Roman" panose="02020603050405020304" pitchFamily="18" charset="0"/>
                <a:cs typeface="Times New Roman" panose="02020603050405020304" pitchFamily="18" charset="0"/>
              </a:rPr>
            </a:br>
            <a:r>
              <a:rPr lang="ru-RU" sz="1200" b="1" dirty="0" smtClean="0">
                <a:solidFill>
                  <a:prstClr val="black"/>
                </a:solidFill>
                <a:latin typeface="Times New Roman" panose="02020603050405020304" pitchFamily="18" charset="0"/>
                <a:cs typeface="Times New Roman" panose="02020603050405020304" pitchFamily="18" charset="0"/>
              </a:rPr>
              <a:t>по борьбе с отмыванием денег (ФАТФ)</a:t>
            </a:r>
          </a:p>
        </p:txBody>
      </p:sp>
      <p:sp>
        <p:nvSpPr>
          <p:cNvPr id="27" name="TextBox 101"/>
          <p:cNvSpPr txBox="1">
            <a:spLocks noChangeArrowheads="1"/>
          </p:cNvSpPr>
          <p:nvPr/>
        </p:nvSpPr>
        <p:spPr bwMode="auto">
          <a:xfrm>
            <a:off x="3494638" y="317304"/>
            <a:ext cx="8504263" cy="509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7751" tIns="38876" rIns="77751" bIns="38876">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r" defTabSz="1219170" fontAlgn="base">
              <a:spcBef>
                <a:spcPct val="0"/>
              </a:spcBef>
              <a:spcAft>
                <a:spcPct val="0"/>
              </a:spcAft>
            </a:pPr>
            <a:r>
              <a:rPr lang="ru-RU" sz="1400" b="1" dirty="0" smtClean="0">
                <a:solidFill>
                  <a:srgbClr val="4472C4">
                    <a:lumMod val="50000"/>
                  </a:srgbClr>
                </a:solidFill>
                <a:latin typeface="Times New Roman" panose="02020603050405020304" pitchFamily="18" charset="0"/>
                <a:cs typeface="Times New Roman" panose="02020603050405020304" pitchFamily="18" charset="0"/>
              </a:rPr>
              <a:t>                                    ПРОВЕДЕНИЕ ВЗАИМНЫХ ОЦЕНОК ГРУППОЙ РАЗРАБОТКИ ФИНАНСОВЫХ МЕР ПО БОРЬБЕ С ОТМЫВАНИЕМ ДЕНЕГ</a:t>
            </a:r>
          </a:p>
        </p:txBody>
      </p:sp>
      <p:sp>
        <p:nvSpPr>
          <p:cNvPr id="30" name="Прямоугольник 29"/>
          <p:cNvSpPr/>
          <p:nvPr/>
        </p:nvSpPr>
        <p:spPr>
          <a:xfrm>
            <a:off x="8467349" y="2105047"/>
            <a:ext cx="3329314" cy="855435"/>
          </a:xfrm>
          <a:prstGeom prst="rect">
            <a:avLst/>
          </a:prstGeom>
          <a:gradFill>
            <a:gsLst>
              <a:gs pos="0">
                <a:schemeClr val="tx2">
                  <a:lumMod val="20000"/>
                  <a:lumOff val="80000"/>
                </a:schemeClr>
              </a:gs>
              <a:gs pos="50000">
                <a:schemeClr val="bg1">
                  <a:lumMod val="95000"/>
                </a:schemeClr>
              </a:gs>
              <a:gs pos="99000">
                <a:schemeClr val="tx2">
                  <a:lumMod val="40000"/>
                  <a:lumOff val="60000"/>
                  <a:alpha val="34000"/>
                </a:schemeClr>
              </a:gs>
            </a:gsLst>
            <a:lin ang="5400000" scaled="0"/>
          </a:gradFill>
          <a:effectLst>
            <a:glow rad="101600">
              <a:schemeClr val="bg2">
                <a:alpha val="38000"/>
              </a:schemeClr>
            </a:glow>
            <a:softEdge rad="203200"/>
          </a:effectLst>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prstClr val="black"/>
                </a:solidFill>
                <a:latin typeface="Times New Roman" panose="02020603050405020304" pitchFamily="18" charset="0"/>
                <a:cs typeface="Times New Roman" panose="02020603050405020304" pitchFamily="18" charset="0"/>
              </a:rPr>
              <a:t>Евразийская группа по противодействию легализации преступных доходов </a:t>
            </a:r>
            <a:br>
              <a:rPr lang="ru-RU" sz="1200" b="1" dirty="0" smtClean="0">
                <a:solidFill>
                  <a:prstClr val="black"/>
                </a:solidFill>
                <a:latin typeface="Times New Roman" panose="02020603050405020304" pitchFamily="18" charset="0"/>
                <a:cs typeface="Times New Roman" panose="02020603050405020304" pitchFamily="18" charset="0"/>
              </a:rPr>
            </a:br>
            <a:r>
              <a:rPr lang="ru-RU" sz="1200" b="1" dirty="0" smtClean="0">
                <a:solidFill>
                  <a:prstClr val="black"/>
                </a:solidFill>
                <a:latin typeface="Times New Roman" panose="02020603050405020304" pitchFamily="18" charset="0"/>
                <a:cs typeface="Times New Roman" panose="02020603050405020304" pitchFamily="18" charset="0"/>
              </a:rPr>
              <a:t>и финансирования терроризма (ЕАГ)</a:t>
            </a:r>
            <a:endParaRPr lang="ru-RU" sz="1200" b="1" dirty="0">
              <a:solidFill>
                <a:prstClr val="black"/>
              </a:solidFill>
              <a:latin typeface="Times New Roman" panose="02020603050405020304" pitchFamily="18" charset="0"/>
              <a:cs typeface="Times New Roman" panose="02020603050405020304" pitchFamily="18" charset="0"/>
            </a:endParaRPr>
          </a:p>
        </p:txBody>
      </p:sp>
      <p:sp>
        <p:nvSpPr>
          <p:cNvPr id="31" name="Прямоугольник 30"/>
          <p:cNvSpPr/>
          <p:nvPr/>
        </p:nvSpPr>
        <p:spPr>
          <a:xfrm>
            <a:off x="4264182" y="2105047"/>
            <a:ext cx="3799459" cy="855435"/>
          </a:xfrm>
          <a:prstGeom prst="rect">
            <a:avLst/>
          </a:prstGeom>
          <a:gradFill>
            <a:gsLst>
              <a:gs pos="0">
                <a:schemeClr val="tx2">
                  <a:lumMod val="20000"/>
                  <a:lumOff val="80000"/>
                </a:schemeClr>
              </a:gs>
              <a:gs pos="50000">
                <a:schemeClr val="bg1">
                  <a:lumMod val="95000"/>
                </a:schemeClr>
              </a:gs>
              <a:gs pos="99000">
                <a:schemeClr val="tx2">
                  <a:lumMod val="40000"/>
                  <a:lumOff val="60000"/>
                  <a:alpha val="34000"/>
                </a:schemeClr>
              </a:gs>
            </a:gsLst>
            <a:lin ang="5400000" scaled="0"/>
          </a:gradFill>
          <a:effectLst>
            <a:glow rad="101600">
              <a:schemeClr val="bg2">
                <a:alpha val="38000"/>
              </a:schemeClr>
            </a:glow>
            <a:softEdge rad="203200"/>
          </a:effectLst>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prstClr val="black"/>
                </a:solidFill>
                <a:latin typeface="Times New Roman" panose="02020603050405020304" pitchFamily="18" charset="0"/>
                <a:cs typeface="Times New Roman" panose="02020603050405020304" pitchFamily="18" charset="0"/>
              </a:rPr>
              <a:t>Комитет экспертов Совета Европы по оценке мер противодействия легализации преступных доходов и финансированию терроризма (МАНИВЭЛ)</a:t>
            </a:r>
            <a:endParaRPr lang="ru-RU" sz="1200" b="1" dirty="0">
              <a:solidFill>
                <a:prstClr val="black"/>
              </a:solidFill>
              <a:latin typeface="Times New Roman" panose="02020603050405020304" pitchFamily="18" charset="0"/>
              <a:cs typeface="Times New Roman" panose="02020603050405020304" pitchFamily="18" charset="0"/>
            </a:endParaRPr>
          </a:p>
        </p:txBody>
      </p:sp>
      <p:sp>
        <p:nvSpPr>
          <p:cNvPr id="36" name="Прямоугольник 35"/>
          <p:cNvSpPr/>
          <p:nvPr/>
        </p:nvSpPr>
        <p:spPr bwMode="auto">
          <a:xfrm>
            <a:off x="3872954" y="1441737"/>
            <a:ext cx="3809632" cy="408583"/>
          </a:xfrm>
          <a:prstGeom prst="rect">
            <a:avLst/>
          </a:prstGeom>
          <a:solidFill>
            <a:srgbClr val="D2DEEF"/>
          </a:solidFill>
          <a:ln>
            <a:noFill/>
          </a:ln>
          <a:scene3d>
            <a:camera prst="orthographicFront"/>
            <a:lightRig rig="threePt" dir="t"/>
          </a:scene3d>
          <a:sp3d>
            <a:bevelT/>
            <a:bevelB w="165100" prst="coolSlant"/>
          </a:sp3d>
        </p:spPr>
        <p:style>
          <a:lnRef idx="2">
            <a:schemeClr val="accent1">
              <a:shade val="50000"/>
            </a:schemeClr>
          </a:lnRef>
          <a:fillRef idx="1">
            <a:schemeClr val="accent1"/>
          </a:fillRef>
          <a:effectRef idx="0">
            <a:schemeClr val="accent1"/>
          </a:effectRef>
          <a:fontRef idx="minor">
            <a:schemeClr val="lt1"/>
          </a:fontRef>
        </p:style>
        <p:txBody>
          <a:bodyPr lIns="77749" tIns="38875" rIns="77749" bIns="38875" anchor="ctr"/>
          <a:lstStyle/>
          <a:p>
            <a:pPr algn="ctr"/>
            <a:r>
              <a:rPr lang="ru-RU" sz="1400" b="1" dirty="0">
                <a:solidFill>
                  <a:prstClr val="black"/>
                </a:solidFill>
                <a:latin typeface="Times New Roman" panose="02020603050405020304" pitchFamily="18" charset="0"/>
                <a:cs typeface="Times New Roman" panose="02020603050405020304" pitchFamily="18" charset="0"/>
              </a:rPr>
              <a:t>Российская Федерация</a:t>
            </a:r>
          </a:p>
        </p:txBody>
      </p:sp>
      <p:sp>
        <p:nvSpPr>
          <p:cNvPr id="55" name="Прямоугольник 54"/>
          <p:cNvSpPr/>
          <p:nvPr/>
        </p:nvSpPr>
        <p:spPr bwMode="auto">
          <a:xfrm>
            <a:off x="432321" y="3158507"/>
            <a:ext cx="11364343" cy="584775"/>
          </a:xfrm>
          <a:prstGeom prst="rect">
            <a:avLst/>
          </a:prstGeom>
          <a:solidFill>
            <a:srgbClr val="8497B0"/>
          </a:solidFill>
          <a:effectLst>
            <a:outerShdw blurRad="50800" dist="50800" dir="5400000" sx="1000" sy="1000" algn="ctr" rotWithShape="0">
              <a:srgbClr val="000000"/>
            </a:outerShdw>
          </a:effectLst>
          <a:scene3d>
            <a:camera prst="orthographicFront"/>
            <a:lightRig rig="threePt" dir="t"/>
          </a:scene3d>
          <a:sp3d>
            <a:bevelT/>
            <a:bevelB/>
          </a:sp3d>
        </p:spPr>
        <p:txBody>
          <a:bodyPr wrap="square" rtlCol="0">
            <a:spAutoFit/>
          </a:bodyPr>
          <a:lstStyle/>
          <a:p>
            <a:pPr algn="ctr"/>
            <a:r>
              <a:rPr lang="ru-RU" sz="1600" b="1" dirty="0">
                <a:solidFill>
                  <a:prstClr val="white"/>
                </a:solidFill>
                <a:latin typeface="Times New Roman" panose="02020603050405020304" pitchFamily="18" charset="0"/>
                <a:cs typeface="Times New Roman" panose="02020603050405020304" pitchFamily="18" charset="0"/>
              </a:rPr>
              <a:t>ФАТФ проводит четвертый раунд взаимных оценок своих членов на основе Рекомендаций ФАТФ (2012 г.) </a:t>
            </a:r>
            <a:r>
              <a:rPr lang="ru-RU" sz="1600" b="1" dirty="0" smtClean="0">
                <a:solidFill>
                  <a:prstClr val="white"/>
                </a:solidFill>
                <a:latin typeface="Times New Roman" panose="02020603050405020304" pitchFamily="18" charset="0"/>
                <a:cs typeface="Times New Roman" panose="02020603050405020304" pitchFamily="18" charset="0"/>
              </a:rPr>
              <a:t/>
            </a:r>
            <a:br>
              <a:rPr lang="ru-RU" sz="1600" b="1" dirty="0" smtClean="0">
                <a:solidFill>
                  <a:prstClr val="white"/>
                </a:solidFill>
                <a:latin typeface="Times New Roman" panose="02020603050405020304" pitchFamily="18" charset="0"/>
                <a:cs typeface="Times New Roman" panose="02020603050405020304" pitchFamily="18" charset="0"/>
              </a:rPr>
            </a:br>
            <a:r>
              <a:rPr lang="ru-RU" sz="1600" b="1" dirty="0" smtClean="0">
                <a:solidFill>
                  <a:prstClr val="white"/>
                </a:solidFill>
                <a:latin typeface="Times New Roman" panose="02020603050405020304" pitchFamily="18" charset="0"/>
                <a:cs typeface="Times New Roman" panose="02020603050405020304" pitchFamily="18" charset="0"/>
              </a:rPr>
              <a:t>и </a:t>
            </a:r>
            <a:r>
              <a:rPr lang="ru-RU" sz="1600" b="1" dirty="0">
                <a:solidFill>
                  <a:prstClr val="white"/>
                </a:solidFill>
                <a:latin typeface="Times New Roman" panose="02020603050405020304" pitchFamily="18" charset="0"/>
                <a:cs typeface="Times New Roman" panose="02020603050405020304" pitchFamily="18" charset="0"/>
              </a:rPr>
              <a:t>Методологии оценки соответствия Рекомендациям ФАТФ и эффективности систем ПОД/ФТ (2013 г.)  </a:t>
            </a:r>
          </a:p>
        </p:txBody>
      </p:sp>
      <p:sp>
        <p:nvSpPr>
          <p:cNvPr id="57" name="Прямоугольник 56"/>
          <p:cNvSpPr/>
          <p:nvPr/>
        </p:nvSpPr>
        <p:spPr bwMode="auto">
          <a:xfrm>
            <a:off x="432323" y="3935304"/>
            <a:ext cx="4683373" cy="752025"/>
          </a:xfrm>
          <a:prstGeom prst="rect">
            <a:avLst/>
          </a:prstGeom>
          <a:solidFill>
            <a:srgbClr val="D2DEEF"/>
          </a:solidFill>
          <a:ln>
            <a:noFill/>
          </a:ln>
          <a:scene3d>
            <a:camera prst="orthographicFront"/>
            <a:lightRig rig="threePt" dir="t"/>
          </a:scene3d>
          <a:sp3d>
            <a:bevelT/>
            <a:bevelB w="165100" prst="coolSlant"/>
          </a:sp3d>
        </p:spPr>
        <p:style>
          <a:lnRef idx="2">
            <a:schemeClr val="accent1">
              <a:shade val="50000"/>
            </a:schemeClr>
          </a:lnRef>
          <a:fillRef idx="1">
            <a:schemeClr val="accent1"/>
          </a:fillRef>
          <a:effectRef idx="0">
            <a:schemeClr val="accent1"/>
          </a:effectRef>
          <a:fontRef idx="minor">
            <a:schemeClr val="lt1"/>
          </a:fontRef>
        </p:style>
        <p:txBody>
          <a:bodyPr lIns="77749" tIns="38875" rIns="77749" bIns="38875" anchor="ctr"/>
          <a:lstStyle/>
          <a:p>
            <a:pPr algn="ctr"/>
            <a:r>
              <a:rPr lang="ru-RU" sz="1400" b="1" dirty="0">
                <a:solidFill>
                  <a:prstClr val="black"/>
                </a:solidFill>
                <a:latin typeface="Times New Roman" panose="02020603050405020304" pitchFamily="18" charset="0"/>
                <a:cs typeface="Times New Roman" panose="02020603050405020304" pitchFamily="18" charset="0"/>
              </a:rPr>
              <a:t>Объем оценок включает два взаимосвязанных компонента</a:t>
            </a:r>
          </a:p>
        </p:txBody>
      </p:sp>
      <p:sp>
        <p:nvSpPr>
          <p:cNvPr id="58" name="Прямоугольник 57"/>
          <p:cNvSpPr/>
          <p:nvPr/>
        </p:nvSpPr>
        <p:spPr bwMode="auto">
          <a:xfrm>
            <a:off x="432321" y="4749682"/>
            <a:ext cx="4683376" cy="916211"/>
          </a:xfrm>
          <a:prstGeom prst="rect">
            <a:avLst/>
          </a:prstGeom>
          <a:gradFill>
            <a:gsLst>
              <a:gs pos="0">
                <a:schemeClr val="tx2">
                  <a:lumMod val="20000"/>
                  <a:lumOff val="80000"/>
                </a:schemeClr>
              </a:gs>
              <a:gs pos="50000">
                <a:schemeClr val="bg1">
                  <a:lumMod val="95000"/>
                </a:schemeClr>
              </a:gs>
              <a:gs pos="99000">
                <a:schemeClr val="tx2">
                  <a:lumMod val="40000"/>
                  <a:lumOff val="60000"/>
                  <a:alpha val="34000"/>
                </a:schemeClr>
              </a:gs>
            </a:gsLst>
            <a:lin ang="5400000" scaled="0"/>
          </a:gradFill>
          <a:effectLst>
            <a:glow rad="101600">
              <a:schemeClr val="bg2">
                <a:alpha val="38000"/>
              </a:schemeClr>
            </a:glow>
            <a:softEdge rad="203200"/>
          </a:effectLst>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a:solidFill>
                  <a:prstClr val="black"/>
                </a:solidFill>
                <a:latin typeface="Times New Roman" panose="02020603050405020304" pitchFamily="18" charset="0"/>
                <a:cs typeface="Times New Roman" panose="02020603050405020304" pitchFamily="18" charset="0"/>
              </a:rPr>
              <a:t>Компонент технического соответствия будет оценивать, вступили в силу и действуют ли необходимые законы, положения или другие необходимые меры, а также существуют ли поддерживающие институциональные рамки ПОД/ФТ</a:t>
            </a:r>
          </a:p>
        </p:txBody>
      </p:sp>
      <p:sp>
        <p:nvSpPr>
          <p:cNvPr id="59" name="Прямоугольник 58"/>
          <p:cNvSpPr/>
          <p:nvPr/>
        </p:nvSpPr>
        <p:spPr bwMode="auto">
          <a:xfrm>
            <a:off x="432322" y="5753197"/>
            <a:ext cx="4683374" cy="841973"/>
          </a:xfrm>
          <a:prstGeom prst="rect">
            <a:avLst/>
          </a:prstGeom>
          <a:gradFill>
            <a:gsLst>
              <a:gs pos="0">
                <a:schemeClr val="tx2">
                  <a:lumMod val="20000"/>
                  <a:lumOff val="80000"/>
                </a:schemeClr>
              </a:gs>
              <a:gs pos="50000">
                <a:schemeClr val="bg1">
                  <a:lumMod val="95000"/>
                </a:schemeClr>
              </a:gs>
              <a:gs pos="99000">
                <a:schemeClr val="tx2">
                  <a:lumMod val="40000"/>
                  <a:lumOff val="60000"/>
                  <a:alpha val="34000"/>
                </a:schemeClr>
              </a:gs>
            </a:gsLst>
            <a:lin ang="5400000" scaled="0"/>
          </a:gradFill>
          <a:effectLst>
            <a:glow rad="101600">
              <a:schemeClr val="bg2">
                <a:alpha val="38000"/>
              </a:schemeClr>
            </a:glow>
            <a:softEdge rad="203200"/>
          </a:effectLst>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a:solidFill>
                  <a:prstClr val="black"/>
                </a:solidFill>
                <a:latin typeface="Times New Roman" panose="02020603050405020304" pitchFamily="18" charset="0"/>
                <a:cs typeface="Times New Roman" panose="02020603050405020304" pitchFamily="18" charset="0"/>
              </a:rPr>
              <a:t>Компонент эффективности будет оценивать работу систем ПОД/ФТ и степень, в которой страна достигает определенного набора результатов</a:t>
            </a:r>
          </a:p>
        </p:txBody>
      </p:sp>
      <p:sp>
        <p:nvSpPr>
          <p:cNvPr id="60" name="Прямоугольник 59"/>
          <p:cNvSpPr/>
          <p:nvPr/>
        </p:nvSpPr>
        <p:spPr bwMode="auto">
          <a:xfrm>
            <a:off x="5272217" y="3935302"/>
            <a:ext cx="6524446" cy="752027"/>
          </a:xfrm>
          <a:prstGeom prst="rect">
            <a:avLst/>
          </a:prstGeom>
          <a:solidFill>
            <a:srgbClr val="D2DEEF"/>
          </a:solidFill>
          <a:ln>
            <a:noFill/>
          </a:ln>
          <a:scene3d>
            <a:camera prst="orthographicFront"/>
            <a:lightRig rig="threePt" dir="t"/>
          </a:scene3d>
          <a:sp3d>
            <a:bevelT/>
            <a:bevelB w="165100" prst="coolSlant"/>
          </a:sp3d>
        </p:spPr>
        <p:style>
          <a:lnRef idx="2">
            <a:schemeClr val="accent1">
              <a:shade val="50000"/>
            </a:schemeClr>
          </a:lnRef>
          <a:fillRef idx="1">
            <a:schemeClr val="accent1"/>
          </a:fillRef>
          <a:effectRef idx="0">
            <a:schemeClr val="accent1"/>
          </a:effectRef>
          <a:fontRef idx="minor">
            <a:schemeClr val="lt1"/>
          </a:fontRef>
        </p:style>
        <p:txBody>
          <a:bodyPr lIns="77749" tIns="38875" rIns="77749" bIns="38875" anchor="ctr"/>
          <a:lstStyle/>
          <a:p>
            <a:pPr algn="ctr"/>
            <a:r>
              <a:rPr lang="ru-RU" sz="1400" b="1" dirty="0">
                <a:solidFill>
                  <a:prstClr val="black"/>
                </a:solidFill>
                <a:latin typeface="Times New Roman" panose="02020603050405020304" pitchFamily="18" charset="0"/>
                <a:cs typeface="Times New Roman" panose="02020603050405020304" pitchFamily="18" charset="0"/>
              </a:rPr>
              <a:t>Общие принципы и цели, которые определяют взаимные оценки ФАТФ, </a:t>
            </a:r>
            <a:r>
              <a:rPr lang="ru-RU" sz="1400" b="1" dirty="0" smtClean="0">
                <a:solidFill>
                  <a:prstClr val="black"/>
                </a:solidFill>
                <a:latin typeface="Times New Roman" panose="02020603050405020304" pitchFamily="18" charset="0"/>
                <a:cs typeface="Times New Roman" panose="02020603050405020304" pitchFamily="18" charset="0"/>
              </a:rPr>
              <a:t/>
            </a:r>
            <a:br>
              <a:rPr lang="ru-RU" sz="1400" b="1" dirty="0" smtClean="0">
                <a:solidFill>
                  <a:prstClr val="black"/>
                </a:solidFill>
                <a:latin typeface="Times New Roman" panose="02020603050405020304" pitchFamily="18" charset="0"/>
                <a:cs typeface="Times New Roman" panose="02020603050405020304" pitchFamily="18" charset="0"/>
              </a:rPr>
            </a:br>
            <a:r>
              <a:rPr lang="ru-RU" sz="1400" b="1" dirty="0" smtClean="0">
                <a:solidFill>
                  <a:prstClr val="black"/>
                </a:solidFill>
                <a:latin typeface="Times New Roman" panose="02020603050405020304" pitchFamily="18" charset="0"/>
                <a:cs typeface="Times New Roman" panose="02020603050405020304" pitchFamily="18" charset="0"/>
              </a:rPr>
              <a:t>а </a:t>
            </a:r>
            <a:r>
              <a:rPr lang="ru-RU" sz="1400" b="1" dirty="0">
                <a:solidFill>
                  <a:prstClr val="black"/>
                </a:solidFill>
                <a:latin typeface="Times New Roman" panose="02020603050405020304" pitchFamily="18" charset="0"/>
                <a:cs typeface="Times New Roman" panose="02020603050405020304" pitchFamily="18" charset="0"/>
              </a:rPr>
              <a:t>также оценки ПОД/ФТ, проводимые региональными органами ФАТФ (</a:t>
            </a:r>
            <a:r>
              <a:rPr lang="en-US" sz="1400" b="1" dirty="0">
                <a:solidFill>
                  <a:prstClr val="black"/>
                </a:solidFill>
                <a:latin typeface="Times New Roman" panose="02020603050405020304" pitchFamily="18" charset="0"/>
                <a:cs typeface="Times New Roman" panose="02020603050405020304" pitchFamily="18" charset="0"/>
              </a:rPr>
              <a:t>FSRB</a:t>
            </a:r>
            <a:r>
              <a:rPr lang="ru-RU" sz="1400" b="1" dirty="0">
                <a:solidFill>
                  <a:prstClr val="black"/>
                </a:solidFill>
                <a:latin typeface="Times New Roman" panose="02020603050405020304" pitchFamily="18" charset="0"/>
                <a:cs typeface="Times New Roman" panose="02020603050405020304" pitchFamily="18" charset="0"/>
              </a:rPr>
              <a:t>), </a:t>
            </a:r>
            <a:r>
              <a:rPr lang="ru-RU" sz="1400" b="1" dirty="0" smtClean="0">
                <a:solidFill>
                  <a:prstClr val="black"/>
                </a:solidFill>
                <a:latin typeface="Times New Roman" panose="02020603050405020304" pitchFamily="18" charset="0"/>
                <a:cs typeface="Times New Roman" panose="02020603050405020304" pitchFamily="18" charset="0"/>
              </a:rPr>
              <a:t>МВФ или </a:t>
            </a:r>
            <a:r>
              <a:rPr lang="ru-RU" sz="1400" b="1" dirty="0">
                <a:solidFill>
                  <a:prstClr val="black"/>
                </a:solidFill>
                <a:latin typeface="Times New Roman" panose="02020603050405020304" pitchFamily="18" charset="0"/>
                <a:cs typeface="Times New Roman" panose="02020603050405020304" pitchFamily="18" charset="0"/>
              </a:rPr>
              <a:t>Всемирным банком должны:</a:t>
            </a:r>
          </a:p>
        </p:txBody>
      </p:sp>
      <p:sp>
        <p:nvSpPr>
          <p:cNvPr id="62" name="Прямоугольник 61"/>
          <p:cNvSpPr/>
          <p:nvPr/>
        </p:nvSpPr>
        <p:spPr>
          <a:xfrm>
            <a:off x="5329881" y="4766131"/>
            <a:ext cx="6466783" cy="1829039"/>
          </a:xfrm>
          <a:prstGeom prst="rect">
            <a:avLst/>
          </a:prstGeom>
          <a:gradFill>
            <a:gsLst>
              <a:gs pos="0">
                <a:schemeClr val="tx2">
                  <a:lumMod val="20000"/>
                  <a:lumOff val="80000"/>
                </a:schemeClr>
              </a:gs>
              <a:gs pos="50000">
                <a:schemeClr val="bg1">
                  <a:lumMod val="95000"/>
                </a:schemeClr>
              </a:gs>
              <a:gs pos="99000">
                <a:schemeClr val="tx2">
                  <a:lumMod val="40000"/>
                  <a:lumOff val="60000"/>
                  <a:alpha val="34000"/>
                </a:schemeClr>
              </a:gs>
            </a:gsLst>
            <a:lin ang="5400000" scaled="0"/>
          </a:gradFill>
          <a:effectLst>
            <a:glow rad="101600">
              <a:schemeClr val="bg2">
                <a:alpha val="38000"/>
              </a:schemeClr>
            </a:glow>
            <a:softEdge rad="203200"/>
          </a:effectLst>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lgn="just">
              <a:buFont typeface="Arial" panose="020B0604020202020204" pitchFamily="34" charset="0"/>
              <a:buChar char="•"/>
            </a:pPr>
            <a:r>
              <a:rPr lang="ru-RU" sz="1200" dirty="0" smtClean="0">
                <a:solidFill>
                  <a:prstClr val="black"/>
                </a:solidFill>
                <a:latin typeface="Times New Roman" panose="02020603050405020304" pitchFamily="18" charset="0"/>
                <a:cs typeface="Times New Roman" panose="02020603050405020304" pitchFamily="18" charset="0"/>
              </a:rPr>
              <a:t>Обеспечить своевременное предоставление объективных и точных отчетов</a:t>
            </a:r>
          </a:p>
          <a:p>
            <a:pPr marL="171450" indent="-171450" algn="just">
              <a:buFont typeface="Arial" panose="020B0604020202020204" pitchFamily="34" charset="0"/>
              <a:buChar char="•"/>
            </a:pPr>
            <a:r>
              <a:rPr lang="ru-RU" sz="1200" dirty="0" smtClean="0">
                <a:solidFill>
                  <a:prstClr val="black"/>
                </a:solidFill>
                <a:latin typeface="Times New Roman" panose="02020603050405020304" pitchFamily="18" charset="0"/>
                <a:cs typeface="Times New Roman" panose="02020603050405020304" pitchFamily="18" charset="0"/>
              </a:rPr>
              <a:t>Обеспечить прозрачность и равенство обращения с точки зрения процесса оценки для всех стран</a:t>
            </a:r>
          </a:p>
          <a:p>
            <a:pPr marL="171450" indent="-171450" algn="just">
              <a:buFont typeface="Arial" panose="020B0604020202020204" pitchFamily="34" charset="0"/>
              <a:buChar char="•"/>
            </a:pPr>
            <a:r>
              <a:rPr lang="ru-RU" sz="1200" dirty="0" smtClean="0">
                <a:solidFill>
                  <a:prstClr val="black"/>
                </a:solidFill>
                <a:latin typeface="Times New Roman" panose="02020603050405020304" pitchFamily="18" charset="0"/>
                <a:cs typeface="Times New Roman" panose="02020603050405020304" pitchFamily="18" charset="0"/>
              </a:rPr>
              <a:t>Быть четкими и прозрачными, поощрять внедрение более качественных стандартов, выявлять и продвигать эффективную практику и предупреждать государства и частный сектор об областях, нуждающихся в укреплении</a:t>
            </a:r>
          </a:p>
          <a:p>
            <a:pPr marL="171450" indent="-171450" algn="just">
              <a:buFont typeface="Arial" panose="020B0604020202020204" pitchFamily="34" charset="0"/>
              <a:buChar char="•"/>
            </a:pPr>
            <a:r>
              <a:rPr lang="ru-RU" sz="1200" dirty="0" smtClean="0">
                <a:solidFill>
                  <a:prstClr val="black"/>
                </a:solidFill>
                <a:latin typeface="Times New Roman" panose="02020603050405020304" pitchFamily="18" charset="0"/>
                <a:cs typeface="Times New Roman" panose="02020603050405020304" pitchFamily="18" charset="0"/>
              </a:rPr>
              <a:t>Быть достаточно эффективными, чтобы гарантировать отсутствие излишних задержек или дублирования в процессах, а также обеспечить эффективное использование ресурсов </a:t>
            </a:r>
          </a:p>
        </p:txBody>
      </p:sp>
      <p:cxnSp>
        <p:nvCxnSpPr>
          <p:cNvPr id="6" name="Прямая соединительная линия 5"/>
          <p:cNvCxnSpPr/>
          <p:nvPr/>
        </p:nvCxnSpPr>
        <p:spPr>
          <a:xfrm>
            <a:off x="2096981" y="1964602"/>
            <a:ext cx="7825617" cy="0"/>
          </a:xfrm>
          <a:prstGeom prst="line">
            <a:avLst/>
          </a:prstGeom>
          <a:ln w="28575"/>
          <a:scene3d>
            <a:camera prst="orthographicFront"/>
            <a:lightRig rig="threePt" dir="t"/>
          </a:scene3d>
          <a:sp3d>
            <a:bevelT/>
            <a:bevelB/>
          </a:sp3d>
        </p:spPr>
        <p:style>
          <a:lnRef idx="1">
            <a:schemeClr val="accent1"/>
          </a:lnRef>
          <a:fillRef idx="0">
            <a:schemeClr val="accent1"/>
          </a:fillRef>
          <a:effectRef idx="0">
            <a:schemeClr val="accent1"/>
          </a:effectRef>
          <a:fontRef idx="minor">
            <a:schemeClr val="tx1"/>
          </a:fontRef>
        </p:style>
      </p:cxnSp>
      <p:cxnSp>
        <p:nvCxnSpPr>
          <p:cNvPr id="9" name="Прямая соединительная линия 8"/>
          <p:cNvCxnSpPr/>
          <p:nvPr/>
        </p:nvCxnSpPr>
        <p:spPr>
          <a:xfrm>
            <a:off x="5815243" y="1850319"/>
            <a:ext cx="0" cy="105230"/>
          </a:xfrm>
          <a:prstGeom prst="line">
            <a:avLst/>
          </a:prstGeom>
          <a:ln w="28575"/>
          <a:scene3d>
            <a:camera prst="orthographicFront"/>
            <a:lightRig rig="threePt" dir="t"/>
          </a:scene3d>
          <a:sp3d>
            <a:bevelT/>
            <a:bevelB/>
          </a:sp3d>
        </p:spPr>
        <p:style>
          <a:lnRef idx="1">
            <a:schemeClr val="accent1"/>
          </a:lnRef>
          <a:fillRef idx="0">
            <a:schemeClr val="accent1"/>
          </a:fillRef>
          <a:effectRef idx="0">
            <a:schemeClr val="accent1"/>
          </a:effectRef>
          <a:fontRef idx="minor">
            <a:schemeClr val="tx1"/>
          </a:fontRef>
        </p:style>
      </p:cxnSp>
      <p:cxnSp>
        <p:nvCxnSpPr>
          <p:cNvPr id="12" name="Прямая со стрелкой 11"/>
          <p:cNvCxnSpPr>
            <a:endCxn id="19" idx="0"/>
          </p:cNvCxnSpPr>
          <p:nvPr/>
        </p:nvCxnSpPr>
        <p:spPr>
          <a:xfrm>
            <a:off x="2096981" y="1964602"/>
            <a:ext cx="0" cy="140445"/>
          </a:xfrm>
          <a:prstGeom prst="straightConnector1">
            <a:avLst/>
          </a:prstGeom>
          <a:ln w="28575">
            <a:tailEnd type="stealth"/>
          </a:ln>
          <a:scene3d>
            <a:camera prst="orthographicFront"/>
            <a:lightRig rig="threePt" dir="t"/>
          </a:scene3d>
          <a:sp3d>
            <a:bevelT/>
            <a:bevelB/>
          </a:sp3d>
        </p:spPr>
        <p:style>
          <a:lnRef idx="1">
            <a:schemeClr val="accent1"/>
          </a:lnRef>
          <a:fillRef idx="0">
            <a:schemeClr val="accent1"/>
          </a:fillRef>
          <a:effectRef idx="0">
            <a:schemeClr val="accent1"/>
          </a:effectRef>
          <a:fontRef idx="minor">
            <a:schemeClr val="tx1"/>
          </a:fontRef>
        </p:style>
      </p:cxnSp>
      <p:cxnSp>
        <p:nvCxnSpPr>
          <p:cNvPr id="16" name="Прямая со стрелкой 15"/>
          <p:cNvCxnSpPr/>
          <p:nvPr/>
        </p:nvCxnSpPr>
        <p:spPr>
          <a:xfrm>
            <a:off x="5821023" y="1964602"/>
            <a:ext cx="1" cy="140445"/>
          </a:xfrm>
          <a:prstGeom prst="straightConnector1">
            <a:avLst/>
          </a:prstGeom>
          <a:ln w="28575">
            <a:tailEnd type="stealth"/>
          </a:ln>
          <a:scene3d>
            <a:camera prst="orthographicFront"/>
            <a:lightRig rig="threePt" dir="t"/>
          </a:scene3d>
          <a:sp3d>
            <a:bevelT/>
            <a:bevelB/>
          </a:sp3d>
        </p:spPr>
        <p:style>
          <a:lnRef idx="1">
            <a:schemeClr val="accent1"/>
          </a:lnRef>
          <a:fillRef idx="0">
            <a:schemeClr val="accent1"/>
          </a:fillRef>
          <a:effectRef idx="0">
            <a:schemeClr val="accent1"/>
          </a:effectRef>
          <a:fontRef idx="minor">
            <a:schemeClr val="tx1"/>
          </a:fontRef>
        </p:style>
      </p:cxnSp>
      <p:cxnSp>
        <p:nvCxnSpPr>
          <p:cNvPr id="18" name="Прямая со стрелкой 17"/>
          <p:cNvCxnSpPr/>
          <p:nvPr/>
        </p:nvCxnSpPr>
        <p:spPr>
          <a:xfrm>
            <a:off x="9922598" y="1964602"/>
            <a:ext cx="0" cy="140445"/>
          </a:xfrm>
          <a:prstGeom prst="straightConnector1">
            <a:avLst/>
          </a:prstGeom>
          <a:ln w="28575">
            <a:tailEnd type="stealth"/>
          </a:ln>
          <a:scene3d>
            <a:camera prst="orthographicFront"/>
            <a:lightRig rig="threePt" dir="t"/>
          </a:scene3d>
          <a:sp3d>
            <a:bevelT/>
            <a:bevelB/>
          </a:sp3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73839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 descr="C:\Users\Public\Pictures\Sample Pictures\Рисунок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5162550"/>
          </a:xfrm>
          <a:prstGeom prst="rect">
            <a:avLst/>
          </a:prstGeom>
          <a:noFill/>
          <a:extLst>
            <a:ext uri="{909E8E84-426E-40DD-AFC4-6F175D3DCCD1}">
              <a14:hiddenFill xmlns:a14="http://schemas.microsoft.com/office/drawing/2010/main">
                <a:solidFill>
                  <a:srgbClr val="FFFFFF"/>
                </a:solidFill>
              </a14:hiddenFill>
            </a:ext>
          </a:extLst>
        </p:spPr>
      </p:pic>
      <p:sp>
        <p:nvSpPr>
          <p:cNvPr id="2" name="Номер слайда 1"/>
          <p:cNvSpPr>
            <a:spLocks noGrp="1"/>
          </p:cNvSpPr>
          <p:nvPr>
            <p:ph type="sldNum" sz="quarter" idx="12"/>
          </p:nvPr>
        </p:nvSpPr>
        <p:spPr>
          <a:xfrm>
            <a:off x="11847612" y="6538917"/>
            <a:ext cx="344388" cy="319083"/>
          </a:xfrm>
        </p:spPr>
        <p:txBody>
          <a:bodyPr/>
          <a:lstStyle/>
          <a:p>
            <a:pPr defTabSz="1219170">
              <a:defRPr/>
            </a:pPr>
            <a:fld id="{47EA9584-6FC9-446B-89E9-C9D48C4D1663}" type="slidenum">
              <a:rPr lang="ru-RU" b="1">
                <a:solidFill>
                  <a:srgbClr val="002060"/>
                </a:solidFill>
                <a:latin typeface="Times New Roman" panose="02020603050405020304" pitchFamily="18" charset="0"/>
                <a:cs typeface="Times New Roman" panose="02020603050405020304" pitchFamily="18" charset="0"/>
              </a:rPr>
              <a:pPr defTabSz="1219170">
                <a:defRPr/>
              </a:pPr>
              <a:t>4</a:t>
            </a:fld>
            <a:endParaRPr lang="ru-RU" b="1" dirty="0">
              <a:solidFill>
                <a:srgbClr val="002060"/>
              </a:solidFill>
              <a:latin typeface="Times New Roman" panose="02020603050405020304" pitchFamily="18" charset="0"/>
              <a:cs typeface="Times New Roman" panose="02020603050405020304" pitchFamily="18" charset="0"/>
            </a:endParaRPr>
          </a:p>
        </p:txBody>
      </p:sp>
      <p:sp>
        <p:nvSpPr>
          <p:cNvPr id="29" name="TextBox 101"/>
          <p:cNvSpPr txBox="1">
            <a:spLocks noChangeArrowheads="1"/>
          </p:cNvSpPr>
          <p:nvPr/>
        </p:nvSpPr>
        <p:spPr bwMode="auto">
          <a:xfrm>
            <a:off x="2331436" y="177639"/>
            <a:ext cx="9757272" cy="724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7751" tIns="38876" rIns="77751" bIns="38876">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r" defTabSz="1219170" fontAlgn="base">
              <a:spcBef>
                <a:spcPct val="0"/>
              </a:spcBef>
              <a:spcAft>
                <a:spcPct val="0"/>
              </a:spcAft>
            </a:pPr>
            <a:r>
              <a:rPr lang="ru-RU" sz="1400" b="1" dirty="0">
                <a:solidFill>
                  <a:srgbClr val="002060"/>
                </a:solidFill>
                <a:latin typeface="Times New Roman" panose="02020603050405020304" pitchFamily="18" charset="0"/>
                <a:cs typeface="Times New Roman" panose="02020603050405020304" pitchFamily="18" charset="0"/>
              </a:rPr>
              <a:t>ПОДГОТОВКА К МЕЖДУНАРОДНОЙ ОЦЕНКЕ ЭФФЕКТИВНОСТИ </a:t>
            </a:r>
          </a:p>
          <a:p>
            <a:pPr algn="r" defTabSz="1219170" fontAlgn="base">
              <a:spcBef>
                <a:spcPct val="0"/>
              </a:spcBef>
              <a:spcAft>
                <a:spcPct val="0"/>
              </a:spcAft>
            </a:pPr>
            <a:r>
              <a:rPr lang="ru-RU" sz="1400" b="1" dirty="0">
                <a:solidFill>
                  <a:srgbClr val="002060"/>
                </a:solidFill>
                <a:latin typeface="Times New Roman" panose="02020603050405020304" pitchFamily="18" charset="0"/>
                <a:cs typeface="Times New Roman" panose="02020603050405020304" pitchFamily="18" charset="0"/>
              </a:rPr>
              <a:t>НАЦИОНАЛЬНОЙ СИСТЕМЫ </a:t>
            </a:r>
            <a:r>
              <a:rPr lang="ru-RU" sz="1400" b="1" dirty="0" smtClean="0">
                <a:solidFill>
                  <a:srgbClr val="002060"/>
                </a:solidFill>
                <a:latin typeface="Times New Roman" panose="02020603050405020304" pitchFamily="18" charset="0"/>
                <a:cs typeface="Times New Roman" panose="02020603050405020304" pitchFamily="18" charset="0"/>
              </a:rPr>
              <a:t>В </a:t>
            </a:r>
            <a:r>
              <a:rPr lang="ru-RU" sz="1400" b="1" dirty="0" smtClean="0">
                <a:solidFill>
                  <a:srgbClr val="4472C4">
                    <a:lumMod val="50000"/>
                  </a:srgbClr>
                </a:solidFill>
                <a:latin typeface="Times New Roman" panose="02020603050405020304" pitchFamily="18" charset="0"/>
                <a:cs typeface="Times New Roman" panose="02020603050405020304" pitchFamily="18" charset="0"/>
              </a:rPr>
              <a:t>СФЕРЕ ПРОТИВОДЕЙСТВИЯ </a:t>
            </a:r>
            <a:r>
              <a:rPr lang="ru-RU" sz="1400" b="1" dirty="0">
                <a:solidFill>
                  <a:srgbClr val="4472C4">
                    <a:lumMod val="50000"/>
                  </a:srgbClr>
                </a:solidFill>
                <a:latin typeface="Times New Roman" panose="02020603050405020304" pitchFamily="18" charset="0"/>
                <a:cs typeface="Times New Roman" panose="02020603050405020304" pitchFamily="18" charset="0"/>
              </a:rPr>
              <a:t>ЛЕГАЛИЗАЦИИ (ОТМЫВАНИЯ) </a:t>
            </a:r>
            <a:r>
              <a:rPr lang="ru-RU" sz="1400" b="1" dirty="0" smtClean="0">
                <a:solidFill>
                  <a:srgbClr val="4472C4">
                    <a:lumMod val="50000"/>
                  </a:srgbClr>
                </a:solidFill>
                <a:latin typeface="Times New Roman" panose="02020603050405020304" pitchFamily="18" charset="0"/>
                <a:cs typeface="Times New Roman" panose="02020603050405020304" pitchFamily="18" charset="0"/>
              </a:rPr>
              <a:t/>
            </a:r>
            <a:br>
              <a:rPr lang="ru-RU" sz="1400" b="1" dirty="0" smtClean="0">
                <a:solidFill>
                  <a:srgbClr val="4472C4">
                    <a:lumMod val="50000"/>
                  </a:srgbClr>
                </a:solidFill>
                <a:latin typeface="Times New Roman" panose="02020603050405020304" pitchFamily="18" charset="0"/>
                <a:cs typeface="Times New Roman" panose="02020603050405020304" pitchFamily="18" charset="0"/>
              </a:rPr>
            </a:br>
            <a:r>
              <a:rPr lang="ru-RU" sz="1400" b="1" dirty="0" smtClean="0">
                <a:solidFill>
                  <a:srgbClr val="4472C4">
                    <a:lumMod val="50000"/>
                  </a:srgbClr>
                </a:solidFill>
                <a:latin typeface="Times New Roman" panose="02020603050405020304" pitchFamily="18" charset="0"/>
                <a:cs typeface="Times New Roman" panose="02020603050405020304" pitchFamily="18" charset="0"/>
              </a:rPr>
              <a:t>ДОХОДОВ</a:t>
            </a:r>
            <a:r>
              <a:rPr lang="ru-RU" sz="1400" b="1" dirty="0">
                <a:solidFill>
                  <a:srgbClr val="4472C4">
                    <a:lumMod val="50000"/>
                  </a:srgbClr>
                </a:solidFill>
                <a:latin typeface="Times New Roman" panose="02020603050405020304" pitchFamily="18" charset="0"/>
                <a:cs typeface="Times New Roman" panose="02020603050405020304" pitchFamily="18" charset="0"/>
              </a:rPr>
              <a:t>, ПОЛУЧЕННЫХ ПРЕСТУПНЫМ ПУТЕМ, И ФИНАНСИРОВАНИЯ ТЕРРОРИЗМА</a:t>
            </a:r>
            <a:endParaRPr lang="ru-RU" sz="1400" b="1" dirty="0">
              <a:solidFill>
                <a:srgbClr val="002060"/>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344384" y="914601"/>
            <a:ext cx="11461336" cy="738664"/>
          </a:xfrm>
          <a:prstGeom prst="rect">
            <a:avLst/>
          </a:prstGeom>
          <a:solidFill>
            <a:srgbClr val="8497B0"/>
          </a:solidFill>
          <a:effectLst>
            <a:outerShdw blurRad="50800" dist="50800" dir="5400000" sx="1000" sy="1000" algn="ctr" rotWithShape="0">
              <a:srgbClr val="000000"/>
            </a:outerShdw>
          </a:effectLst>
          <a:scene3d>
            <a:camera prst="orthographicFront"/>
            <a:lightRig rig="threePt" dir="t"/>
          </a:scene3d>
          <a:sp3d>
            <a:bevelT/>
            <a:bevelB/>
          </a:sp3d>
        </p:spPr>
        <p:txBody>
          <a:bodyPr wrap="square" rtlCol="0">
            <a:spAutoFit/>
          </a:bodyPr>
          <a:lstStyle/>
          <a:p>
            <a:pPr algn="ctr"/>
            <a:r>
              <a:rPr lang="ru-RU" sz="1400" b="1" dirty="0" smtClean="0">
                <a:solidFill>
                  <a:prstClr val="white"/>
                </a:solidFill>
                <a:latin typeface="Times New Roman" panose="02020603050405020304" pitchFamily="18" charset="0"/>
                <a:cs typeface="Times New Roman" panose="02020603050405020304" pitchFamily="18" charset="0"/>
              </a:rPr>
              <a:t>Федеральное казначейство совместно с Минфином России и </a:t>
            </a:r>
            <a:r>
              <a:rPr lang="ru-RU" sz="1400" b="1" dirty="0" err="1" smtClean="0">
                <a:solidFill>
                  <a:prstClr val="white"/>
                </a:solidFill>
                <a:latin typeface="Times New Roman" panose="02020603050405020304" pitchFamily="18" charset="0"/>
                <a:cs typeface="Times New Roman" panose="02020603050405020304" pitchFamily="18" charset="0"/>
              </a:rPr>
              <a:t>Росфинмониторингом</a:t>
            </a:r>
            <a:r>
              <a:rPr lang="ru-RU" sz="1400" b="1" dirty="0" smtClean="0">
                <a:solidFill>
                  <a:prstClr val="white"/>
                </a:solidFill>
                <a:latin typeface="Times New Roman" panose="02020603050405020304" pitchFamily="18" charset="0"/>
                <a:cs typeface="Times New Roman" panose="02020603050405020304" pitchFamily="18" charset="0"/>
              </a:rPr>
              <a:t>  осуществляют подготовку к предстоящей оценке эффективности национальной системы ПОД/ФТ (противодействия отмыванию доходов, полученных преступным путем, </a:t>
            </a:r>
            <a:br>
              <a:rPr lang="ru-RU" sz="1400" b="1" dirty="0" smtClean="0">
                <a:solidFill>
                  <a:prstClr val="white"/>
                </a:solidFill>
                <a:latin typeface="Times New Roman" panose="02020603050405020304" pitchFamily="18" charset="0"/>
                <a:cs typeface="Times New Roman" panose="02020603050405020304" pitchFamily="18" charset="0"/>
              </a:rPr>
            </a:br>
            <a:r>
              <a:rPr lang="ru-RU" sz="1400" b="1" dirty="0" smtClean="0">
                <a:solidFill>
                  <a:prstClr val="white"/>
                </a:solidFill>
                <a:latin typeface="Times New Roman" panose="02020603050405020304" pitchFamily="18" charset="0"/>
                <a:cs typeface="Times New Roman" panose="02020603050405020304" pitchFamily="18" charset="0"/>
              </a:rPr>
              <a:t>и финансированию терроризма)</a:t>
            </a:r>
          </a:p>
        </p:txBody>
      </p:sp>
      <p:sp>
        <p:nvSpPr>
          <p:cNvPr id="12" name="Прямоугольник 11"/>
          <p:cNvSpPr/>
          <p:nvPr/>
        </p:nvSpPr>
        <p:spPr>
          <a:xfrm>
            <a:off x="339529" y="3043508"/>
            <a:ext cx="11450107" cy="319609"/>
          </a:xfrm>
          <a:prstGeom prst="rect">
            <a:avLst/>
          </a:prstGeom>
          <a:gradFill>
            <a:gsLst>
              <a:gs pos="0">
                <a:schemeClr val="tx2">
                  <a:lumMod val="20000"/>
                  <a:lumOff val="80000"/>
                </a:schemeClr>
              </a:gs>
              <a:gs pos="50000">
                <a:schemeClr val="bg1">
                  <a:lumMod val="95000"/>
                </a:schemeClr>
              </a:gs>
              <a:gs pos="99000">
                <a:schemeClr val="tx2">
                  <a:lumMod val="40000"/>
                  <a:lumOff val="60000"/>
                  <a:alpha val="34000"/>
                </a:schemeClr>
              </a:gs>
            </a:gsLst>
            <a:lin ang="5400000" scaled="0"/>
          </a:gradFill>
          <a:effectLst>
            <a:glow rad="101600">
              <a:schemeClr val="bg2">
                <a:alpha val="38000"/>
              </a:schemeClr>
            </a:glow>
            <a:softEdge rad="203200"/>
          </a:effectLst>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300" b="1" dirty="0">
                <a:solidFill>
                  <a:schemeClr val="tx1"/>
                </a:solidFill>
                <a:latin typeface="Times New Roman" panose="02020603050405020304" pitchFamily="18" charset="0"/>
                <a:cs typeface="Times New Roman" panose="02020603050405020304" pitchFamily="18" charset="0"/>
              </a:rPr>
              <a:t>Сформированы показатели оценки </a:t>
            </a:r>
            <a:r>
              <a:rPr lang="ru-RU" sz="1300" b="1" dirty="0" smtClean="0">
                <a:solidFill>
                  <a:schemeClr val="tx1"/>
                </a:solidFill>
                <a:latin typeface="Times New Roman" panose="02020603050405020304" pitchFamily="18" charset="0"/>
                <a:cs typeface="Times New Roman" panose="02020603050405020304" pitchFamily="18" charset="0"/>
              </a:rPr>
              <a:t>ФАТФ в части деятельности Федерального казначейства по  НР 3, НР 4, НР 5, НР 6 и проведена их самооценка. </a:t>
            </a:r>
            <a:endParaRPr lang="ru-RU" sz="1300" b="1" dirty="0">
              <a:solidFill>
                <a:schemeClr val="tx1"/>
              </a:solidFill>
            </a:endParaRPr>
          </a:p>
        </p:txBody>
      </p:sp>
      <p:sp>
        <p:nvSpPr>
          <p:cNvPr id="23" name="Прямоугольник 22"/>
          <p:cNvSpPr/>
          <p:nvPr/>
        </p:nvSpPr>
        <p:spPr>
          <a:xfrm>
            <a:off x="339529" y="1903785"/>
            <a:ext cx="11461336" cy="1076187"/>
          </a:xfrm>
          <a:prstGeom prst="rect">
            <a:avLst/>
          </a:prstGeom>
          <a:gradFill>
            <a:gsLst>
              <a:gs pos="0">
                <a:schemeClr val="tx2">
                  <a:lumMod val="20000"/>
                  <a:lumOff val="80000"/>
                </a:schemeClr>
              </a:gs>
              <a:gs pos="50000">
                <a:schemeClr val="bg1">
                  <a:lumMod val="95000"/>
                </a:schemeClr>
              </a:gs>
              <a:gs pos="99000">
                <a:schemeClr val="tx2">
                  <a:lumMod val="40000"/>
                  <a:lumOff val="60000"/>
                  <a:alpha val="34000"/>
                </a:schemeClr>
              </a:gs>
            </a:gsLst>
            <a:lin ang="5400000" scaled="0"/>
          </a:gradFill>
          <a:effectLst>
            <a:glow rad="101600">
              <a:schemeClr val="bg2">
                <a:alpha val="38000"/>
              </a:schemeClr>
            </a:glow>
            <a:softEdge rad="203200"/>
          </a:effectLst>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300" b="1" dirty="0" smtClean="0">
                <a:solidFill>
                  <a:prstClr val="black"/>
                </a:solidFill>
                <a:latin typeface="Times New Roman" panose="02020603050405020304" pitchFamily="18" charset="0"/>
                <a:cs typeface="Times New Roman" panose="02020603050405020304" pitchFamily="18" charset="0"/>
              </a:rPr>
              <a:t>Осуществляет деятельность </a:t>
            </a:r>
            <a:r>
              <a:rPr lang="ru-RU" sz="1300" b="1" dirty="0">
                <a:solidFill>
                  <a:prstClr val="black"/>
                </a:solidFill>
                <a:latin typeface="Times New Roman" panose="02020603050405020304" pitchFamily="18" charset="0"/>
                <a:cs typeface="Times New Roman" panose="02020603050405020304" pitchFamily="18" charset="0"/>
              </a:rPr>
              <a:t>Рабочая группа по вопросам вовлеченности аудиторских организаций в предстоящую оценку ФАТФ и соблюдения ими требований Федерального закона от 7 августа 2001 г. № 115-ФЗ «О противодействии легализации (отмыванию) доходов, полученных преступным </a:t>
            </a:r>
            <a:r>
              <a:rPr lang="ru-RU" sz="1300" b="1" dirty="0" smtClean="0">
                <a:solidFill>
                  <a:prstClr val="black"/>
                </a:solidFill>
                <a:latin typeface="Times New Roman" panose="02020603050405020304" pitchFamily="18" charset="0"/>
                <a:cs typeface="Times New Roman" panose="02020603050405020304" pitchFamily="18" charset="0"/>
              </a:rPr>
              <a:t>путем, и </a:t>
            </a:r>
            <a:r>
              <a:rPr lang="ru-RU" sz="1300" b="1" dirty="0">
                <a:solidFill>
                  <a:prstClr val="black"/>
                </a:solidFill>
                <a:latin typeface="Times New Roman" panose="02020603050405020304" pitchFamily="18" charset="0"/>
                <a:cs typeface="Times New Roman" panose="02020603050405020304" pitchFamily="18" charset="0"/>
              </a:rPr>
              <a:t>финансированию терроризма» с целью </a:t>
            </a:r>
            <a:r>
              <a:rPr lang="ru-RU" sz="1300" b="1" dirty="0" smtClean="0">
                <a:solidFill>
                  <a:prstClr val="black"/>
                </a:solidFill>
                <a:latin typeface="Times New Roman" panose="02020603050405020304" pitchFamily="18" charset="0"/>
                <a:cs typeface="Times New Roman" panose="02020603050405020304" pitchFamily="18" charset="0"/>
              </a:rPr>
              <a:t>совершенствования </a:t>
            </a:r>
            <a:r>
              <a:rPr lang="ru-RU" sz="1300" b="1" dirty="0">
                <a:solidFill>
                  <a:prstClr val="black"/>
                </a:solidFill>
                <a:latin typeface="Times New Roman" panose="02020603050405020304" pitchFamily="18" charset="0"/>
                <a:cs typeface="Times New Roman" panose="02020603050405020304" pitchFamily="18" charset="0"/>
              </a:rPr>
              <a:t>внешнего контроля качества работы аудиторских организаций, </a:t>
            </a:r>
            <a:r>
              <a:rPr lang="ru-RU" sz="1300" b="1" dirty="0" smtClean="0">
                <a:solidFill>
                  <a:prstClr val="black"/>
                </a:solidFill>
                <a:latin typeface="Times New Roman" panose="02020603050405020304" pitchFamily="18" charset="0"/>
                <a:cs typeface="Times New Roman" panose="02020603050405020304" pitchFamily="18" charset="0"/>
              </a:rPr>
              <a:t>вовлечения </a:t>
            </a:r>
            <a:r>
              <a:rPr lang="ru-RU" sz="1300" b="1" dirty="0">
                <a:solidFill>
                  <a:prstClr val="black"/>
                </a:solidFill>
                <a:latin typeface="Times New Roman" panose="02020603050405020304" pitchFamily="18" charset="0"/>
                <a:cs typeface="Times New Roman" panose="02020603050405020304" pitchFamily="18" charset="0"/>
              </a:rPr>
              <a:t>аудиторских организаций в </a:t>
            </a:r>
            <a:r>
              <a:rPr lang="ru-RU" sz="1300" b="1" dirty="0" err="1">
                <a:solidFill>
                  <a:prstClr val="black"/>
                </a:solidFill>
                <a:latin typeface="Times New Roman" panose="02020603050405020304" pitchFamily="18" charset="0"/>
                <a:cs typeface="Times New Roman" panose="02020603050405020304" pitchFamily="18" charset="0"/>
              </a:rPr>
              <a:t>антиотмывочную</a:t>
            </a:r>
            <a:r>
              <a:rPr lang="ru-RU" sz="1300" b="1" dirty="0">
                <a:solidFill>
                  <a:prstClr val="black"/>
                </a:solidFill>
                <a:latin typeface="Times New Roman" panose="02020603050405020304" pitchFamily="18" charset="0"/>
                <a:cs typeface="Times New Roman" panose="02020603050405020304" pitchFamily="18" charset="0"/>
              </a:rPr>
              <a:t> систему, </a:t>
            </a:r>
            <a:r>
              <a:rPr lang="ru-RU" sz="1300" b="1" dirty="0" smtClean="0">
                <a:solidFill>
                  <a:prstClr val="black"/>
                </a:solidFill>
                <a:latin typeface="Times New Roman" panose="02020603050405020304" pitchFamily="18" charset="0"/>
                <a:cs typeface="Times New Roman" panose="02020603050405020304" pitchFamily="18" charset="0"/>
              </a:rPr>
              <a:t>предупреждения </a:t>
            </a:r>
            <a:r>
              <a:rPr lang="ru-RU" sz="1300" b="1" dirty="0">
                <a:solidFill>
                  <a:prstClr val="black"/>
                </a:solidFill>
                <a:latin typeface="Times New Roman" panose="02020603050405020304" pitchFamily="18" charset="0"/>
                <a:cs typeface="Times New Roman" panose="02020603050405020304" pitchFamily="18" charset="0"/>
              </a:rPr>
              <a:t>нарушений в области ПОД/ФТ, </a:t>
            </a:r>
            <a:r>
              <a:rPr lang="ru-RU" sz="1300" b="1" dirty="0" smtClean="0">
                <a:solidFill>
                  <a:prstClr val="black"/>
                </a:solidFill>
                <a:latin typeface="Times New Roman" panose="02020603050405020304" pitchFamily="18" charset="0"/>
                <a:cs typeface="Times New Roman" panose="02020603050405020304" pitchFamily="18" charset="0"/>
              </a:rPr>
              <a:t>сбора </a:t>
            </a:r>
            <a:r>
              <a:rPr lang="ru-RU" sz="1300" b="1" dirty="0">
                <a:solidFill>
                  <a:prstClr val="black"/>
                </a:solidFill>
                <a:latin typeface="Times New Roman" panose="02020603050405020304" pitchFamily="18" charset="0"/>
                <a:cs typeface="Times New Roman" panose="02020603050405020304" pitchFamily="18" charset="0"/>
              </a:rPr>
              <a:t>и </a:t>
            </a:r>
            <a:r>
              <a:rPr lang="ru-RU" sz="1300" b="1" dirty="0" smtClean="0">
                <a:solidFill>
                  <a:prstClr val="black"/>
                </a:solidFill>
                <a:latin typeface="Times New Roman" panose="02020603050405020304" pitchFamily="18" charset="0"/>
                <a:cs typeface="Times New Roman" panose="02020603050405020304" pitchFamily="18" charset="0"/>
              </a:rPr>
              <a:t>обобщения </a:t>
            </a:r>
            <a:r>
              <a:rPr lang="ru-RU" sz="1300" b="1" dirty="0">
                <a:solidFill>
                  <a:prstClr val="black"/>
                </a:solidFill>
                <a:latin typeface="Times New Roman" panose="02020603050405020304" pitchFamily="18" charset="0"/>
                <a:cs typeface="Times New Roman" panose="02020603050405020304" pitchFamily="18" charset="0"/>
              </a:rPr>
              <a:t>сведений, необходимых для успешного прохождения Российской Федерацией оценки </a:t>
            </a:r>
            <a:r>
              <a:rPr lang="ru-RU" sz="1300" b="1" dirty="0" smtClean="0">
                <a:solidFill>
                  <a:prstClr val="black"/>
                </a:solidFill>
                <a:latin typeface="Times New Roman" panose="02020603050405020304" pitchFamily="18" charset="0"/>
                <a:cs typeface="Times New Roman" panose="02020603050405020304" pitchFamily="18" charset="0"/>
              </a:rPr>
              <a:t>ФАТФ</a:t>
            </a:r>
            <a:endParaRPr lang="ru-RU" sz="1300" b="1" dirty="0">
              <a:solidFill>
                <a:prstClr val="black"/>
              </a:solidFill>
              <a:latin typeface="Times New Roman" panose="02020603050405020304" pitchFamily="18" charset="0"/>
              <a:cs typeface="Times New Roman" panose="02020603050405020304" pitchFamily="18" charset="0"/>
            </a:endParaRPr>
          </a:p>
        </p:txBody>
      </p:sp>
      <p:sp>
        <p:nvSpPr>
          <p:cNvPr id="24" name="Прямоугольник 23">
            <a:extLst>
              <a:ext uri="{FF2B5EF4-FFF2-40B4-BE49-F238E27FC236}">
                <a16:creationId xmlns:a16="http://schemas.microsoft.com/office/drawing/2014/main" xmlns="" id="{893C342D-F3AD-489B-ABC6-B603DC735B0A}"/>
              </a:ext>
            </a:extLst>
          </p:cNvPr>
          <p:cNvSpPr/>
          <p:nvPr/>
        </p:nvSpPr>
        <p:spPr bwMode="auto">
          <a:xfrm>
            <a:off x="1963713" y="3424347"/>
            <a:ext cx="9834087" cy="2053585"/>
          </a:xfrm>
          <a:prstGeom prst="rect">
            <a:avLst/>
          </a:prstGeom>
          <a:gradFill>
            <a:gsLst>
              <a:gs pos="0">
                <a:schemeClr val="tx2">
                  <a:lumMod val="20000"/>
                  <a:lumOff val="80000"/>
                </a:schemeClr>
              </a:gs>
              <a:gs pos="50000">
                <a:schemeClr val="bg1">
                  <a:lumMod val="95000"/>
                </a:schemeClr>
              </a:gs>
              <a:gs pos="99000">
                <a:schemeClr val="tx2">
                  <a:lumMod val="40000"/>
                  <a:lumOff val="60000"/>
                  <a:alpha val="34000"/>
                </a:schemeClr>
              </a:gs>
            </a:gsLst>
            <a:lin ang="5400000" scaled="0"/>
          </a:gradFill>
          <a:effectLst>
            <a:glow rad="101600">
              <a:schemeClr val="bg2">
                <a:alpha val="38000"/>
              </a:schemeClr>
            </a:glow>
            <a:softEdge rad="203200"/>
          </a:effectLst>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1300" b="1" dirty="0" smtClean="0">
                <a:solidFill>
                  <a:prstClr val="black"/>
                </a:solidFill>
                <a:latin typeface="Times New Roman" panose="02020603050405020304" pitchFamily="18" charset="0"/>
                <a:cs typeface="Times New Roman" panose="02020603050405020304" pitchFamily="18" charset="0"/>
              </a:rPr>
              <a:t>          </a:t>
            </a:r>
            <a:r>
              <a:rPr lang="ru-RU" sz="1100" b="1" dirty="0" smtClean="0">
                <a:solidFill>
                  <a:prstClr val="black"/>
                </a:solidFill>
                <a:latin typeface="Times New Roman" panose="02020603050405020304" pitchFamily="18" charset="0"/>
                <a:cs typeface="Times New Roman" panose="02020603050405020304" pitchFamily="18" charset="0"/>
              </a:rPr>
              <a:t>Подготовлены </a:t>
            </a:r>
            <a:r>
              <a:rPr lang="ru-RU" sz="1100" b="1" dirty="0">
                <a:solidFill>
                  <a:prstClr val="black"/>
                </a:solidFill>
                <a:latin typeface="Times New Roman" panose="02020603050405020304" pitchFamily="18" charset="0"/>
                <a:cs typeface="Times New Roman" panose="02020603050405020304" pitchFamily="18" charset="0"/>
              </a:rPr>
              <a:t>предложения по внесению изменений в статью 2 законопроекта «О внесении изменений </a:t>
            </a:r>
            <a:r>
              <a:rPr lang="ru-RU" sz="1100" b="1" dirty="0" smtClean="0">
                <a:solidFill>
                  <a:prstClr val="black"/>
                </a:solidFill>
                <a:latin typeface="Times New Roman" panose="02020603050405020304" pitchFamily="18" charset="0"/>
                <a:cs typeface="Times New Roman" panose="02020603050405020304" pitchFamily="18" charset="0"/>
              </a:rPr>
              <a:t/>
            </a:r>
            <a:br>
              <a:rPr lang="ru-RU" sz="1100" b="1" dirty="0" smtClean="0">
                <a:solidFill>
                  <a:prstClr val="black"/>
                </a:solidFill>
                <a:latin typeface="Times New Roman" panose="02020603050405020304" pitchFamily="18" charset="0"/>
                <a:cs typeface="Times New Roman" panose="02020603050405020304" pitchFamily="18" charset="0"/>
              </a:rPr>
            </a:br>
            <a:r>
              <a:rPr lang="ru-RU" sz="1100" b="1" dirty="0" smtClean="0">
                <a:solidFill>
                  <a:prstClr val="black"/>
                </a:solidFill>
                <a:latin typeface="Times New Roman" panose="02020603050405020304" pitchFamily="18" charset="0"/>
                <a:cs typeface="Times New Roman" panose="02020603050405020304" pitchFamily="18" charset="0"/>
              </a:rPr>
              <a:t>в </a:t>
            </a:r>
            <a:r>
              <a:rPr lang="ru-RU" sz="1100" b="1" dirty="0">
                <a:solidFill>
                  <a:prstClr val="black"/>
                </a:solidFill>
                <a:latin typeface="Times New Roman" panose="02020603050405020304" pitchFamily="18" charset="0"/>
                <a:cs typeface="Times New Roman" panose="02020603050405020304" pitchFamily="18" charset="0"/>
              </a:rPr>
              <a:t>статьи 71 и 73 Федерального закона № 115-ФЗ</a:t>
            </a:r>
            <a:r>
              <a:rPr lang="ru-RU" sz="1100" b="1" dirty="0" smtClean="0">
                <a:solidFill>
                  <a:prstClr val="black"/>
                </a:solidFill>
                <a:latin typeface="Times New Roman" panose="02020603050405020304" pitchFamily="18" charset="0"/>
                <a:cs typeface="Times New Roman" panose="02020603050405020304" pitchFamily="18" charset="0"/>
              </a:rPr>
              <a:t>» </a:t>
            </a:r>
          </a:p>
          <a:p>
            <a:pPr algn="just"/>
            <a:r>
              <a:rPr lang="ru-RU" sz="1100" b="1" dirty="0" smtClean="0">
                <a:solidFill>
                  <a:prstClr val="black"/>
                </a:solidFill>
                <a:latin typeface="Times New Roman" panose="02020603050405020304" pitchFamily="18" charset="0"/>
                <a:cs typeface="Times New Roman" panose="02020603050405020304" pitchFamily="18" charset="0"/>
              </a:rPr>
              <a:t>          Согласованы уточненные </a:t>
            </a:r>
            <a:r>
              <a:rPr lang="ru-RU" sz="1100" b="1" dirty="0">
                <a:solidFill>
                  <a:prstClr val="black"/>
                </a:solidFill>
                <a:latin typeface="Times New Roman" panose="02020603050405020304" pitchFamily="18" charset="0"/>
                <a:cs typeface="Times New Roman" panose="02020603050405020304" pitchFamily="18" charset="0"/>
              </a:rPr>
              <a:t>показателей оценки ФАТФ в области аудиторской </a:t>
            </a:r>
            <a:r>
              <a:rPr lang="ru-RU" sz="1100" b="1" dirty="0" smtClean="0">
                <a:solidFill>
                  <a:prstClr val="black"/>
                </a:solidFill>
                <a:latin typeface="Times New Roman" panose="02020603050405020304" pitchFamily="18" charset="0"/>
                <a:cs typeface="Times New Roman" panose="02020603050405020304" pitchFamily="18" charset="0"/>
              </a:rPr>
              <a:t>деятельности (в </a:t>
            </a:r>
            <a:r>
              <a:rPr lang="ru-RU" sz="1100" b="1" dirty="0">
                <a:solidFill>
                  <a:prstClr val="black"/>
                </a:solidFill>
                <a:latin typeface="Times New Roman" panose="02020603050405020304" pitchFamily="18" charset="0"/>
                <a:cs typeface="Times New Roman" panose="02020603050405020304" pitchFamily="18" charset="0"/>
              </a:rPr>
              <a:t>том числе в части </a:t>
            </a:r>
            <a:r>
              <a:rPr lang="ru-RU" sz="1100" b="1" dirty="0" smtClean="0">
                <a:solidFill>
                  <a:prstClr val="black"/>
                </a:solidFill>
                <a:latin typeface="Times New Roman" panose="02020603050405020304" pitchFamily="18" charset="0"/>
                <a:cs typeface="Times New Roman" panose="02020603050405020304" pitchFamily="18" charset="0"/>
              </a:rPr>
              <a:t/>
            </a:r>
            <a:br>
              <a:rPr lang="ru-RU" sz="1100" b="1" dirty="0" smtClean="0">
                <a:solidFill>
                  <a:prstClr val="black"/>
                </a:solidFill>
                <a:latin typeface="Times New Roman" panose="02020603050405020304" pitchFamily="18" charset="0"/>
                <a:cs typeface="Times New Roman" panose="02020603050405020304" pitchFamily="18" charset="0"/>
              </a:rPr>
            </a:br>
            <a:r>
              <a:rPr lang="ru-RU" sz="1100" b="1" dirty="0" smtClean="0">
                <a:solidFill>
                  <a:prstClr val="black"/>
                </a:solidFill>
                <a:latin typeface="Times New Roman" panose="02020603050405020304" pitchFamily="18" charset="0"/>
                <a:cs typeface="Times New Roman" panose="02020603050405020304" pitchFamily="18" charset="0"/>
              </a:rPr>
              <a:t>категоризации </a:t>
            </a:r>
            <a:r>
              <a:rPr lang="ru-RU" sz="1100" b="1" dirty="0">
                <a:solidFill>
                  <a:prstClr val="black"/>
                </a:solidFill>
                <a:latin typeface="Times New Roman" panose="02020603050405020304" pitchFamily="18" charset="0"/>
                <a:cs typeface="Times New Roman" panose="02020603050405020304" pitchFamily="18" charset="0"/>
              </a:rPr>
              <a:t>субъектов аудиторской деятельности по уровню риска</a:t>
            </a:r>
            <a:r>
              <a:rPr lang="ru-RU" sz="1100" b="1" dirty="0" smtClean="0">
                <a:solidFill>
                  <a:prstClr val="black"/>
                </a:solidFill>
                <a:latin typeface="Times New Roman" panose="02020603050405020304" pitchFamily="18" charset="0"/>
                <a:cs typeface="Times New Roman" panose="02020603050405020304" pitchFamily="18" charset="0"/>
              </a:rPr>
              <a:t>)</a:t>
            </a:r>
          </a:p>
          <a:p>
            <a:pPr algn="just"/>
            <a:r>
              <a:rPr lang="ru-RU" sz="1100" b="1" dirty="0" smtClean="0">
                <a:solidFill>
                  <a:prstClr val="black"/>
                </a:solidFill>
                <a:latin typeface="Times New Roman" panose="02020603050405020304" pitchFamily="18" charset="0"/>
                <a:cs typeface="Times New Roman" panose="02020603050405020304" pitchFamily="18" charset="0"/>
              </a:rPr>
              <a:t>          Проведены </a:t>
            </a:r>
            <a:r>
              <a:rPr lang="ru-RU" sz="1100" b="1" dirty="0">
                <a:solidFill>
                  <a:prstClr val="black"/>
                </a:solidFill>
                <a:latin typeface="Times New Roman" panose="02020603050405020304" pitchFamily="18" charset="0"/>
                <a:cs typeface="Times New Roman" panose="02020603050405020304" pitchFamily="18" charset="0"/>
              </a:rPr>
              <a:t>межрегиональные </a:t>
            </a:r>
            <a:r>
              <a:rPr lang="ru-RU" sz="1100" b="1" dirty="0" smtClean="0">
                <a:solidFill>
                  <a:prstClr val="black"/>
                </a:solidFill>
                <a:latin typeface="Times New Roman" panose="02020603050405020304" pitchFamily="18" charset="0"/>
                <a:cs typeface="Times New Roman" panose="02020603050405020304" pitchFamily="18" charset="0"/>
              </a:rPr>
              <a:t>семинары </a:t>
            </a:r>
            <a:r>
              <a:rPr lang="ru-RU" sz="1100" b="1" dirty="0">
                <a:solidFill>
                  <a:prstClr val="black"/>
                </a:solidFill>
                <a:latin typeface="Times New Roman" panose="02020603050405020304" pitchFamily="18" charset="0"/>
                <a:cs typeface="Times New Roman" panose="02020603050405020304" pitchFamily="18" charset="0"/>
              </a:rPr>
              <a:t>по вопросам ПОД/ФТ для аудиторских организаций и ревизоров </a:t>
            </a:r>
            <a:r>
              <a:rPr lang="ru-RU" sz="1100" b="1" dirty="0" smtClean="0">
                <a:solidFill>
                  <a:prstClr val="black"/>
                </a:solidFill>
                <a:latin typeface="Times New Roman" panose="02020603050405020304" pitchFamily="18" charset="0"/>
                <a:cs typeface="Times New Roman" panose="02020603050405020304" pitchFamily="18" charset="0"/>
              </a:rPr>
              <a:t/>
            </a:r>
            <a:br>
              <a:rPr lang="ru-RU" sz="1100" b="1" dirty="0" smtClean="0">
                <a:solidFill>
                  <a:prstClr val="black"/>
                </a:solidFill>
                <a:latin typeface="Times New Roman" panose="02020603050405020304" pitchFamily="18" charset="0"/>
                <a:cs typeface="Times New Roman" panose="02020603050405020304" pitchFamily="18" charset="0"/>
              </a:rPr>
            </a:br>
            <a:r>
              <a:rPr lang="ru-RU" sz="1100" b="1" dirty="0" smtClean="0">
                <a:solidFill>
                  <a:prstClr val="black"/>
                </a:solidFill>
                <a:latin typeface="Times New Roman" panose="02020603050405020304" pitchFamily="18" charset="0"/>
                <a:cs typeface="Times New Roman" panose="02020603050405020304" pitchFamily="18" charset="0"/>
              </a:rPr>
              <a:t>(</a:t>
            </a:r>
            <a:r>
              <a:rPr lang="ru-RU" sz="1100" b="1" dirty="0">
                <a:solidFill>
                  <a:prstClr val="black"/>
                </a:solidFill>
                <a:latin typeface="Times New Roman" panose="02020603050405020304" pitchFamily="18" charset="0"/>
                <a:cs typeface="Times New Roman" panose="02020603050405020304" pitchFamily="18" charset="0"/>
              </a:rPr>
              <a:t>с участием </a:t>
            </a:r>
            <a:r>
              <a:rPr lang="ru-RU" sz="1100" b="1" dirty="0" err="1">
                <a:solidFill>
                  <a:prstClr val="black"/>
                </a:solidFill>
                <a:latin typeface="Times New Roman" panose="02020603050405020304" pitchFamily="18" charset="0"/>
                <a:cs typeface="Times New Roman" panose="02020603050405020304" pitchFamily="18" charset="0"/>
              </a:rPr>
              <a:t>Росфинмониторинга</a:t>
            </a:r>
            <a:r>
              <a:rPr lang="ru-RU" sz="1100" b="1" dirty="0">
                <a:solidFill>
                  <a:prstClr val="black"/>
                </a:solidFill>
                <a:latin typeface="Times New Roman" panose="02020603050405020304" pitchFamily="18" charset="0"/>
                <a:cs typeface="Times New Roman" panose="02020603050405020304" pitchFamily="18" charset="0"/>
              </a:rPr>
              <a:t>, Минфина России и СРО аудиторов</a:t>
            </a:r>
            <a:r>
              <a:rPr lang="ru-RU" sz="1100" b="1" dirty="0" smtClean="0">
                <a:solidFill>
                  <a:prstClr val="black"/>
                </a:solidFill>
                <a:latin typeface="Times New Roman" panose="02020603050405020304" pitchFamily="18" charset="0"/>
                <a:cs typeface="Times New Roman" panose="02020603050405020304" pitchFamily="18" charset="0"/>
              </a:rPr>
              <a:t>) </a:t>
            </a:r>
          </a:p>
          <a:p>
            <a:pPr algn="just"/>
            <a:r>
              <a:rPr lang="ru-RU" sz="1100" b="1" dirty="0" smtClean="0">
                <a:solidFill>
                  <a:prstClr val="black"/>
                </a:solidFill>
                <a:latin typeface="Times New Roman" panose="02020603050405020304" pitchFamily="18" charset="0"/>
                <a:cs typeface="Times New Roman" panose="02020603050405020304" pitchFamily="18" charset="0"/>
              </a:rPr>
              <a:t>          Подготовлены методические рекомендации по выявлению аудиторскими организациями и индивидуальными аудиторами сделок или финансовых операций, которые могли или могут быть осуществлены в целях ОД/ФТ</a:t>
            </a:r>
          </a:p>
          <a:p>
            <a:pPr algn="just"/>
            <a:r>
              <a:rPr lang="ru-RU" sz="1100" b="1" dirty="0">
                <a:solidFill>
                  <a:prstClr val="black"/>
                </a:solidFill>
                <a:latin typeface="Times New Roman" panose="02020603050405020304" pitchFamily="18" charset="0"/>
                <a:cs typeface="Times New Roman" panose="02020603050405020304" pitchFamily="18" charset="0"/>
              </a:rPr>
              <a:t> </a:t>
            </a:r>
            <a:r>
              <a:rPr lang="ru-RU" sz="1100" b="1" dirty="0" smtClean="0">
                <a:solidFill>
                  <a:prstClr val="black"/>
                </a:solidFill>
                <a:latin typeface="Times New Roman" panose="02020603050405020304" pitchFamily="18" charset="0"/>
                <a:cs typeface="Times New Roman" panose="02020603050405020304" pitchFamily="18" charset="0"/>
              </a:rPr>
              <a:t>         Ведется работа по подготовке Методических рекомендаций по осуществлению контроля за соблюдением аудиторскими организациями законодательства РФ в сфере ПОД/ФТ</a:t>
            </a:r>
          </a:p>
          <a:p>
            <a:pPr indent="360000" algn="just"/>
            <a:r>
              <a:rPr lang="ru-RU" sz="1100" b="1" dirty="0" smtClean="0">
                <a:solidFill>
                  <a:prstClr val="black"/>
                </a:solidFill>
                <a:latin typeface="Times New Roman" panose="02020603050405020304" pitchFamily="18" charset="0"/>
                <a:cs typeface="Times New Roman" panose="02020603050405020304" pitchFamily="18" charset="0"/>
              </a:rPr>
              <a:t>Подготовлена и направлена в </a:t>
            </a:r>
            <a:r>
              <a:rPr lang="ru-RU" sz="1100" b="1" dirty="0" err="1" smtClean="0">
                <a:solidFill>
                  <a:prstClr val="black"/>
                </a:solidFill>
                <a:latin typeface="Times New Roman" panose="02020603050405020304" pitchFamily="18" charset="0"/>
                <a:cs typeface="Times New Roman" panose="02020603050405020304" pitchFamily="18" charset="0"/>
              </a:rPr>
              <a:t>Росфинмониторинг</a:t>
            </a:r>
            <a:r>
              <a:rPr lang="ru-RU" sz="1100" b="1" dirty="0" smtClean="0">
                <a:solidFill>
                  <a:prstClr val="black"/>
                </a:solidFill>
                <a:latin typeface="Times New Roman" panose="02020603050405020304" pitchFamily="18" charset="0"/>
                <a:cs typeface="Times New Roman" panose="02020603050405020304" pitchFamily="18" charset="0"/>
              </a:rPr>
              <a:t> и Минфин России информация по сводному проекту данных эффективности национальной системы ПОД/ФТ в части деятельности Федерального казначейства (НР 3, НР 4, НР5, НР 6)</a:t>
            </a:r>
          </a:p>
        </p:txBody>
      </p:sp>
      <p:sp>
        <p:nvSpPr>
          <p:cNvPr id="6" name="Стрелка вниз 5"/>
          <p:cNvSpPr/>
          <p:nvPr/>
        </p:nvSpPr>
        <p:spPr>
          <a:xfrm>
            <a:off x="4580487" y="1653266"/>
            <a:ext cx="2367196" cy="212756"/>
          </a:xfrm>
          <a:prstGeom prst="downArrow">
            <a:avLst/>
          </a:prstGeom>
          <a:solidFill>
            <a:srgbClr val="FFCC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30" name="Прямоугольник 29"/>
          <p:cNvSpPr/>
          <p:nvPr/>
        </p:nvSpPr>
        <p:spPr bwMode="auto">
          <a:xfrm>
            <a:off x="344385" y="3565572"/>
            <a:ext cx="1421041" cy="1771133"/>
          </a:xfrm>
          <a:prstGeom prst="rect">
            <a:avLst/>
          </a:prstGeom>
          <a:gradFill>
            <a:gsLst>
              <a:gs pos="0">
                <a:schemeClr val="tx2">
                  <a:lumMod val="20000"/>
                  <a:lumOff val="80000"/>
                </a:schemeClr>
              </a:gs>
              <a:gs pos="50000">
                <a:schemeClr val="bg1">
                  <a:lumMod val="95000"/>
                </a:schemeClr>
              </a:gs>
              <a:gs pos="99000">
                <a:schemeClr val="tx2">
                  <a:lumMod val="40000"/>
                  <a:lumOff val="60000"/>
                  <a:alpha val="34000"/>
                </a:schemeClr>
              </a:gs>
            </a:gsLst>
            <a:lin ang="5400000" scaled="0"/>
          </a:gradFill>
          <a:effectLst>
            <a:glow rad="101600">
              <a:schemeClr val="bg2">
                <a:alpha val="38000"/>
              </a:schemeClr>
            </a:glow>
            <a:softEdge rad="203200"/>
          </a:effectLst>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50" b="1" dirty="0">
                <a:solidFill>
                  <a:prstClr val="black"/>
                </a:solidFill>
                <a:latin typeface="Times New Roman" panose="02020603050405020304" pitchFamily="18" charset="0"/>
                <a:cs typeface="Times New Roman" panose="02020603050405020304" pitchFamily="18" charset="0"/>
              </a:rPr>
              <a:t>23 мая 2017 г.</a:t>
            </a:r>
          </a:p>
          <a:p>
            <a:pPr algn="ctr"/>
            <a:r>
              <a:rPr lang="ru-RU" sz="1250" b="1" dirty="0">
                <a:solidFill>
                  <a:prstClr val="black"/>
                </a:solidFill>
                <a:latin typeface="Times New Roman" panose="02020603050405020304" pitchFamily="18" charset="0"/>
                <a:cs typeface="Times New Roman" panose="02020603050405020304" pitchFamily="18" charset="0"/>
              </a:rPr>
              <a:t>20 июня 2017 г.</a:t>
            </a:r>
          </a:p>
          <a:p>
            <a:pPr algn="ctr"/>
            <a:r>
              <a:rPr lang="ru-RU" sz="1250" b="1" dirty="0">
                <a:solidFill>
                  <a:prstClr val="black"/>
                </a:solidFill>
                <a:latin typeface="Times New Roman" panose="02020603050405020304" pitchFamily="18" charset="0"/>
                <a:cs typeface="Times New Roman" panose="02020603050405020304" pitchFamily="18" charset="0"/>
              </a:rPr>
              <a:t>15 ноября 2017 г.</a:t>
            </a:r>
          </a:p>
          <a:p>
            <a:pPr algn="ctr"/>
            <a:r>
              <a:rPr lang="ru-RU" sz="1250" b="1" dirty="0" smtClean="0">
                <a:solidFill>
                  <a:prstClr val="black"/>
                </a:solidFill>
                <a:latin typeface="Times New Roman" panose="02020603050405020304" pitchFamily="18" charset="0"/>
                <a:cs typeface="Times New Roman" panose="02020603050405020304" pitchFamily="18" charset="0"/>
              </a:rPr>
              <a:t>5 </a:t>
            </a:r>
            <a:r>
              <a:rPr lang="ru-RU" sz="1250" b="1" dirty="0">
                <a:solidFill>
                  <a:prstClr val="black"/>
                </a:solidFill>
                <a:latin typeface="Times New Roman" panose="02020603050405020304" pitchFamily="18" charset="0"/>
                <a:cs typeface="Times New Roman" panose="02020603050405020304" pitchFamily="18" charset="0"/>
              </a:rPr>
              <a:t>июня 2018 г</a:t>
            </a:r>
            <a:r>
              <a:rPr lang="ru-RU" sz="1250" b="1" dirty="0" smtClean="0">
                <a:solidFill>
                  <a:prstClr val="black"/>
                </a:solidFill>
                <a:latin typeface="Times New Roman" panose="02020603050405020304" pitchFamily="18" charset="0"/>
                <a:cs typeface="Times New Roman" panose="02020603050405020304" pitchFamily="18" charset="0"/>
              </a:rPr>
              <a:t>.</a:t>
            </a:r>
          </a:p>
          <a:p>
            <a:pPr algn="ctr"/>
            <a:r>
              <a:rPr lang="ru-RU" sz="1250" b="1" dirty="0" smtClean="0">
                <a:solidFill>
                  <a:prstClr val="black"/>
                </a:solidFill>
                <a:latin typeface="Times New Roman" panose="02020603050405020304" pitchFamily="18" charset="0"/>
                <a:cs typeface="Times New Roman" panose="02020603050405020304" pitchFamily="18" charset="0"/>
              </a:rPr>
              <a:t>18 июня 2018 г.</a:t>
            </a:r>
          </a:p>
          <a:p>
            <a:pPr algn="ctr"/>
            <a:r>
              <a:rPr lang="ru-RU" sz="1250" b="1" dirty="0" smtClean="0">
                <a:solidFill>
                  <a:prstClr val="black"/>
                </a:solidFill>
                <a:latin typeface="Times New Roman" panose="02020603050405020304" pitchFamily="18" charset="0"/>
                <a:cs typeface="Times New Roman" panose="02020603050405020304" pitchFamily="18" charset="0"/>
              </a:rPr>
              <a:t>18 июля 2018 г.</a:t>
            </a:r>
            <a:endParaRPr lang="ru-RU" sz="1250" b="1" dirty="0">
              <a:solidFill>
                <a:prstClr val="black"/>
              </a:solidFill>
              <a:latin typeface="Times New Roman" panose="02020603050405020304" pitchFamily="18" charset="0"/>
              <a:cs typeface="Times New Roman" panose="02020603050405020304" pitchFamily="18" charset="0"/>
            </a:endParaRPr>
          </a:p>
        </p:txBody>
      </p:sp>
      <p:sp>
        <p:nvSpPr>
          <p:cNvPr id="31" name="Прямоугольник 30"/>
          <p:cNvSpPr/>
          <p:nvPr/>
        </p:nvSpPr>
        <p:spPr bwMode="auto">
          <a:xfrm>
            <a:off x="344384" y="5554731"/>
            <a:ext cx="11445251" cy="1258645"/>
          </a:xfrm>
          <a:prstGeom prst="rect">
            <a:avLst/>
          </a:prstGeom>
          <a:solidFill>
            <a:srgbClr val="FEDEC6"/>
          </a:solidFill>
          <a:ln>
            <a:noFill/>
          </a:ln>
          <a:effectLst>
            <a:softEdge rad="0"/>
          </a:effectLst>
          <a:scene3d>
            <a:camera prst="orthographicFront"/>
            <a:lightRig rig="threePt" dir="t"/>
          </a:scene3d>
          <a:sp3d>
            <a:bevelT/>
            <a:bevelB w="165100" prst="coolSlant"/>
          </a:sp3d>
        </p:spPr>
        <p:style>
          <a:lnRef idx="2">
            <a:schemeClr val="accent1">
              <a:shade val="50000"/>
            </a:schemeClr>
          </a:lnRef>
          <a:fillRef idx="1">
            <a:schemeClr val="accent1"/>
          </a:fillRef>
          <a:effectRef idx="0">
            <a:schemeClr val="accent1"/>
          </a:effectRef>
          <a:fontRef idx="minor">
            <a:schemeClr val="lt1"/>
          </a:fontRef>
        </p:style>
        <p:txBody>
          <a:bodyPr lIns="77751" tIns="38876" rIns="77751" bIns="38876" anchor="ctr"/>
          <a:lstStyle/>
          <a:p>
            <a:pPr algn="just" defTabSz="342892" fontAlgn="ctr">
              <a:defRPr/>
            </a:pPr>
            <a:endParaRPr lang="ru-RU" sz="1300" b="1" dirty="0">
              <a:solidFill>
                <a:prstClr val="black"/>
              </a:solidFill>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533400" y="5532045"/>
            <a:ext cx="11256236" cy="1277273"/>
          </a:xfrm>
          <a:prstGeom prst="rect">
            <a:avLst/>
          </a:prstGeom>
        </p:spPr>
        <p:txBody>
          <a:bodyPr wrap="square">
            <a:spAutoFit/>
          </a:bodyPr>
          <a:lstStyle/>
          <a:p>
            <a:pPr algn="just" defTabSz="342892" fontAlgn="ctr">
              <a:defRPr/>
            </a:pPr>
            <a:r>
              <a:rPr lang="ru-RU" sz="1100" b="1" dirty="0">
                <a:solidFill>
                  <a:prstClr val="black"/>
                </a:solidFill>
                <a:latin typeface="Times New Roman" panose="02020603050405020304" pitchFamily="18" charset="0"/>
                <a:cs typeface="Times New Roman" panose="02020603050405020304" pitchFamily="18" charset="0"/>
              </a:rPr>
              <a:t>Деятельность по снижению рисков ОД/ФТ</a:t>
            </a:r>
          </a:p>
          <a:p>
            <a:pPr marL="177800" indent="-177800" algn="just" defTabSz="342892" fontAlgn="ctr">
              <a:buFont typeface="Wingdings" panose="05000000000000000000" pitchFamily="2" charset="2"/>
              <a:buChar char="ü"/>
              <a:defRPr/>
            </a:pPr>
            <a:r>
              <a:rPr lang="ru-RU" sz="1100" b="1" dirty="0" smtClean="0">
                <a:solidFill>
                  <a:prstClr val="black"/>
                </a:solidFill>
                <a:latin typeface="Times New Roman" panose="02020603050405020304" pitchFamily="18" charset="0"/>
                <a:cs typeface="Times New Roman" panose="02020603050405020304" pitchFamily="18" charset="0"/>
              </a:rPr>
              <a:t>Анализ </a:t>
            </a:r>
            <a:r>
              <a:rPr lang="ru-RU" sz="1100" b="1" dirty="0">
                <a:solidFill>
                  <a:prstClr val="black"/>
                </a:solidFill>
                <a:latin typeface="Times New Roman" panose="02020603050405020304" pitchFamily="18" charset="0"/>
                <a:cs typeface="Times New Roman" panose="02020603050405020304" pitchFamily="18" charset="0"/>
              </a:rPr>
              <a:t>информации, полученной в ходе ВККР </a:t>
            </a:r>
            <a:r>
              <a:rPr lang="ru-RU" sz="1100" b="1" dirty="0" smtClean="0">
                <a:solidFill>
                  <a:prstClr val="black"/>
                </a:solidFill>
                <a:latin typeface="Times New Roman" panose="02020603050405020304" pitchFamily="18" charset="0"/>
                <a:cs typeface="Times New Roman" panose="02020603050405020304" pitchFamily="18" charset="0"/>
              </a:rPr>
              <a:t>АО, осуществления  контрольных мероприятий в финансово-бюджетной сфере, а также информационного взаимодействия с РФМ в рамках казначейского сопровождения и бюджетного мониторинга</a:t>
            </a:r>
            <a:endParaRPr lang="ru-RU" sz="1100" b="1" dirty="0">
              <a:solidFill>
                <a:prstClr val="black"/>
              </a:solidFill>
              <a:latin typeface="Times New Roman" panose="02020603050405020304" pitchFamily="18" charset="0"/>
              <a:cs typeface="Times New Roman" panose="02020603050405020304" pitchFamily="18" charset="0"/>
            </a:endParaRPr>
          </a:p>
          <a:p>
            <a:pPr marL="177800" indent="-177800" algn="just" defTabSz="342892" fontAlgn="ctr">
              <a:buFont typeface="Wingdings" panose="05000000000000000000" pitchFamily="2" charset="2"/>
              <a:buChar char="ü"/>
              <a:defRPr/>
            </a:pPr>
            <a:r>
              <a:rPr lang="ru-RU" sz="1100" b="1" dirty="0">
                <a:solidFill>
                  <a:prstClr val="black"/>
                </a:solidFill>
                <a:latin typeface="Times New Roman" panose="02020603050405020304" pitchFamily="18" charset="0"/>
                <a:cs typeface="Times New Roman" panose="02020603050405020304" pitchFamily="18" charset="0"/>
              </a:rPr>
              <a:t>Оценка выявленных фактов несоблюдения </a:t>
            </a:r>
            <a:r>
              <a:rPr lang="ru-RU" sz="1100" b="1" dirty="0" smtClean="0">
                <a:solidFill>
                  <a:prstClr val="black"/>
                </a:solidFill>
                <a:latin typeface="Times New Roman" panose="02020603050405020304" pitchFamily="18" charset="0"/>
                <a:cs typeface="Times New Roman" panose="02020603050405020304" pitchFamily="18" charset="0"/>
              </a:rPr>
              <a:t>юридическими лицами, </a:t>
            </a:r>
            <a:r>
              <a:rPr lang="ru-RU" sz="1100" b="1" dirty="0" err="1" smtClean="0">
                <a:solidFill>
                  <a:prstClr val="black"/>
                </a:solidFill>
                <a:latin typeface="Times New Roman" panose="02020603050405020304" pitchFamily="18" charset="0"/>
                <a:cs typeface="Times New Roman" panose="02020603050405020304" pitchFamily="18" charset="0"/>
              </a:rPr>
              <a:t>аудируемыми</a:t>
            </a:r>
            <a:r>
              <a:rPr lang="ru-RU" sz="1100" b="1" dirty="0" smtClean="0">
                <a:solidFill>
                  <a:prstClr val="black"/>
                </a:solidFill>
                <a:latin typeface="Times New Roman" panose="02020603050405020304" pitchFamily="18" charset="0"/>
                <a:cs typeface="Times New Roman" panose="02020603050405020304" pitchFamily="18" charset="0"/>
              </a:rPr>
              <a:t> </a:t>
            </a:r>
            <a:r>
              <a:rPr lang="ru-RU" sz="1100" b="1" dirty="0">
                <a:solidFill>
                  <a:prstClr val="black"/>
                </a:solidFill>
                <a:latin typeface="Times New Roman" panose="02020603050405020304" pitchFamily="18" charset="0"/>
                <a:cs typeface="Times New Roman" panose="02020603050405020304" pitchFamily="18" charset="0"/>
              </a:rPr>
              <a:t>лицами и аудиторскими организациями требований законодательства в сфере ПОД/ФТ </a:t>
            </a:r>
          </a:p>
          <a:p>
            <a:pPr marL="177800" indent="-177800" algn="just" defTabSz="342892" fontAlgn="ctr">
              <a:buFont typeface="Wingdings" panose="05000000000000000000" pitchFamily="2" charset="2"/>
              <a:buChar char="ü"/>
              <a:defRPr/>
            </a:pPr>
            <a:r>
              <a:rPr lang="ru-RU" sz="1100" b="1" dirty="0">
                <a:solidFill>
                  <a:prstClr val="black"/>
                </a:solidFill>
                <a:latin typeface="Times New Roman" panose="02020603050405020304" pitchFamily="18" charset="0"/>
                <a:cs typeface="Times New Roman" panose="02020603050405020304" pitchFamily="18" charset="0"/>
              </a:rPr>
              <a:t>Обобщение и систематизация выявленных нарушений в сфере ПОД/ФТ</a:t>
            </a:r>
          </a:p>
          <a:p>
            <a:pPr marL="177800" indent="-177800" algn="just" defTabSz="342892" fontAlgn="ctr">
              <a:buFont typeface="Wingdings" panose="05000000000000000000" pitchFamily="2" charset="2"/>
              <a:buChar char="ü"/>
              <a:defRPr/>
            </a:pPr>
            <a:r>
              <a:rPr lang="ru-RU" sz="1100" b="1" dirty="0" smtClean="0">
                <a:solidFill>
                  <a:prstClr val="black"/>
                </a:solidFill>
                <a:latin typeface="Times New Roman" panose="02020603050405020304" pitchFamily="18" charset="0"/>
                <a:cs typeface="Times New Roman" panose="02020603050405020304" pitchFamily="18" charset="0"/>
              </a:rPr>
              <a:t>Информирование </a:t>
            </a:r>
            <a:r>
              <a:rPr lang="ru-RU" sz="1100" b="1" dirty="0">
                <a:solidFill>
                  <a:prstClr val="black"/>
                </a:solidFill>
                <a:latin typeface="Times New Roman" panose="02020603050405020304" pitchFamily="18" charset="0"/>
                <a:cs typeface="Times New Roman" panose="02020603050405020304" pitchFamily="18" charset="0"/>
              </a:rPr>
              <a:t>уполномоченного </a:t>
            </a:r>
            <a:r>
              <a:rPr lang="ru-RU" sz="1100" b="1" dirty="0" smtClean="0">
                <a:solidFill>
                  <a:prstClr val="black"/>
                </a:solidFill>
                <a:latin typeface="Times New Roman" panose="02020603050405020304" pitchFamily="18" charset="0"/>
                <a:cs typeface="Times New Roman" panose="02020603050405020304" pitchFamily="18" charset="0"/>
              </a:rPr>
              <a:t>органа</a:t>
            </a:r>
            <a:endParaRPr lang="ru-RU" sz="1100" b="1" dirty="0">
              <a:solidFill>
                <a:prstClr val="black"/>
              </a:solidFill>
              <a:latin typeface="Times New Roman" panose="02020603050405020304" pitchFamily="18" charset="0"/>
              <a:cs typeface="Times New Roman" panose="02020603050405020304" pitchFamily="18" charset="0"/>
            </a:endParaRPr>
          </a:p>
          <a:p>
            <a:pPr marL="177800" indent="-177800" algn="just" defTabSz="342892" fontAlgn="ctr">
              <a:buFont typeface="Wingdings" panose="05000000000000000000" pitchFamily="2" charset="2"/>
              <a:buChar char="ü"/>
              <a:defRPr/>
            </a:pPr>
            <a:r>
              <a:rPr lang="ru-RU" sz="1100" b="1" dirty="0" smtClean="0">
                <a:solidFill>
                  <a:prstClr val="black"/>
                </a:solidFill>
                <a:latin typeface="Times New Roman" panose="02020603050405020304" pitchFamily="18" charset="0"/>
                <a:cs typeface="Times New Roman" panose="02020603050405020304" pitchFamily="18" charset="0"/>
              </a:rPr>
              <a:t>Применение мер реагирования</a:t>
            </a:r>
          </a:p>
        </p:txBody>
      </p:sp>
      <p:sp>
        <p:nvSpPr>
          <p:cNvPr id="5" name="TextBox 4"/>
          <p:cNvSpPr txBox="1"/>
          <p:nvPr/>
        </p:nvSpPr>
        <p:spPr>
          <a:xfrm>
            <a:off x="293583" y="5665818"/>
            <a:ext cx="332971" cy="923330"/>
          </a:xfrm>
          <a:prstGeom prst="rect">
            <a:avLst/>
          </a:prstGeom>
          <a:noFill/>
        </p:spPr>
        <p:txBody>
          <a:bodyPr wrap="square" rtlCol="0">
            <a:spAutoFit/>
          </a:bodyPr>
          <a:lstStyle/>
          <a:p>
            <a:r>
              <a:rPr lang="ru-RU" sz="5400" b="1" dirty="0" smtClean="0">
                <a:solidFill>
                  <a:srgbClr val="FF0000"/>
                </a:solidFill>
                <a:latin typeface="Times New Roman" panose="02020603050405020304" pitchFamily="18" charset="0"/>
                <a:cs typeface="Times New Roman" panose="02020603050405020304" pitchFamily="18" charset="0"/>
              </a:rPr>
              <a:t>!</a:t>
            </a:r>
            <a:endParaRPr lang="ru-RU" sz="54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401437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C:\Users\Public\Pictures\Sample Pictures\Рисунок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2" name="Номер слайда 1"/>
          <p:cNvSpPr>
            <a:spLocks noGrp="1"/>
          </p:cNvSpPr>
          <p:nvPr>
            <p:ph type="sldNum" sz="quarter" idx="12"/>
          </p:nvPr>
        </p:nvSpPr>
        <p:spPr>
          <a:xfrm>
            <a:off x="11847612" y="6538917"/>
            <a:ext cx="344388" cy="319083"/>
          </a:xfrm>
        </p:spPr>
        <p:txBody>
          <a:bodyPr/>
          <a:lstStyle/>
          <a:p>
            <a:pPr defTabSz="1219170">
              <a:defRPr/>
            </a:pPr>
            <a:fld id="{47EA9584-6FC9-446B-89E9-C9D48C4D1663}" type="slidenum">
              <a:rPr lang="ru-RU" b="1">
                <a:solidFill>
                  <a:srgbClr val="002060"/>
                </a:solidFill>
                <a:latin typeface="Times New Roman" panose="02020603050405020304" pitchFamily="18" charset="0"/>
                <a:cs typeface="Times New Roman" panose="02020603050405020304" pitchFamily="18" charset="0"/>
              </a:rPr>
              <a:pPr defTabSz="1219170">
                <a:defRPr/>
              </a:pPr>
              <a:t>5</a:t>
            </a:fld>
            <a:endParaRPr lang="ru-RU" b="1" dirty="0">
              <a:solidFill>
                <a:srgbClr val="002060"/>
              </a:solidFill>
              <a:latin typeface="Times New Roman" panose="02020603050405020304" pitchFamily="18" charset="0"/>
              <a:cs typeface="Times New Roman" panose="02020603050405020304" pitchFamily="18" charset="0"/>
            </a:endParaRPr>
          </a:p>
        </p:txBody>
      </p:sp>
      <p:sp>
        <p:nvSpPr>
          <p:cNvPr id="29" name="TextBox 101"/>
          <p:cNvSpPr txBox="1">
            <a:spLocks noChangeArrowheads="1"/>
          </p:cNvSpPr>
          <p:nvPr/>
        </p:nvSpPr>
        <p:spPr bwMode="auto">
          <a:xfrm>
            <a:off x="3494638" y="170327"/>
            <a:ext cx="8504263" cy="724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7751" tIns="38876" rIns="77751" bIns="38876">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r" defTabSz="1219170" fontAlgn="base">
              <a:spcBef>
                <a:spcPct val="0"/>
              </a:spcBef>
              <a:spcAft>
                <a:spcPct val="0"/>
              </a:spcAft>
            </a:pPr>
            <a:r>
              <a:rPr lang="ru-RU" sz="1400" b="1" dirty="0" smtClean="0">
                <a:solidFill>
                  <a:srgbClr val="4472C4">
                    <a:lumMod val="50000"/>
                  </a:srgbClr>
                </a:solidFill>
                <a:latin typeface="Times New Roman" panose="02020603050405020304" pitchFamily="18" charset="0"/>
                <a:cs typeface="Times New Roman" panose="02020603050405020304" pitchFamily="18" charset="0"/>
              </a:rPr>
              <a:t>           ФЕДЕРАЛЬНОЕ КАЗНАЧЕЙСТВО В НАЦИОНАЛЬНОЙ СИСТЕМЕ</a:t>
            </a:r>
          </a:p>
          <a:p>
            <a:pPr algn="r" defTabSz="1219170" fontAlgn="base">
              <a:spcBef>
                <a:spcPct val="0"/>
              </a:spcBef>
              <a:spcAft>
                <a:spcPct val="0"/>
              </a:spcAft>
            </a:pPr>
            <a:r>
              <a:rPr lang="ru-RU" sz="1400" b="1" dirty="0" smtClean="0">
                <a:solidFill>
                  <a:srgbClr val="4472C4">
                    <a:lumMod val="50000"/>
                  </a:srgbClr>
                </a:solidFill>
                <a:latin typeface="Times New Roman" panose="02020603050405020304" pitchFamily="18" charset="0"/>
                <a:cs typeface="Times New Roman" panose="02020603050405020304" pitchFamily="18" charset="0"/>
              </a:rPr>
              <a:t>ПРОТИВОДЕЙСТВИЯ (ОТМЫВАНИЯ) ДОХОДОВ, ПОЛУЧЕННЫХ ПРЕСТУПНЫМ</a:t>
            </a:r>
          </a:p>
          <a:p>
            <a:pPr algn="r" defTabSz="1219170" fontAlgn="base">
              <a:spcBef>
                <a:spcPct val="0"/>
              </a:spcBef>
              <a:spcAft>
                <a:spcPct val="0"/>
              </a:spcAft>
            </a:pPr>
            <a:r>
              <a:rPr lang="ru-RU" sz="1400" b="1" dirty="0" smtClean="0">
                <a:solidFill>
                  <a:srgbClr val="4472C4">
                    <a:lumMod val="50000"/>
                  </a:srgbClr>
                </a:solidFill>
                <a:latin typeface="Times New Roman" panose="02020603050405020304" pitchFamily="18" charset="0"/>
                <a:cs typeface="Times New Roman" panose="02020603050405020304" pitchFamily="18" charset="0"/>
              </a:rPr>
              <a:t>ПУТЕМ, И ФИНАНСИРОВАНИЮ ТЕРРОРИЗМА</a:t>
            </a:r>
          </a:p>
        </p:txBody>
      </p:sp>
      <p:sp>
        <p:nvSpPr>
          <p:cNvPr id="4" name="TextBox 3"/>
          <p:cNvSpPr txBox="1"/>
          <p:nvPr/>
        </p:nvSpPr>
        <p:spPr>
          <a:xfrm>
            <a:off x="417422" y="959425"/>
            <a:ext cx="11468873" cy="830997"/>
          </a:xfrm>
          <a:prstGeom prst="rect">
            <a:avLst/>
          </a:prstGeom>
          <a:solidFill>
            <a:srgbClr val="8497B0"/>
          </a:solidFill>
          <a:effectLst>
            <a:outerShdw blurRad="50800" dist="50800" dir="5400000" sx="1000" sy="1000" algn="ctr" rotWithShape="0">
              <a:srgbClr val="000000"/>
            </a:outerShdw>
          </a:effectLst>
          <a:scene3d>
            <a:camera prst="orthographicFront"/>
            <a:lightRig rig="threePt" dir="t"/>
          </a:scene3d>
          <a:sp3d>
            <a:bevelT/>
            <a:bevelB/>
          </a:sp3d>
        </p:spPr>
        <p:txBody>
          <a:bodyPr wrap="square" rtlCol="0">
            <a:spAutoFit/>
          </a:bodyPr>
          <a:lstStyle/>
          <a:p>
            <a:pPr algn="ctr"/>
            <a:r>
              <a:rPr lang="ru-RU" sz="1600" b="1" dirty="0" smtClean="0">
                <a:solidFill>
                  <a:prstClr val="white"/>
                </a:solidFill>
                <a:latin typeface="Times New Roman" panose="02020603050405020304" pitchFamily="18" charset="0"/>
                <a:cs typeface="Times New Roman" panose="02020603050405020304" pitchFamily="18" charset="0"/>
              </a:rPr>
              <a:t>Деятельность Федерального казначейства в рамках национальной системы противодействия легализации (отмыванию) доходов, полученных преступным путем, и финансированию терроризма, утвержденной Президентом Российской Федерации 30 мая 2018 года</a:t>
            </a:r>
          </a:p>
        </p:txBody>
      </p:sp>
      <p:sp>
        <p:nvSpPr>
          <p:cNvPr id="12" name="Прямоугольник 11"/>
          <p:cNvSpPr/>
          <p:nvPr/>
        </p:nvSpPr>
        <p:spPr>
          <a:xfrm>
            <a:off x="4034677" y="1932442"/>
            <a:ext cx="4136471" cy="1309681"/>
          </a:xfrm>
          <a:prstGeom prst="rect">
            <a:avLst/>
          </a:prstGeom>
          <a:gradFill>
            <a:gsLst>
              <a:gs pos="0">
                <a:schemeClr val="tx2">
                  <a:lumMod val="20000"/>
                  <a:lumOff val="80000"/>
                </a:schemeClr>
              </a:gs>
              <a:gs pos="50000">
                <a:schemeClr val="bg1">
                  <a:lumMod val="95000"/>
                </a:schemeClr>
              </a:gs>
              <a:gs pos="99000">
                <a:schemeClr val="tx2">
                  <a:lumMod val="40000"/>
                  <a:lumOff val="60000"/>
                  <a:alpha val="34000"/>
                </a:schemeClr>
              </a:gs>
            </a:gsLst>
            <a:lin ang="5400000" scaled="0"/>
          </a:gradFill>
          <a:effectLst>
            <a:glow rad="101600">
              <a:schemeClr val="bg2">
                <a:alpha val="38000"/>
              </a:schemeClr>
            </a:glow>
            <a:softEdge rad="203200"/>
          </a:effectLst>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prstClr val="black"/>
                </a:solidFill>
                <a:latin typeface="Times New Roman" panose="02020603050405020304" pitchFamily="18" charset="0"/>
                <a:cs typeface="Times New Roman" panose="02020603050405020304" pitchFamily="18" charset="0"/>
              </a:rPr>
              <a:t>Выявление и оценка рисков хищения бюджетных средств при осуществлении поставщиками (подрядчиками, исполнителями) закупок товаров, работ и услуг для обеспечения государственных нужд, нецелевого и неэффективного расходования бюджетных средств, в том числе при исполнении заданий государственного оборонного заказа </a:t>
            </a:r>
            <a:endParaRPr lang="ru-RU" sz="1200" b="1" dirty="0">
              <a:solidFill>
                <a:prstClr val="black"/>
              </a:solidFill>
              <a:latin typeface="Times New Roman" panose="02020603050405020304" pitchFamily="18" charset="0"/>
              <a:cs typeface="Times New Roman" panose="02020603050405020304" pitchFamily="18" charset="0"/>
            </a:endParaRPr>
          </a:p>
        </p:txBody>
      </p:sp>
      <p:grpSp>
        <p:nvGrpSpPr>
          <p:cNvPr id="24" name="Группа 26"/>
          <p:cNvGrpSpPr>
            <a:grpSpLocks/>
          </p:cNvGrpSpPr>
          <p:nvPr/>
        </p:nvGrpSpPr>
        <p:grpSpPr bwMode="auto">
          <a:xfrm>
            <a:off x="401273" y="3421731"/>
            <a:ext cx="11411984" cy="864509"/>
            <a:chOff x="4621427" y="3266654"/>
            <a:chExt cx="3122140" cy="448517"/>
          </a:xfrm>
        </p:grpSpPr>
        <p:sp>
          <p:nvSpPr>
            <p:cNvPr id="25" name="Равнобедренный треугольник 24"/>
            <p:cNvSpPr/>
            <p:nvPr/>
          </p:nvSpPr>
          <p:spPr bwMode="auto">
            <a:xfrm rot="10800000">
              <a:off x="4636914" y="3459339"/>
              <a:ext cx="3106653" cy="255832"/>
            </a:xfrm>
            <a:prstGeom prst="triangle">
              <a:avLst/>
            </a:prstGeom>
            <a:solidFill>
              <a:srgbClr val="BE6732">
                <a:alpha val="92000"/>
              </a:srgb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lstStyle/>
            <a:p>
              <a:pPr algn="ctr">
                <a:lnSpc>
                  <a:spcPct val="107000"/>
                </a:lnSpc>
                <a:defRPr/>
              </a:pPr>
              <a:endParaRPr lang="ru-RU" sz="1250" b="1" dirty="0">
                <a:solidFill>
                  <a:prstClr val="white"/>
                </a:solidFill>
                <a:latin typeface="Open Sans Condensed" pitchFamily="34" charset="0"/>
                <a:cs typeface="Arial" charset="0"/>
              </a:endParaRPr>
            </a:p>
          </p:txBody>
        </p:sp>
        <p:sp>
          <p:nvSpPr>
            <p:cNvPr id="26" name="Прямоугольник 25"/>
            <p:cNvSpPr/>
            <p:nvPr/>
          </p:nvSpPr>
          <p:spPr bwMode="auto">
            <a:xfrm>
              <a:off x="4621427" y="3266654"/>
              <a:ext cx="3106653" cy="311289"/>
            </a:xfrm>
            <a:prstGeom prst="rect">
              <a:avLst/>
            </a:prstGeom>
            <a:solidFill>
              <a:srgbClr val="BE6732">
                <a:alpha val="92000"/>
              </a:srgb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lstStyle/>
            <a:p>
              <a:pPr algn="ctr">
                <a:lnSpc>
                  <a:spcPct val="107000"/>
                </a:lnSpc>
                <a:defRPr/>
              </a:pPr>
              <a:r>
                <a:rPr lang="ru-RU" sz="1250" b="1" dirty="0" smtClean="0">
                  <a:solidFill>
                    <a:prstClr val="white"/>
                  </a:solidFill>
                  <a:latin typeface="Times New Roman" panose="02020603050405020304" pitchFamily="18" charset="0"/>
                  <a:cs typeface="Times New Roman" panose="02020603050405020304" pitchFamily="18" charset="0"/>
                </a:rPr>
                <a:t>Совершенствование механизмов контроля, направленных на противодействие (отмывание) доходов, полученных преступным путем, и финансированию терроризма</a:t>
              </a:r>
              <a:endParaRPr lang="ru-RU" sz="1250" b="1" dirty="0">
                <a:solidFill>
                  <a:prstClr val="white"/>
                </a:solidFill>
                <a:latin typeface="Times New Roman" panose="02020603050405020304" pitchFamily="18" charset="0"/>
                <a:cs typeface="Times New Roman" panose="02020603050405020304" pitchFamily="18" charset="0"/>
              </a:endParaRPr>
            </a:p>
          </p:txBody>
        </p:sp>
      </p:grpSp>
      <p:sp>
        <p:nvSpPr>
          <p:cNvPr id="18" name="Прямоугольник 17"/>
          <p:cNvSpPr/>
          <p:nvPr/>
        </p:nvSpPr>
        <p:spPr>
          <a:xfrm>
            <a:off x="8347739" y="1923369"/>
            <a:ext cx="3465518" cy="1309681"/>
          </a:xfrm>
          <a:prstGeom prst="rect">
            <a:avLst/>
          </a:prstGeom>
          <a:gradFill>
            <a:gsLst>
              <a:gs pos="0">
                <a:schemeClr val="tx2">
                  <a:lumMod val="20000"/>
                  <a:lumOff val="80000"/>
                </a:schemeClr>
              </a:gs>
              <a:gs pos="50000">
                <a:schemeClr val="bg1">
                  <a:lumMod val="95000"/>
                </a:schemeClr>
              </a:gs>
              <a:gs pos="99000">
                <a:schemeClr val="tx2">
                  <a:lumMod val="40000"/>
                  <a:lumOff val="60000"/>
                  <a:alpha val="34000"/>
                </a:schemeClr>
              </a:gs>
            </a:gsLst>
            <a:lin ang="5400000" scaled="0"/>
          </a:gradFill>
          <a:effectLst>
            <a:glow rad="101600">
              <a:schemeClr val="bg2">
                <a:alpha val="38000"/>
              </a:schemeClr>
            </a:glow>
            <a:softEdge rad="203200"/>
          </a:effectLst>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prstClr val="black"/>
                </a:solidFill>
                <a:latin typeface="Times New Roman" panose="02020603050405020304" pitchFamily="18" charset="0"/>
                <a:cs typeface="Times New Roman" panose="02020603050405020304" pitchFamily="18" charset="0"/>
              </a:rPr>
              <a:t>Выявление и оценка коррупционных рисков при исполнении сотрудниками Федерального казначейства должностных обязанностей </a:t>
            </a:r>
            <a:endParaRPr lang="ru-RU" sz="1200" b="1" dirty="0">
              <a:solidFill>
                <a:prstClr val="black"/>
              </a:solidFill>
              <a:latin typeface="Times New Roman" panose="02020603050405020304" pitchFamily="18" charset="0"/>
              <a:cs typeface="Times New Roman" panose="02020603050405020304" pitchFamily="18" charset="0"/>
            </a:endParaRPr>
          </a:p>
        </p:txBody>
      </p:sp>
      <p:sp>
        <p:nvSpPr>
          <p:cNvPr id="19" name="Прямоугольник 18"/>
          <p:cNvSpPr/>
          <p:nvPr/>
        </p:nvSpPr>
        <p:spPr>
          <a:xfrm>
            <a:off x="417422" y="1931533"/>
            <a:ext cx="3438800" cy="1309681"/>
          </a:xfrm>
          <a:prstGeom prst="rect">
            <a:avLst/>
          </a:prstGeom>
          <a:gradFill>
            <a:gsLst>
              <a:gs pos="0">
                <a:schemeClr val="tx2">
                  <a:lumMod val="20000"/>
                  <a:lumOff val="80000"/>
                </a:schemeClr>
              </a:gs>
              <a:gs pos="50000">
                <a:schemeClr val="bg1">
                  <a:lumMod val="95000"/>
                </a:schemeClr>
              </a:gs>
              <a:gs pos="99000">
                <a:schemeClr val="tx2">
                  <a:lumMod val="40000"/>
                  <a:lumOff val="60000"/>
                  <a:alpha val="34000"/>
                </a:schemeClr>
              </a:gs>
            </a:gsLst>
            <a:lin ang="5400000" scaled="0"/>
          </a:gradFill>
          <a:effectLst>
            <a:glow rad="101600">
              <a:schemeClr val="bg2">
                <a:alpha val="38000"/>
              </a:schemeClr>
            </a:glow>
            <a:softEdge rad="203200"/>
          </a:effectLst>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prstClr val="black"/>
                </a:solidFill>
                <a:latin typeface="Times New Roman" panose="02020603050405020304" pitchFamily="18" charset="0"/>
                <a:cs typeface="Times New Roman" panose="02020603050405020304" pitchFamily="18" charset="0"/>
              </a:rPr>
              <a:t>Выявление и оценка рисков совершения операций (сделок) в кредитно-финансовой сфере </a:t>
            </a:r>
            <a:r>
              <a:rPr lang="ru-RU" sz="1200" b="1" dirty="0">
                <a:solidFill>
                  <a:prstClr val="black"/>
                </a:solidFill>
                <a:latin typeface="Times New Roman" panose="02020603050405020304" pitchFamily="18" charset="0"/>
                <a:cs typeface="Times New Roman" panose="02020603050405020304" pitchFamily="18" charset="0"/>
              </a:rPr>
              <a:t>к</a:t>
            </a:r>
            <a:r>
              <a:rPr lang="ru-RU" sz="1200" b="1" dirty="0" smtClean="0">
                <a:solidFill>
                  <a:prstClr val="black"/>
                </a:solidFill>
                <a:latin typeface="Times New Roman" panose="02020603050405020304" pitchFamily="18" charset="0"/>
                <a:cs typeface="Times New Roman" panose="02020603050405020304" pitchFamily="18" charset="0"/>
              </a:rPr>
              <a:t>лиентами аудиторских организаций</a:t>
            </a:r>
            <a:endParaRPr lang="ru-RU" sz="1200" b="1" dirty="0">
              <a:solidFill>
                <a:prstClr val="black"/>
              </a:solidFill>
              <a:latin typeface="Times New Roman" panose="02020603050405020304" pitchFamily="18" charset="0"/>
              <a:cs typeface="Times New Roman" panose="02020603050405020304" pitchFamily="18" charset="0"/>
            </a:endParaRPr>
          </a:p>
        </p:txBody>
      </p:sp>
      <p:sp>
        <p:nvSpPr>
          <p:cNvPr id="20" name="Прямоугольник 19"/>
          <p:cNvSpPr/>
          <p:nvPr/>
        </p:nvSpPr>
        <p:spPr bwMode="auto">
          <a:xfrm>
            <a:off x="7383542" y="4433193"/>
            <a:ext cx="1941361" cy="1579120"/>
          </a:xfrm>
          <a:prstGeom prst="rect">
            <a:avLst/>
          </a:prstGeom>
          <a:solidFill>
            <a:srgbClr val="D2DEEF"/>
          </a:solidFill>
          <a:ln>
            <a:noFill/>
          </a:ln>
          <a:scene3d>
            <a:camera prst="orthographicFront"/>
            <a:lightRig rig="threePt" dir="t"/>
          </a:scene3d>
          <a:sp3d>
            <a:bevelT/>
            <a:bevelB w="165100" prst="coolSlant"/>
          </a:sp3d>
        </p:spPr>
        <p:style>
          <a:lnRef idx="2">
            <a:schemeClr val="accent1">
              <a:shade val="50000"/>
            </a:schemeClr>
          </a:lnRef>
          <a:fillRef idx="1">
            <a:schemeClr val="accent1"/>
          </a:fillRef>
          <a:effectRef idx="0">
            <a:schemeClr val="accent1"/>
          </a:effectRef>
          <a:fontRef idx="minor">
            <a:schemeClr val="lt1"/>
          </a:fontRef>
        </p:style>
        <p:txBody>
          <a:bodyPr lIns="77749" tIns="38875" rIns="77749" bIns="38875" anchor="ctr"/>
          <a:lstStyle/>
          <a:p>
            <a:pPr algn="ctr">
              <a:defRPr/>
            </a:pPr>
            <a:r>
              <a:rPr lang="ru-RU" sz="1200" b="1" dirty="0" smtClean="0">
                <a:solidFill>
                  <a:prstClr val="black"/>
                </a:solidFill>
                <a:latin typeface="Times New Roman" panose="02020603050405020304" pitchFamily="18" charset="0"/>
                <a:cs typeface="Times New Roman" panose="02020603050405020304" pitchFamily="18" charset="0"/>
              </a:rPr>
              <a:t>Казначейское сопровождение целевых средств, выделяемых из федерального бюджета</a:t>
            </a:r>
            <a:r>
              <a:rPr lang="en-US" sz="1200" b="1" dirty="0" smtClean="0">
                <a:solidFill>
                  <a:prstClr val="black"/>
                </a:solidFill>
                <a:latin typeface="Times New Roman" panose="02020603050405020304" pitchFamily="18" charset="0"/>
                <a:cs typeface="Times New Roman" panose="02020603050405020304" pitchFamily="18" charset="0"/>
              </a:rPr>
              <a:t> </a:t>
            </a:r>
            <a:endParaRPr lang="ru-RU" sz="1200" b="1" dirty="0">
              <a:solidFill>
                <a:prstClr val="black"/>
              </a:solidFill>
              <a:latin typeface="Times New Roman" panose="02020603050405020304" pitchFamily="18" charset="0"/>
              <a:cs typeface="Times New Roman" panose="02020603050405020304" pitchFamily="18" charset="0"/>
            </a:endParaRPr>
          </a:p>
        </p:txBody>
      </p:sp>
      <p:sp>
        <p:nvSpPr>
          <p:cNvPr id="21" name="Прямоугольник 20"/>
          <p:cNvSpPr/>
          <p:nvPr/>
        </p:nvSpPr>
        <p:spPr bwMode="auto">
          <a:xfrm>
            <a:off x="2664195" y="4392370"/>
            <a:ext cx="2013789" cy="1579120"/>
          </a:xfrm>
          <a:prstGeom prst="rect">
            <a:avLst/>
          </a:prstGeom>
          <a:solidFill>
            <a:srgbClr val="D2DEEF"/>
          </a:solidFill>
          <a:ln>
            <a:noFill/>
          </a:ln>
          <a:scene3d>
            <a:camera prst="orthographicFront"/>
            <a:lightRig rig="threePt" dir="t"/>
          </a:scene3d>
          <a:sp3d>
            <a:bevelT/>
            <a:bevelB w="165100" prst="coolSlant"/>
          </a:sp3d>
        </p:spPr>
        <p:style>
          <a:lnRef idx="2">
            <a:schemeClr val="accent1">
              <a:shade val="50000"/>
            </a:schemeClr>
          </a:lnRef>
          <a:fillRef idx="1">
            <a:schemeClr val="accent1"/>
          </a:fillRef>
          <a:effectRef idx="0">
            <a:schemeClr val="accent1"/>
          </a:effectRef>
          <a:fontRef idx="minor">
            <a:schemeClr val="lt1"/>
          </a:fontRef>
        </p:style>
        <p:txBody>
          <a:bodyPr lIns="77749" tIns="38875" rIns="77749" bIns="38875" anchor="ctr"/>
          <a:lstStyle/>
          <a:p>
            <a:pPr algn="ctr">
              <a:defRPr/>
            </a:pPr>
            <a:r>
              <a:rPr lang="ru-RU" sz="1200" b="1" dirty="0" smtClean="0">
                <a:solidFill>
                  <a:prstClr val="black"/>
                </a:solidFill>
                <a:latin typeface="Times New Roman" panose="02020603050405020304" pitchFamily="18" charset="0"/>
                <a:cs typeface="Times New Roman" panose="02020603050405020304" pitchFamily="18" charset="0"/>
              </a:rPr>
              <a:t>Совершенствование правоприменительной практики по обеспечению прозрачности совершаемых операций и заключаемых сделок</a:t>
            </a:r>
            <a:endParaRPr lang="ru-RU" sz="1200" b="1" dirty="0">
              <a:solidFill>
                <a:prstClr val="black"/>
              </a:solidFill>
              <a:latin typeface="Times New Roman" panose="02020603050405020304" pitchFamily="18" charset="0"/>
              <a:cs typeface="Times New Roman" panose="02020603050405020304" pitchFamily="18" charset="0"/>
            </a:endParaRPr>
          </a:p>
        </p:txBody>
      </p:sp>
      <p:sp>
        <p:nvSpPr>
          <p:cNvPr id="22" name="Прямоугольник 21"/>
          <p:cNvSpPr/>
          <p:nvPr/>
        </p:nvSpPr>
        <p:spPr bwMode="auto">
          <a:xfrm>
            <a:off x="9410016" y="4392370"/>
            <a:ext cx="2278008" cy="1579121"/>
          </a:xfrm>
          <a:prstGeom prst="rect">
            <a:avLst/>
          </a:prstGeom>
          <a:solidFill>
            <a:srgbClr val="D2DEEF"/>
          </a:solidFill>
          <a:ln>
            <a:noFill/>
          </a:ln>
          <a:scene3d>
            <a:camera prst="orthographicFront"/>
            <a:lightRig rig="threePt" dir="t"/>
          </a:scene3d>
          <a:sp3d>
            <a:bevelT/>
            <a:bevelB w="165100" prst="coolSlant"/>
          </a:sp3d>
        </p:spPr>
        <p:style>
          <a:lnRef idx="2">
            <a:schemeClr val="accent1">
              <a:shade val="50000"/>
            </a:schemeClr>
          </a:lnRef>
          <a:fillRef idx="1">
            <a:schemeClr val="accent1"/>
          </a:fillRef>
          <a:effectRef idx="0">
            <a:schemeClr val="accent1"/>
          </a:effectRef>
          <a:fontRef idx="minor">
            <a:schemeClr val="lt1"/>
          </a:fontRef>
        </p:style>
        <p:txBody>
          <a:bodyPr lIns="77749" tIns="38875" rIns="77749" bIns="38875" anchor="ctr"/>
          <a:lstStyle/>
          <a:p>
            <a:pPr algn="ctr">
              <a:defRPr/>
            </a:pPr>
            <a:r>
              <a:rPr lang="ru-RU" sz="1200" b="1" dirty="0" smtClean="0">
                <a:solidFill>
                  <a:prstClr val="black"/>
                </a:solidFill>
                <a:latin typeface="Times New Roman" panose="02020603050405020304" pitchFamily="18" charset="0"/>
                <a:cs typeface="Times New Roman" panose="02020603050405020304" pitchFamily="18" charset="0"/>
              </a:rPr>
              <a:t>Осуществление бюджетного мониторинга, направленного на выявление случаев завышения НМЦК и рисков неисполнения (нарушения условий) контрактов</a:t>
            </a:r>
            <a:endParaRPr lang="ru-RU" sz="1200" b="1" dirty="0">
              <a:solidFill>
                <a:prstClr val="black"/>
              </a:solidFill>
              <a:latin typeface="Times New Roman" panose="02020603050405020304" pitchFamily="18" charset="0"/>
              <a:cs typeface="Times New Roman" panose="02020603050405020304" pitchFamily="18" charset="0"/>
            </a:endParaRPr>
          </a:p>
        </p:txBody>
      </p:sp>
      <p:sp>
        <p:nvSpPr>
          <p:cNvPr id="23" name="Прямоугольник 22"/>
          <p:cNvSpPr/>
          <p:nvPr/>
        </p:nvSpPr>
        <p:spPr bwMode="auto">
          <a:xfrm>
            <a:off x="4834548" y="4433193"/>
            <a:ext cx="2406706" cy="1579120"/>
          </a:xfrm>
          <a:prstGeom prst="rect">
            <a:avLst/>
          </a:prstGeom>
          <a:solidFill>
            <a:srgbClr val="D2DEEF"/>
          </a:solidFill>
          <a:ln>
            <a:noFill/>
          </a:ln>
          <a:scene3d>
            <a:camera prst="orthographicFront"/>
            <a:lightRig rig="threePt" dir="t"/>
          </a:scene3d>
          <a:sp3d>
            <a:bevelT/>
            <a:bevelB w="165100" prst="coolSlant"/>
          </a:sp3d>
        </p:spPr>
        <p:style>
          <a:lnRef idx="2">
            <a:schemeClr val="accent1">
              <a:shade val="50000"/>
            </a:schemeClr>
          </a:lnRef>
          <a:fillRef idx="1">
            <a:schemeClr val="accent1"/>
          </a:fillRef>
          <a:effectRef idx="0">
            <a:schemeClr val="accent1"/>
          </a:effectRef>
          <a:fontRef idx="minor">
            <a:schemeClr val="lt1"/>
          </a:fontRef>
        </p:style>
        <p:txBody>
          <a:bodyPr lIns="77749" tIns="38875" rIns="77749" bIns="38875" anchor="ctr"/>
          <a:lstStyle/>
          <a:p>
            <a:pPr algn="ctr">
              <a:defRPr/>
            </a:pPr>
            <a:r>
              <a:rPr lang="ru-RU" sz="1200" b="1" dirty="0" smtClean="0">
                <a:solidFill>
                  <a:prstClr val="black"/>
                </a:solidFill>
                <a:latin typeface="Times New Roman" panose="02020603050405020304" pitchFamily="18" charset="0"/>
                <a:cs typeface="Times New Roman" panose="02020603050405020304" pitchFamily="18" charset="0"/>
              </a:rPr>
              <a:t>Применение риск-ориентированного подхода при планировании и проведении контрольных мероприятий в финансово-бюджетной сфере, направленных на выявление хищений, нецелевого расходования средств и др.</a:t>
            </a:r>
            <a:endParaRPr lang="ru-RU" sz="1200" b="1" dirty="0">
              <a:solidFill>
                <a:prstClr val="black"/>
              </a:solidFill>
              <a:latin typeface="Times New Roman" panose="02020603050405020304" pitchFamily="18" charset="0"/>
              <a:cs typeface="Times New Roman" panose="02020603050405020304" pitchFamily="18" charset="0"/>
            </a:endParaRPr>
          </a:p>
        </p:txBody>
      </p:sp>
      <p:sp>
        <p:nvSpPr>
          <p:cNvPr id="28" name="Прямоугольник 27"/>
          <p:cNvSpPr/>
          <p:nvPr/>
        </p:nvSpPr>
        <p:spPr bwMode="auto">
          <a:xfrm>
            <a:off x="401273" y="4392373"/>
            <a:ext cx="2077156" cy="1579120"/>
          </a:xfrm>
          <a:prstGeom prst="rect">
            <a:avLst/>
          </a:prstGeom>
          <a:solidFill>
            <a:srgbClr val="D2DEEF"/>
          </a:solidFill>
          <a:ln>
            <a:noFill/>
          </a:ln>
          <a:scene3d>
            <a:camera prst="orthographicFront"/>
            <a:lightRig rig="threePt" dir="t"/>
          </a:scene3d>
          <a:sp3d>
            <a:bevelT/>
            <a:bevelB w="165100" prst="coolSlant"/>
          </a:sp3d>
        </p:spPr>
        <p:style>
          <a:lnRef idx="2">
            <a:schemeClr val="accent1">
              <a:shade val="50000"/>
            </a:schemeClr>
          </a:lnRef>
          <a:fillRef idx="1">
            <a:schemeClr val="accent1"/>
          </a:fillRef>
          <a:effectRef idx="0">
            <a:schemeClr val="accent1"/>
          </a:effectRef>
          <a:fontRef idx="minor">
            <a:schemeClr val="lt1"/>
          </a:fontRef>
        </p:style>
        <p:txBody>
          <a:bodyPr lIns="77749" tIns="38875" rIns="77749" bIns="38875" anchor="ctr"/>
          <a:lstStyle/>
          <a:p>
            <a:pPr algn="ctr">
              <a:defRPr/>
            </a:pPr>
            <a:r>
              <a:rPr lang="ru-RU" sz="1200" b="1" dirty="0" smtClean="0">
                <a:solidFill>
                  <a:prstClr val="black"/>
                </a:solidFill>
                <a:latin typeface="Times New Roman" panose="02020603050405020304" pitchFamily="18" charset="0"/>
                <a:cs typeface="Times New Roman" panose="02020603050405020304" pitchFamily="18" charset="0"/>
              </a:rPr>
              <a:t>Применение риск-ориентированного подхода при планировании и проведении внешнего качества работы аудиторских организаций</a:t>
            </a:r>
            <a:endParaRPr lang="ru-RU" sz="1200" b="1"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561688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7" y="9596"/>
            <a:ext cx="12193588" cy="5145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Заголовок 1"/>
          <p:cNvSpPr txBox="1">
            <a:spLocks/>
          </p:cNvSpPr>
          <p:nvPr/>
        </p:nvSpPr>
        <p:spPr>
          <a:xfrm>
            <a:off x="4257674" y="171520"/>
            <a:ext cx="7772401" cy="1070683"/>
          </a:xfrm>
          <a:prstGeom prst="rect">
            <a:avLst/>
          </a:prstGeom>
        </p:spPr>
        <p:txBody>
          <a:bodyPr lIns="91438" tIns="45719" rIns="91438" bIns="45719"/>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r">
              <a:defRPr/>
            </a:pPr>
            <a:r>
              <a:rPr lang="ru-RU" sz="1400" b="1" dirty="0">
                <a:solidFill>
                  <a:srgbClr val="002060"/>
                </a:solidFill>
                <a:latin typeface="Times New Roman" panose="02020603050405020304" pitchFamily="18" charset="0"/>
                <a:cs typeface="Times New Roman" panose="02020603050405020304" pitchFamily="18" charset="0"/>
              </a:rPr>
              <a:t>РЕЗУЛЬТАТЫ ОСУЩЕСТВЛЕНИЯ ФЕДЕРАЛЬНЫМ КАЗНАЧЕЙСТВОМ ФУНКЦИИ ПО ВНЕШНЕМУ КОНТРОЛЮ КАЧЕСТВА РАБОТЫ АУДИТОРСКИХ ОРГАНИЗАЦИЙ </a:t>
            </a:r>
            <a:endParaRPr lang="ru-RU" sz="1400" b="1" dirty="0" smtClean="0">
              <a:solidFill>
                <a:srgbClr val="002060"/>
              </a:solidFill>
              <a:latin typeface="Times New Roman" panose="02020603050405020304" pitchFamily="18" charset="0"/>
              <a:cs typeface="Times New Roman" panose="02020603050405020304" pitchFamily="18" charset="0"/>
            </a:endParaRPr>
          </a:p>
          <a:p>
            <a:pPr algn="r">
              <a:defRPr/>
            </a:pPr>
            <a:r>
              <a:rPr lang="ru-RU" sz="1400" b="1" dirty="0" smtClean="0">
                <a:solidFill>
                  <a:srgbClr val="002060"/>
                </a:solidFill>
                <a:latin typeface="Times New Roman" panose="02020603050405020304" pitchFamily="18" charset="0"/>
                <a:cs typeface="Times New Roman" panose="02020603050405020304" pitchFamily="18" charset="0"/>
              </a:rPr>
              <a:t>В 2012-2018 ГОДАХ</a:t>
            </a:r>
            <a:endParaRPr lang="ru-RU" sz="1400" b="1" dirty="0">
              <a:solidFill>
                <a:srgbClr val="002060"/>
              </a:solidFill>
              <a:latin typeface="Times New Roman" panose="02020603050405020304" pitchFamily="18" charset="0"/>
              <a:cs typeface="Times New Roman" panose="02020603050405020304" pitchFamily="18" charset="0"/>
            </a:endParaRPr>
          </a:p>
        </p:txBody>
      </p:sp>
      <p:graphicFrame>
        <p:nvGraphicFramePr>
          <p:cNvPr id="7" name="Таблица 6"/>
          <p:cNvGraphicFramePr>
            <a:graphicFrameLocks noGrp="1"/>
          </p:cNvGraphicFramePr>
          <p:nvPr>
            <p:extLst>
              <p:ext uri="{D42A27DB-BD31-4B8C-83A1-F6EECF244321}">
                <p14:modId xmlns:p14="http://schemas.microsoft.com/office/powerpoint/2010/main" val="1853824788"/>
              </p:ext>
            </p:extLst>
          </p:nvPr>
        </p:nvGraphicFramePr>
        <p:xfrm>
          <a:off x="194133" y="872580"/>
          <a:ext cx="11802148" cy="3881859"/>
        </p:xfrm>
        <a:graphic>
          <a:graphicData uri="http://schemas.openxmlformats.org/drawingml/2006/table">
            <a:tbl>
              <a:tblPr/>
              <a:tblGrid>
                <a:gridCol w="561409">
                  <a:extLst>
                    <a:ext uri="{9D8B030D-6E8A-4147-A177-3AD203B41FA5}">
                      <a16:colId xmlns:a16="http://schemas.microsoft.com/office/drawing/2014/main" xmlns="" val="20000"/>
                    </a:ext>
                  </a:extLst>
                </a:gridCol>
                <a:gridCol w="5550008">
                  <a:extLst>
                    <a:ext uri="{9D8B030D-6E8A-4147-A177-3AD203B41FA5}">
                      <a16:colId xmlns:a16="http://schemas.microsoft.com/office/drawing/2014/main" xmlns="" val="20001"/>
                    </a:ext>
                  </a:extLst>
                </a:gridCol>
                <a:gridCol w="761075">
                  <a:extLst>
                    <a:ext uri="{9D8B030D-6E8A-4147-A177-3AD203B41FA5}">
                      <a16:colId xmlns:a16="http://schemas.microsoft.com/office/drawing/2014/main" xmlns="" val="20002"/>
                    </a:ext>
                  </a:extLst>
                </a:gridCol>
                <a:gridCol w="701336">
                  <a:extLst>
                    <a:ext uri="{9D8B030D-6E8A-4147-A177-3AD203B41FA5}">
                      <a16:colId xmlns:a16="http://schemas.microsoft.com/office/drawing/2014/main" xmlns="" val="20003"/>
                    </a:ext>
                  </a:extLst>
                </a:gridCol>
                <a:gridCol w="665825">
                  <a:extLst>
                    <a:ext uri="{9D8B030D-6E8A-4147-A177-3AD203B41FA5}">
                      <a16:colId xmlns:a16="http://schemas.microsoft.com/office/drawing/2014/main" xmlns="" val="20004"/>
                    </a:ext>
                  </a:extLst>
                </a:gridCol>
                <a:gridCol w="790113">
                  <a:extLst>
                    <a:ext uri="{9D8B030D-6E8A-4147-A177-3AD203B41FA5}">
                      <a16:colId xmlns:a16="http://schemas.microsoft.com/office/drawing/2014/main" xmlns="" val="20005"/>
                    </a:ext>
                  </a:extLst>
                </a:gridCol>
                <a:gridCol w="772357">
                  <a:extLst>
                    <a:ext uri="{9D8B030D-6E8A-4147-A177-3AD203B41FA5}">
                      <a16:colId xmlns:a16="http://schemas.microsoft.com/office/drawing/2014/main" xmlns="" val="20006"/>
                    </a:ext>
                  </a:extLst>
                </a:gridCol>
                <a:gridCol w="790113">
                  <a:extLst>
                    <a:ext uri="{9D8B030D-6E8A-4147-A177-3AD203B41FA5}">
                      <a16:colId xmlns:a16="http://schemas.microsoft.com/office/drawing/2014/main" xmlns="" val="20007"/>
                    </a:ext>
                  </a:extLst>
                </a:gridCol>
                <a:gridCol w="1209912"/>
              </a:tblGrid>
              <a:tr h="2995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п/п</a:t>
                      </a:r>
                    </a:p>
                  </a:txBody>
                  <a:tcPr marT="45712" marB="4571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8497B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Показатели</a:t>
                      </a:r>
                    </a:p>
                  </a:txBody>
                  <a:tcPr marT="45712" marB="4571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8497B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2012 г.</a:t>
                      </a:r>
                    </a:p>
                  </a:txBody>
                  <a:tcPr marT="45712" marB="4571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8497B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2013 г.</a:t>
                      </a:r>
                    </a:p>
                  </a:txBody>
                  <a:tcPr marT="45712" marB="4571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8497B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2014 г.</a:t>
                      </a:r>
                    </a:p>
                  </a:txBody>
                  <a:tcPr marT="45712" marB="4571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8497B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2015 г.</a:t>
                      </a:r>
                    </a:p>
                  </a:txBody>
                  <a:tcPr marT="45712" marB="4571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8497B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2016 г.</a:t>
                      </a:r>
                    </a:p>
                  </a:txBody>
                  <a:tcPr marT="45712" marB="4571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8497B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1" i="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2017 г.</a:t>
                      </a:r>
                      <a:endParaRPr kumimoji="0" lang="ru-RU" sz="1000" b="1" i="0" u="none" strike="noStrike" kern="1200" cap="none" normalizeH="0" baseline="0" dirty="0">
                        <a:ln>
                          <a:noFill/>
                        </a:ln>
                        <a:solidFill>
                          <a:schemeClr val="tx1"/>
                        </a:solidFill>
                        <a:effectLst/>
                        <a:latin typeface="Times New Roman" panose="02020603050405020304" pitchFamily="18" charset="0"/>
                        <a:ea typeface="+mn-ea"/>
                        <a:cs typeface="Times New Roman" panose="02020603050405020304" pitchFamily="18" charset="0"/>
                      </a:endParaRPr>
                    </a:p>
                  </a:txBody>
                  <a:tcPr marT="45712" marB="4571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8497B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1" i="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на 27.08.2018 г.</a:t>
                      </a:r>
                      <a:endParaRPr kumimoji="0" lang="ru-RU" sz="1000" b="1" i="0" u="none" strike="noStrike" kern="1200" cap="none" normalizeH="0" baseline="0" dirty="0">
                        <a:ln>
                          <a:noFill/>
                        </a:ln>
                        <a:solidFill>
                          <a:schemeClr val="tx1"/>
                        </a:solidFill>
                        <a:effectLst/>
                        <a:latin typeface="Times New Roman" panose="02020603050405020304" pitchFamily="18" charset="0"/>
                        <a:ea typeface="+mn-ea"/>
                        <a:cs typeface="Times New Roman" panose="02020603050405020304" pitchFamily="18" charset="0"/>
                      </a:endParaRPr>
                    </a:p>
                  </a:txBody>
                  <a:tcPr marT="45712" marB="4571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8497B0"/>
                    </a:solidFill>
                  </a:tcPr>
                </a:tc>
                <a:extLst>
                  <a:ext uri="{0D108BD9-81ED-4DB2-BD59-A6C34878D82A}">
                    <a16:rowId xmlns:a16="http://schemas.microsoft.com/office/drawing/2014/main" xmlns="" val="10000"/>
                  </a:ext>
                </a:extLst>
              </a:tr>
              <a:tr h="180382">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1</a:t>
                      </a:r>
                    </a:p>
                  </a:txBody>
                  <a:tcPr marL="58465" marR="584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Количество запланированных проверок на очередной год </a:t>
                      </a:r>
                    </a:p>
                  </a:txBody>
                  <a:tcPr marL="58465" marR="584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123</a:t>
                      </a:r>
                    </a:p>
                  </a:txBody>
                  <a:tcPr marL="58465" marR="584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305</a:t>
                      </a:r>
                    </a:p>
                  </a:txBody>
                  <a:tcPr marL="58465" marR="584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320</a:t>
                      </a:r>
                    </a:p>
                  </a:txBody>
                  <a:tcPr marL="58465" marR="584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258</a:t>
                      </a:r>
                    </a:p>
                  </a:txBody>
                  <a:tcPr marL="58465" marR="584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260</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260</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262</a:t>
                      </a:r>
                      <a:endParaRPr kumimoji="0" lang="ru-RU" sz="1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D2DEEF"/>
                    </a:solidFill>
                  </a:tcPr>
                </a:tc>
                <a:extLst>
                  <a:ext uri="{0D108BD9-81ED-4DB2-BD59-A6C34878D82A}">
                    <a16:rowId xmlns:a16="http://schemas.microsoft.com/office/drawing/2014/main" xmlns="" val="10001"/>
                  </a:ext>
                </a:extLst>
              </a:tr>
              <a:tr h="180975">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2</a:t>
                      </a:r>
                    </a:p>
                  </a:txBody>
                  <a:tcPr marL="58465" marR="584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Количество проведенных внешних проверок, в том числе:</a:t>
                      </a:r>
                    </a:p>
                  </a:txBody>
                  <a:tcPr marL="58465" marR="584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115</a:t>
                      </a:r>
                    </a:p>
                  </a:txBody>
                  <a:tcPr marL="58465" marR="584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300</a:t>
                      </a:r>
                    </a:p>
                  </a:txBody>
                  <a:tcPr marL="58465" marR="584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293</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58465" marR="584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237</a:t>
                      </a:r>
                    </a:p>
                  </a:txBody>
                  <a:tcPr marL="58465" marR="584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239</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272</a:t>
                      </a:r>
                      <a:endParaRPr kumimoji="0" lang="ru-RU" sz="1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169</a:t>
                      </a:r>
                      <a:endParaRPr kumimoji="0" lang="ru-RU" sz="1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extLst>
                  <a:ext uri="{0D108BD9-81ED-4DB2-BD59-A6C34878D82A}">
                    <a16:rowId xmlns:a16="http://schemas.microsoft.com/office/drawing/2014/main" xmlns="" val="10002"/>
                  </a:ext>
                </a:extLst>
              </a:tr>
              <a:tr h="163064">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t>
                      </a:r>
                    </a:p>
                  </a:txBody>
                  <a:tcPr marL="58465" marR="5846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плановых</a:t>
                      </a:r>
                    </a:p>
                  </a:txBody>
                  <a:tcPr marL="58465" marR="584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E6E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113</a:t>
                      </a:r>
                    </a:p>
                  </a:txBody>
                  <a:tcPr marL="58465" marR="584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E6E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296</a:t>
                      </a:r>
                    </a:p>
                  </a:txBody>
                  <a:tcPr marL="58465" marR="584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E6E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287</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58465" marR="584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E6E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227</a:t>
                      </a:r>
                    </a:p>
                  </a:txBody>
                  <a:tcPr marL="58465" marR="584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E6E6"/>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217</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E6E6"/>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241</a:t>
                      </a:r>
                      <a:endParaRPr kumimoji="0" lang="ru-RU" sz="1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E6E6"/>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152</a:t>
                      </a:r>
                      <a:endParaRPr kumimoji="0" lang="ru-RU" sz="1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extLst>
                  <a:ext uri="{0D108BD9-81ED-4DB2-BD59-A6C34878D82A}">
                    <a16:rowId xmlns:a16="http://schemas.microsoft.com/office/drawing/2014/main" xmlns="" val="10003"/>
                  </a:ext>
                </a:extLst>
              </a:tr>
              <a:tr h="156925">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t>
                      </a:r>
                    </a:p>
                  </a:txBody>
                  <a:tcPr marL="58465" marR="5846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внеплановых</a:t>
                      </a:r>
                    </a:p>
                  </a:txBody>
                  <a:tcPr marL="58465" marR="584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E6E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2</a:t>
                      </a:r>
                    </a:p>
                  </a:txBody>
                  <a:tcPr marL="58465" marR="584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E6E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4</a:t>
                      </a:r>
                    </a:p>
                  </a:txBody>
                  <a:tcPr marL="58465" marR="584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E6E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6</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58465" marR="584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E6E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10</a:t>
                      </a:r>
                    </a:p>
                  </a:txBody>
                  <a:tcPr marL="58465" marR="584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E6E6"/>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22</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E6E6"/>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31</a:t>
                      </a:r>
                      <a:endParaRPr kumimoji="0" lang="ru-RU" sz="1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E6E6"/>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17</a:t>
                      </a:r>
                      <a:endParaRPr kumimoji="0" lang="ru-RU" sz="1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extLst>
                  <a:ext uri="{0D108BD9-81ED-4DB2-BD59-A6C34878D82A}">
                    <a16:rowId xmlns:a16="http://schemas.microsoft.com/office/drawing/2014/main" xmlns="" val="10004"/>
                  </a:ext>
                </a:extLst>
              </a:tr>
              <a:tr h="217461">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3</a:t>
                      </a:r>
                      <a:endParaRPr kumimoji="0" lang="ru-RU" sz="1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58465" marR="584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Количество аудиторских организаций, в отношении которых применены меры воздействия</a:t>
                      </a:r>
                    </a:p>
                  </a:txBody>
                  <a:tcPr marL="58465" marR="584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97</a:t>
                      </a:r>
                    </a:p>
                  </a:txBody>
                  <a:tcPr marL="58465" marR="584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240</a:t>
                      </a:r>
                    </a:p>
                  </a:txBody>
                  <a:tcPr marL="58465" marR="584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247</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58465" marR="584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191</a:t>
                      </a:r>
                    </a:p>
                  </a:txBody>
                  <a:tcPr marL="58465" marR="584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188</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224</a:t>
                      </a:r>
                      <a:endParaRPr kumimoji="0" lang="ru-RU" sz="1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131</a:t>
                      </a:r>
                      <a:endParaRPr kumimoji="0" lang="ru-RU" sz="1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extLst>
                  <a:ext uri="{0D108BD9-81ED-4DB2-BD59-A6C34878D82A}">
                    <a16:rowId xmlns:a16="http://schemas.microsoft.com/office/drawing/2014/main" xmlns="" val="10005"/>
                  </a:ext>
                </a:extLst>
              </a:tr>
              <a:tr h="215689">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4</a:t>
                      </a:r>
                      <a:endParaRPr kumimoji="0" lang="ru-RU" sz="1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58465" marR="584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Количество принятых решений о применении мер воздействия в виде:</a:t>
                      </a:r>
                    </a:p>
                  </a:txBody>
                  <a:tcPr marL="58465" marR="584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103</a:t>
                      </a:r>
                    </a:p>
                  </a:txBody>
                  <a:tcPr marL="58465" marR="584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262</a:t>
                      </a:r>
                    </a:p>
                  </a:txBody>
                  <a:tcPr marL="58465" marR="584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247</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58465" marR="584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191</a:t>
                      </a:r>
                    </a:p>
                  </a:txBody>
                  <a:tcPr marL="58465" marR="584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188</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224</a:t>
                      </a:r>
                      <a:endParaRPr kumimoji="0" lang="ru-RU" sz="1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131</a:t>
                      </a:r>
                      <a:endParaRPr kumimoji="0" lang="ru-RU" sz="1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extLst>
                  <a:ext uri="{0D108BD9-81ED-4DB2-BD59-A6C34878D82A}">
                    <a16:rowId xmlns:a16="http://schemas.microsoft.com/office/drawing/2014/main" xmlns="" val="10006"/>
                  </a:ext>
                </a:extLst>
              </a:tr>
              <a:tr h="518909">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t>
                      </a:r>
                    </a:p>
                  </a:txBody>
                  <a:tcPr marL="58465" marR="584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0" i="0" u="none" strike="noStrike" kern="1200" cap="none" normalizeH="0" baseline="0" dirty="0">
                          <a:ln>
                            <a:noFill/>
                          </a:ln>
                          <a:solidFill>
                            <a:schemeClr val="tx1"/>
                          </a:solidFill>
                          <a:effectLst/>
                          <a:latin typeface="Times New Roman" panose="02020603050405020304" pitchFamily="18" charset="0"/>
                          <a:ea typeface="+mn-ea"/>
                          <a:cs typeface="Times New Roman" panose="02020603050405020304" pitchFamily="18" charset="0"/>
                        </a:rPr>
                        <a:t>предупреждений о недопустимости нарушения требований Федерального закона </a:t>
                      </a:r>
                      <a:br>
                        <a:rPr kumimoji="0" lang="ru-RU" sz="1000" b="0" i="0" u="none" strike="noStrike" kern="1200" cap="none" normalizeH="0" baseline="0" dirty="0">
                          <a:ln>
                            <a:noFill/>
                          </a:ln>
                          <a:solidFill>
                            <a:schemeClr val="tx1"/>
                          </a:solidFill>
                          <a:effectLst/>
                          <a:latin typeface="Times New Roman" panose="02020603050405020304" pitchFamily="18" charset="0"/>
                          <a:ea typeface="+mn-ea"/>
                          <a:cs typeface="Times New Roman" panose="02020603050405020304" pitchFamily="18" charset="0"/>
                        </a:rPr>
                      </a:br>
                      <a:r>
                        <a:rPr kumimoji="0" lang="ru-RU" sz="1000" b="0" i="0" u="none" strike="noStrike" kern="1200" cap="none" normalizeH="0" baseline="0" dirty="0">
                          <a:ln>
                            <a:noFill/>
                          </a:ln>
                          <a:solidFill>
                            <a:schemeClr val="tx1"/>
                          </a:solidFill>
                          <a:effectLst/>
                          <a:latin typeface="Times New Roman" panose="02020603050405020304" pitchFamily="18" charset="0"/>
                          <a:ea typeface="+mn-ea"/>
                          <a:cs typeface="Times New Roman" panose="02020603050405020304" pitchFamily="18" charset="0"/>
                        </a:rPr>
                        <a:t>«Об аудиторской деятельности», стандартов аудиторской деятельности, правил независимости аудиторов и аудиторских организаций, кодекса профессиональной этики аудиторов</a:t>
                      </a:r>
                    </a:p>
                  </a:txBody>
                  <a:tcPr marL="58465" marR="584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E6E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kern="1200" cap="none" normalizeH="0" baseline="0" dirty="0">
                          <a:ln>
                            <a:noFill/>
                          </a:ln>
                          <a:solidFill>
                            <a:schemeClr val="tx1"/>
                          </a:solidFill>
                          <a:effectLst/>
                          <a:latin typeface="Times New Roman" panose="02020603050405020304" pitchFamily="18" charset="0"/>
                          <a:ea typeface="+mn-ea"/>
                          <a:cs typeface="Times New Roman" panose="02020603050405020304" pitchFamily="18" charset="0"/>
                        </a:rPr>
                        <a:t>87</a:t>
                      </a:r>
                    </a:p>
                  </a:txBody>
                  <a:tcPr marL="58465" marR="584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E6E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kern="1200" cap="none" normalizeH="0" baseline="0" dirty="0">
                          <a:ln>
                            <a:noFill/>
                          </a:ln>
                          <a:solidFill>
                            <a:schemeClr val="tx1"/>
                          </a:solidFill>
                          <a:effectLst/>
                          <a:latin typeface="Times New Roman" panose="02020603050405020304" pitchFamily="18" charset="0"/>
                          <a:ea typeface="+mn-ea"/>
                          <a:cs typeface="Times New Roman" panose="02020603050405020304" pitchFamily="18" charset="0"/>
                        </a:rPr>
                        <a:t>181</a:t>
                      </a:r>
                    </a:p>
                  </a:txBody>
                  <a:tcPr marL="58465" marR="584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E6E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kern="1200" cap="none" normalizeH="0" baseline="0" dirty="0">
                          <a:ln>
                            <a:noFill/>
                          </a:ln>
                          <a:solidFill>
                            <a:schemeClr val="tx1"/>
                          </a:solidFill>
                          <a:effectLst/>
                          <a:latin typeface="Times New Roman" panose="02020603050405020304" pitchFamily="18" charset="0"/>
                          <a:ea typeface="+mn-ea"/>
                          <a:cs typeface="Times New Roman" panose="02020603050405020304" pitchFamily="18" charset="0"/>
                        </a:rPr>
                        <a:t>209</a:t>
                      </a:r>
                      <a:endParaRPr kumimoji="0" lang="ru-RU" sz="1000" b="0" i="0" u="none" strike="noStrike" kern="1200" cap="none" normalizeH="0" baseline="0" dirty="0">
                        <a:ln>
                          <a:noFill/>
                        </a:ln>
                        <a:solidFill>
                          <a:schemeClr val="tx1"/>
                        </a:solidFill>
                        <a:effectLst/>
                        <a:latin typeface="Times New Roman" panose="02020603050405020304" pitchFamily="18" charset="0"/>
                        <a:ea typeface="+mn-ea"/>
                        <a:cs typeface="Times New Roman" panose="02020603050405020304" pitchFamily="18" charset="0"/>
                      </a:endParaRPr>
                    </a:p>
                  </a:txBody>
                  <a:tcPr marL="58465" marR="584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E6E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kern="1200" cap="none" normalizeH="0" baseline="0" dirty="0">
                          <a:ln>
                            <a:noFill/>
                          </a:ln>
                          <a:solidFill>
                            <a:schemeClr val="tx1"/>
                          </a:solidFill>
                          <a:effectLst/>
                          <a:latin typeface="Times New Roman" panose="02020603050405020304" pitchFamily="18" charset="0"/>
                          <a:ea typeface="+mn-ea"/>
                          <a:cs typeface="Times New Roman" panose="02020603050405020304" pitchFamily="18" charset="0"/>
                        </a:rPr>
                        <a:t>149</a:t>
                      </a:r>
                    </a:p>
                  </a:txBody>
                  <a:tcPr marL="58465" marR="584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E6E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kern="1200" cap="none" normalizeH="0" baseline="0" dirty="0">
                          <a:ln>
                            <a:noFill/>
                          </a:ln>
                          <a:solidFill>
                            <a:schemeClr val="tx1"/>
                          </a:solidFill>
                          <a:effectLst/>
                          <a:latin typeface="Times New Roman" panose="02020603050405020304" pitchFamily="18" charset="0"/>
                          <a:ea typeface="+mn-ea"/>
                          <a:cs typeface="Times New Roman" panose="02020603050405020304" pitchFamily="18" charset="0"/>
                        </a:rPr>
                        <a:t>120</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E6E6"/>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150</a:t>
                      </a:r>
                      <a:endParaRPr kumimoji="0" lang="ru-RU" sz="1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E6E6"/>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80</a:t>
                      </a:r>
                      <a:endParaRPr kumimoji="0" lang="ru-RU" sz="1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extLst>
                  <a:ext uri="{0D108BD9-81ED-4DB2-BD59-A6C34878D82A}">
                    <a16:rowId xmlns:a16="http://schemas.microsoft.com/office/drawing/2014/main" xmlns="" val="10008"/>
                  </a:ext>
                </a:extLst>
              </a:tr>
              <a:tr h="276225">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t>
                      </a:r>
                    </a:p>
                  </a:txBody>
                  <a:tcPr marL="58465" marR="584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0" i="0" u="none" strike="noStrike" kern="1200" cap="none" normalizeH="0" baseline="0" dirty="0">
                          <a:ln>
                            <a:noFill/>
                          </a:ln>
                          <a:solidFill>
                            <a:schemeClr val="tx1"/>
                          </a:solidFill>
                          <a:effectLst/>
                          <a:latin typeface="Times New Roman" panose="02020603050405020304" pitchFamily="18" charset="0"/>
                          <a:ea typeface="+mn-ea"/>
                          <a:cs typeface="Times New Roman" panose="02020603050405020304" pitchFamily="18" charset="0"/>
                        </a:rPr>
                        <a:t>предписаний, обязывающих аудиторские организации устранить выявленные </a:t>
                      </a:r>
                      <a:br>
                        <a:rPr kumimoji="0" lang="ru-RU" sz="1000" b="0" i="0" u="none" strike="noStrike" kern="1200" cap="none" normalizeH="0" baseline="0" dirty="0">
                          <a:ln>
                            <a:noFill/>
                          </a:ln>
                          <a:solidFill>
                            <a:schemeClr val="tx1"/>
                          </a:solidFill>
                          <a:effectLst/>
                          <a:latin typeface="Times New Roman" panose="02020603050405020304" pitchFamily="18" charset="0"/>
                          <a:ea typeface="+mn-ea"/>
                          <a:cs typeface="Times New Roman" panose="02020603050405020304" pitchFamily="18" charset="0"/>
                        </a:rPr>
                      </a:br>
                      <a:r>
                        <a:rPr kumimoji="0" lang="ru-RU" sz="1000" b="0" i="0" u="none" strike="noStrike" kern="1200" cap="none" normalizeH="0" baseline="0" dirty="0">
                          <a:ln>
                            <a:noFill/>
                          </a:ln>
                          <a:solidFill>
                            <a:schemeClr val="tx1"/>
                          </a:solidFill>
                          <a:effectLst/>
                          <a:latin typeface="Times New Roman" panose="02020603050405020304" pitchFamily="18" charset="0"/>
                          <a:ea typeface="+mn-ea"/>
                          <a:cs typeface="Times New Roman" panose="02020603050405020304" pitchFamily="18" charset="0"/>
                        </a:rPr>
                        <a:t>по результатам внешних проверок нарушения</a:t>
                      </a:r>
                    </a:p>
                  </a:txBody>
                  <a:tcPr marL="58465" marR="584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E6E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kern="1200" cap="none" normalizeH="0" baseline="0" dirty="0">
                          <a:ln>
                            <a:noFill/>
                          </a:ln>
                          <a:solidFill>
                            <a:schemeClr val="tx1"/>
                          </a:solidFill>
                          <a:effectLst/>
                          <a:latin typeface="Times New Roman" panose="02020603050405020304" pitchFamily="18" charset="0"/>
                          <a:ea typeface="+mn-ea"/>
                          <a:cs typeface="Times New Roman" panose="02020603050405020304" pitchFamily="18" charset="0"/>
                        </a:rPr>
                        <a:t>9</a:t>
                      </a:r>
                    </a:p>
                  </a:txBody>
                  <a:tcPr marL="58465" marR="584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E6E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kern="1200" cap="none" normalizeH="0" baseline="0" dirty="0">
                          <a:ln>
                            <a:noFill/>
                          </a:ln>
                          <a:solidFill>
                            <a:schemeClr val="tx1"/>
                          </a:solidFill>
                          <a:effectLst/>
                          <a:latin typeface="Times New Roman" panose="02020603050405020304" pitchFamily="18" charset="0"/>
                          <a:ea typeface="+mn-ea"/>
                          <a:cs typeface="Times New Roman" panose="02020603050405020304" pitchFamily="18" charset="0"/>
                        </a:rPr>
                        <a:t>37</a:t>
                      </a:r>
                    </a:p>
                  </a:txBody>
                  <a:tcPr marL="58465" marR="584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E6E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kern="1200" cap="none" normalizeH="0" baseline="0" dirty="0">
                          <a:ln>
                            <a:noFill/>
                          </a:ln>
                          <a:solidFill>
                            <a:schemeClr val="tx1"/>
                          </a:solidFill>
                          <a:effectLst/>
                          <a:latin typeface="Times New Roman" panose="02020603050405020304" pitchFamily="18" charset="0"/>
                          <a:ea typeface="+mn-ea"/>
                          <a:cs typeface="Times New Roman" panose="02020603050405020304" pitchFamily="18" charset="0"/>
                        </a:rPr>
                        <a:t>28</a:t>
                      </a:r>
                      <a:endParaRPr kumimoji="0" lang="ru-RU" sz="1000" b="0" i="0" u="none" strike="noStrike" kern="1200" cap="none" normalizeH="0" baseline="0" dirty="0">
                        <a:ln>
                          <a:noFill/>
                        </a:ln>
                        <a:solidFill>
                          <a:schemeClr val="tx1"/>
                        </a:solidFill>
                        <a:effectLst/>
                        <a:latin typeface="Times New Roman" panose="02020603050405020304" pitchFamily="18" charset="0"/>
                        <a:ea typeface="+mn-ea"/>
                        <a:cs typeface="Times New Roman" panose="02020603050405020304" pitchFamily="18" charset="0"/>
                      </a:endParaRPr>
                    </a:p>
                  </a:txBody>
                  <a:tcPr marL="58465" marR="584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E6E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kern="1200" cap="none" normalizeH="0" baseline="0" dirty="0">
                          <a:ln>
                            <a:noFill/>
                          </a:ln>
                          <a:solidFill>
                            <a:schemeClr val="tx1"/>
                          </a:solidFill>
                          <a:effectLst/>
                          <a:latin typeface="Times New Roman" panose="02020603050405020304" pitchFamily="18" charset="0"/>
                          <a:ea typeface="+mn-ea"/>
                          <a:cs typeface="Times New Roman" panose="02020603050405020304" pitchFamily="18" charset="0"/>
                        </a:rPr>
                        <a:t>34</a:t>
                      </a:r>
                    </a:p>
                  </a:txBody>
                  <a:tcPr marL="58465" marR="584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E6E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kern="1200" cap="none" normalizeH="0" baseline="0" dirty="0">
                          <a:ln>
                            <a:noFill/>
                          </a:ln>
                          <a:solidFill>
                            <a:schemeClr val="tx1"/>
                          </a:solidFill>
                          <a:effectLst/>
                          <a:latin typeface="Times New Roman" panose="02020603050405020304" pitchFamily="18" charset="0"/>
                          <a:ea typeface="+mn-ea"/>
                          <a:cs typeface="Times New Roman" panose="02020603050405020304" pitchFamily="18" charset="0"/>
                        </a:rPr>
                        <a:t>44</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E6E6"/>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46</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E6E6"/>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29</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extLst>
                  <a:ext uri="{0D108BD9-81ED-4DB2-BD59-A6C34878D82A}">
                    <a16:rowId xmlns:a16="http://schemas.microsoft.com/office/drawing/2014/main" xmlns="" val="10009"/>
                  </a:ext>
                </a:extLst>
              </a:tr>
              <a:tr h="276225">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t>
                      </a:r>
                    </a:p>
                  </a:txBody>
                  <a:tcPr marL="58465" marR="584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0" i="0" u="none" strike="noStrike" kern="1200" cap="none" normalizeH="0" baseline="0" dirty="0">
                          <a:ln>
                            <a:noFill/>
                          </a:ln>
                          <a:solidFill>
                            <a:schemeClr val="tx1"/>
                          </a:solidFill>
                          <a:effectLst/>
                          <a:latin typeface="Times New Roman" panose="02020603050405020304" pitchFamily="18" charset="0"/>
                          <a:ea typeface="+mn-ea"/>
                          <a:cs typeface="Times New Roman" panose="02020603050405020304" pitchFamily="18" charset="0"/>
                        </a:rPr>
                        <a:t>предписаний в саморегулируемые организации аудиторов о приостановлении членства аудиторской организации</a:t>
                      </a:r>
                    </a:p>
                  </a:txBody>
                  <a:tcPr marL="58465" marR="584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E6E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kern="1200" cap="none" normalizeH="0" baseline="0" dirty="0">
                          <a:ln>
                            <a:noFill/>
                          </a:ln>
                          <a:solidFill>
                            <a:schemeClr val="tx1"/>
                          </a:solidFill>
                          <a:effectLst/>
                          <a:latin typeface="Times New Roman" panose="02020603050405020304" pitchFamily="18" charset="0"/>
                          <a:ea typeface="+mn-ea"/>
                          <a:cs typeface="Times New Roman" panose="02020603050405020304" pitchFamily="18" charset="0"/>
                        </a:rPr>
                        <a:t>5</a:t>
                      </a:r>
                    </a:p>
                  </a:txBody>
                  <a:tcPr marL="58465" marR="584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E6E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kern="1200" cap="none" normalizeH="0" baseline="0" dirty="0">
                          <a:ln>
                            <a:noFill/>
                          </a:ln>
                          <a:solidFill>
                            <a:schemeClr val="tx1"/>
                          </a:solidFill>
                          <a:effectLst/>
                          <a:latin typeface="Times New Roman" panose="02020603050405020304" pitchFamily="18" charset="0"/>
                          <a:ea typeface="+mn-ea"/>
                          <a:cs typeface="Times New Roman" panose="02020603050405020304" pitchFamily="18" charset="0"/>
                        </a:rPr>
                        <a:t>32</a:t>
                      </a:r>
                    </a:p>
                  </a:txBody>
                  <a:tcPr marL="58465" marR="584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E6E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kern="1200" cap="none" normalizeH="0" baseline="0" dirty="0">
                          <a:ln>
                            <a:noFill/>
                          </a:ln>
                          <a:solidFill>
                            <a:schemeClr val="tx1"/>
                          </a:solidFill>
                          <a:effectLst/>
                          <a:latin typeface="Times New Roman" panose="02020603050405020304" pitchFamily="18" charset="0"/>
                          <a:ea typeface="+mn-ea"/>
                          <a:cs typeface="Times New Roman" panose="02020603050405020304" pitchFamily="18" charset="0"/>
                        </a:rPr>
                        <a:t>5</a:t>
                      </a:r>
                      <a:endParaRPr kumimoji="0" lang="ru-RU" sz="1000" b="0" i="0" u="none" strike="noStrike" kern="1200" cap="none" normalizeH="0" baseline="0" dirty="0">
                        <a:ln>
                          <a:noFill/>
                        </a:ln>
                        <a:solidFill>
                          <a:schemeClr val="tx1"/>
                        </a:solidFill>
                        <a:effectLst/>
                        <a:latin typeface="Times New Roman" panose="02020603050405020304" pitchFamily="18" charset="0"/>
                        <a:ea typeface="+mn-ea"/>
                        <a:cs typeface="Times New Roman" panose="02020603050405020304" pitchFamily="18" charset="0"/>
                      </a:endParaRPr>
                    </a:p>
                  </a:txBody>
                  <a:tcPr marL="58465" marR="584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E6E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kern="1200" cap="none" normalizeH="0" baseline="0" dirty="0">
                          <a:ln>
                            <a:noFill/>
                          </a:ln>
                          <a:solidFill>
                            <a:schemeClr val="tx1"/>
                          </a:solidFill>
                          <a:effectLst/>
                          <a:latin typeface="Times New Roman" panose="02020603050405020304" pitchFamily="18" charset="0"/>
                          <a:ea typeface="+mn-ea"/>
                          <a:cs typeface="Times New Roman" panose="02020603050405020304" pitchFamily="18" charset="0"/>
                        </a:rPr>
                        <a:t>5</a:t>
                      </a:r>
                    </a:p>
                  </a:txBody>
                  <a:tcPr marL="58465" marR="584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E6E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kern="1200" cap="none" normalizeH="0" baseline="0" dirty="0">
                          <a:ln>
                            <a:noFill/>
                          </a:ln>
                          <a:solidFill>
                            <a:schemeClr val="tx1"/>
                          </a:solidFill>
                          <a:effectLst/>
                          <a:latin typeface="Times New Roman" panose="02020603050405020304" pitchFamily="18" charset="0"/>
                          <a:ea typeface="+mn-ea"/>
                          <a:cs typeface="Times New Roman" panose="02020603050405020304" pitchFamily="18" charset="0"/>
                        </a:rPr>
                        <a:t>13</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E6E6"/>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20</a:t>
                      </a:r>
                      <a:endParaRPr kumimoji="0" lang="ru-RU" sz="1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E6E6"/>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17</a:t>
                      </a:r>
                      <a:endParaRPr kumimoji="0" lang="ru-RU" sz="1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extLst>
                  <a:ext uri="{0D108BD9-81ED-4DB2-BD59-A6C34878D82A}">
                    <a16:rowId xmlns:a16="http://schemas.microsoft.com/office/drawing/2014/main" xmlns="" val="10010"/>
                  </a:ext>
                </a:extLst>
              </a:tr>
              <a:tr h="285750">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t>
                      </a:r>
                    </a:p>
                  </a:txBody>
                  <a:tcPr marL="58465" marR="584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0" i="0" u="none" strike="noStrike" kern="1200" cap="none" normalizeH="0" baseline="0" dirty="0">
                          <a:ln>
                            <a:noFill/>
                          </a:ln>
                          <a:solidFill>
                            <a:schemeClr val="tx1"/>
                          </a:solidFill>
                          <a:effectLst/>
                          <a:latin typeface="Times New Roman" panose="02020603050405020304" pitchFamily="18" charset="0"/>
                          <a:ea typeface="+mn-ea"/>
                          <a:cs typeface="Times New Roman" panose="02020603050405020304" pitchFamily="18" charset="0"/>
                        </a:rPr>
                        <a:t>предписаний в саморегулируемые организации аудиторов об исключении сведений  аудиторской организации из саморегулируемой организации аудиторов</a:t>
                      </a:r>
                    </a:p>
                  </a:txBody>
                  <a:tcPr marL="58465" marR="584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E6E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kern="1200" cap="none" normalizeH="0" baseline="0" dirty="0">
                          <a:ln>
                            <a:noFill/>
                          </a:ln>
                          <a:solidFill>
                            <a:schemeClr val="tx1"/>
                          </a:solidFill>
                          <a:effectLst/>
                          <a:latin typeface="Times New Roman" panose="02020603050405020304" pitchFamily="18" charset="0"/>
                          <a:ea typeface="+mn-ea"/>
                          <a:cs typeface="Times New Roman" panose="02020603050405020304" pitchFamily="18" charset="0"/>
                        </a:rPr>
                        <a:t>2</a:t>
                      </a:r>
                    </a:p>
                  </a:txBody>
                  <a:tcPr marL="58465" marR="584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E6E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kern="1200" cap="none" normalizeH="0" baseline="0" dirty="0">
                          <a:ln>
                            <a:noFill/>
                          </a:ln>
                          <a:solidFill>
                            <a:schemeClr val="tx1"/>
                          </a:solidFill>
                          <a:effectLst/>
                          <a:latin typeface="Times New Roman" panose="02020603050405020304" pitchFamily="18" charset="0"/>
                          <a:ea typeface="+mn-ea"/>
                          <a:cs typeface="Times New Roman" panose="02020603050405020304" pitchFamily="18" charset="0"/>
                        </a:rPr>
                        <a:t>12</a:t>
                      </a:r>
                    </a:p>
                  </a:txBody>
                  <a:tcPr marL="58465" marR="584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E6E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kern="1200" cap="none" normalizeH="0" baseline="0" dirty="0">
                          <a:ln>
                            <a:noFill/>
                          </a:ln>
                          <a:solidFill>
                            <a:schemeClr val="tx1"/>
                          </a:solidFill>
                          <a:effectLst/>
                          <a:latin typeface="Times New Roman" panose="02020603050405020304" pitchFamily="18" charset="0"/>
                          <a:ea typeface="+mn-ea"/>
                          <a:cs typeface="Times New Roman" panose="02020603050405020304" pitchFamily="18" charset="0"/>
                        </a:rPr>
                        <a:t>5</a:t>
                      </a:r>
                      <a:endParaRPr kumimoji="0" lang="ru-RU" sz="1000" b="0" i="0" u="none" strike="noStrike" kern="1200" cap="none" normalizeH="0" baseline="0" dirty="0">
                        <a:ln>
                          <a:noFill/>
                        </a:ln>
                        <a:solidFill>
                          <a:schemeClr val="tx1"/>
                        </a:solidFill>
                        <a:effectLst/>
                        <a:latin typeface="Times New Roman" panose="02020603050405020304" pitchFamily="18" charset="0"/>
                        <a:ea typeface="+mn-ea"/>
                        <a:cs typeface="Times New Roman" panose="02020603050405020304" pitchFamily="18" charset="0"/>
                      </a:endParaRPr>
                    </a:p>
                  </a:txBody>
                  <a:tcPr marL="58465" marR="584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E6E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kern="1200" cap="none" normalizeH="0" baseline="0" dirty="0">
                          <a:ln>
                            <a:noFill/>
                          </a:ln>
                          <a:solidFill>
                            <a:schemeClr val="tx1"/>
                          </a:solidFill>
                          <a:effectLst/>
                          <a:latin typeface="Times New Roman" panose="02020603050405020304" pitchFamily="18" charset="0"/>
                          <a:ea typeface="+mn-ea"/>
                          <a:cs typeface="Times New Roman" panose="02020603050405020304" pitchFamily="18" charset="0"/>
                        </a:rPr>
                        <a:t>3</a:t>
                      </a:r>
                    </a:p>
                  </a:txBody>
                  <a:tcPr marL="58465" marR="584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E6E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kern="1200" cap="none" normalizeH="0" baseline="0" dirty="0">
                          <a:ln>
                            <a:noFill/>
                          </a:ln>
                          <a:solidFill>
                            <a:schemeClr val="tx1"/>
                          </a:solidFill>
                          <a:effectLst/>
                          <a:latin typeface="Times New Roman" panose="02020603050405020304" pitchFamily="18" charset="0"/>
                          <a:ea typeface="+mn-ea"/>
                          <a:cs typeface="Times New Roman" panose="02020603050405020304" pitchFamily="18" charset="0"/>
                        </a:rPr>
                        <a:t>11</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E6E6"/>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8</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E6E6"/>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5</a:t>
                      </a:r>
                      <a:endParaRPr kumimoji="0" lang="ru-RU" sz="1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extLst>
                  <a:ext uri="{0D108BD9-81ED-4DB2-BD59-A6C34878D82A}">
                    <a16:rowId xmlns:a16="http://schemas.microsoft.com/office/drawing/2014/main" xmlns="" val="10011"/>
                  </a:ext>
                </a:extLst>
              </a:tr>
              <a:tr h="219075">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5</a:t>
                      </a:r>
                      <a:endParaRPr kumimoji="0" lang="ru-RU" sz="1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58465" marR="584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Количество составленных протоколов об административных правонарушениях</a:t>
                      </a:r>
                    </a:p>
                  </a:txBody>
                  <a:tcPr marL="58465" marR="584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9</a:t>
                      </a:r>
                    </a:p>
                  </a:txBody>
                  <a:tcPr marL="58465" marR="584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11</a:t>
                      </a:r>
                    </a:p>
                  </a:txBody>
                  <a:tcPr marL="58465" marR="584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16</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58465" marR="584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24</a:t>
                      </a:r>
                    </a:p>
                  </a:txBody>
                  <a:tcPr marL="58465" marR="584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29</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14</a:t>
                      </a:r>
                      <a:endParaRPr kumimoji="0" lang="ru-RU" sz="1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7</a:t>
                      </a:r>
                      <a:endParaRPr kumimoji="0" lang="ru-RU" sz="1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extLst>
                  <a:ext uri="{0D108BD9-81ED-4DB2-BD59-A6C34878D82A}">
                    <a16:rowId xmlns:a16="http://schemas.microsoft.com/office/drawing/2014/main" xmlns="" val="10007"/>
                  </a:ext>
                </a:extLst>
              </a:tr>
              <a:tr h="171450">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t>
                      </a:r>
                    </a:p>
                  </a:txBody>
                  <a:tcPr marL="58465" marR="584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0" i="0" u="none" strike="noStrike" kern="1200" cap="none" normalizeH="0" baseline="0" dirty="0">
                          <a:ln>
                            <a:noFill/>
                          </a:ln>
                          <a:solidFill>
                            <a:schemeClr val="tx1"/>
                          </a:solidFill>
                          <a:effectLst/>
                          <a:latin typeface="Times New Roman" panose="02020603050405020304" pitchFamily="18" charset="0"/>
                          <a:ea typeface="+mn-ea"/>
                          <a:cs typeface="Times New Roman" panose="02020603050405020304" pitchFamily="18" charset="0"/>
                        </a:rPr>
                        <a:t>ст. 19.4.1 КоАП РФ (уклонение от проведения внешних проверок)</a:t>
                      </a:r>
                    </a:p>
                  </a:txBody>
                  <a:tcPr marL="58465" marR="3600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E6E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kern="1200" cap="none" normalizeH="0" baseline="0" dirty="0">
                          <a:ln>
                            <a:noFill/>
                          </a:ln>
                          <a:solidFill>
                            <a:schemeClr val="tx1"/>
                          </a:solidFill>
                          <a:effectLst/>
                          <a:latin typeface="Times New Roman" panose="02020603050405020304" pitchFamily="18" charset="0"/>
                          <a:ea typeface="+mn-ea"/>
                          <a:cs typeface="Times New Roman" panose="02020603050405020304" pitchFamily="18" charset="0"/>
                        </a:rPr>
                        <a:t>8</a:t>
                      </a:r>
                    </a:p>
                  </a:txBody>
                  <a:tcPr marL="58465" marR="584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E6E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kern="1200" cap="none" normalizeH="0" baseline="0" dirty="0">
                          <a:ln>
                            <a:noFill/>
                          </a:ln>
                          <a:solidFill>
                            <a:schemeClr val="tx1"/>
                          </a:solidFill>
                          <a:effectLst/>
                          <a:latin typeface="Times New Roman" panose="02020603050405020304" pitchFamily="18" charset="0"/>
                          <a:ea typeface="+mn-ea"/>
                          <a:cs typeface="Times New Roman" panose="02020603050405020304" pitchFamily="18" charset="0"/>
                        </a:rPr>
                        <a:t>8</a:t>
                      </a:r>
                    </a:p>
                  </a:txBody>
                  <a:tcPr marL="58465" marR="584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E6E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kern="1200" cap="none" normalizeH="0" baseline="0" dirty="0">
                          <a:ln>
                            <a:noFill/>
                          </a:ln>
                          <a:solidFill>
                            <a:schemeClr val="tx1"/>
                          </a:solidFill>
                          <a:effectLst/>
                          <a:latin typeface="Times New Roman" panose="02020603050405020304" pitchFamily="18" charset="0"/>
                          <a:ea typeface="+mn-ea"/>
                          <a:cs typeface="Times New Roman" panose="02020603050405020304" pitchFamily="18" charset="0"/>
                        </a:rPr>
                        <a:t>10</a:t>
                      </a:r>
                      <a:endParaRPr kumimoji="0" lang="ru-RU" sz="1000" b="0" i="0" u="none" strike="noStrike" kern="1200" cap="none" normalizeH="0" baseline="0" dirty="0">
                        <a:ln>
                          <a:noFill/>
                        </a:ln>
                        <a:solidFill>
                          <a:schemeClr val="tx1"/>
                        </a:solidFill>
                        <a:effectLst/>
                        <a:latin typeface="Times New Roman" panose="02020603050405020304" pitchFamily="18" charset="0"/>
                        <a:ea typeface="+mn-ea"/>
                        <a:cs typeface="Times New Roman" panose="02020603050405020304" pitchFamily="18" charset="0"/>
                      </a:endParaRPr>
                    </a:p>
                  </a:txBody>
                  <a:tcPr marL="58465" marR="584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E6E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kern="1200" cap="none" normalizeH="0" baseline="0" dirty="0">
                          <a:ln>
                            <a:noFill/>
                          </a:ln>
                          <a:solidFill>
                            <a:schemeClr val="tx1"/>
                          </a:solidFill>
                          <a:effectLst/>
                          <a:latin typeface="Times New Roman" panose="02020603050405020304" pitchFamily="18" charset="0"/>
                          <a:ea typeface="+mn-ea"/>
                          <a:cs typeface="Times New Roman" panose="02020603050405020304" pitchFamily="18" charset="0"/>
                        </a:rPr>
                        <a:t>7</a:t>
                      </a:r>
                    </a:p>
                  </a:txBody>
                  <a:tcPr marL="58465" marR="584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E6E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kern="1200" cap="none" normalizeH="0" baseline="0" dirty="0">
                          <a:ln>
                            <a:noFill/>
                          </a:ln>
                          <a:solidFill>
                            <a:schemeClr val="tx1"/>
                          </a:solidFill>
                          <a:effectLst/>
                          <a:latin typeface="Times New Roman" panose="02020603050405020304" pitchFamily="18" charset="0"/>
                          <a:ea typeface="+mn-ea"/>
                          <a:cs typeface="Times New Roman" panose="02020603050405020304" pitchFamily="18" charset="0"/>
                        </a:rPr>
                        <a:t>8</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E6E6"/>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6</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E6E6"/>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3</a:t>
                      </a:r>
                      <a:endParaRPr kumimoji="0" lang="ru-RU" sz="1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extLst>
                  <a:ext uri="{0D108BD9-81ED-4DB2-BD59-A6C34878D82A}">
                    <a16:rowId xmlns:a16="http://schemas.microsoft.com/office/drawing/2014/main" xmlns="" val="10012"/>
                  </a:ext>
                </a:extLst>
              </a:tr>
              <a:tr h="304800">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t>
                      </a:r>
                    </a:p>
                  </a:txBody>
                  <a:tcPr marL="58465" marR="584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0" i="0" u="none" strike="noStrike" kern="1200" cap="none" normalizeH="0" baseline="0" dirty="0">
                          <a:ln>
                            <a:noFill/>
                          </a:ln>
                          <a:solidFill>
                            <a:schemeClr val="tx1"/>
                          </a:solidFill>
                          <a:effectLst/>
                          <a:latin typeface="Times New Roman" panose="02020603050405020304" pitchFamily="18" charset="0"/>
                          <a:ea typeface="+mn-ea"/>
                          <a:cs typeface="Times New Roman" panose="02020603050405020304" pitchFamily="18" charset="0"/>
                        </a:rPr>
                        <a:t>ст. 19.5 КоАП РФ (невыполнение в законный срок предписания, обязывающего устранить выявленные по результатам внешней проверки нарушения)</a:t>
                      </a:r>
                    </a:p>
                  </a:txBody>
                  <a:tcPr marL="58465" marR="584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E6E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kern="1200" cap="none" normalizeH="0" baseline="0" dirty="0">
                          <a:ln>
                            <a:noFill/>
                          </a:ln>
                          <a:solidFill>
                            <a:schemeClr val="tx1"/>
                          </a:solidFill>
                          <a:effectLst/>
                          <a:latin typeface="Times New Roman" panose="02020603050405020304" pitchFamily="18" charset="0"/>
                          <a:ea typeface="+mn-ea"/>
                          <a:cs typeface="Times New Roman" panose="02020603050405020304" pitchFamily="18" charset="0"/>
                        </a:rPr>
                        <a:t>1</a:t>
                      </a:r>
                    </a:p>
                  </a:txBody>
                  <a:tcPr marL="58465" marR="584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E6E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kern="1200" cap="none" normalizeH="0" baseline="0" dirty="0">
                          <a:ln>
                            <a:noFill/>
                          </a:ln>
                          <a:solidFill>
                            <a:schemeClr val="tx1"/>
                          </a:solidFill>
                          <a:effectLst/>
                          <a:latin typeface="Times New Roman" panose="02020603050405020304" pitchFamily="18" charset="0"/>
                          <a:ea typeface="+mn-ea"/>
                          <a:cs typeface="Times New Roman" panose="02020603050405020304" pitchFamily="18" charset="0"/>
                        </a:rPr>
                        <a:t>0</a:t>
                      </a:r>
                    </a:p>
                  </a:txBody>
                  <a:tcPr marL="58465" marR="584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E6E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kern="1200" cap="none" normalizeH="0" baseline="0" dirty="0">
                          <a:ln>
                            <a:noFill/>
                          </a:ln>
                          <a:solidFill>
                            <a:schemeClr val="tx1"/>
                          </a:solidFill>
                          <a:effectLst/>
                          <a:latin typeface="Times New Roman" panose="02020603050405020304" pitchFamily="18" charset="0"/>
                          <a:ea typeface="+mn-ea"/>
                          <a:cs typeface="Times New Roman" panose="02020603050405020304" pitchFamily="18" charset="0"/>
                        </a:rPr>
                        <a:t>0</a:t>
                      </a:r>
                      <a:endParaRPr kumimoji="0" lang="ru-RU" sz="1000" b="0" i="0" u="none" strike="noStrike" kern="1200" cap="none" normalizeH="0" baseline="0" dirty="0">
                        <a:ln>
                          <a:noFill/>
                        </a:ln>
                        <a:solidFill>
                          <a:schemeClr val="tx1"/>
                        </a:solidFill>
                        <a:effectLst/>
                        <a:latin typeface="Times New Roman" panose="02020603050405020304" pitchFamily="18" charset="0"/>
                        <a:ea typeface="+mn-ea"/>
                        <a:cs typeface="Times New Roman" panose="02020603050405020304" pitchFamily="18" charset="0"/>
                      </a:endParaRPr>
                    </a:p>
                  </a:txBody>
                  <a:tcPr marL="58465" marR="584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E6E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kern="1200" cap="none" normalizeH="0" baseline="0" dirty="0">
                          <a:ln>
                            <a:noFill/>
                          </a:ln>
                          <a:solidFill>
                            <a:schemeClr val="tx1"/>
                          </a:solidFill>
                          <a:effectLst/>
                          <a:latin typeface="Times New Roman" panose="02020603050405020304" pitchFamily="18" charset="0"/>
                          <a:ea typeface="+mn-ea"/>
                          <a:cs typeface="Times New Roman" panose="02020603050405020304" pitchFamily="18" charset="0"/>
                        </a:rPr>
                        <a:t>0</a:t>
                      </a:r>
                    </a:p>
                  </a:txBody>
                  <a:tcPr marL="58465" marR="584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E6E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kern="1200" cap="none" normalizeH="0" baseline="0" dirty="0">
                          <a:ln>
                            <a:noFill/>
                          </a:ln>
                          <a:solidFill>
                            <a:schemeClr val="tx1"/>
                          </a:solidFill>
                          <a:effectLst/>
                          <a:latin typeface="Times New Roman" panose="02020603050405020304" pitchFamily="18" charset="0"/>
                          <a:ea typeface="+mn-ea"/>
                          <a:cs typeface="Times New Roman" panose="02020603050405020304" pitchFamily="18" charset="0"/>
                        </a:rPr>
                        <a:t>0</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E6E6"/>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0</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E6E6"/>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1</a:t>
                      </a:r>
                      <a:endParaRPr kumimoji="0" lang="ru-RU" sz="1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extLst>
                  <a:ext uri="{0D108BD9-81ED-4DB2-BD59-A6C34878D82A}">
                    <a16:rowId xmlns:a16="http://schemas.microsoft.com/office/drawing/2014/main" xmlns="" val="10013"/>
                  </a:ext>
                </a:extLst>
              </a:tr>
              <a:tr h="304800">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a:t>
                      </a:r>
                      <a:endParaRPr kumimoji="0" lang="ru-RU" sz="1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58465" marR="584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0" i="0" u="none" strike="noStrike" kern="1200" cap="none" normalizeH="0" baseline="0" dirty="0">
                          <a:ln>
                            <a:noFill/>
                          </a:ln>
                          <a:solidFill>
                            <a:schemeClr val="tx1"/>
                          </a:solidFill>
                          <a:effectLst/>
                          <a:latin typeface="Times New Roman" panose="02020603050405020304" pitchFamily="18" charset="0"/>
                          <a:ea typeface="+mn-ea"/>
                          <a:cs typeface="Times New Roman" panose="02020603050405020304" pitchFamily="18" charset="0"/>
                        </a:rPr>
                        <a:t>ст. 19.7 КоАП РФ (предоставление сведений (информации) в неполном объеме или искаженном виде)</a:t>
                      </a:r>
                    </a:p>
                  </a:txBody>
                  <a:tcPr marL="58465" marR="584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E6E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kern="1200" cap="none" normalizeH="0" baseline="0" dirty="0">
                          <a:ln>
                            <a:noFill/>
                          </a:ln>
                          <a:solidFill>
                            <a:schemeClr val="tx1"/>
                          </a:solidFill>
                          <a:effectLst/>
                          <a:latin typeface="Times New Roman" panose="02020603050405020304" pitchFamily="18" charset="0"/>
                          <a:ea typeface="+mn-ea"/>
                          <a:cs typeface="Times New Roman" panose="02020603050405020304" pitchFamily="18" charset="0"/>
                        </a:rPr>
                        <a:t>0</a:t>
                      </a:r>
                    </a:p>
                  </a:txBody>
                  <a:tcPr marL="58465" marR="584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E6E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kern="1200" cap="none" normalizeH="0" baseline="0" dirty="0">
                          <a:ln>
                            <a:noFill/>
                          </a:ln>
                          <a:solidFill>
                            <a:schemeClr val="tx1"/>
                          </a:solidFill>
                          <a:effectLst/>
                          <a:latin typeface="Times New Roman" panose="02020603050405020304" pitchFamily="18" charset="0"/>
                          <a:ea typeface="+mn-ea"/>
                          <a:cs typeface="Times New Roman" panose="02020603050405020304" pitchFamily="18" charset="0"/>
                        </a:rPr>
                        <a:t>3</a:t>
                      </a:r>
                    </a:p>
                  </a:txBody>
                  <a:tcPr marL="58465" marR="584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E6E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kern="1200" cap="none" normalizeH="0" baseline="0" dirty="0">
                          <a:ln>
                            <a:noFill/>
                          </a:ln>
                          <a:solidFill>
                            <a:schemeClr val="tx1"/>
                          </a:solidFill>
                          <a:effectLst/>
                          <a:latin typeface="Times New Roman" panose="02020603050405020304" pitchFamily="18" charset="0"/>
                          <a:ea typeface="+mn-ea"/>
                          <a:cs typeface="Times New Roman" panose="02020603050405020304" pitchFamily="18" charset="0"/>
                        </a:rPr>
                        <a:t>6</a:t>
                      </a:r>
                    </a:p>
                  </a:txBody>
                  <a:tcPr marL="58465" marR="584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E6E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kern="1200" cap="none" normalizeH="0" baseline="0" dirty="0">
                          <a:ln>
                            <a:noFill/>
                          </a:ln>
                          <a:solidFill>
                            <a:schemeClr val="tx1"/>
                          </a:solidFill>
                          <a:effectLst/>
                          <a:latin typeface="Times New Roman" panose="02020603050405020304" pitchFamily="18" charset="0"/>
                          <a:ea typeface="+mn-ea"/>
                          <a:cs typeface="Times New Roman" panose="02020603050405020304" pitchFamily="18" charset="0"/>
                        </a:rPr>
                        <a:t>17</a:t>
                      </a:r>
                    </a:p>
                  </a:txBody>
                  <a:tcPr marL="58465" marR="584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E6E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kern="1200" cap="none" normalizeH="0" baseline="0" dirty="0">
                          <a:ln>
                            <a:noFill/>
                          </a:ln>
                          <a:solidFill>
                            <a:schemeClr val="tx1"/>
                          </a:solidFill>
                          <a:effectLst/>
                          <a:latin typeface="Times New Roman" panose="02020603050405020304" pitchFamily="18" charset="0"/>
                          <a:ea typeface="+mn-ea"/>
                          <a:cs typeface="Times New Roman" panose="02020603050405020304" pitchFamily="18" charset="0"/>
                        </a:rPr>
                        <a:t>21</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E6E6"/>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8</a:t>
                      </a:r>
                      <a:endParaRPr kumimoji="0" lang="ru-RU" sz="1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E6E6"/>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3</a:t>
                      </a:r>
                      <a:endParaRPr kumimoji="0" lang="ru-RU" sz="1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extLst>
                  <a:ext uri="{0D108BD9-81ED-4DB2-BD59-A6C34878D82A}">
                    <a16:rowId xmlns:a16="http://schemas.microsoft.com/office/drawing/2014/main" xmlns="" val="10014"/>
                  </a:ext>
                </a:extLst>
              </a:tr>
            </a:tbl>
          </a:graphicData>
        </a:graphic>
      </p:graphicFrame>
      <p:sp>
        <p:nvSpPr>
          <p:cNvPr id="2" name="Номер слайда 1"/>
          <p:cNvSpPr>
            <a:spLocks noGrp="1"/>
          </p:cNvSpPr>
          <p:nvPr>
            <p:ph type="sldNum" sz="quarter" idx="12"/>
          </p:nvPr>
        </p:nvSpPr>
        <p:spPr>
          <a:xfrm>
            <a:off x="11859904" y="6498896"/>
            <a:ext cx="332096" cy="365125"/>
          </a:xfrm>
        </p:spPr>
        <p:txBody>
          <a:bodyPr/>
          <a:lstStyle/>
          <a:p>
            <a:fld id="{F8FF5DD0-1489-4E45-B2C6-8977F80E2973}" type="slidenum">
              <a:rPr lang="ru-RU" b="1" smtClean="0">
                <a:solidFill>
                  <a:schemeClr val="accent5">
                    <a:lumMod val="50000"/>
                  </a:schemeClr>
                </a:solidFill>
                <a:latin typeface="Times New Roman" panose="02020603050405020304" pitchFamily="18" charset="0"/>
                <a:cs typeface="Times New Roman" panose="02020603050405020304" pitchFamily="18" charset="0"/>
              </a:rPr>
              <a:t>6</a:t>
            </a:fld>
            <a:endParaRPr lang="ru-RU" b="1" dirty="0">
              <a:solidFill>
                <a:schemeClr val="accent5">
                  <a:lumMod val="50000"/>
                </a:schemeClr>
              </a:solidFill>
              <a:latin typeface="Times New Roman" panose="02020603050405020304" pitchFamily="18" charset="0"/>
              <a:cs typeface="Times New Roman" panose="02020603050405020304" pitchFamily="18" charset="0"/>
            </a:endParaRPr>
          </a:p>
        </p:txBody>
      </p:sp>
      <p:graphicFrame>
        <p:nvGraphicFramePr>
          <p:cNvPr id="3" name="Таблица 2"/>
          <p:cNvGraphicFramePr>
            <a:graphicFrameLocks noGrp="1"/>
          </p:cNvGraphicFramePr>
          <p:nvPr>
            <p:extLst>
              <p:ext uri="{D42A27DB-BD31-4B8C-83A1-F6EECF244321}">
                <p14:modId xmlns:p14="http://schemas.microsoft.com/office/powerpoint/2010/main" val="3623726114"/>
              </p:ext>
            </p:extLst>
          </p:nvPr>
        </p:nvGraphicFramePr>
        <p:xfrm>
          <a:off x="194133" y="4759326"/>
          <a:ext cx="11802148" cy="2033151"/>
        </p:xfrm>
        <a:graphic>
          <a:graphicData uri="http://schemas.openxmlformats.org/drawingml/2006/table">
            <a:tbl>
              <a:tblPr/>
              <a:tblGrid>
                <a:gridCol w="561409"/>
                <a:gridCol w="4340333"/>
                <a:gridCol w="1209675"/>
                <a:gridCol w="761075"/>
                <a:gridCol w="701336"/>
                <a:gridCol w="665825"/>
                <a:gridCol w="790113"/>
                <a:gridCol w="772357"/>
                <a:gridCol w="790113"/>
                <a:gridCol w="1209912"/>
              </a:tblGrid>
              <a:tr h="244642">
                <a:tc gridSpan="10">
                  <a:txBody>
                    <a:bodyPr/>
                    <a:lstStyle/>
                    <a:p>
                      <a:pPr marL="0" marR="0" lvl="0" indent="0" algn="ctr" defTabSz="914400" rtl="0" eaLnBrk="1" fontAlgn="base" latinLnBrk="0" hangingPunct="1">
                        <a:lnSpc>
                          <a:spcPct val="115000"/>
                        </a:lnSpc>
                        <a:spcBef>
                          <a:spcPct val="0"/>
                        </a:spcBef>
                        <a:spcAft>
                          <a:spcPct val="0"/>
                        </a:spcAft>
                        <a:buClrTx/>
                        <a:buSzTx/>
                        <a:buFontTx/>
                        <a:buNone/>
                        <a:tabLst/>
                        <a:defRPr/>
                      </a:pPr>
                      <a:r>
                        <a:rPr lang="ru-RU" sz="1000" b="1" dirty="0" smtClean="0">
                          <a:solidFill>
                            <a:schemeClr val="tx1"/>
                          </a:solidFill>
                          <a:latin typeface="Times New Roman" panose="02020603050405020304" pitchFamily="18" charset="0"/>
                          <a:cs typeface="Times New Roman" panose="02020603050405020304" pitchFamily="18" charset="0"/>
                        </a:rPr>
                        <a:t>Достижение показателей Государственной программы Российской Федерации «Управление государственными финансами и регулирование финансовых рынков»</a:t>
                      </a:r>
                      <a:endParaRPr lang="ru-RU" sz="1000" dirty="0" smtClean="0">
                        <a:solidFill>
                          <a:schemeClr val="tx1"/>
                        </a:solidFill>
                      </a:endParaRPr>
                    </a:p>
                  </a:txBody>
                  <a:tcPr marL="58465" marR="584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497B0"/>
                    </a:solidFill>
                  </a:tcPr>
                </a:tc>
                <a:tc hMerge="1">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ru-RU" sz="1000" b="0" i="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endParaRPr>
                    </a:p>
                  </a:txBody>
                  <a:tcPr marL="58465" marR="584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000" b="0" i="0" u="none" strike="noStrike" kern="1200" cap="none" normalizeH="0" baseline="0" dirty="0">
                        <a:ln>
                          <a:noFill/>
                        </a:ln>
                        <a:solidFill>
                          <a:schemeClr val="tx1"/>
                        </a:solidFill>
                        <a:effectLst/>
                        <a:latin typeface="Times New Roman" panose="02020603050405020304" pitchFamily="18" charset="0"/>
                        <a:ea typeface="+mn-ea"/>
                        <a:cs typeface="Times New Roman" panose="02020603050405020304" pitchFamily="18" charset="0"/>
                      </a:endParaRPr>
                    </a:p>
                  </a:txBody>
                  <a:tcPr marL="58465" marR="584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E6E6"/>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000" b="0" i="0" u="none" strike="noStrike" kern="1200" cap="none" normalizeH="0" baseline="0" dirty="0">
                        <a:ln>
                          <a:noFill/>
                        </a:ln>
                        <a:solidFill>
                          <a:schemeClr val="tx1"/>
                        </a:solidFill>
                        <a:effectLst/>
                        <a:latin typeface="Times New Roman" panose="02020603050405020304" pitchFamily="18" charset="0"/>
                        <a:ea typeface="+mn-ea"/>
                        <a:cs typeface="Times New Roman" panose="02020603050405020304" pitchFamily="18" charset="0"/>
                      </a:endParaRPr>
                    </a:p>
                  </a:txBody>
                  <a:tcPr marL="58465" marR="584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E6E6"/>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000" b="0" i="0" u="none" strike="noStrike" kern="1200" cap="none" normalizeH="0" baseline="0" dirty="0">
                        <a:ln>
                          <a:noFill/>
                        </a:ln>
                        <a:solidFill>
                          <a:schemeClr val="tx1"/>
                        </a:solidFill>
                        <a:effectLst/>
                        <a:latin typeface="Times New Roman" panose="02020603050405020304" pitchFamily="18" charset="0"/>
                        <a:ea typeface="+mn-ea"/>
                        <a:cs typeface="Times New Roman" panose="02020603050405020304" pitchFamily="18" charset="0"/>
                      </a:endParaRPr>
                    </a:p>
                  </a:txBody>
                  <a:tcPr marL="58465" marR="584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E6E6"/>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000" b="0" i="0" u="none" strike="noStrike" kern="1200" cap="none" normalizeH="0" baseline="0" dirty="0">
                        <a:ln>
                          <a:noFill/>
                        </a:ln>
                        <a:solidFill>
                          <a:schemeClr val="tx1"/>
                        </a:solidFill>
                        <a:effectLst/>
                        <a:latin typeface="Times New Roman" panose="02020603050405020304" pitchFamily="18" charset="0"/>
                        <a:ea typeface="+mn-ea"/>
                        <a:cs typeface="Times New Roman" panose="02020603050405020304" pitchFamily="18" charset="0"/>
                      </a:endParaRPr>
                    </a:p>
                  </a:txBody>
                  <a:tcPr marL="58465" marR="584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E6E6"/>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000" b="0" i="0" u="none" strike="noStrike" kern="1200" cap="none" normalizeH="0" baseline="0" dirty="0">
                        <a:ln>
                          <a:noFill/>
                        </a:ln>
                        <a:solidFill>
                          <a:schemeClr val="tx1"/>
                        </a:solidFill>
                        <a:effectLst/>
                        <a:latin typeface="Times New Roman" panose="02020603050405020304" pitchFamily="18" charset="0"/>
                        <a:ea typeface="+mn-ea"/>
                        <a:cs typeface="Times New Roman" panose="02020603050405020304" pitchFamily="18" charset="0"/>
                      </a:endParaRPr>
                    </a:p>
                  </a:txBody>
                  <a:tcPr marL="58465" marR="584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E6E6"/>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000" b="0" i="0" u="none" strike="noStrike" kern="1200" cap="none" normalizeH="0" baseline="0" dirty="0">
                        <a:ln>
                          <a:noFill/>
                        </a:ln>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E6E6"/>
                    </a:solidFill>
                  </a:tcPr>
                </a:tc>
                <a:tc hMerge="1">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ru-RU" sz="1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E6E6"/>
                    </a:solidFill>
                  </a:tcPr>
                </a:tc>
                <a:tc hMerge="1">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ru-RU" sz="1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r>
              <a:tr h="244642">
                <a:tc rowSpan="2">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9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1</a:t>
                      </a:r>
                      <a:endParaRPr kumimoji="0" lang="ru-RU" sz="9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58465" marR="584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ru-RU" sz="900" b="0" i="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Результативность внешних проверок качества работы аудиторских организаций, с учетом риск-ориентированного подхода к планированию и назначению контрольных мероприятий (показатель 7.6)</a:t>
                      </a:r>
                    </a:p>
                  </a:txBody>
                  <a:tcPr marL="58465" marR="584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800" b="0" i="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Плановое значение</a:t>
                      </a:r>
                      <a:endParaRPr kumimoji="0" lang="ru-RU" sz="800" b="0" i="0" u="none" strike="noStrike" kern="1200" cap="none" normalizeH="0" baseline="0" dirty="0">
                        <a:ln>
                          <a:noFill/>
                        </a:ln>
                        <a:solidFill>
                          <a:schemeClr val="tx1"/>
                        </a:solidFill>
                        <a:effectLst/>
                        <a:latin typeface="Times New Roman" panose="02020603050405020304" pitchFamily="18" charset="0"/>
                        <a:ea typeface="+mn-ea"/>
                        <a:cs typeface="Times New Roman" panose="02020603050405020304" pitchFamily="18" charset="0"/>
                      </a:endParaRPr>
                    </a:p>
                  </a:txBody>
                  <a:tcPr marL="58465" marR="584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E6E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900" b="0" i="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a:t>
                      </a:r>
                      <a:endParaRPr kumimoji="0" lang="ru-RU" sz="900" b="0" i="0" u="none" strike="noStrike" kern="1200" cap="none" normalizeH="0" baseline="0" dirty="0">
                        <a:ln>
                          <a:noFill/>
                        </a:ln>
                        <a:solidFill>
                          <a:schemeClr val="tx1"/>
                        </a:solidFill>
                        <a:effectLst/>
                        <a:latin typeface="Times New Roman" panose="02020603050405020304" pitchFamily="18" charset="0"/>
                        <a:ea typeface="+mn-ea"/>
                        <a:cs typeface="Times New Roman" panose="02020603050405020304" pitchFamily="18" charset="0"/>
                      </a:endParaRPr>
                    </a:p>
                  </a:txBody>
                  <a:tcPr marL="58465" marR="584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E6E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900" b="0" i="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a:t>
                      </a:r>
                      <a:endParaRPr kumimoji="0" lang="ru-RU" sz="900" b="0" i="0" u="none" strike="noStrike" kern="1200" cap="none" normalizeH="0" baseline="0" dirty="0">
                        <a:ln>
                          <a:noFill/>
                        </a:ln>
                        <a:solidFill>
                          <a:schemeClr val="tx1"/>
                        </a:solidFill>
                        <a:effectLst/>
                        <a:latin typeface="Times New Roman" panose="02020603050405020304" pitchFamily="18" charset="0"/>
                        <a:ea typeface="+mn-ea"/>
                        <a:cs typeface="Times New Roman" panose="02020603050405020304" pitchFamily="18" charset="0"/>
                      </a:endParaRPr>
                    </a:p>
                  </a:txBody>
                  <a:tcPr marL="58465" marR="584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E6E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900" b="0" i="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a:t>
                      </a:r>
                      <a:endParaRPr kumimoji="0" lang="ru-RU" sz="900" b="0" i="0" u="none" strike="noStrike" kern="1200" cap="none" normalizeH="0" baseline="0" dirty="0">
                        <a:ln>
                          <a:noFill/>
                        </a:ln>
                        <a:solidFill>
                          <a:schemeClr val="tx1"/>
                        </a:solidFill>
                        <a:effectLst/>
                        <a:latin typeface="Times New Roman" panose="02020603050405020304" pitchFamily="18" charset="0"/>
                        <a:ea typeface="+mn-ea"/>
                        <a:cs typeface="Times New Roman" panose="02020603050405020304" pitchFamily="18" charset="0"/>
                      </a:endParaRPr>
                    </a:p>
                  </a:txBody>
                  <a:tcPr marL="58465" marR="584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E6E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900" b="0" i="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a:t>
                      </a:r>
                      <a:endParaRPr kumimoji="0" lang="ru-RU" sz="900" b="0" i="0" u="none" strike="noStrike" kern="1200" cap="none" normalizeH="0" baseline="0" dirty="0">
                        <a:ln>
                          <a:noFill/>
                        </a:ln>
                        <a:solidFill>
                          <a:schemeClr val="tx1"/>
                        </a:solidFill>
                        <a:effectLst/>
                        <a:latin typeface="Times New Roman" panose="02020603050405020304" pitchFamily="18" charset="0"/>
                        <a:ea typeface="+mn-ea"/>
                        <a:cs typeface="Times New Roman" panose="02020603050405020304" pitchFamily="18" charset="0"/>
                      </a:endParaRPr>
                    </a:p>
                  </a:txBody>
                  <a:tcPr marL="58465" marR="584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E6E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900" b="0" i="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a:t>
                      </a:r>
                      <a:endParaRPr kumimoji="0" lang="ru-RU" sz="900" b="0" i="0" u="none" strike="noStrike" kern="1200" cap="none" normalizeH="0" baseline="0" dirty="0">
                        <a:ln>
                          <a:noFill/>
                        </a:ln>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E6E6"/>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9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60%</a:t>
                      </a:r>
                      <a:endParaRPr kumimoji="0" lang="ru-RU" sz="9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E6E6"/>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9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60%</a:t>
                      </a:r>
                      <a:endParaRPr kumimoji="0" lang="ru-RU" sz="9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r>
              <a:tr h="285415">
                <a:tc vMerge="1">
                  <a:txBody>
                    <a:bodyPr/>
                    <a:lstStyle/>
                    <a:p>
                      <a:endParaRPr lang="ru-RU"/>
                    </a:p>
                  </a:txBody>
                  <a:tcPr/>
                </a:tc>
                <a:tc vMerge="1">
                  <a:txBody>
                    <a:bodyPr/>
                    <a:lstStyle/>
                    <a:p>
                      <a:endParaRPr lang="ru-RU"/>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800" b="0" i="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Фактическое значение</a:t>
                      </a:r>
                      <a:endParaRPr kumimoji="0" lang="ru-RU" sz="800" b="0" i="0" u="none" strike="noStrike" kern="1200" cap="none" normalizeH="0" baseline="0" dirty="0">
                        <a:ln>
                          <a:noFill/>
                        </a:ln>
                        <a:solidFill>
                          <a:schemeClr val="tx1"/>
                        </a:solidFill>
                        <a:effectLst/>
                        <a:latin typeface="Times New Roman" panose="02020603050405020304" pitchFamily="18" charset="0"/>
                        <a:ea typeface="+mn-ea"/>
                        <a:cs typeface="Times New Roman" panose="02020603050405020304" pitchFamily="18" charset="0"/>
                      </a:endParaRPr>
                    </a:p>
                  </a:txBody>
                  <a:tcPr marL="58465" marR="584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E6E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900" b="0" i="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a:t>
                      </a:r>
                      <a:endParaRPr kumimoji="0" lang="ru-RU" sz="900" b="0" i="0" u="none" strike="noStrike" kern="1200" cap="none" normalizeH="0" baseline="0" dirty="0">
                        <a:ln>
                          <a:noFill/>
                        </a:ln>
                        <a:solidFill>
                          <a:schemeClr val="tx1"/>
                        </a:solidFill>
                        <a:effectLst/>
                        <a:latin typeface="Times New Roman" panose="02020603050405020304" pitchFamily="18" charset="0"/>
                        <a:ea typeface="+mn-ea"/>
                        <a:cs typeface="Times New Roman" panose="02020603050405020304" pitchFamily="18" charset="0"/>
                      </a:endParaRPr>
                    </a:p>
                  </a:txBody>
                  <a:tcPr marL="58465" marR="584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E6E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900" b="0" i="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a:t>
                      </a:r>
                      <a:endParaRPr kumimoji="0" lang="ru-RU" sz="900" b="0" i="0" u="none" strike="noStrike" kern="1200" cap="none" normalizeH="0" baseline="0" dirty="0">
                        <a:ln>
                          <a:noFill/>
                        </a:ln>
                        <a:solidFill>
                          <a:schemeClr val="tx1"/>
                        </a:solidFill>
                        <a:effectLst/>
                        <a:latin typeface="Times New Roman" panose="02020603050405020304" pitchFamily="18" charset="0"/>
                        <a:ea typeface="+mn-ea"/>
                        <a:cs typeface="Times New Roman" panose="02020603050405020304" pitchFamily="18" charset="0"/>
                      </a:endParaRPr>
                    </a:p>
                  </a:txBody>
                  <a:tcPr marL="58465" marR="584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E6E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900" b="0" i="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a:t>
                      </a:r>
                      <a:endParaRPr kumimoji="0" lang="ru-RU" sz="900" b="0" i="0" u="none" strike="noStrike" kern="1200" cap="none" normalizeH="0" baseline="0" dirty="0">
                        <a:ln>
                          <a:noFill/>
                        </a:ln>
                        <a:solidFill>
                          <a:schemeClr val="tx1"/>
                        </a:solidFill>
                        <a:effectLst/>
                        <a:latin typeface="Times New Roman" panose="02020603050405020304" pitchFamily="18" charset="0"/>
                        <a:ea typeface="+mn-ea"/>
                        <a:cs typeface="Times New Roman" panose="02020603050405020304" pitchFamily="18" charset="0"/>
                      </a:endParaRPr>
                    </a:p>
                  </a:txBody>
                  <a:tcPr marL="58465" marR="584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E6E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900" b="0" i="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a:t>
                      </a:r>
                      <a:endParaRPr kumimoji="0" lang="ru-RU" sz="900" b="0" i="0" u="none" strike="noStrike" kern="1200" cap="none" normalizeH="0" baseline="0" dirty="0">
                        <a:ln>
                          <a:noFill/>
                        </a:ln>
                        <a:solidFill>
                          <a:schemeClr val="tx1"/>
                        </a:solidFill>
                        <a:effectLst/>
                        <a:latin typeface="Times New Roman" panose="02020603050405020304" pitchFamily="18" charset="0"/>
                        <a:ea typeface="+mn-ea"/>
                        <a:cs typeface="Times New Roman" panose="02020603050405020304" pitchFamily="18" charset="0"/>
                      </a:endParaRPr>
                    </a:p>
                  </a:txBody>
                  <a:tcPr marL="58465" marR="584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E6E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900" b="0" i="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a:t>
                      </a:r>
                      <a:endParaRPr kumimoji="0" lang="ru-RU" sz="900" b="0" i="0" u="none" strike="noStrike" kern="1200" cap="none" normalizeH="0" baseline="0" dirty="0">
                        <a:ln>
                          <a:noFill/>
                        </a:ln>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E6E6"/>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9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93%</a:t>
                      </a:r>
                      <a:endParaRPr kumimoji="0" lang="ru-RU" sz="9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E6E6"/>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9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86%</a:t>
                      </a:r>
                      <a:endParaRPr kumimoji="0" lang="ru-RU" sz="9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r>
              <a:tr h="315104">
                <a:tc rowSpan="2">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9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2</a:t>
                      </a:r>
                      <a:endParaRPr kumimoji="0" lang="ru-RU" sz="9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58465" marR="584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900" b="0" i="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Качество результатов внешних проверок качества работы аудиторских организаций, проводящих обязательный аудит бухгалтерской (финансовой) отчетности организаций, указанных в части 3 статьи 5 Федерального закона «Об аудиторской деятельности» (показатель 7.7)</a:t>
                      </a:r>
                      <a:endParaRPr kumimoji="0" lang="ru-RU" sz="900" b="0" i="0" u="none" strike="noStrike" kern="1200" cap="none" normalizeH="0" baseline="0" dirty="0">
                        <a:ln>
                          <a:noFill/>
                        </a:ln>
                        <a:solidFill>
                          <a:schemeClr val="tx1"/>
                        </a:solidFill>
                        <a:effectLst/>
                        <a:latin typeface="Times New Roman" panose="02020603050405020304" pitchFamily="18" charset="0"/>
                        <a:ea typeface="+mn-ea"/>
                        <a:cs typeface="Times New Roman" panose="02020603050405020304" pitchFamily="18" charset="0"/>
                      </a:endParaRPr>
                    </a:p>
                  </a:txBody>
                  <a:tcPr marL="58465" marR="584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ru-RU" sz="800" b="0" i="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Плановое значение</a:t>
                      </a:r>
                    </a:p>
                  </a:txBody>
                  <a:tcPr marL="58465" marR="584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E6E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900" b="0" i="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a:t>
                      </a:r>
                      <a:endParaRPr kumimoji="0" lang="ru-RU" sz="900" b="0" i="0" u="none" strike="noStrike" kern="1200" cap="none" normalizeH="0" baseline="0" dirty="0">
                        <a:ln>
                          <a:noFill/>
                        </a:ln>
                        <a:solidFill>
                          <a:schemeClr val="tx1"/>
                        </a:solidFill>
                        <a:effectLst/>
                        <a:latin typeface="Times New Roman" panose="02020603050405020304" pitchFamily="18" charset="0"/>
                        <a:ea typeface="+mn-ea"/>
                        <a:cs typeface="Times New Roman" panose="02020603050405020304" pitchFamily="18" charset="0"/>
                      </a:endParaRPr>
                    </a:p>
                  </a:txBody>
                  <a:tcPr marL="58465" marR="584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E6E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900" b="0" i="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a:t>
                      </a:r>
                      <a:endParaRPr kumimoji="0" lang="ru-RU" sz="900" b="0" i="0" u="none" strike="noStrike" kern="1200" cap="none" normalizeH="0" baseline="0" dirty="0">
                        <a:ln>
                          <a:noFill/>
                        </a:ln>
                        <a:solidFill>
                          <a:schemeClr val="tx1"/>
                        </a:solidFill>
                        <a:effectLst/>
                        <a:latin typeface="Times New Roman" panose="02020603050405020304" pitchFamily="18" charset="0"/>
                        <a:ea typeface="+mn-ea"/>
                        <a:cs typeface="Times New Roman" panose="02020603050405020304" pitchFamily="18" charset="0"/>
                      </a:endParaRPr>
                    </a:p>
                  </a:txBody>
                  <a:tcPr marL="58465" marR="584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E6E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900" b="0" i="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a:t>
                      </a:r>
                      <a:endParaRPr kumimoji="0" lang="ru-RU" sz="900" b="0" i="0" u="none" strike="noStrike" kern="1200" cap="none" normalizeH="0" baseline="0" dirty="0">
                        <a:ln>
                          <a:noFill/>
                        </a:ln>
                        <a:solidFill>
                          <a:schemeClr val="tx1"/>
                        </a:solidFill>
                        <a:effectLst/>
                        <a:latin typeface="Times New Roman" panose="02020603050405020304" pitchFamily="18" charset="0"/>
                        <a:ea typeface="+mn-ea"/>
                        <a:cs typeface="Times New Roman" panose="02020603050405020304" pitchFamily="18" charset="0"/>
                      </a:endParaRPr>
                    </a:p>
                  </a:txBody>
                  <a:tcPr marL="58465" marR="584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E6E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900" b="0" i="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a:t>
                      </a:r>
                      <a:endParaRPr kumimoji="0" lang="ru-RU" sz="900" b="0" i="0" u="none" strike="noStrike" kern="1200" cap="none" normalizeH="0" baseline="0" dirty="0">
                        <a:ln>
                          <a:noFill/>
                        </a:ln>
                        <a:solidFill>
                          <a:schemeClr val="tx1"/>
                        </a:solidFill>
                        <a:effectLst/>
                        <a:latin typeface="Times New Roman" panose="02020603050405020304" pitchFamily="18" charset="0"/>
                        <a:ea typeface="+mn-ea"/>
                        <a:cs typeface="Times New Roman" panose="02020603050405020304" pitchFamily="18" charset="0"/>
                      </a:endParaRPr>
                    </a:p>
                  </a:txBody>
                  <a:tcPr marL="58465" marR="584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E6E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900" b="0" i="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a:t>
                      </a:r>
                      <a:endParaRPr kumimoji="0" lang="ru-RU" sz="900" b="0" i="0" u="none" strike="noStrike" kern="1200" cap="none" normalizeH="0" baseline="0" dirty="0">
                        <a:ln>
                          <a:noFill/>
                        </a:ln>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E6E6"/>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9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70%</a:t>
                      </a:r>
                      <a:endParaRPr kumimoji="0" lang="ru-RU" sz="9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E6E6"/>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900" b="1" i="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70%</a:t>
                      </a:r>
                      <a:endParaRPr kumimoji="0" lang="ru-RU" sz="900" b="1" i="0" u="none" strike="noStrike" kern="1200" cap="none" normalizeH="0" baseline="0" dirty="0">
                        <a:ln>
                          <a:noFill/>
                        </a:ln>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r>
              <a:tr h="313140">
                <a:tc vMerge="1">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ru-RU" sz="1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58465" marR="584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E6E6"/>
                    </a:solidFill>
                  </a:tcPr>
                </a:tc>
                <a:tc v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000" b="0" i="0" u="none" strike="noStrike" kern="1200" cap="none" normalizeH="0" baseline="0" dirty="0">
                        <a:ln>
                          <a:noFill/>
                        </a:ln>
                        <a:solidFill>
                          <a:schemeClr val="tx1"/>
                        </a:solidFill>
                        <a:effectLst/>
                        <a:latin typeface="Times New Roman" panose="02020603050405020304" pitchFamily="18" charset="0"/>
                        <a:ea typeface="+mn-ea"/>
                        <a:cs typeface="Times New Roman" panose="02020603050405020304" pitchFamily="18" charset="0"/>
                      </a:endParaRPr>
                    </a:p>
                  </a:txBody>
                  <a:tcPr marL="58465" marR="584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E6E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ru-RU" sz="800" b="0" i="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Фактическое значение</a:t>
                      </a:r>
                    </a:p>
                  </a:txBody>
                  <a:tcPr marL="58465" marR="584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E6E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900" b="0" i="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a:t>
                      </a:r>
                      <a:endParaRPr kumimoji="0" lang="ru-RU" sz="900" b="0" i="0" u="none" strike="noStrike" kern="1200" cap="none" normalizeH="0" baseline="0" dirty="0">
                        <a:ln>
                          <a:noFill/>
                        </a:ln>
                        <a:solidFill>
                          <a:schemeClr val="tx1"/>
                        </a:solidFill>
                        <a:effectLst/>
                        <a:latin typeface="Times New Roman" panose="02020603050405020304" pitchFamily="18" charset="0"/>
                        <a:ea typeface="+mn-ea"/>
                        <a:cs typeface="Times New Roman" panose="02020603050405020304" pitchFamily="18" charset="0"/>
                      </a:endParaRPr>
                    </a:p>
                  </a:txBody>
                  <a:tcPr marL="58465" marR="584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E6E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900" b="0" i="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a:t>
                      </a:r>
                      <a:endParaRPr kumimoji="0" lang="ru-RU" sz="900" b="0" i="0" u="none" strike="noStrike" kern="1200" cap="none" normalizeH="0" baseline="0" dirty="0">
                        <a:ln>
                          <a:noFill/>
                        </a:ln>
                        <a:solidFill>
                          <a:schemeClr val="tx1"/>
                        </a:solidFill>
                        <a:effectLst/>
                        <a:latin typeface="Times New Roman" panose="02020603050405020304" pitchFamily="18" charset="0"/>
                        <a:ea typeface="+mn-ea"/>
                        <a:cs typeface="Times New Roman" panose="02020603050405020304" pitchFamily="18" charset="0"/>
                      </a:endParaRPr>
                    </a:p>
                  </a:txBody>
                  <a:tcPr marL="58465" marR="584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E6E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900" b="0" i="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a:t>
                      </a:r>
                      <a:endParaRPr kumimoji="0" lang="ru-RU" sz="900" b="0" i="0" u="none" strike="noStrike" kern="1200" cap="none" normalizeH="0" baseline="0" dirty="0">
                        <a:ln>
                          <a:noFill/>
                        </a:ln>
                        <a:solidFill>
                          <a:schemeClr val="tx1"/>
                        </a:solidFill>
                        <a:effectLst/>
                        <a:latin typeface="Times New Roman" panose="02020603050405020304" pitchFamily="18" charset="0"/>
                        <a:ea typeface="+mn-ea"/>
                        <a:cs typeface="Times New Roman" panose="02020603050405020304" pitchFamily="18" charset="0"/>
                      </a:endParaRPr>
                    </a:p>
                  </a:txBody>
                  <a:tcPr marL="58465" marR="584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E6E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900" b="0" i="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a:t>
                      </a:r>
                      <a:endParaRPr kumimoji="0" lang="ru-RU" sz="900" b="0" i="0" u="none" strike="noStrike" kern="1200" cap="none" normalizeH="0" baseline="0" dirty="0">
                        <a:ln>
                          <a:noFill/>
                        </a:ln>
                        <a:solidFill>
                          <a:schemeClr val="tx1"/>
                        </a:solidFill>
                        <a:effectLst/>
                        <a:latin typeface="Times New Roman" panose="02020603050405020304" pitchFamily="18" charset="0"/>
                        <a:ea typeface="+mn-ea"/>
                        <a:cs typeface="Times New Roman" panose="02020603050405020304" pitchFamily="18" charset="0"/>
                      </a:endParaRPr>
                    </a:p>
                  </a:txBody>
                  <a:tcPr marL="58465" marR="584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E6E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900" b="0" i="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a:t>
                      </a:r>
                      <a:endParaRPr kumimoji="0" lang="ru-RU" sz="900" b="0" i="0" u="none" strike="noStrike" kern="1200" cap="none" normalizeH="0" baseline="0" dirty="0">
                        <a:ln>
                          <a:noFill/>
                        </a:ln>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E6E6"/>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9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100%</a:t>
                      </a:r>
                      <a:endParaRPr kumimoji="0" lang="ru-RU" sz="9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E6E6"/>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9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100%</a:t>
                      </a:r>
                      <a:endParaRPr kumimoji="0" lang="ru-RU" sz="9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r>
              <a:tr h="315104">
                <a:tc rowSpan="2">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9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3</a:t>
                      </a:r>
                      <a:endParaRPr kumimoji="0" lang="ru-RU" sz="9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58465" marR="584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900" b="0" i="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Доля проверенных аудиторских организаций, проводящих обязательный аудит бухгалтерской (финансовой) отчетности организаций, указанных в части 3 статьи 5 Федерального закона «Об аудиторской деятельности» (показатель 7.8)</a:t>
                      </a:r>
                      <a:endParaRPr kumimoji="0" lang="ru-RU" sz="900" b="0" i="0" u="none" strike="noStrike" kern="1200" cap="none" normalizeH="0" baseline="0" dirty="0">
                        <a:ln>
                          <a:noFill/>
                        </a:ln>
                        <a:solidFill>
                          <a:schemeClr val="tx1"/>
                        </a:solidFill>
                        <a:effectLst/>
                        <a:latin typeface="Times New Roman" panose="02020603050405020304" pitchFamily="18" charset="0"/>
                        <a:ea typeface="+mn-ea"/>
                        <a:cs typeface="Times New Roman" panose="02020603050405020304" pitchFamily="18" charset="0"/>
                      </a:endParaRPr>
                    </a:p>
                  </a:txBody>
                  <a:tcPr marL="58465" marR="584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ru-RU" sz="800" b="0" i="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Плановое значение</a:t>
                      </a:r>
                    </a:p>
                  </a:txBody>
                  <a:tcPr marL="58465" marR="584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E6E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900" b="0" i="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a:t>
                      </a:r>
                      <a:endParaRPr kumimoji="0" lang="ru-RU" sz="900" b="0" i="0" u="none" strike="noStrike" kern="1200" cap="none" normalizeH="0" baseline="0" dirty="0">
                        <a:ln>
                          <a:noFill/>
                        </a:ln>
                        <a:solidFill>
                          <a:schemeClr val="tx1"/>
                        </a:solidFill>
                        <a:effectLst/>
                        <a:latin typeface="Times New Roman" panose="02020603050405020304" pitchFamily="18" charset="0"/>
                        <a:ea typeface="+mn-ea"/>
                        <a:cs typeface="Times New Roman" panose="02020603050405020304" pitchFamily="18" charset="0"/>
                      </a:endParaRPr>
                    </a:p>
                  </a:txBody>
                  <a:tcPr marL="58465" marR="584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E6E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900" b="0" i="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10%</a:t>
                      </a:r>
                      <a:endParaRPr kumimoji="0" lang="ru-RU" sz="900" b="0" i="0" u="none" strike="noStrike" kern="1200" cap="none" normalizeH="0" baseline="0" dirty="0">
                        <a:ln>
                          <a:noFill/>
                        </a:ln>
                        <a:solidFill>
                          <a:schemeClr val="tx1"/>
                        </a:solidFill>
                        <a:effectLst/>
                        <a:latin typeface="Times New Roman" panose="02020603050405020304" pitchFamily="18" charset="0"/>
                        <a:ea typeface="+mn-ea"/>
                        <a:cs typeface="Times New Roman" panose="02020603050405020304" pitchFamily="18" charset="0"/>
                      </a:endParaRPr>
                    </a:p>
                  </a:txBody>
                  <a:tcPr marL="58465" marR="584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E6E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900" b="0" i="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10%</a:t>
                      </a:r>
                      <a:endParaRPr kumimoji="0" lang="ru-RU" sz="900" b="0" i="0" u="none" strike="noStrike" kern="1200" cap="none" normalizeH="0" baseline="0" dirty="0">
                        <a:ln>
                          <a:noFill/>
                        </a:ln>
                        <a:solidFill>
                          <a:schemeClr val="tx1"/>
                        </a:solidFill>
                        <a:effectLst/>
                        <a:latin typeface="Times New Roman" panose="02020603050405020304" pitchFamily="18" charset="0"/>
                        <a:ea typeface="+mn-ea"/>
                        <a:cs typeface="Times New Roman" panose="02020603050405020304" pitchFamily="18" charset="0"/>
                      </a:endParaRPr>
                    </a:p>
                  </a:txBody>
                  <a:tcPr marL="58465" marR="584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E6E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900" b="0" i="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10%</a:t>
                      </a:r>
                      <a:endParaRPr kumimoji="0" lang="ru-RU" sz="900" b="0" i="0" u="none" strike="noStrike" kern="1200" cap="none" normalizeH="0" baseline="0" dirty="0">
                        <a:ln>
                          <a:noFill/>
                        </a:ln>
                        <a:solidFill>
                          <a:schemeClr val="tx1"/>
                        </a:solidFill>
                        <a:effectLst/>
                        <a:latin typeface="Times New Roman" panose="02020603050405020304" pitchFamily="18" charset="0"/>
                        <a:ea typeface="+mn-ea"/>
                        <a:cs typeface="Times New Roman" panose="02020603050405020304" pitchFamily="18" charset="0"/>
                      </a:endParaRPr>
                    </a:p>
                  </a:txBody>
                  <a:tcPr marL="58465" marR="584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E6E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900" b="0" i="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15%</a:t>
                      </a:r>
                      <a:endParaRPr kumimoji="0" lang="ru-RU" sz="900" b="0" i="0" u="none" strike="noStrike" kern="1200" cap="none" normalizeH="0" baseline="0" dirty="0">
                        <a:ln>
                          <a:noFill/>
                        </a:ln>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E6E6"/>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9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15%</a:t>
                      </a:r>
                      <a:endParaRPr kumimoji="0" lang="ru-RU" sz="9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E6E6"/>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9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25%</a:t>
                      </a:r>
                      <a:endParaRPr kumimoji="0" lang="ru-RU" sz="9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r>
              <a:tr h="315104">
                <a:tc vMerge="1">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ru-RU" sz="1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58465" marR="584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E6E6"/>
                    </a:solidFill>
                  </a:tcPr>
                </a:tc>
                <a:tc v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000" b="0" i="0" u="none" strike="noStrike" kern="1200" cap="none" normalizeH="0" baseline="0" dirty="0">
                        <a:ln>
                          <a:noFill/>
                        </a:ln>
                        <a:solidFill>
                          <a:schemeClr val="tx1"/>
                        </a:solidFill>
                        <a:effectLst/>
                        <a:latin typeface="Times New Roman" panose="02020603050405020304" pitchFamily="18" charset="0"/>
                        <a:ea typeface="+mn-ea"/>
                        <a:cs typeface="Times New Roman" panose="02020603050405020304" pitchFamily="18" charset="0"/>
                      </a:endParaRPr>
                    </a:p>
                  </a:txBody>
                  <a:tcPr marL="58465" marR="584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E6E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ru-RU" sz="800" b="0" i="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Фактическое значение</a:t>
                      </a:r>
                    </a:p>
                  </a:txBody>
                  <a:tcPr marL="58465" marR="584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E6E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900" b="0" i="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a:t>
                      </a:r>
                      <a:endParaRPr kumimoji="0" lang="ru-RU" sz="900" b="0" i="0" u="none" strike="noStrike" kern="1200" cap="none" normalizeH="0" baseline="0" dirty="0">
                        <a:ln>
                          <a:noFill/>
                        </a:ln>
                        <a:solidFill>
                          <a:schemeClr val="tx1"/>
                        </a:solidFill>
                        <a:effectLst/>
                        <a:latin typeface="Times New Roman" panose="02020603050405020304" pitchFamily="18" charset="0"/>
                        <a:ea typeface="+mn-ea"/>
                        <a:cs typeface="Times New Roman" panose="02020603050405020304" pitchFamily="18" charset="0"/>
                      </a:endParaRPr>
                    </a:p>
                  </a:txBody>
                  <a:tcPr marL="58465" marR="584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E6E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900" b="0" i="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29%</a:t>
                      </a:r>
                      <a:endParaRPr kumimoji="0" lang="ru-RU" sz="900" b="0" i="0" u="none" strike="noStrike" kern="1200" cap="none" normalizeH="0" baseline="0" dirty="0">
                        <a:ln>
                          <a:noFill/>
                        </a:ln>
                        <a:solidFill>
                          <a:schemeClr val="tx1"/>
                        </a:solidFill>
                        <a:effectLst/>
                        <a:latin typeface="Times New Roman" panose="02020603050405020304" pitchFamily="18" charset="0"/>
                        <a:ea typeface="+mn-ea"/>
                        <a:cs typeface="Times New Roman" panose="02020603050405020304" pitchFamily="18" charset="0"/>
                      </a:endParaRPr>
                    </a:p>
                  </a:txBody>
                  <a:tcPr marL="58465" marR="584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E6E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900" b="0" i="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32%</a:t>
                      </a:r>
                      <a:endParaRPr kumimoji="0" lang="ru-RU" sz="900" b="0" i="0" u="none" strike="noStrike" kern="1200" cap="none" normalizeH="0" baseline="0" dirty="0">
                        <a:ln>
                          <a:noFill/>
                        </a:ln>
                        <a:solidFill>
                          <a:schemeClr val="tx1"/>
                        </a:solidFill>
                        <a:effectLst/>
                        <a:latin typeface="Times New Roman" panose="02020603050405020304" pitchFamily="18" charset="0"/>
                        <a:ea typeface="+mn-ea"/>
                        <a:cs typeface="Times New Roman" panose="02020603050405020304" pitchFamily="18" charset="0"/>
                      </a:endParaRPr>
                    </a:p>
                  </a:txBody>
                  <a:tcPr marL="58465" marR="584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E6E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900" b="0" i="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29,6%</a:t>
                      </a:r>
                      <a:endParaRPr kumimoji="0" lang="ru-RU" sz="900" b="0" i="0" u="none" strike="noStrike" kern="1200" cap="none" normalizeH="0" baseline="0" dirty="0">
                        <a:ln>
                          <a:noFill/>
                        </a:ln>
                        <a:solidFill>
                          <a:schemeClr val="tx1"/>
                        </a:solidFill>
                        <a:effectLst/>
                        <a:latin typeface="Times New Roman" panose="02020603050405020304" pitchFamily="18" charset="0"/>
                        <a:ea typeface="+mn-ea"/>
                        <a:cs typeface="Times New Roman" panose="02020603050405020304" pitchFamily="18" charset="0"/>
                      </a:endParaRPr>
                    </a:p>
                  </a:txBody>
                  <a:tcPr marL="58465" marR="584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E6E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900" b="0" i="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35%</a:t>
                      </a:r>
                      <a:endParaRPr kumimoji="0" lang="ru-RU" sz="900" b="0" i="0" u="none" strike="noStrike" kern="1200" cap="none" normalizeH="0" baseline="0" dirty="0">
                        <a:ln>
                          <a:noFill/>
                        </a:ln>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E6E6"/>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9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39,5%</a:t>
                      </a:r>
                      <a:endParaRPr kumimoji="0" lang="ru-RU" sz="9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E6E6"/>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9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27%</a:t>
                      </a:r>
                      <a:endParaRPr kumimoji="0" lang="ru-RU" sz="9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r>
            </a:tbl>
          </a:graphicData>
        </a:graphic>
      </p:graphicFrame>
    </p:spTree>
    <p:extLst>
      <p:ext uri="{BB962C8B-B14F-4D97-AF65-F5344CB8AC3E}">
        <p14:creationId xmlns:p14="http://schemas.microsoft.com/office/powerpoint/2010/main" val="185678267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C:\Users\Public\Pictures\Sample Pictures\Рисунок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27" name="Прямоугольник 26">
            <a:extLst>
              <a:ext uri="{FF2B5EF4-FFF2-40B4-BE49-F238E27FC236}">
                <a16:creationId xmlns:a16="http://schemas.microsoft.com/office/drawing/2014/main" xmlns="" id="{893C342D-F3AD-489B-ABC6-B603DC735B0A}"/>
              </a:ext>
            </a:extLst>
          </p:cNvPr>
          <p:cNvSpPr/>
          <p:nvPr/>
        </p:nvSpPr>
        <p:spPr bwMode="auto">
          <a:xfrm>
            <a:off x="344383" y="3824973"/>
            <a:ext cx="11625943" cy="1996166"/>
          </a:xfrm>
          <a:prstGeom prst="rect">
            <a:avLst/>
          </a:prstGeom>
          <a:solidFill>
            <a:srgbClr val="E6E6E6">
              <a:alpha val="88000"/>
            </a:srgbClr>
          </a:solidFill>
          <a:ln>
            <a:solidFill>
              <a:schemeClr val="bg1">
                <a:lumMod val="85000"/>
              </a:schemeClr>
            </a:solidFill>
          </a:ln>
          <a:scene3d>
            <a:camera prst="orthographicFront"/>
            <a:lightRig rig="threePt" dir="t"/>
          </a:scene3d>
          <a:sp3d>
            <a:bevelT/>
            <a:bevelB w="165100" prst="coolSlant"/>
          </a:sp3d>
        </p:spPr>
        <p:style>
          <a:lnRef idx="2">
            <a:schemeClr val="accent1">
              <a:shade val="50000"/>
            </a:schemeClr>
          </a:lnRef>
          <a:fillRef idx="1">
            <a:schemeClr val="accent1"/>
          </a:fillRef>
          <a:effectRef idx="0">
            <a:schemeClr val="accent1"/>
          </a:effectRef>
          <a:fontRef idx="minor">
            <a:schemeClr val="lt1"/>
          </a:fontRef>
        </p:style>
        <p:txBody>
          <a:bodyPr lIns="77751" tIns="38876" rIns="77751" bIns="38876" anchor="ctr"/>
          <a:lstStyle/>
          <a:p>
            <a:pPr algn="just"/>
            <a:r>
              <a:rPr lang="ru-RU" sz="1100" dirty="0" smtClean="0">
                <a:solidFill>
                  <a:schemeClr val="tx1"/>
                </a:solidFill>
                <a:latin typeface="Times New Roman" panose="02020603050405020304" pitchFamily="18" charset="0"/>
                <a:cs typeface="Times New Roman" panose="02020603050405020304" pitchFamily="18" charset="0"/>
              </a:rPr>
              <a:t>1</a:t>
            </a:r>
            <a:r>
              <a:rPr lang="ru-RU" sz="1100" dirty="0">
                <a:solidFill>
                  <a:schemeClr val="tx1"/>
                </a:solidFill>
                <a:latin typeface="Times New Roman" panose="02020603050405020304" pitchFamily="18" charset="0"/>
                <a:cs typeface="Times New Roman" panose="02020603050405020304" pitchFamily="18" charset="0"/>
              </a:rPr>
              <a:t>. </a:t>
            </a:r>
            <a:r>
              <a:rPr lang="ru-RU" sz="1100" dirty="0" smtClean="0">
                <a:solidFill>
                  <a:schemeClr val="tx1"/>
                </a:solidFill>
                <a:latin typeface="Times New Roman" panose="02020603050405020304" pitchFamily="18" charset="0"/>
                <a:cs typeface="Times New Roman" panose="02020603050405020304" pitchFamily="18" charset="0"/>
              </a:rPr>
              <a:t>Отсутствие сведений о </a:t>
            </a:r>
            <a:r>
              <a:rPr lang="ru-RU" sz="1100" dirty="0">
                <a:solidFill>
                  <a:schemeClr val="tx1"/>
                </a:solidFill>
                <a:latin typeface="Times New Roman" panose="02020603050405020304" pitchFamily="18" charset="0"/>
                <a:cs typeface="Times New Roman" panose="02020603050405020304" pitchFamily="18" charset="0"/>
              </a:rPr>
              <a:t>нарушении </a:t>
            </a:r>
            <a:r>
              <a:rPr lang="ru-RU" sz="1100" dirty="0" err="1">
                <a:solidFill>
                  <a:schemeClr val="tx1"/>
                </a:solidFill>
                <a:latin typeface="Times New Roman" panose="02020603050405020304" pitchFamily="18" charset="0"/>
                <a:cs typeface="Times New Roman" panose="02020603050405020304" pitchFamily="18" charset="0"/>
              </a:rPr>
              <a:t>аудируемым</a:t>
            </a:r>
            <a:r>
              <a:rPr lang="ru-RU" sz="1100" dirty="0">
                <a:solidFill>
                  <a:schemeClr val="tx1"/>
                </a:solidFill>
                <a:latin typeface="Times New Roman" panose="02020603050405020304" pitchFamily="18" charset="0"/>
                <a:cs typeface="Times New Roman" panose="02020603050405020304" pitchFamily="18" charset="0"/>
              </a:rPr>
              <a:t> лицом требований законодательства в области </a:t>
            </a:r>
            <a:r>
              <a:rPr lang="ru-RU" sz="1100" dirty="0" smtClean="0">
                <a:solidFill>
                  <a:schemeClr val="tx1"/>
                </a:solidFill>
                <a:latin typeface="Times New Roman" panose="02020603050405020304" pitchFamily="18" charset="0"/>
                <a:cs typeface="Times New Roman" panose="02020603050405020304" pitchFamily="18" charset="0"/>
              </a:rPr>
              <a:t>ПОД/ФТ, а также </a:t>
            </a:r>
            <a:r>
              <a:rPr lang="ru-RU" sz="1100" dirty="0" err="1" smtClean="0">
                <a:solidFill>
                  <a:schemeClr val="tx1"/>
                </a:solidFill>
                <a:latin typeface="Times New Roman" panose="02020603050405020304" pitchFamily="18" charset="0"/>
                <a:cs typeface="Times New Roman" panose="02020603050405020304" pitchFamily="18" charset="0"/>
              </a:rPr>
              <a:t>нерассмотрение</a:t>
            </a:r>
            <a:r>
              <a:rPr lang="ru-RU" sz="1100" dirty="0" smtClean="0">
                <a:solidFill>
                  <a:schemeClr val="tx1"/>
                </a:solidFill>
                <a:latin typeface="Times New Roman" panose="02020603050405020304" pitchFamily="18" charset="0"/>
                <a:cs typeface="Times New Roman" panose="02020603050405020304" pitchFamily="18" charset="0"/>
              </a:rPr>
              <a:t> возможных нарушений допущения непрерывности деятельности </a:t>
            </a:r>
            <a:r>
              <a:rPr lang="ru-RU" sz="1100" dirty="0" err="1" smtClean="0">
                <a:solidFill>
                  <a:schemeClr val="tx1"/>
                </a:solidFill>
                <a:latin typeface="Times New Roman" panose="02020603050405020304" pitchFamily="18" charset="0"/>
                <a:cs typeface="Times New Roman" panose="02020603050405020304" pitchFamily="18" charset="0"/>
              </a:rPr>
              <a:t>аудируемого</a:t>
            </a:r>
            <a:r>
              <a:rPr lang="ru-RU" sz="1100" dirty="0" smtClean="0">
                <a:solidFill>
                  <a:schemeClr val="tx1"/>
                </a:solidFill>
                <a:latin typeface="Times New Roman" panose="02020603050405020304" pitchFamily="18" charset="0"/>
                <a:cs typeface="Times New Roman" panose="02020603050405020304" pitchFamily="18" charset="0"/>
              </a:rPr>
              <a:t> лица в </a:t>
            </a:r>
            <a:r>
              <a:rPr lang="ru-RU" sz="1100" dirty="0">
                <a:solidFill>
                  <a:schemeClr val="tx1"/>
                </a:solidFill>
                <a:latin typeface="Times New Roman" panose="02020603050405020304" pitchFamily="18" charset="0"/>
                <a:cs typeface="Times New Roman" panose="02020603050405020304" pitchFamily="18" charset="0"/>
              </a:rPr>
              <a:t>случае наличия такой информации из внешних источников </a:t>
            </a:r>
            <a:r>
              <a:rPr lang="ru-RU" sz="1100" dirty="0" smtClean="0">
                <a:solidFill>
                  <a:schemeClr val="tx1"/>
                </a:solidFill>
                <a:latin typeface="Times New Roman" panose="02020603050405020304" pitchFamily="18" charset="0"/>
                <a:cs typeface="Times New Roman" panose="02020603050405020304" pitchFamily="18" charset="0"/>
              </a:rPr>
              <a:t>при </a:t>
            </a:r>
            <a:r>
              <a:rPr lang="ru-RU" sz="1100" dirty="0" err="1" smtClean="0">
                <a:solidFill>
                  <a:schemeClr val="tx1"/>
                </a:solidFill>
                <a:latin typeface="Times New Roman" panose="02020603050405020304" pitchFamily="18" charset="0"/>
                <a:cs typeface="Times New Roman" panose="02020603050405020304" pitchFamily="18" charset="0"/>
              </a:rPr>
              <a:t>нерассмотрении</a:t>
            </a:r>
            <a:r>
              <a:rPr lang="ru-RU" sz="1100" dirty="0" smtClean="0">
                <a:solidFill>
                  <a:schemeClr val="tx1"/>
                </a:solidFill>
                <a:latin typeface="Times New Roman" panose="02020603050405020304" pitchFamily="18" charset="0"/>
                <a:cs typeface="Times New Roman" panose="02020603050405020304" pitchFamily="18" charset="0"/>
              </a:rPr>
              <a:t> </a:t>
            </a:r>
            <a:r>
              <a:rPr lang="ru-RU" sz="1100" dirty="0">
                <a:solidFill>
                  <a:schemeClr val="tx1"/>
                </a:solidFill>
                <a:latin typeface="Times New Roman" panose="02020603050405020304" pitchFamily="18" charset="0"/>
                <a:cs typeface="Times New Roman" panose="02020603050405020304" pitchFamily="18" charset="0"/>
              </a:rPr>
              <a:t>аудитором такой </a:t>
            </a:r>
            <a:r>
              <a:rPr lang="ru-RU" sz="1100" dirty="0" smtClean="0">
                <a:solidFill>
                  <a:schemeClr val="tx1"/>
                </a:solidFill>
                <a:latin typeface="Times New Roman" panose="02020603050405020304" pitchFamily="18" charset="0"/>
                <a:cs typeface="Times New Roman" panose="02020603050405020304" pitchFamily="18" charset="0"/>
              </a:rPr>
              <a:t>информации, при </a:t>
            </a:r>
            <a:r>
              <a:rPr lang="ru-RU" sz="1100" dirty="0">
                <a:solidFill>
                  <a:schemeClr val="tx1"/>
                </a:solidFill>
                <a:latin typeface="Times New Roman" panose="02020603050405020304" pitchFamily="18" charset="0"/>
                <a:cs typeface="Times New Roman" panose="02020603050405020304" pitchFamily="18" charset="0"/>
              </a:rPr>
              <a:t>наличии выявленных в ходе аудита нарушений </a:t>
            </a:r>
            <a:r>
              <a:rPr lang="ru-RU" sz="1100" dirty="0" smtClean="0">
                <a:solidFill>
                  <a:schemeClr val="tx1"/>
                </a:solidFill>
                <a:latin typeface="Times New Roman" panose="02020603050405020304" pitchFamily="18" charset="0"/>
                <a:cs typeface="Times New Roman" panose="02020603050405020304" pitchFamily="18" charset="0"/>
              </a:rPr>
              <a:t>законодательства в </a:t>
            </a:r>
            <a:r>
              <a:rPr lang="ru-RU" sz="1100" dirty="0">
                <a:solidFill>
                  <a:schemeClr val="tx1"/>
                </a:solidFill>
                <a:latin typeface="Times New Roman" panose="02020603050405020304" pitchFamily="18" charset="0"/>
                <a:cs typeface="Times New Roman" panose="02020603050405020304" pitchFamily="18" charset="0"/>
              </a:rPr>
              <a:t>области </a:t>
            </a:r>
            <a:r>
              <a:rPr lang="ru-RU" sz="1100" dirty="0" smtClean="0">
                <a:solidFill>
                  <a:schemeClr val="tx1"/>
                </a:solidFill>
                <a:latin typeface="Times New Roman" panose="02020603050405020304" pitchFamily="18" charset="0"/>
                <a:cs typeface="Times New Roman" panose="02020603050405020304" pitchFamily="18" charset="0"/>
              </a:rPr>
              <a:t>ПОД/ФТ</a:t>
            </a:r>
            <a:endParaRPr lang="ru-RU" sz="1100" dirty="0">
              <a:solidFill>
                <a:schemeClr val="tx1"/>
              </a:solidFill>
              <a:latin typeface="Times New Roman" panose="02020603050405020304" pitchFamily="18" charset="0"/>
              <a:cs typeface="Times New Roman" panose="02020603050405020304" pitchFamily="18" charset="0"/>
            </a:endParaRPr>
          </a:p>
          <a:p>
            <a:pPr algn="just"/>
            <a:r>
              <a:rPr lang="ru-RU" sz="1100" dirty="0">
                <a:solidFill>
                  <a:schemeClr val="tx1"/>
                </a:solidFill>
                <a:latin typeface="Times New Roman" panose="02020603050405020304" pitchFamily="18" charset="0"/>
                <a:cs typeface="Times New Roman" panose="02020603050405020304" pitchFamily="18" charset="0"/>
              </a:rPr>
              <a:t>2. </a:t>
            </a:r>
            <a:r>
              <a:rPr lang="ru-RU" sz="1100" dirty="0" smtClean="0">
                <a:solidFill>
                  <a:schemeClr val="tx1"/>
                </a:solidFill>
                <a:latin typeface="Times New Roman" panose="02020603050405020304" pitchFamily="18" charset="0"/>
                <a:cs typeface="Times New Roman" panose="02020603050405020304" pitchFamily="18" charset="0"/>
              </a:rPr>
              <a:t> </a:t>
            </a:r>
            <a:r>
              <a:rPr lang="ru-RU" sz="1100" dirty="0" err="1" smtClean="0">
                <a:solidFill>
                  <a:schemeClr val="tx1"/>
                </a:solidFill>
                <a:latin typeface="Times New Roman" panose="02020603050405020304" pitchFamily="18" charset="0"/>
                <a:cs typeface="Times New Roman" panose="02020603050405020304" pitchFamily="18" charset="0"/>
              </a:rPr>
              <a:t>Невключение</a:t>
            </a:r>
            <a:r>
              <a:rPr lang="ru-RU" sz="1100" dirty="0" smtClean="0">
                <a:solidFill>
                  <a:schemeClr val="tx1"/>
                </a:solidFill>
                <a:latin typeface="Times New Roman" panose="02020603050405020304" pitchFamily="18" charset="0"/>
                <a:cs typeface="Times New Roman" panose="02020603050405020304" pitchFamily="18" charset="0"/>
              </a:rPr>
              <a:t> </a:t>
            </a:r>
            <a:r>
              <a:rPr lang="ru-RU" sz="1100" dirty="0">
                <a:solidFill>
                  <a:schemeClr val="tx1"/>
                </a:solidFill>
                <a:latin typeface="Times New Roman" panose="02020603050405020304" pitchFamily="18" charset="0"/>
                <a:cs typeface="Times New Roman" panose="02020603050405020304" pitchFamily="18" charset="0"/>
              </a:rPr>
              <a:t>в документы планирования специальных тестов в области </a:t>
            </a:r>
            <a:r>
              <a:rPr lang="ru-RU" sz="1100" dirty="0" smtClean="0">
                <a:solidFill>
                  <a:schemeClr val="tx1"/>
                </a:solidFill>
                <a:latin typeface="Times New Roman" panose="02020603050405020304" pitchFamily="18" charset="0"/>
                <a:cs typeface="Times New Roman" panose="02020603050405020304" pitchFamily="18" charset="0"/>
              </a:rPr>
              <a:t>ПОД/ФТ</a:t>
            </a:r>
            <a:endParaRPr lang="ru-RU" sz="1100" dirty="0">
              <a:solidFill>
                <a:schemeClr val="tx1"/>
              </a:solidFill>
              <a:latin typeface="Times New Roman" panose="02020603050405020304" pitchFamily="18" charset="0"/>
              <a:cs typeface="Times New Roman" panose="02020603050405020304" pitchFamily="18" charset="0"/>
            </a:endParaRPr>
          </a:p>
          <a:p>
            <a:pPr algn="just"/>
            <a:r>
              <a:rPr lang="ru-RU" sz="1100" dirty="0">
                <a:solidFill>
                  <a:schemeClr val="tx1"/>
                </a:solidFill>
                <a:latin typeface="Times New Roman" panose="02020603050405020304" pitchFamily="18" charset="0"/>
                <a:cs typeface="Times New Roman" panose="02020603050405020304" pitchFamily="18" charset="0"/>
              </a:rPr>
              <a:t>3. Неполучение надлежащих и достаточного характера аудиторских доказательств в ходе аудита в области соблюдения аудитором требований ПОД/ФТ (в том числе, </a:t>
            </a:r>
            <a:r>
              <a:rPr lang="ru-RU" sz="1100" dirty="0" smtClean="0">
                <a:solidFill>
                  <a:schemeClr val="tx1"/>
                </a:solidFill>
                <a:latin typeface="Times New Roman" panose="02020603050405020304" pitchFamily="18" charset="0"/>
                <a:cs typeface="Times New Roman" panose="02020603050405020304" pitchFamily="18" charset="0"/>
              </a:rPr>
              <a:t/>
            </a:r>
            <a:br>
              <a:rPr lang="ru-RU" sz="1100" dirty="0" smtClean="0">
                <a:solidFill>
                  <a:schemeClr val="tx1"/>
                </a:solidFill>
                <a:latin typeface="Times New Roman" panose="02020603050405020304" pitchFamily="18" charset="0"/>
                <a:cs typeface="Times New Roman" panose="02020603050405020304" pitchFamily="18" charset="0"/>
              </a:rPr>
            </a:br>
            <a:r>
              <a:rPr lang="ru-RU" sz="1100" dirty="0" smtClean="0">
                <a:solidFill>
                  <a:schemeClr val="tx1"/>
                </a:solidFill>
                <a:latin typeface="Times New Roman" panose="02020603050405020304" pitchFamily="18" charset="0"/>
                <a:cs typeface="Times New Roman" panose="02020603050405020304" pitchFamily="18" charset="0"/>
              </a:rPr>
              <a:t>из </a:t>
            </a:r>
            <a:r>
              <a:rPr lang="ru-RU" sz="1100" dirty="0">
                <a:solidFill>
                  <a:schemeClr val="tx1"/>
                </a:solidFill>
                <a:latin typeface="Times New Roman" panose="02020603050405020304" pitchFamily="18" charset="0"/>
                <a:cs typeface="Times New Roman" panose="02020603050405020304" pitchFamily="18" charset="0"/>
              </a:rPr>
              <a:t>внешних источников</a:t>
            </a:r>
            <a:r>
              <a:rPr lang="ru-RU" sz="1100" dirty="0" smtClean="0">
                <a:solidFill>
                  <a:schemeClr val="tx1"/>
                </a:solidFill>
                <a:latin typeface="Times New Roman" panose="02020603050405020304" pitchFamily="18" charset="0"/>
                <a:cs typeface="Times New Roman" panose="02020603050405020304" pitchFamily="18" charset="0"/>
              </a:rPr>
              <a:t>)</a:t>
            </a:r>
            <a:endParaRPr lang="ru-RU" sz="1100" dirty="0">
              <a:solidFill>
                <a:schemeClr val="tx1"/>
              </a:solidFill>
              <a:latin typeface="Times New Roman" panose="02020603050405020304" pitchFamily="18" charset="0"/>
              <a:cs typeface="Times New Roman" panose="02020603050405020304" pitchFamily="18" charset="0"/>
            </a:endParaRPr>
          </a:p>
          <a:p>
            <a:pPr algn="just"/>
            <a:r>
              <a:rPr lang="ru-RU" sz="1100" dirty="0">
                <a:solidFill>
                  <a:schemeClr val="tx1"/>
                </a:solidFill>
                <a:latin typeface="Times New Roman" panose="02020603050405020304" pitchFamily="18" charset="0"/>
                <a:cs typeface="Times New Roman" panose="02020603050405020304" pitchFamily="18" charset="0"/>
              </a:rPr>
              <a:t>4. </a:t>
            </a:r>
            <a:r>
              <a:rPr lang="ru-RU" sz="1100" dirty="0" err="1" smtClean="0">
                <a:solidFill>
                  <a:schemeClr val="tx1"/>
                </a:solidFill>
                <a:latin typeface="Times New Roman" panose="02020603050405020304" pitchFamily="18" charset="0"/>
                <a:cs typeface="Times New Roman" panose="02020603050405020304" pitchFamily="18" charset="0"/>
              </a:rPr>
              <a:t>Ненаправление</a:t>
            </a:r>
            <a:r>
              <a:rPr lang="ru-RU" sz="1100" dirty="0" smtClean="0">
                <a:solidFill>
                  <a:schemeClr val="tx1"/>
                </a:solidFill>
                <a:latin typeface="Times New Roman" panose="02020603050405020304" pitchFamily="18" charset="0"/>
                <a:cs typeface="Times New Roman" panose="02020603050405020304" pitchFamily="18" charset="0"/>
              </a:rPr>
              <a:t> </a:t>
            </a:r>
            <a:r>
              <a:rPr lang="ru-RU" sz="1100" dirty="0">
                <a:solidFill>
                  <a:schemeClr val="tx1"/>
                </a:solidFill>
                <a:latin typeface="Times New Roman" panose="02020603050405020304" pitchFamily="18" charset="0"/>
                <a:cs typeface="Times New Roman" panose="02020603050405020304" pitchFamily="18" charset="0"/>
              </a:rPr>
              <a:t>запросов руководству </a:t>
            </a:r>
            <a:r>
              <a:rPr lang="ru-RU" sz="1100" dirty="0" err="1">
                <a:solidFill>
                  <a:schemeClr val="tx1"/>
                </a:solidFill>
                <a:latin typeface="Times New Roman" panose="02020603050405020304" pitchFamily="18" charset="0"/>
                <a:cs typeface="Times New Roman" panose="02020603050405020304" pitchFamily="18" charset="0"/>
              </a:rPr>
              <a:t>аудируемого</a:t>
            </a:r>
            <a:r>
              <a:rPr lang="ru-RU" sz="1100" dirty="0">
                <a:solidFill>
                  <a:schemeClr val="tx1"/>
                </a:solidFill>
                <a:latin typeface="Times New Roman" panose="02020603050405020304" pitchFamily="18" charset="0"/>
                <a:cs typeface="Times New Roman" panose="02020603050405020304" pitchFamily="18" charset="0"/>
              </a:rPr>
              <a:t> лица в целях выяснения наличия у них сведений о фактически совершенных или подозреваемых недобросовестных действиях, а также факторах риска в области </a:t>
            </a:r>
            <a:r>
              <a:rPr lang="ru-RU" sz="1100" dirty="0" smtClean="0">
                <a:solidFill>
                  <a:schemeClr val="tx1"/>
                </a:solidFill>
                <a:latin typeface="Times New Roman" panose="02020603050405020304" pitchFamily="18" charset="0"/>
                <a:cs typeface="Times New Roman" panose="02020603050405020304" pitchFamily="18" charset="0"/>
              </a:rPr>
              <a:t>ПОД/ФТ</a:t>
            </a:r>
            <a:endParaRPr lang="ru-RU" sz="1100" dirty="0">
              <a:solidFill>
                <a:schemeClr val="tx1"/>
              </a:solidFill>
              <a:latin typeface="Times New Roman" panose="02020603050405020304" pitchFamily="18" charset="0"/>
              <a:cs typeface="Times New Roman" panose="02020603050405020304" pitchFamily="18" charset="0"/>
            </a:endParaRPr>
          </a:p>
          <a:p>
            <a:pPr algn="just"/>
            <a:r>
              <a:rPr lang="ru-RU" sz="1100" dirty="0">
                <a:solidFill>
                  <a:schemeClr val="tx1"/>
                </a:solidFill>
                <a:latin typeface="Times New Roman" panose="02020603050405020304" pitchFamily="18" charset="0"/>
                <a:cs typeface="Times New Roman" panose="02020603050405020304" pitchFamily="18" charset="0"/>
              </a:rPr>
              <a:t>5.Ненадлежащее документальное оформление информации о фактах недобросовестных действий, которую аудитор довел до сведения руководства </a:t>
            </a:r>
            <a:r>
              <a:rPr lang="ru-RU" sz="1100" dirty="0" err="1">
                <a:solidFill>
                  <a:schemeClr val="tx1"/>
                </a:solidFill>
                <a:latin typeface="Times New Roman" panose="02020603050405020304" pitchFamily="18" charset="0"/>
                <a:cs typeface="Times New Roman" panose="02020603050405020304" pitchFamily="18" charset="0"/>
              </a:rPr>
              <a:t>аудируемого</a:t>
            </a:r>
            <a:r>
              <a:rPr lang="ru-RU" sz="1100" dirty="0">
                <a:solidFill>
                  <a:schemeClr val="tx1"/>
                </a:solidFill>
                <a:latin typeface="Times New Roman" panose="02020603050405020304" pitchFamily="18" charset="0"/>
                <a:cs typeface="Times New Roman" panose="02020603050405020304" pitchFamily="18" charset="0"/>
              </a:rPr>
              <a:t> лица </a:t>
            </a:r>
            <a:r>
              <a:rPr lang="ru-RU" sz="1100" dirty="0" smtClean="0">
                <a:solidFill>
                  <a:schemeClr val="tx1"/>
                </a:solidFill>
                <a:latin typeface="Times New Roman" panose="02020603050405020304" pitchFamily="18" charset="0"/>
                <a:cs typeface="Times New Roman" panose="02020603050405020304" pitchFamily="18" charset="0"/>
              </a:rPr>
              <a:t/>
            </a:r>
            <a:br>
              <a:rPr lang="ru-RU" sz="1100" dirty="0" smtClean="0">
                <a:solidFill>
                  <a:schemeClr val="tx1"/>
                </a:solidFill>
                <a:latin typeface="Times New Roman" panose="02020603050405020304" pitchFamily="18" charset="0"/>
                <a:cs typeface="Times New Roman" panose="02020603050405020304" pitchFamily="18" charset="0"/>
              </a:rPr>
            </a:br>
            <a:r>
              <a:rPr lang="ru-RU" sz="1100" dirty="0" smtClean="0">
                <a:solidFill>
                  <a:schemeClr val="tx1"/>
                </a:solidFill>
                <a:latin typeface="Times New Roman" panose="02020603050405020304" pitchFamily="18" charset="0"/>
                <a:cs typeface="Times New Roman" panose="02020603050405020304" pitchFamily="18" charset="0"/>
              </a:rPr>
              <a:t>и </a:t>
            </a:r>
            <a:r>
              <a:rPr lang="ru-RU" sz="1100" dirty="0">
                <a:solidFill>
                  <a:schemeClr val="tx1"/>
                </a:solidFill>
                <a:latin typeface="Times New Roman" panose="02020603050405020304" pitchFamily="18" charset="0"/>
                <a:cs typeface="Times New Roman" panose="02020603050405020304" pitchFamily="18" charset="0"/>
              </a:rPr>
              <a:t>представителей </a:t>
            </a:r>
            <a:r>
              <a:rPr lang="ru-RU" sz="1100" dirty="0" smtClean="0">
                <a:solidFill>
                  <a:schemeClr val="tx1"/>
                </a:solidFill>
                <a:latin typeface="Times New Roman" panose="02020603050405020304" pitchFamily="18" charset="0"/>
                <a:cs typeface="Times New Roman" panose="02020603050405020304" pitchFamily="18" charset="0"/>
              </a:rPr>
              <a:t>собственника и в </a:t>
            </a:r>
            <a:r>
              <a:rPr lang="ru-RU" sz="1100" dirty="0">
                <a:solidFill>
                  <a:schemeClr val="tx1"/>
                </a:solidFill>
                <a:latin typeface="Times New Roman" panose="02020603050405020304" pitchFamily="18" charset="0"/>
                <a:cs typeface="Times New Roman" panose="02020603050405020304" pitchFamily="18" charset="0"/>
              </a:rPr>
              <a:t>случаях, установленных законодательством Российской Федерации, уполномоченных государственных </a:t>
            </a:r>
            <a:r>
              <a:rPr lang="ru-RU" sz="1100" dirty="0" smtClean="0">
                <a:solidFill>
                  <a:schemeClr val="tx1"/>
                </a:solidFill>
                <a:latin typeface="Times New Roman" panose="02020603050405020304" pitchFamily="18" charset="0"/>
                <a:cs typeface="Times New Roman" panose="02020603050405020304" pitchFamily="18" charset="0"/>
              </a:rPr>
              <a:t>органов</a:t>
            </a:r>
            <a:endParaRPr lang="ru-RU" sz="1100" dirty="0">
              <a:solidFill>
                <a:schemeClr val="tx1"/>
              </a:solidFill>
              <a:latin typeface="Times New Roman" panose="02020603050405020304" pitchFamily="18" charset="0"/>
              <a:cs typeface="Times New Roman" panose="02020603050405020304" pitchFamily="18" charset="0"/>
            </a:endParaRPr>
          </a:p>
          <a:p>
            <a:pPr algn="just"/>
            <a:r>
              <a:rPr lang="ru-RU" sz="1100" dirty="0">
                <a:solidFill>
                  <a:schemeClr val="tx1"/>
                </a:solidFill>
                <a:latin typeface="Times New Roman" panose="02020603050405020304" pitchFamily="18" charset="0"/>
                <a:cs typeface="Times New Roman" panose="02020603050405020304" pitchFamily="18" charset="0"/>
              </a:rPr>
              <a:t>6. Ненадлежащее документирование выводов о соблюдении/несоблюдении требований в области </a:t>
            </a:r>
            <a:r>
              <a:rPr lang="ru-RU" sz="1100" dirty="0" smtClean="0">
                <a:solidFill>
                  <a:schemeClr val="tx1"/>
                </a:solidFill>
                <a:latin typeface="Times New Roman" panose="02020603050405020304" pitchFamily="18" charset="0"/>
                <a:cs typeface="Times New Roman" panose="02020603050405020304" pitchFamily="18" charset="0"/>
              </a:rPr>
              <a:t>ПОД/ФТ</a:t>
            </a:r>
            <a:endParaRPr lang="ru-RU" sz="1100" dirty="0">
              <a:solidFill>
                <a:schemeClr val="tx1"/>
              </a:solidFill>
              <a:latin typeface="Times New Roman" panose="02020603050405020304" pitchFamily="18" charset="0"/>
              <a:cs typeface="Times New Roman" panose="02020603050405020304" pitchFamily="18" charset="0"/>
            </a:endParaRPr>
          </a:p>
        </p:txBody>
      </p:sp>
      <p:sp>
        <p:nvSpPr>
          <p:cNvPr id="2" name="Номер слайда 1"/>
          <p:cNvSpPr>
            <a:spLocks noGrp="1"/>
          </p:cNvSpPr>
          <p:nvPr>
            <p:ph type="sldNum" sz="quarter" idx="12"/>
          </p:nvPr>
        </p:nvSpPr>
        <p:spPr>
          <a:xfrm>
            <a:off x="11847612" y="6538917"/>
            <a:ext cx="344388" cy="319083"/>
          </a:xfrm>
        </p:spPr>
        <p:txBody>
          <a:bodyPr/>
          <a:lstStyle/>
          <a:p>
            <a:pPr defTabSz="1219170">
              <a:defRPr/>
            </a:pPr>
            <a:fld id="{47EA9584-6FC9-446B-89E9-C9D48C4D1663}" type="slidenum">
              <a:rPr lang="ru-RU" b="1">
                <a:solidFill>
                  <a:srgbClr val="002060"/>
                </a:solidFill>
                <a:latin typeface="Times New Roman" panose="02020603050405020304" pitchFamily="18" charset="0"/>
                <a:cs typeface="Times New Roman" panose="02020603050405020304" pitchFamily="18" charset="0"/>
              </a:rPr>
              <a:pPr defTabSz="1219170">
                <a:defRPr/>
              </a:pPr>
              <a:t>7</a:t>
            </a:fld>
            <a:endParaRPr lang="ru-RU" b="1" dirty="0">
              <a:solidFill>
                <a:srgbClr val="002060"/>
              </a:solidFill>
              <a:latin typeface="Times New Roman" panose="02020603050405020304" pitchFamily="18" charset="0"/>
              <a:cs typeface="Times New Roman" panose="02020603050405020304" pitchFamily="18" charset="0"/>
            </a:endParaRPr>
          </a:p>
        </p:txBody>
      </p:sp>
      <p:sp>
        <p:nvSpPr>
          <p:cNvPr id="29" name="TextBox 101"/>
          <p:cNvSpPr txBox="1">
            <a:spLocks noChangeArrowheads="1"/>
          </p:cNvSpPr>
          <p:nvPr/>
        </p:nvSpPr>
        <p:spPr bwMode="auto">
          <a:xfrm>
            <a:off x="3494638" y="170327"/>
            <a:ext cx="8504263" cy="940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7751" tIns="38876" rIns="77751" bIns="38876">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r" defTabSz="1219170" fontAlgn="base">
              <a:spcBef>
                <a:spcPct val="0"/>
              </a:spcBef>
              <a:spcAft>
                <a:spcPct val="0"/>
              </a:spcAft>
            </a:pPr>
            <a:r>
              <a:rPr lang="ru-RU" sz="1400" b="1" dirty="0" smtClean="0">
                <a:solidFill>
                  <a:schemeClr val="accent5">
                    <a:lumMod val="50000"/>
                  </a:schemeClr>
                </a:solidFill>
                <a:latin typeface="Times New Roman" panose="02020603050405020304" pitchFamily="18" charset="0"/>
                <a:cs typeface="Times New Roman" panose="02020603050405020304" pitchFamily="18" charset="0"/>
              </a:rPr>
              <a:t>           ПРОВЕРКА ТРЕБОВАНИЙ ЗАКОНОДАТЕЛЬСТВА РОССИЙСКОЙ ФЕДЕРАЦИИ В </a:t>
            </a:r>
            <a:r>
              <a:rPr lang="ru-RU" sz="1400" b="1" dirty="0">
                <a:solidFill>
                  <a:schemeClr val="accent5">
                    <a:lumMod val="50000"/>
                  </a:schemeClr>
                </a:solidFill>
                <a:latin typeface="Times New Roman" panose="02020603050405020304" pitchFamily="18" charset="0"/>
                <a:cs typeface="Times New Roman" panose="02020603050405020304" pitchFamily="18" charset="0"/>
              </a:rPr>
              <a:t>СФЕРЕ ПРОТИВОДЕЙСТВИЯ ЛЕГАЛИЗАЦИИ (ОТМЫВАНИЯ) ДОХОДОВ, ПОЛУЧЕННЫХ ПРЕСТУПНЫМ ПУТЕМ, И ФИНАНСИРОВАНИЯ ТЕРРОРИЗМА </a:t>
            </a:r>
            <a:r>
              <a:rPr lang="ru-RU" sz="1400" b="1" dirty="0" smtClean="0">
                <a:solidFill>
                  <a:schemeClr val="accent5">
                    <a:lumMod val="50000"/>
                  </a:schemeClr>
                </a:solidFill>
                <a:latin typeface="Times New Roman" panose="02020603050405020304" pitchFamily="18" charset="0"/>
                <a:cs typeface="Times New Roman" panose="02020603050405020304" pitchFamily="18" charset="0"/>
              </a:rPr>
              <a:t>В ХОДЕ ВНЕШНЕГО КОНТРОЛЯ КАЧЕСТВА РАБОТЫ АУДИТОРСКИХ ОРГАНИЗАЦИЙ</a:t>
            </a:r>
            <a:endParaRPr lang="ru-RU" sz="1400" b="1" dirty="0">
              <a:solidFill>
                <a:schemeClr val="accent5">
                  <a:lumMod val="50000"/>
                </a:schemeClr>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344383" y="1101914"/>
            <a:ext cx="11625943" cy="523220"/>
          </a:xfrm>
          <a:prstGeom prst="rect">
            <a:avLst/>
          </a:prstGeom>
          <a:solidFill>
            <a:srgbClr val="8497B0"/>
          </a:solidFill>
          <a:effectLst>
            <a:outerShdw blurRad="50800" dist="50800" dir="5400000" sx="1000" sy="1000" algn="ctr" rotWithShape="0">
              <a:srgbClr val="000000"/>
            </a:outerShdw>
          </a:effectLst>
          <a:scene3d>
            <a:camera prst="orthographicFront"/>
            <a:lightRig rig="threePt" dir="t"/>
          </a:scene3d>
          <a:sp3d>
            <a:bevelT/>
            <a:bevelB/>
          </a:sp3d>
        </p:spPr>
        <p:txBody>
          <a:bodyPr wrap="square" rtlCol="0">
            <a:spAutoFit/>
          </a:bodyPr>
          <a:lstStyle/>
          <a:p>
            <a:pPr algn="ctr"/>
            <a:r>
              <a:rPr lang="ru-RU" sz="1400" b="1" dirty="0" smtClean="0">
                <a:solidFill>
                  <a:schemeClr val="bg1"/>
                </a:solidFill>
                <a:latin typeface="Times New Roman" panose="02020603050405020304" pitchFamily="18" charset="0"/>
                <a:cs typeface="Times New Roman" panose="02020603050405020304" pitchFamily="18" charset="0"/>
              </a:rPr>
              <a:t>Федеральным казначейством в рамках осуществления внешнего контроля качества работы аудиторских организаций проводится,</a:t>
            </a:r>
            <a:br>
              <a:rPr lang="ru-RU" sz="1400" b="1" dirty="0" smtClean="0">
                <a:solidFill>
                  <a:schemeClr val="bg1"/>
                </a:solidFill>
                <a:latin typeface="Times New Roman" panose="02020603050405020304" pitchFamily="18" charset="0"/>
                <a:cs typeface="Times New Roman" panose="02020603050405020304" pitchFamily="18" charset="0"/>
              </a:rPr>
            </a:br>
            <a:r>
              <a:rPr lang="ru-RU" sz="1400" b="1" dirty="0" smtClean="0">
                <a:solidFill>
                  <a:schemeClr val="bg1"/>
                </a:solidFill>
                <a:latin typeface="Times New Roman" panose="02020603050405020304" pitchFamily="18" charset="0"/>
                <a:cs typeface="Times New Roman" panose="02020603050405020304" pitchFamily="18" charset="0"/>
              </a:rPr>
              <a:t>в том числе проверка соблюдения аудиторской организацией требований законодательства Российской Федерации в области ПОД/ФТ</a:t>
            </a:r>
          </a:p>
        </p:txBody>
      </p:sp>
      <p:sp>
        <p:nvSpPr>
          <p:cNvPr id="12" name="Прямоугольник 11"/>
          <p:cNvSpPr/>
          <p:nvPr/>
        </p:nvSpPr>
        <p:spPr>
          <a:xfrm>
            <a:off x="498831" y="1678794"/>
            <a:ext cx="2928110" cy="1072729"/>
          </a:xfrm>
          <a:prstGeom prst="rect">
            <a:avLst/>
          </a:prstGeom>
          <a:gradFill>
            <a:gsLst>
              <a:gs pos="0">
                <a:schemeClr val="tx2">
                  <a:lumMod val="20000"/>
                  <a:lumOff val="80000"/>
                </a:schemeClr>
              </a:gs>
              <a:gs pos="50000">
                <a:schemeClr val="bg1">
                  <a:lumMod val="95000"/>
                </a:schemeClr>
              </a:gs>
              <a:gs pos="99000">
                <a:schemeClr val="tx2">
                  <a:lumMod val="40000"/>
                  <a:lumOff val="60000"/>
                  <a:alpha val="34000"/>
                </a:schemeClr>
              </a:gs>
            </a:gsLst>
            <a:lin ang="5400000" scaled="0"/>
          </a:gradFill>
          <a:effectLst>
            <a:glow rad="101600">
              <a:schemeClr val="bg2">
                <a:alpha val="38000"/>
              </a:schemeClr>
            </a:glow>
            <a:softEdge rad="203200"/>
          </a:effectLst>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100" b="1" dirty="0" smtClean="0">
                <a:solidFill>
                  <a:schemeClr val="tx1"/>
                </a:solidFill>
                <a:latin typeface="Times New Roman" panose="02020603050405020304" pitchFamily="18" charset="0"/>
                <a:cs typeface="Times New Roman" panose="02020603050405020304" pitchFamily="18" charset="0"/>
              </a:rPr>
              <a:t>Федеральный закон  </a:t>
            </a:r>
            <a:br>
              <a:rPr lang="ru-RU" sz="1100" b="1" dirty="0" smtClean="0">
                <a:solidFill>
                  <a:schemeClr val="tx1"/>
                </a:solidFill>
                <a:latin typeface="Times New Roman" panose="02020603050405020304" pitchFamily="18" charset="0"/>
                <a:cs typeface="Times New Roman" panose="02020603050405020304" pitchFamily="18" charset="0"/>
              </a:rPr>
            </a:br>
            <a:r>
              <a:rPr lang="ru-RU" sz="1100" b="1" dirty="0" smtClean="0">
                <a:solidFill>
                  <a:schemeClr val="tx1"/>
                </a:solidFill>
                <a:latin typeface="Times New Roman" panose="02020603050405020304" pitchFamily="18" charset="0"/>
                <a:cs typeface="Times New Roman" panose="02020603050405020304" pitchFamily="18" charset="0"/>
              </a:rPr>
              <a:t>от 30 декабря 2008 г. № 307-ФЗ</a:t>
            </a:r>
            <a:br>
              <a:rPr lang="ru-RU" sz="1100" b="1" dirty="0" smtClean="0">
                <a:solidFill>
                  <a:schemeClr val="tx1"/>
                </a:solidFill>
                <a:latin typeface="Times New Roman" panose="02020603050405020304" pitchFamily="18" charset="0"/>
                <a:cs typeface="Times New Roman" panose="02020603050405020304" pitchFamily="18" charset="0"/>
              </a:rPr>
            </a:br>
            <a:r>
              <a:rPr lang="ru-RU" sz="1100" b="1" dirty="0" smtClean="0">
                <a:solidFill>
                  <a:schemeClr val="tx1"/>
                </a:solidFill>
                <a:latin typeface="Times New Roman" panose="02020603050405020304" pitchFamily="18" charset="0"/>
                <a:cs typeface="Times New Roman" panose="02020603050405020304" pitchFamily="18" charset="0"/>
              </a:rPr>
              <a:t> «Об аудиторской деятельности», Стандарты </a:t>
            </a:r>
            <a:r>
              <a:rPr lang="ru-RU" sz="1100" b="1" dirty="0">
                <a:solidFill>
                  <a:schemeClr val="tx1"/>
                </a:solidFill>
                <a:latin typeface="Times New Roman" panose="02020603050405020304" pitchFamily="18" charset="0"/>
                <a:cs typeface="Times New Roman" panose="02020603050405020304" pitchFamily="18" charset="0"/>
              </a:rPr>
              <a:t>аудиторской </a:t>
            </a:r>
            <a:r>
              <a:rPr lang="ru-RU" sz="1100" b="1" dirty="0" smtClean="0">
                <a:solidFill>
                  <a:schemeClr val="tx1"/>
                </a:solidFill>
                <a:latin typeface="Times New Roman" panose="02020603050405020304" pitchFamily="18" charset="0"/>
                <a:cs typeface="Times New Roman" panose="02020603050405020304" pitchFamily="18" charset="0"/>
              </a:rPr>
              <a:t>деятельности, Кодекс </a:t>
            </a:r>
            <a:r>
              <a:rPr lang="ru-RU" sz="1100" b="1" dirty="0">
                <a:solidFill>
                  <a:schemeClr val="tx1"/>
                </a:solidFill>
                <a:latin typeface="Times New Roman" panose="02020603050405020304" pitchFamily="18" charset="0"/>
                <a:cs typeface="Times New Roman" panose="02020603050405020304" pitchFamily="18" charset="0"/>
              </a:rPr>
              <a:t>профессиональной этики </a:t>
            </a:r>
            <a:r>
              <a:rPr lang="ru-RU" sz="1100" b="1" dirty="0" smtClean="0">
                <a:solidFill>
                  <a:schemeClr val="tx1"/>
                </a:solidFill>
                <a:latin typeface="Times New Roman" panose="02020603050405020304" pitchFamily="18" charset="0"/>
                <a:cs typeface="Times New Roman" panose="02020603050405020304" pitchFamily="18" charset="0"/>
              </a:rPr>
              <a:t>аудиторов</a:t>
            </a:r>
            <a:endParaRPr lang="ru-RU" sz="1100" b="1" dirty="0">
              <a:solidFill>
                <a:schemeClr val="tx1"/>
              </a:solidFill>
              <a:latin typeface="Times New Roman" panose="02020603050405020304" pitchFamily="18" charset="0"/>
              <a:cs typeface="Times New Roman" panose="02020603050405020304" pitchFamily="18" charset="0"/>
            </a:endParaRPr>
          </a:p>
        </p:txBody>
      </p:sp>
      <p:sp>
        <p:nvSpPr>
          <p:cNvPr id="15" name="Прямоугольник 14"/>
          <p:cNvSpPr/>
          <p:nvPr/>
        </p:nvSpPr>
        <p:spPr>
          <a:xfrm>
            <a:off x="3753044" y="1697595"/>
            <a:ext cx="1987903" cy="1060769"/>
          </a:xfrm>
          <a:prstGeom prst="rect">
            <a:avLst/>
          </a:prstGeom>
          <a:gradFill>
            <a:gsLst>
              <a:gs pos="0">
                <a:schemeClr val="tx2">
                  <a:lumMod val="20000"/>
                  <a:lumOff val="80000"/>
                </a:schemeClr>
              </a:gs>
              <a:gs pos="50000">
                <a:schemeClr val="bg1">
                  <a:lumMod val="95000"/>
                </a:schemeClr>
              </a:gs>
              <a:gs pos="99000">
                <a:schemeClr val="tx2">
                  <a:lumMod val="40000"/>
                  <a:lumOff val="60000"/>
                  <a:alpha val="34000"/>
                </a:schemeClr>
              </a:gs>
            </a:gsLst>
            <a:lin ang="5400000" scaled="0"/>
          </a:gradFill>
          <a:effectLst>
            <a:glow rad="101600">
              <a:schemeClr val="bg2">
                <a:alpha val="38000"/>
              </a:schemeClr>
            </a:glow>
            <a:softEdge rad="203200"/>
          </a:effectLst>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100" b="1" dirty="0" smtClean="0">
                <a:solidFill>
                  <a:schemeClr val="tx1"/>
                </a:solidFill>
                <a:latin typeface="Times New Roman" panose="02020603050405020304" pitchFamily="18" charset="0"/>
                <a:cs typeface="Times New Roman" panose="02020603050405020304" pitchFamily="18" charset="0"/>
              </a:rPr>
              <a:t>Рекомендации Минфина России в сфере ПОД/ФТ</a:t>
            </a:r>
            <a:endParaRPr lang="ru-RU" sz="1100" b="1" dirty="0">
              <a:solidFill>
                <a:schemeClr val="tx1"/>
              </a:solidFill>
              <a:latin typeface="Times New Roman" panose="02020603050405020304" pitchFamily="18" charset="0"/>
              <a:cs typeface="Times New Roman" panose="02020603050405020304" pitchFamily="18" charset="0"/>
            </a:endParaRPr>
          </a:p>
        </p:txBody>
      </p:sp>
      <p:sp>
        <p:nvSpPr>
          <p:cNvPr id="17" name="Прямоугольник 16"/>
          <p:cNvSpPr/>
          <p:nvPr/>
        </p:nvSpPr>
        <p:spPr>
          <a:xfrm>
            <a:off x="8839199" y="1690750"/>
            <a:ext cx="3122847" cy="1072729"/>
          </a:xfrm>
          <a:prstGeom prst="rect">
            <a:avLst/>
          </a:prstGeom>
          <a:gradFill>
            <a:gsLst>
              <a:gs pos="0">
                <a:schemeClr val="tx2">
                  <a:lumMod val="20000"/>
                  <a:lumOff val="80000"/>
                </a:schemeClr>
              </a:gs>
              <a:gs pos="50000">
                <a:schemeClr val="bg1">
                  <a:lumMod val="95000"/>
                </a:schemeClr>
              </a:gs>
              <a:gs pos="99000">
                <a:schemeClr val="tx2">
                  <a:lumMod val="40000"/>
                  <a:lumOff val="60000"/>
                  <a:alpha val="34000"/>
                </a:schemeClr>
              </a:gs>
            </a:gsLst>
            <a:lin ang="5400000" scaled="0"/>
          </a:gradFill>
          <a:effectLst>
            <a:glow rad="101600">
              <a:schemeClr val="bg2">
                <a:alpha val="38000"/>
              </a:schemeClr>
            </a:glow>
            <a:softEdge rad="203200"/>
          </a:effectLst>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360000" algn="ctr"/>
            <a:endParaRPr lang="ru-RU" sz="1100" b="1" dirty="0" smtClean="0">
              <a:solidFill>
                <a:schemeClr val="tx1"/>
              </a:solidFill>
              <a:latin typeface="Times New Roman" panose="02020603050405020304" pitchFamily="18" charset="0"/>
              <a:cs typeface="Times New Roman" panose="02020603050405020304" pitchFamily="18" charset="0"/>
            </a:endParaRPr>
          </a:p>
          <a:p>
            <a:pPr indent="360000" algn="ctr"/>
            <a:endParaRPr lang="ru-RU" sz="1100" b="1" dirty="0" smtClean="0">
              <a:solidFill>
                <a:schemeClr val="tx1"/>
              </a:solidFill>
              <a:latin typeface="Times New Roman" panose="02020603050405020304" pitchFamily="18" charset="0"/>
              <a:cs typeface="Times New Roman" panose="02020603050405020304" pitchFamily="18" charset="0"/>
            </a:endParaRPr>
          </a:p>
          <a:p>
            <a:pPr algn="ctr"/>
            <a:r>
              <a:rPr lang="ru-RU" sz="1100" b="1" dirty="0" smtClean="0">
                <a:solidFill>
                  <a:schemeClr val="tx1"/>
                </a:solidFill>
                <a:latin typeface="Times New Roman" panose="02020603050405020304" pitchFamily="18" charset="0"/>
                <a:cs typeface="Times New Roman" panose="02020603050405020304" pitchFamily="18" charset="0"/>
              </a:rPr>
              <a:t>Внутрифирменные документы аудиторской </a:t>
            </a:r>
            <a:r>
              <a:rPr lang="ru-RU" sz="1100" b="1" dirty="0">
                <a:solidFill>
                  <a:schemeClr val="tx1"/>
                </a:solidFill>
                <a:latin typeface="Times New Roman" panose="02020603050405020304" pitchFamily="18" charset="0"/>
                <a:cs typeface="Times New Roman" panose="02020603050405020304" pitchFamily="18" charset="0"/>
              </a:rPr>
              <a:t>организации, </a:t>
            </a:r>
            <a:r>
              <a:rPr lang="ru-RU" sz="1100" b="1" dirty="0" smtClean="0">
                <a:solidFill>
                  <a:schemeClr val="tx1"/>
                </a:solidFill>
                <a:latin typeface="Times New Roman" panose="02020603050405020304" pitchFamily="18" charset="0"/>
                <a:cs typeface="Times New Roman" panose="02020603050405020304" pitchFamily="18" charset="0"/>
              </a:rPr>
              <a:t>устанавливающие </a:t>
            </a:r>
            <a:r>
              <a:rPr lang="ru-RU" sz="1100" b="1" dirty="0">
                <a:solidFill>
                  <a:schemeClr val="tx1"/>
                </a:solidFill>
                <a:latin typeface="Times New Roman" panose="02020603050405020304" pitchFamily="18" charset="0"/>
                <a:cs typeface="Times New Roman" panose="02020603050405020304" pitchFamily="18" charset="0"/>
              </a:rPr>
              <a:t>требования </a:t>
            </a:r>
            <a:r>
              <a:rPr lang="ru-RU" sz="1100" b="1" dirty="0" smtClean="0">
                <a:solidFill>
                  <a:schemeClr val="tx1"/>
                </a:solidFill>
                <a:latin typeface="Times New Roman" panose="02020603050405020304" pitchFamily="18" charset="0"/>
                <a:cs typeface="Times New Roman" panose="02020603050405020304" pitchFamily="18" charset="0"/>
              </a:rPr>
              <a:t/>
            </a:r>
            <a:br>
              <a:rPr lang="ru-RU" sz="1100" b="1" dirty="0" smtClean="0">
                <a:solidFill>
                  <a:schemeClr val="tx1"/>
                </a:solidFill>
                <a:latin typeface="Times New Roman" panose="02020603050405020304" pitchFamily="18" charset="0"/>
                <a:cs typeface="Times New Roman" panose="02020603050405020304" pitchFamily="18" charset="0"/>
              </a:rPr>
            </a:br>
            <a:r>
              <a:rPr lang="ru-RU" sz="1100" b="1" dirty="0" smtClean="0">
                <a:solidFill>
                  <a:schemeClr val="tx1"/>
                </a:solidFill>
                <a:latin typeface="Times New Roman" panose="02020603050405020304" pitchFamily="18" charset="0"/>
                <a:cs typeface="Times New Roman" panose="02020603050405020304" pitchFamily="18" charset="0"/>
              </a:rPr>
              <a:t>к </a:t>
            </a:r>
            <a:r>
              <a:rPr lang="ru-RU" sz="1100" b="1" dirty="0">
                <a:solidFill>
                  <a:schemeClr val="tx1"/>
                </a:solidFill>
                <a:latin typeface="Times New Roman" panose="02020603050405020304" pitchFamily="18" charset="0"/>
                <a:cs typeface="Times New Roman" panose="02020603050405020304" pitchFamily="18" charset="0"/>
              </a:rPr>
              <a:t>контролю соблюдения </a:t>
            </a:r>
            <a:r>
              <a:rPr lang="ru-RU" sz="1100" b="1" dirty="0" err="1">
                <a:solidFill>
                  <a:schemeClr val="tx1"/>
                </a:solidFill>
                <a:latin typeface="Times New Roman" panose="02020603050405020304" pitchFamily="18" charset="0"/>
                <a:cs typeface="Times New Roman" panose="02020603050405020304" pitchFamily="18" charset="0"/>
              </a:rPr>
              <a:t>аудируемыми</a:t>
            </a:r>
            <a:r>
              <a:rPr lang="ru-RU" sz="1100" b="1" dirty="0">
                <a:solidFill>
                  <a:schemeClr val="tx1"/>
                </a:solidFill>
                <a:latin typeface="Times New Roman" panose="02020603050405020304" pitchFamily="18" charset="0"/>
                <a:cs typeface="Times New Roman" panose="02020603050405020304" pitchFamily="18" charset="0"/>
              </a:rPr>
              <a:t> лицами и самой аудиторской организацией требований ПОД/ФТ</a:t>
            </a:r>
          </a:p>
          <a:p>
            <a:pPr indent="360000" algn="ctr"/>
            <a:endParaRPr lang="ru-RU" sz="1100" b="1" dirty="0">
              <a:solidFill>
                <a:schemeClr val="tx1"/>
              </a:solidFill>
              <a:latin typeface="Times New Roman" panose="02020603050405020304" pitchFamily="18" charset="0"/>
              <a:cs typeface="Times New Roman" panose="02020603050405020304" pitchFamily="18" charset="0"/>
            </a:endParaRPr>
          </a:p>
          <a:p>
            <a:pPr indent="360000" algn="ctr"/>
            <a:endParaRPr lang="ru-RU" sz="1100" b="1" dirty="0">
              <a:solidFill>
                <a:schemeClr val="tx1"/>
              </a:solidFill>
              <a:latin typeface="Times New Roman" panose="02020603050405020304" pitchFamily="18" charset="0"/>
              <a:cs typeface="Times New Roman" panose="02020603050405020304" pitchFamily="18" charset="0"/>
            </a:endParaRPr>
          </a:p>
        </p:txBody>
      </p:sp>
      <p:grpSp>
        <p:nvGrpSpPr>
          <p:cNvPr id="24" name="Группа 26"/>
          <p:cNvGrpSpPr>
            <a:grpSpLocks/>
          </p:cNvGrpSpPr>
          <p:nvPr/>
        </p:nvGrpSpPr>
        <p:grpSpPr bwMode="auto">
          <a:xfrm>
            <a:off x="344383" y="2842089"/>
            <a:ext cx="11654518" cy="394295"/>
            <a:chOff x="4621427" y="3253946"/>
            <a:chExt cx="3122140" cy="461225"/>
          </a:xfrm>
        </p:grpSpPr>
        <p:sp>
          <p:nvSpPr>
            <p:cNvPr id="25" name="Равнобедренный треугольник 24"/>
            <p:cNvSpPr/>
            <p:nvPr/>
          </p:nvSpPr>
          <p:spPr bwMode="auto">
            <a:xfrm rot="10800000">
              <a:off x="4636914" y="3459339"/>
              <a:ext cx="3106653" cy="255832"/>
            </a:xfrm>
            <a:prstGeom prst="triangle">
              <a:avLst/>
            </a:prstGeom>
            <a:solidFill>
              <a:srgbClr val="BE6732">
                <a:alpha val="92000"/>
              </a:srgb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lstStyle/>
            <a:p>
              <a:pPr algn="ctr">
                <a:lnSpc>
                  <a:spcPct val="107000"/>
                </a:lnSpc>
                <a:defRPr/>
              </a:pPr>
              <a:endParaRPr lang="ru-RU" sz="1300" b="1" dirty="0">
                <a:solidFill>
                  <a:schemeClr val="bg1"/>
                </a:solidFill>
                <a:latin typeface="Open Sans Condensed" pitchFamily="34" charset="0"/>
                <a:cs typeface="Arial" charset="0"/>
              </a:endParaRPr>
            </a:p>
          </p:txBody>
        </p:sp>
        <p:sp>
          <p:nvSpPr>
            <p:cNvPr id="26" name="Прямоугольник 25"/>
            <p:cNvSpPr/>
            <p:nvPr/>
          </p:nvSpPr>
          <p:spPr bwMode="auto">
            <a:xfrm>
              <a:off x="4621427" y="3253946"/>
              <a:ext cx="3106653" cy="311289"/>
            </a:xfrm>
            <a:prstGeom prst="rect">
              <a:avLst/>
            </a:prstGeom>
            <a:solidFill>
              <a:srgbClr val="BE6732">
                <a:alpha val="92000"/>
              </a:srgb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lstStyle/>
            <a:p>
              <a:pPr algn="ctr">
                <a:lnSpc>
                  <a:spcPct val="107000"/>
                </a:lnSpc>
                <a:defRPr/>
              </a:pPr>
              <a:r>
                <a:rPr lang="ru-RU" sz="1500" b="1" dirty="0" smtClean="0">
                  <a:solidFill>
                    <a:schemeClr val="bg1"/>
                  </a:solidFill>
                  <a:latin typeface="Times New Roman" panose="02020603050405020304" pitchFamily="18" charset="0"/>
                  <a:cs typeface="Times New Roman" panose="02020603050405020304" pitchFamily="18" charset="0"/>
                </a:rPr>
                <a:t>Выявлено нарушений</a:t>
              </a:r>
              <a:endParaRPr lang="ru-RU" sz="1500" b="1" dirty="0">
                <a:solidFill>
                  <a:schemeClr val="bg1"/>
                </a:solidFill>
                <a:latin typeface="Times New Roman" panose="02020603050405020304" pitchFamily="18" charset="0"/>
                <a:cs typeface="Times New Roman" panose="02020603050405020304" pitchFamily="18" charset="0"/>
              </a:endParaRPr>
            </a:p>
          </p:txBody>
        </p:sp>
      </p:grpSp>
      <p:graphicFrame>
        <p:nvGraphicFramePr>
          <p:cNvPr id="31" name="Таблица 30"/>
          <p:cNvGraphicFramePr>
            <a:graphicFrameLocks noGrp="1"/>
          </p:cNvGraphicFramePr>
          <p:nvPr>
            <p:extLst>
              <p:ext uri="{D42A27DB-BD31-4B8C-83A1-F6EECF244321}">
                <p14:modId xmlns:p14="http://schemas.microsoft.com/office/powerpoint/2010/main" val="1466940606"/>
              </p:ext>
            </p:extLst>
          </p:nvPr>
        </p:nvGraphicFramePr>
        <p:xfrm>
          <a:off x="1330859" y="3318817"/>
          <a:ext cx="9506137" cy="423096"/>
        </p:xfrm>
        <a:graphic>
          <a:graphicData uri="http://schemas.openxmlformats.org/drawingml/2006/table">
            <a:tbl>
              <a:tblPr firstRow="1" firstCol="1" bandRow="1">
                <a:tableStyleId>{5C22544A-7EE6-4342-B048-85BDC9FD1C3A}</a:tableStyleId>
              </a:tblPr>
              <a:tblGrid>
                <a:gridCol w="1617704"/>
                <a:gridCol w="1449093"/>
                <a:gridCol w="1651510"/>
                <a:gridCol w="1501372"/>
                <a:gridCol w="1643229"/>
                <a:gridCol w="1643229"/>
              </a:tblGrid>
              <a:tr h="211548">
                <a:tc>
                  <a:txBody>
                    <a:bodyPr/>
                    <a:lstStyle/>
                    <a:p>
                      <a:pPr algn="ctr">
                        <a:lnSpc>
                          <a:spcPct val="115000"/>
                        </a:lnSpc>
                        <a:spcAft>
                          <a:spcPts val="0"/>
                        </a:spcAft>
                      </a:pPr>
                      <a:r>
                        <a:rPr lang="ru-RU" sz="1200" dirty="0">
                          <a:effectLst/>
                          <a:latin typeface="Times New Roman" panose="02020603050405020304" pitchFamily="18" charset="0"/>
                          <a:cs typeface="Times New Roman" panose="02020603050405020304" pitchFamily="18" charset="0"/>
                        </a:rPr>
                        <a:t>2013</a:t>
                      </a:r>
                      <a:endParaRPr lang="ru-RU" sz="1200" dirty="0">
                        <a:effectLst/>
                        <a:latin typeface="Times New Roman" panose="02020603050405020304" pitchFamily="18" charset="0"/>
                        <a:ea typeface="Calibri"/>
                        <a:cs typeface="Times New Roman" panose="02020603050405020304" pitchFamily="18" charset="0"/>
                      </a:endParaRPr>
                    </a:p>
                  </a:txBody>
                  <a:tcPr marL="68580" marR="68580" marT="0" marB="0" anchor="ctr">
                    <a:solidFill>
                      <a:srgbClr val="8497B0"/>
                    </a:solidFill>
                  </a:tcPr>
                </a:tc>
                <a:tc>
                  <a:txBody>
                    <a:bodyPr/>
                    <a:lstStyle/>
                    <a:p>
                      <a:pPr algn="ctr">
                        <a:lnSpc>
                          <a:spcPct val="115000"/>
                        </a:lnSpc>
                        <a:spcAft>
                          <a:spcPts val="0"/>
                        </a:spcAft>
                      </a:pPr>
                      <a:r>
                        <a:rPr lang="ru-RU" sz="1200" dirty="0">
                          <a:effectLst/>
                          <a:latin typeface="Times New Roman" panose="02020603050405020304" pitchFamily="18" charset="0"/>
                          <a:cs typeface="Times New Roman" panose="02020603050405020304" pitchFamily="18" charset="0"/>
                        </a:rPr>
                        <a:t>2014</a:t>
                      </a:r>
                      <a:endParaRPr lang="ru-RU" sz="1200" dirty="0">
                        <a:effectLst/>
                        <a:latin typeface="Times New Roman" panose="02020603050405020304" pitchFamily="18" charset="0"/>
                        <a:ea typeface="Calibri"/>
                        <a:cs typeface="Times New Roman" panose="02020603050405020304" pitchFamily="18" charset="0"/>
                      </a:endParaRPr>
                    </a:p>
                  </a:txBody>
                  <a:tcPr marL="68580" marR="68580" marT="0" marB="0" anchor="ctr">
                    <a:solidFill>
                      <a:srgbClr val="8497B0"/>
                    </a:solidFill>
                  </a:tcPr>
                </a:tc>
                <a:tc>
                  <a:txBody>
                    <a:bodyPr/>
                    <a:lstStyle/>
                    <a:p>
                      <a:pPr algn="ctr">
                        <a:lnSpc>
                          <a:spcPct val="115000"/>
                        </a:lnSpc>
                        <a:spcAft>
                          <a:spcPts val="0"/>
                        </a:spcAft>
                      </a:pPr>
                      <a:r>
                        <a:rPr lang="ru-RU" sz="1200" dirty="0">
                          <a:effectLst/>
                          <a:latin typeface="Times New Roman" panose="02020603050405020304" pitchFamily="18" charset="0"/>
                          <a:cs typeface="Times New Roman" panose="02020603050405020304" pitchFamily="18" charset="0"/>
                        </a:rPr>
                        <a:t>2015</a:t>
                      </a:r>
                      <a:endParaRPr lang="ru-RU" sz="1200" dirty="0">
                        <a:effectLst/>
                        <a:latin typeface="Times New Roman" panose="02020603050405020304" pitchFamily="18" charset="0"/>
                        <a:ea typeface="Calibri"/>
                        <a:cs typeface="Times New Roman" panose="02020603050405020304" pitchFamily="18" charset="0"/>
                      </a:endParaRPr>
                    </a:p>
                  </a:txBody>
                  <a:tcPr marL="68580" marR="68580" marT="0" marB="0" anchor="ctr">
                    <a:solidFill>
                      <a:srgbClr val="8497B0"/>
                    </a:solidFill>
                  </a:tcPr>
                </a:tc>
                <a:tc>
                  <a:txBody>
                    <a:bodyPr/>
                    <a:lstStyle/>
                    <a:p>
                      <a:pPr algn="ctr">
                        <a:lnSpc>
                          <a:spcPct val="115000"/>
                        </a:lnSpc>
                        <a:spcAft>
                          <a:spcPts val="0"/>
                        </a:spcAft>
                      </a:pPr>
                      <a:r>
                        <a:rPr lang="ru-RU" sz="1200" dirty="0">
                          <a:effectLst/>
                          <a:latin typeface="Times New Roman" panose="02020603050405020304" pitchFamily="18" charset="0"/>
                          <a:cs typeface="Times New Roman" panose="02020603050405020304" pitchFamily="18" charset="0"/>
                        </a:rPr>
                        <a:t>2016</a:t>
                      </a:r>
                      <a:endParaRPr lang="ru-RU" sz="1200" dirty="0">
                        <a:effectLst/>
                        <a:latin typeface="Times New Roman" panose="02020603050405020304" pitchFamily="18" charset="0"/>
                        <a:ea typeface="Calibri"/>
                        <a:cs typeface="Times New Roman" panose="02020603050405020304" pitchFamily="18" charset="0"/>
                      </a:endParaRPr>
                    </a:p>
                  </a:txBody>
                  <a:tcPr marL="68580" marR="68580" marT="0" marB="0" anchor="ctr">
                    <a:solidFill>
                      <a:srgbClr val="8497B0"/>
                    </a:solidFill>
                  </a:tcPr>
                </a:tc>
                <a:tc>
                  <a:txBody>
                    <a:bodyPr/>
                    <a:lstStyle/>
                    <a:p>
                      <a:pPr algn="ctr">
                        <a:lnSpc>
                          <a:spcPct val="115000"/>
                        </a:lnSpc>
                        <a:spcAft>
                          <a:spcPts val="0"/>
                        </a:spcAft>
                      </a:pPr>
                      <a:r>
                        <a:rPr lang="ru-RU" sz="1200" dirty="0">
                          <a:effectLst/>
                          <a:latin typeface="Times New Roman" panose="02020603050405020304" pitchFamily="18" charset="0"/>
                          <a:cs typeface="Times New Roman" panose="02020603050405020304" pitchFamily="18" charset="0"/>
                        </a:rPr>
                        <a:t>2017</a:t>
                      </a:r>
                      <a:endParaRPr lang="ru-RU" sz="1200" dirty="0">
                        <a:effectLst/>
                        <a:latin typeface="Times New Roman" panose="02020603050405020304" pitchFamily="18" charset="0"/>
                        <a:ea typeface="Calibri"/>
                        <a:cs typeface="Times New Roman" panose="02020603050405020304" pitchFamily="18" charset="0"/>
                      </a:endParaRPr>
                    </a:p>
                  </a:txBody>
                  <a:tcPr marL="68580" marR="68580" marT="0" marB="0" anchor="ctr">
                    <a:solidFill>
                      <a:srgbClr val="8497B0"/>
                    </a:solidFill>
                  </a:tcPr>
                </a:tc>
                <a:tc>
                  <a:txBody>
                    <a:bodyPr/>
                    <a:lstStyle/>
                    <a:p>
                      <a:pPr algn="ctr">
                        <a:lnSpc>
                          <a:spcPct val="115000"/>
                        </a:lnSpc>
                        <a:spcAft>
                          <a:spcPts val="0"/>
                        </a:spcAft>
                      </a:pPr>
                      <a:r>
                        <a:rPr lang="ru-RU" sz="1200" dirty="0" smtClean="0">
                          <a:effectLst/>
                          <a:latin typeface="Times New Roman" panose="02020603050405020304" pitchFamily="18" charset="0"/>
                          <a:ea typeface="Calibri"/>
                          <a:cs typeface="Times New Roman" panose="02020603050405020304" pitchFamily="18" charset="0"/>
                        </a:rPr>
                        <a:t>2018</a:t>
                      </a:r>
                      <a:endParaRPr lang="ru-RU" sz="1200" dirty="0">
                        <a:effectLst/>
                        <a:latin typeface="Times New Roman" panose="02020603050405020304" pitchFamily="18" charset="0"/>
                        <a:ea typeface="Calibri"/>
                        <a:cs typeface="Times New Roman" panose="02020603050405020304" pitchFamily="18" charset="0"/>
                      </a:endParaRPr>
                    </a:p>
                  </a:txBody>
                  <a:tcPr marL="68580" marR="68580" marT="0" marB="0" anchor="ctr">
                    <a:solidFill>
                      <a:srgbClr val="8497B0"/>
                    </a:solidFill>
                  </a:tcPr>
                </a:tc>
              </a:tr>
              <a:tr h="211548">
                <a:tc>
                  <a:txBody>
                    <a:bodyPr/>
                    <a:lstStyle/>
                    <a:p>
                      <a:pPr algn="ctr">
                        <a:lnSpc>
                          <a:spcPct val="115000"/>
                        </a:lnSpc>
                        <a:spcAft>
                          <a:spcPts val="0"/>
                        </a:spcAft>
                      </a:pPr>
                      <a:r>
                        <a:rPr lang="ru-RU" sz="1200" b="1" dirty="0">
                          <a:solidFill>
                            <a:schemeClr val="tx1"/>
                          </a:solidFill>
                          <a:effectLst/>
                          <a:latin typeface="Times New Roman" panose="02020603050405020304" pitchFamily="18" charset="0"/>
                          <a:cs typeface="Times New Roman" panose="02020603050405020304" pitchFamily="18" charset="0"/>
                        </a:rPr>
                        <a:t>6</a:t>
                      </a:r>
                      <a:endParaRPr lang="ru-RU" sz="1200" b="1"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solidFill>
                      <a:schemeClr val="bg1">
                        <a:lumMod val="95000"/>
                      </a:schemeClr>
                    </a:solidFill>
                  </a:tcPr>
                </a:tc>
                <a:tc>
                  <a:txBody>
                    <a:bodyPr/>
                    <a:lstStyle/>
                    <a:p>
                      <a:pPr algn="ctr">
                        <a:lnSpc>
                          <a:spcPct val="115000"/>
                        </a:lnSpc>
                        <a:spcAft>
                          <a:spcPts val="0"/>
                        </a:spcAft>
                      </a:pPr>
                      <a:r>
                        <a:rPr lang="ru-RU" sz="1200" b="1" dirty="0">
                          <a:solidFill>
                            <a:schemeClr val="tx1"/>
                          </a:solidFill>
                          <a:effectLst/>
                          <a:latin typeface="Times New Roman" panose="02020603050405020304" pitchFamily="18" charset="0"/>
                          <a:cs typeface="Times New Roman" panose="02020603050405020304" pitchFamily="18" charset="0"/>
                        </a:rPr>
                        <a:t>6</a:t>
                      </a:r>
                      <a:endParaRPr lang="ru-RU" sz="1200" b="1"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solidFill>
                      <a:schemeClr val="bg1">
                        <a:lumMod val="95000"/>
                      </a:schemeClr>
                    </a:solidFill>
                  </a:tcPr>
                </a:tc>
                <a:tc>
                  <a:txBody>
                    <a:bodyPr/>
                    <a:lstStyle/>
                    <a:p>
                      <a:pPr algn="ctr">
                        <a:lnSpc>
                          <a:spcPct val="115000"/>
                        </a:lnSpc>
                        <a:spcAft>
                          <a:spcPts val="0"/>
                        </a:spcAft>
                      </a:pPr>
                      <a:r>
                        <a:rPr lang="ru-RU" sz="1200" b="1" dirty="0">
                          <a:solidFill>
                            <a:schemeClr val="tx1"/>
                          </a:solidFill>
                          <a:effectLst/>
                          <a:latin typeface="Times New Roman" panose="02020603050405020304" pitchFamily="18" charset="0"/>
                          <a:cs typeface="Times New Roman" panose="02020603050405020304" pitchFamily="18" charset="0"/>
                        </a:rPr>
                        <a:t>1</a:t>
                      </a:r>
                      <a:endParaRPr lang="ru-RU" sz="1200" b="1"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solidFill>
                      <a:schemeClr val="bg1">
                        <a:lumMod val="95000"/>
                      </a:schemeClr>
                    </a:solidFill>
                  </a:tcPr>
                </a:tc>
                <a:tc>
                  <a:txBody>
                    <a:bodyPr/>
                    <a:lstStyle/>
                    <a:p>
                      <a:pPr algn="ctr">
                        <a:lnSpc>
                          <a:spcPct val="115000"/>
                        </a:lnSpc>
                        <a:spcAft>
                          <a:spcPts val="0"/>
                        </a:spcAft>
                      </a:pPr>
                      <a:r>
                        <a:rPr lang="ru-RU" sz="1200" b="1" dirty="0">
                          <a:solidFill>
                            <a:schemeClr val="tx1"/>
                          </a:solidFill>
                          <a:effectLst/>
                          <a:latin typeface="Times New Roman" panose="02020603050405020304" pitchFamily="18" charset="0"/>
                          <a:cs typeface="Times New Roman" panose="02020603050405020304" pitchFamily="18" charset="0"/>
                        </a:rPr>
                        <a:t>20</a:t>
                      </a:r>
                      <a:endParaRPr lang="ru-RU" sz="1200" b="1"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solidFill>
                      <a:schemeClr val="bg1">
                        <a:lumMod val="95000"/>
                      </a:schemeClr>
                    </a:solidFill>
                  </a:tcPr>
                </a:tc>
                <a:tc>
                  <a:txBody>
                    <a:bodyPr/>
                    <a:lstStyle/>
                    <a:p>
                      <a:pPr algn="ctr">
                        <a:lnSpc>
                          <a:spcPct val="115000"/>
                        </a:lnSpc>
                        <a:spcAft>
                          <a:spcPts val="0"/>
                        </a:spcAft>
                      </a:pPr>
                      <a:r>
                        <a:rPr lang="ru-RU" sz="1200" b="1" dirty="0" smtClean="0">
                          <a:solidFill>
                            <a:schemeClr val="tx1"/>
                          </a:solidFill>
                          <a:effectLst/>
                          <a:latin typeface="Times New Roman" panose="02020603050405020304" pitchFamily="18" charset="0"/>
                          <a:cs typeface="Times New Roman" panose="02020603050405020304" pitchFamily="18" charset="0"/>
                        </a:rPr>
                        <a:t>16</a:t>
                      </a:r>
                      <a:endParaRPr lang="ru-RU" sz="1200" b="1"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solidFill>
                      <a:schemeClr val="bg1">
                        <a:lumMod val="95000"/>
                      </a:schemeClr>
                    </a:solidFill>
                  </a:tcPr>
                </a:tc>
                <a:tc>
                  <a:txBody>
                    <a:bodyPr/>
                    <a:lstStyle/>
                    <a:p>
                      <a:pPr algn="ctr">
                        <a:lnSpc>
                          <a:spcPct val="115000"/>
                        </a:lnSpc>
                        <a:spcAft>
                          <a:spcPts val="0"/>
                        </a:spcAft>
                      </a:pPr>
                      <a:r>
                        <a:rPr lang="ru-RU" sz="1200" b="1" dirty="0" smtClean="0">
                          <a:solidFill>
                            <a:schemeClr val="tx1"/>
                          </a:solidFill>
                          <a:effectLst/>
                          <a:latin typeface="Times New Roman" panose="02020603050405020304" pitchFamily="18" charset="0"/>
                          <a:ea typeface="Calibri"/>
                          <a:cs typeface="Times New Roman" panose="02020603050405020304" pitchFamily="18" charset="0"/>
                        </a:rPr>
                        <a:t>24</a:t>
                      </a:r>
                      <a:endParaRPr lang="ru-RU" sz="1200" b="1"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solidFill>
                      <a:schemeClr val="bg1">
                        <a:lumMod val="95000"/>
                      </a:schemeClr>
                    </a:solidFill>
                  </a:tcPr>
                </a:tc>
              </a:tr>
            </a:tbl>
          </a:graphicData>
        </a:graphic>
      </p:graphicFrame>
      <p:sp>
        <p:nvSpPr>
          <p:cNvPr id="16" name="Прямоугольник 15"/>
          <p:cNvSpPr/>
          <p:nvPr/>
        </p:nvSpPr>
        <p:spPr>
          <a:xfrm>
            <a:off x="6094594" y="1697595"/>
            <a:ext cx="2502595" cy="1072729"/>
          </a:xfrm>
          <a:prstGeom prst="rect">
            <a:avLst/>
          </a:prstGeom>
          <a:gradFill>
            <a:gsLst>
              <a:gs pos="0">
                <a:schemeClr val="tx2">
                  <a:lumMod val="20000"/>
                  <a:lumOff val="80000"/>
                </a:schemeClr>
              </a:gs>
              <a:gs pos="50000">
                <a:schemeClr val="bg1">
                  <a:lumMod val="95000"/>
                </a:schemeClr>
              </a:gs>
              <a:gs pos="99000">
                <a:schemeClr val="tx2">
                  <a:lumMod val="40000"/>
                  <a:lumOff val="60000"/>
                  <a:alpha val="34000"/>
                </a:schemeClr>
              </a:gs>
            </a:gsLst>
            <a:lin ang="5400000" scaled="0"/>
          </a:gradFill>
          <a:effectLst>
            <a:glow rad="101600">
              <a:schemeClr val="bg2">
                <a:alpha val="38000"/>
              </a:schemeClr>
            </a:glow>
            <a:softEdge rad="203200"/>
          </a:effectLst>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100" b="1" dirty="0" smtClean="0">
                <a:solidFill>
                  <a:schemeClr val="tx1"/>
                </a:solidFill>
                <a:latin typeface="Times New Roman" panose="02020603050405020304" pitchFamily="18" charset="0"/>
                <a:cs typeface="Times New Roman" panose="02020603050405020304" pitchFamily="18" charset="0"/>
              </a:rPr>
              <a:t>Методические документы, разрабатываемые Саморегулируемыми организациями аудиторов для своих членов</a:t>
            </a:r>
            <a:endParaRPr lang="ru-RU" sz="1100" b="1" dirty="0">
              <a:solidFill>
                <a:schemeClr val="tx1"/>
              </a:solidFill>
              <a:latin typeface="Times New Roman" panose="02020603050405020304" pitchFamily="18" charset="0"/>
              <a:cs typeface="Times New Roman" panose="02020603050405020304" pitchFamily="18" charset="0"/>
            </a:endParaRPr>
          </a:p>
        </p:txBody>
      </p:sp>
      <p:sp>
        <p:nvSpPr>
          <p:cNvPr id="18" name="Прямоугольник 17">
            <a:extLst>
              <a:ext uri="{FF2B5EF4-FFF2-40B4-BE49-F238E27FC236}">
                <a16:creationId xmlns="" xmlns:a16="http://schemas.microsoft.com/office/drawing/2014/main" id="{893C342D-F3AD-489B-ABC6-B603DC735B0A}"/>
              </a:ext>
            </a:extLst>
          </p:cNvPr>
          <p:cNvSpPr/>
          <p:nvPr/>
        </p:nvSpPr>
        <p:spPr bwMode="auto">
          <a:xfrm>
            <a:off x="344383" y="5910945"/>
            <a:ext cx="11596707" cy="808263"/>
          </a:xfrm>
          <a:prstGeom prst="rect">
            <a:avLst/>
          </a:prstGeom>
          <a:solidFill>
            <a:srgbClr val="FEDEC6"/>
          </a:solidFill>
          <a:ln>
            <a:noFill/>
          </a:ln>
          <a:effectLst>
            <a:softEdge rad="0"/>
          </a:effectLst>
          <a:scene3d>
            <a:camera prst="orthographicFront"/>
            <a:lightRig rig="threePt" dir="t"/>
          </a:scene3d>
          <a:sp3d>
            <a:bevelT/>
            <a:bevelB w="165100" prst="coolSlant"/>
          </a:sp3d>
        </p:spPr>
        <p:style>
          <a:lnRef idx="2">
            <a:schemeClr val="accent1">
              <a:shade val="50000"/>
            </a:schemeClr>
          </a:lnRef>
          <a:fillRef idx="1">
            <a:schemeClr val="accent1"/>
          </a:fillRef>
          <a:effectRef idx="0">
            <a:schemeClr val="accent1"/>
          </a:effectRef>
          <a:fontRef idx="minor">
            <a:schemeClr val="lt1"/>
          </a:fontRef>
        </p:style>
        <p:txBody>
          <a:bodyPr lIns="77751" tIns="38876" rIns="77751" bIns="38876" anchor="ctr"/>
          <a:lstStyle/>
          <a:p>
            <a:pPr algn="ctr"/>
            <a:endParaRPr lang="ru-RU" sz="1400" b="1" dirty="0">
              <a:solidFill>
                <a:prstClr val="black"/>
              </a:solidFill>
              <a:latin typeface="Times New Roman" panose="02020603050405020304" pitchFamily="18" charset="0"/>
              <a:cs typeface="Times New Roman" panose="02020603050405020304" pitchFamily="18" charset="0"/>
            </a:endParaRPr>
          </a:p>
        </p:txBody>
      </p:sp>
      <p:sp>
        <p:nvSpPr>
          <p:cNvPr id="19" name="TextBox 18"/>
          <p:cNvSpPr txBox="1"/>
          <p:nvPr/>
        </p:nvSpPr>
        <p:spPr>
          <a:xfrm>
            <a:off x="620894" y="5714169"/>
            <a:ext cx="103094" cy="1107996"/>
          </a:xfrm>
          <a:prstGeom prst="rect">
            <a:avLst/>
          </a:prstGeom>
          <a:noFill/>
        </p:spPr>
        <p:txBody>
          <a:bodyPr wrap="square" rtlCol="0">
            <a:spAutoFit/>
          </a:bodyPr>
          <a:lstStyle/>
          <a:p>
            <a:pPr algn="ctr"/>
            <a:r>
              <a:rPr lang="ru-RU" sz="6600" b="1" dirty="0" smtClean="0">
                <a:solidFill>
                  <a:srgbClr val="FF0000"/>
                </a:solidFill>
                <a:latin typeface="Times New Roman" panose="02020603050405020304" pitchFamily="18" charset="0"/>
                <a:cs typeface="Times New Roman" panose="02020603050405020304" pitchFamily="18" charset="0"/>
              </a:rPr>
              <a:t>!</a:t>
            </a:r>
            <a:endParaRPr lang="ru-RU" sz="6600" b="1" dirty="0">
              <a:solidFill>
                <a:srgbClr val="FF0000"/>
              </a:solidFill>
              <a:latin typeface="Times New Roman" panose="02020603050405020304" pitchFamily="18" charset="0"/>
              <a:cs typeface="Times New Roman" panose="02020603050405020304" pitchFamily="18" charset="0"/>
            </a:endParaRPr>
          </a:p>
        </p:txBody>
      </p:sp>
      <p:sp>
        <p:nvSpPr>
          <p:cNvPr id="20" name="Прямоугольник 19"/>
          <p:cNvSpPr/>
          <p:nvPr/>
        </p:nvSpPr>
        <p:spPr>
          <a:xfrm>
            <a:off x="923453" y="5947865"/>
            <a:ext cx="10764571" cy="707886"/>
          </a:xfrm>
          <a:prstGeom prst="rect">
            <a:avLst/>
          </a:prstGeom>
        </p:spPr>
        <p:txBody>
          <a:bodyPr wrap="square">
            <a:spAutoFit/>
          </a:bodyPr>
          <a:lstStyle/>
          <a:p>
            <a:pPr algn="ctr"/>
            <a:r>
              <a:rPr lang="ru-RU" sz="1300" b="1" dirty="0">
                <a:solidFill>
                  <a:prstClr val="black"/>
                </a:solidFill>
                <a:latin typeface="Times New Roman" panose="02020603050405020304" pitchFamily="18" charset="0"/>
                <a:cs typeface="Times New Roman" panose="02020603050405020304" pitchFamily="18" charset="0"/>
              </a:rPr>
              <a:t>Практика выявляемых нарушений показывает, что аудиторскими организациями, в основном допускаются нарушения, касающиеся ненадлежащего документирования проведенных процедур, неполучения надлежащих аудиторских доказательств, а также раскрытия в аудиторском </a:t>
            </a:r>
            <a:r>
              <a:rPr lang="ru-RU" sz="1400" b="1" dirty="0">
                <a:solidFill>
                  <a:prstClr val="black"/>
                </a:solidFill>
                <a:latin typeface="Times New Roman" panose="02020603050405020304" pitchFamily="18" charset="0"/>
                <a:cs typeface="Times New Roman" panose="02020603050405020304" pitchFamily="18" charset="0"/>
              </a:rPr>
              <a:t>заключении</a:t>
            </a:r>
            <a:r>
              <a:rPr lang="ru-RU" sz="1300" b="1" dirty="0">
                <a:solidFill>
                  <a:prstClr val="black"/>
                </a:solidFill>
                <a:latin typeface="Times New Roman" panose="02020603050405020304" pitchFamily="18" charset="0"/>
                <a:cs typeface="Times New Roman" panose="02020603050405020304" pitchFamily="18" charset="0"/>
              </a:rPr>
              <a:t> информации о выявленных в ходе аудита нарушениях клиентом требований ПОД/ФТ</a:t>
            </a:r>
          </a:p>
        </p:txBody>
      </p:sp>
    </p:spTree>
    <p:extLst>
      <p:ext uri="{BB962C8B-B14F-4D97-AF65-F5344CB8AC3E}">
        <p14:creationId xmlns:p14="http://schemas.microsoft.com/office/powerpoint/2010/main" val="255713315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9596"/>
            <a:ext cx="12193588" cy="55815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Прямоугольник 14"/>
          <p:cNvSpPr/>
          <p:nvPr/>
        </p:nvSpPr>
        <p:spPr>
          <a:xfrm>
            <a:off x="3141994" y="212455"/>
            <a:ext cx="8772524" cy="830997"/>
          </a:xfrm>
          <a:prstGeom prst="rect">
            <a:avLst/>
          </a:prstGeom>
        </p:spPr>
        <p:txBody>
          <a:bodyPr wrap="square">
            <a:spAutoFit/>
          </a:bodyPr>
          <a:lstStyle/>
          <a:p>
            <a:pPr lvl="0" algn="r">
              <a:defRPr/>
            </a:pPr>
            <a:r>
              <a:rPr lang="ru-RU" sz="1550" b="1" dirty="0" smtClean="0">
                <a:solidFill>
                  <a:srgbClr val="002060"/>
                </a:solidFill>
                <a:latin typeface="Times New Roman" panose="02020603050405020304" pitchFamily="18" charset="0"/>
                <a:cs typeface="Times New Roman" panose="02020603050405020304" pitchFamily="18" charset="0"/>
              </a:rPr>
              <a:t>ОСНОВНЫЕ ИЗМЕНЕНИЯ ЗАКОНОДАТЕЛЬСТВА В </a:t>
            </a:r>
            <a:r>
              <a:rPr lang="ru-RU" sz="1550" b="1" dirty="0">
                <a:solidFill>
                  <a:schemeClr val="accent5">
                    <a:lumMod val="50000"/>
                  </a:schemeClr>
                </a:solidFill>
                <a:latin typeface="Times New Roman" panose="02020603050405020304" pitchFamily="18" charset="0"/>
                <a:cs typeface="Times New Roman" panose="02020603050405020304" pitchFamily="18" charset="0"/>
              </a:rPr>
              <a:t>СФЕРЕ </a:t>
            </a:r>
            <a:r>
              <a:rPr lang="ru-RU" sz="1550" b="1" dirty="0" smtClean="0">
                <a:solidFill>
                  <a:schemeClr val="accent5">
                    <a:lumMod val="50000"/>
                  </a:schemeClr>
                </a:solidFill>
                <a:latin typeface="Times New Roman" panose="02020603050405020304" pitchFamily="18" charset="0"/>
                <a:cs typeface="Times New Roman" panose="02020603050405020304" pitchFamily="18" charset="0"/>
              </a:rPr>
              <a:t/>
            </a:r>
            <a:br>
              <a:rPr lang="ru-RU" sz="1550" b="1" dirty="0" smtClean="0">
                <a:solidFill>
                  <a:schemeClr val="accent5">
                    <a:lumMod val="50000"/>
                  </a:schemeClr>
                </a:solidFill>
                <a:latin typeface="Times New Roman" panose="02020603050405020304" pitchFamily="18" charset="0"/>
                <a:cs typeface="Times New Roman" panose="02020603050405020304" pitchFamily="18" charset="0"/>
              </a:rPr>
            </a:br>
            <a:r>
              <a:rPr lang="ru-RU" sz="1550" b="1" dirty="0" smtClean="0">
                <a:solidFill>
                  <a:schemeClr val="accent5">
                    <a:lumMod val="50000"/>
                  </a:schemeClr>
                </a:solidFill>
                <a:latin typeface="Times New Roman" panose="02020603050405020304" pitchFamily="18" charset="0"/>
                <a:cs typeface="Times New Roman" panose="02020603050405020304" pitchFamily="18" charset="0"/>
              </a:rPr>
              <a:t>ПРОТИВОДЕЙСТВИЯ </a:t>
            </a:r>
            <a:r>
              <a:rPr lang="ru-RU" sz="1550" b="1" dirty="0">
                <a:solidFill>
                  <a:schemeClr val="accent5">
                    <a:lumMod val="50000"/>
                  </a:schemeClr>
                </a:solidFill>
                <a:latin typeface="Times New Roman" panose="02020603050405020304" pitchFamily="18" charset="0"/>
                <a:cs typeface="Times New Roman" panose="02020603050405020304" pitchFamily="18" charset="0"/>
              </a:rPr>
              <a:t>ЛЕГАЛИЗАЦИИ (ОТМЫВАНИЯ) ДОХОДОВ, </a:t>
            </a:r>
            <a:r>
              <a:rPr lang="ru-RU" sz="1550" b="1" dirty="0" smtClean="0">
                <a:solidFill>
                  <a:schemeClr val="accent5">
                    <a:lumMod val="50000"/>
                  </a:schemeClr>
                </a:solidFill>
                <a:latin typeface="Times New Roman" panose="02020603050405020304" pitchFamily="18" charset="0"/>
                <a:cs typeface="Times New Roman" panose="02020603050405020304" pitchFamily="18" charset="0"/>
              </a:rPr>
              <a:t>ПОЛУЧЕННЫХ </a:t>
            </a:r>
            <a:r>
              <a:rPr lang="ru-RU" sz="1550" b="1" dirty="0">
                <a:solidFill>
                  <a:schemeClr val="accent5">
                    <a:lumMod val="50000"/>
                  </a:schemeClr>
                </a:solidFill>
                <a:latin typeface="Times New Roman" panose="02020603050405020304" pitchFamily="18" charset="0"/>
                <a:cs typeface="Times New Roman" panose="02020603050405020304" pitchFamily="18" charset="0"/>
              </a:rPr>
              <a:t>ПРЕСТУПНЫМ ПУТЕМ, И ФИНАНСИРОВАНИЯ </a:t>
            </a:r>
            <a:r>
              <a:rPr lang="ru-RU" sz="1550" b="1" dirty="0" smtClean="0">
                <a:solidFill>
                  <a:schemeClr val="accent5">
                    <a:lumMod val="50000"/>
                  </a:schemeClr>
                </a:solidFill>
                <a:latin typeface="Times New Roman" panose="02020603050405020304" pitchFamily="18" charset="0"/>
                <a:cs typeface="Times New Roman" panose="02020603050405020304" pitchFamily="18" charset="0"/>
              </a:rPr>
              <a:t>ТЕРРОРИЗМА</a:t>
            </a:r>
            <a:r>
              <a:rPr lang="ru-RU" sz="1550" b="1" dirty="0" smtClean="0">
                <a:solidFill>
                  <a:srgbClr val="002060"/>
                </a:solidFill>
                <a:latin typeface="Times New Roman" panose="02020603050405020304" pitchFamily="18" charset="0"/>
                <a:cs typeface="Times New Roman" panose="02020603050405020304" pitchFamily="18" charset="0"/>
              </a:rPr>
              <a:t> В 2018 ГОДУ</a:t>
            </a:r>
            <a:endParaRPr lang="ru-RU" sz="1550" b="1" dirty="0">
              <a:solidFill>
                <a:srgbClr val="002060"/>
              </a:solidFill>
              <a:latin typeface="Times New Roman" panose="02020603050405020304" pitchFamily="18" charset="0"/>
              <a:cs typeface="Times New Roman" panose="02020603050405020304" pitchFamily="18" charset="0"/>
            </a:endParaRPr>
          </a:p>
        </p:txBody>
      </p:sp>
      <p:sp>
        <p:nvSpPr>
          <p:cNvPr id="17" name="Прямоугольник 16"/>
          <p:cNvSpPr/>
          <p:nvPr/>
        </p:nvSpPr>
        <p:spPr>
          <a:xfrm>
            <a:off x="379430" y="1004015"/>
            <a:ext cx="11461687" cy="646331"/>
          </a:xfrm>
          <a:prstGeom prst="rect">
            <a:avLst/>
          </a:prstGeom>
          <a:solidFill>
            <a:srgbClr val="8497B0"/>
          </a:solidFill>
          <a:scene3d>
            <a:camera prst="orthographicFront"/>
            <a:lightRig rig="threePt" dir="t"/>
          </a:scene3d>
          <a:sp3d>
            <a:bevelT/>
            <a:bevelB w="165100" prst="coolSlant"/>
          </a:sp3d>
        </p:spPr>
        <p:txBody>
          <a:bodyPr wrap="square">
            <a:spAutoFit/>
          </a:bodyPr>
          <a:lstStyle/>
          <a:p>
            <a:pPr algn="ctr"/>
            <a:r>
              <a:rPr lang="ru-RU" sz="1200" b="1" dirty="0" smtClean="0">
                <a:solidFill>
                  <a:schemeClr val="bg1"/>
                </a:solidFill>
                <a:latin typeface="Times New Roman" panose="02020603050405020304" pitchFamily="18" charset="0"/>
                <a:cs typeface="Times New Roman" panose="02020603050405020304" pitchFamily="18" charset="0"/>
              </a:rPr>
              <a:t>Федеральный </a:t>
            </a:r>
            <a:r>
              <a:rPr lang="ru-RU" sz="1200" b="1" dirty="0">
                <a:solidFill>
                  <a:schemeClr val="bg1"/>
                </a:solidFill>
                <a:latin typeface="Times New Roman" panose="02020603050405020304" pitchFamily="18" charset="0"/>
                <a:cs typeface="Times New Roman" panose="02020603050405020304" pitchFamily="18" charset="0"/>
              </a:rPr>
              <a:t>закон от 23 апреля 2018 </a:t>
            </a:r>
            <a:r>
              <a:rPr lang="ru-RU" sz="1200" b="1" dirty="0" smtClean="0">
                <a:solidFill>
                  <a:schemeClr val="bg1"/>
                </a:solidFill>
                <a:latin typeface="Times New Roman" panose="02020603050405020304" pitchFamily="18" charset="0"/>
                <a:cs typeface="Times New Roman" panose="02020603050405020304" pitchFamily="18" charset="0"/>
              </a:rPr>
              <a:t>г. № </a:t>
            </a:r>
            <a:r>
              <a:rPr lang="ru-RU" sz="1200" b="1" dirty="0">
                <a:solidFill>
                  <a:schemeClr val="bg1"/>
                </a:solidFill>
                <a:latin typeface="Times New Roman" panose="02020603050405020304" pitchFamily="18" charset="0"/>
                <a:cs typeface="Times New Roman" panose="02020603050405020304" pitchFamily="18" charset="0"/>
              </a:rPr>
              <a:t>112-ФЗ «О внесении изменений в Федеральный закон «О противодействии легализации (отмыванию) доходов, полученных преступным путем, и финансированию терроризма» и статью 13 Федерального закона </a:t>
            </a:r>
            <a:r>
              <a:rPr lang="ru-RU" sz="1200" b="1" dirty="0" smtClean="0">
                <a:solidFill>
                  <a:schemeClr val="bg1"/>
                </a:solidFill>
                <a:latin typeface="Times New Roman" panose="02020603050405020304" pitchFamily="18" charset="0"/>
                <a:cs typeface="Times New Roman" panose="02020603050405020304" pitchFamily="18" charset="0"/>
              </a:rPr>
              <a:t/>
            </a:r>
            <a:br>
              <a:rPr lang="ru-RU" sz="1200" b="1" dirty="0" smtClean="0">
                <a:solidFill>
                  <a:schemeClr val="bg1"/>
                </a:solidFill>
                <a:latin typeface="Times New Roman" panose="02020603050405020304" pitchFamily="18" charset="0"/>
                <a:cs typeface="Times New Roman" panose="02020603050405020304" pitchFamily="18" charset="0"/>
              </a:rPr>
            </a:br>
            <a:r>
              <a:rPr lang="ru-RU" sz="1200" b="1" dirty="0" smtClean="0">
                <a:solidFill>
                  <a:schemeClr val="bg1"/>
                </a:solidFill>
                <a:latin typeface="Times New Roman" panose="02020603050405020304" pitchFamily="18" charset="0"/>
                <a:cs typeface="Times New Roman" panose="02020603050405020304" pitchFamily="18" charset="0"/>
              </a:rPr>
              <a:t>«</a:t>
            </a:r>
            <a:r>
              <a:rPr lang="ru-RU" sz="1200" b="1" dirty="0">
                <a:solidFill>
                  <a:schemeClr val="bg1"/>
                </a:solidFill>
                <a:latin typeface="Times New Roman" panose="02020603050405020304" pitchFamily="18" charset="0"/>
                <a:cs typeface="Times New Roman" panose="02020603050405020304" pitchFamily="18" charset="0"/>
              </a:rPr>
              <a:t>Об аудиторской деятельности</a:t>
            </a:r>
            <a:r>
              <a:rPr lang="ru-RU" sz="1200" b="1" dirty="0" smtClean="0">
                <a:solidFill>
                  <a:schemeClr val="bg1"/>
                </a:solidFill>
                <a:latin typeface="Times New Roman" panose="02020603050405020304" pitchFamily="18" charset="0"/>
                <a:cs typeface="Times New Roman" panose="02020603050405020304" pitchFamily="18" charset="0"/>
              </a:rPr>
              <a:t>»</a:t>
            </a:r>
            <a:endParaRPr lang="ru-RU" sz="1200" b="1" dirty="0">
              <a:solidFill>
                <a:schemeClr val="bg1"/>
              </a:solidFill>
            </a:endParaRPr>
          </a:p>
        </p:txBody>
      </p:sp>
      <p:sp>
        <p:nvSpPr>
          <p:cNvPr id="18" name="Прямоугольник 17"/>
          <p:cNvSpPr/>
          <p:nvPr/>
        </p:nvSpPr>
        <p:spPr bwMode="auto">
          <a:xfrm>
            <a:off x="379431" y="1643823"/>
            <a:ext cx="5263488" cy="563918"/>
          </a:xfrm>
          <a:prstGeom prst="rect">
            <a:avLst/>
          </a:prstGeom>
          <a:solidFill>
            <a:srgbClr val="E6E6E6"/>
          </a:solidFill>
          <a:ln>
            <a:noFill/>
          </a:ln>
          <a:scene3d>
            <a:camera prst="orthographicFront"/>
            <a:lightRig rig="threePt" dir="t"/>
          </a:scene3d>
          <a:sp3d>
            <a:bevelT/>
            <a:bevelB w="165100" prst="coolSlant"/>
          </a:sp3d>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anchor="ctr"/>
          <a:lstStyle/>
          <a:p>
            <a:pPr algn="ctr">
              <a:defRPr/>
            </a:pPr>
            <a:r>
              <a:rPr lang="ru-RU" sz="1000" b="1" dirty="0" smtClean="0">
                <a:solidFill>
                  <a:schemeClr val="tx1"/>
                </a:solidFill>
                <a:latin typeface="Times New Roman" panose="02020603050405020304" pitchFamily="18" charset="0"/>
                <a:cs typeface="Times New Roman" panose="02020603050405020304" pitchFamily="18" charset="0"/>
              </a:rPr>
              <a:t>Федеральный закон от 7 августа 2001 г.  № 115-ФЗ</a:t>
            </a:r>
            <a:br>
              <a:rPr lang="ru-RU" sz="1000" b="1" dirty="0" smtClean="0">
                <a:solidFill>
                  <a:schemeClr val="tx1"/>
                </a:solidFill>
                <a:latin typeface="Times New Roman" panose="02020603050405020304" pitchFamily="18" charset="0"/>
                <a:cs typeface="Times New Roman" panose="02020603050405020304" pitchFamily="18" charset="0"/>
              </a:rPr>
            </a:br>
            <a:r>
              <a:rPr lang="ru-RU" sz="1000" b="1" dirty="0" smtClean="0">
                <a:solidFill>
                  <a:schemeClr val="tx1"/>
                </a:solidFill>
                <a:latin typeface="Times New Roman" panose="02020603050405020304" pitchFamily="18" charset="0"/>
                <a:cs typeface="Times New Roman" panose="02020603050405020304" pitchFamily="18" charset="0"/>
              </a:rPr>
              <a:t>«О противодействии легализации (отмыванию) доходов, полученных преступным путем, и финансированию терроризма»</a:t>
            </a:r>
            <a:endParaRPr lang="ru-RU" sz="1000" b="1" dirty="0">
              <a:solidFill>
                <a:schemeClr val="tx1"/>
              </a:solidFill>
              <a:latin typeface="Times New Roman" panose="02020603050405020304" pitchFamily="18" charset="0"/>
              <a:cs typeface="Times New Roman" panose="02020603050405020304" pitchFamily="18" charset="0"/>
            </a:endParaRPr>
          </a:p>
        </p:txBody>
      </p:sp>
      <p:sp>
        <p:nvSpPr>
          <p:cNvPr id="19" name="Прямоугольник 18"/>
          <p:cNvSpPr/>
          <p:nvPr/>
        </p:nvSpPr>
        <p:spPr bwMode="auto">
          <a:xfrm>
            <a:off x="379433" y="2199552"/>
            <a:ext cx="5263486" cy="1721305"/>
          </a:xfrm>
          <a:prstGeom prst="rect">
            <a:avLst/>
          </a:prstGeom>
          <a:solidFill>
            <a:srgbClr val="D2DEEF"/>
          </a:solidFill>
          <a:ln>
            <a:noFill/>
          </a:ln>
          <a:scene3d>
            <a:camera prst="orthographicFront"/>
            <a:lightRig rig="threePt" dir="t"/>
          </a:scene3d>
          <a:sp3d>
            <a:bevelT/>
            <a:bevelB w="165100" prst="coolSlant"/>
          </a:sp3d>
        </p:spPr>
        <p:style>
          <a:lnRef idx="2">
            <a:schemeClr val="accent1">
              <a:shade val="50000"/>
            </a:schemeClr>
          </a:lnRef>
          <a:fillRef idx="1">
            <a:schemeClr val="accent1"/>
          </a:fillRef>
          <a:effectRef idx="0">
            <a:schemeClr val="accent1"/>
          </a:effectRef>
          <a:fontRef idx="minor">
            <a:schemeClr val="lt1"/>
          </a:fontRef>
        </p:style>
        <p:txBody>
          <a:bodyPr lIns="77749" tIns="38875" rIns="77749" bIns="38875" anchor="ctr"/>
          <a:lstStyle/>
          <a:p>
            <a:pPr algn="ctr">
              <a:defRPr/>
            </a:pPr>
            <a:r>
              <a:rPr lang="ru-RU" sz="1000" b="1" dirty="0">
                <a:solidFill>
                  <a:schemeClr val="tx1"/>
                </a:solidFill>
                <a:latin typeface="Times New Roman" panose="02020603050405020304" pitchFamily="18" charset="0"/>
                <a:cs typeface="Times New Roman" panose="02020603050405020304" pitchFamily="18" charset="0"/>
              </a:rPr>
              <a:t>Статья 7.1 Права и обязанности иных </a:t>
            </a:r>
            <a:r>
              <a:rPr lang="ru-RU" sz="1000" b="1" dirty="0" smtClean="0">
                <a:solidFill>
                  <a:schemeClr val="tx1"/>
                </a:solidFill>
                <a:latin typeface="Times New Roman" panose="02020603050405020304" pitchFamily="18" charset="0"/>
                <a:cs typeface="Times New Roman" panose="02020603050405020304" pitchFamily="18" charset="0"/>
              </a:rPr>
              <a:t>лиц дополнена пунктом:</a:t>
            </a:r>
            <a:br>
              <a:rPr lang="ru-RU" sz="1000" b="1" dirty="0" smtClean="0">
                <a:solidFill>
                  <a:schemeClr val="tx1"/>
                </a:solidFill>
                <a:latin typeface="Times New Roman" panose="02020603050405020304" pitchFamily="18" charset="0"/>
                <a:cs typeface="Times New Roman" panose="02020603050405020304" pitchFamily="18" charset="0"/>
              </a:rPr>
            </a:br>
            <a:r>
              <a:rPr lang="ru-RU" sz="1000" dirty="0" smtClean="0">
                <a:solidFill>
                  <a:schemeClr val="tx1"/>
                </a:solidFill>
                <a:latin typeface="Times New Roman" panose="02020603050405020304" pitchFamily="18" charset="0"/>
                <a:cs typeface="Times New Roman" panose="02020603050405020304" pitchFamily="18" charset="0"/>
              </a:rPr>
              <a:t>2.1</a:t>
            </a:r>
            <a:r>
              <a:rPr lang="ru-RU" sz="1000" dirty="0">
                <a:solidFill>
                  <a:schemeClr val="tx1"/>
                </a:solidFill>
                <a:latin typeface="Times New Roman" panose="02020603050405020304" pitchFamily="18" charset="0"/>
                <a:cs typeface="Times New Roman" panose="02020603050405020304" pitchFamily="18" charset="0"/>
              </a:rPr>
              <a:t>. Аудиторские организации, индивидуальные аудиторы при оказании аудиторских услуг при наличии любых оснований полагать, что сделки или финансовые операции </a:t>
            </a:r>
            <a:r>
              <a:rPr lang="ru-RU" sz="1000" dirty="0" err="1">
                <a:solidFill>
                  <a:schemeClr val="tx1"/>
                </a:solidFill>
                <a:latin typeface="Times New Roman" panose="02020603050405020304" pitchFamily="18" charset="0"/>
                <a:cs typeface="Times New Roman" panose="02020603050405020304" pitchFamily="18" charset="0"/>
              </a:rPr>
              <a:t>аудируемого</a:t>
            </a:r>
            <a:r>
              <a:rPr lang="ru-RU" sz="1000" dirty="0">
                <a:solidFill>
                  <a:schemeClr val="tx1"/>
                </a:solidFill>
                <a:latin typeface="Times New Roman" panose="02020603050405020304" pitchFamily="18" charset="0"/>
                <a:cs typeface="Times New Roman" panose="02020603050405020304" pitchFamily="18" charset="0"/>
              </a:rPr>
              <a:t> лица могли или могут быть осуществлены в целях легализации (отмывания) доходов, полученных преступным путем, или финансирования терроризма, обязаны уведомить об этом уполномоченный орган.</a:t>
            </a:r>
          </a:p>
          <a:p>
            <a:pPr algn="ctr">
              <a:defRPr/>
            </a:pPr>
            <a:r>
              <a:rPr lang="en-US" sz="1000" dirty="0" smtClean="0">
                <a:solidFill>
                  <a:schemeClr val="tx1"/>
                </a:solidFill>
                <a:latin typeface="Times New Roman" panose="02020603050405020304" pitchFamily="18" charset="0"/>
                <a:cs typeface="Times New Roman" panose="02020603050405020304" pitchFamily="18" charset="0"/>
              </a:rPr>
              <a:t> </a:t>
            </a:r>
            <a:endParaRPr lang="ru-RU" sz="1000" dirty="0">
              <a:solidFill>
                <a:schemeClr val="tx1"/>
              </a:solidFill>
              <a:latin typeface="Times New Roman" panose="02020603050405020304" pitchFamily="18" charset="0"/>
              <a:cs typeface="Times New Roman" panose="02020603050405020304" pitchFamily="18" charset="0"/>
            </a:endParaRPr>
          </a:p>
        </p:txBody>
      </p:sp>
      <p:sp>
        <p:nvSpPr>
          <p:cNvPr id="20" name="Прямоугольник 19"/>
          <p:cNvSpPr/>
          <p:nvPr/>
        </p:nvSpPr>
        <p:spPr bwMode="auto">
          <a:xfrm>
            <a:off x="5840627" y="1641129"/>
            <a:ext cx="6000489" cy="566303"/>
          </a:xfrm>
          <a:prstGeom prst="rect">
            <a:avLst/>
          </a:prstGeom>
          <a:solidFill>
            <a:srgbClr val="E6E6E6"/>
          </a:solidFill>
          <a:ln>
            <a:noFill/>
          </a:ln>
          <a:scene3d>
            <a:camera prst="orthographicFront"/>
            <a:lightRig rig="threePt" dir="t"/>
          </a:scene3d>
          <a:sp3d>
            <a:bevelT/>
            <a:bevelB w="165100" prst="coolSlant"/>
          </a:sp3d>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anchor="ctr"/>
          <a:lstStyle/>
          <a:p>
            <a:pPr algn="ctr">
              <a:defRPr/>
            </a:pPr>
            <a:r>
              <a:rPr lang="ru-RU" sz="1000" b="1" dirty="0" smtClean="0">
                <a:solidFill>
                  <a:schemeClr val="tx1"/>
                </a:solidFill>
                <a:latin typeface="Times New Roman" panose="02020603050405020304" pitchFamily="18" charset="0"/>
                <a:cs typeface="Times New Roman" panose="02020603050405020304" pitchFamily="18" charset="0"/>
              </a:rPr>
              <a:t>Федеральный закон от 30 декабря 2008 г.</a:t>
            </a:r>
            <a:br>
              <a:rPr lang="ru-RU" sz="1000" b="1" dirty="0" smtClean="0">
                <a:solidFill>
                  <a:schemeClr val="tx1"/>
                </a:solidFill>
                <a:latin typeface="Times New Roman" panose="02020603050405020304" pitchFamily="18" charset="0"/>
                <a:cs typeface="Times New Roman" panose="02020603050405020304" pitchFamily="18" charset="0"/>
              </a:rPr>
            </a:br>
            <a:r>
              <a:rPr lang="ru-RU" sz="1000" b="1" dirty="0" smtClean="0">
                <a:solidFill>
                  <a:schemeClr val="tx1"/>
                </a:solidFill>
                <a:latin typeface="Times New Roman" panose="02020603050405020304" pitchFamily="18" charset="0"/>
                <a:cs typeface="Times New Roman" panose="02020603050405020304" pitchFamily="18" charset="0"/>
              </a:rPr>
              <a:t>№ 307-ФЗ «Об аудиторской деятельности»</a:t>
            </a:r>
            <a:endParaRPr lang="ru-RU" sz="1000" b="1" dirty="0">
              <a:solidFill>
                <a:schemeClr val="tx1"/>
              </a:solidFill>
              <a:latin typeface="Times New Roman" panose="02020603050405020304" pitchFamily="18" charset="0"/>
              <a:cs typeface="Times New Roman" panose="02020603050405020304" pitchFamily="18" charset="0"/>
            </a:endParaRPr>
          </a:p>
        </p:txBody>
      </p:sp>
      <p:sp>
        <p:nvSpPr>
          <p:cNvPr id="21" name="Прямоугольник 20"/>
          <p:cNvSpPr/>
          <p:nvPr/>
        </p:nvSpPr>
        <p:spPr bwMode="auto">
          <a:xfrm>
            <a:off x="5840627" y="2206691"/>
            <a:ext cx="6000490" cy="1714520"/>
          </a:xfrm>
          <a:prstGeom prst="rect">
            <a:avLst/>
          </a:prstGeom>
          <a:solidFill>
            <a:srgbClr val="D2DEEF"/>
          </a:solidFill>
          <a:ln>
            <a:noFill/>
          </a:ln>
          <a:scene3d>
            <a:camera prst="orthographicFront"/>
            <a:lightRig rig="threePt" dir="t"/>
          </a:scene3d>
          <a:sp3d>
            <a:bevelT/>
            <a:bevelB w="165100" prst="coolSlant"/>
          </a:sp3d>
        </p:spPr>
        <p:style>
          <a:lnRef idx="2">
            <a:schemeClr val="accent1">
              <a:shade val="50000"/>
            </a:schemeClr>
          </a:lnRef>
          <a:fillRef idx="1">
            <a:schemeClr val="accent1"/>
          </a:fillRef>
          <a:effectRef idx="0">
            <a:schemeClr val="accent1"/>
          </a:effectRef>
          <a:fontRef idx="minor">
            <a:schemeClr val="lt1"/>
          </a:fontRef>
        </p:style>
        <p:txBody>
          <a:bodyPr lIns="77749" tIns="38875" rIns="77749" bIns="38875" anchor="ctr"/>
          <a:lstStyle/>
          <a:p>
            <a:pPr algn="ctr">
              <a:defRPr/>
            </a:pPr>
            <a:r>
              <a:rPr lang="ru-RU" sz="1000" b="1" dirty="0" smtClean="0">
                <a:solidFill>
                  <a:schemeClr val="tx1"/>
                </a:solidFill>
                <a:latin typeface="Times New Roman" panose="02020603050405020304" pitchFamily="18" charset="0"/>
                <a:cs typeface="Times New Roman" panose="02020603050405020304" pitchFamily="18" charset="0"/>
              </a:rPr>
              <a:t>Часть 2 статьи 13 Права и обязанности аудиторской организации, индивидуального аудитора дополнена пунктом:</a:t>
            </a:r>
          </a:p>
          <a:p>
            <a:pPr algn="ctr">
              <a:defRPr/>
            </a:pPr>
            <a:r>
              <a:rPr lang="ru-RU" sz="1000" dirty="0">
                <a:solidFill>
                  <a:schemeClr val="tx1"/>
                </a:solidFill>
                <a:latin typeface="Times New Roman" panose="02020603050405020304" pitchFamily="18" charset="0"/>
                <a:cs typeface="Times New Roman" panose="02020603050405020304" pitchFamily="18" charset="0"/>
              </a:rPr>
              <a:t>2. При оказании аудиторских услуг </a:t>
            </a:r>
            <a:r>
              <a:rPr lang="ru-RU" sz="1000" dirty="0" smtClean="0">
                <a:solidFill>
                  <a:schemeClr val="tx1"/>
                </a:solidFill>
                <a:latin typeface="Times New Roman" panose="02020603050405020304" pitchFamily="18" charset="0"/>
                <a:cs typeface="Times New Roman" panose="02020603050405020304" pitchFamily="18" charset="0"/>
              </a:rPr>
              <a:t>аудиторские организации обязаны:</a:t>
            </a:r>
          </a:p>
          <a:p>
            <a:pPr algn="ctr">
              <a:defRPr/>
            </a:pPr>
            <a:r>
              <a:rPr lang="ru-RU" sz="1000" dirty="0" smtClean="0">
                <a:solidFill>
                  <a:schemeClr val="tx1"/>
                </a:solidFill>
                <a:latin typeface="Times New Roman" panose="02020603050405020304" pitchFamily="18" charset="0"/>
                <a:cs typeface="Times New Roman" panose="02020603050405020304" pitchFamily="18" charset="0"/>
              </a:rPr>
              <a:t>…3.2 уведомлять о возникновении любых оснований полагать, что сделки или финансовые операции </a:t>
            </a:r>
            <a:r>
              <a:rPr lang="ru-RU" sz="1000" dirty="0" err="1" smtClean="0">
                <a:solidFill>
                  <a:schemeClr val="tx1"/>
                </a:solidFill>
                <a:latin typeface="Times New Roman" panose="02020603050405020304" pitchFamily="18" charset="0"/>
                <a:cs typeface="Times New Roman" panose="02020603050405020304" pitchFamily="18" charset="0"/>
              </a:rPr>
              <a:t>аудируемого</a:t>
            </a:r>
            <a:r>
              <a:rPr lang="ru-RU" sz="1000" dirty="0" smtClean="0">
                <a:solidFill>
                  <a:schemeClr val="tx1"/>
                </a:solidFill>
                <a:latin typeface="Times New Roman" panose="02020603050405020304" pitchFamily="18" charset="0"/>
                <a:cs typeface="Times New Roman" panose="02020603050405020304" pitchFamily="18" charset="0"/>
              </a:rPr>
              <a:t> лица могли или могут быть осуществлены в целях легализации (отмывания) доходов, полученных преступным путем, или финансирования терроризма, федеральный орган исполнительной власти, осуществляющий функции по выработке государственной политики и нормативно-правовому регулированию в сфере противодействия легализации (отмыванию) доходов, полученных преступным путем, и финансированию терроризма, в порядке, установленном Федеральным законом № 115-ФЗ </a:t>
            </a:r>
            <a:br>
              <a:rPr lang="ru-RU" sz="1000" dirty="0" smtClean="0">
                <a:solidFill>
                  <a:schemeClr val="tx1"/>
                </a:solidFill>
                <a:latin typeface="Times New Roman" panose="02020603050405020304" pitchFamily="18" charset="0"/>
                <a:cs typeface="Times New Roman" panose="02020603050405020304" pitchFamily="18" charset="0"/>
              </a:rPr>
            </a:br>
            <a:r>
              <a:rPr lang="ru-RU" sz="1000" dirty="0" smtClean="0">
                <a:solidFill>
                  <a:schemeClr val="tx1"/>
                </a:solidFill>
                <a:latin typeface="Times New Roman" panose="02020603050405020304" pitchFamily="18" charset="0"/>
                <a:cs typeface="Times New Roman" panose="02020603050405020304" pitchFamily="18" charset="0"/>
              </a:rPr>
              <a:t>«О противодействии легализации (отмыванию) доходов, полученных преступным путем, и финансированию терроризма»</a:t>
            </a:r>
            <a:endParaRPr lang="ru-RU" sz="1000" dirty="0">
              <a:solidFill>
                <a:schemeClr val="tx1"/>
              </a:solidFill>
              <a:latin typeface="Times New Roman" panose="02020603050405020304" pitchFamily="18" charset="0"/>
              <a:cs typeface="Times New Roman" panose="02020603050405020304" pitchFamily="18" charset="0"/>
            </a:endParaRPr>
          </a:p>
        </p:txBody>
      </p:sp>
      <p:graphicFrame>
        <p:nvGraphicFramePr>
          <p:cNvPr id="13" name="Таблица 12"/>
          <p:cNvGraphicFramePr>
            <a:graphicFrameLocks noGrp="1"/>
          </p:cNvGraphicFramePr>
          <p:nvPr>
            <p:extLst>
              <p:ext uri="{D42A27DB-BD31-4B8C-83A1-F6EECF244321}">
                <p14:modId xmlns:p14="http://schemas.microsoft.com/office/powerpoint/2010/main" val="2400160237"/>
              </p:ext>
            </p:extLst>
          </p:nvPr>
        </p:nvGraphicFramePr>
        <p:xfrm>
          <a:off x="340996" y="4302379"/>
          <a:ext cx="11573522" cy="2549304"/>
        </p:xfrm>
        <a:graphic>
          <a:graphicData uri="http://schemas.openxmlformats.org/drawingml/2006/table">
            <a:tbl>
              <a:tblPr>
                <a:tableStyleId>{5C22544A-7EE6-4342-B048-85BDC9FD1C3A}</a:tableStyleId>
              </a:tblPr>
              <a:tblGrid>
                <a:gridCol w="11573522"/>
              </a:tblGrid>
              <a:tr h="211943">
                <a:tc>
                  <a:txBody>
                    <a:bodyPr/>
                    <a:lstStyle/>
                    <a:p>
                      <a:pPr algn="ctr" fontAlgn="ctr"/>
                      <a:r>
                        <a:rPr lang="ru-RU" sz="1000" b="1" u="none" strike="noStrike" dirty="0">
                          <a:solidFill>
                            <a:schemeClr val="bg1"/>
                          </a:solidFill>
                          <a:effectLst/>
                          <a:latin typeface="Times New Roman" panose="02020603050405020304" pitchFamily="18" charset="0"/>
                          <a:cs typeface="Times New Roman" panose="02020603050405020304" pitchFamily="18" charset="0"/>
                        </a:rPr>
                        <a:t>Содержание нарушений (недостатков)</a:t>
                      </a:r>
                      <a:endParaRPr lang="ru-RU" sz="10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6846" marR="6846" marT="6846" marB="0" anchor="ctr">
                    <a:solidFill>
                      <a:srgbClr val="8497B0"/>
                    </a:solidFill>
                  </a:tcPr>
                </a:tc>
              </a:tr>
              <a:tr h="763934">
                <a:tc>
                  <a:txBody>
                    <a:bodyPr/>
                    <a:lstStyle/>
                    <a:p>
                      <a:pPr marL="0" marR="0" indent="0" algn="just" defTabSz="914400" rtl="0" eaLnBrk="1" fontAlgn="t" latinLnBrk="0" hangingPunct="1">
                        <a:lnSpc>
                          <a:spcPct val="100000"/>
                        </a:lnSpc>
                        <a:spcBef>
                          <a:spcPts val="0"/>
                        </a:spcBef>
                        <a:spcAft>
                          <a:spcPts val="0"/>
                        </a:spcAft>
                        <a:buClrTx/>
                        <a:buSzTx/>
                        <a:buFontTx/>
                        <a:buNone/>
                        <a:tabLst/>
                        <a:defRPr/>
                      </a:pPr>
                      <a:r>
                        <a:rPr lang="ru-RU" sz="1000" b="0" i="0" u="none" strike="noStrike" dirty="0" err="1">
                          <a:solidFill>
                            <a:srgbClr val="000000"/>
                          </a:solidFill>
                          <a:effectLst/>
                          <a:latin typeface="Times New Roman"/>
                        </a:rPr>
                        <a:t>Неуведомление</a:t>
                      </a:r>
                      <a:r>
                        <a:rPr lang="ru-RU" sz="1000" b="0" i="0" u="none" strike="noStrike" dirty="0">
                          <a:solidFill>
                            <a:srgbClr val="000000"/>
                          </a:solidFill>
                          <a:effectLst/>
                          <a:latin typeface="Times New Roman"/>
                        </a:rPr>
                        <a:t> федерального органа исполнительной власти, осуществляющего функции по выработке государственной </a:t>
                      </a:r>
                      <a:r>
                        <a:rPr lang="ru-RU" sz="1000" b="0" i="0" u="none" strike="noStrike" dirty="0" smtClean="0">
                          <a:solidFill>
                            <a:srgbClr val="000000"/>
                          </a:solidFill>
                          <a:effectLst/>
                          <a:latin typeface="Times New Roman"/>
                        </a:rPr>
                        <a:t>политики и </a:t>
                      </a:r>
                      <a:r>
                        <a:rPr lang="ru-RU" sz="1000" b="0" i="0" u="none" strike="noStrike" dirty="0">
                          <a:solidFill>
                            <a:srgbClr val="000000"/>
                          </a:solidFill>
                          <a:effectLst/>
                          <a:latin typeface="Times New Roman"/>
                        </a:rPr>
                        <a:t>нормативно-правовому регулированию в сфере противодействия легализации (отмыванию) доходов, полученных преступным путем, и финансированию терроризма, в порядке, установленном Федеральным законом от 7 августа 2001 </a:t>
                      </a:r>
                      <a:r>
                        <a:rPr lang="ru-RU" sz="1000" b="0" i="0" u="none" strike="noStrike" dirty="0" smtClean="0">
                          <a:solidFill>
                            <a:srgbClr val="000000"/>
                          </a:solidFill>
                          <a:effectLst/>
                          <a:latin typeface="Times New Roman"/>
                        </a:rPr>
                        <a:t>года №115-ФЗ </a:t>
                      </a:r>
                      <a:r>
                        <a:rPr lang="ru-RU" sz="1000" b="0" i="0" u="none" strike="noStrike" baseline="0" dirty="0" smtClean="0">
                          <a:solidFill>
                            <a:srgbClr val="000000"/>
                          </a:solidFill>
                          <a:effectLst/>
                          <a:latin typeface="Times New Roman"/>
                        </a:rPr>
                        <a:t>«</a:t>
                      </a:r>
                      <a:r>
                        <a:rPr lang="ru-RU" sz="1000" b="0" i="0" u="none" strike="noStrike" dirty="0" smtClean="0">
                          <a:solidFill>
                            <a:srgbClr val="000000"/>
                          </a:solidFill>
                          <a:effectLst/>
                          <a:latin typeface="Times New Roman"/>
                        </a:rPr>
                        <a:t>О </a:t>
                      </a:r>
                      <a:r>
                        <a:rPr lang="ru-RU" sz="1000" b="0" i="0" u="none" strike="noStrike" dirty="0">
                          <a:solidFill>
                            <a:srgbClr val="000000"/>
                          </a:solidFill>
                          <a:effectLst/>
                          <a:latin typeface="Times New Roman"/>
                        </a:rPr>
                        <a:t>противодействии легализации (отмыванию) доходов, полученных преступным путем, и финансированию </a:t>
                      </a:r>
                      <a:r>
                        <a:rPr lang="ru-RU" sz="1000" b="0" i="0" u="none" strike="noStrike" dirty="0" smtClean="0">
                          <a:solidFill>
                            <a:srgbClr val="000000"/>
                          </a:solidFill>
                          <a:effectLst/>
                          <a:latin typeface="Times New Roman"/>
                        </a:rPr>
                        <a:t>терроризма», о </a:t>
                      </a:r>
                      <a:r>
                        <a:rPr lang="ru-RU" sz="1000" b="0" i="0" u="none" strike="noStrike" dirty="0">
                          <a:solidFill>
                            <a:srgbClr val="000000"/>
                          </a:solidFill>
                          <a:effectLst/>
                          <a:latin typeface="Times New Roman"/>
                        </a:rPr>
                        <a:t>возникновении любых оснований полагать, что сделки или финансовые операции </a:t>
                      </a:r>
                      <a:r>
                        <a:rPr lang="ru-RU" sz="1000" b="0" i="0" u="none" strike="noStrike" dirty="0" err="1">
                          <a:solidFill>
                            <a:srgbClr val="000000"/>
                          </a:solidFill>
                          <a:effectLst/>
                          <a:latin typeface="Times New Roman"/>
                        </a:rPr>
                        <a:t>аудируемого</a:t>
                      </a:r>
                      <a:r>
                        <a:rPr lang="ru-RU" sz="1000" b="0" i="0" u="none" strike="noStrike" dirty="0">
                          <a:solidFill>
                            <a:srgbClr val="000000"/>
                          </a:solidFill>
                          <a:effectLst/>
                          <a:latin typeface="Times New Roman"/>
                        </a:rPr>
                        <a:t> лица могли или могут быть осуществлены в целях легализации (отмывания) доходов, полученных преступным путем, или финансирования </a:t>
                      </a:r>
                      <a:r>
                        <a:rPr lang="ru-RU" sz="1000" b="0" i="0" u="none" strike="noStrike" dirty="0" smtClean="0">
                          <a:solidFill>
                            <a:srgbClr val="000000"/>
                          </a:solidFill>
                          <a:effectLst/>
                          <a:latin typeface="Times New Roman"/>
                        </a:rPr>
                        <a:t>терроризма (п. 3.2 ч. 2 статьи 13 Федерального закона № 307-ФЗ, ч. 2.1 ст. 7.1 Федерального закона № 115-ФЗ)</a:t>
                      </a:r>
                    </a:p>
                  </a:txBody>
                  <a:tcPr marL="9525" marR="9525" marT="9525" marB="0">
                    <a:solidFill>
                      <a:schemeClr val="accent3">
                        <a:lumMod val="20000"/>
                        <a:lumOff val="80000"/>
                      </a:schemeClr>
                    </a:solidFill>
                  </a:tcPr>
                </a:tc>
              </a:tr>
              <a:tr h="610246">
                <a:tc>
                  <a:txBody>
                    <a:bodyPr/>
                    <a:lstStyle/>
                    <a:p>
                      <a:pPr marL="0" marR="0" indent="0" algn="just" defTabSz="914400" rtl="0" eaLnBrk="1" fontAlgn="t" latinLnBrk="0" hangingPunct="1">
                        <a:lnSpc>
                          <a:spcPct val="100000"/>
                        </a:lnSpc>
                        <a:spcBef>
                          <a:spcPts val="0"/>
                        </a:spcBef>
                        <a:spcAft>
                          <a:spcPts val="0"/>
                        </a:spcAft>
                        <a:buClrTx/>
                        <a:buSzTx/>
                        <a:buFontTx/>
                        <a:buNone/>
                        <a:tabLst/>
                        <a:defRPr/>
                      </a:pPr>
                      <a:r>
                        <a:rPr lang="ru-RU" sz="1000" b="0" i="0" u="none" strike="noStrike" dirty="0">
                          <a:solidFill>
                            <a:srgbClr val="000000"/>
                          </a:solidFill>
                          <a:effectLst/>
                          <a:latin typeface="Times New Roman"/>
                        </a:rPr>
                        <a:t>Сокрытие сведений о деловой репутации </a:t>
                      </a:r>
                      <a:r>
                        <a:rPr lang="ru-RU" sz="1000" b="0" i="0" u="none" strike="noStrike" dirty="0" err="1">
                          <a:solidFill>
                            <a:srgbClr val="000000"/>
                          </a:solidFill>
                          <a:effectLst/>
                          <a:latin typeface="Times New Roman"/>
                        </a:rPr>
                        <a:t>бенефициарных</a:t>
                      </a:r>
                      <a:r>
                        <a:rPr lang="ru-RU" sz="1000" b="0" i="0" u="none" strike="noStrike" dirty="0">
                          <a:solidFill>
                            <a:srgbClr val="000000"/>
                          </a:solidFill>
                          <a:effectLst/>
                          <a:latin typeface="Times New Roman"/>
                        </a:rPr>
                        <a:t> владельцев аудиторской организации, в том числе касающихся их привлечения к уголовной ответственности за умышленные преступления, либо вовлеченности в экстремистскую </a:t>
                      </a:r>
                      <a:r>
                        <a:rPr lang="ru-RU" sz="1000" b="0" i="0" u="none" strike="noStrike" dirty="0" smtClean="0">
                          <a:solidFill>
                            <a:srgbClr val="000000"/>
                          </a:solidFill>
                          <a:effectLst/>
                          <a:latin typeface="Times New Roman"/>
                        </a:rPr>
                        <a:t>деятельность и </a:t>
                      </a:r>
                      <a:r>
                        <a:rPr lang="ru-RU" sz="1000" b="0" i="0" u="none" strike="noStrike" dirty="0">
                          <a:solidFill>
                            <a:srgbClr val="000000"/>
                          </a:solidFill>
                          <a:effectLst/>
                          <a:latin typeface="Times New Roman"/>
                        </a:rPr>
                        <a:t>(или) деятельность по легализации (отмыванию) доходов, полученных преступным путем, и финансированию терроризма, в том числе при вступлении в саморегулируемую </a:t>
                      </a:r>
                      <a:r>
                        <a:rPr lang="ru-RU" sz="1000" b="0" i="0" u="none" strike="noStrike" dirty="0" smtClean="0">
                          <a:solidFill>
                            <a:srgbClr val="000000"/>
                          </a:solidFill>
                          <a:effectLst/>
                          <a:latin typeface="Times New Roman"/>
                        </a:rPr>
                        <a:t>организацию аудиторов </a:t>
                      </a:r>
                      <a:r>
                        <a:rPr lang="ru-RU" sz="1000" b="0" i="0" u="none" strike="noStrike" dirty="0">
                          <a:solidFill>
                            <a:srgbClr val="000000"/>
                          </a:solidFill>
                          <a:effectLst/>
                          <a:latin typeface="Times New Roman"/>
                        </a:rPr>
                        <a:t>и при участи  в конкурсных </a:t>
                      </a:r>
                      <a:r>
                        <a:rPr lang="ru-RU" sz="1000" b="0" i="0" u="none" strike="noStrike" dirty="0" smtClean="0">
                          <a:solidFill>
                            <a:srgbClr val="000000"/>
                          </a:solidFill>
                          <a:effectLst/>
                          <a:latin typeface="Times New Roman"/>
                        </a:rPr>
                        <a:t>процедурах (Ст. 6.1 Федерального закона № 115-ФЗ, ст. 18 Федерального закона № 307-ФЗ, п. 1.23, 1.24, 1.42, 1.43 Кодекса профессиональной этики аудиторов)</a:t>
                      </a:r>
                      <a:endParaRPr lang="ru-RU" sz="1000" b="0" i="0" u="none" strike="noStrike" dirty="0">
                        <a:solidFill>
                          <a:srgbClr val="000000"/>
                        </a:solidFill>
                        <a:effectLst/>
                        <a:latin typeface="Times New Roman"/>
                      </a:endParaRPr>
                    </a:p>
                  </a:txBody>
                  <a:tcPr marL="9525" marR="9525" marT="9525" marB="0">
                    <a:solidFill>
                      <a:schemeClr val="accent3">
                        <a:lumMod val="20000"/>
                        <a:lumOff val="80000"/>
                      </a:schemeClr>
                    </a:solidFill>
                  </a:tcPr>
                </a:tc>
              </a:tr>
              <a:tr h="608959">
                <a:tc>
                  <a:txBody>
                    <a:bodyPr/>
                    <a:lstStyle/>
                    <a:p>
                      <a:pPr marL="0" marR="0" indent="0" algn="just" defTabSz="914400" rtl="0" eaLnBrk="1" fontAlgn="t" latinLnBrk="0" hangingPunct="1">
                        <a:lnSpc>
                          <a:spcPct val="100000"/>
                        </a:lnSpc>
                        <a:spcBef>
                          <a:spcPts val="0"/>
                        </a:spcBef>
                        <a:spcAft>
                          <a:spcPts val="0"/>
                        </a:spcAft>
                        <a:buClrTx/>
                        <a:buSzTx/>
                        <a:buFontTx/>
                        <a:buNone/>
                        <a:tabLst/>
                        <a:defRPr/>
                      </a:pPr>
                      <a:r>
                        <a:rPr lang="ru-RU" sz="1000" b="0" i="0" u="none" strike="noStrike" dirty="0">
                          <a:solidFill>
                            <a:srgbClr val="000000"/>
                          </a:solidFill>
                          <a:effectLst/>
                          <a:latin typeface="Times New Roman"/>
                        </a:rPr>
                        <a:t>Сокрытие сведений о деловой репутации аудитора, в том числе являющегося руководителем или представителем коллегиального исполнительного органа аудиторской организации, касающихся его привлечения к уголовной ответственности за умышленные преступления, а также привлечения к уголовной ответственности за умышленные преступления, либо вовлеченности </a:t>
                      </a:r>
                      <a:r>
                        <a:rPr lang="ru-RU" sz="1000" b="0" i="0" u="none" strike="noStrike" dirty="0" smtClean="0">
                          <a:solidFill>
                            <a:srgbClr val="000000"/>
                          </a:solidFill>
                          <a:effectLst/>
                          <a:latin typeface="Times New Roman"/>
                        </a:rPr>
                        <a:t/>
                      </a:r>
                      <a:br>
                        <a:rPr lang="ru-RU" sz="1000" b="0" i="0" u="none" strike="noStrike" dirty="0" smtClean="0">
                          <a:solidFill>
                            <a:srgbClr val="000000"/>
                          </a:solidFill>
                          <a:effectLst/>
                          <a:latin typeface="Times New Roman"/>
                        </a:rPr>
                      </a:br>
                      <a:r>
                        <a:rPr lang="ru-RU" sz="1000" b="0" i="0" u="none" strike="noStrike" dirty="0" smtClean="0">
                          <a:solidFill>
                            <a:srgbClr val="000000"/>
                          </a:solidFill>
                          <a:effectLst/>
                          <a:latin typeface="Times New Roman"/>
                        </a:rPr>
                        <a:t>в </a:t>
                      </a:r>
                      <a:r>
                        <a:rPr lang="ru-RU" sz="1000" b="0" i="0" u="none" strike="noStrike" dirty="0">
                          <a:solidFill>
                            <a:srgbClr val="000000"/>
                          </a:solidFill>
                          <a:effectLst/>
                          <a:latin typeface="Times New Roman"/>
                        </a:rPr>
                        <a:t>экстремистскую деятельность  и (или) деятельность по легализации (отмыванию) доходов, полученных преступным </a:t>
                      </a:r>
                      <a:r>
                        <a:rPr lang="ru-RU" sz="1000" b="0" i="0" u="none" strike="noStrike" dirty="0" smtClean="0">
                          <a:solidFill>
                            <a:srgbClr val="000000"/>
                          </a:solidFill>
                          <a:effectLst/>
                          <a:latin typeface="Times New Roman"/>
                        </a:rPr>
                        <a:t>путем, и </a:t>
                      </a:r>
                      <a:r>
                        <a:rPr lang="ru-RU" sz="1000" b="0" i="0" u="none" strike="noStrike" dirty="0">
                          <a:solidFill>
                            <a:srgbClr val="000000"/>
                          </a:solidFill>
                          <a:effectLst/>
                          <a:latin typeface="Times New Roman"/>
                        </a:rPr>
                        <a:t>финансированию терроризма при вступлении в саморегулируемую организацию </a:t>
                      </a:r>
                      <a:r>
                        <a:rPr lang="ru-RU" sz="1000" b="0" i="0" u="none" strike="noStrike" dirty="0" smtClean="0">
                          <a:solidFill>
                            <a:srgbClr val="000000"/>
                          </a:solidFill>
                          <a:effectLst/>
                          <a:latin typeface="Times New Roman"/>
                        </a:rPr>
                        <a:t>аудиторов</a:t>
                      </a:r>
                      <a:r>
                        <a:rPr lang="ru-RU" sz="1000" b="0" i="0" u="none" strike="noStrike" baseline="0" dirty="0" smtClean="0">
                          <a:solidFill>
                            <a:srgbClr val="000000"/>
                          </a:solidFill>
                          <a:effectLst/>
                          <a:latin typeface="Times New Roman"/>
                        </a:rPr>
                        <a:t> (</a:t>
                      </a:r>
                      <a:r>
                        <a:rPr lang="ru-RU" sz="1000" b="0" i="0" u="none" strike="noStrike" dirty="0" smtClean="0">
                          <a:solidFill>
                            <a:srgbClr val="000000"/>
                          </a:solidFill>
                          <a:effectLst/>
                          <a:latin typeface="Times New Roman"/>
                        </a:rPr>
                        <a:t>Ст. 6.1 Федерального закона № 115-ФЗ, ст. 18 Федерального закона № 307-ФЗ, п. 1.23, 1.24, 1.42, 1.43 Кодекса профессиональной этики аудиторов</a:t>
                      </a:r>
                      <a:r>
                        <a:rPr lang="ru-RU" sz="1000" b="0" i="0" u="none" strike="noStrike" baseline="0" dirty="0" smtClean="0">
                          <a:solidFill>
                            <a:srgbClr val="000000"/>
                          </a:solidFill>
                          <a:effectLst/>
                          <a:latin typeface="Times New Roman"/>
                        </a:rPr>
                        <a:t>)</a:t>
                      </a:r>
                      <a:endParaRPr lang="ru-RU" sz="1000" b="0" i="0" u="none" strike="noStrike" dirty="0">
                        <a:solidFill>
                          <a:srgbClr val="000000"/>
                        </a:solidFill>
                        <a:effectLst/>
                        <a:latin typeface="Times New Roman"/>
                      </a:endParaRPr>
                    </a:p>
                  </a:txBody>
                  <a:tcPr marL="9525" marR="9525" marT="9525" marB="0">
                    <a:solidFill>
                      <a:schemeClr val="accent3">
                        <a:lumMod val="20000"/>
                        <a:lumOff val="80000"/>
                      </a:schemeClr>
                    </a:solidFill>
                  </a:tcPr>
                </a:tc>
              </a:tr>
              <a:tr h="162829">
                <a:tc>
                  <a:txBody>
                    <a:bodyPr/>
                    <a:lstStyle/>
                    <a:p>
                      <a:pPr marL="0" marR="0" indent="0" algn="just" defTabSz="914400" rtl="0" eaLnBrk="1" fontAlgn="t" latinLnBrk="0" hangingPunct="1">
                        <a:lnSpc>
                          <a:spcPct val="100000"/>
                        </a:lnSpc>
                        <a:spcBef>
                          <a:spcPts val="0"/>
                        </a:spcBef>
                        <a:spcAft>
                          <a:spcPts val="0"/>
                        </a:spcAft>
                        <a:buClrTx/>
                        <a:buSzTx/>
                        <a:buFontTx/>
                        <a:buNone/>
                        <a:tabLst/>
                        <a:defRPr/>
                      </a:pPr>
                      <a:r>
                        <a:rPr lang="ru-RU" sz="1000" b="0" i="0" u="none" strike="noStrike" kern="1200" dirty="0">
                          <a:solidFill>
                            <a:srgbClr val="000000"/>
                          </a:solidFill>
                          <a:effectLst/>
                          <a:latin typeface="Times New Roman"/>
                          <a:ea typeface="+mn-ea"/>
                          <a:cs typeface="+mn-cs"/>
                        </a:rPr>
                        <a:t>Аудиторская </a:t>
                      </a:r>
                      <a:r>
                        <a:rPr lang="ru-RU" sz="1000" b="0" i="0" u="none" strike="noStrike" kern="1200" dirty="0" smtClean="0">
                          <a:solidFill>
                            <a:srgbClr val="000000"/>
                          </a:solidFill>
                          <a:effectLst/>
                          <a:latin typeface="Times New Roman"/>
                          <a:ea typeface="+mn-ea"/>
                          <a:cs typeface="+mn-cs"/>
                        </a:rPr>
                        <a:t>организация</a:t>
                      </a:r>
                      <a:r>
                        <a:rPr lang="ru-RU" sz="1000" b="0" i="0" u="none" strike="noStrike" kern="1200" baseline="0" dirty="0" smtClean="0">
                          <a:solidFill>
                            <a:srgbClr val="000000"/>
                          </a:solidFill>
                          <a:effectLst/>
                          <a:latin typeface="Times New Roman"/>
                          <a:ea typeface="+mn-ea"/>
                          <a:cs typeface="+mn-cs"/>
                        </a:rPr>
                        <a:t> </a:t>
                      </a:r>
                      <a:r>
                        <a:rPr lang="ru-RU" sz="1000" b="0" i="0" u="none" strike="noStrike" kern="1200" dirty="0" smtClean="0">
                          <a:solidFill>
                            <a:srgbClr val="000000"/>
                          </a:solidFill>
                          <a:effectLst/>
                          <a:latin typeface="Times New Roman"/>
                          <a:ea typeface="+mn-ea"/>
                          <a:cs typeface="+mn-cs"/>
                        </a:rPr>
                        <a:t>разгласила </a:t>
                      </a:r>
                      <a:r>
                        <a:rPr lang="ru-RU" sz="1000" b="0" i="0" u="none" strike="noStrike" kern="1200" dirty="0">
                          <a:solidFill>
                            <a:srgbClr val="000000"/>
                          </a:solidFill>
                          <a:effectLst/>
                          <a:latin typeface="Times New Roman"/>
                          <a:ea typeface="+mn-ea"/>
                          <a:cs typeface="+mn-cs"/>
                        </a:rPr>
                        <a:t>факт передачи в уполномоченный орган информации, указанной в пункте 2 статьи 7.1 Федерального закона № </a:t>
                      </a:r>
                      <a:r>
                        <a:rPr lang="ru-RU" sz="1000" b="0" i="0" u="none" strike="noStrike" kern="1200" dirty="0" smtClean="0">
                          <a:solidFill>
                            <a:srgbClr val="000000"/>
                          </a:solidFill>
                          <a:effectLst/>
                          <a:latin typeface="Times New Roman"/>
                          <a:ea typeface="+mn-ea"/>
                          <a:cs typeface="+mn-cs"/>
                        </a:rPr>
                        <a:t>115-ФЗ (Ч. 4 ст. 7.1 Федерального закона № 115-ФЗ)</a:t>
                      </a:r>
                      <a:endParaRPr lang="ru-RU" sz="1000" b="0" i="0" u="none" strike="noStrike" kern="1200" dirty="0">
                        <a:solidFill>
                          <a:srgbClr val="000000"/>
                        </a:solidFill>
                        <a:effectLst/>
                        <a:latin typeface="Times New Roman"/>
                        <a:ea typeface="+mn-ea"/>
                        <a:cs typeface="+mn-cs"/>
                      </a:endParaRPr>
                    </a:p>
                  </a:txBody>
                  <a:tcPr marL="9525" marR="9525" marT="9525" marB="0">
                    <a:solidFill>
                      <a:schemeClr val="accent3">
                        <a:lumMod val="20000"/>
                        <a:lumOff val="80000"/>
                      </a:schemeClr>
                    </a:solidFill>
                  </a:tcPr>
                </a:tc>
              </a:tr>
              <a:tr h="164757">
                <a:tc>
                  <a:txBody>
                    <a:bodyPr/>
                    <a:lstStyle/>
                    <a:p>
                      <a:pPr marL="0" marR="0" indent="0" algn="just" defTabSz="914400" rtl="0" eaLnBrk="1" fontAlgn="t" latinLnBrk="0" hangingPunct="1">
                        <a:lnSpc>
                          <a:spcPct val="100000"/>
                        </a:lnSpc>
                        <a:spcBef>
                          <a:spcPts val="0"/>
                        </a:spcBef>
                        <a:spcAft>
                          <a:spcPts val="0"/>
                        </a:spcAft>
                        <a:buClrTx/>
                        <a:buSzTx/>
                        <a:buFontTx/>
                        <a:buNone/>
                        <a:tabLst/>
                        <a:defRPr/>
                      </a:pPr>
                      <a:r>
                        <a:rPr lang="ru-RU" sz="1000" b="0" i="0" u="none" strike="noStrike" dirty="0">
                          <a:solidFill>
                            <a:srgbClr val="000000"/>
                          </a:solidFill>
                          <a:effectLst/>
                          <a:latin typeface="Times New Roman"/>
                        </a:rPr>
                        <a:t>Аудиторская организация не осуществила регистрацию в личном кабинете уполномоченного органа (</a:t>
                      </a:r>
                      <a:r>
                        <a:rPr lang="ru-RU" sz="1000" b="0" i="0" u="none" strike="noStrike" dirty="0" err="1">
                          <a:solidFill>
                            <a:srgbClr val="000000"/>
                          </a:solidFill>
                          <a:effectLst/>
                          <a:latin typeface="Times New Roman"/>
                        </a:rPr>
                        <a:t>Росфинмониторинга</a:t>
                      </a:r>
                      <a:r>
                        <a:rPr lang="ru-RU" sz="1000" b="0" i="0" u="none" strike="noStrike" dirty="0">
                          <a:solidFill>
                            <a:srgbClr val="000000"/>
                          </a:solidFill>
                          <a:effectLst/>
                          <a:latin typeface="Times New Roman"/>
                        </a:rPr>
                        <a:t>) </a:t>
                      </a:r>
                      <a:r>
                        <a:rPr lang="ru-RU" sz="1000" b="0" i="0" u="none" strike="noStrike" dirty="0" smtClean="0">
                          <a:solidFill>
                            <a:srgbClr val="000000"/>
                          </a:solidFill>
                          <a:effectLst/>
                          <a:latin typeface="Times New Roman"/>
                        </a:rPr>
                        <a:t>(Ст. 7.1 Федерального закона № 115-ФЗ)</a:t>
                      </a:r>
                      <a:endParaRPr lang="ru-RU" sz="1000" b="0" i="0" u="none" strike="noStrike" dirty="0">
                        <a:solidFill>
                          <a:srgbClr val="000000"/>
                        </a:solidFill>
                        <a:effectLst/>
                        <a:latin typeface="Times New Roman"/>
                      </a:endParaRPr>
                    </a:p>
                  </a:txBody>
                  <a:tcPr marL="9525" marR="9525" marT="9525" marB="0">
                    <a:solidFill>
                      <a:schemeClr val="accent3">
                        <a:lumMod val="20000"/>
                        <a:lumOff val="80000"/>
                      </a:schemeClr>
                    </a:solidFill>
                  </a:tcPr>
                </a:tc>
              </a:tr>
            </a:tbl>
          </a:graphicData>
        </a:graphic>
      </p:graphicFrame>
      <p:sp>
        <p:nvSpPr>
          <p:cNvPr id="3" name="Номер слайда 2"/>
          <p:cNvSpPr>
            <a:spLocks noGrp="1"/>
          </p:cNvSpPr>
          <p:nvPr>
            <p:ph type="sldNum" sz="quarter" idx="12"/>
          </p:nvPr>
        </p:nvSpPr>
        <p:spPr>
          <a:xfrm>
            <a:off x="9448800" y="6492875"/>
            <a:ext cx="2743200" cy="365125"/>
          </a:xfrm>
        </p:spPr>
        <p:txBody>
          <a:bodyPr/>
          <a:lstStyle/>
          <a:p>
            <a:fld id="{F1F15CBE-8FA7-4CDA-9848-8532FDDA4312}" type="slidenum">
              <a:rPr lang="ru-RU" b="1" smtClean="0">
                <a:solidFill>
                  <a:schemeClr val="accent5">
                    <a:lumMod val="50000"/>
                  </a:schemeClr>
                </a:solidFill>
                <a:latin typeface="Times New Roman" panose="02020603050405020304" pitchFamily="18" charset="0"/>
                <a:cs typeface="Times New Roman" panose="02020603050405020304" pitchFamily="18" charset="0"/>
              </a:rPr>
              <a:t>8</a:t>
            </a:fld>
            <a:endParaRPr lang="ru-RU" b="1" dirty="0">
              <a:solidFill>
                <a:schemeClr val="accent5">
                  <a:lumMod val="50000"/>
                </a:schemeClr>
              </a:solidFill>
              <a:latin typeface="Times New Roman" panose="02020603050405020304" pitchFamily="18" charset="0"/>
              <a:cs typeface="Times New Roman" panose="02020603050405020304" pitchFamily="18" charset="0"/>
            </a:endParaRPr>
          </a:p>
        </p:txBody>
      </p:sp>
      <p:sp>
        <p:nvSpPr>
          <p:cNvPr id="14" name="Стрелка вниз 13"/>
          <p:cNvSpPr/>
          <p:nvPr/>
        </p:nvSpPr>
        <p:spPr>
          <a:xfrm>
            <a:off x="4657029" y="3937685"/>
            <a:ext cx="2163901" cy="354227"/>
          </a:xfrm>
          <a:prstGeom prst="downArrow">
            <a:avLst/>
          </a:prstGeom>
          <a:solidFill>
            <a:srgbClr val="FFCC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6656392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 descr="C:\Users\Public\Pictures\Sample Pictures\Рисунок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69" y="46997"/>
            <a:ext cx="12192000" cy="5162550"/>
          </a:xfrm>
          <a:prstGeom prst="rect">
            <a:avLst/>
          </a:prstGeom>
          <a:noFill/>
          <a:extLst>
            <a:ext uri="{909E8E84-426E-40DD-AFC4-6F175D3DCCD1}">
              <a14:hiddenFill xmlns:a14="http://schemas.microsoft.com/office/drawing/2010/main">
                <a:solidFill>
                  <a:srgbClr val="FFFFFF"/>
                </a:solidFill>
              </a14:hiddenFill>
            </a:ext>
          </a:extLst>
        </p:spPr>
      </p:pic>
      <p:sp>
        <p:nvSpPr>
          <p:cNvPr id="2" name="Номер слайда 1"/>
          <p:cNvSpPr>
            <a:spLocks noGrp="1"/>
          </p:cNvSpPr>
          <p:nvPr>
            <p:ph type="sldNum" sz="quarter" idx="12"/>
          </p:nvPr>
        </p:nvSpPr>
        <p:spPr>
          <a:xfrm>
            <a:off x="11847612" y="6538917"/>
            <a:ext cx="344388" cy="319083"/>
          </a:xfrm>
        </p:spPr>
        <p:txBody>
          <a:bodyPr/>
          <a:lstStyle/>
          <a:p>
            <a:pPr defTabSz="1219170">
              <a:defRPr/>
            </a:pPr>
            <a:fld id="{47EA9584-6FC9-446B-89E9-C9D48C4D1663}" type="slidenum">
              <a:rPr lang="ru-RU" b="1">
                <a:solidFill>
                  <a:srgbClr val="002060"/>
                </a:solidFill>
                <a:latin typeface="Times New Roman" panose="02020603050405020304" pitchFamily="18" charset="0"/>
                <a:cs typeface="Times New Roman" panose="02020603050405020304" pitchFamily="18" charset="0"/>
              </a:rPr>
              <a:pPr defTabSz="1219170">
                <a:defRPr/>
              </a:pPr>
              <a:t>9</a:t>
            </a:fld>
            <a:endParaRPr lang="ru-RU" b="1" dirty="0">
              <a:solidFill>
                <a:srgbClr val="002060"/>
              </a:solidFill>
              <a:latin typeface="Times New Roman" panose="02020603050405020304" pitchFamily="18" charset="0"/>
              <a:cs typeface="Times New Roman" panose="02020603050405020304" pitchFamily="18" charset="0"/>
            </a:endParaRPr>
          </a:p>
        </p:txBody>
      </p:sp>
      <p:sp>
        <p:nvSpPr>
          <p:cNvPr id="27" name="TextBox 101"/>
          <p:cNvSpPr txBox="1">
            <a:spLocks noChangeArrowheads="1"/>
          </p:cNvSpPr>
          <p:nvPr/>
        </p:nvSpPr>
        <p:spPr bwMode="auto">
          <a:xfrm>
            <a:off x="3494637" y="114260"/>
            <a:ext cx="8504263" cy="909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7751" tIns="38876" rIns="77751" bIns="38876">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r" defTabSz="1219170" fontAlgn="base">
              <a:spcBef>
                <a:spcPct val="0"/>
              </a:spcBef>
              <a:spcAft>
                <a:spcPct val="0"/>
              </a:spcAft>
            </a:pPr>
            <a:r>
              <a:rPr lang="ru-RU" sz="1350" b="1" dirty="0" smtClean="0">
                <a:solidFill>
                  <a:srgbClr val="4472C4">
                    <a:lumMod val="50000"/>
                  </a:srgbClr>
                </a:solidFill>
                <a:latin typeface="Times New Roman" panose="02020603050405020304" pitchFamily="18" charset="0"/>
                <a:cs typeface="Times New Roman" panose="02020603050405020304" pitchFamily="18" charset="0"/>
              </a:rPr>
              <a:t>ДЕЯТЕЛЬНОСТЬ ФЕДЕРАЛЬНОГО КАЗНАЧЕЙСТВА ПО ПРОТИВОДЕЙСТВИЮ</a:t>
            </a:r>
          </a:p>
          <a:p>
            <a:pPr algn="r" defTabSz="1219170" fontAlgn="base">
              <a:spcBef>
                <a:spcPct val="0"/>
              </a:spcBef>
              <a:spcAft>
                <a:spcPct val="0"/>
              </a:spcAft>
            </a:pPr>
            <a:r>
              <a:rPr lang="ru-RU" sz="1350" b="1" dirty="0" smtClean="0">
                <a:solidFill>
                  <a:schemeClr val="accent5">
                    <a:lumMod val="50000"/>
                  </a:schemeClr>
                </a:solidFill>
                <a:latin typeface="Times New Roman" panose="02020603050405020304" pitchFamily="18" charset="0"/>
                <a:cs typeface="Times New Roman" panose="02020603050405020304" pitchFamily="18" charset="0"/>
              </a:rPr>
              <a:t>ЛЕГАЛИЗАЦИИ </a:t>
            </a:r>
            <a:r>
              <a:rPr lang="ru-RU" sz="1350" b="1" dirty="0">
                <a:solidFill>
                  <a:schemeClr val="accent5">
                    <a:lumMod val="50000"/>
                  </a:schemeClr>
                </a:solidFill>
                <a:latin typeface="Times New Roman" panose="02020603050405020304" pitchFamily="18" charset="0"/>
                <a:cs typeface="Times New Roman" panose="02020603050405020304" pitchFamily="18" charset="0"/>
              </a:rPr>
              <a:t>(ОТМЫВАНИЯ) ДОХОДОВ, ПОЛУЧЕННЫХ ПРЕСТУПНЫМ ПУТЕМ</a:t>
            </a:r>
            <a:r>
              <a:rPr lang="ru-RU" sz="1350" b="1" dirty="0" smtClean="0">
                <a:solidFill>
                  <a:schemeClr val="accent5">
                    <a:lumMod val="50000"/>
                  </a:schemeClr>
                </a:solidFill>
                <a:latin typeface="Times New Roman" panose="02020603050405020304" pitchFamily="18" charset="0"/>
                <a:cs typeface="Times New Roman" panose="02020603050405020304" pitchFamily="18" charset="0"/>
              </a:rPr>
              <a:t>,</a:t>
            </a:r>
          </a:p>
          <a:p>
            <a:pPr algn="r" defTabSz="1219170" fontAlgn="base">
              <a:spcBef>
                <a:spcPct val="0"/>
              </a:spcBef>
              <a:spcAft>
                <a:spcPct val="0"/>
              </a:spcAft>
            </a:pPr>
            <a:r>
              <a:rPr lang="ru-RU" sz="1350" b="1" dirty="0" smtClean="0">
                <a:solidFill>
                  <a:schemeClr val="accent5">
                    <a:lumMod val="50000"/>
                  </a:schemeClr>
                </a:solidFill>
                <a:latin typeface="Times New Roman" panose="02020603050405020304" pitchFamily="18" charset="0"/>
                <a:cs typeface="Times New Roman" panose="02020603050405020304" pitchFamily="18" charset="0"/>
              </a:rPr>
              <a:t>И </a:t>
            </a:r>
            <a:r>
              <a:rPr lang="ru-RU" sz="1350" b="1" dirty="0">
                <a:solidFill>
                  <a:schemeClr val="accent5">
                    <a:lumMod val="50000"/>
                  </a:schemeClr>
                </a:solidFill>
                <a:latin typeface="Times New Roman" panose="02020603050405020304" pitchFamily="18" charset="0"/>
                <a:cs typeface="Times New Roman" panose="02020603050405020304" pitchFamily="18" charset="0"/>
              </a:rPr>
              <a:t>ФИНАНСИРОВАНИЯ </a:t>
            </a:r>
            <a:r>
              <a:rPr lang="ru-RU" sz="1350" b="1" dirty="0" smtClean="0">
                <a:solidFill>
                  <a:schemeClr val="accent5">
                    <a:lumMod val="50000"/>
                  </a:schemeClr>
                </a:solidFill>
                <a:latin typeface="Times New Roman" panose="02020603050405020304" pitchFamily="18" charset="0"/>
                <a:cs typeface="Times New Roman" panose="02020603050405020304" pitchFamily="18" charset="0"/>
              </a:rPr>
              <a:t>ТЕРРОРИЗМА </a:t>
            </a:r>
            <a:r>
              <a:rPr lang="ru-RU" sz="1350" b="1" dirty="0" smtClean="0">
                <a:solidFill>
                  <a:srgbClr val="4472C4">
                    <a:lumMod val="50000"/>
                  </a:srgbClr>
                </a:solidFill>
                <a:latin typeface="Times New Roman" panose="02020603050405020304" pitchFamily="18" charset="0"/>
                <a:cs typeface="Times New Roman" panose="02020603050405020304" pitchFamily="18" charset="0"/>
              </a:rPr>
              <a:t>ПРИ ОСУЩЕСТВЛЕНИИ</a:t>
            </a:r>
          </a:p>
          <a:p>
            <a:pPr algn="r" defTabSz="1219170" fontAlgn="base">
              <a:spcBef>
                <a:spcPct val="0"/>
              </a:spcBef>
              <a:spcAft>
                <a:spcPct val="0"/>
              </a:spcAft>
            </a:pPr>
            <a:r>
              <a:rPr lang="ru-RU" sz="1350" b="1" dirty="0" smtClean="0">
                <a:solidFill>
                  <a:srgbClr val="4472C4">
                    <a:lumMod val="50000"/>
                  </a:srgbClr>
                </a:solidFill>
                <a:latin typeface="Times New Roman" panose="02020603050405020304" pitchFamily="18" charset="0"/>
                <a:cs typeface="Times New Roman" panose="02020603050405020304" pitchFamily="18" charset="0"/>
              </a:rPr>
              <a:t>КАЗНАЧЕЙСКОГО СОПРОВОЖДЕНИЯ СРЕДСТВ</a:t>
            </a:r>
            <a:endParaRPr lang="ru-RU" sz="1350" b="1" dirty="0">
              <a:solidFill>
                <a:srgbClr val="4472C4">
                  <a:lumMod val="50000"/>
                </a:srgbClr>
              </a:solidFill>
              <a:latin typeface="Times New Roman" panose="02020603050405020304" pitchFamily="18" charset="0"/>
              <a:cs typeface="Times New Roman" panose="02020603050405020304" pitchFamily="18" charset="0"/>
            </a:endParaRPr>
          </a:p>
        </p:txBody>
      </p:sp>
      <p:sp>
        <p:nvSpPr>
          <p:cNvPr id="18" name="TextBox 17"/>
          <p:cNvSpPr txBox="1"/>
          <p:nvPr/>
        </p:nvSpPr>
        <p:spPr>
          <a:xfrm>
            <a:off x="350094" y="992655"/>
            <a:ext cx="11468873" cy="338554"/>
          </a:xfrm>
          <a:prstGeom prst="rect">
            <a:avLst/>
          </a:prstGeom>
          <a:solidFill>
            <a:srgbClr val="8497B0"/>
          </a:solidFill>
          <a:effectLst>
            <a:outerShdw blurRad="50800" dist="50800" dir="5400000" sx="1000" sy="1000" algn="ctr" rotWithShape="0">
              <a:srgbClr val="000000"/>
            </a:outerShdw>
          </a:effectLst>
          <a:scene3d>
            <a:camera prst="orthographicFront"/>
            <a:lightRig rig="threePt" dir="t"/>
          </a:scene3d>
          <a:sp3d>
            <a:bevelT/>
            <a:bevelB/>
          </a:sp3d>
        </p:spPr>
        <p:txBody>
          <a:bodyPr wrap="square" rtlCol="0">
            <a:spAutoFit/>
          </a:bodyPr>
          <a:lstStyle/>
          <a:p>
            <a:pPr algn="ctr"/>
            <a:r>
              <a:rPr lang="ru-RU" sz="1600" b="1" dirty="0" smtClean="0">
                <a:solidFill>
                  <a:prstClr val="white"/>
                </a:solidFill>
                <a:latin typeface="Times New Roman" panose="02020603050405020304" pitchFamily="18" charset="0"/>
                <a:cs typeface="Times New Roman" panose="02020603050405020304" pitchFamily="18" charset="0"/>
              </a:rPr>
              <a:t>Оценка рисков подверженности юридического лица злоупотреблениям в целях ОД/ФТ</a:t>
            </a:r>
          </a:p>
        </p:txBody>
      </p:sp>
      <p:sp>
        <p:nvSpPr>
          <p:cNvPr id="20" name="Прямоугольник 19"/>
          <p:cNvSpPr/>
          <p:nvPr/>
        </p:nvSpPr>
        <p:spPr>
          <a:xfrm>
            <a:off x="2691442" y="1397177"/>
            <a:ext cx="9127525" cy="1570319"/>
          </a:xfrm>
          <a:prstGeom prst="rect">
            <a:avLst/>
          </a:prstGeom>
          <a:gradFill>
            <a:gsLst>
              <a:gs pos="0">
                <a:schemeClr val="tx2">
                  <a:lumMod val="20000"/>
                  <a:lumOff val="80000"/>
                </a:schemeClr>
              </a:gs>
              <a:gs pos="50000">
                <a:schemeClr val="bg1">
                  <a:lumMod val="95000"/>
                </a:schemeClr>
              </a:gs>
              <a:gs pos="99000">
                <a:schemeClr val="tx2">
                  <a:lumMod val="40000"/>
                  <a:lumOff val="60000"/>
                  <a:alpha val="34000"/>
                </a:schemeClr>
              </a:gs>
            </a:gsLst>
            <a:lin ang="5400000" scaled="0"/>
          </a:gradFill>
          <a:effectLst>
            <a:glow rad="101600">
              <a:schemeClr val="bg2">
                <a:alpha val="38000"/>
              </a:schemeClr>
            </a:glow>
            <a:softEdge rad="203200"/>
          </a:effectLst>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1100" b="1" dirty="0" smtClean="0">
                <a:solidFill>
                  <a:prstClr val="black"/>
                </a:solidFill>
                <a:latin typeface="Times New Roman" panose="02020603050405020304" pitchFamily="18" charset="0"/>
                <a:cs typeface="Times New Roman" panose="02020603050405020304" pitchFamily="18" charset="0"/>
              </a:rPr>
              <a:t>Критерии приостановления </a:t>
            </a:r>
            <a:r>
              <a:rPr lang="ru-RU" sz="1100" b="1" dirty="0">
                <a:solidFill>
                  <a:prstClr val="black"/>
                </a:solidFill>
                <a:latin typeface="Times New Roman" panose="02020603050405020304" pitchFamily="18" charset="0"/>
                <a:cs typeface="Times New Roman" panose="02020603050405020304" pitchFamily="18" charset="0"/>
              </a:rPr>
              <a:t>открытия (отказа в открытии) лицевых счетов:</a:t>
            </a:r>
            <a:endParaRPr lang="ru-RU" sz="1100" b="1" dirty="0" smtClean="0">
              <a:solidFill>
                <a:prstClr val="black"/>
              </a:solidFill>
              <a:latin typeface="Times New Roman" panose="02020603050405020304" pitchFamily="18" charset="0"/>
              <a:cs typeface="Times New Roman" panose="02020603050405020304" pitchFamily="18" charset="0"/>
            </a:endParaRPr>
          </a:p>
          <a:p>
            <a:pPr algn="just"/>
            <a:r>
              <a:rPr lang="ru-RU" sz="1100" b="1" dirty="0" smtClean="0">
                <a:solidFill>
                  <a:prstClr val="black"/>
                </a:solidFill>
                <a:latin typeface="Times New Roman" panose="02020603050405020304" pitchFamily="18" charset="0"/>
                <a:cs typeface="Times New Roman" panose="02020603050405020304" pitchFamily="18" charset="0"/>
              </a:rPr>
              <a:t>- несоответствие реквизитов</a:t>
            </a:r>
          </a:p>
          <a:p>
            <a:pPr algn="just"/>
            <a:r>
              <a:rPr lang="ru-RU" sz="1100" b="1" dirty="0" smtClean="0">
                <a:solidFill>
                  <a:prstClr val="black"/>
                </a:solidFill>
                <a:latin typeface="Times New Roman" panose="02020603050405020304" pitchFamily="18" charset="0"/>
                <a:cs typeface="Times New Roman" panose="02020603050405020304" pitchFamily="18" charset="0"/>
              </a:rPr>
              <a:t>- указание </a:t>
            </a:r>
            <a:r>
              <a:rPr lang="ru-RU" sz="1100" b="1" dirty="0">
                <a:solidFill>
                  <a:prstClr val="black"/>
                </a:solidFill>
                <a:latin typeface="Times New Roman" panose="02020603050405020304" pitchFamily="18" charset="0"/>
                <a:cs typeface="Times New Roman" panose="02020603050405020304" pitchFamily="18" charset="0"/>
              </a:rPr>
              <a:t>клиентом в качестве места нахождения </a:t>
            </a:r>
            <a:r>
              <a:rPr lang="ru-RU" sz="1100" b="1" dirty="0" smtClean="0">
                <a:solidFill>
                  <a:prstClr val="black"/>
                </a:solidFill>
                <a:latin typeface="Times New Roman" panose="02020603050405020304" pitchFamily="18" charset="0"/>
                <a:cs typeface="Times New Roman" panose="02020603050405020304" pitchFamily="18" charset="0"/>
              </a:rPr>
              <a:t>адреса массовой регистрации юридических лиц</a:t>
            </a:r>
          </a:p>
          <a:p>
            <a:pPr algn="just"/>
            <a:r>
              <a:rPr lang="ru-RU" sz="1100" b="1" dirty="0" smtClean="0">
                <a:solidFill>
                  <a:prstClr val="black"/>
                </a:solidFill>
                <a:latin typeface="Times New Roman" panose="02020603050405020304" pitchFamily="18" charset="0"/>
                <a:cs typeface="Times New Roman" panose="02020603050405020304" pitchFamily="18" charset="0"/>
              </a:rPr>
              <a:t>- наличие </a:t>
            </a:r>
            <a:r>
              <a:rPr lang="ru-RU" sz="1100" b="1" dirty="0">
                <a:solidFill>
                  <a:prstClr val="black"/>
                </a:solidFill>
                <a:latin typeface="Times New Roman" panose="02020603050405020304" pitchFamily="18" charset="0"/>
                <a:cs typeface="Times New Roman" panose="02020603050405020304" pitchFamily="18" charset="0"/>
              </a:rPr>
              <a:t>в отношении клиента </a:t>
            </a:r>
            <a:r>
              <a:rPr lang="ru-RU" sz="1100" b="1" dirty="0" smtClean="0">
                <a:solidFill>
                  <a:prstClr val="black"/>
                </a:solidFill>
                <a:latin typeface="Times New Roman" panose="02020603050405020304" pitchFamily="18" charset="0"/>
                <a:cs typeface="Times New Roman" panose="02020603050405020304" pitchFamily="18" charset="0"/>
              </a:rPr>
              <a:t>сведений о ликвидации, реорганизации, исключении клиента из ЕГРЮЛ, о банкротстве</a:t>
            </a:r>
          </a:p>
          <a:p>
            <a:pPr algn="just"/>
            <a:r>
              <a:rPr lang="ru-RU" sz="1100" b="1" dirty="0" smtClean="0">
                <a:solidFill>
                  <a:prstClr val="black"/>
                </a:solidFill>
                <a:latin typeface="Times New Roman" panose="02020603050405020304" pitchFamily="18" charset="0"/>
                <a:cs typeface="Times New Roman" panose="02020603050405020304" pitchFamily="18" charset="0"/>
              </a:rPr>
              <a:t>-выявление </a:t>
            </a:r>
            <a:r>
              <a:rPr lang="ru-RU" sz="1100" b="1" dirty="0">
                <a:solidFill>
                  <a:prstClr val="black"/>
                </a:solidFill>
                <a:latin typeface="Times New Roman" panose="02020603050405020304" pitchFamily="18" charset="0"/>
                <a:cs typeface="Times New Roman" panose="02020603050405020304" pitchFamily="18" charset="0"/>
              </a:rPr>
              <a:t>сведений о месте регистрации или месте нахождения клиента </a:t>
            </a:r>
            <a:r>
              <a:rPr lang="ru-RU" sz="1100" b="1" dirty="0" smtClean="0">
                <a:solidFill>
                  <a:prstClr val="black"/>
                </a:solidFill>
                <a:latin typeface="Times New Roman" panose="02020603050405020304" pitchFamily="18" charset="0"/>
                <a:cs typeface="Times New Roman" panose="02020603050405020304" pitchFamily="18" charset="0"/>
              </a:rPr>
              <a:t>в государстве, включенном в </a:t>
            </a:r>
            <a:r>
              <a:rPr lang="ru-RU" sz="1100" b="1" dirty="0">
                <a:solidFill>
                  <a:prstClr val="black"/>
                </a:solidFill>
                <a:latin typeface="Times New Roman" panose="02020603050405020304" pitchFamily="18" charset="0"/>
                <a:cs typeface="Times New Roman" panose="02020603050405020304" pitchFamily="18" charset="0"/>
              </a:rPr>
              <a:t>перечень </a:t>
            </a:r>
            <a:r>
              <a:rPr lang="ru-RU" sz="1100" b="1" dirty="0" smtClean="0">
                <a:solidFill>
                  <a:prstClr val="black"/>
                </a:solidFill>
                <a:latin typeface="Times New Roman" panose="02020603050405020304" pitchFamily="18" charset="0"/>
                <a:cs typeface="Times New Roman" panose="02020603050405020304" pitchFamily="18" charset="0"/>
              </a:rPr>
              <a:t>государств, </a:t>
            </a:r>
            <a:r>
              <a:rPr lang="ru-RU" sz="1100" b="1" dirty="0">
                <a:solidFill>
                  <a:prstClr val="black"/>
                </a:solidFill>
                <a:latin typeface="Times New Roman" panose="02020603050405020304" pitchFamily="18" charset="0"/>
                <a:cs typeface="Times New Roman" panose="02020603050405020304" pitchFamily="18" charset="0"/>
              </a:rPr>
              <a:t>которые </a:t>
            </a:r>
            <a:r>
              <a:rPr lang="ru-RU" sz="1100" b="1" dirty="0" smtClean="0">
                <a:solidFill>
                  <a:prstClr val="black"/>
                </a:solidFill>
                <a:latin typeface="Times New Roman" panose="02020603050405020304" pitchFamily="18" charset="0"/>
                <a:cs typeface="Times New Roman" panose="02020603050405020304" pitchFamily="18" charset="0"/>
              </a:rPr>
              <a:t/>
            </a:r>
            <a:br>
              <a:rPr lang="ru-RU" sz="1100" b="1" dirty="0" smtClean="0">
                <a:solidFill>
                  <a:prstClr val="black"/>
                </a:solidFill>
                <a:latin typeface="Times New Roman" panose="02020603050405020304" pitchFamily="18" charset="0"/>
                <a:cs typeface="Times New Roman" panose="02020603050405020304" pitchFamily="18" charset="0"/>
              </a:rPr>
            </a:br>
            <a:r>
              <a:rPr lang="ru-RU" sz="1100" b="1" dirty="0" smtClean="0">
                <a:solidFill>
                  <a:prstClr val="black"/>
                </a:solidFill>
                <a:latin typeface="Times New Roman" panose="02020603050405020304" pitchFamily="18" charset="0"/>
                <a:cs typeface="Times New Roman" panose="02020603050405020304" pitchFamily="18" charset="0"/>
              </a:rPr>
              <a:t>не </a:t>
            </a:r>
            <a:r>
              <a:rPr lang="ru-RU" sz="1100" b="1" dirty="0">
                <a:solidFill>
                  <a:prstClr val="black"/>
                </a:solidFill>
                <a:latin typeface="Times New Roman" panose="02020603050405020304" pitchFamily="18" charset="0"/>
                <a:cs typeface="Times New Roman" panose="02020603050405020304" pitchFamily="18" charset="0"/>
              </a:rPr>
              <a:t>выполняют рекомендации </a:t>
            </a:r>
            <a:r>
              <a:rPr lang="ru-RU" sz="1100" b="1" dirty="0" smtClean="0">
                <a:solidFill>
                  <a:prstClr val="black"/>
                </a:solidFill>
                <a:latin typeface="Times New Roman" panose="02020603050405020304" pitchFamily="18" charset="0"/>
                <a:cs typeface="Times New Roman" panose="02020603050405020304" pitchFamily="18" charset="0"/>
              </a:rPr>
              <a:t>ФАТФ</a:t>
            </a:r>
          </a:p>
          <a:p>
            <a:pPr algn="just"/>
            <a:r>
              <a:rPr lang="ru-RU" sz="1100" b="1" dirty="0">
                <a:solidFill>
                  <a:prstClr val="black"/>
                </a:solidFill>
                <a:latin typeface="Times New Roman" panose="02020603050405020304" pitchFamily="18" charset="0"/>
                <a:cs typeface="Times New Roman" panose="02020603050405020304" pitchFamily="18" charset="0"/>
              </a:rPr>
              <a:t>- </a:t>
            </a:r>
            <a:r>
              <a:rPr lang="ru-RU" sz="1100" b="1" dirty="0" smtClean="0">
                <a:solidFill>
                  <a:prstClr val="black"/>
                </a:solidFill>
                <a:latin typeface="Times New Roman" panose="02020603050405020304" pitchFamily="18" charset="0"/>
                <a:cs typeface="Times New Roman" panose="02020603050405020304" pitchFamily="18" charset="0"/>
              </a:rPr>
              <a:t>выявление </a:t>
            </a:r>
            <a:r>
              <a:rPr lang="ru-RU" sz="1100" b="1" dirty="0">
                <a:solidFill>
                  <a:prstClr val="black"/>
                </a:solidFill>
                <a:latin typeface="Times New Roman" panose="02020603050405020304" pitchFamily="18" charset="0"/>
                <a:cs typeface="Times New Roman" panose="02020603050405020304" pitchFamily="18" charset="0"/>
              </a:rPr>
              <a:t>наличия у клиента, представителя клиента, </a:t>
            </a:r>
            <a:r>
              <a:rPr lang="ru-RU" sz="1100" b="1" dirty="0" err="1">
                <a:solidFill>
                  <a:prstClr val="black"/>
                </a:solidFill>
                <a:latin typeface="Times New Roman" panose="02020603050405020304" pitchFamily="18" charset="0"/>
                <a:cs typeface="Times New Roman" panose="02020603050405020304" pitchFamily="18" charset="0"/>
              </a:rPr>
              <a:t>бенефициарного</a:t>
            </a:r>
            <a:r>
              <a:rPr lang="ru-RU" sz="1100" b="1" dirty="0">
                <a:solidFill>
                  <a:prstClr val="black"/>
                </a:solidFill>
                <a:latin typeface="Times New Roman" panose="02020603050405020304" pitchFamily="18" charset="0"/>
                <a:cs typeface="Times New Roman" panose="02020603050405020304" pitchFamily="18" charset="0"/>
              </a:rPr>
              <a:t> владельца или учредителя клиента регистрации в государстве или на территории, включенных в Перечень государств и территорий, предоставляющих льготный налоговый режим налогообложения </a:t>
            </a:r>
            <a:r>
              <a:rPr lang="ru-RU" sz="1100" b="1" dirty="0" smtClean="0">
                <a:solidFill>
                  <a:prstClr val="black"/>
                </a:solidFill>
                <a:latin typeface="Times New Roman" panose="02020603050405020304" pitchFamily="18" charset="0"/>
                <a:cs typeface="Times New Roman" panose="02020603050405020304" pitchFamily="18" charset="0"/>
              </a:rPr>
              <a:t/>
            </a:r>
            <a:br>
              <a:rPr lang="ru-RU" sz="1100" b="1" dirty="0" smtClean="0">
                <a:solidFill>
                  <a:prstClr val="black"/>
                </a:solidFill>
                <a:latin typeface="Times New Roman" panose="02020603050405020304" pitchFamily="18" charset="0"/>
                <a:cs typeface="Times New Roman" panose="02020603050405020304" pitchFamily="18" charset="0"/>
              </a:rPr>
            </a:br>
            <a:r>
              <a:rPr lang="ru-RU" sz="1100" b="1" dirty="0" smtClean="0">
                <a:solidFill>
                  <a:prstClr val="black"/>
                </a:solidFill>
                <a:latin typeface="Times New Roman" panose="02020603050405020304" pitchFamily="18" charset="0"/>
                <a:cs typeface="Times New Roman" panose="02020603050405020304" pitchFamily="18" charset="0"/>
              </a:rPr>
              <a:t>и </a:t>
            </a:r>
            <a:r>
              <a:rPr lang="ru-RU" sz="1100" b="1" dirty="0">
                <a:solidFill>
                  <a:prstClr val="black"/>
                </a:solidFill>
                <a:latin typeface="Times New Roman" panose="02020603050405020304" pitchFamily="18" charset="0"/>
                <a:cs typeface="Times New Roman" panose="02020603050405020304" pitchFamily="18" charset="0"/>
              </a:rPr>
              <a:t>(или) не предусматривающих раскрытия и предоставления информации при проведении финансовых операций  </a:t>
            </a:r>
            <a:endParaRPr lang="ru-RU" sz="1100" b="1" dirty="0" smtClean="0">
              <a:solidFill>
                <a:prstClr val="black"/>
              </a:solidFill>
              <a:latin typeface="Times New Roman" panose="02020603050405020304" pitchFamily="18" charset="0"/>
              <a:cs typeface="Times New Roman" panose="02020603050405020304" pitchFamily="18" charset="0"/>
            </a:endParaRPr>
          </a:p>
        </p:txBody>
      </p:sp>
      <p:sp>
        <p:nvSpPr>
          <p:cNvPr id="21" name="Прямоугольник 20"/>
          <p:cNvSpPr/>
          <p:nvPr/>
        </p:nvSpPr>
        <p:spPr bwMode="auto">
          <a:xfrm>
            <a:off x="350093" y="1397177"/>
            <a:ext cx="1720247" cy="1570319"/>
          </a:xfrm>
          <a:prstGeom prst="rect">
            <a:avLst/>
          </a:prstGeom>
          <a:solidFill>
            <a:srgbClr val="D2DEEF"/>
          </a:solidFill>
          <a:ln>
            <a:noFill/>
          </a:ln>
          <a:scene3d>
            <a:camera prst="orthographicFront"/>
            <a:lightRig rig="threePt" dir="t"/>
          </a:scene3d>
          <a:sp3d>
            <a:bevelT/>
            <a:bevelB w="165100" prst="coolSlant"/>
          </a:sp3d>
        </p:spPr>
        <p:style>
          <a:lnRef idx="2">
            <a:schemeClr val="accent1">
              <a:shade val="50000"/>
            </a:schemeClr>
          </a:lnRef>
          <a:fillRef idx="1">
            <a:schemeClr val="accent1"/>
          </a:fillRef>
          <a:effectRef idx="0">
            <a:schemeClr val="accent1"/>
          </a:effectRef>
          <a:fontRef idx="minor">
            <a:schemeClr val="lt1"/>
          </a:fontRef>
        </p:style>
        <p:txBody>
          <a:bodyPr lIns="77749" tIns="38875" rIns="77749" bIns="38875" anchor="ctr"/>
          <a:lstStyle/>
          <a:p>
            <a:pPr algn="ctr"/>
            <a:r>
              <a:rPr lang="ru-RU" sz="1400" b="1" dirty="0" smtClean="0">
                <a:solidFill>
                  <a:prstClr val="black"/>
                </a:solidFill>
                <a:latin typeface="Times New Roman" panose="02020603050405020304" pitchFamily="18" charset="0"/>
                <a:cs typeface="Times New Roman" panose="02020603050405020304" pitchFamily="18" charset="0"/>
              </a:rPr>
              <a:t>При открытии лицевых счетов головным исполнителям (исполнителям)</a:t>
            </a:r>
            <a:endParaRPr lang="ru-RU" sz="1400" b="1" dirty="0">
              <a:solidFill>
                <a:prstClr val="black"/>
              </a:solidFill>
              <a:latin typeface="Times New Roman" panose="02020603050405020304" pitchFamily="18" charset="0"/>
              <a:cs typeface="Times New Roman" panose="02020603050405020304" pitchFamily="18" charset="0"/>
            </a:endParaRPr>
          </a:p>
        </p:txBody>
      </p:sp>
      <p:sp>
        <p:nvSpPr>
          <p:cNvPr id="24" name="Прямоугольник 23"/>
          <p:cNvSpPr/>
          <p:nvPr/>
        </p:nvSpPr>
        <p:spPr bwMode="auto">
          <a:xfrm>
            <a:off x="350092" y="3044825"/>
            <a:ext cx="1720247" cy="1113119"/>
          </a:xfrm>
          <a:prstGeom prst="rect">
            <a:avLst/>
          </a:prstGeom>
          <a:solidFill>
            <a:srgbClr val="D2DEEF"/>
          </a:solidFill>
          <a:ln>
            <a:noFill/>
          </a:ln>
          <a:scene3d>
            <a:camera prst="orthographicFront"/>
            <a:lightRig rig="threePt" dir="t"/>
          </a:scene3d>
          <a:sp3d>
            <a:bevelT/>
            <a:bevelB w="165100" prst="coolSlant"/>
          </a:sp3d>
        </p:spPr>
        <p:style>
          <a:lnRef idx="2">
            <a:schemeClr val="accent1">
              <a:shade val="50000"/>
            </a:schemeClr>
          </a:lnRef>
          <a:fillRef idx="1">
            <a:schemeClr val="accent1"/>
          </a:fillRef>
          <a:effectRef idx="0">
            <a:schemeClr val="accent1"/>
          </a:effectRef>
          <a:fontRef idx="minor">
            <a:schemeClr val="lt1"/>
          </a:fontRef>
        </p:style>
        <p:txBody>
          <a:bodyPr lIns="77749" tIns="38875" rIns="77749" bIns="38875" anchor="ctr"/>
          <a:lstStyle/>
          <a:p>
            <a:pPr algn="ctr"/>
            <a:r>
              <a:rPr lang="ru-RU" sz="1400" b="1" dirty="0" smtClean="0">
                <a:solidFill>
                  <a:prstClr val="black"/>
                </a:solidFill>
                <a:latin typeface="Times New Roman" panose="02020603050405020304" pitchFamily="18" charset="0"/>
                <a:cs typeface="Times New Roman" panose="02020603050405020304" pitchFamily="18" charset="0"/>
              </a:rPr>
              <a:t>При санкционировании расходов</a:t>
            </a:r>
            <a:endParaRPr lang="ru-RU" sz="1400" b="1" dirty="0">
              <a:solidFill>
                <a:prstClr val="black"/>
              </a:solidFill>
              <a:latin typeface="Times New Roman" panose="02020603050405020304" pitchFamily="18" charset="0"/>
              <a:cs typeface="Times New Roman" panose="02020603050405020304" pitchFamily="18" charset="0"/>
            </a:endParaRPr>
          </a:p>
        </p:txBody>
      </p:sp>
      <p:sp>
        <p:nvSpPr>
          <p:cNvPr id="25" name="Прямоугольник 24"/>
          <p:cNvSpPr/>
          <p:nvPr/>
        </p:nvSpPr>
        <p:spPr>
          <a:xfrm>
            <a:off x="2691441" y="3044826"/>
            <a:ext cx="9127525" cy="1113118"/>
          </a:xfrm>
          <a:prstGeom prst="rect">
            <a:avLst/>
          </a:prstGeom>
          <a:gradFill>
            <a:gsLst>
              <a:gs pos="0">
                <a:schemeClr val="tx2">
                  <a:lumMod val="20000"/>
                  <a:lumOff val="80000"/>
                </a:schemeClr>
              </a:gs>
              <a:gs pos="50000">
                <a:schemeClr val="bg1">
                  <a:lumMod val="95000"/>
                </a:schemeClr>
              </a:gs>
              <a:gs pos="99000">
                <a:schemeClr val="tx2">
                  <a:lumMod val="40000"/>
                  <a:lumOff val="60000"/>
                  <a:alpha val="34000"/>
                </a:schemeClr>
              </a:gs>
            </a:gsLst>
            <a:lin ang="5400000" scaled="0"/>
          </a:gradFill>
          <a:effectLst>
            <a:glow rad="101600">
              <a:schemeClr val="bg2">
                <a:alpha val="38000"/>
              </a:schemeClr>
            </a:glow>
            <a:softEdge rad="203200"/>
          </a:effectLst>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1100" b="1" dirty="0" smtClean="0">
                <a:solidFill>
                  <a:prstClr val="black"/>
                </a:solidFill>
                <a:latin typeface="Times New Roman" panose="02020603050405020304" pitchFamily="18" charset="0"/>
                <a:cs typeface="Times New Roman" panose="02020603050405020304" pitchFamily="18" charset="0"/>
              </a:rPr>
              <a:t>Критерии приостановления операций по лицевым счетам:</a:t>
            </a:r>
          </a:p>
          <a:p>
            <a:pPr algn="just"/>
            <a:r>
              <a:rPr lang="ru-RU" sz="1100" b="1" dirty="0" smtClean="0">
                <a:solidFill>
                  <a:prstClr val="black"/>
                </a:solidFill>
                <a:latin typeface="Times New Roman" panose="02020603050405020304" pitchFamily="18" charset="0"/>
                <a:cs typeface="Times New Roman" panose="02020603050405020304" pitchFamily="18" charset="0"/>
              </a:rPr>
              <a:t>- уплата </a:t>
            </a:r>
            <a:r>
              <a:rPr lang="ru-RU" sz="1100" b="1" dirty="0">
                <a:solidFill>
                  <a:prstClr val="black"/>
                </a:solidFill>
                <a:latin typeface="Times New Roman" panose="02020603050405020304" pitchFamily="18" charset="0"/>
                <a:cs typeface="Times New Roman" panose="02020603050405020304" pitchFamily="18" charset="0"/>
              </a:rPr>
              <a:t>налогов и сборов, таможенных платежей, страховых </a:t>
            </a:r>
            <a:r>
              <a:rPr lang="ru-RU" sz="1100" b="1" dirty="0" smtClean="0">
                <a:solidFill>
                  <a:prstClr val="black"/>
                </a:solidFill>
                <a:latin typeface="Times New Roman" panose="02020603050405020304" pitchFamily="18" charset="0"/>
                <a:cs typeface="Times New Roman" panose="02020603050405020304" pitchFamily="18" charset="0"/>
              </a:rPr>
              <a:t>взносов </a:t>
            </a:r>
            <a:r>
              <a:rPr lang="ru-RU" sz="1100" b="1" dirty="0">
                <a:solidFill>
                  <a:prstClr val="black"/>
                </a:solidFill>
                <a:latin typeface="Times New Roman" panose="02020603050405020304" pitchFamily="18" charset="0"/>
                <a:cs typeface="Times New Roman" panose="02020603050405020304" pitchFamily="18" charset="0"/>
              </a:rPr>
              <a:t>в размере, суммарно превышающем 50 процентов суммы государственного контракта (</a:t>
            </a:r>
            <a:r>
              <a:rPr lang="ru-RU" sz="1100" b="1" dirty="0" smtClean="0">
                <a:solidFill>
                  <a:prstClr val="black"/>
                </a:solidFill>
                <a:latin typeface="Times New Roman" panose="02020603050405020304" pitchFamily="18" charset="0"/>
                <a:cs typeface="Times New Roman" panose="02020603050405020304" pitchFamily="18" charset="0"/>
              </a:rPr>
              <a:t>контракта)</a:t>
            </a:r>
          </a:p>
          <a:p>
            <a:pPr algn="just"/>
            <a:r>
              <a:rPr lang="ru-RU" sz="1100" b="1" dirty="0" smtClean="0">
                <a:solidFill>
                  <a:prstClr val="black"/>
                </a:solidFill>
                <a:latin typeface="Times New Roman" panose="02020603050405020304" pitchFamily="18" charset="0"/>
                <a:cs typeface="Times New Roman" panose="02020603050405020304" pitchFamily="18" charset="0"/>
              </a:rPr>
              <a:t>- оплата </a:t>
            </a:r>
            <a:r>
              <a:rPr lang="ru-RU" sz="1100" b="1" dirty="0">
                <a:solidFill>
                  <a:prstClr val="black"/>
                </a:solidFill>
                <a:latin typeface="Times New Roman" panose="02020603050405020304" pitchFamily="18" charset="0"/>
                <a:cs typeface="Times New Roman" panose="02020603050405020304" pitchFamily="18" charset="0"/>
              </a:rPr>
              <a:t>труда физическим лицам в размере, суммарно превышающем 50 процентов суммы государственного </a:t>
            </a:r>
            <a:r>
              <a:rPr lang="ru-RU" sz="1100" b="1" dirty="0" smtClean="0">
                <a:solidFill>
                  <a:prstClr val="black"/>
                </a:solidFill>
                <a:latin typeface="Times New Roman" panose="02020603050405020304" pitchFamily="18" charset="0"/>
                <a:cs typeface="Times New Roman" panose="02020603050405020304" pitchFamily="18" charset="0"/>
              </a:rPr>
              <a:t>контракта</a:t>
            </a:r>
          </a:p>
          <a:p>
            <a:pPr algn="just"/>
            <a:r>
              <a:rPr lang="ru-RU" sz="1100" b="1" dirty="0">
                <a:solidFill>
                  <a:prstClr val="black"/>
                </a:solidFill>
                <a:latin typeface="Times New Roman" panose="02020603050405020304" pitchFamily="18" charset="0"/>
                <a:cs typeface="Times New Roman" panose="02020603050405020304" pitchFamily="18" charset="0"/>
              </a:rPr>
              <a:t>- </a:t>
            </a:r>
            <a:r>
              <a:rPr lang="ru-RU" sz="1100" b="1" dirty="0" smtClean="0">
                <a:solidFill>
                  <a:prstClr val="black"/>
                </a:solidFill>
                <a:latin typeface="Times New Roman" panose="02020603050405020304" pitchFamily="18" charset="0"/>
                <a:cs typeface="Times New Roman" panose="02020603050405020304" pitchFamily="18" charset="0"/>
              </a:rPr>
              <a:t>перечисление прибыли в </a:t>
            </a:r>
            <a:r>
              <a:rPr lang="ru-RU" sz="1100" b="1" dirty="0">
                <a:solidFill>
                  <a:prstClr val="black"/>
                </a:solidFill>
                <a:latin typeface="Times New Roman" panose="02020603050405020304" pitchFamily="18" charset="0"/>
                <a:cs typeface="Times New Roman" panose="02020603050405020304" pitchFamily="18" charset="0"/>
              </a:rPr>
              <a:t>размере, превышающем 20 процентов суммы государственного </a:t>
            </a:r>
            <a:r>
              <a:rPr lang="ru-RU" sz="1100" b="1" dirty="0" smtClean="0">
                <a:solidFill>
                  <a:prstClr val="black"/>
                </a:solidFill>
                <a:latin typeface="Times New Roman" panose="02020603050405020304" pitchFamily="18" charset="0"/>
                <a:cs typeface="Times New Roman" panose="02020603050405020304" pitchFamily="18" charset="0"/>
              </a:rPr>
              <a:t>контракта</a:t>
            </a:r>
          </a:p>
        </p:txBody>
      </p:sp>
      <p:sp>
        <p:nvSpPr>
          <p:cNvPr id="26" name="Стрелка вниз 25"/>
          <p:cNvSpPr/>
          <p:nvPr/>
        </p:nvSpPr>
        <p:spPr>
          <a:xfrm rot="16200000">
            <a:off x="1824094" y="1881831"/>
            <a:ext cx="1093504" cy="601009"/>
          </a:xfrm>
          <a:prstGeom prst="downArrow">
            <a:avLst/>
          </a:prstGeom>
          <a:solidFill>
            <a:srgbClr val="FFCC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29" name="Стрелка вниз 28"/>
          <p:cNvSpPr/>
          <p:nvPr/>
        </p:nvSpPr>
        <p:spPr>
          <a:xfrm rot="16200000">
            <a:off x="1824095" y="3291073"/>
            <a:ext cx="1093504" cy="601009"/>
          </a:xfrm>
          <a:prstGeom prst="downArrow">
            <a:avLst/>
          </a:prstGeom>
          <a:solidFill>
            <a:srgbClr val="FFCC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31" name="Прямоугольник 30">
            <a:extLst>
              <a:ext uri="{FF2B5EF4-FFF2-40B4-BE49-F238E27FC236}">
                <a16:creationId xmlns="" xmlns:a16="http://schemas.microsoft.com/office/drawing/2014/main" id="{893C342D-F3AD-489B-ABC6-B603DC735B0A}"/>
              </a:ext>
            </a:extLst>
          </p:cNvPr>
          <p:cNvSpPr/>
          <p:nvPr/>
        </p:nvSpPr>
        <p:spPr bwMode="auto">
          <a:xfrm>
            <a:off x="350093" y="4273508"/>
            <a:ext cx="6697688" cy="1221517"/>
          </a:xfrm>
          <a:prstGeom prst="rect">
            <a:avLst/>
          </a:prstGeom>
          <a:solidFill>
            <a:srgbClr val="FEDEC6"/>
          </a:solidFill>
          <a:ln>
            <a:noFill/>
          </a:ln>
          <a:effectLst>
            <a:softEdge rad="0"/>
          </a:effectLst>
          <a:scene3d>
            <a:camera prst="orthographicFront"/>
            <a:lightRig rig="threePt" dir="t"/>
          </a:scene3d>
          <a:sp3d>
            <a:bevelT/>
            <a:bevelB w="165100" prst="coolSlant"/>
          </a:sp3d>
        </p:spPr>
        <p:style>
          <a:lnRef idx="2">
            <a:schemeClr val="accent1">
              <a:shade val="50000"/>
            </a:schemeClr>
          </a:lnRef>
          <a:fillRef idx="1">
            <a:schemeClr val="accent1"/>
          </a:fillRef>
          <a:effectRef idx="0">
            <a:schemeClr val="accent1"/>
          </a:effectRef>
          <a:fontRef idx="minor">
            <a:schemeClr val="lt1"/>
          </a:fontRef>
        </p:style>
        <p:txBody>
          <a:bodyPr lIns="77751" tIns="38876" rIns="77751" bIns="38876" anchor="ctr"/>
          <a:lstStyle/>
          <a:p>
            <a:pPr marL="266700" algn="just"/>
            <a:r>
              <a:rPr lang="ru-RU" sz="1200" b="1" dirty="0" smtClean="0">
                <a:solidFill>
                  <a:prstClr val="black"/>
                </a:solidFill>
                <a:latin typeface="Times New Roman" panose="02020603050405020304" pitchFamily="18" charset="0"/>
                <a:cs typeface="Times New Roman" panose="02020603050405020304" pitchFamily="18" charset="0"/>
              </a:rPr>
              <a:t>В случаях: </a:t>
            </a:r>
          </a:p>
          <a:p>
            <a:pPr marL="438150" indent="-171450" algn="just">
              <a:buFontTx/>
              <a:buChar char="-"/>
            </a:pPr>
            <a:r>
              <a:rPr lang="ru-RU" sz="1200" b="1" dirty="0">
                <a:solidFill>
                  <a:prstClr val="black"/>
                </a:solidFill>
                <a:latin typeface="Times New Roman" panose="02020603050405020304" pitchFamily="18" charset="0"/>
                <a:cs typeface="Times New Roman" panose="02020603050405020304" pitchFamily="18" charset="0"/>
              </a:rPr>
              <a:t>приостановления </a:t>
            </a:r>
            <a:r>
              <a:rPr lang="ru-RU" sz="1200" b="1" dirty="0" smtClean="0">
                <a:solidFill>
                  <a:prstClr val="black"/>
                </a:solidFill>
                <a:latin typeface="Times New Roman" panose="02020603050405020304" pitchFamily="18" charset="0"/>
                <a:cs typeface="Times New Roman" panose="02020603050405020304" pitchFamily="18" charset="0"/>
              </a:rPr>
              <a:t>открытия </a:t>
            </a:r>
            <a:r>
              <a:rPr lang="ru-RU" sz="1200" b="1" dirty="0">
                <a:solidFill>
                  <a:prstClr val="black"/>
                </a:solidFill>
                <a:latin typeface="Times New Roman" panose="02020603050405020304" pitchFamily="18" charset="0"/>
                <a:cs typeface="Times New Roman" panose="02020603050405020304" pitchFamily="18" charset="0"/>
              </a:rPr>
              <a:t>лицевых счетов головным исполнителям (исполнителям) по государственным контрактам (контрактам) по государственному оборонному </a:t>
            </a:r>
            <a:r>
              <a:rPr lang="ru-RU" sz="1200" b="1" dirty="0" smtClean="0">
                <a:solidFill>
                  <a:prstClr val="black"/>
                </a:solidFill>
                <a:latin typeface="Times New Roman" panose="02020603050405020304" pitchFamily="18" charset="0"/>
                <a:cs typeface="Times New Roman" panose="02020603050405020304" pitchFamily="18" charset="0"/>
              </a:rPr>
              <a:t>заказу</a:t>
            </a:r>
          </a:p>
          <a:p>
            <a:pPr marL="438150" indent="-171450" algn="just">
              <a:buFontTx/>
              <a:buChar char="-"/>
            </a:pPr>
            <a:r>
              <a:rPr lang="ru-RU" sz="1200" b="1" dirty="0">
                <a:solidFill>
                  <a:prstClr val="black"/>
                </a:solidFill>
                <a:latin typeface="Times New Roman" panose="02020603050405020304" pitchFamily="18" charset="0"/>
                <a:cs typeface="Times New Roman" panose="02020603050405020304" pitchFamily="18" charset="0"/>
              </a:rPr>
              <a:t>приостановления </a:t>
            </a:r>
            <a:r>
              <a:rPr lang="ru-RU" sz="1200" b="1" dirty="0" smtClean="0">
                <a:solidFill>
                  <a:prstClr val="black"/>
                </a:solidFill>
                <a:latin typeface="Times New Roman" panose="02020603050405020304" pitchFamily="18" charset="0"/>
                <a:cs typeface="Times New Roman" panose="02020603050405020304" pitchFamily="18" charset="0"/>
              </a:rPr>
              <a:t>операций </a:t>
            </a:r>
            <a:r>
              <a:rPr lang="ru-RU" sz="1200" b="1" dirty="0">
                <a:solidFill>
                  <a:prstClr val="black"/>
                </a:solidFill>
                <a:latin typeface="Times New Roman" panose="02020603050405020304" pitchFamily="18" charset="0"/>
                <a:cs typeface="Times New Roman" panose="02020603050405020304" pitchFamily="18" charset="0"/>
              </a:rPr>
              <a:t>по лицевым счетам головных исполнителей (</a:t>
            </a:r>
            <a:r>
              <a:rPr lang="ru-RU" sz="1200" b="1" dirty="0" smtClean="0">
                <a:solidFill>
                  <a:prstClr val="black"/>
                </a:solidFill>
                <a:latin typeface="Times New Roman" panose="02020603050405020304" pitchFamily="18" charset="0"/>
                <a:cs typeface="Times New Roman" panose="02020603050405020304" pitchFamily="18" charset="0"/>
              </a:rPr>
              <a:t>исполнителей)</a:t>
            </a:r>
          </a:p>
          <a:p>
            <a:pPr marL="438150" indent="-171450" algn="just">
              <a:buFontTx/>
              <a:buChar char="-"/>
            </a:pPr>
            <a:r>
              <a:rPr lang="ru-RU" sz="1200" b="1" dirty="0">
                <a:solidFill>
                  <a:prstClr val="black"/>
                </a:solidFill>
                <a:latin typeface="Times New Roman" panose="02020603050405020304" pitchFamily="18" charset="0"/>
                <a:cs typeface="Times New Roman" panose="02020603050405020304" pitchFamily="18" charset="0"/>
              </a:rPr>
              <a:t>н</a:t>
            </a:r>
            <a:r>
              <a:rPr lang="ru-RU" sz="1200" b="1" dirty="0" smtClean="0">
                <a:solidFill>
                  <a:prstClr val="black"/>
                </a:solidFill>
                <a:latin typeface="Times New Roman" panose="02020603050405020304" pitchFamily="18" charset="0"/>
                <a:cs typeface="Times New Roman" panose="02020603050405020304" pitchFamily="18" charset="0"/>
              </a:rPr>
              <a:t>арушения режима </a:t>
            </a:r>
            <a:r>
              <a:rPr lang="ru-RU" sz="1200" b="1" dirty="0">
                <a:solidFill>
                  <a:prstClr val="black"/>
                </a:solidFill>
                <a:latin typeface="Times New Roman" panose="02020603050405020304" pitchFamily="18" charset="0"/>
                <a:cs typeface="Times New Roman" panose="02020603050405020304" pitchFamily="18" charset="0"/>
              </a:rPr>
              <a:t>лицевого счета </a:t>
            </a:r>
            <a:endParaRPr lang="ru-RU" sz="1200" b="1" dirty="0" smtClean="0">
              <a:solidFill>
                <a:prstClr val="black"/>
              </a:solidFill>
              <a:latin typeface="Times New Roman" panose="02020603050405020304" pitchFamily="18" charset="0"/>
              <a:cs typeface="Times New Roman" panose="02020603050405020304" pitchFamily="18" charset="0"/>
            </a:endParaRPr>
          </a:p>
        </p:txBody>
      </p:sp>
      <p:sp>
        <p:nvSpPr>
          <p:cNvPr id="33" name="TextBox 32"/>
          <p:cNvSpPr txBox="1"/>
          <p:nvPr/>
        </p:nvSpPr>
        <p:spPr>
          <a:xfrm>
            <a:off x="488619" y="4164766"/>
            <a:ext cx="103094" cy="1200329"/>
          </a:xfrm>
          <a:prstGeom prst="rect">
            <a:avLst/>
          </a:prstGeom>
          <a:noFill/>
        </p:spPr>
        <p:txBody>
          <a:bodyPr wrap="square" rtlCol="0">
            <a:spAutoFit/>
          </a:bodyPr>
          <a:lstStyle/>
          <a:p>
            <a:pPr algn="ctr"/>
            <a:r>
              <a:rPr lang="ru-RU" sz="7200" b="1" dirty="0" smtClean="0">
                <a:solidFill>
                  <a:srgbClr val="FF0000"/>
                </a:solidFill>
                <a:latin typeface="Times New Roman" panose="02020603050405020304" pitchFamily="18" charset="0"/>
                <a:cs typeface="Times New Roman" panose="02020603050405020304" pitchFamily="18" charset="0"/>
              </a:rPr>
              <a:t>!</a:t>
            </a:r>
            <a:endParaRPr lang="ru-RU" sz="7200" b="1" dirty="0">
              <a:solidFill>
                <a:srgbClr val="FF0000"/>
              </a:solidFill>
              <a:latin typeface="Times New Roman" panose="02020603050405020304" pitchFamily="18" charset="0"/>
              <a:cs typeface="Times New Roman" panose="02020603050405020304" pitchFamily="18" charset="0"/>
            </a:endParaRPr>
          </a:p>
        </p:txBody>
      </p:sp>
      <p:sp>
        <p:nvSpPr>
          <p:cNvPr id="38" name="Стрелка вверх 37"/>
          <p:cNvSpPr/>
          <p:nvPr/>
        </p:nvSpPr>
        <p:spPr>
          <a:xfrm rot="5400000">
            <a:off x="7258964" y="4304761"/>
            <a:ext cx="891733" cy="1141268"/>
          </a:xfrm>
          <a:prstGeom prst="upArrow">
            <a:avLst/>
          </a:prstGeom>
          <a:solidFill>
            <a:srgbClr val="F3926F"/>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pPr>
            <a:endParaRPr lang="ru-RU">
              <a:solidFill>
                <a:prstClr val="white"/>
              </a:solidFill>
            </a:endParaRPr>
          </a:p>
        </p:txBody>
      </p:sp>
      <p:sp>
        <p:nvSpPr>
          <p:cNvPr id="4" name="Прямоугольник 3"/>
          <p:cNvSpPr/>
          <p:nvPr/>
        </p:nvSpPr>
        <p:spPr>
          <a:xfrm>
            <a:off x="7105583" y="4719644"/>
            <a:ext cx="1083758" cy="276999"/>
          </a:xfrm>
          <a:prstGeom prst="rect">
            <a:avLst/>
          </a:prstGeom>
        </p:spPr>
        <p:txBody>
          <a:bodyPr wrap="none">
            <a:spAutoFit/>
          </a:bodyPr>
          <a:lstStyle/>
          <a:p>
            <a:r>
              <a:rPr lang="ru-RU" sz="1200" b="1" dirty="0" smtClean="0">
                <a:solidFill>
                  <a:prstClr val="black"/>
                </a:solidFill>
                <a:latin typeface="Times New Roman" panose="02020603050405020304" pitchFamily="18" charset="0"/>
                <a:cs typeface="Times New Roman" panose="02020603050405020304" pitchFamily="18" charset="0"/>
              </a:rPr>
              <a:t>уведомления</a:t>
            </a:r>
            <a:endParaRPr lang="ru-RU" sz="1200" dirty="0">
              <a:solidFill>
                <a:prstClr val="black"/>
              </a:solidFill>
            </a:endParaRPr>
          </a:p>
        </p:txBody>
      </p:sp>
      <p:sp>
        <p:nvSpPr>
          <p:cNvPr id="39" name="Прямоугольник 38"/>
          <p:cNvSpPr/>
          <p:nvPr/>
        </p:nvSpPr>
        <p:spPr bwMode="auto">
          <a:xfrm>
            <a:off x="8315863" y="4318885"/>
            <a:ext cx="3503105" cy="426510"/>
          </a:xfrm>
          <a:prstGeom prst="rect">
            <a:avLst/>
          </a:prstGeom>
          <a:solidFill>
            <a:srgbClr val="D2DEEF"/>
          </a:solidFill>
          <a:ln>
            <a:noFill/>
          </a:ln>
          <a:effectLst>
            <a:glow rad="139700">
              <a:schemeClr val="accent2">
                <a:satMod val="175000"/>
                <a:alpha val="40000"/>
              </a:schemeClr>
            </a:glow>
          </a:effectLst>
          <a:scene3d>
            <a:camera prst="orthographicFront"/>
            <a:lightRig rig="threePt" dir="t"/>
          </a:scene3d>
          <a:sp3d>
            <a:bevelT/>
            <a:bevelB w="165100" prst="coolSlant"/>
          </a:sp3d>
        </p:spPr>
        <p:style>
          <a:lnRef idx="2">
            <a:schemeClr val="accent1">
              <a:shade val="50000"/>
            </a:schemeClr>
          </a:lnRef>
          <a:fillRef idx="1">
            <a:schemeClr val="accent1"/>
          </a:fillRef>
          <a:effectRef idx="0">
            <a:schemeClr val="accent1"/>
          </a:effectRef>
          <a:fontRef idx="minor">
            <a:schemeClr val="lt1"/>
          </a:fontRef>
        </p:style>
        <p:txBody>
          <a:bodyPr lIns="77749" tIns="38875" rIns="77749" bIns="38875" anchor="ctr"/>
          <a:lstStyle/>
          <a:p>
            <a:pPr algn="ctr"/>
            <a:r>
              <a:rPr lang="ru-RU" sz="1250" b="1" dirty="0" smtClean="0">
                <a:solidFill>
                  <a:prstClr val="black"/>
                </a:solidFill>
                <a:latin typeface="Times New Roman" panose="02020603050405020304" pitchFamily="18" charset="0"/>
                <a:cs typeface="Times New Roman" panose="02020603050405020304" pitchFamily="18" charset="0"/>
              </a:rPr>
              <a:t>ИСПОЛНИТЕЛЬ</a:t>
            </a:r>
            <a:endParaRPr lang="ru-RU" sz="1250" b="1" dirty="0">
              <a:solidFill>
                <a:prstClr val="black"/>
              </a:solidFill>
              <a:latin typeface="Times New Roman" panose="02020603050405020304" pitchFamily="18" charset="0"/>
              <a:cs typeface="Times New Roman" panose="02020603050405020304" pitchFamily="18" charset="0"/>
            </a:endParaRPr>
          </a:p>
        </p:txBody>
      </p:sp>
      <p:sp>
        <p:nvSpPr>
          <p:cNvPr id="40" name="Прямоугольник 39"/>
          <p:cNvSpPr/>
          <p:nvPr/>
        </p:nvSpPr>
        <p:spPr bwMode="auto">
          <a:xfrm>
            <a:off x="8315863" y="5068515"/>
            <a:ext cx="3503105" cy="426510"/>
          </a:xfrm>
          <a:prstGeom prst="rect">
            <a:avLst/>
          </a:prstGeom>
          <a:solidFill>
            <a:srgbClr val="D2DEEF"/>
          </a:solidFill>
          <a:ln>
            <a:noFill/>
          </a:ln>
          <a:effectLst>
            <a:glow rad="139700">
              <a:schemeClr val="accent2">
                <a:satMod val="175000"/>
                <a:alpha val="40000"/>
              </a:schemeClr>
            </a:glow>
          </a:effectLst>
          <a:scene3d>
            <a:camera prst="orthographicFront"/>
            <a:lightRig rig="threePt" dir="t"/>
          </a:scene3d>
          <a:sp3d>
            <a:bevelT/>
            <a:bevelB w="165100" prst="coolSlant"/>
          </a:sp3d>
        </p:spPr>
        <p:style>
          <a:lnRef idx="2">
            <a:schemeClr val="accent1">
              <a:shade val="50000"/>
            </a:schemeClr>
          </a:lnRef>
          <a:fillRef idx="1">
            <a:schemeClr val="accent1"/>
          </a:fillRef>
          <a:effectRef idx="0">
            <a:schemeClr val="accent1"/>
          </a:effectRef>
          <a:fontRef idx="minor">
            <a:schemeClr val="lt1"/>
          </a:fontRef>
        </p:style>
        <p:txBody>
          <a:bodyPr lIns="77749" tIns="38875" rIns="77749" bIns="38875" anchor="ctr"/>
          <a:lstStyle/>
          <a:p>
            <a:pPr algn="ctr"/>
            <a:r>
              <a:rPr lang="ru-RU" sz="1250" b="1" dirty="0" smtClean="0">
                <a:solidFill>
                  <a:prstClr val="black"/>
                </a:solidFill>
                <a:latin typeface="Times New Roman" panose="02020603050405020304" pitchFamily="18" charset="0"/>
                <a:cs typeface="Times New Roman" panose="02020603050405020304" pitchFamily="18" charset="0"/>
              </a:rPr>
              <a:t>РОСФИНМОНИТОРИНГ</a:t>
            </a:r>
            <a:endParaRPr lang="ru-RU" sz="1250" b="1" dirty="0">
              <a:solidFill>
                <a:prstClr val="black"/>
              </a:solidFill>
              <a:latin typeface="Times New Roman" panose="02020603050405020304" pitchFamily="18" charset="0"/>
              <a:cs typeface="Times New Roman" panose="02020603050405020304" pitchFamily="18" charset="0"/>
            </a:endParaRPr>
          </a:p>
        </p:txBody>
      </p:sp>
      <p:sp>
        <p:nvSpPr>
          <p:cNvPr id="41" name="Прямоугольник 40"/>
          <p:cNvSpPr/>
          <p:nvPr/>
        </p:nvSpPr>
        <p:spPr>
          <a:xfrm>
            <a:off x="350094" y="5612623"/>
            <a:ext cx="11468874" cy="296471"/>
          </a:xfrm>
          <a:prstGeom prst="rect">
            <a:avLst/>
          </a:prstGeom>
          <a:gradFill>
            <a:gsLst>
              <a:gs pos="0">
                <a:schemeClr val="tx2">
                  <a:lumMod val="20000"/>
                  <a:lumOff val="80000"/>
                </a:schemeClr>
              </a:gs>
              <a:gs pos="50000">
                <a:schemeClr val="bg1">
                  <a:lumMod val="95000"/>
                </a:schemeClr>
              </a:gs>
              <a:gs pos="99000">
                <a:schemeClr val="tx2">
                  <a:lumMod val="40000"/>
                  <a:lumOff val="60000"/>
                  <a:alpha val="34000"/>
                </a:schemeClr>
              </a:gs>
            </a:gsLst>
            <a:lin ang="5400000" scaled="0"/>
          </a:gradFill>
          <a:effectLst>
            <a:glow rad="101600">
              <a:schemeClr val="bg2">
                <a:alpha val="38000"/>
              </a:schemeClr>
            </a:glow>
            <a:softEdge rad="203200"/>
          </a:effectLst>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100" b="1" dirty="0" smtClean="0">
                <a:solidFill>
                  <a:prstClr val="black"/>
                </a:solidFill>
                <a:latin typeface="Times New Roman" panose="02020603050405020304" pitchFamily="18" charset="0"/>
                <a:cs typeface="Times New Roman" panose="02020603050405020304" pitchFamily="18" charset="0"/>
              </a:rPr>
              <a:t>СПРАВОЧНО: В </a:t>
            </a:r>
            <a:r>
              <a:rPr lang="ru-RU" sz="1100" b="1" dirty="0">
                <a:solidFill>
                  <a:prstClr val="black"/>
                </a:solidFill>
                <a:latin typeface="Times New Roman" panose="02020603050405020304" pitchFamily="18" charset="0"/>
                <a:cs typeface="Times New Roman" panose="02020603050405020304" pitchFamily="18" charset="0"/>
              </a:rPr>
              <a:t>ПЕРИОД </a:t>
            </a:r>
            <a:r>
              <a:rPr lang="ru-RU" sz="1100" b="1" dirty="0" smtClean="0">
                <a:solidFill>
                  <a:prstClr val="black"/>
                </a:solidFill>
                <a:latin typeface="Times New Roman" panose="02020603050405020304" pitchFamily="18" charset="0"/>
                <a:cs typeface="Times New Roman" panose="02020603050405020304" pitchFamily="18" charset="0"/>
              </a:rPr>
              <a:t>С 1 ЯНВАРЯ ПО 1 АВГУСТА 2018 ГОДА НАПРАВЛЕНО </a:t>
            </a:r>
            <a:r>
              <a:rPr lang="ru-RU" sz="1400" b="1" dirty="0" smtClean="0">
                <a:solidFill>
                  <a:prstClr val="black"/>
                </a:solidFill>
                <a:latin typeface="Times New Roman" panose="02020603050405020304" pitchFamily="18" charset="0"/>
                <a:cs typeface="Times New Roman" panose="02020603050405020304" pitchFamily="18" charset="0"/>
              </a:rPr>
              <a:t>3 581 </a:t>
            </a:r>
            <a:r>
              <a:rPr lang="ru-RU" sz="1100" b="1" dirty="0" smtClean="0">
                <a:solidFill>
                  <a:prstClr val="black"/>
                </a:solidFill>
                <a:latin typeface="Times New Roman" panose="02020603050405020304" pitchFamily="18" charset="0"/>
                <a:cs typeface="Times New Roman" panose="02020603050405020304" pitchFamily="18" charset="0"/>
              </a:rPr>
              <a:t>УВЕДОМЛЕНИЕ</a:t>
            </a:r>
            <a:endParaRPr lang="ru-RU" sz="1100" b="1" dirty="0">
              <a:solidFill>
                <a:prstClr val="black"/>
              </a:solidFill>
              <a:latin typeface="Times New Roman" panose="02020603050405020304" pitchFamily="18" charset="0"/>
              <a:cs typeface="Times New Roman" panose="02020603050405020304" pitchFamily="18" charset="0"/>
            </a:endParaRPr>
          </a:p>
        </p:txBody>
      </p:sp>
      <p:sp>
        <p:nvSpPr>
          <p:cNvPr id="42" name="Прямоугольник 41">
            <a:extLst>
              <a:ext uri="{FF2B5EF4-FFF2-40B4-BE49-F238E27FC236}">
                <a16:creationId xmlns="" xmlns:a16="http://schemas.microsoft.com/office/drawing/2014/main" id="{893C342D-F3AD-489B-ABC6-B603DC735B0A}"/>
              </a:ext>
            </a:extLst>
          </p:cNvPr>
          <p:cNvSpPr/>
          <p:nvPr/>
        </p:nvSpPr>
        <p:spPr bwMode="auto">
          <a:xfrm>
            <a:off x="350092" y="6004543"/>
            <a:ext cx="11468874" cy="741314"/>
          </a:xfrm>
          <a:prstGeom prst="rect">
            <a:avLst/>
          </a:prstGeom>
          <a:solidFill>
            <a:srgbClr val="FEDEC6"/>
          </a:solidFill>
          <a:ln>
            <a:noFill/>
          </a:ln>
          <a:effectLst>
            <a:softEdge rad="0"/>
          </a:effectLst>
          <a:scene3d>
            <a:camera prst="orthographicFront"/>
            <a:lightRig rig="threePt" dir="t"/>
          </a:scene3d>
          <a:sp3d>
            <a:bevelT/>
            <a:bevelB w="165100" prst="coolSlant"/>
          </a:sp3d>
        </p:spPr>
        <p:style>
          <a:lnRef idx="2">
            <a:schemeClr val="accent1">
              <a:shade val="50000"/>
            </a:schemeClr>
          </a:lnRef>
          <a:fillRef idx="1">
            <a:schemeClr val="accent1"/>
          </a:fillRef>
          <a:effectRef idx="0">
            <a:schemeClr val="accent1"/>
          </a:effectRef>
          <a:fontRef idx="minor">
            <a:schemeClr val="lt1"/>
          </a:fontRef>
        </p:style>
        <p:txBody>
          <a:bodyPr lIns="77751" tIns="38876" rIns="77751" bIns="38876" anchor="ctr"/>
          <a:lstStyle/>
          <a:p>
            <a:pPr algn="ctr"/>
            <a:r>
              <a:rPr lang="ru-RU" sz="1300" b="1" dirty="0" smtClean="0">
                <a:solidFill>
                  <a:prstClr val="black"/>
                </a:solidFill>
                <a:latin typeface="Times New Roman" panose="02020603050405020304" pitchFamily="18" charset="0"/>
                <a:cs typeface="Times New Roman" panose="02020603050405020304" pitchFamily="18" charset="0"/>
              </a:rPr>
              <a:t>В СЛУЧАЯХ КАССОВЫХ ВЫПЛАТ СО СЧЕТОВ ТЕРРИТОРИАЛЬНЫХ ОРГАНОВ ФЕДЕРАЛЬНОГО КАЗНАЧЕЙСТВА </a:t>
            </a:r>
          </a:p>
          <a:p>
            <a:pPr algn="ctr"/>
            <a:r>
              <a:rPr lang="ru-RU" sz="1300" b="1" dirty="0" smtClean="0">
                <a:solidFill>
                  <a:prstClr val="black"/>
                </a:solidFill>
                <a:latin typeface="Times New Roman" panose="02020603050405020304" pitchFamily="18" charset="0"/>
                <a:cs typeface="Times New Roman" panose="02020603050405020304" pitchFamily="18" charset="0"/>
              </a:rPr>
              <a:t>И ПЛАТЕЖАХ С ЛИЦЕВЫХ СЧЕТОВ УЧАСТНИКОВ И НЕУЧАСТНИКОВ БЮДЖЕТНОГО ПРОЦЕССА </a:t>
            </a:r>
          </a:p>
          <a:p>
            <a:pPr algn="ctr"/>
            <a:r>
              <a:rPr lang="ru-RU" sz="1300" b="1" dirty="0" smtClean="0">
                <a:solidFill>
                  <a:srgbClr val="FF0000"/>
                </a:solidFill>
                <a:latin typeface="Times New Roman" panose="02020603050405020304" pitchFamily="18" charset="0"/>
                <a:cs typeface="Times New Roman" panose="02020603050405020304" pitchFamily="18" charset="0"/>
              </a:rPr>
              <a:t>НА СУММУ РАВНУЮ ИЛИ БОЛЬШУЮ </a:t>
            </a:r>
            <a:r>
              <a:rPr lang="ru-RU" sz="1600" b="1" dirty="0" smtClean="0">
                <a:solidFill>
                  <a:srgbClr val="FF0000"/>
                </a:solidFill>
                <a:latin typeface="Times New Roman" panose="02020603050405020304" pitchFamily="18" charset="0"/>
                <a:cs typeface="Times New Roman" panose="02020603050405020304" pitchFamily="18" charset="0"/>
              </a:rPr>
              <a:t>1 000 000 </a:t>
            </a:r>
            <a:r>
              <a:rPr lang="ru-RU" sz="1300" b="1" dirty="0" smtClean="0">
                <a:solidFill>
                  <a:srgbClr val="FF0000"/>
                </a:solidFill>
                <a:latin typeface="Times New Roman" panose="02020603050405020304" pitchFamily="18" charset="0"/>
                <a:cs typeface="Times New Roman" panose="02020603050405020304" pitchFamily="18" charset="0"/>
              </a:rPr>
              <a:t>РУБЛЕЙ</a:t>
            </a:r>
            <a:r>
              <a:rPr lang="ru-RU" sz="1300" b="1" dirty="0" smtClean="0">
                <a:solidFill>
                  <a:prstClr val="black"/>
                </a:solidFill>
                <a:latin typeface="Times New Roman" panose="02020603050405020304" pitchFamily="18" charset="0"/>
                <a:cs typeface="Times New Roman" panose="02020603050405020304" pitchFamily="18" charset="0"/>
              </a:rPr>
              <a:t> ИНФОРМАЦИЯ НАПРАВЛЯЕТСЯ В РОСФИНМОНИТОРИНГ</a:t>
            </a:r>
          </a:p>
        </p:txBody>
      </p:sp>
      <p:sp>
        <p:nvSpPr>
          <p:cNvPr id="23" name="TextBox 22"/>
          <p:cNvSpPr txBox="1"/>
          <p:nvPr/>
        </p:nvSpPr>
        <p:spPr>
          <a:xfrm>
            <a:off x="496457" y="5790363"/>
            <a:ext cx="103094" cy="1107996"/>
          </a:xfrm>
          <a:prstGeom prst="rect">
            <a:avLst/>
          </a:prstGeom>
          <a:noFill/>
        </p:spPr>
        <p:txBody>
          <a:bodyPr wrap="square" rtlCol="0">
            <a:spAutoFit/>
          </a:bodyPr>
          <a:lstStyle/>
          <a:p>
            <a:pPr algn="ctr"/>
            <a:r>
              <a:rPr lang="ru-RU" sz="6600" b="1" dirty="0" smtClean="0">
                <a:solidFill>
                  <a:srgbClr val="FF0000"/>
                </a:solidFill>
                <a:latin typeface="Times New Roman" panose="02020603050405020304" pitchFamily="18" charset="0"/>
                <a:cs typeface="Times New Roman" panose="02020603050405020304" pitchFamily="18" charset="0"/>
              </a:rPr>
              <a:t>!</a:t>
            </a:r>
            <a:endParaRPr lang="ru-RU" sz="72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669724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7_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1_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4_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6.xml><?xml version="1.0" encoding="utf-8"?>
<a:theme xmlns:a="http://schemas.openxmlformats.org/drawingml/2006/main" name="5_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10_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12_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13_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2358</TotalTime>
  <Words>3757</Words>
  <Application>Microsoft Office PowerPoint</Application>
  <PresentationFormat>Произвольный</PresentationFormat>
  <Paragraphs>450</Paragraphs>
  <Slides>16</Slides>
  <Notes>5</Notes>
  <HiddenSlides>0</HiddenSlides>
  <MMClips>0</MMClips>
  <ScaleCrop>false</ScaleCrop>
  <HeadingPairs>
    <vt:vector size="4" baseType="variant">
      <vt:variant>
        <vt:lpstr>Тема</vt:lpstr>
      </vt:variant>
      <vt:variant>
        <vt:i4>10</vt:i4>
      </vt:variant>
      <vt:variant>
        <vt:lpstr>Заголовки слайдов</vt:lpstr>
      </vt:variant>
      <vt:variant>
        <vt:i4>16</vt:i4>
      </vt:variant>
    </vt:vector>
  </HeadingPairs>
  <TitlesOfParts>
    <vt:vector size="26" baseType="lpstr">
      <vt:lpstr>Тема Office</vt:lpstr>
      <vt:lpstr>3_Тема Office</vt:lpstr>
      <vt:lpstr>2_Тема Office</vt:lpstr>
      <vt:lpstr>1_Тема Office</vt:lpstr>
      <vt:lpstr>4_Тема Office</vt:lpstr>
      <vt:lpstr>5_Тема Office</vt:lpstr>
      <vt:lpstr>10_Тема Office</vt:lpstr>
      <vt:lpstr>12_Тема Office</vt:lpstr>
      <vt:lpstr>13_Тема Office</vt:lpstr>
      <vt:lpstr>7_Тема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Спасибо за внимание!</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Imam</dc:creator>
  <cp:lastModifiedBy>TreznyukAA</cp:lastModifiedBy>
  <cp:revision>147</cp:revision>
  <cp:lastPrinted>2018-08-29T12:19:38Z</cp:lastPrinted>
  <dcterms:created xsi:type="dcterms:W3CDTF">2018-05-13T15:09:28Z</dcterms:created>
  <dcterms:modified xsi:type="dcterms:W3CDTF">2018-08-31T04:23:16Z</dcterms:modified>
</cp:coreProperties>
</file>