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rts/colors1.xml" ContentType="application/vnd.ms-office.chartcolorstyle+xml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95" r:id="rId1"/>
    <p:sldMasterId id="2147483772" r:id="rId2"/>
    <p:sldMasterId id="2147483713" r:id="rId3"/>
  </p:sldMasterIdLst>
  <p:notesMasterIdLst>
    <p:notesMasterId r:id="rId28"/>
  </p:notesMasterIdLst>
  <p:handoutMasterIdLst>
    <p:handoutMasterId r:id="rId29"/>
  </p:handoutMasterIdLst>
  <p:sldIdLst>
    <p:sldId id="334" r:id="rId4"/>
    <p:sldId id="413" r:id="rId5"/>
    <p:sldId id="414" r:id="rId6"/>
    <p:sldId id="336" r:id="rId7"/>
    <p:sldId id="417" r:id="rId8"/>
    <p:sldId id="410" r:id="rId9"/>
    <p:sldId id="415" r:id="rId10"/>
    <p:sldId id="422" r:id="rId11"/>
    <p:sldId id="423" r:id="rId12"/>
    <p:sldId id="424" r:id="rId13"/>
    <p:sldId id="425" r:id="rId14"/>
    <p:sldId id="426" r:id="rId15"/>
    <p:sldId id="427" r:id="rId16"/>
    <p:sldId id="428" r:id="rId17"/>
    <p:sldId id="429" r:id="rId18"/>
    <p:sldId id="430" r:id="rId19"/>
    <p:sldId id="431" r:id="rId20"/>
    <p:sldId id="420" r:id="rId21"/>
    <p:sldId id="421" r:id="rId22"/>
    <p:sldId id="419" r:id="rId23"/>
    <p:sldId id="432" r:id="rId24"/>
    <p:sldId id="433" r:id="rId25"/>
    <p:sldId id="434" r:id="rId26"/>
    <p:sldId id="333" r:id="rId27"/>
  </p:sldIdLst>
  <p:sldSz cx="9144000" cy="5143500" type="screen16x9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917" userDrawn="1">
          <p15:clr>
            <a:srgbClr val="A4A3A4"/>
          </p15:clr>
        </p15:guide>
        <p15:guide id="2" orient="horz" pos="2958" userDrawn="1">
          <p15:clr>
            <a:srgbClr val="A4A3A4"/>
          </p15:clr>
        </p15:guide>
        <p15:guide id="3" orient="horz" pos="645" userDrawn="1">
          <p15:clr>
            <a:srgbClr val="A4A3A4"/>
          </p15:clr>
        </p15:guide>
        <p15:guide id="4" orient="horz" pos="226" userDrawn="1">
          <p15:clr>
            <a:srgbClr val="A4A3A4"/>
          </p15:clr>
        </p15:guide>
        <p15:guide id="5" orient="horz" pos="283" userDrawn="1">
          <p15:clr>
            <a:srgbClr val="A4A3A4"/>
          </p15:clr>
        </p15:guide>
        <p15:guide id="6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radley Neill" initials="BN" lastIdx="7" clrIdx="0"/>
  <p:cmAuthor id="2" name="Скобарев" initials="В.Ю." lastIdx="2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2D7F"/>
    <a:srgbClr val="00A7B5"/>
    <a:srgbClr val="9BD732"/>
    <a:srgbClr val="F4F2EF"/>
    <a:srgbClr val="E9E5DF"/>
    <a:srgbClr val="FFFFFF"/>
    <a:srgbClr val="C8BEAF"/>
    <a:srgbClr val="DED8CF"/>
    <a:srgbClr val="E92841"/>
    <a:srgbClr val="FF7D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77" autoAdjust="0"/>
    <p:restoredTop sz="96374" autoAdjust="0"/>
  </p:normalViewPr>
  <p:slideViewPr>
    <p:cSldViewPr snapToGrid="0" snapToObjects="1">
      <p:cViewPr varScale="1">
        <p:scale>
          <a:sx n="106" d="100"/>
          <a:sy n="106" d="100"/>
        </p:scale>
        <p:origin x="-90" y="-654"/>
      </p:cViewPr>
      <p:guideLst>
        <p:guide orient="horz" pos="917"/>
        <p:guide orient="horz" pos="2958"/>
        <p:guide orient="horz" pos="645"/>
        <p:guide orient="horz" pos="226"/>
        <p:guide orient="horz" pos="283"/>
        <p:guide pos="2880"/>
      </p:guideLst>
    </p:cSldViewPr>
  </p:slideViewPr>
  <p:outlineViewPr>
    <p:cViewPr>
      <p:scale>
        <a:sx n="33" d="100"/>
        <a:sy n="33" d="100"/>
      </p:scale>
      <p:origin x="0" y="-201336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75" d="100"/>
        <a:sy n="75" d="100"/>
      </p:scale>
      <p:origin x="0" y="-2772"/>
    </p:cViewPr>
  </p:sorterViewPr>
  <p:notesViewPr>
    <p:cSldViewPr snapToGrid="0" snapToObjects="1">
      <p:cViewPr varScale="1">
        <p:scale>
          <a:sx n="72" d="100"/>
          <a:sy n="72" d="100"/>
        </p:scale>
        <p:origin x="4020" y="7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commentAuthors" Target="commentAuthors.xml"/><Relationship Id="rId8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C:\&#1044;&#1086;&#1082;&#1091;&#1084;&#1077;&#1085;&#1090;&#1099;%20-%20&#1055;&#1045;&#1070;\&#1055;&#1056;&#1054;&#1044;&#1042;&#1048;&#1046;&#1045;&#1053;&#1048;&#1045;\&#1040;&#1085;&#1072;&#1083;&#1080;&#1090;&#1080;&#1095;&#1077;&#1089;&#1082;&#1080;&#1077;%20&#1084;&#1072;&#1090;&#1077;&#1088;&#1080;&#1072;&#1083;&#1099;\&#1057;&#1090;&#1072;&#1090;&#1080;&#1089;&#1090;&#1080;&#1082;&#1072;%20&#1086;&#1090;&#1095;&#1077;&#1090;&#1085;&#1086;&#1089;&#1090;&#1080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1167350344645052E-2"/>
          <c:y val="6.6657761292838805E-2"/>
          <c:w val="0.96606499999999984"/>
          <c:h val="0.8948129999999998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Азия/Австралия/НЗ</c:v>
                </c:pt>
              </c:strCache>
            </c:strRef>
          </c:tx>
          <c:spPr>
            <a:solidFill>
              <a:schemeClr val="accent3">
                <a:alpha val="90000"/>
              </a:schemeClr>
            </a:solidFill>
            <a:ln w="12700" cap="flat">
              <a:noFill/>
              <a:miter lim="4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cat>
            <c:strRef>
              <c:f>Sheet1!$B$1:$E$1</c:f>
              <c:strCache>
                <c:ptCount val="3"/>
                <c:pt idx="0">
                  <c:v>2012</c:v>
                </c:pt>
                <c:pt idx="1">
                  <c:v>2014</c:v>
                </c:pt>
                <c:pt idx="2">
                  <c:v>2016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0.17400000000002</c:v>
                </c:pt>
                <c:pt idx="1">
                  <c:v>0.20000000000002269</c:v>
                </c:pt>
                <c:pt idx="2">
                  <c:v>1.0400000000001179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9F2-4BFC-B925-1B36202CC391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Северная Америка</c:v>
                </c:pt>
              </c:strCache>
            </c:strRef>
          </c:tx>
          <c:spPr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 w="12700" cap="flat">
              <a:noFill/>
              <a:miter lim="4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B9F2-4BFC-B925-1B36202CC391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/>
                      <a:t>$4 трлн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B9F2-4BFC-B925-1B36202CC39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/>
                      <a:t>$7 трлн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B9F2-4BFC-B925-1B36202CC39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/>
                      <a:t>$10 трлн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B9F2-4BFC-B925-1B36202CC39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numFmt formatCode="&quot;$&quot;#,##0&quot;T&quot;;&quot;-&quot;&quot;$&quot;#,##0&quot;T&quot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1" i="0" u="none" strike="noStrike">
                    <a:solidFill>
                      <a:schemeClr val="bg1"/>
                    </a:solidFill>
                    <a:latin typeface="Arial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Sheet1!$B$1:$E$1</c:f>
              <c:strCache>
                <c:ptCount val="3"/>
                <c:pt idx="0">
                  <c:v>2012</c:v>
                </c:pt>
                <c:pt idx="1">
                  <c:v>2014</c:v>
                </c:pt>
                <c:pt idx="2">
                  <c:v>2016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4.3290000000004927</c:v>
                </c:pt>
                <c:pt idx="1">
                  <c:v>7.3000000000008294</c:v>
                </c:pt>
                <c:pt idx="2">
                  <c:v>9.8100000000011178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B9F2-4BFC-B925-1B36202CC391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Европа</c:v>
                </c:pt>
              </c:strCache>
            </c:strRef>
          </c:tx>
          <c:spPr>
            <a:gradFill flip="none" rotWithShape="1"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5">
                    <a:lumMod val="97000"/>
                    <a:lumOff val="300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 w="12700" cap="flat">
              <a:noFill/>
              <a:miter lim="4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/>
                      <a:t>$9 трлн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B9F2-4BFC-B925-1B36202CC39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dirty="0"/>
                      <a:t>$11 трлн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B9F2-4BFC-B925-1B36202CC39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/>
                      <a:t>$12 трлн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B9F2-4BFC-B925-1B36202CC39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numFmt formatCode="&quot;$&quot;#,##0&quot;T&quot;;&quot;-&quot;&quot;$&quot;#,##0&quot;T&quot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1" i="0" u="none" strike="noStrike">
                    <a:solidFill>
                      <a:srgbClr val="FFFFFF"/>
                    </a:solidFill>
                    <a:latin typeface="Arial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Sheet1!$B$1:$E$1</c:f>
              <c:strCache>
                <c:ptCount val="3"/>
                <c:pt idx="0">
                  <c:v>2012</c:v>
                </c:pt>
                <c:pt idx="1">
                  <c:v>2014</c:v>
                </c:pt>
                <c:pt idx="2">
                  <c:v>2016</c:v>
                </c:pt>
              </c:strCache>
            </c:strRef>
          </c:cat>
          <c:val>
            <c:numRef>
              <c:f>Sheet1!$B$4:$E$4</c:f>
              <c:numCache>
                <c:formatCode>General</c:formatCode>
                <c:ptCount val="4"/>
                <c:pt idx="0">
                  <c:v>8.7580000000009957</c:v>
                </c:pt>
                <c:pt idx="1">
                  <c:v>10.7700000000012</c:v>
                </c:pt>
                <c:pt idx="2">
                  <c:v>12.040000000001401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B9F2-4BFC-B925-1B36202CC3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5"/>
        <c:overlap val="100"/>
        <c:axId val="83819520"/>
        <c:axId val="70622528"/>
      </c:barChart>
      <c:catAx>
        <c:axId val="8381952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one"/>
        <c:spPr>
          <a:ln w="12700" cap="flat">
            <a:solidFill>
              <a:srgbClr val="000000"/>
            </a:solidFill>
            <a:prstDash val="solid"/>
            <a:round/>
          </a:ln>
        </c:spPr>
        <c:txPr>
          <a:bodyPr rot="0"/>
          <a:lstStyle/>
          <a:p>
            <a:pPr>
              <a:defRPr sz="1200" b="1" i="0" u="none" strike="noStrike">
                <a:solidFill>
                  <a:srgbClr val="000000"/>
                </a:solidFill>
                <a:latin typeface="Calibri"/>
              </a:defRPr>
            </a:pPr>
            <a:endParaRPr lang="ru-RU"/>
          </a:p>
        </c:txPr>
        <c:crossAx val="70622528"/>
        <c:crosses val="autoZero"/>
        <c:auto val="1"/>
        <c:lblAlgn val="ctr"/>
        <c:lblOffset val="100"/>
        <c:noMultiLvlLbl val="1"/>
      </c:catAx>
      <c:valAx>
        <c:axId val="70622528"/>
        <c:scaling>
          <c:orientation val="minMax"/>
          <c:max val="40.190000000000005"/>
          <c:min val="0"/>
        </c:scaling>
        <c:delete val="0"/>
        <c:axPos val="l"/>
        <c:numFmt formatCode="0.####" sourceLinked="0"/>
        <c:majorTickMark val="none"/>
        <c:minorTickMark val="none"/>
        <c:tickLblPos val="none"/>
        <c:spPr>
          <a:ln w="12700" cap="flat">
            <a:noFill/>
            <a:prstDash val="solid"/>
            <a:round/>
          </a:ln>
        </c:spPr>
        <c:txPr>
          <a:bodyPr rot="0"/>
          <a:lstStyle/>
          <a:p>
            <a:pPr>
              <a:defRPr sz="1200" b="1" i="0" u="none" strike="noStrike">
                <a:solidFill>
                  <a:srgbClr val="000000"/>
                </a:solidFill>
                <a:latin typeface="Calibri"/>
              </a:defRPr>
            </a:pPr>
            <a:endParaRPr lang="ru-RU"/>
          </a:p>
        </c:txPr>
        <c:crossAx val="83819520"/>
        <c:crosses val="autoZero"/>
        <c:crossBetween val="between"/>
        <c:majorUnit val="10.047500000000001"/>
        <c:minorUnit val="5.0237499999999997"/>
      </c:valAx>
      <c:spPr>
        <a:noFill/>
        <a:ln w="12700" cap="flat">
          <a:noFill/>
          <a:miter lim="400000"/>
        </a:ln>
        <a:effectLst/>
      </c:spPr>
    </c:plotArea>
    <c:legend>
      <c:legendPos val="r"/>
      <c:layout>
        <c:manualLayout>
          <c:xMode val="edge"/>
          <c:yMode val="edge"/>
          <c:x val="1.1111780244510715E-2"/>
          <c:y val="1.5308845317963948E-2"/>
          <c:w val="0.39428190881732184"/>
          <c:h val="0.35622641814569644"/>
        </c:manualLayout>
      </c:layout>
      <c:overlay val="0"/>
      <c:txPr>
        <a:bodyPr/>
        <a:lstStyle/>
        <a:p>
          <a:pPr>
            <a:defRPr sz="900"/>
          </a:pPr>
          <a:endParaRPr lang="ru-RU"/>
        </a:p>
      </c:txPr>
    </c:legend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l">
              <a:defRPr kumimoji="0" lang="ru-RU" sz="1400" b="0" i="0" u="none" strike="noStrike" kern="1200" cap="none" spc="0" normalizeH="0" baseline="0" dirty="0">
                <a:ln>
                  <a:noFill/>
                </a:ln>
                <a:solidFill>
                  <a:srgbClr val="4F2D7F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pPr>
            <a:r>
              <a:rPr kumimoji="0" lang="ru-RU" sz="1400" b="0" i="0" u="none" strike="noStrike" kern="1200" cap="none" spc="0" normalizeH="0" baseline="0" dirty="0">
                <a:ln>
                  <a:noFill/>
                </a:ln>
                <a:solidFill>
                  <a:srgbClr val="4F2D7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Количество нефинансовых отчетов в мире 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Лист1!$B$1</c:f>
              <c:strCache>
                <c:ptCount val="1"/>
                <c:pt idx="0">
                  <c:v>В мире</c:v>
                </c:pt>
              </c:strCache>
            </c:strRef>
          </c:tx>
          <c:spPr>
            <a:gradFill flip="none" rotWithShape="1">
              <a:gsLst>
                <a:gs pos="0">
                  <a:srgbClr val="00A7B5">
                    <a:lumMod val="67000"/>
                  </a:srgbClr>
                </a:gs>
                <a:gs pos="48000">
                  <a:srgbClr val="00A7B5">
                    <a:lumMod val="97000"/>
                    <a:lumOff val="3000"/>
                  </a:srgbClr>
                </a:gs>
                <a:gs pos="100000">
                  <a:srgbClr val="4F2D7F">
                    <a:lumMod val="60000"/>
                    <a:lumOff val="40000"/>
                  </a:srgbClr>
                </a:gs>
              </a:gsLst>
              <a:lin ang="5400000" scaled="1"/>
              <a:tileRect/>
            </a:gradFill>
            <a:ln>
              <a:noFill/>
            </a:ln>
            <a:effectLst/>
          </c:spPr>
          <c:invertIfNegative val="0"/>
          <c:dLbls>
            <c:dLbl>
              <c:idx val="16"/>
              <c:layout>
                <c:manualLayout>
                  <c:x val="2.4171950117279163E-2"/>
                  <c:y val="-3.0529761111654936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9D26-CB4B-8BAA-888EFFCBA37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Лист1!$A$2:$A$18</c:f>
              <c:strCache>
                <c:ptCount val="17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</c:strCache>
            </c:strRef>
          </c:cat>
          <c:val>
            <c:numRef>
              <c:f>Лист1!$B$2:$B$18</c:f>
              <c:numCache>
                <c:formatCode>General</c:formatCode>
                <c:ptCount val="17"/>
                <c:pt idx="0">
                  <c:v>125</c:v>
                </c:pt>
                <c:pt idx="1">
                  <c:v>148</c:v>
                </c:pt>
                <c:pt idx="2">
                  <c:v>167</c:v>
                </c:pt>
                <c:pt idx="3">
                  <c:v>289</c:v>
                </c:pt>
                <c:pt idx="4">
                  <c:v>393</c:v>
                </c:pt>
                <c:pt idx="5">
                  <c:v>544</c:v>
                </c:pt>
                <c:pt idx="6">
                  <c:v>749</c:v>
                </c:pt>
                <c:pt idx="7">
                  <c:v>1190</c:v>
                </c:pt>
                <c:pt idx="8">
                  <c:v>1591</c:v>
                </c:pt>
                <c:pt idx="9">
                  <c:v>2103</c:v>
                </c:pt>
                <c:pt idx="10">
                  <c:v>3202</c:v>
                </c:pt>
                <c:pt idx="11">
                  <c:v>3789</c:v>
                </c:pt>
                <c:pt idx="12">
                  <c:v>4875</c:v>
                </c:pt>
                <c:pt idx="13">
                  <c:v>5476</c:v>
                </c:pt>
                <c:pt idx="14">
                  <c:v>6035</c:v>
                </c:pt>
                <c:pt idx="15">
                  <c:v>6315</c:v>
                </c:pt>
                <c:pt idx="16">
                  <c:v>6486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D1F-4F8C-AB0B-77EF46A216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0625536"/>
        <c:axId val="82096640"/>
      </c:barChart>
      <c:catAx>
        <c:axId val="90625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1" u="none" strike="noStrike" kern="1200" baseline="0">
                <a:solidFill>
                  <a:srgbClr val="4F2D7F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2096640"/>
        <c:crosses val="autoZero"/>
        <c:auto val="1"/>
        <c:lblAlgn val="ctr"/>
        <c:lblOffset val="100"/>
        <c:tickLblSkip val="2"/>
        <c:tickMarkSkip val="2"/>
        <c:noMultiLvlLbl val="0"/>
      </c:catAx>
      <c:valAx>
        <c:axId val="820966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06255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ru-RU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7169552505829978"/>
          <c:y val="8.8364153127739806E-2"/>
          <c:w val="0.577460644401942"/>
          <c:h val="0.7080901872931715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Лист6!$A$2</c:f>
              <c:strCache>
                <c:ptCount val="1"/>
                <c:pt idx="0">
                  <c:v>Нефтегазовая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Лист6!$F$1:$L$1</c:f>
              <c:numCache>
                <c:formatCode>General</c:formatCode>
                <c:ptCount val="7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</c:numCache>
            </c:numRef>
          </c:cat>
          <c:val>
            <c:numRef>
              <c:f>Лист6!$F$2:$L$2</c:f>
              <c:numCache>
                <c:formatCode>General</c:formatCode>
                <c:ptCount val="7"/>
                <c:pt idx="0">
                  <c:v>9</c:v>
                </c:pt>
                <c:pt idx="1">
                  <c:v>14</c:v>
                </c:pt>
                <c:pt idx="2">
                  <c:v>10</c:v>
                </c:pt>
                <c:pt idx="3">
                  <c:v>11</c:v>
                </c:pt>
                <c:pt idx="4">
                  <c:v>12</c:v>
                </c:pt>
                <c:pt idx="5">
                  <c:v>11</c:v>
                </c:pt>
                <c:pt idx="6">
                  <c:v>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884-4313-8811-420D666255A5}"/>
            </c:ext>
          </c:extLst>
        </c:ser>
        <c:ser>
          <c:idx val="1"/>
          <c:order val="1"/>
          <c:tx>
            <c:strRef>
              <c:f>Лист6!$A$3</c:f>
              <c:strCache>
                <c:ptCount val="1"/>
                <c:pt idx="0">
                  <c:v>Энергетический сектор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Лист6!$F$1:$L$1</c:f>
              <c:numCache>
                <c:formatCode>General</c:formatCode>
                <c:ptCount val="7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</c:numCache>
            </c:numRef>
          </c:cat>
          <c:val>
            <c:numRef>
              <c:f>Лист6!$F$3:$L$3</c:f>
              <c:numCache>
                <c:formatCode>General</c:formatCode>
                <c:ptCount val="7"/>
                <c:pt idx="0">
                  <c:v>18</c:v>
                </c:pt>
                <c:pt idx="1">
                  <c:v>17</c:v>
                </c:pt>
                <c:pt idx="2">
                  <c:v>14</c:v>
                </c:pt>
                <c:pt idx="3">
                  <c:v>20</c:v>
                </c:pt>
                <c:pt idx="4">
                  <c:v>18</c:v>
                </c:pt>
                <c:pt idx="5">
                  <c:v>15</c:v>
                </c:pt>
                <c:pt idx="6">
                  <c:v>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884-4313-8811-420D666255A5}"/>
            </c:ext>
          </c:extLst>
        </c:ser>
        <c:ser>
          <c:idx val="2"/>
          <c:order val="2"/>
          <c:tx>
            <c:strRef>
              <c:f>Лист6!$A$4</c:f>
              <c:strCache>
                <c:ptCount val="1"/>
                <c:pt idx="0">
                  <c:v>Финансы и страхование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Лист6!$F$1:$L$1</c:f>
              <c:numCache>
                <c:formatCode>General</c:formatCode>
                <c:ptCount val="7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</c:numCache>
            </c:numRef>
          </c:cat>
          <c:val>
            <c:numRef>
              <c:f>Лист6!$F$4:$L$4</c:f>
              <c:numCache>
                <c:formatCode>General</c:formatCode>
                <c:ptCount val="7"/>
                <c:pt idx="0">
                  <c:v>7</c:v>
                </c:pt>
                <c:pt idx="1">
                  <c:v>8</c:v>
                </c:pt>
                <c:pt idx="2">
                  <c:v>6</c:v>
                </c:pt>
                <c:pt idx="3">
                  <c:v>6</c:v>
                </c:pt>
                <c:pt idx="4">
                  <c:v>6</c:v>
                </c:pt>
                <c:pt idx="5">
                  <c:v>7</c:v>
                </c:pt>
                <c:pt idx="6">
                  <c:v>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884-4313-8811-420D666255A5}"/>
            </c:ext>
          </c:extLst>
        </c:ser>
        <c:ser>
          <c:idx val="3"/>
          <c:order val="3"/>
          <c:tx>
            <c:strRef>
              <c:f>Лист6!$A$5</c:f>
              <c:strCache>
                <c:ptCount val="1"/>
                <c:pt idx="0">
                  <c:v>Металлургическая и горнодобывающая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Лист6!$F$1:$L$1</c:f>
              <c:numCache>
                <c:formatCode>General</c:formatCode>
                <c:ptCount val="7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</c:numCache>
            </c:numRef>
          </c:cat>
          <c:val>
            <c:numRef>
              <c:f>Лист6!$F$5:$L$5</c:f>
              <c:numCache>
                <c:formatCode>General</c:formatCode>
                <c:ptCount val="7"/>
                <c:pt idx="0">
                  <c:v>6</c:v>
                </c:pt>
                <c:pt idx="1">
                  <c:v>11</c:v>
                </c:pt>
                <c:pt idx="2">
                  <c:v>8</c:v>
                </c:pt>
                <c:pt idx="3">
                  <c:v>8</c:v>
                </c:pt>
                <c:pt idx="4">
                  <c:v>11</c:v>
                </c:pt>
                <c:pt idx="5">
                  <c:v>10</c:v>
                </c:pt>
                <c:pt idx="6">
                  <c:v>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1884-4313-8811-420D666255A5}"/>
            </c:ext>
          </c:extLst>
        </c:ser>
        <c:ser>
          <c:idx val="4"/>
          <c:order val="4"/>
          <c:tx>
            <c:strRef>
              <c:f>Лист6!$A$6</c:f>
              <c:strCache>
                <c:ptCount val="1"/>
                <c:pt idx="0">
                  <c:v>Химическая, нефтехимическая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Лист6!$F$1:$L$1</c:f>
              <c:numCache>
                <c:formatCode>General</c:formatCode>
                <c:ptCount val="7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</c:numCache>
            </c:numRef>
          </c:cat>
          <c:val>
            <c:numRef>
              <c:f>Лист6!$F$6:$L$6</c:f>
              <c:numCache>
                <c:formatCode>General</c:formatCode>
                <c:ptCount val="7"/>
                <c:pt idx="0">
                  <c:v>3</c:v>
                </c:pt>
                <c:pt idx="1">
                  <c:v>6</c:v>
                </c:pt>
                <c:pt idx="2">
                  <c:v>4</c:v>
                </c:pt>
                <c:pt idx="3">
                  <c:v>10</c:v>
                </c:pt>
                <c:pt idx="4">
                  <c:v>10</c:v>
                </c:pt>
                <c:pt idx="5">
                  <c:v>9</c:v>
                </c:pt>
                <c:pt idx="6">
                  <c:v>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1884-4313-8811-420D666255A5}"/>
            </c:ext>
          </c:extLst>
        </c:ser>
        <c:ser>
          <c:idx val="5"/>
          <c:order val="5"/>
          <c:tx>
            <c:strRef>
              <c:f>Лист6!$A$7</c:f>
              <c:strCache>
                <c:ptCount val="1"/>
                <c:pt idx="0">
                  <c:v>Прочее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Лист6!$F$1:$L$1</c:f>
              <c:numCache>
                <c:formatCode>General</c:formatCode>
                <c:ptCount val="7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</c:numCache>
            </c:numRef>
          </c:cat>
          <c:val>
            <c:numRef>
              <c:f>Лист6!$F$7:$L$7</c:f>
              <c:numCache>
                <c:formatCode>General</c:formatCode>
                <c:ptCount val="7"/>
                <c:pt idx="0">
                  <c:v>8</c:v>
                </c:pt>
                <c:pt idx="1">
                  <c:v>14</c:v>
                </c:pt>
                <c:pt idx="2">
                  <c:v>23</c:v>
                </c:pt>
                <c:pt idx="3">
                  <c:v>23</c:v>
                </c:pt>
                <c:pt idx="4">
                  <c:v>17</c:v>
                </c:pt>
                <c:pt idx="5">
                  <c:v>20</c:v>
                </c:pt>
                <c:pt idx="6">
                  <c:v>24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1884-4313-8811-420D666255A5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82249728"/>
        <c:axId val="93553792"/>
      </c:barChart>
      <c:catAx>
        <c:axId val="822497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1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3553792"/>
        <c:crosses val="autoZero"/>
        <c:auto val="1"/>
        <c:lblAlgn val="ctr"/>
        <c:lblOffset val="100"/>
        <c:noMultiLvlLbl val="0"/>
      </c:catAx>
      <c:valAx>
        <c:axId val="9355379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22497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443240730014805E-2"/>
          <c:y val="0.15953341690825043"/>
          <c:w val="0.26356218969984263"/>
          <c:h val="0.7925708478233355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050"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8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 mods="ignoreCSTransforms">
      <cs:styleClr val="0">
        <a:shade val="25000"/>
      </cs:styl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 mods="ignoreCSTransforms">
      <cs:styleClr val="0">
        <a:tint val="25000"/>
      </cs:styl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6332"/>
          </a:xfrm>
          <a:prstGeom prst="rect">
            <a:avLst/>
          </a:prstGeom>
        </p:spPr>
        <p:txBody>
          <a:bodyPr vert="horz" lIns="95558" tIns="47779" rIns="95558" bIns="47779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1"/>
            <a:ext cx="2945659" cy="496332"/>
          </a:xfrm>
          <a:prstGeom prst="rect">
            <a:avLst/>
          </a:prstGeom>
        </p:spPr>
        <p:txBody>
          <a:bodyPr vert="horz" lIns="95558" tIns="47779" rIns="95558" bIns="47779" rtlCol="0"/>
          <a:lstStyle>
            <a:lvl1pPr algn="r">
              <a:defRPr sz="1300"/>
            </a:lvl1pPr>
          </a:lstStyle>
          <a:p>
            <a:fld id="{ABFD0ED4-3F2C-A44D-BF2A-70F28B4760E9}" type="datetimeFigureOut">
              <a:rPr lang="en-US" smtClean="0"/>
              <a:pPr/>
              <a:t>8/6/2019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5558" tIns="47779" rIns="95558" bIns="47779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778418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6332"/>
          </a:xfrm>
          <a:prstGeom prst="rect">
            <a:avLst/>
          </a:prstGeom>
        </p:spPr>
        <p:txBody>
          <a:bodyPr vert="horz" lIns="95558" tIns="47779" rIns="95558" bIns="47779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6332"/>
          </a:xfrm>
          <a:prstGeom prst="rect">
            <a:avLst/>
          </a:prstGeom>
        </p:spPr>
        <p:txBody>
          <a:bodyPr vert="horz" lIns="95558" tIns="47779" rIns="95558" bIns="47779" rtlCol="0"/>
          <a:lstStyle>
            <a:lvl1pPr algn="r">
              <a:defRPr sz="1300"/>
            </a:lvl1pPr>
          </a:lstStyle>
          <a:p>
            <a:fld id="{AD0E53BD-8CD6-F647-884B-5A78FF9E62EE}" type="datetimeFigureOut">
              <a:rPr lang="en-US" smtClean="0"/>
              <a:pPr/>
              <a:t>8/6/2019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58" tIns="47779" rIns="95558" bIns="4777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5558" tIns="47779" rIns="95558" bIns="47779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5558" tIns="47779" rIns="95558" bIns="47779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5558" tIns="47779" rIns="95558" bIns="47779" rtlCol="0" anchor="b"/>
          <a:lstStyle>
            <a:lvl1pPr algn="r">
              <a:defRPr sz="1300"/>
            </a:lvl1pPr>
          </a:lstStyle>
          <a:p>
            <a:fld id="{77B8929E-C352-7849-9DF7-6A0F55DB2C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731826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На данном слайде показаны возможные подходы  к  интеграции </a:t>
            </a:r>
            <a:r>
              <a:rPr lang="en-US" dirty="0"/>
              <a:t>ESG-</a:t>
            </a:r>
            <a:r>
              <a:rPr lang="ru-RU" dirty="0"/>
              <a:t>факторов в подходы к инвестированию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0C2C0D-1442-9C40-A3C1-871FDB2FDA1A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3961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161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/>
          </a:p>
        </p:txBody>
      </p:sp>
      <p:sp>
        <p:nvSpPr>
          <p:cNvPr id="13312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875CC06-2180-4FF7-A29F-91D1A6020EB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12547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/>
          </a:p>
        </p:txBody>
      </p:sp>
      <p:sp>
        <p:nvSpPr>
          <p:cNvPr id="135172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5ED496-273B-4A74-A7AF-F1122CBB615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63747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C220233-3B5B-46AC-A655-C899DE9FEDA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71588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/>
          </a:p>
        </p:txBody>
      </p:sp>
      <p:sp>
        <p:nvSpPr>
          <p:cNvPr id="131076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6A3A12-5FE3-4CAD-B3AB-604C5848C25B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87373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1"/>
          <p:cNvSpPr>
            <a:spLocks noGrp="1"/>
          </p:cNvSpPr>
          <p:nvPr>
            <p:ph type="body" sz="quarter" idx="10" hasCustomPrompt="1"/>
          </p:nvPr>
        </p:nvSpPr>
        <p:spPr>
          <a:xfrm>
            <a:off x="470699" y="3307079"/>
            <a:ext cx="4029864" cy="367445"/>
          </a:xfrm>
          <a:prstGeom prst="rect">
            <a:avLst/>
          </a:prstGeom>
        </p:spPr>
        <p:txBody>
          <a:bodyPr vert="horz" lIns="0"/>
          <a:lstStyle>
            <a:lvl1pPr marL="0" indent="0">
              <a:buNone/>
              <a:defRPr sz="2000" b="1">
                <a:solidFill>
                  <a:srgbClr val="00A7B5"/>
                </a:solidFill>
              </a:defRPr>
            </a:lvl1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4" name="Text Placeholder 21"/>
          <p:cNvSpPr>
            <a:spLocks noGrp="1"/>
          </p:cNvSpPr>
          <p:nvPr>
            <p:ph type="body" sz="quarter" idx="11" hasCustomPrompt="1"/>
          </p:nvPr>
        </p:nvSpPr>
        <p:spPr>
          <a:xfrm>
            <a:off x="468313" y="3695700"/>
            <a:ext cx="4032250" cy="399414"/>
          </a:xfrm>
          <a:prstGeom prst="rect">
            <a:avLst/>
          </a:prstGeom>
        </p:spPr>
        <p:txBody>
          <a:bodyPr vert="horz" lIns="0"/>
          <a:lstStyle>
            <a:lvl1pPr marL="0" indent="0">
              <a:buNone/>
              <a:defRPr sz="1800" baseline="0">
                <a:solidFill>
                  <a:srgbClr val="00A7B5"/>
                </a:solidFill>
              </a:defRPr>
            </a:lvl1pPr>
          </a:lstStyle>
          <a:p>
            <a:pPr lvl="0"/>
            <a:r>
              <a:rPr lang="en-US" dirty="0"/>
              <a:t>Click to add position or firm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679950" y="1023938"/>
            <a:ext cx="4464050" cy="4119561"/>
          </a:xfrm>
          <a:prstGeom prst="rect">
            <a:avLst/>
          </a:prstGeom>
        </p:spPr>
        <p:txBody>
          <a:bodyPr lIns="0" tIns="0" rIns="0" bIns="0" anchor="ctr" anchorCtr="1"/>
          <a:lstStyle>
            <a:lvl1pPr marL="0" indent="0">
              <a:buNone/>
              <a:defRPr sz="1300" baseline="0">
                <a:solidFill>
                  <a:srgbClr val="00A7B5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insert illustration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74619" y="1359602"/>
            <a:ext cx="4025944" cy="1140712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000" b="1">
                <a:solidFill>
                  <a:srgbClr val="4F2D7F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here to add </a:t>
            </a:r>
            <a:br>
              <a:rPr lang="en-US" dirty="0"/>
            </a:br>
            <a:r>
              <a:rPr lang="en-US" dirty="0"/>
              <a:t>title on this slide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69370" y="4887834"/>
            <a:ext cx="2626255" cy="0"/>
          </a:xfrm>
          <a:prstGeom prst="line">
            <a:avLst/>
          </a:prstGeom>
          <a:ln w="19050" cap="rnd">
            <a:solidFill>
              <a:srgbClr val="4F2D7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GTLogoNoTag" hidden="1">
            <a:extLst>
              <a:ext uri="{FF2B5EF4-FFF2-40B4-BE49-F238E27FC236}">
                <a16:creationId xmlns="" xmlns:a16="http://schemas.microsoft.com/office/drawing/2014/main" id="{079B74A2-711F-4356-B454-56CFD65621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9366" y="426050"/>
            <a:ext cx="1961941" cy="638130"/>
          </a:xfrm>
          <a:prstGeom prst="rect">
            <a:avLst/>
          </a:prstGeom>
        </p:spPr>
      </p:pic>
      <p:sp>
        <p:nvSpPr>
          <p:cNvPr id="11" name="Copyright">
            <a:extLst>
              <a:ext uri="{FF2B5EF4-FFF2-40B4-BE49-F238E27FC236}">
                <a16:creationId xmlns="" xmlns:a16="http://schemas.microsoft.com/office/drawing/2014/main" id="{A0617F4A-F6EB-4F0F-AB83-BBA73DE23DCE}"/>
              </a:ext>
            </a:extLst>
          </p:cNvPr>
          <p:cNvSpPr txBox="1"/>
          <p:nvPr userDrawn="1"/>
        </p:nvSpPr>
        <p:spPr>
          <a:xfrm>
            <a:off x="471996" y="4905628"/>
            <a:ext cx="2623629" cy="184666"/>
          </a:xfrm>
          <a:prstGeom prst="rect">
            <a:avLst/>
          </a:prstGeom>
          <a:noFill/>
        </p:spPr>
        <p:txBody>
          <a:bodyPr wrap="square" lIns="0" rIns="0" rtlCol="0" anchor="ctr" anchorCtr="0">
            <a:noAutofit/>
          </a:bodyPr>
          <a:lstStyle/>
          <a:p>
            <a:pPr algn="l"/>
            <a:r>
              <a:rPr lang="en-GB" sz="600" dirty="0">
                <a:solidFill>
                  <a:schemeClr val="tx1"/>
                </a:solidFill>
              </a:rPr>
              <a:t>©201</a:t>
            </a:r>
            <a:r>
              <a:rPr lang="ru-RU" sz="600" dirty="0">
                <a:solidFill>
                  <a:schemeClr val="tx1"/>
                </a:solidFill>
              </a:rPr>
              <a:t>9</a:t>
            </a:r>
            <a:r>
              <a:rPr lang="en-GB" sz="600" dirty="0">
                <a:solidFill>
                  <a:schemeClr val="tx1"/>
                </a:solidFill>
              </a:rPr>
              <a:t> </a:t>
            </a:r>
            <a:r>
              <a:rPr lang="ru-RU" sz="600" dirty="0">
                <a:solidFill>
                  <a:schemeClr val="tx1"/>
                </a:solidFill>
              </a:rPr>
              <a:t>ФБК </a:t>
            </a:r>
            <a:r>
              <a:rPr lang="en-US" sz="600" dirty="0">
                <a:solidFill>
                  <a:schemeClr val="tx1"/>
                </a:solidFill>
              </a:rPr>
              <a:t>Grant Thornton</a:t>
            </a:r>
            <a:r>
              <a:rPr lang="en-GB" sz="600" dirty="0">
                <a:solidFill>
                  <a:schemeClr val="tx1"/>
                </a:solidFill>
              </a:rPr>
              <a:t>. </a:t>
            </a:r>
            <a:r>
              <a:rPr lang="ru-RU" sz="600" dirty="0">
                <a:solidFill>
                  <a:schemeClr val="tx1"/>
                </a:solidFill>
              </a:rPr>
              <a:t>Все права защищены</a:t>
            </a:r>
            <a:r>
              <a:rPr lang="en-GB" sz="600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2D0E0A1E-D125-490A-8009-07858D9C207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68313" y="305002"/>
            <a:ext cx="1835812" cy="495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605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71996" y="359571"/>
            <a:ext cx="8203692" cy="84375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69370" y="1466849"/>
            <a:ext cx="8206318" cy="3228976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17037F-13F4-43B6-99FF-D710FE0C477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3953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Bullets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5394325" y="1466849"/>
            <a:ext cx="3281364" cy="3228976"/>
          </a:xfrm>
          <a:prstGeom prst="rect">
            <a:avLst/>
          </a:prstGeom>
          <a:noFill/>
        </p:spPr>
        <p:txBody>
          <a:bodyPr lIns="0" tIns="0" rIns="0" bIns="0" anchor="ctr" anchorCtr="1"/>
          <a:lstStyle>
            <a:lvl1pPr marL="0" indent="0">
              <a:buNone/>
              <a:defRPr sz="1200" baseline="0">
                <a:solidFill>
                  <a:srgbClr val="00A7B5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insert illustration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71996" y="359571"/>
            <a:ext cx="8203692" cy="84375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69369" y="1466849"/>
            <a:ext cx="4691594" cy="3228976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7037F-13F4-43B6-99FF-D710FE0C477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40836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754880" y="1466849"/>
            <a:ext cx="3920808" cy="3228975"/>
          </a:xfrm>
        </p:spPr>
        <p:txBody>
          <a:bodyPr anchor="ctr" anchorCtr="1"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  <a:lvl2pPr marL="0" indent="0" algn="ctr">
              <a:buNone/>
              <a:defRPr>
                <a:solidFill>
                  <a:schemeClr val="accent1"/>
                </a:solidFill>
              </a:defRPr>
            </a:lvl2pPr>
            <a:lvl3pPr marL="0" indent="0" algn="ctr">
              <a:buNone/>
              <a:defRPr>
                <a:solidFill>
                  <a:schemeClr val="accent1"/>
                </a:solidFill>
              </a:defRPr>
            </a:lvl3pPr>
            <a:lvl4pPr marL="0" indent="0" algn="ctr">
              <a:buNone/>
              <a:defRPr>
                <a:solidFill>
                  <a:schemeClr val="accent1"/>
                </a:solidFill>
              </a:defRPr>
            </a:lvl4pPr>
            <a:lvl5pPr marL="0" indent="0" algn="l">
              <a:buNone/>
              <a:defRPr sz="26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cxnSp>
        <p:nvCxnSpPr>
          <p:cNvPr id="11" name="Straight Connector 10"/>
          <p:cNvCxnSpPr>
            <a:cxnSpLocks/>
          </p:cNvCxnSpPr>
          <p:nvPr userDrawn="1"/>
        </p:nvCxnSpPr>
        <p:spPr>
          <a:xfrm>
            <a:off x="4593047" y="1466849"/>
            <a:ext cx="15498" cy="3228976"/>
          </a:xfrm>
          <a:prstGeom prst="line">
            <a:avLst/>
          </a:prstGeom>
          <a:ln w="7620">
            <a:solidFill>
              <a:srgbClr val="4F2D7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71996" y="359571"/>
            <a:ext cx="8203692" cy="84375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469370" y="1466849"/>
            <a:ext cx="3988330" cy="322897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3" name="Freeform 5"/>
          <p:cNvSpPr>
            <a:spLocks noEditPoints="1"/>
          </p:cNvSpPr>
          <p:nvPr userDrawn="1"/>
        </p:nvSpPr>
        <p:spPr bwMode="auto">
          <a:xfrm>
            <a:off x="6535738" y="1593850"/>
            <a:ext cx="361950" cy="268288"/>
          </a:xfrm>
          <a:custGeom>
            <a:avLst/>
            <a:gdLst>
              <a:gd name="T0" fmla="*/ 1416 w 1416"/>
              <a:gd name="T1" fmla="*/ 737 h 1055"/>
              <a:gd name="T2" fmla="*/ 1416 w 1416"/>
              <a:gd name="T3" fmla="*/ 737 h 1055"/>
              <a:gd name="T4" fmla="*/ 1104 w 1416"/>
              <a:gd name="T5" fmla="*/ 431 h 1055"/>
              <a:gd name="T6" fmla="*/ 1023 w 1416"/>
              <a:gd name="T7" fmla="*/ 452 h 1055"/>
              <a:gd name="T8" fmla="*/ 1400 w 1416"/>
              <a:gd name="T9" fmla="*/ 199 h 1055"/>
              <a:gd name="T10" fmla="*/ 1400 w 1416"/>
              <a:gd name="T11" fmla="*/ 0 h 1055"/>
              <a:gd name="T12" fmla="*/ 756 w 1416"/>
              <a:gd name="T13" fmla="*/ 652 h 1055"/>
              <a:gd name="T14" fmla="*/ 1104 w 1416"/>
              <a:gd name="T15" fmla="*/ 1055 h 1055"/>
              <a:gd name="T16" fmla="*/ 1416 w 1416"/>
              <a:gd name="T17" fmla="*/ 737 h 1055"/>
              <a:gd name="T18" fmla="*/ 659 w 1416"/>
              <a:gd name="T19" fmla="*/ 737 h 1055"/>
              <a:gd name="T20" fmla="*/ 659 w 1416"/>
              <a:gd name="T21" fmla="*/ 737 h 1055"/>
              <a:gd name="T22" fmla="*/ 348 w 1416"/>
              <a:gd name="T23" fmla="*/ 431 h 1055"/>
              <a:gd name="T24" fmla="*/ 267 w 1416"/>
              <a:gd name="T25" fmla="*/ 452 h 1055"/>
              <a:gd name="T26" fmla="*/ 643 w 1416"/>
              <a:gd name="T27" fmla="*/ 199 h 1055"/>
              <a:gd name="T28" fmla="*/ 643 w 1416"/>
              <a:gd name="T29" fmla="*/ 0 h 1055"/>
              <a:gd name="T30" fmla="*/ 0 w 1416"/>
              <a:gd name="T31" fmla="*/ 652 h 1055"/>
              <a:gd name="T32" fmla="*/ 348 w 1416"/>
              <a:gd name="T33" fmla="*/ 1055 h 1055"/>
              <a:gd name="T34" fmla="*/ 659 w 1416"/>
              <a:gd name="T35" fmla="*/ 737 h 10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416" h="1055">
                <a:moveTo>
                  <a:pt x="1416" y="737"/>
                </a:moveTo>
                <a:lnTo>
                  <a:pt x="1416" y="737"/>
                </a:lnTo>
                <a:cubicBezTo>
                  <a:pt x="1416" y="566"/>
                  <a:pt x="1295" y="431"/>
                  <a:pt x="1104" y="431"/>
                </a:cubicBezTo>
                <a:cubicBezTo>
                  <a:pt x="1072" y="431"/>
                  <a:pt x="1031" y="444"/>
                  <a:pt x="1023" y="452"/>
                </a:cubicBezTo>
                <a:cubicBezTo>
                  <a:pt x="1040" y="329"/>
                  <a:pt x="1137" y="199"/>
                  <a:pt x="1400" y="199"/>
                </a:cubicBezTo>
                <a:lnTo>
                  <a:pt x="1400" y="0"/>
                </a:lnTo>
                <a:cubicBezTo>
                  <a:pt x="991" y="3"/>
                  <a:pt x="756" y="174"/>
                  <a:pt x="756" y="652"/>
                </a:cubicBezTo>
                <a:cubicBezTo>
                  <a:pt x="756" y="892"/>
                  <a:pt x="894" y="1055"/>
                  <a:pt x="1104" y="1055"/>
                </a:cubicBezTo>
                <a:cubicBezTo>
                  <a:pt x="1278" y="1055"/>
                  <a:pt x="1416" y="913"/>
                  <a:pt x="1416" y="737"/>
                </a:cubicBezTo>
                <a:close/>
                <a:moveTo>
                  <a:pt x="659" y="737"/>
                </a:moveTo>
                <a:lnTo>
                  <a:pt x="659" y="737"/>
                </a:lnTo>
                <a:cubicBezTo>
                  <a:pt x="659" y="566"/>
                  <a:pt x="538" y="431"/>
                  <a:pt x="348" y="431"/>
                </a:cubicBezTo>
                <a:cubicBezTo>
                  <a:pt x="315" y="431"/>
                  <a:pt x="275" y="444"/>
                  <a:pt x="267" y="452"/>
                </a:cubicBezTo>
                <a:cubicBezTo>
                  <a:pt x="283" y="329"/>
                  <a:pt x="380" y="199"/>
                  <a:pt x="643" y="199"/>
                </a:cubicBezTo>
                <a:lnTo>
                  <a:pt x="643" y="0"/>
                </a:lnTo>
                <a:cubicBezTo>
                  <a:pt x="234" y="3"/>
                  <a:pt x="0" y="174"/>
                  <a:pt x="0" y="652"/>
                </a:cubicBezTo>
                <a:cubicBezTo>
                  <a:pt x="0" y="892"/>
                  <a:pt x="137" y="1055"/>
                  <a:pt x="348" y="1055"/>
                </a:cubicBezTo>
                <a:cubicBezTo>
                  <a:pt x="522" y="1055"/>
                  <a:pt x="659" y="913"/>
                  <a:pt x="659" y="737"/>
                </a:cubicBez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" name="Freeform 9"/>
          <p:cNvSpPr>
            <a:spLocks noEditPoints="1"/>
          </p:cNvSpPr>
          <p:nvPr userDrawn="1"/>
        </p:nvSpPr>
        <p:spPr bwMode="auto">
          <a:xfrm>
            <a:off x="6535738" y="4140200"/>
            <a:ext cx="361950" cy="269875"/>
          </a:xfrm>
          <a:custGeom>
            <a:avLst/>
            <a:gdLst>
              <a:gd name="T0" fmla="*/ 0 w 1416"/>
              <a:gd name="T1" fmla="*/ 317 h 1056"/>
              <a:gd name="T2" fmla="*/ 0 w 1416"/>
              <a:gd name="T3" fmla="*/ 317 h 1056"/>
              <a:gd name="T4" fmla="*/ 311 w 1416"/>
              <a:gd name="T5" fmla="*/ 623 h 1056"/>
              <a:gd name="T6" fmla="*/ 392 w 1416"/>
              <a:gd name="T7" fmla="*/ 603 h 1056"/>
              <a:gd name="T8" fmla="*/ 16 w 1416"/>
              <a:gd name="T9" fmla="*/ 856 h 1056"/>
              <a:gd name="T10" fmla="*/ 16 w 1416"/>
              <a:gd name="T11" fmla="*/ 1056 h 1056"/>
              <a:gd name="T12" fmla="*/ 659 w 1416"/>
              <a:gd name="T13" fmla="*/ 403 h 1056"/>
              <a:gd name="T14" fmla="*/ 311 w 1416"/>
              <a:gd name="T15" fmla="*/ 0 h 1056"/>
              <a:gd name="T16" fmla="*/ 0 w 1416"/>
              <a:gd name="T17" fmla="*/ 317 h 1056"/>
              <a:gd name="T18" fmla="*/ 756 w 1416"/>
              <a:gd name="T19" fmla="*/ 317 h 1056"/>
              <a:gd name="T20" fmla="*/ 756 w 1416"/>
              <a:gd name="T21" fmla="*/ 317 h 1056"/>
              <a:gd name="T22" fmla="*/ 1068 w 1416"/>
              <a:gd name="T23" fmla="*/ 623 h 1056"/>
              <a:gd name="T24" fmla="*/ 1149 w 1416"/>
              <a:gd name="T25" fmla="*/ 603 h 1056"/>
              <a:gd name="T26" fmla="*/ 772 w 1416"/>
              <a:gd name="T27" fmla="*/ 856 h 1056"/>
              <a:gd name="T28" fmla="*/ 772 w 1416"/>
              <a:gd name="T29" fmla="*/ 1056 h 1056"/>
              <a:gd name="T30" fmla="*/ 1416 w 1416"/>
              <a:gd name="T31" fmla="*/ 403 h 1056"/>
              <a:gd name="T32" fmla="*/ 1068 w 1416"/>
              <a:gd name="T33" fmla="*/ 0 h 1056"/>
              <a:gd name="T34" fmla="*/ 756 w 1416"/>
              <a:gd name="T35" fmla="*/ 317 h 10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416" h="1056">
                <a:moveTo>
                  <a:pt x="0" y="317"/>
                </a:moveTo>
                <a:lnTo>
                  <a:pt x="0" y="317"/>
                </a:lnTo>
                <a:cubicBezTo>
                  <a:pt x="0" y="488"/>
                  <a:pt x="121" y="623"/>
                  <a:pt x="311" y="623"/>
                </a:cubicBezTo>
                <a:cubicBezTo>
                  <a:pt x="343" y="623"/>
                  <a:pt x="384" y="611"/>
                  <a:pt x="392" y="603"/>
                </a:cubicBezTo>
                <a:cubicBezTo>
                  <a:pt x="376" y="725"/>
                  <a:pt x="279" y="856"/>
                  <a:pt x="16" y="856"/>
                </a:cubicBezTo>
                <a:lnTo>
                  <a:pt x="16" y="1056"/>
                </a:lnTo>
                <a:cubicBezTo>
                  <a:pt x="424" y="1051"/>
                  <a:pt x="659" y="880"/>
                  <a:pt x="659" y="403"/>
                </a:cubicBezTo>
                <a:cubicBezTo>
                  <a:pt x="659" y="162"/>
                  <a:pt x="522" y="0"/>
                  <a:pt x="311" y="0"/>
                </a:cubicBezTo>
                <a:cubicBezTo>
                  <a:pt x="137" y="0"/>
                  <a:pt x="0" y="142"/>
                  <a:pt x="0" y="317"/>
                </a:cubicBezTo>
                <a:close/>
                <a:moveTo>
                  <a:pt x="756" y="317"/>
                </a:moveTo>
                <a:lnTo>
                  <a:pt x="756" y="317"/>
                </a:lnTo>
                <a:cubicBezTo>
                  <a:pt x="756" y="488"/>
                  <a:pt x="878" y="623"/>
                  <a:pt x="1068" y="623"/>
                </a:cubicBezTo>
                <a:cubicBezTo>
                  <a:pt x="1100" y="623"/>
                  <a:pt x="1141" y="611"/>
                  <a:pt x="1149" y="603"/>
                </a:cubicBezTo>
                <a:cubicBezTo>
                  <a:pt x="1133" y="725"/>
                  <a:pt x="1036" y="856"/>
                  <a:pt x="772" y="856"/>
                </a:cubicBezTo>
                <a:lnTo>
                  <a:pt x="772" y="1056"/>
                </a:lnTo>
                <a:cubicBezTo>
                  <a:pt x="1181" y="1051"/>
                  <a:pt x="1416" y="880"/>
                  <a:pt x="1416" y="403"/>
                </a:cubicBezTo>
                <a:cubicBezTo>
                  <a:pt x="1416" y="162"/>
                  <a:pt x="1278" y="0"/>
                  <a:pt x="1068" y="0"/>
                </a:cubicBezTo>
                <a:cubicBezTo>
                  <a:pt x="894" y="0"/>
                  <a:pt x="756" y="142"/>
                  <a:pt x="756" y="317"/>
                </a:cubicBez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917037F-13F4-43B6-99FF-D710FE0C477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02901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+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4679950" y="1466850"/>
            <a:ext cx="3996000" cy="3228975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7" hasCustomPrompt="1"/>
          </p:nvPr>
        </p:nvSpPr>
        <p:spPr>
          <a:xfrm>
            <a:off x="468313" y="1466851"/>
            <a:ext cx="3989387" cy="3228974"/>
          </a:xfrm>
          <a:noFill/>
        </p:spPr>
        <p:txBody>
          <a:bodyPr anchor="ctr" anchorCtr="1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chemeClr val="accent1"/>
              </a:buClr>
              <a:buSzTx/>
              <a:buFont typeface="Arial"/>
              <a:buNone/>
              <a:tabLst/>
              <a:defRPr sz="1200">
                <a:solidFill>
                  <a:schemeClr val="accent3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chemeClr val="accent1"/>
              </a:buClr>
              <a:buSzTx/>
              <a:buFont typeface="Arial"/>
              <a:buNone/>
              <a:tabLst/>
              <a:defRPr/>
            </a:pPr>
            <a:r>
              <a:rPr lang="en-US" dirty="0"/>
              <a:t>Click icon to insert illustration</a:t>
            </a:r>
          </a:p>
        </p:txBody>
      </p:sp>
      <p:sp>
        <p:nvSpPr>
          <p:cNvPr id="7" name="Title 6"/>
          <p:cNvSpPr>
            <a:spLocks noGrp="1"/>
          </p:cNvSpPr>
          <p:nvPr userDrawn="1">
            <p:ph type="title"/>
          </p:nvPr>
        </p:nvSpPr>
        <p:spPr>
          <a:xfrm>
            <a:off x="471996" y="359571"/>
            <a:ext cx="8203692" cy="84375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Freeform 5"/>
          <p:cNvSpPr>
            <a:spLocks noEditPoints="1"/>
          </p:cNvSpPr>
          <p:nvPr userDrawn="1"/>
        </p:nvSpPr>
        <p:spPr bwMode="auto">
          <a:xfrm>
            <a:off x="6475413" y="1544638"/>
            <a:ext cx="411162" cy="303213"/>
          </a:xfrm>
          <a:custGeom>
            <a:avLst/>
            <a:gdLst>
              <a:gd name="T0" fmla="*/ 954 w 954"/>
              <a:gd name="T1" fmla="*/ 497 h 711"/>
              <a:gd name="T2" fmla="*/ 954 w 954"/>
              <a:gd name="T3" fmla="*/ 497 h 711"/>
              <a:gd name="T4" fmla="*/ 744 w 954"/>
              <a:gd name="T5" fmla="*/ 291 h 711"/>
              <a:gd name="T6" fmla="*/ 690 w 954"/>
              <a:gd name="T7" fmla="*/ 305 h 711"/>
              <a:gd name="T8" fmla="*/ 943 w 954"/>
              <a:gd name="T9" fmla="*/ 134 h 711"/>
              <a:gd name="T10" fmla="*/ 943 w 954"/>
              <a:gd name="T11" fmla="*/ 0 h 711"/>
              <a:gd name="T12" fmla="*/ 510 w 954"/>
              <a:gd name="T13" fmla="*/ 439 h 711"/>
              <a:gd name="T14" fmla="*/ 744 w 954"/>
              <a:gd name="T15" fmla="*/ 711 h 711"/>
              <a:gd name="T16" fmla="*/ 954 w 954"/>
              <a:gd name="T17" fmla="*/ 497 h 711"/>
              <a:gd name="T18" fmla="*/ 444 w 954"/>
              <a:gd name="T19" fmla="*/ 497 h 711"/>
              <a:gd name="T20" fmla="*/ 444 w 954"/>
              <a:gd name="T21" fmla="*/ 497 h 711"/>
              <a:gd name="T22" fmla="*/ 234 w 954"/>
              <a:gd name="T23" fmla="*/ 291 h 711"/>
              <a:gd name="T24" fmla="*/ 180 w 954"/>
              <a:gd name="T25" fmla="*/ 305 h 711"/>
              <a:gd name="T26" fmla="*/ 433 w 954"/>
              <a:gd name="T27" fmla="*/ 134 h 711"/>
              <a:gd name="T28" fmla="*/ 433 w 954"/>
              <a:gd name="T29" fmla="*/ 0 h 711"/>
              <a:gd name="T30" fmla="*/ 0 w 954"/>
              <a:gd name="T31" fmla="*/ 439 h 711"/>
              <a:gd name="T32" fmla="*/ 234 w 954"/>
              <a:gd name="T33" fmla="*/ 711 h 711"/>
              <a:gd name="T34" fmla="*/ 444 w 954"/>
              <a:gd name="T35" fmla="*/ 497 h 7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954" h="711">
                <a:moveTo>
                  <a:pt x="954" y="497"/>
                </a:moveTo>
                <a:lnTo>
                  <a:pt x="954" y="497"/>
                </a:lnTo>
                <a:cubicBezTo>
                  <a:pt x="954" y="382"/>
                  <a:pt x="872" y="291"/>
                  <a:pt x="744" y="291"/>
                </a:cubicBezTo>
                <a:cubicBezTo>
                  <a:pt x="722" y="291"/>
                  <a:pt x="695" y="299"/>
                  <a:pt x="690" y="305"/>
                </a:cubicBezTo>
                <a:cubicBezTo>
                  <a:pt x="701" y="222"/>
                  <a:pt x="766" y="134"/>
                  <a:pt x="943" y="134"/>
                </a:cubicBezTo>
                <a:lnTo>
                  <a:pt x="943" y="0"/>
                </a:lnTo>
                <a:cubicBezTo>
                  <a:pt x="668" y="2"/>
                  <a:pt x="510" y="118"/>
                  <a:pt x="510" y="439"/>
                </a:cubicBezTo>
                <a:cubicBezTo>
                  <a:pt x="510" y="601"/>
                  <a:pt x="602" y="711"/>
                  <a:pt x="744" y="711"/>
                </a:cubicBezTo>
                <a:cubicBezTo>
                  <a:pt x="862" y="711"/>
                  <a:pt x="954" y="615"/>
                  <a:pt x="954" y="497"/>
                </a:cubicBezTo>
                <a:close/>
                <a:moveTo>
                  <a:pt x="444" y="497"/>
                </a:moveTo>
                <a:lnTo>
                  <a:pt x="444" y="497"/>
                </a:lnTo>
                <a:cubicBezTo>
                  <a:pt x="444" y="382"/>
                  <a:pt x="362" y="291"/>
                  <a:pt x="234" y="291"/>
                </a:cubicBezTo>
                <a:cubicBezTo>
                  <a:pt x="212" y="291"/>
                  <a:pt x="185" y="299"/>
                  <a:pt x="180" y="305"/>
                </a:cubicBezTo>
                <a:cubicBezTo>
                  <a:pt x="190" y="222"/>
                  <a:pt x="256" y="134"/>
                  <a:pt x="433" y="134"/>
                </a:cubicBezTo>
                <a:lnTo>
                  <a:pt x="433" y="0"/>
                </a:lnTo>
                <a:cubicBezTo>
                  <a:pt x="158" y="2"/>
                  <a:pt x="0" y="118"/>
                  <a:pt x="0" y="439"/>
                </a:cubicBezTo>
                <a:cubicBezTo>
                  <a:pt x="0" y="601"/>
                  <a:pt x="92" y="711"/>
                  <a:pt x="234" y="711"/>
                </a:cubicBezTo>
                <a:cubicBezTo>
                  <a:pt x="351" y="711"/>
                  <a:pt x="444" y="615"/>
                  <a:pt x="444" y="497"/>
                </a:cubicBez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grpSp>
        <p:nvGrpSpPr>
          <p:cNvPr id="6" name="Group 8"/>
          <p:cNvGrpSpPr>
            <a:grpSpLocks noChangeAspect="1"/>
          </p:cNvGrpSpPr>
          <p:nvPr userDrawn="1"/>
        </p:nvGrpSpPr>
        <p:grpSpPr bwMode="auto">
          <a:xfrm>
            <a:off x="6475413" y="4264025"/>
            <a:ext cx="404812" cy="298450"/>
            <a:chOff x="4079" y="2686"/>
            <a:chExt cx="255" cy="188"/>
          </a:xfrm>
        </p:grpSpPr>
        <p:sp>
          <p:nvSpPr>
            <p:cNvPr id="9" name="AutoShape 7"/>
            <p:cNvSpPr>
              <a:spLocks noChangeAspect="1" noChangeArrowheads="1" noTextEdit="1"/>
            </p:cNvSpPr>
            <p:nvPr/>
          </p:nvSpPr>
          <p:spPr bwMode="auto">
            <a:xfrm>
              <a:off x="4079" y="2686"/>
              <a:ext cx="255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9"/>
            <p:cNvSpPr>
              <a:spLocks noEditPoints="1"/>
            </p:cNvSpPr>
            <p:nvPr/>
          </p:nvSpPr>
          <p:spPr bwMode="auto">
            <a:xfrm>
              <a:off x="4079" y="2685"/>
              <a:ext cx="259" cy="192"/>
            </a:xfrm>
            <a:custGeom>
              <a:avLst/>
              <a:gdLst>
                <a:gd name="T0" fmla="*/ 0 w 954"/>
                <a:gd name="T1" fmla="*/ 214 h 712"/>
                <a:gd name="T2" fmla="*/ 0 w 954"/>
                <a:gd name="T3" fmla="*/ 214 h 712"/>
                <a:gd name="T4" fmla="*/ 210 w 954"/>
                <a:gd name="T5" fmla="*/ 420 h 712"/>
                <a:gd name="T6" fmla="*/ 264 w 954"/>
                <a:gd name="T7" fmla="*/ 406 h 712"/>
                <a:gd name="T8" fmla="*/ 10 w 954"/>
                <a:gd name="T9" fmla="*/ 577 h 712"/>
                <a:gd name="T10" fmla="*/ 10 w 954"/>
                <a:gd name="T11" fmla="*/ 712 h 712"/>
                <a:gd name="T12" fmla="*/ 444 w 954"/>
                <a:gd name="T13" fmla="*/ 272 h 712"/>
                <a:gd name="T14" fmla="*/ 210 w 954"/>
                <a:gd name="T15" fmla="*/ 0 h 712"/>
                <a:gd name="T16" fmla="*/ 0 w 954"/>
                <a:gd name="T17" fmla="*/ 214 h 712"/>
                <a:gd name="T18" fmla="*/ 510 w 954"/>
                <a:gd name="T19" fmla="*/ 214 h 712"/>
                <a:gd name="T20" fmla="*/ 510 w 954"/>
                <a:gd name="T21" fmla="*/ 214 h 712"/>
                <a:gd name="T22" fmla="*/ 720 w 954"/>
                <a:gd name="T23" fmla="*/ 420 h 712"/>
                <a:gd name="T24" fmla="*/ 774 w 954"/>
                <a:gd name="T25" fmla="*/ 406 h 712"/>
                <a:gd name="T26" fmla="*/ 521 w 954"/>
                <a:gd name="T27" fmla="*/ 577 h 712"/>
                <a:gd name="T28" fmla="*/ 521 w 954"/>
                <a:gd name="T29" fmla="*/ 712 h 712"/>
                <a:gd name="T30" fmla="*/ 954 w 954"/>
                <a:gd name="T31" fmla="*/ 272 h 712"/>
                <a:gd name="T32" fmla="*/ 720 w 954"/>
                <a:gd name="T33" fmla="*/ 0 h 712"/>
                <a:gd name="T34" fmla="*/ 510 w 954"/>
                <a:gd name="T35" fmla="*/ 214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54" h="712">
                  <a:moveTo>
                    <a:pt x="0" y="214"/>
                  </a:moveTo>
                  <a:lnTo>
                    <a:pt x="0" y="214"/>
                  </a:lnTo>
                  <a:cubicBezTo>
                    <a:pt x="0" y="329"/>
                    <a:pt x="81" y="420"/>
                    <a:pt x="210" y="420"/>
                  </a:cubicBezTo>
                  <a:cubicBezTo>
                    <a:pt x="231" y="420"/>
                    <a:pt x="259" y="412"/>
                    <a:pt x="264" y="406"/>
                  </a:cubicBezTo>
                  <a:cubicBezTo>
                    <a:pt x="253" y="489"/>
                    <a:pt x="188" y="577"/>
                    <a:pt x="10" y="577"/>
                  </a:cubicBezTo>
                  <a:lnTo>
                    <a:pt x="10" y="712"/>
                  </a:lnTo>
                  <a:cubicBezTo>
                    <a:pt x="286" y="709"/>
                    <a:pt x="444" y="593"/>
                    <a:pt x="444" y="272"/>
                  </a:cubicBezTo>
                  <a:cubicBezTo>
                    <a:pt x="444" y="109"/>
                    <a:pt x="351" y="0"/>
                    <a:pt x="210" y="0"/>
                  </a:cubicBezTo>
                  <a:cubicBezTo>
                    <a:pt x="92" y="0"/>
                    <a:pt x="0" y="96"/>
                    <a:pt x="0" y="214"/>
                  </a:cubicBezTo>
                  <a:close/>
                  <a:moveTo>
                    <a:pt x="510" y="214"/>
                  </a:moveTo>
                  <a:lnTo>
                    <a:pt x="510" y="214"/>
                  </a:lnTo>
                  <a:cubicBezTo>
                    <a:pt x="510" y="329"/>
                    <a:pt x="591" y="420"/>
                    <a:pt x="720" y="420"/>
                  </a:cubicBezTo>
                  <a:cubicBezTo>
                    <a:pt x="741" y="420"/>
                    <a:pt x="769" y="412"/>
                    <a:pt x="774" y="406"/>
                  </a:cubicBezTo>
                  <a:cubicBezTo>
                    <a:pt x="763" y="489"/>
                    <a:pt x="698" y="577"/>
                    <a:pt x="521" y="577"/>
                  </a:cubicBezTo>
                  <a:lnTo>
                    <a:pt x="521" y="712"/>
                  </a:lnTo>
                  <a:cubicBezTo>
                    <a:pt x="796" y="709"/>
                    <a:pt x="954" y="593"/>
                    <a:pt x="954" y="272"/>
                  </a:cubicBezTo>
                  <a:cubicBezTo>
                    <a:pt x="954" y="109"/>
                    <a:pt x="862" y="0"/>
                    <a:pt x="720" y="0"/>
                  </a:cubicBezTo>
                  <a:cubicBezTo>
                    <a:pt x="602" y="0"/>
                    <a:pt x="510" y="96"/>
                    <a:pt x="510" y="214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4679950" y="1466849"/>
            <a:ext cx="3995738" cy="3228975"/>
          </a:xfrm>
          <a:noFill/>
        </p:spPr>
        <p:txBody>
          <a:bodyPr lIns="72000" tIns="72000" rIns="72000" bIns="72000" anchor="ctr" anchorCtr="1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0" indent="0" algn="ctr">
              <a:buNone/>
              <a:defRPr>
                <a:solidFill>
                  <a:schemeClr val="bg1"/>
                </a:solidFill>
              </a:defRPr>
            </a:lvl2pPr>
            <a:lvl3pPr marL="0" indent="0" algn="ctr"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buNone/>
              <a:defRPr>
                <a:solidFill>
                  <a:schemeClr val="bg1"/>
                </a:solidFill>
              </a:defRPr>
            </a:lvl4pPr>
            <a:lvl5pPr marL="0" indent="0" algn="l">
              <a:buNone/>
              <a:defRPr sz="26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8917037F-13F4-43B6-99FF-D710FE0C477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8273586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71996" y="359571"/>
            <a:ext cx="8203692" cy="84375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469369" y="1466848"/>
            <a:ext cx="3988331" cy="3228977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4679950" y="1466848"/>
            <a:ext cx="3996000" cy="3228977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7037F-13F4-43B6-99FF-D710FE0C477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67600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 graphic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68312" y="1455738"/>
            <a:ext cx="1879200" cy="1223962"/>
          </a:xfrm>
          <a:prstGeom prst="rect">
            <a:avLst/>
          </a:prstGeom>
          <a:noFill/>
        </p:spPr>
        <p:txBody>
          <a:bodyPr lIns="0" tIns="0" rIns="0" bIns="0" anchor="ctr" anchorCtr="1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chemeClr val="accent1"/>
              </a:buClr>
              <a:buSzTx/>
              <a:buFont typeface="Arial"/>
              <a:buNone/>
              <a:tabLst/>
              <a:defRPr sz="1200" baseline="0">
                <a:solidFill>
                  <a:srgbClr val="00A7B5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insert illustration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71996" y="359571"/>
            <a:ext cx="8203692" cy="84375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22"/>
          </p:nvPr>
        </p:nvSpPr>
        <p:spPr>
          <a:xfrm>
            <a:off x="468312" y="2806985"/>
            <a:ext cx="1879200" cy="188884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0" indent="0">
              <a:buNone/>
              <a:defRPr sz="18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endParaRPr lang="en-GB" dirty="0"/>
          </a:p>
        </p:txBody>
      </p:sp>
      <p:sp>
        <p:nvSpPr>
          <p:cNvPr id="30" name="Picture Placeholder 2"/>
          <p:cNvSpPr>
            <a:spLocks noGrp="1"/>
          </p:cNvSpPr>
          <p:nvPr>
            <p:ph type="pic" idx="23" hasCustomPrompt="1"/>
          </p:nvPr>
        </p:nvSpPr>
        <p:spPr>
          <a:xfrm>
            <a:off x="2577758" y="1455738"/>
            <a:ext cx="1879200" cy="1223962"/>
          </a:xfrm>
          <a:prstGeom prst="rect">
            <a:avLst/>
          </a:prstGeom>
          <a:noFill/>
        </p:spPr>
        <p:txBody>
          <a:bodyPr lIns="0" tIns="0" rIns="0" bIns="0" anchor="ctr" anchorCtr="1"/>
          <a:lstStyle>
            <a:lvl1pPr marL="0" indent="0" algn="ctr">
              <a:buNone/>
              <a:defRPr sz="1200" baseline="0">
                <a:solidFill>
                  <a:srgbClr val="00A7B5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insert illustration</a:t>
            </a:r>
          </a:p>
        </p:txBody>
      </p:sp>
      <p:sp>
        <p:nvSpPr>
          <p:cNvPr id="31" name="Text Placeholder 19"/>
          <p:cNvSpPr>
            <a:spLocks noGrp="1"/>
          </p:cNvSpPr>
          <p:nvPr>
            <p:ph type="body" sz="quarter" idx="24"/>
          </p:nvPr>
        </p:nvSpPr>
        <p:spPr>
          <a:xfrm>
            <a:off x="2577758" y="2806985"/>
            <a:ext cx="1879200" cy="188884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0" indent="0">
              <a:buNone/>
              <a:defRPr sz="18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endParaRPr lang="en-GB" dirty="0"/>
          </a:p>
        </p:txBody>
      </p:sp>
      <p:sp>
        <p:nvSpPr>
          <p:cNvPr id="32" name="Picture Placeholder 2"/>
          <p:cNvSpPr>
            <a:spLocks noGrp="1"/>
          </p:cNvSpPr>
          <p:nvPr>
            <p:ph type="pic" idx="25" hasCustomPrompt="1"/>
          </p:nvPr>
        </p:nvSpPr>
        <p:spPr>
          <a:xfrm>
            <a:off x="4687204" y="1455738"/>
            <a:ext cx="1879200" cy="1223962"/>
          </a:xfrm>
          <a:prstGeom prst="rect">
            <a:avLst/>
          </a:prstGeom>
          <a:noFill/>
        </p:spPr>
        <p:txBody>
          <a:bodyPr lIns="0" tIns="0" rIns="0" bIns="0" anchor="ctr" anchorCtr="1"/>
          <a:lstStyle>
            <a:lvl1pPr marL="0" indent="0" algn="ctr">
              <a:buNone/>
              <a:defRPr sz="1200" baseline="0">
                <a:solidFill>
                  <a:srgbClr val="00A7B5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insert illustration</a:t>
            </a:r>
          </a:p>
        </p:txBody>
      </p:sp>
      <p:sp>
        <p:nvSpPr>
          <p:cNvPr id="33" name="Text Placeholder 19"/>
          <p:cNvSpPr>
            <a:spLocks noGrp="1"/>
          </p:cNvSpPr>
          <p:nvPr>
            <p:ph type="body" sz="quarter" idx="26"/>
          </p:nvPr>
        </p:nvSpPr>
        <p:spPr>
          <a:xfrm>
            <a:off x="4687204" y="2806985"/>
            <a:ext cx="1879200" cy="188884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0" indent="0">
              <a:buNone/>
              <a:defRPr sz="18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endParaRPr lang="en-GB" dirty="0"/>
          </a:p>
        </p:txBody>
      </p:sp>
      <p:sp>
        <p:nvSpPr>
          <p:cNvPr id="34" name="Picture Placeholder 2"/>
          <p:cNvSpPr>
            <a:spLocks noGrp="1"/>
          </p:cNvSpPr>
          <p:nvPr>
            <p:ph type="pic" idx="27" hasCustomPrompt="1"/>
          </p:nvPr>
        </p:nvSpPr>
        <p:spPr>
          <a:xfrm>
            <a:off x="6796651" y="1455738"/>
            <a:ext cx="1879200" cy="1223962"/>
          </a:xfrm>
          <a:prstGeom prst="rect">
            <a:avLst/>
          </a:prstGeom>
          <a:noFill/>
        </p:spPr>
        <p:txBody>
          <a:bodyPr lIns="0" tIns="0" rIns="0" bIns="0" anchor="ctr" anchorCtr="1"/>
          <a:lstStyle>
            <a:lvl1pPr marL="0" indent="0" algn="ctr">
              <a:buNone/>
              <a:defRPr sz="1200" baseline="0">
                <a:solidFill>
                  <a:srgbClr val="00A7B5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insert illustration</a:t>
            </a:r>
          </a:p>
        </p:txBody>
      </p:sp>
      <p:sp>
        <p:nvSpPr>
          <p:cNvPr id="35" name="Text Placeholder 19"/>
          <p:cNvSpPr>
            <a:spLocks noGrp="1"/>
          </p:cNvSpPr>
          <p:nvPr>
            <p:ph type="body" sz="quarter" idx="28"/>
          </p:nvPr>
        </p:nvSpPr>
        <p:spPr>
          <a:xfrm>
            <a:off x="6796651" y="2806985"/>
            <a:ext cx="1879200" cy="188884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0" indent="0">
              <a:buNone/>
              <a:defRPr sz="18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8917037F-13F4-43B6-99FF-D710FE0C477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8150097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le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8917037F-13F4-43B6-99FF-D710FE0C477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0862357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rm Grey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8917037F-13F4-43B6-99FF-D710FE0C477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4232613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4500564" y="1466849"/>
            <a:ext cx="4175124" cy="26999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 userDrawn="1"/>
        </p:nvSpPr>
        <p:spPr>
          <a:xfrm>
            <a:off x="4279106" y="2595393"/>
            <a:ext cx="442913" cy="442913"/>
          </a:xfrm>
          <a:prstGeom prst="ellipse">
            <a:avLst/>
          </a:prstGeom>
          <a:solidFill>
            <a:srgbClr val="4F2D7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68313" y="1466849"/>
            <a:ext cx="4032250" cy="2700000"/>
          </a:xfrm>
          <a:solidFill>
            <a:schemeClr val="accent1"/>
          </a:solidFill>
        </p:spPr>
        <p:txBody>
          <a:bodyPr lIns="72000" tIns="72000" rIns="180000" bIns="7200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783015" y="1466849"/>
            <a:ext cx="3892673" cy="2689226"/>
          </a:xfrm>
          <a:noFill/>
        </p:spPr>
        <p:txBody>
          <a:bodyPr lIns="72000" tIns="72000" rIns="72000" bIns="7200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71996" y="359571"/>
            <a:ext cx="8203692" cy="84375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7037F-13F4-43B6-99FF-D710FE0C477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9472270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71996" y="359571"/>
            <a:ext cx="8203692" cy="84375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Rectangle 7"/>
          <p:cNvSpPr/>
          <p:nvPr userDrawn="1"/>
        </p:nvSpPr>
        <p:spPr>
          <a:xfrm>
            <a:off x="4500564" y="1466849"/>
            <a:ext cx="4175124" cy="269999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/>
          <p:cNvSpPr/>
          <p:nvPr userDrawn="1"/>
        </p:nvSpPr>
        <p:spPr>
          <a:xfrm>
            <a:off x="4279106" y="2595393"/>
            <a:ext cx="442913" cy="442913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68313" y="1466849"/>
            <a:ext cx="4032250" cy="2700000"/>
          </a:xfrm>
          <a:solidFill>
            <a:schemeClr val="accent3"/>
          </a:solidFill>
        </p:spPr>
        <p:txBody>
          <a:bodyPr lIns="72000" tIns="72000" rIns="180000" bIns="7200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783015" y="1466849"/>
            <a:ext cx="3892673" cy="2689226"/>
          </a:xfrm>
          <a:noFill/>
        </p:spPr>
        <p:txBody>
          <a:bodyPr lIns="72000" tIns="72000" rIns="72000" bIns="7200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7037F-13F4-43B6-99FF-D710FE0C477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5512894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urve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4"/>
          <p:cNvSpPr>
            <a:spLocks noGrp="1"/>
          </p:cNvSpPr>
          <p:nvPr>
            <p:ph type="pic" sz="quarter" idx="12" hasCustomPrompt="1"/>
          </p:nvPr>
        </p:nvSpPr>
        <p:spPr>
          <a:xfrm>
            <a:off x="4463820" y="1203325"/>
            <a:ext cx="4680181" cy="3940175"/>
          </a:xfrm>
          <a:custGeom>
            <a:avLst/>
            <a:gdLst>
              <a:gd name="connsiteX0" fmla="*/ 0 w 5751512"/>
              <a:gd name="connsiteY0" fmla="*/ 0 h 3946525"/>
              <a:gd name="connsiteX1" fmla="*/ 5751512 w 5751512"/>
              <a:gd name="connsiteY1" fmla="*/ 0 h 3946525"/>
              <a:gd name="connsiteX2" fmla="*/ 5751512 w 5751512"/>
              <a:gd name="connsiteY2" fmla="*/ 3946525 h 3946525"/>
              <a:gd name="connsiteX3" fmla="*/ 0 w 5751512"/>
              <a:gd name="connsiteY3" fmla="*/ 3946525 h 3946525"/>
              <a:gd name="connsiteX4" fmla="*/ 0 w 5751512"/>
              <a:gd name="connsiteY4" fmla="*/ 0 h 3946525"/>
              <a:gd name="connsiteX0" fmla="*/ 3038929 w 5751512"/>
              <a:gd name="connsiteY0" fmla="*/ 145143 h 3946525"/>
              <a:gd name="connsiteX1" fmla="*/ 5751512 w 5751512"/>
              <a:gd name="connsiteY1" fmla="*/ 0 h 3946525"/>
              <a:gd name="connsiteX2" fmla="*/ 5751512 w 5751512"/>
              <a:gd name="connsiteY2" fmla="*/ 3946525 h 3946525"/>
              <a:gd name="connsiteX3" fmla="*/ 0 w 5751512"/>
              <a:gd name="connsiteY3" fmla="*/ 3946525 h 3946525"/>
              <a:gd name="connsiteX4" fmla="*/ 3038929 w 5751512"/>
              <a:gd name="connsiteY4" fmla="*/ 145143 h 3946525"/>
              <a:gd name="connsiteX0" fmla="*/ 3038929 w 5751512"/>
              <a:gd name="connsiteY0" fmla="*/ 145143 h 3946525"/>
              <a:gd name="connsiteX1" fmla="*/ 5751512 w 5751512"/>
              <a:gd name="connsiteY1" fmla="*/ 0 h 3946525"/>
              <a:gd name="connsiteX2" fmla="*/ 5751512 w 5751512"/>
              <a:gd name="connsiteY2" fmla="*/ 3946525 h 3946525"/>
              <a:gd name="connsiteX3" fmla="*/ 0 w 5751512"/>
              <a:gd name="connsiteY3" fmla="*/ 3946525 h 3946525"/>
              <a:gd name="connsiteX4" fmla="*/ 3038929 w 5751512"/>
              <a:gd name="connsiteY4" fmla="*/ 145143 h 3946525"/>
              <a:gd name="connsiteX0" fmla="*/ 3185476 w 5898059"/>
              <a:gd name="connsiteY0" fmla="*/ 145143 h 3946525"/>
              <a:gd name="connsiteX1" fmla="*/ 5898059 w 5898059"/>
              <a:gd name="connsiteY1" fmla="*/ 0 h 3946525"/>
              <a:gd name="connsiteX2" fmla="*/ 5898059 w 5898059"/>
              <a:gd name="connsiteY2" fmla="*/ 3946525 h 3946525"/>
              <a:gd name="connsiteX3" fmla="*/ 146547 w 5898059"/>
              <a:gd name="connsiteY3" fmla="*/ 3946525 h 3946525"/>
              <a:gd name="connsiteX4" fmla="*/ 3185476 w 5898059"/>
              <a:gd name="connsiteY4" fmla="*/ 145143 h 3946525"/>
              <a:gd name="connsiteX0" fmla="*/ 4670912 w 5779285"/>
              <a:gd name="connsiteY0" fmla="*/ 53092 h 3946525"/>
              <a:gd name="connsiteX1" fmla="*/ 5779285 w 5779285"/>
              <a:gd name="connsiteY1" fmla="*/ 0 h 3946525"/>
              <a:gd name="connsiteX2" fmla="*/ 5779285 w 5779285"/>
              <a:gd name="connsiteY2" fmla="*/ 3946525 h 3946525"/>
              <a:gd name="connsiteX3" fmla="*/ 27773 w 5779285"/>
              <a:gd name="connsiteY3" fmla="*/ 3946525 h 3946525"/>
              <a:gd name="connsiteX4" fmla="*/ 4670912 w 5779285"/>
              <a:gd name="connsiteY4" fmla="*/ 53092 h 3946525"/>
              <a:gd name="connsiteX0" fmla="*/ 4661785 w 5770158"/>
              <a:gd name="connsiteY0" fmla="*/ 53092 h 3946525"/>
              <a:gd name="connsiteX1" fmla="*/ 5770158 w 5770158"/>
              <a:gd name="connsiteY1" fmla="*/ 0 h 3946525"/>
              <a:gd name="connsiteX2" fmla="*/ 5770158 w 5770158"/>
              <a:gd name="connsiteY2" fmla="*/ 3946525 h 3946525"/>
              <a:gd name="connsiteX3" fmla="*/ 18646 w 5770158"/>
              <a:gd name="connsiteY3" fmla="*/ 3946525 h 3946525"/>
              <a:gd name="connsiteX4" fmla="*/ 4661785 w 5770158"/>
              <a:gd name="connsiteY4" fmla="*/ 53092 h 3946525"/>
              <a:gd name="connsiteX0" fmla="*/ 4357352 w 5465725"/>
              <a:gd name="connsiteY0" fmla="*/ 53092 h 3946525"/>
              <a:gd name="connsiteX1" fmla="*/ 5465725 w 5465725"/>
              <a:gd name="connsiteY1" fmla="*/ 0 h 3946525"/>
              <a:gd name="connsiteX2" fmla="*/ 5465725 w 5465725"/>
              <a:gd name="connsiteY2" fmla="*/ 3946525 h 3946525"/>
              <a:gd name="connsiteX3" fmla="*/ 21686 w 5465725"/>
              <a:gd name="connsiteY3" fmla="*/ 3936297 h 3946525"/>
              <a:gd name="connsiteX4" fmla="*/ 4357352 w 5465725"/>
              <a:gd name="connsiteY4" fmla="*/ 53092 h 3946525"/>
              <a:gd name="connsiteX0" fmla="*/ 4337247 w 5445620"/>
              <a:gd name="connsiteY0" fmla="*/ 53092 h 3946525"/>
              <a:gd name="connsiteX1" fmla="*/ 5445620 w 5445620"/>
              <a:gd name="connsiteY1" fmla="*/ 0 h 3946525"/>
              <a:gd name="connsiteX2" fmla="*/ 5445620 w 5445620"/>
              <a:gd name="connsiteY2" fmla="*/ 3946525 h 3946525"/>
              <a:gd name="connsiteX3" fmla="*/ 1581 w 5445620"/>
              <a:gd name="connsiteY3" fmla="*/ 3936297 h 3946525"/>
              <a:gd name="connsiteX4" fmla="*/ 4337247 w 5445620"/>
              <a:gd name="connsiteY4" fmla="*/ 53092 h 3946525"/>
              <a:gd name="connsiteX0" fmla="*/ 5432791 w 5444953"/>
              <a:gd name="connsiteY0" fmla="*/ 12179 h 3946525"/>
              <a:gd name="connsiteX1" fmla="*/ 5444953 w 5444953"/>
              <a:gd name="connsiteY1" fmla="*/ 0 h 3946525"/>
              <a:gd name="connsiteX2" fmla="*/ 5444953 w 5444953"/>
              <a:gd name="connsiteY2" fmla="*/ 3946525 h 3946525"/>
              <a:gd name="connsiteX3" fmla="*/ 914 w 5444953"/>
              <a:gd name="connsiteY3" fmla="*/ 3936297 h 3946525"/>
              <a:gd name="connsiteX4" fmla="*/ 5432791 w 5444953"/>
              <a:gd name="connsiteY4" fmla="*/ 12179 h 3946525"/>
              <a:gd name="connsiteX0" fmla="*/ 5433450 w 5445612"/>
              <a:gd name="connsiteY0" fmla="*/ 12179 h 3946525"/>
              <a:gd name="connsiteX1" fmla="*/ 5445612 w 5445612"/>
              <a:gd name="connsiteY1" fmla="*/ 0 h 3946525"/>
              <a:gd name="connsiteX2" fmla="*/ 5445612 w 5445612"/>
              <a:gd name="connsiteY2" fmla="*/ 3946525 h 3946525"/>
              <a:gd name="connsiteX3" fmla="*/ 1573 w 5445612"/>
              <a:gd name="connsiteY3" fmla="*/ 3936297 h 3946525"/>
              <a:gd name="connsiteX4" fmla="*/ 5433450 w 5445612"/>
              <a:gd name="connsiteY4" fmla="*/ 12179 h 3946525"/>
              <a:gd name="connsiteX0" fmla="*/ 5380034 w 5392196"/>
              <a:gd name="connsiteY0" fmla="*/ 12179 h 3946525"/>
              <a:gd name="connsiteX1" fmla="*/ 5392196 w 5392196"/>
              <a:gd name="connsiteY1" fmla="*/ 0 h 3946525"/>
              <a:gd name="connsiteX2" fmla="*/ 5392196 w 5392196"/>
              <a:gd name="connsiteY2" fmla="*/ 3946525 h 3946525"/>
              <a:gd name="connsiteX3" fmla="*/ 1631 w 5392196"/>
              <a:gd name="connsiteY3" fmla="*/ 3721509 h 3946525"/>
              <a:gd name="connsiteX4" fmla="*/ 5380034 w 5392196"/>
              <a:gd name="connsiteY4" fmla="*/ 12179 h 3946525"/>
              <a:gd name="connsiteX0" fmla="*/ 5420095 w 5432257"/>
              <a:gd name="connsiteY0" fmla="*/ 12179 h 3946525"/>
              <a:gd name="connsiteX1" fmla="*/ 5432257 w 5432257"/>
              <a:gd name="connsiteY1" fmla="*/ 0 h 3946525"/>
              <a:gd name="connsiteX2" fmla="*/ 5432257 w 5432257"/>
              <a:gd name="connsiteY2" fmla="*/ 3946525 h 3946525"/>
              <a:gd name="connsiteX3" fmla="*/ 1587 w 5432257"/>
              <a:gd name="connsiteY3" fmla="*/ 3946525 h 3946525"/>
              <a:gd name="connsiteX4" fmla="*/ 5420095 w 5432257"/>
              <a:gd name="connsiteY4" fmla="*/ 12179 h 3946525"/>
              <a:gd name="connsiteX0" fmla="*/ 5420095 w 5432257"/>
              <a:gd name="connsiteY0" fmla="*/ 12179 h 3946525"/>
              <a:gd name="connsiteX1" fmla="*/ 5432257 w 5432257"/>
              <a:gd name="connsiteY1" fmla="*/ 0 h 3946525"/>
              <a:gd name="connsiteX2" fmla="*/ 5432257 w 5432257"/>
              <a:gd name="connsiteY2" fmla="*/ 3946525 h 3946525"/>
              <a:gd name="connsiteX3" fmla="*/ 1587 w 5432257"/>
              <a:gd name="connsiteY3" fmla="*/ 3946525 h 3946525"/>
              <a:gd name="connsiteX4" fmla="*/ 5420095 w 5432257"/>
              <a:gd name="connsiteY4" fmla="*/ 12179 h 3946525"/>
              <a:gd name="connsiteX0" fmla="*/ 5420024 w 5432186"/>
              <a:gd name="connsiteY0" fmla="*/ 12179 h 3946525"/>
              <a:gd name="connsiteX1" fmla="*/ 5432186 w 5432186"/>
              <a:gd name="connsiteY1" fmla="*/ 0 h 3946525"/>
              <a:gd name="connsiteX2" fmla="*/ 5432186 w 5432186"/>
              <a:gd name="connsiteY2" fmla="*/ 3946525 h 3946525"/>
              <a:gd name="connsiteX3" fmla="*/ 1516 w 5432186"/>
              <a:gd name="connsiteY3" fmla="*/ 3946525 h 3946525"/>
              <a:gd name="connsiteX4" fmla="*/ 5420024 w 5432186"/>
              <a:gd name="connsiteY4" fmla="*/ 12179 h 3946525"/>
              <a:gd name="connsiteX0" fmla="*/ 5464554 w 5476716"/>
              <a:gd name="connsiteY0" fmla="*/ 12179 h 3946525"/>
              <a:gd name="connsiteX1" fmla="*/ 5476716 w 5476716"/>
              <a:gd name="connsiteY1" fmla="*/ 0 h 3946525"/>
              <a:gd name="connsiteX2" fmla="*/ 5476716 w 5476716"/>
              <a:gd name="connsiteY2" fmla="*/ 3946525 h 3946525"/>
              <a:gd name="connsiteX3" fmla="*/ 1474 w 5476716"/>
              <a:gd name="connsiteY3" fmla="*/ 3946525 h 3946525"/>
              <a:gd name="connsiteX4" fmla="*/ 5464554 w 5476716"/>
              <a:gd name="connsiteY4" fmla="*/ 12179 h 3946525"/>
              <a:gd name="connsiteX0" fmla="*/ 5463080 w 5475242"/>
              <a:gd name="connsiteY0" fmla="*/ 12179 h 3946525"/>
              <a:gd name="connsiteX1" fmla="*/ 5475242 w 5475242"/>
              <a:gd name="connsiteY1" fmla="*/ 0 h 3946525"/>
              <a:gd name="connsiteX2" fmla="*/ 5475242 w 5475242"/>
              <a:gd name="connsiteY2" fmla="*/ 3946525 h 3946525"/>
              <a:gd name="connsiteX3" fmla="*/ 0 w 5475242"/>
              <a:gd name="connsiteY3" fmla="*/ 3946525 h 3946525"/>
              <a:gd name="connsiteX4" fmla="*/ 5463080 w 5475242"/>
              <a:gd name="connsiteY4" fmla="*/ 12179 h 3946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75242" h="3946525">
                <a:moveTo>
                  <a:pt x="5463080" y="12179"/>
                </a:moveTo>
                <a:lnTo>
                  <a:pt x="5475242" y="0"/>
                </a:lnTo>
                <a:lnTo>
                  <a:pt x="5475242" y="3946525"/>
                </a:lnTo>
                <a:lnTo>
                  <a:pt x="0" y="3946525"/>
                </a:lnTo>
                <a:cubicBezTo>
                  <a:pt x="282730" y="2678807"/>
                  <a:pt x="1479627" y="206377"/>
                  <a:pt x="5463080" y="12179"/>
                </a:cubicBezTo>
                <a:close/>
              </a:path>
            </a:pathLst>
          </a:custGeom>
          <a:noFill/>
        </p:spPr>
        <p:txBody>
          <a:bodyPr vert="horz" lIns="0" tIns="0" rIns="0" bIns="0" anchor="ctr" anchorCtr="1"/>
          <a:lstStyle>
            <a:lvl1pPr marL="0" indent="0" algn="r">
              <a:buNone/>
              <a:defRPr sz="1300">
                <a:solidFill>
                  <a:srgbClr val="00A7B5"/>
                </a:solidFill>
              </a:defRPr>
            </a:lvl1pPr>
          </a:lstStyle>
          <a:p>
            <a:r>
              <a:rPr lang="en-US" dirty="0"/>
              <a:t>Click icon to insert photo</a:t>
            </a:r>
          </a:p>
        </p:txBody>
      </p:sp>
      <p:sp>
        <p:nvSpPr>
          <p:cNvPr id="7" name="Copyright"/>
          <p:cNvSpPr txBox="1"/>
          <p:nvPr userDrawn="1"/>
        </p:nvSpPr>
        <p:spPr>
          <a:xfrm>
            <a:off x="471996" y="4905628"/>
            <a:ext cx="2411875" cy="184666"/>
          </a:xfrm>
          <a:prstGeom prst="rect">
            <a:avLst/>
          </a:prstGeom>
          <a:noFill/>
        </p:spPr>
        <p:txBody>
          <a:bodyPr wrap="square" lIns="0" rIns="0" rtlCol="0" anchor="ctr" anchorCtr="0">
            <a:noAutofit/>
          </a:bodyPr>
          <a:lstStyle/>
          <a:p>
            <a:pPr algn="l"/>
            <a:r>
              <a:rPr lang="en-GB" sz="600">
                <a:solidFill>
                  <a:schemeClr val="tx1"/>
                </a:solidFill>
              </a:rPr>
              <a:t>©2018 Grant Thornton International Ltd. All rights reserved.</a:t>
            </a:r>
            <a:endParaRPr lang="en-GB" sz="600" dirty="0">
              <a:solidFill>
                <a:schemeClr val="tx1"/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69370" y="4887834"/>
            <a:ext cx="2626255" cy="0"/>
          </a:xfrm>
          <a:prstGeom prst="line">
            <a:avLst/>
          </a:prstGeom>
          <a:ln w="19050" cap="rnd">
            <a:solidFill>
              <a:srgbClr val="4F2D7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GTLogoNoTag" hidden="1">
            <a:extLst>
              <a:ext uri="{FF2B5EF4-FFF2-40B4-BE49-F238E27FC236}">
                <a16:creationId xmlns="" xmlns:a16="http://schemas.microsoft.com/office/drawing/2014/main" id="{0DEFB368-B217-4A16-9BFE-6CA85D72D8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9366" y="426050"/>
            <a:ext cx="1961941" cy="638130"/>
          </a:xfrm>
          <a:prstGeom prst="rect">
            <a:avLst/>
          </a:prstGeom>
        </p:spPr>
      </p:pic>
      <p:pic>
        <p:nvPicPr>
          <p:cNvPr id="15" name="GTLogo">
            <a:extLst>
              <a:ext uri="{FF2B5EF4-FFF2-40B4-BE49-F238E27FC236}">
                <a16:creationId xmlns="" xmlns:a16="http://schemas.microsoft.com/office/drawing/2014/main" id="{547AA1F9-2774-4D2A-A381-14A9D777C21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49366" y="426050"/>
            <a:ext cx="1961941" cy="63813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F74FF79F-7CEA-4ED5-811E-3F2D167F5D4D}"/>
              </a:ext>
            </a:extLst>
          </p:cNvPr>
          <p:cNvSpPr/>
          <p:nvPr userDrawn="1"/>
        </p:nvSpPr>
        <p:spPr>
          <a:xfrm>
            <a:off x="9220200" y="0"/>
            <a:ext cx="1466850" cy="185166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sz="800" b="1" dirty="0"/>
              <a:t>PHOTO </a:t>
            </a:r>
            <a:br>
              <a:rPr lang="en-GB" sz="800" b="1" dirty="0"/>
            </a:br>
            <a:r>
              <a:rPr lang="en-GB" sz="800" b="1" dirty="0"/>
              <a:t>COVER OPTION </a:t>
            </a:r>
          </a:p>
          <a:p>
            <a:pPr lvl="0">
              <a:spcAft>
                <a:spcPts val="600"/>
              </a:spcAft>
            </a:pPr>
            <a:r>
              <a:rPr lang="en-GB" sz="800" b="0" dirty="0"/>
              <a:t>To insert a photo click on the image frame and then insert your photo using the </a:t>
            </a:r>
            <a:r>
              <a:rPr lang="en-GB" sz="800" b="0" dirty="0" err="1"/>
              <a:t>BrandCentral</a:t>
            </a:r>
            <a:r>
              <a:rPr lang="en-GB" sz="800" b="0" dirty="0"/>
              <a:t> button on your toolbar.</a:t>
            </a:r>
          </a:p>
          <a:p>
            <a:pPr lvl="0">
              <a:spcAft>
                <a:spcPts val="600"/>
              </a:spcAft>
            </a:pPr>
            <a:r>
              <a:rPr lang="en-GB" sz="800" b="0" dirty="0"/>
              <a:t>To scale, crop and move the photo, right click and choose the crop tool. You can now scale and move the photo to the desired position.</a:t>
            </a:r>
          </a:p>
        </p:txBody>
      </p:sp>
      <p:sp>
        <p:nvSpPr>
          <p:cNvPr id="18" name="Text Placeholder 21">
            <a:extLst>
              <a:ext uri="{FF2B5EF4-FFF2-40B4-BE49-F238E27FC236}">
                <a16:creationId xmlns="" xmlns:a16="http://schemas.microsoft.com/office/drawing/2014/main" id="{DFD6D0CD-32BC-4B39-9AAA-64B782B0ACF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0699" y="3307079"/>
            <a:ext cx="4029864" cy="367445"/>
          </a:xfrm>
          <a:prstGeom prst="rect">
            <a:avLst/>
          </a:prstGeom>
        </p:spPr>
        <p:txBody>
          <a:bodyPr vert="horz" lIns="0"/>
          <a:lstStyle>
            <a:lvl1pPr marL="0" indent="0">
              <a:buNone/>
              <a:defRPr sz="2000" b="1">
                <a:solidFill>
                  <a:srgbClr val="00A7B5"/>
                </a:solidFill>
              </a:defRPr>
            </a:lvl1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19" name="Text Placeholder 21">
            <a:extLst>
              <a:ext uri="{FF2B5EF4-FFF2-40B4-BE49-F238E27FC236}">
                <a16:creationId xmlns="" xmlns:a16="http://schemas.microsoft.com/office/drawing/2014/main" id="{E0B586FD-8A16-4B03-986A-DAFFE93F435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8313" y="3695700"/>
            <a:ext cx="4032250" cy="399414"/>
          </a:xfrm>
          <a:prstGeom prst="rect">
            <a:avLst/>
          </a:prstGeom>
        </p:spPr>
        <p:txBody>
          <a:bodyPr vert="horz" lIns="0"/>
          <a:lstStyle>
            <a:lvl1pPr marL="0" indent="0">
              <a:buNone/>
              <a:defRPr sz="1800" baseline="0">
                <a:solidFill>
                  <a:srgbClr val="00A7B5"/>
                </a:solidFill>
              </a:defRPr>
            </a:lvl1pPr>
          </a:lstStyle>
          <a:p>
            <a:pPr lvl="0"/>
            <a:r>
              <a:rPr lang="en-US" dirty="0"/>
              <a:t>Click to add position or firm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="" xmlns:a16="http://schemas.microsoft.com/office/drawing/2014/main" id="{09D15D67-D2FE-4846-917F-C99AEEC3BE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4619" y="1359602"/>
            <a:ext cx="4025944" cy="1140712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000" b="1">
                <a:solidFill>
                  <a:srgbClr val="4F2D7F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here to add </a:t>
            </a:r>
            <a:br>
              <a:rPr lang="en-US" dirty="0"/>
            </a:br>
            <a:r>
              <a:rPr lang="en-US" dirty="0"/>
              <a:t>title on this slide</a:t>
            </a:r>
          </a:p>
        </p:txBody>
      </p:sp>
    </p:spTree>
    <p:extLst>
      <p:ext uri="{BB962C8B-B14F-4D97-AF65-F5344CB8AC3E}">
        <p14:creationId xmlns:p14="http://schemas.microsoft.com/office/powerpoint/2010/main" val="37087222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996" y="359571"/>
            <a:ext cx="8203692" cy="84375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Rectangle 7"/>
          <p:cNvSpPr/>
          <p:nvPr userDrawn="1"/>
        </p:nvSpPr>
        <p:spPr>
          <a:xfrm>
            <a:off x="4500564" y="1466849"/>
            <a:ext cx="4175124" cy="269999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/>
          <p:cNvSpPr/>
          <p:nvPr userDrawn="1"/>
        </p:nvSpPr>
        <p:spPr>
          <a:xfrm>
            <a:off x="4279106" y="2595393"/>
            <a:ext cx="442913" cy="442913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68313" y="1466849"/>
            <a:ext cx="4032250" cy="2700000"/>
          </a:xfrm>
          <a:solidFill>
            <a:schemeClr val="accent5"/>
          </a:solidFill>
        </p:spPr>
        <p:txBody>
          <a:bodyPr lIns="72000" tIns="72000" rIns="180000" bIns="7200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783015" y="1466849"/>
            <a:ext cx="3892673" cy="2689226"/>
          </a:xfrm>
          <a:noFill/>
        </p:spPr>
        <p:txBody>
          <a:bodyPr lIns="72000" tIns="72000" rIns="72000" bIns="7200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7037F-13F4-43B6-99FF-D710FE0C477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4726760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996" y="359571"/>
            <a:ext cx="8203692" cy="84375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Rectangle 7"/>
          <p:cNvSpPr/>
          <p:nvPr userDrawn="1"/>
        </p:nvSpPr>
        <p:spPr>
          <a:xfrm>
            <a:off x="4500564" y="1466849"/>
            <a:ext cx="4175124" cy="269999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/>
          <p:cNvSpPr/>
          <p:nvPr userDrawn="1"/>
        </p:nvSpPr>
        <p:spPr>
          <a:xfrm>
            <a:off x="4279106" y="2595393"/>
            <a:ext cx="442913" cy="442913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68313" y="1466849"/>
            <a:ext cx="4032250" cy="2700000"/>
          </a:xfrm>
          <a:solidFill>
            <a:schemeClr val="accent4"/>
          </a:solidFill>
        </p:spPr>
        <p:txBody>
          <a:bodyPr lIns="72000" tIns="72000" rIns="180000" bIns="7200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783015" y="1466849"/>
            <a:ext cx="3892673" cy="2689226"/>
          </a:xfrm>
          <a:noFill/>
        </p:spPr>
        <p:txBody>
          <a:bodyPr lIns="72000" tIns="72000" rIns="72000" bIns="7200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7037F-13F4-43B6-99FF-D710FE0C477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9868093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996" y="359571"/>
            <a:ext cx="8203692" cy="84375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Rectangle 7"/>
          <p:cNvSpPr/>
          <p:nvPr userDrawn="1"/>
        </p:nvSpPr>
        <p:spPr>
          <a:xfrm>
            <a:off x="4500564" y="1466849"/>
            <a:ext cx="4175124" cy="26999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/>
          <p:cNvSpPr/>
          <p:nvPr userDrawn="1"/>
        </p:nvSpPr>
        <p:spPr>
          <a:xfrm>
            <a:off x="4279106" y="2595393"/>
            <a:ext cx="442913" cy="442913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68313" y="1466849"/>
            <a:ext cx="4032250" cy="2700000"/>
          </a:xfrm>
          <a:solidFill>
            <a:schemeClr val="accent6"/>
          </a:solidFill>
        </p:spPr>
        <p:txBody>
          <a:bodyPr lIns="72000" tIns="72000" rIns="180000" bIns="7200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783015" y="1466849"/>
            <a:ext cx="3892673" cy="2689226"/>
          </a:xfrm>
          <a:noFill/>
        </p:spPr>
        <p:txBody>
          <a:bodyPr lIns="72000" tIns="72000" rIns="72000" bIns="7200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7037F-13F4-43B6-99FF-D710FE0C477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9499844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996" y="359571"/>
            <a:ext cx="8203692" cy="84375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Rectangle 7"/>
          <p:cNvSpPr/>
          <p:nvPr userDrawn="1"/>
        </p:nvSpPr>
        <p:spPr>
          <a:xfrm>
            <a:off x="4500564" y="1466849"/>
            <a:ext cx="4175124" cy="26999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/>
          <p:cNvSpPr/>
          <p:nvPr userDrawn="1"/>
        </p:nvSpPr>
        <p:spPr>
          <a:xfrm>
            <a:off x="4279106" y="2595393"/>
            <a:ext cx="442913" cy="442913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68313" y="1466849"/>
            <a:ext cx="4032250" cy="2700000"/>
          </a:xfrm>
          <a:solidFill>
            <a:schemeClr val="accent2"/>
          </a:solidFill>
        </p:spPr>
        <p:txBody>
          <a:bodyPr lIns="72000" tIns="72000" rIns="180000" bIns="7200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783015" y="1466849"/>
            <a:ext cx="3892673" cy="2689226"/>
          </a:xfrm>
          <a:noFill/>
        </p:spPr>
        <p:txBody>
          <a:bodyPr lIns="72000" tIns="72000" rIns="72000" bIns="7200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7037F-13F4-43B6-99FF-D710FE0C477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6254290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lumns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71996" y="359571"/>
            <a:ext cx="8203692" cy="84375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69370" y="1466849"/>
            <a:ext cx="8206318" cy="3228976"/>
          </a:xfrm>
          <a:solidFill>
            <a:schemeClr val="accent1"/>
          </a:solidFill>
        </p:spPr>
        <p:txBody>
          <a:bodyPr lIns="72000" tIns="72000" rIns="72000" bIns="7200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17037F-13F4-43B6-99FF-D710FE0C477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8736726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ot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dia Placeholder 8"/>
          <p:cNvSpPr>
            <a:spLocks noGrp="1"/>
          </p:cNvSpPr>
          <p:nvPr>
            <p:ph type="media" sz="quarter" idx="12" hasCustomPrompt="1"/>
          </p:nvPr>
        </p:nvSpPr>
        <p:spPr>
          <a:xfrm>
            <a:off x="0" y="0"/>
            <a:ext cx="9143999" cy="5143500"/>
          </a:xfrm>
          <a:prstGeom prst="rect">
            <a:avLst/>
          </a:prstGeom>
          <a:noFill/>
        </p:spPr>
        <p:txBody>
          <a:bodyPr vert="horz" lIns="0" tIns="0" rIns="0" bIns="0" anchor="ctr" anchorCtr="1"/>
          <a:lstStyle>
            <a:lvl1pPr marL="0" indent="0">
              <a:buNone/>
              <a:defRPr sz="130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icon to insert footage</a:t>
            </a:r>
          </a:p>
        </p:txBody>
      </p:sp>
    </p:spTree>
    <p:extLst>
      <p:ext uri="{BB962C8B-B14F-4D97-AF65-F5344CB8AC3E}">
        <p14:creationId xmlns:p14="http://schemas.microsoft.com/office/powerpoint/2010/main" val="13260823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file x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E8CB59B-676E-492F-93D7-84F54FB599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890D81DE-209F-408A-9F70-0CEA8EAB005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17037F-13F4-43B6-99FF-D710FE0C477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="" xmlns:a16="http://schemas.microsoft.com/office/drawing/2014/main" id="{1F412F12-63D1-4BEC-B154-ED2A77412F6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32113" y="1461135"/>
            <a:ext cx="1152000" cy="1152000"/>
          </a:xfrm>
          <a:prstGeom prst="ellipse">
            <a:avLst/>
          </a:prstGeom>
          <a:ln w="57150">
            <a:solidFill>
              <a:schemeClr val="accent2"/>
            </a:solidFill>
          </a:ln>
        </p:spPr>
        <p:txBody>
          <a:bodyPr anchor="ctr"/>
          <a:lstStyle>
            <a:lvl1pPr marL="0" indent="0" algn="ctr">
              <a:buFontTx/>
              <a:buNone/>
              <a:defRPr sz="1100"/>
            </a:lvl1pPr>
          </a:lstStyle>
          <a:p>
            <a:endParaRPr lang="en-GB" dirty="0"/>
          </a:p>
        </p:txBody>
      </p:sp>
      <p:sp>
        <p:nvSpPr>
          <p:cNvPr id="7" name="Picture Placeholder 4">
            <a:extLst>
              <a:ext uri="{FF2B5EF4-FFF2-40B4-BE49-F238E27FC236}">
                <a16:creationId xmlns="" xmlns:a16="http://schemas.microsoft.com/office/drawing/2014/main" id="{1C1D02D8-3F71-4A39-B7BA-9BFB4C07E74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943488" y="1461135"/>
            <a:ext cx="1152000" cy="1152000"/>
          </a:xfrm>
          <a:prstGeom prst="ellipse">
            <a:avLst/>
          </a:prstGeom>
          <a:ln w="57150">
            <a:solidFill>
              <a:schemeClr val="accent2"/>
            </a:solidFill>
          </a:ln>
        </p:spPr>
        <p:txBody>
          <a:bodyPr anchor="ctr"/>
          <a:lstStyle>
            <a:lvl1pPr marL="0" indent="0" algn="ctr">
              <a:buFontTx/>
              <a:buNone/>
              <a:defRPr sz="1100"/>
            </a:lvl1pPr>
          </a:lstStyle>
          <a:p>
            <a:endParaRPr lang="en-GB" dirty="0"/>
          </a:p>
        </p:txBody>
      </p:sp>
      <p:sp>
        <p:nvSpPr>
          <p:cNvPr id="9" name="Picture Placeholder 4">
            <a:extLst>
              <a:ext uri="{FF2B5EF4-FFF2-40B4-BE49-F238E27FC236}">
                <a16:creationId xmlns="" xmlns:a16="http://schemas.microsoft.com/office/drawing/2014/main" id="{2915E757-22B5-4D19-8C26-CD2D8F8E545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054816" y="1461135"/>
            <a:ext cx="1152000" cy="1152000"/>
          </a:xfrm>
          <a:prstGeom prst="ellipse">
            <a:avLst/>
          </a:prstGeom>
          <a:ln w="57150">
            <a:solidFill>
              <a:schemeClr val="accent2"/>
            </a:solidFill>
          </a:ln>
        </p:spPr>
        <p:txBody>
          <a:bodyPr anchor="ctr"/>
          <a:lstStyle>
            <a:lvl1pPr marL="0" indent="0" algn="ctr">
              <a:buFontTx/>
              <a:buNone/>
              <a:defRPr sz="1100"/>
            </a:lvl1pPr>
          </a:lstStyle>
          <a:p>
            <a:endParaRPr lang="en-GB" dirty="0"/>
          </a:p>
        </p:txBody>
      </p:sp>
      <p:sp>
        <p:nvSpPr>
          <p:cNvPr id="10" name="Picture Placeholder 4">
            <a:extLst>
              <a:ext uri="{FF2B5EF4-FFF2-40B4-BE49-F238E27FC236}">
                <a16:creationId xmlns="" xmlns:a16="http://schemas.microsoft.com/office/drawing/2014/main" id="{2382EDD1-B4CA-40D8-81E9-D68DE759313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161475" y="1461135"/>
            <a:ext cx="1152000" cy="1152000"/>
          </a:xfrm>
          <a:prstGeom prst="ellipse">
            <a:avLst/>
          </a:prstGeom>
          <a:ln w="57150">
            <a:solidFill>
              <a:schemeClr val="accent2"/>
            </a:solidFill>
          </a:ln>
        </p:spPr>
        <p:txBody>
          <a:bodyPr anchor="ctr"/>
          <a:lstStyle>
            <a:lvl1pPr marL="0" indent="0" algn="ctr">
              <a:buFontTx/>
              <a:buNone/>
              <a:defRPr sz="1100"/>
            </a:lvl1pPr>
          </a:lstStyle>
          <a:p>
            <a:endParaRPr lang="en-GB" dirty="0"/>
          </a:p>
        </p:txBody>
      </p:sp>
      <p:sp>
        <p:nvSpPr>
          <p:cNvPr id="16" name="Text Placeholder 15">
            <a:extLst>
              <a:ext uri="{FF2B5EF4-FFF2-40B4-BE49-F238E27FC236}">
                <a16:creationId xmlns="" xmlns:a16="http://schemas.microsoft.com/office/drawing/2014/main" id="{6B70CC2B-662A-4E43-B664-2A827623137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1996" y="2687320"/>
            <a:ext cx="1875917" cy="509587"/>
          </a:xfrm>
        </p:spPr>
        <p:txBody>
          <a:bodyPr/>
          <a:lstStyle>
            <a:lvl1pPr marL="0" indent="0" algn="ctr">
              <a:buFontTx/>
              <a:buNone/>
              <a:defRPr sz="1800" b="1">
                <a:solidFill>
                  <a:schemeClr val="accent1"/>
                </a:solidFill>
              </a:defRPr>
            </a:lvl1pPr>
            <a:lvl2pPr marL="0" indent="0" algn="ctr">
              <a:buFontTx/>
              <a:buNone/>
              <a:defRPr sz="1200"/>
            </a:lvl2pPr>
          </a:lstStyle>
          <a:p>
            <a:pPr lvl="0"/>
            <a:r>
              <a:rPr lang="en-US" dirty="0"/>
              <a:t>Name to go here</a:t>
            </a:r>
          </a:p>
          <a:p>
            <a:pPr lvl="1"/>
            <a:r>
              <a:rPr lang="en-US" dirty="0"/>
              <a:t>Title to go here</a:t>
            </a:r>
            <a:endParaRPr lang="en-GB" dirty="0"/>
          </a:p>
        </p:txBody>
      </p:sp>
      <p:sp>
        <p:nvSpPr>
          <p:cNvPr id="17" name="Text Placeholder 15">
            <a:extLst>
              <a:ext uri="{FF2B5EF4-FFF2-40B4-BE49-F238E27FC236}">
                <a16:creationId xmlns="" xmlns:a16="http://schemas.microsoft.com/office/drawing/2014/main" id="{A3CAEB05-A1CB-466C-B712-415C8376B91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582225" y="2687320"/>
            <a:ext cx="1875917" cy="509587"/>
          </a:xfrm>
        </p:spPr>
        <p:txBody>
          <a:bodyPr/>
          <a:lstStyle>
            <a:lvl1pPr marL="0" indent="0" algn="ctr">
              <a:buFontTx/>
              <a:buNone/>
              <a:defRPr sz="1800" b="1">
                <a:solidFill>
                  <a:schemeClr val="accent1"/>
                </a:solidFill>
              </a:defRPr>
            </a:lvl1pPr>
            <a:lvl2pPr marL="0" indent="0" algn="ctr">
              <a:buFontTx/>
              <a:buNone/>
              <a:defRPr sz="1200"/>
            </a:lvl2pPr>
          </a:lstStyle>
          <a:p>
            <a:pPr lvl="0"/>
            <a:r>
              <a:rPr lang="en-US" dirty="0"/>
              <a:t>Name to go here</a:t>
            </a:r>
          </a:p>
          <a:p>
            <a:pPr lvl="1"/>
            <a:r>
              <a:rPr lang="en-US" dirty="0"/>
              <a:t>Title to go here</a:t>
            </a:r>
            <a:endParaRPr lang="en-GB" dirty="0"/>
          </a:p>
        </p:txBody>
      </p:sp>
      <p:sp>
        <p:nvSpPr>
          <p:cNvPr id="18" name="Text Placeholder 15">
            <a:extLst>
              <a:ext uri="{FF2B5EF4-FFF2-40B4-BE49-F238E27FC236}">
                <a16:creationId xmlns="" xmlns:a16="http://schemas.microsoft.com/office/drawing/2014/main" id="{247AF140-468F-4E5F-98BD-DE353F1F1DE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692454" y="2687320"/>
            <a:ext cx="1875917" cy="509587"/>
          </a:xfrm>
        </p:spPr>
        <p:txBody>
          <a:bodyPr/>
          <a:lstStyle>
            <a:lvl1pPr marL="0" indent="0" algn="ctr">
              <a:buFontTx/>
              <a:buNone/>
              <a:defRPr sz="1800" b="1">
                <a:solidFill>
                  <a:schemeClr val="accent1"/>
                </a:solidFill>
              </a:defRPr>
            </a:lvl1pPr>
            <a:lvl2pPr marL="0" indent="0" algn="ctr">
              <a:buFontTx/>
              <a:buNone/>
              <a:defRPr sz="1200"/>
            </a:lvl2pPr>
          </a:lstStyle>
          <a:p>
            <a:pPr lvl="0"/>
            <a:r>
              <a:rPr lang="en-US" dirty="0"/>
              <a:t>Name to go here</a:t>
            </a:r>
          </a:p>
          <a:p>
            <a:pPr lvl="1"/>
            <a:r>
              <a:rPr lang="en-US" dirty="0"/>
              <a:t>Title to go here</a:t>
            </a:r>
            <a:endParaRPr lang="en-GB" dirty="0"/>
          </a:p>
        </p:txBody>
      </p:sp>
      <p:sp>
        <p:nvSpPr>
          <p:cNvPr id="19" name="Text Placeholder 15">
            <a:extLst>
              <a:ext uri="{FF2B5EF4-FFF2-40B4-BE49-F238E27FC236}">
                <a16:creationId xmlns="" xmlns:a16="http://schemas.microsoft.com/office/drawing/2014/main" id="{A6750E76-4A09-476B-A228-E5CB0CE4E84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802684" y="2687320"/>
            <a:ext cx="1875917" cy="509587"/>
          </a:xfrm>
        </p:spPr>
        <p:txBody>
          <a:bodyPr/>
          <a:lstStyle>
            <a:lvl1pPr marL="0" indent="0" algn="ctr">
              <a:buFontTx/>
              <a:buNone/>
              <a:defRPr sz="1800" b="1">
                <a:solidFill>
                  <a:schemeClr val="accent1"/>
                </a:solidFill>
              </a:defRPr>
            </a:lvl1pPr>
            <a:lvl2pPr marL="0" indent="0" algn="ctr">
              <a:buFontTx/>
              <a:buNone/>
              <a:defRPr sz="1200"/>
            </a:lvl2pPr>
          </a:lstStyle>
          <a:p>
            <a:pPr lvl="0"/>
            <a:r>
              <a:rPr lang="en-US" dirty="0"/>
              <a:t>Name to go here</a:t>
            </a:r>
          </a:p>
          <a:p>
            <a:pPr lvl="1"/>
            <a:r>
              <a:rPr lang="en-US" dirty="0"/>
              <a:t>Title to go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67115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file multi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E8CB59B-676E-492F-93D7-84F54FB599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890D81DE-209F-408A-9F70-0CEA8EAB005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17037F-13F4-43B6-99FF-D710FE0C477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="" xmlns:a16="http://schemas.microsoft.com/office/drawing/2014/main" id="{1F412F12-63D1-4BEC-B154-ED2A77412F6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28942" y="1461135"/>
            <a:ext cx="962025" cy="962025"/>
          </a:xfrm>
          <a:prstGeom prst="ellipse">
            <a:avLst/>
          </a:prstGeom>
          <a:ln w="57150">
            <a:solidFill>
              <a:schemeClr val="accent2"/>
            </a:solidFill>
          </a:ln>
        </p:spPr>
        <p:txBody>
          <a:bodyPr anchor="ctr"/>
          <a:lstStyle>
            <a:lvl1pPr marL="0" indent="0" algn="ctr">
              <a:buFontTx/>
              <a:buNone/>
              <a:defRPr sz="1100"/>
            </a:lvl1pPr>
          </a:lstStyle>
          <a:p>
            <a:endParaRPr lang="en-GB" dirty="0"/>
          </a:p>
        </p:txBody>
      </p:sp>
      <p:sp>
        <p:nvSpPr>
          <p:cNvPr id="16" name="Text Placeholder 15">
            <a:extLst>
              <a:ext uri="{FF2B5EF4-FFF2-40B4-BE49-F238E27FC236}">
                <a16:creationId xmlns="" xmlns:a16="http://schemas.microsoft.com/office/drawing/2014/main" id="{6B70CC2B-662A-4E43-B664-2A827623137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1996" y="2500313"/>
            <a:ext cx="1875917" cy="509587"/>
          </a:xfrm>
        </p:spPr>
        <p:txBody>
          <a:bodyPr/>
          <a:lstStyle>
            <a:lvl1pPr marL="0" indent="0" algn="ctr">
              <a:buFontTx/>
              <a:buNone/>
              <a:defRPr sz="1400" b="1">
                <a:solidFill>
                  <a:schemeClr val="accent1"/>
                </a:solidFill>
              </a:defRPr>
            </a:lvl1pPr>
            <a:lvl2pPr marL="0" indent="0" algn="ctr">
              <a:buFontTx/>
              <a:buNone/>
              <a:defRPr sz="1200"/>
            </a:lvl2pPr>
          </a:lstStyle>
          <a:p>
            <a:pPr lvl="0"/>
            <a:r>
              <a:rPr lang="en-US" dirty="0"/>
              <a:t>Name to go here</a:t>
            </a:r>
          </a:p>
          <a:p>
            <a:pPr lvl="1"/>
            <a:r>
              <a:rPr lang="en-US" dirty="0"/>
              <a:t>Title to go here</a:t>
            </a:r>
            <a:endParaRPr lang="en-GB" dirty="0"/>
          </a:p>
        </p:txBody>
      </p:sp>
      <p:sp>
        <p:nvSpPr>
          <p:cNvPr id="17" name="Text Placeholder 15">
            <a:extLst>
              <a:ext uri="{FF2B5EF4-FFF2-40B4-BE49-F238E27FC236}">
                <a16:creationId xmlns="" xmlns:a16="http://schemas.microsoft.com/office/drawing/2014/main" id="{A3CAEB05-A1CB-466C-B712-415C8376B91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582225" y="2500313"/>
            <a:ext cx="1875917" cy="509587"/>
          </a:xfrm>
        </p:spPr>
        <p:txBody>
          <a:bodyPr/>
          <a:lstStyle>
            <a:lvl1pPr marL="0" indent="0" algn="ctr">
              <a:buFontTx/>
              <a:buNone/>
              <a:defRPr sz="1400" b="1">
                <a:solidFill>
                  <a:schemeClr val="accent1"/>
                </a:solidFill>
              </a:defRPr>
            </a:lvl1pPr>
            <a:lvl2pPr marL="0" indent="0" algn="ctr">
              <a:buFontTx/>
              <a:buNone/>
              <a:defRPr sz="1200"/>
            </a:lvl2pPr>
          </a:lstStyle>
          <a:p>
            <a:pPr lvl="0"/>
            <a:r>
              <a:rPr lang="en-US" dirty="0"/>
              <a:t>Name to go here</a:t>
            </a:r>
          </a:p>
          <a:p>
            <a:pPr lvl="1"/>
            <a:r>
              <a:rPr lang="en-US" dirty="0"/>
              <a:t>Title to go here</a:t>
            </a:r>
            <a:endParaRPr lang="en-GB" dirty="0"/>
          </a:p>
        </p:txBody>
      </p:sp>
      <p:sp>
        <p:nvSpPr>
          <p:cNvPr id="18" name="Text Placeholder 15">
            <a:extLst>
              <a:ext uri="{FF2B5EF4-FFF2-40B4-BE49-F238E27FC236}">
                <a16:creationId xmlns="" xmlns:a16="http://schemas.microsoft.com/office/drawing/2014/main" id="{247AF140-468F-4E5F-98BD-DE353F1F1DE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692454" y="2500313"/>
            <a:ext cx="1875917" cy="509587"/>
          </a:xfrm>
        </p:spPr>
        <p:txBody>
          <a:bodyPr/>
          <a:lstStyle>
            <a:lvl1pPr marL="0" indent="0" algn="ctr">
              <a:buFontTx/>
              <a:buNone/>
              <a:defRPr sz="1400" b="1">
                <a:solidFill>
                  <a:schemeClr val="accent1"/>
                </a:solidFill>
              </a:defRPr>
            </a:lvl1pPr>
            <a:lvl2pPr marL="0" indent="0" algn="ctr">
              <a:buFontTx/>
              <a:buNone/>
              <a:defRPr sz="1200"/>
            </a:lvl2pPr>
          </a:lstStyle>
          <a:p>
            <a:pPr lvl="0"/>
            <a:r>
              <a:rPr lang="en-US" dirty="0"/>
              <a:t>Name to go here</a:t>
            </a:r>
          </a:p>
          <a:p>
            <a:pPr lvl="1"/>
            <a:r>
              <a:rPr lang="en-US" dirty="0"/>
              <a:t>Title to go here</a:t>
            </a:r>
            <a:endParaRPr lang="en-GB" dirty="0"/>
          </a:p>
        </p:txBody>
      </p:sp>
      <p:sp>
        <p:nvSpPr>
          <p:cNvPr id="19" name="Text Placeholder 15">
            <a:extLst>
              <a:ext uri="{FF2B5EF4-FFF2-40B4-BE49-F238E27FC236}">
                <a16:creationId xmlns="" xmlns:a16="http://schemas.microsoft.com/office/drawing/2014/main" id="{A6750E76-4A09-476B-A228-E5CB0CE4E84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802684" y="2500313"/>
            <a:ext cx="1875917" cy="509587"/>
          </a:xfrm>
        </p:spPr>
        <p:txBody>
          <a:bodyPr/>
          <a:lstStyle>
            <a:lvl1pPr marL="0" indent="0" algn="ctr">
              <a:buFontTx/>
              <a:buNone/>
              <a:defRPr sz="1400" b="1">
                <a:solidFill>
                  <a:schemeClr val="accent1"/>
                </a:solidFill>
              </a:defRPr>
            </a:lvl1pPr>
            <a:lvl2pPr marL="0" indent="0" algn="ctr">
              <a:buFontTx/>
              <a:buNone/>
              <a:defRPr sz="1200"/>
            </a:lvl2pPr>
          </a:lstStyle>
          <a:p>
            <a:pPr lvl="0"/>
            <a:r>
              <a:rPr lang="en-US" dirty="0"/>
              <a:t>Name to go here</a:t>
            </a:r>
          </a:p>
          <a:p>
            <a:pPr lvl="1"/>
            <a:r>
              <a:rPr lang="en-US" dirty="0"/>
              <a:t>Title to go here</a:t>
            </a:r>
            <a:endParaRPr lang="en-GB" dirty="0"/>
          </a:p>
        </p:txBody>
      </p:sp>
      <p:sp>
        <p:nvSpPr>
          <p:cNvPr id="28" name="Picture Placeholder 4">
            <a:extLst>
              <a:ext uri="{FF2B5EF4-FFF2-40B4-BE49-F238E27FC236}">
                <a16:creationId xmlns="" xmlns:a16="http://schemas.microsoft.com/office/drawing/2014/main" id="{E6001FB9-A96F-4D0C-8E9C-3CCA8A2689B1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3131122" y="1461135"/>
            <a:ext cx="962025" cy="962025"/>
          </a:xfrm>
          <a:prstGeom prst="ellipse">
            <a:avLst/>
          </a:prstGeom>
          <a:ln w="57150">
            <a:solidFill>
              <a:schemeClr val="accent2"/>
            </a:solidFill>
          </a:ln>
        </p:spPr>
        <p:txBody>
          <a:bodyPr anchor="ctr"/>
          <a:lstStyle>
            <a:lvl1pPr marL="0" indent="0" algn="ctr">
              <a:buFontTx/>
              <a:buNone/>
              <a:defRPr sz="1100"/>
            </a:lvl1pPr>
          </a:lstStyle>
          <a:p>
            <a:endParaRPr lang="en-GB" dirty="0"/>
          </a:p>
        </p:txBody>
      </p:sp>
      <p:sp>
        <p:nvSpPr>
          <p:cNvPr id="29" name="Picture Placeholder 4">
            <a:extLst>
              <a:ext uri="{FF2B5EF4-FFF2-40B4-BE49-F238E27FC236}">
                <a16:creationId xmlns="" xmlns:a16="http://schemas.microsoft.com/office/drawing/2014/main" id="{B7142F9E-6499-4C2D-82FC-591B62772CC5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5149400" y="1461135"/>
            <a:ext cx="962025" cy="962025"/>
          </a:xfrm>
          <a:prstGeom prst="ellipse">
            <a:avLst/>
          </a:prstGeom>
          <a:ln w="57150">
            <a:solidFill>
              <a:schemeClr val="accent2"/>
            </a:solidFill>
          </a:ln>
        </p:spPr>
        <p:txBody>
          <a:bodyPr anchor="ctr"/>
          <a:lstStyle>
            <a:lvl1pPr marL="0" indent="0" algn="ctr">
              <a:buFontTx/>
              <a:buNone/>
              <a:defRPr sz="1100"/>
            </a:lvl1pPr>
          </a:lstStyle>
          <a:p>
            <a:endParaRPr lang="en-GB" dirty="0"/>
          </a:p>
        </p:txBody>
      </p:sp>
      <p:sp>
        <p:nvSpPr>
          <p:cNvPr id="30" name="Picture Placeholder 4">
            <a:extLst>
              <a:ext uri="{FF2B5EF4-FFF2-40B4-BE49-F238E27FC236}">
                <a16:creationId xmlns="" xmlns:a16="http://schemas.microsoft.com/office/drawing/2014/main" id="{548E5080-8600-4FFB-8EB4-63B4D71D26A6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7259630" y="1461135"/>
            <a:ext cx="962025" cy="962025"/>
          </a:xfrm>
          <a:prstGeom prst="ellipse">
            <a:avLst/>
          </a:prstGeom>
          <a:ln w="57150">
            <a:solidFill>
              <a:schemeClr val="accent2"/>
            </a:solidFill>
          </a:ln>
        </p:spPr>
        <p:txBody>
          <a:bodyPr anchor="ctr"/>
          <a:lstStyle>
            <a:lvl1pPr marL="0" indent="0" algn="ctr">
              <a:buFontTx/>
              <a:buNone/>
              <a:defRPr sz="1100"/>
            </a:lvl1pPr>
          </a:lstStyle>
          <a:p>
            <a:endParaRPr lang="en-GB" dirty="0"/>
          </a:p>
        </p:txBody>
      </p:sp>
      <p:sp>
        <p:nvSpPr>
          <p:cNvPr id="31" name="Picture Placeholder 4">
            <a:extLst>
              <a:ext uri="{FF2B5EF4-FFF2-40B4-BE49-F238E27FC236}">
                <a16:creationId xmlns="" xmlns:a16="http://schemas.microsoft.com/office/drawing/2014/main" id="{D05600CC-FCBB-4EE5-82F7-CBB5FF36E679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928942" y="3166769"/>
            <a:ext cx="962025" cy="962025"/>
          </a:xfrm>
          <a:prstGeom prst="ellipse">
            <a:avLst/>
          </a:prstGeom>
          <a:ln w="57150">
            <a:solidFill>
              <a:schemeClr val="accent2"/>
            </a:solidFill>
          </a:ln>
        </p:spPr>
        <p:txBody>
          <a:bodyPr anchor="ctr"/>
          <a:lstStyle>
            <a:lvl1pPr marL="0" indent="0" algn="ctr">
              <a:buFontTx/>
              <a:buNone/>
              <a:defRPr sz="1100"/>
            </a:lvl1pPr>
          </a:lstStyle>
          <a:p>
            <a:endParaRPr lang="en-GB" dirty="0"/>
          </a:p>
        </p:txBody>
      </p:sp>
      <p:sp>
        <p:nvSpPr>
          <p:cNvPr id="32" name="Text Placeholder 15">
            <a:extLst>
              <a:ext uri="{FF2B5EF4-FFF2-40B4-BE49-F238E27FC236}">
                <a16:creationId xmlns="" xmlns:a16="http://schemas.microsoft.com/office/drawing/2014/main" id="{24C20755-5B53-499C-8989-A4CDBF3ACAD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71996" y="4205947"/>
            <a:ext cx="1875917" cy="509587"/>
          </a:xfrm>
        </p:spPr>
        <p:txBody>
          <a:bodyPr/>
          <a:lstStyle>
            <a:lvl1pPr marL="0" indent="0" algn="ctr">
              <a:buFontTx/>
              <a:buNone/>
              <a:defRPr sz="1400" b="1">
                <a:solidFill>
                  <a:schemeClr val="accent1"/>
                </a:solidFill>
              </a:defRPr>
            </a:lvl1pPr>
            <a:lvl2pPr marL="0" indent="0" algn="ctr">
              <a:buFontTx/>
              <a:buNone/>
              <a:defRPr sz="1200"/>
            </a:lvl2pPr>
          </a:lstStyle>
          <a:p>
            <a:pPr lvl="0"/>
            <a:r>
              <a:rPr lang="en-US" dirty="0"/>
              <a:t>Name to go here</a:t>
            </a:r>
          </a:p>
          <a:p>
            <a:pPr lvl="1"/>
            <a:r>
              <a:rPr lang="en-US" dirty="0"/>
              <a:t>Title to go here</a:t>
            </a:r>
            <a:endParaRPr lang="en-GB" dirty="0"/>
          </a:p>
        </p:txBody>
      </p:sp>
      <p:sp>
        <p:nvSpPr>
          <p:cNvPr id="33" name="Text Placeholder 15">
            <a:extLst>
              <a:ext uri="{FF2B5EF4-FFF2-40B4-BE49-F238E27FC236}">
                <a16:creationId xmlns="" xmlns:a16="http://schemas.microsoft.com/office/drawing/2014/main" id="{7A257071-AE28-4B53-9CB6-547CE577ED0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582225" y="4205947"/>
            <a:ext cx="1875917" cy="509587"/>
          </a:xfrm>
        </p:spPr>
        <p:txBody>
          <a:bodyPr/>
          <a:lstStyle>
            <a:lvl1pPr marL="0" indent="0" algn="ctr">
              <a:buFontTx/>
              <a:buNone/>
              <a:defRPr sz="1400" b="1">
                <a:solidFill>
                  <a:schemeClr val="accent1"/>
                </a:solidFill>
              </a:defRPr>
            </a:lvl1pPr>
            <a:lvl2pPr marL="0" indent="0" algn="ctr">
              <a:buFontTx/>
              <a:buNone/>
              <a:defRPr sz="1200"/>
            </a:lvl2pPr>
          </a:lstStyle>
          <a:p>
            <a:pPr lvl="0"/>
            <a:r>
              <a:rPr lang="en-US" dirty="0"/>
              <a:t>Name to go here</a:t>
            </a:r>
          </a:p>
          <a:p>
            <a:pPr lvl="1"/>
            <a:r>
              <a:rPr lang="en-US" dirty="0"/>
              <a:t>Title to go here</a:t>
            </a:r>
            <a:endParaRPr lang="en-GB" dirty="0"/>
          </a:p>
        </p:txBody>
      </p:sp>
      <p:sp>
        <p:nvSpPr>
          <p:cNvPr id="34" name="Text Placeholder 15">
            <a:extLst>
              <a:ext uri="{FF2B5EF4-FFF2-40B4-BE49-F238E27FC236}">
                <a16:creationId xmlns="" xmlns:a16="http://schemas.microsoft.com/office/drawing/2014/main" id="{F9ACEFFF-7244-43A5-8A50-4DB855B321D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692454" y="4205947"/>
            <a:ext cx="1875917" cy="509587"/>
          </a:xfrm>
        </p:spPr>
        <p:txBody>
          <a:bodyPr/>
          <a:lstStyle>
            <a:lvl1pPr marL="0" indent="0" algn="ctr">
              <a:buFontTx/>
              <a:buNone/>
              <a:defRPr sz="1400" b="1">
                <a:solidFill>
                  <a:schemeClr val="accent1"/>
                </a:solidFill>
              </a:defRPr>
            </a:lvl1pPr>
            <a:lvl2pPr marL="0" indent="0" algn="ctr">
              <a:buFontTx/>
              <a:buNone/>
              <a:defRPr sz="1200"/>
            </a:lvl2pPr>
          </a:lstStyle>
          <a:p>
            <a:pPr lvl="0"/>
            <a:r>
              <a:rPr lang="en-US" dirty="0"/>
              <a:t>Name to go here</a:t>
            </a:r>
          </a:p>
          <a:p>
            <a:pPr lvl="1"/>
            <a:r>
              <a:rPr lang="en-US" dirty="0"/>
              <a:t>Title to go here</a:t>
            </a:r>
            <a:endParaRPr lang="en-GB" dirty="0"/>
          </a:p>
        </p:txBody>
      </p:sp>
      <p:sp>
        <p:nvSpPr>
          <p:cNvPr id="35" name="Text Placeholder 15">
            <a:extLst>
              <a:ext uri="{FF2B5EF4-FFF2-40B4-BE49-F238E27FC236}">
                <a16:creationId xmlns="" xmlns:a16="http://schemas.microsoft.com/office/drawing/2014/main" id="{3EE64906-DB5B-431F-B9AC-1B6BFECB93E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802684" y="4205947"/>
            <a:ext cx="1875917" cy="509587"/>
          </a:xfrm>
        </p:spPr>
        <p:txBody>
          <a:bodyPr/>
          <a:lstStyle>
            <a:lvl1pPr marL="0" indent="0" algn="ctr">
              <a:buFontTx/>
              <a:buNone/>
              <a:defRPr sz="1400" b="1">
                <a:solidFill>
                  <a:schemeClr val="accent1"/>
                </a:solidFill>
              </a:defRPr>
            </a:lvl1pPr>
            <a:lvl2pPr marL="0" indent="0" algn="ctr">
              <a:buFontTx/>
              <a:buNone/>
              <a:defRPr sz="1200"/>
            </a:lvl2pPr>
          </a:lstStyle>
          <a:p>
            <a:pPr lvl="0"/>
            <a:r>
              <a:rPr lang="en-US" dirty="0"/>
              <a:t>Name to go here</a:t>
            </a:r>
          </a:p>
          <a:p>
            <a:pPr lvl="1"/>
            <a:r>
              <a:rPr lang="en-US" dirty="0"/>
              <a:t>Title to go here</a:t>
            </a:r>
            <a:endParaRPr lang="en-GB" dirty="0"/>
          </a:p>
        </p:txBody>
      </p:sp>
      <p:sp>
        <p:nvSpPr>
          <p:cNvPr id="36" name="Picture Placeholder 4">
            <a:extLst>
              <a:ext uri="{FF2B5EF4-FFF2-40B4-BE49-F238E27FC236}">
                <a16:creationId xmlns="" xmlns:a16="http://schemas.microsoft.com/office/drawing/2014/main" id="{CF72BB6E-5EF5-46C5-B1D1-B814622D0945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3131122" y="3166769"/>
            <a:ext cx="962025" cy="962025"/>
          </a:xfrm>
          <a:prstGeom prst="ellipse">
            <a:avLst/>
          </a:prstGeom>
          <a:ln w="57150">
            <a:solidFill>
              <a:schemeClr val="accent2"/>
            </a:solidFill>
          </a:ln>
        </p:spPr>
        <p:txBody>
          <a:bodyPr anchor="ctr"/>
          <a:lstStyle>
            <a:lvl1pPr marL="0" indent="0" algn="ctr">
              <a:buFontTx/>
              <a:buNone/>
              <a:defRPr sz="1100"/>
            </a:lvl1pPr>
          </a:lstStyle>
          <a:p>
            <a:endParaRPr lang="en-GB" dirty="0"/>
          </a:p>
        </p:txBody>
      </p:sp>
      <p:sp>
        <p:nvSpPr>
          <p:cNvPr id="37" name="Picture Placeholder 4">
            <a:extLst>
              <a:ext uri="{FF2B5EF4-FFF2-40B4-BE49-F238E27FC236}">
                <a16:creationId xmlns="" xmlns:a16="http://schemas.microsoft.com/office/drawing/2014/main" id="{52EADDBE-5EE6-48DD-A831-7CBBD03AF512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5149400" y="3166769"/>
            <a:ext cx="962025" cy="962025"/>
          </a:xfrm>
          <a:prstGeom prst="ellipse">
            <a:avLst/>
          </a:prstGeom>
          <a:ln w="57150">
            <a:solidFill>
              <a:schemeClr val="accent2"/>
            </a:solidFill>
          </a:ln>
        </p:spPr>
        <p:txBody>
          <a:bodyPr anchor="ctr"/>
          <a:lstStyle>
            <a:lvl1pPr marL="0" indent="0" algn="ctr">
              <a:buFontTx/>
              <a:buNone/>
              <a:defRPr sz="1100"/>
            </a:lvl1pPr>
          </a:lstStyle>
          <a:p>
            <a:endParaRPr lang="en-GB" dirty="0"/>
          </a:p>
        </p:txBody>
      </p:sp>
      <p:sp>
        <p:nvSpPr>
          <p:cNvPr id="38" name="Picture Placeholder 4">
            <a:extLst>
              <a:ext uri="{FF2B5EF4-FFF2-40B4-BE49-F238E27FC236}">
                <a16:creationId xmlns="" xmlns:a16="http://schemas.microsoft.com/office/drawing/2014/main" id="{FDDB7AD3-712D-44D3-8C63-1E0D599EFF03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7259630" y="3166769"/>
            <a:ext cx="962025" cy="962025"/>
          </a:xfrm>
          <a:prstGeom prst="ellipse">
            <a:avLst/>
          </a:prstGeom>
          <a:ln w="57150">
            <a:solidFill>
              <a:schemeClr val="accent2"/>
            </a:solidFill>
          </a:ln>
        </p:spPr>
        <p:txBody>
          <a:bodyPr anchor="ctr"/>
          <a:lstStyle>
            <a:lvl1pPr marL="0" indent="0" algn="ctr">
              <a:buFontTx/>
              <a:buNone/>
              <a:defRPr sz="1100"/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694698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+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66727" y="1400757"/>
            <a:ext cx="8208963" cy="3109333"/>
          </a:xfrm>
          <a:prstGeom prst="rect">
            <a:avLst/>
          </a:prstGeom>
        </p:spPr>
        <p:txBody>
          <a:bodyPr vert="horz" lIns="0" tIns="53637" rIns="107275" bIns="53637"/>
          <a:lstStyle>
            <a:lvl1pPr marL="155045" indent="-155045">
              <a:buClr>
                <a:srgbClr val="4F2D7F"/>
              </a:buClr>
              <a:buFont typeface="Arial"/>
              <a:buChar char="•"/>
              <a:defRPr sz="1425"/>
            </a:lvl1pPr>
            <a:lvl2pPr marL="472119" indent="-142474">
              <a:buClr>
                <a:srgbClr val="4F2D7F"/>
              </a:buClr>
              <a:buFont typeface="Arial" panose="020B0604020202020204" pitchFamily="34" charset="0"/>
              <a:buChar char="–"/>
              <a:defRPr sz="1200"/>
            </a:lvl2pPr>
            <a:lvl3pPr marL="787796" indent="-156442">
              <a:buClrTx/>
              <a:buFont typeface="Arial" panose="020B0604020202020204" pitchFamily="34" charset="0"/>
              <a:buChar char="–"/>
              <a:defRPr sz="1050"/>
            </a:lvl3pPr>
            <a:lvl4pPr marL="1104870" indent="-157839">
              <a:buFont typeface="+mj-lt"/>
              <a:buAutoNum type="alphaLcPeriod"/>
              <a:defRPr sz="1050"/>
            </a:lvl4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2"/>
            <a:endParaRPr lang="en-GB" dirty="0"/>
          </a:p>
          <a:p>
            <a:pPr lvl="2"/>
            <a:endParaRPr lang="en-GB" dirty="0"/>
          </a:p>
        </p:txBody>
      </p:sp>
      <p:sp>
        <p:nvSpPr>
          <p:cNvPr id="5" name="Title 13"/>
          <p:cNvSpPr>
            <a:spLocks noGrp="1"/>
          </p:cNvSpPr>
          <p:nvPr>
            <p:ph type="title" hasCustomPrompt="1"/>
          </p:nvPr>
        </p:nvSpPr>
        <p:spPr>
          <a:xfrm>
            <a:off x="468313" y="328228"/>
            <a:ext cx="8207375" cy="872492"/>
          </a:xfrm>
          <a:prstGeom prst="rect">
            <a:avLst/>
          </a:prstGeom>
        </p:spPr>
        <p:txBody>
          <a:bodyPr vert="horz" lIns="0" tIns="0" rIns="0" bIns="0"/>
          <a:lstStyle>
            <a:lvl1pPr algn="l" rtl="0">
              <a:lnSpc>
                <a:spcPts val="2550"/>
              </a:lnSpc>
              <a:defRPr sz="2100" b="1">
                <a:solidFill>
                  <a:srgbClr val="4F2D7F"/>
                </a:solidFill>
                <a:latin typeface="+mn-lt"/>
              </a:defRPr>
            </a:lvl1pPr>
          </a:lstStyle>
          <a:p>
            <a:pPr rtl="0">
              <a:lnSpc>
                <a:spcPts val="3400"/>
              </a:lnSpc>
            </a:pPr>
            <a:r>
              <a:rPr lang="en-US" dirty="0"/>
              <a:t>Click here to add title</a:t>
            </a:r>
          </a:p>
        </p:txBody>
      </p:sp>
    </p:spTree>
    <p:extLst>
      <p:ext uri="{BB962C8B-B14F-4D97-AF65-F5344CB8AC3E}">
        <p14:creationId xmlns:p14="http://schemas.microsoft.com/office/powerpoint/2010/main" val="1923971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lour Curve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pyright"/>
          <p:cNvSpPr txBox="1"/>
          <p:nvPr userDrawn="1"/>
        </p:nvSpPr>
        <p:spPr>
          <a:xfrm>
            <a:off x="471996" y="4905628"/>
            <a:ext cx="2411875" cy="184666"/>
          </a:xfrm>
          <a:prstGeom prst="rect">
            <a:avLst/>
          </a:prstGeom>
          <a:noFill/>
        </p:spPr>
        <p:txBody>
          <a:bodyPr wrap="square" lIns="0" rIns="0" rtlCol="0" anchor="ctr" anchorCtr="0">
            <a:noAutofit/>
          </a:bodyPr>
          <a:lstStyle/>
          <a:p>
            <a:pPr algn="l"/>
            <a:r>
              <a:rPr lang="en-GB" sz="600">
                <a:solidFill>
                  <a:schemeClr val="tx1"/>
                </a:solidFill>
              </a:rPr>
              <a:t>©2018 Grant Thornton International Ltd. All rights reserved.</a:t>
            </a:r>
            <a:endParaRPr lang="en-GB" sz="600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469370" y="4887834"/>
            <a:ext cx="2626255" cy="0"/>
          </a:xfrm>
          <a:prstGeom prst="line">
            <a:avLst/>
          </a:prstGeom>
          <a:ln w="19050" cap="rnd">
            <a:solidFill>
              <a:srgbClr val="4F2D7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1"/>
          <p:cNvSpPr/>
          <p:nvPr userDrawn="1"/>
        </p:nvSpPr>
        <p:spPr>
          <a:xfrm>
            <a:off x="4457701" y="1203325"/>
            <a:ext cx="4686300" cy="3962400"/>
          </a:xfrm>
          <a:custGeom>
            <a:avLst/>
            <a:gdLst>
              <a:gd name="connsiteX0" fmla="*/ 0 w 5143500"/>
              <a:gd name="connsiteY0" fmla="*/ 0 h 5143500"/>
              <a:gd name="connsiteX1" fmla="*/ 5143500 w 5143500"/>
              <a:gd name="connsiteY1" fmla="*/ 0 h 5143500"/>
              <a:gd name="connsiteX2" fmla="*/ 5143500 w 5143500"/>
              <a:gd name="connsiteY2" fmla="*/ 5143500 h 5143500"/>
              <a:gd name="connsiteX3" fmla="*/ 0 w 5143500"/>
              <a:gd name="connsiteY3" fmla="*/ 5143500 h 5143500"/>
              <a:gd name="connsiteX4" fmla="*/ 0 w 5143500"/>
              <a:gd name="connsiteY4" fmla="*/ 0 h 5143500"/>
              <a:gd name="connsiteX0" fmla="*/ 1397000 w 5143500"/>
              <a:gd name="connsiteY0" fmla="*/ 2006600 h 5143500"/>
              <a:gd name="connsiteX1" fmla="*/ 5143500 w 5143500"/>
              <a:gd name="connsiteY1" fmla="*/ 0 h 5143500"/>
              <a:gd name="connsiteX2" fmla="*/ 5143500 w 5143500"/>
              <a:gd name="connsiteY2" fmla="*/ 5143500 h 5143500"/>
              <a:gd name="connsiteX3" fmla="*/ 0 w 5143500"/>
              <a:gd name="connsiteY3" fmla="*/ 5143500 h 5143500"/>
              <a:gd name="connsiteX4" fmla="*/ 1397000 w 5143500"/>
              <a:gd name="connsiteY4" fmla="*/ 2006600 h 5143500"/>
              <a:gd name="connsiteX0" fmla="*/ 1397000 w 5143500"/>
              <a:gd name="connsiteY0" fmla="*/ 2006600 h 5143500"/>
              <a:gd name="connsiteX1" fmla="*/ 5143500 w 5143500"/>
              <a:gd name="connsiteY1" fmla="*/ 0 h 5143500"/>
              <a:gd name="connsiteX2" fmla="*/ 5143500 w 5143500"/>
              <a:gd name="connsiteY2" fmla="*/ 5143500 h 5143500"/>
              <a:gd name="connsiteX3" fmla="*/ 0 w 5143500"/>
              <a:gd name="connsiteY3" fmla="*/ 5143500 h 5143500"/>
              <a:gd name="connsiteX4" fmla="*/ 1397000 w 5143500"/>
              <a:gd name="connsiteY4" fmla="*/ 2006600 h 5143500"/>
              <a:gd name="connsiteX0" fmla="*/ 1397000 w 5143500"/>
              <a:gd name="connsiteY0" fmla="*/ 2006600 h 5143500"/>
              <a:gd name="connsiteX1" fmla="*/ 5143500 w 5143500"/>
              <a:gd name="connsiteY1" fmla="*/ 0 h 5143500"/>
              <a:gd name="connsiteX2" fmla="*/ 5143500 w 5143500"/>
              <a:gd name="connsiteY2" fmla="*/ 5143500 h 5143500"/>
              <a:gd name="connsiteX3" fmla="*/ 0 w 5143500"/>
              <a:gd name="connsiteY3" fmla="*/ 5143500 h 5143500"/>
              <a:gd name="connsiteX4" fmla="*/ 1397000 w 5143500"/>
              <a:gd name="connsiteY4" fmla="*/ 2006600 h 5143500"/>
              <a:gd name="connsiteX0" fmla="*/ 1397000 w 5143500"/>
              <a:gd name="connsiteY0" fmla="*/ 2006600 h 5143500"/>
              <a:gd name="connsiteX1" fmla="*/ 5143500 w 5143500"/>
              <a:gd name="connsiteY1" fmla="*/ 0 h 5143500"/>
              <a:gd name="connsiteX2" fmla="*/ 5143500 w 5143500"/>
              <a:gd name="connsiteY2" fmla="*/ 5143500 h 5143500"/>
              <a:gd name="connsiteX3" fmla="*/ 0 w 5143500"/>
              <a:gd name="connsiteY3" fmla="*/ 5143500 h 5143500"/>
              <a:gd name="connsiteX4" fmla="*/ 1397000 w 5143500"/>
              <a:gd name="connsiteY4" fmla="*/ 2006600 h 5143500"/>
              <a:gd name="connsiteX0" fmla="*/ 1397000 w 5143500"/>
              <a:gd name="connsiteY0" fmla="*/ 2006600 h 5143500"/>
              <a:gd name="connsiteX1" fmla="*/ 5143500 w 5143500"/>
              <a:gd name="connsiteY1" fmla="*/ 0 h 5143500"/>
              <a:gd name="connsiteX2" fmla="*/ 5143500 w 5143500"/>
              <a:gd name="connsiteY2" fmla="*/ 5143500 h 5143500"/>
              <a:gd name="connsiteX3" fmla="*/ 0 w 5143500"/>
              <a:gd name="connsiteY3" fmla="*/ 5143500 h 5143500"/>
              <a:gd name="connsiteX4" fmla="*/ 1397000 w 5143500"/>
              <a:gd name="connsiteY4" fmla="*/ 2006600 h 5143500"/>
              <a:gd name="connsiteX0" fmla="*/ 1398254 w 5144754"/>
              <a:gd name="connsiteY0" fmla="*/ 2006600 h 5143500"/>
              <a:gd name="connsiteX1" fmla="*/ 5144754 w 5144754"/>
              <a:gd name="connsiteY1" fmla="*/ 0 h 5143500"/>
              <a:gd name="connsiteX2" fmla="*/ 5144754 w 5144754"/>
              <a:gd name="connsiteY2" fmla="*/ 5143500 h 5143500"/>
              <a:gd name="connsiteX3" fmla="*/ 1254 w 5144754"/>
              <a:gd name="connsiteY3" fmla="*/ 5143500 h 5143500"/>
              <a:gd name="connsiteX4" fmla="*/ 1398254 w 5144754"/>
              <a:gd name="connsiteY4" fmla="*/ 2006600 h 5143500"/>
              <a:gd name="connsiteX0" fmla="*/ 1419236 w 5165736"/>
              <a:gd name="connsiteY0" fmla="*/ 2006600 h 5143500"/>
              <a:gd name="connsiteX1" fmla="*/ 5165736 w 5165736"/>
              <a:gd name="connsiteY1" fmla="*/ 0 h 5143500"/>
              <a:gd name="connsiteX2" fmla="*/ 5165736 w 5165736"/>
              <a:gd name="connsiteY2" fmla="*/ 5143500 h 5143500"/>
              <a:gd name="connsiteX3" fmla="*/ 22236 w 5165736"/>
              <a:gd name="connsiteY3" fmla="*/ 5143500 h 5143500"/>
              <a:gd name="connsiteX4" fmla="*/ 1419236 w 5165736"/>
              <a:gd name="connsiteY4" fmla="*/ 2006600 h 5143500"/>
              <a:gd name="connsiteX0" fmla="*/ 1397354 w 5143854"/>
              <a:gd name="connsiteY0" fmla="*/ 2006600 h 5143500"/>
              <a:gd name="connsiteX1" fmla="*/ 5143854 w 5143854"/>
              <a:gd name="connsiteY1" fmla="*/ 0 h 5143500"/>
              <a:gd name="connsiteX2" fmla="*/ 5143854 w 5143854"/>
              <a:gd name="connsiteY2" fmla="*/ 5143500 h 5143500"/>
              <a:gd name="connsiteX3" fmla="*/ 354 w 5143854"/>
              <a:gd name="connsiteY3" fmla="*/ 5143500 h 5143500"/>
              <a:gd name="connsiteX4" fmla="*/ 1397354 w 5143854"/>
              <a:gd name="connsiteY4" fmla="*/ 2006600 h 5143500"/>
              <a:gd name="connsiteX0" fmla="*/ 1397354 w 5143854"/>
              <a:gd name="connsiteY0" fmla="*/ 2006600 h 5143500"/>
              <a:gd name="connsiteX1" fmla="*/ 5143854 w 5143854"/>
              <a:gd name="connsiteY1" fmla="*/ 0 h 5143500"/>
              <a:gd name="connsiteX2" fmla="*/ 5143854 w 5143854"/>
              <a:gd name="connsiteY2" fmla="*/ 5143500 h 5143500"/>
              <a:gd name="connsiteX3" fmla="*/ 354 w 5143854"/>
              <a:gd name="connsiteY3" fmla="*/ 5143500 h 5143500"/>
              <a:gd name="connsiteX4" fmla="*/ 1397354 w 5143854"/>
              <a:gd name="connsiteY4" fmla="*/ 2006600 h 5143500"/>
              <a:gd name="connsiteX0" fmla="*/ 1397354 w 5143854"/>
              <a:gd name="connsiteY0" fmla="*/ 2006600 h 5143500"/>
              <a:gd name="connsiteX1" fmla="*/ 5143854 w 5143854"/>
              <a:gd name="connsiteY1" fmla="*/ 0 h 5143500"/>
              <a:gd name="connsiteX2" fmla="*/ 5143854 w 5143854"/>
              <a:gd name="connsiteY2" fmla="*/ 5143500 h 5143500"/>
              <a:gd name="connsiteX3" fmla="*/ 354 w 5143854"/>
              <a:gd name="connsiteY3" fmla="*/ 5143500 h 5143500"/>
              <a:gd name="connsiteX4" fmla="*/ 1397354 w 5143854"/>
              <a:gd name="connsiteY4" fmla="*/ 2006600 h 5143500"/>
              <a:gd name="connsiteX0" fmla="*/ 1397354 w 5143854"/>
              <a:gd name="connsiteY0" fmla="*/ 2006600 h 5143500"/>
              <a:gd name="connsiteX1" fmla="*/ 5143854 w 5143854"/>
              <a:gd name="connsiteY1" fmla="*/ 0 h 5143500"/>
              <a:gd name="connsiteX2" fmla="*/ 5143854 w 5143854"/>
              <a:gd name="connsiteY2" fmla="*/ 5143500 h 5143500"/>
              <a:gd name="connsiteX3" fmla="*/ 354 w 5143854"/>
              <a:gd name="connsiteY3" fmla="*/ 5143500 h 5143500"/>
              <a:gd name="connsiteX4" fmla="*/ 1397354 w 5143854"/>
              <a:gd name="connsiteY4" fmla="*/ 2006600 h 5143500"/>
              <a:gd name="connsiteX0" fmla="*/ 1600466 w 5143766"/>
              <a:gd name="connsiteY0" fmla="*/ 2120900 h 5143500"/>
              <a:gd name="connsiteX1" fmla="*/ 5143766 w 5143766"/>
              <a:gd name="connsiteY1" fmla="*/ 0 h 5143500"/>
              <a:gd name="connsiteX2" fmla="*/ 5143766 w 5143766"/>
              <a:gd name="connsiteY2" fmla="*/ 5143500 h 5143500"/>
              <a:gd name="connsiteX3" fmla="*/ 266 w 5143766"/>
              <a:gd name="connsiteY3" fmla="*/ 5143500 h 5143500"/>
              <a:gd name="connsiteX4" fmla="*/ 1600466 w 5143766"/>
              <a:gd name="connsiteY4" fmla="*/ 2120900 h 5143500"/>
              <a:gd name="connsiteX0" fmla="*/ 1435433 w 5143833"/>
              <a:gd name="connsiteY0" fmla="*/ 2159000 h 5143500"/>
              <a:gd name="connsiteX1" fmla="*/ 5143833 w 5143833"/>
              <a:gd name="connsiteY1" fmla="*/ 0 h 5143500"/>
              <a:gd name="connsiteX2" fmla="*/ 5143833 w 5143833"/>
              <a:gd name="connsiteY2" fmla="*/ 5143500 h 5143500"/>
              <a:gd name="connsiteX3" fmla="*/ 333 w 5143833"/>
              <a:gd name="connsiteY3" fmla="*/ 5143500 h 5143500"/>
              <a:gd name="connsiteX4" fmla="*/ 1435433 w 5143833"/>
              <a:gd name="connsiteY4" fmla="*/ 2159000 h 5143500"/>
              <a:gd name="connsiteX0" fmla="*/ 1435433 w 5143833"/>
              <a:gd name="connsiteY0" fmla="*/ 2159000 h 5143500"/>
              <a:gd name="connsiteX1" fmla="*/ 5143833 w 5143833"/>
              <a:gd name="connsiteY1" fmla="*/ 0 h 5143500"/>
              <a:gd name="connsiteX2" fmla="*/ 5143833 w 5143833"/>
              <a:gd name="connsiteY2" fmla="*/ 5143500 h 5143500"/>
              <a:gd name="connsiteX3" fmla="*/ 333 w 5143833"/>
              <a:gd name="connsiteY3" fmla="*/ 5143500 h 5143500"/>
              <a:gd name="connsiteX4" fmla="*/ 1435433 w 5143833"/>
              <a:gd name="connsiteY4" fmla="*/ 2159000 h 5143500"/>
              <a:gd name="connsiteX0" fmla="*/ 1435433 w 5143833"/>
              <a:gd name="connsiteY0" fmla="*/ 2159000 h 5143500"/>
              <a:gd name="connsiteX1" fmla="*/ 5143833 w 5143833"/>
              <a:gd name="connsiteY1" fmla="*/ 0 h 5143500"/>
              <a:gd name="connsiteX2" fmla="*/ 5143833 w 5143833"/>
              <a:gd name="connsiteY2" fmla="*/ 5143500 h 5143500"/>
              <a:gd name="connsiteX3" fmla="*/ 1105234 w 5143833"/>
              <a:gd name="connsiteY3" fmla="*/ 5143500 h 5143500"/>
              <a:gd name="connsiteX4" fmla="*/ 333 w 5143833"/>
              <a:gd name="connsiteY4" fmla="*/ 5143500 h 5143500"/>
              <a:gd name="connsiteX5" fmla="*/ 1435433 w 5143833"/>
              <a:gd name="connsiteY5" fmla="*/ 2159000 h 5143500"/>
              <a:gd name="connsiteX0" fmla="*/ 487278 w 4195678"/>
              <a:gd name="connsiteY0" fmla="*/ 2159000 h 5168900"/>
              <a:gd name="connsiteX1" fmla="*/ 4195678 w 4195678"/>
              <a:gd name="connsiteY1" fmla="*/ 0 h 5168900"/>
              <a:gd name="connsiteX2" fmla="*/ 4195678 w 4195678"/>
              <a:gd name="connsiteY2" fmla="*/ 5143500 h 5168900"/>
              <a:gd name="connsiteX3" fmla="*/ 157079 w 4195678"/>
              <a:gd name="connsiteY3" fmla="*/ 5143500 h 5168900"/>
              <a:gd name="connsiteX4" fmla="*/ 144378 w 4195678"/>
              <a:gd name="connsiteY4" fmla="*/ 5168900 h 5168900"/>
              <a:gd name="connsiteX5" fmla="*/ 487278 w 4195678"/>
              <a:gd name="connsiteY5" fmla="*/ 2159000 h 5168900"/>
              <a:gd name="connsiteX0" fmla="*/ 928533 w 4636933"/>
              <a:gd name="connsiteY0" fmla="*/ 2159000 h 5181600"/>
              <a:gd name="connsiteX1" fmla="*/ 4636933 w 4636933"/>
              <a:gd name="connsiteY1" fmla="*/ 0 h 5181600"/>
              <a:gd name="connsiteX2" fmla="*/ 4636933 w 4636933"/>
              <a:gd name="connsiteY2" fmla="*/ 5143500 h 5181600"/>
              <a:gd name="connsiteX3" fmla="*/ 598334 w 4636933"/>
              <a:gd name="connsiteY3" fmla="*/ 5143500 h 5181600"/>
              <a:gd name="connsiteX4" fmla="*/ 1433 w 4636933"/>
              <a:gd name="connsiteY4" fmla="*/ 5181600 h 5181600"/>
              <a:gd name="connsiteX5" fmla="*/ 928533 w 4636933"/>
              <a:gd name="connsiteY5" fmla="*/ 2159000 h 5181600"/>
              <a:gd name="connsiteX0" fmla="*/ 927100 w 4635500"/>
              <a:gd name="connsiteY0" fmla="*/ 2159000 h 5181600"/>
              <a:gd name="connsiteX1" fmla="*/ 4635500 w 4635500"/>
              <a:gd name="connsiteY1" fmla="*/ 0 h 5181600"/>
              <a:gd name="connsiteX2" fmla="*/ 4635500 w 4635500"/>
              <a:gd name="connsiteY2" fmla="*/ 5143500 h 5181600"/>
              <a:gd name="connsiteX3" fmla="*/ 596901 w 4635500"/>
              <a:gd name="connsiteY3" fmla="*/ 5143500 h 5181600"/>
              <a:gd name="connsiteX4" fmla="*/ 0 w 4635500"/>
              <a:gd name="connsiteY4" fmla="*/ 5181600 h 5181600"/>
              <a:gd name="connsiteX5" fmla="*/ 927100 w 4635500"/>
              <a:gd name="connsiteY5" fmla="*/ 2159000 h 5181600"/>
              <a:gd name="connsiteX0" fmla="*/ 927100 w 4635500"/>
              <a:gd name="connsiteY0" fmla="*/ 2159000 h 5181600"/>
              <a:gd name="connsiteX1" fmla="*/ 4635500 w 4635500"/>
              <a:gd name="connsiteY1" fmla="*/ 0 h 5181600"/>
              <a:gd name="connsiteX2" fmla="*/ 4635500 w 4635500"/>
              <a:gd name="connsiteY2" fmla="*/ 5143500 h 5181600"/>
              <a:gd name="connsiteX3" fmla="*/ 596901 w 4635500"/>
              <a:gd name="connsiteY3" fmla="*/ 5143500 h 5181600"/>
              <a:gd name="connsiteX4" fmla="*/ 0 w 4635500"/>
              <a:gd name="connsiteY4" fmla="*/ 5181600 h 5181600"/>
              <a:gd name="connsiteX5" fmla="*/ 927100 w 4635500"/>
              <a:gd name="connsiteY5" fmla="*/ 2159000 h 5181600"/>
              <a:gd name="connsiteX0" fmla="*/ 927100 w 4635500"/>
              <a:gd name="connsiteY0" fmla="*/ 2159000 h 5181600"/>
              <a:gd name="connsiteX1" fmla="*/ 4635500 w 4635500"/>
              <a:gd name="connsiteY1" fmla="*/ 0 h 5181600"/>
              <a:gd name="connsiteX2" fmla="*/ 4635500 w 4635500"/>
              <a:gd name="connsiteY2" fmla="*/ 5143500 h 5181600"/>
              <a:gd name="connsiteX3" fmla="*/ 596901 w 4635500"/>
              <a:gd name="connsiteY3" fmla="*/ 5143500 h 5181600"/>
              <a:gd name="connsiteX4" fmla="*/ 0 w 4635500"/>
              <a:gd name="connsiteY4" fmla="*/ 5181600 h 5181600"/>
              <a:gd name="connsiteX5" fmla="*/ 927100 w 4635500"/>
              <a:gd name="connsiteY5" fmla="*/ 2159000 h 5181600"/>
              <a:gd name="connsiteX0" fmla="*/ 927100 w 4635500"/>
              <a:gd name="connsiteY0" fmla="*/ 2159000 h 5181600"/>
              <a:gd name="connsiteX1" fmla="*/ 4635500 w 4635500"/>
              <a:gd name="connsiteY1" fmla="*/ 0 h 5181600"/>
              <a:gd name="connsiteX2" fmla="*/ 4635500 w 4635500"/>
              <a:gd name="connsiteY2" fmla="*/ 5143500 h 5181600"/>
              <a:gd name="connsiteX3" fmla="*/ 596901 w 4635500"/>
              <a:gd name="connsiteY3" fmla="*/ 5143500 h 5181600"/>
              <a:gd name="connsiteX4" fmla="*/ 0 w 4635500"/>
              <a:gd name="connsiteY4" fmla="*/ 5181600 h 5181600"/>
              <a:gd name="connsiteX5" fmla="*/ 927100 w 4635500"/>
              <a:gd name="connsiteY5" fmla="*/ 2159000 h 5181600"/>
              <a:gd name="connsiteX0" fmla="*/ 927100 w 4635500"/>
              <a:gd name="connsiteY0" fmla="*/ 2159000 h 5181600"/>
              <a:gd name="connsiteX1" fmla="*/ 4635500 w 4635500"/>
              <a:gd name="connsiteY1" fmla="*/ 0 h 5181600"/>
              <a:gd name="connsiteX2" fmla="*/ 4635500 w 4635500"/>
              <a:gd name="connsiteY2" fmla="*/ 5143500 h 5181600"/>
              <a:gd name="connsiteX3" fmla="*/ 596901 w 4635500"/>
              <a:gd name="connsiteY3" fmla="*/ 5143500 h 5181600"/>
              <a:gd name="connsiteX4" fmla="*/ 0 w 4635500"/>
              <a:gd name="connsiteY4" fmla="*/ 5181600 h 5181600"/>
              <a:gd name="connsiteX5" fmla="*/ 927100 w 4635500"/>
              <a:gd name="connsiteY5" fmla="*/ 2159000 h 5181600"/>
              <a:gd name="connsiteX0" fmla="*/ 927100 w 4635500"/>
              <a:gd name="connsiteY0" fmla="*/ 2159000 h 5181600"/>
              <a:gd name="connsiteX1" fmla="*/ 4635500 w 4635500"/>
              <a:gd name="connsiteY1" fmla="*/ 0 h 5181600"/>
              <a:gd name="connsiteX2" fmla="*/ 4635500 w 4635500"/>
              <a:gd name="connsiteY2" fmla="*/ 5143500 h 5181600"/>
              <a:gd name="connsiteX3" fmla="*/ 596901 w 4635500"/>
              <a:gd name="connsiteY3" fmla="*/ 5143500 h 5181600"/>
              <a:gd name="connsiteX4" fmla="*/ 0 w 4635500"/>
              <a:gd name="connsiteY4" fmla="*/ 5181600 h 5181600"/>
              <a:gd name="connsiteX5" fmla="*/ 927100 w 4635500"/>
              <a:gd name="connsiteY5" fmla="*/ 2159000 h 5181600"/>
              <a:gd name="connsiteX0" fmla="*/ 927100 w 4635500"/>
              <a:gd name="connsiteY0" fmla="*/ 2159000 h 5143500"/>
              <a:gd name="connsiteX1" fmla="*/ 4635500 w 4635500"/>
              <a:gd name="connsiteY1" fmla="*/ 0 h 5143500"/>
              <a:gd name="connsiteX2" fmla="*/ 4635500 w 4635500"/>
              <a:gd name="connsiteY2" fmla="*/ 5143500 h 5143500"/>
              <a:gd name="connsiteX3" fmla="*/ 596901 w 4635500"/>
              <a:gd name="connsiteY3" fmla="*/ 5143500 h 5143500"/>
              <a:gd name="connsiteX4" fmla="*/ 0 w 4635500"/>
              <a:gd name="connsiteY4" fmla="*/ 5143500 h 5143500"/>
              <a:gd name="connsiteX5" fmla="*/ 927100 w 4635500"/>
              <a:gd name="connsiteY5" fmla="*/ 2159000 h 5143500"/>
              <a:gd name="connsiteX0" fmla="*/ 0 w 4635500"/>
              <a:gd name="connsiteY0" fmla="*/ 5143500 h 5143500"/>
              <a:gd name="connsiteX1" fmla="*/ 4635500 w 4635500"/>
              <a:gd name="connsiteY1" fmla="*/ 0 h 5143500"/>
              <a:gd name="connsiteX2" fmla="*/ 4635500 w 4635500"/>
              <a:gd name="connsiteY2" fmla="*/ 5143500 h 5143500"/>
              <a:gd name="connsiteX3" fmla="*/ 596901 w 4635500"/>
              <a:gd name="connsiteY3" fmla="*/ 5143500 h 5143500"/>
              <a:gd name="connsiteX4" fmla="*/ 0 w 4635500"/>
              <a:gd name="connsiteY4" fmla="*/ 5143500 h 5143500"/>
              <a:gd name="connsiteX0" fmla="*/ 0 w 4635500"/>
              <a:gd name="connsiteY0" fmla="*/ 5143500 h 5143500"/>
              <a:gd name="connsiteX1" fmla="*/ 4635500 w 4635500"/>
              <a:gd name="connsiteY1" fmla="*/ 0 h 5143500"/>
              <a:gd name="connsiteX2" fmla="*/ 4635500 w 4635500"/>
              <a:gd name="connsiteY2" fmla="*/ 5143500 h 5143500"/>
              <a:gd name="connsiteX3" fmla="*/ 596901 w 4635500"/>
              <a:gd name="connsiteY3" fmla="*/ 5143500 h 5143500"/>
              <a:gd name="connsiteX4" fmla="*/ 0 w 4635500"/>
              <a:gd name="connsiteY4" fmla="*/ 5143500 h 5143500"/>
              <a:gd name="connsiteX0" fmla="*/ 0 w 4635500"/>
              <a:gd name="connsiteY0" fmla="*/ 5145147 h 5145147"/>
              <a:gd name="connsiteX1" fmla="*/ 4635500 w 4635500"/>
              <a:gd name="connsiteY1" fmla="*/ 1647 h 5145147"/>
              <a:gd name="connsiteX2" fmla="*/ 4635500 w 4635500"/>
              <a:gd name="connsiteY2" fmla="*/ 5145147 h 5145147"/>
              <a:gd name="connsiteX3" fmla="*/ 596901 w 4635500"/>
              <a:gd name="connsiteY3" fmla="*/ 5145147 h 5145147"/>
              <a:gd name="connsiteX4" fmla="*/ 0 w 4635500"/>
              <a:gd name="connsiteY4" fmla="*/ 5145147 h 5145147"/>
              <a:gd name="connsiteX0" fmla="*/ 0 w 4635500"/>
              <a:gd name="connsiteY0" fmla="*/ 5143500 h 5143500"/>
              <a:gd name="connsiteX1" fmla="*/ 4635500 w 4635500"/>
              <a:gd name="connsiteY1" fmla="*/ 0 h 5143500"/>
              <a:gd name="connsiteX2" fmla="*/ 4635500 w 4635500"/>
              <a:gd name="connsiteY2" fmla="*/ 5143500 h 5143500"/>
              <a:gd name="connsiteX3" fmla="*/ 596901 w 4635500"/>
              <a:gd name="connsiteY3" fmla="*/ 5143500 h 5143500"/>
              <a:gd name="connsiteX4" fmla="*/ 0 w 4635500"/>
              <a:gd name="connsiteY4" fmla="*/ 5143500 h 5143500"/>
              <a:gd name="connsiteX0" fmla="*/ 0 w 4635500"/>
              <a:gd name="connsiteY0" fmla="*/ 5143500 h 5143500"/>
              <a:gd name="connsiteX1" fmla="*/ 4635500 w 4635500"/>
              <a:gd name="connsiteY1" fmla="*/ 0 h 5143500"/>
              <a:gd name="connsiteX2" fmla="*/ 4635500 w 4635500"/>
              <a:gd name="connsiteY2" fmla="*/ 5143500 h 5143500"/>
              <a:gd name="connsiteX3" fmla="*/ 596901 w 4635500"/>
              <a:gd name="connsiteY3" fmla="*/ 5143500 h 5143500"/>
              <a:gd name="connsiteX4" fmla="*/ 0 w 4635500"/>
              <a:gd name="connsiteY4" fmla="*/ 5143500 h 5143500"/>
              <a:gd name="connsiteX0" fmla="*/ 0 w 4457700"/>
              <a:gd name="connsiteY0" fmla="*/ 5143500 h 5143500"/>
              <a:gd name="connsiteX1" fmla="*/ 4457700 w 4457700"/>
              <a:gd name="connsiteY1" fmla="*/ 0 h 5143500"/>
              <a:gd name="connsiteX2" fmla="*/ 4457700 w 4457700"/>
              <a:gd name="connsiteY2" fmla="*/ 5143500 h 5143500"/>
              <a:gd name="connsiteX3" fmla="*/ 419101 w 4457700"/>
              <a:gd name="connsiteY3" fmla="*/ 5143500 h 5143500"/>
              <a:gd name="connsiteX4" fmla="*/ 0 w 4457700"/>
              <a:gd name="connsiteY4" fmla="*/ 5143500 h 5143500"/>
              <a:gd name="connsiteX0" fmla="*/ 0 w 4610100"/>
              <a:gd name="connsiteY0" fmla="*/ 5156200 h 5156200"/>
              <a:gd name="connsiteX1" fmla="*/ 4610100 w 4610100"/>
              <a:gd name="connsiteY1" fmla="*/ 0 h 5156200"/>
              <a:gd name="connsiteX2" fmla="*/ 4610100 w 4610100"/>
              <a:gd name="connsiteY2" fmla="*/ 5143500 h 5156200"/>
              <a:gd name="connsiteX3" fmla="*/ 571501 w 4610100"/>
              <a:gd name="connsiteY3" fmla="*/ 5143500 h 5156200"/>
              <a:gd name="connsiteX4" fmla="*/ 0 w 4610100"/>
              <a:gd name="connsiteY4" fmla="*/ 5156200 h 5156200"/>
              <a:gd name="connsiteX0" fmla="*/ 0 w 4610100"/>
              <a:gd name="connsiteY0" fmla="*/ 5156200 h 5156200"/>
              <a:gd name="connsiteX1" fmla="*/ 4610100 w 4610100"/>
              <a:gd name="connsiteY1" fmla="*/ 0 h 5156200"/>
              <a:gd name="connsiteX2" fmla="*/ 4610100 w 4610100"/>
              <a:gd name="connsiteY2" fmla="*/ 5143500 h 5156200"/>
              <a:gd name="connsiteX3" fmla="*/ 571501 w 4610100"/>
              <a:gd name="connsiteY3" fmla="*/ 5143500 h 5156200"/>
              <a:gd name="connsiteX4" fmla="*/ 0 w 4610100"/>
              <a:gd name="connsiteY4" fmla="*/ 5156200 h 5156200"/>
              <a:gd name="connsiteX0" fmla="*/ 0 w 4610100"/>
              <a:gd name="connsiteY0" fmla="*/ 5156200 h 5156200"/>
              <a:gd name="connsiteX1" fmla="*/ 4610100 w 4610100"/>
              <a:gd name="connsiteY1" fmla="*/ 0 h 5156200"/>
              <a:gd name="connsiteX2" fmla="*/ 4610100 w 4610100"/>
              <a:gd name="connsiteY2" fmla="*/ 5143500 h 5156200"/>
              <a:gd name="connsiteX3" fmla="*/ 571501 w 4610100"/>
              <a:gd name="connsiteY3" fmla="*/ 5143500 h 5156200"/>
              <a:gd name="connsiteX4" fmla="*/ 0 w 4610100"/>
              <a:gd name="connsiteY4" fmla="*/ 5156200 h 5156200"/>
              <a:gd name="connsiteX0" fmla="*/ 0 w 4610100"/>
              <a:gd name="connsiteY0" fmla="*/ 5130800 h 5143500"/>
              <a:gd name="connsiteX1" fmla="*/ 4610100 w 4610100"/>
              <a:gd name="connsiteY1" fmla="*/ 0 h 5143500"/>
              <a:gd name="connsiteX2" fmla="*/ 4610100 w 4610100"/>
              <a:gd name="connsiteY2" fmla="*/ 5143500 h 5143500"/>
              <a:gd name="connsiteX3" fmla="*/ 571501 w 4610100"/>
              <a:gd name="connsiteY3" fmla="*/ 5143500 h 5143500"/>
              <a:gd name="connsiteX4" fmla="*/ 0 w 4610100"/>
              <a:gd name="connsiteY4" fmla="*/ 5130800 h 5143500"/>
              <a:gd name="connsiteX0" fmla="*/ 0 w 4610100"/>
              <a:gd name="connsiteY0" fmla="*/ 5130800 h 5143500"/>
              <a:gd name="connsiteX1" fmla="*/ 4610100 w 4610100"/>
              <a:gd name="connsiteY1" fmla="*/ 0 h 5143500"/>
              <a:gd name="connsiteX2" fmla="*/ 4610100 w 4610100"/>
              <a:gd name="connsiteY2" fmla="*/ 5143500 h 5143500"/>
              <a:gd name="connsiteX3" fmla="*/ 571501 w 4610100"/>
              <a:gd name="connsiteY3" fmla="*/ 5143500 h 5143500"/>
              <a:gd name="connsiteX4" fmla="*/ 0 w 4610100"/>
              <a:gd name="connsiteY4" fmla="*/ 5130800 h 5143500"/>
              <a:gd name="connsiteX0" fmla="*/ 0 w 4610100"/>
              <a:gd name="connsiteY0" fmla="*/ 5130800 h 5143500"/>
              <a:gd name="connsiteX1" fmla="*/ 4610100 w 4610100"/>
              <a:gd name="connsiteY1" fmla="*/ 0 h 5143500"/>
              <a:gd name="connsiteX2" fmla="*/ 4610100 w 4610100"/>
              <a:gd name="connsiteY2" fmla="*/ 5143500 h 5143500"/>
              <a:gd name="connsiteX3" fmla="*/ 571501 w 4610100"/>
              <a:gd name="connsiteY3" fmla="*/ 5143500 h 5143500"/>
              <a:gd name="connsiteX4" fmla="*/ 0 w 4610100"/>
              <a:gd name="connsiteY4" fmla="*/ 51308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10100" h="5143500">
                <a:moveTo>
                  <a:pt x="0" y="5130800"/>
                </a:moveTo>
                <a:cubicBezTo>
                  <a:pt x="653173" y="1169622"/>
                  <a:pt x="2987031" y="120528"/>
                  <a:pt x="4610100" y="0"/>
                </a:cubicBezTo>
                <a:lnTo>
                  <a:pt x="4610100" y="5143500"/>
                </a:lnTo>
                <a:lnTo>
                  <a:pt x="571501" y="5143500"/>
                </a:lnTo>
                <a:lnTo>
                  <a:pt x="0" y="5130800"/>
                </a:lnTo>
                <a:close/>
              </a:path>
            </a:pathLst>
          </a:custGeom>
          <a:solidFill>
            <a:srgbClr val="4F2D7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GTLogoNoTag" hidden="1">
            <a:extLst>
              <a:ext uri="{FF2B5EF4-FFF2-40B4-BE49-F238E27FC236}">
                <a16:creationId xmlns="" xmlns:a16="http://schemas.microsoft.com/office/drawing/2014/main" id="{FF6BD41E-DAEE-4CE4-BCC6-962CEFF39C2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9366" y="426050"/>
            <a:ext cx="1961941" cy="638130"/>
          </a:xfrm>
          <a:prstGeom prst="rect">
            <a:avLst/>
          </a:prstGeom>
        </p:spPr>
      </p:pic>
      <p:pic>
        <p:nvPicPr>
          <p:cNvPr id="11" name="GTLogo">
            <a:extLst>
              <a:ext uri="{FF2B5EF4-FFF2-40B4-BE49-F238E27FC236}">
                <a16:creationId xmlns="" xmlns:a16="http://schemas.microsoft.com/office/drawing/2014/main" id="{15539258-3354-4248-BC3F-B1BEA23E4E6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49366" y="426050"/>
            <a:ext cx="1961941" cy="63813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42595131-09CB-4CE7-BA68-9481401EC219}"/>
              </a:ext>
            </a:extLst>
          </p:cNvPr>
          <p:cNvSpPr/>
          <p:nvPr userDrawn="1"/>
        </p:nvSpPr>
        <p:spPr>
          <a:xfrm>
            <a:off x="9220200" y="0"/>
            <a:ext cx="1466850" cy="303276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lang="en-GB" sz="800" b="1" dirty="0"/>
              <a:t>SOLID ARC </a:t>
            </a:r>
            <a:br>
              <a:rPr lang="en-GB" sz="800" b="1" dirty="0"/>
            </a:br>
            <a:r>
              <a:rPr lang="en-GB" sz="800" b="1" dirty="0"/>
              <a:t>COVER OPTION </a:t>
            </a:r>
          </a:p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lang="en-GB" sz="800" b="0" dirty="0"/>
              <a:t>If you want to change the purple arc to an illustration or photo please use the other cover options available.</a:t>
            </a:r>
          </a:p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lang="en-GB" sz="800" b="0" dirty="0"/>
              <a:t>If you want to change the colour of the arc:</a:t>
            </a:r>
          </a:p>
          <a:p>
            <a:pPr marL="92075" marR="0" lvl="0" indent="-92075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GB" sz="800" b="0" dirty="0"/>
              <a:t>From the ribbon click on the ‘View’ tab and select ‘Slide Master’</a:t>
            </a:r>
          </a:p>
          <a:p>
            <a:pPr marL="92075" marR="0" lvl="0" indent="-92075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GB" sz="800" b="0" dirty="0"/>
              <a:t>Navigate to the layout and select the arc</a:t>
            </a:r>
          </a:p>
          <a:p>
            <a:pPr marL="92075" marR="0" lvl="0" indent="-92075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GB" sz="800" b="0" dirty="0"/>
              <a:t>You can now access the colour palette and change the colour as required</a:t>
            </a:r>
          </a:p>
          <a:p>
            <a:pPr marL="92075" marR="0" lvl="0" indent="-92075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GB" sz="800" b="0" dirty="0"/>
              <a:t>Click on ‘Close Master View’ to exit the slide master area</a:t>
            </a:r>
          </a:p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endParaRPr lang="en-GB" sz="800" b="0" dirty="0"/>
          </a:p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endParaRPr lang="en-GB" sz="800" b="0" dirty="0"/>
          </a:p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endParaRPr lang="en-GB" sz="800" b="0" dirty="0"/>
          </a:p>
        </p:txBody>
      </p:sp>
      <p:sp>
        <p:nvSpPr>
          <p:cNvPr id="18" name="Text Placeholder 21">
            <a:extLst>
              <a:ext uri="{FF2B5EF4-FFF2-40B4-BE49-F238E27FC236}">
                <a16:creationId xmlns="" xmlns:a16="http://schemas.microsoft.com/office/drawing/2014/main" id="{4D068A6B-A961-416B-851D-EA10992C9ED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0699" y="3307079"/>
            <a:ext cx="4029864" cy="367445"/>
          </a:xfrm>
          <a:prstGeom prst="rect">
            <a:avLst/>
          </a:prstGeom>
        </p:spPr>
        <p:txBody>
          <a:bodyPr vert="horz" lIns="0"/>
          <a:lstStyle>
            <a:lvl1pPr marL="0" indent="0">
              <a:buNone/>
              <a:defRPr sz="2000" b="1">
                <a:solidFill>
                  <a:srgbClr val="00A7B5"/>
                </a:solidFill>
              </a:defRPr>
            </a:lvl1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19" name="Text Placeholder 21">
            <a:extLst>
              <a:ext uri="{FF2B5EF4-FFF2-40B4-BE49-F238E27FC236}">
                <a16:creationId xmlns="" xmlns:a16="http://schemas.microsoft.com/office/drawing/2014/main" id="{F59EA6C2-C759-43E4-9A00-B3130712B59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8313" y="3695700"/>
            <a:ext cx="4032250" cy="399414"/>
          </a:xfrm>
          <a:prstGeom prst="rect">
            <a:avLst/>
          </a:prstGeom>
        </p:spPr>
        <p:txBody>
          <a:bodyPr vert="horz" lIns="0"/>
          <a:lstStyle>
            <a:lvl1pPr marL="0" indent="0">
              <a:buNone/>
              <a:defRPr sz="1800" baseline="0">
                <a:solidFill>
                  <a:srgbClr val="00A7B5"/>
                </a:solidFill>
              </a:defRPr>
            </a:lvl1pPr>
          </a:lstStyle>
          <a:p>
            <a:pPr lvl="0"/>
            <a:r>
              <a:rPr lang="en-US" dirty="0"/>
              <a:t>Click to add position or firm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="" xmlns:a16="http://schemas.microsoft.com/office/drawing/2014/main" id="{41DF5FCB-D370-4F59-BE92-0E4966E153A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4619" y="1359602"/>
            <a:ext cx="4025944" cy="1140712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000" b="1">
                <a:solidFill>
                  <a:srgbClr val="4F2D7F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here to add </a:t>
            </a:r>
            <a:br>
              <a:rPr lang="en-US" dirty="0"/>
            </a:br>
            <a:r>
              <a:rPr lang="en-US" dirty="0"/>
              <a:t>title on this slide</a:t>
            </a:r>
          </a:p>
        </p:txBody>
      </p:sp>
    </p:spTree>
    <p:extLst>
      <p:ext uri="{BB962C8B-B14F-4D97-AF65-F5344CB8AC3E}">
        <p14:creationId xmlns:p14="http://schemas.microsoft.com/office/powerpoint/2010/main" val="414896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- N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3"/>
          <p:cNvSpPr>
            <a:spLocks noGrp="1"/>
          </p:cNvSpPr>
          <p:nvPr>
            <p:ph type="title" hasCustomPrompt="1"/>
          </p:nvPr>
        </p:nvSpPr>
        <p:spPr>
          <a:xfrm>
            <a:off x="469372" y="328349"/>
            <a:ext cx="8199968" cy="874978"/>
          </a:xfrm>
          <a:prstGeom prst="rect">
            <a:avLst/>
          </a:prstGeom>
        </p:spPr>
        <p:txBody>
          <a:bodyPr vert="horz" lIns="0" tIns="0" rIns="0" bIns="0"/>
          <a:lstStyle>
            <a:lvl1pPr algn="l" defTabSz="391794" rtl="0" eaLnBrk="1" latinLnBrk="0" hangingPunct="1">
              <a:lnSpc>
                <a:spcPts val="2550"/>
              </a:lnSpc>
              <a:spcBef>
                <a:spcPct val="0"/>
              </a:spcBef>
              <a:buNone/>
              <a:defRPr lang="en-US" sz="1905" b="1" kern="1200" dirty="0">
                <a:solidFill>
                  <a:srgbClr val="4F2D7F"/>
                </a:solidFill>
                <a:latin typeface="+mn-lt"/>
                <a:ea typeface="+mj-ea"/>
                <a:cs typeface="+mj-cs"/>
              </a:defRPr>
            </a:lvl1pPr>
          </a:lstStyle>
          <a:p>
            <a:pPr rtl="0">
              <a:lnSpc>
                <a:spcPts val="3400"/>
              </a:lnSpc>
            </a:pPr>
            <a:r>
              <a:rPr lang="en-US" dirty="0"/>
              <a:t>Click here to add title</a:t>
            </a:r>
          </a:p>
        </p:txBody>
      </p:sp>
    </p:spTree>
    <p:extLst>
      <p:ext uri="{BB962C8B-B14F-4D97-AF65-F5344CB8AC3E}">
        <p14:creationId xmlns:p14="http://schemas.microsoft.com/office/powerpoint/2010/main" val="4052358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lumns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68314" y="4899040"/>
            <a:ext cx="166756" cy="207229"/>
          </a:xfrm>
          <a:prstGeom prst="rect">
            <a:avLst/>
          </a:prstGeom>
        </p:spPr>
        <p:txBody>
          <a:bodyPr lIns="91422" tIns="45711" rIns="91422" bIns="45711"/>
          <a:lstStyle/>
          <a:p>
            <a:fld id="{2B8EE54B-3F47-064B-A553-EA9C9EAD27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468316" y="1563690"/>
            <a:ext cx="3921077" cy="2917701"/>
          </a:xfrm>
          <a:prstGeom prst="rect">
            <a:avLst/>
          </a:prstGeom>
          <a:solidFill>
            <a:srgbClr val="4F2D7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9464" tIns="39733" rIns="79464" bIns="39733" rtlCol="0" anchor="ctr"/>
          <a:lstStyle/>
          <a:p>
            <a:pPr algn="ctr"/>
            <a:endParaRPr lang="en-US" sz="1429"/>
          </a:p>
        </p:txBody>
      </p:sp>
      <p:sp>
        <p:nvSpPr>
          <p:cNvPr id="9" name="Oval 8"/>
          <p:cNvSpPr/>
          <p:nvPr userDrawn="1"/>
        </p:nvSpPr>
        <p:spPr>
          <a:xfrm>
            <a:off x="3042546" y="2596592"/>
            <a:ext cx="1544320" cy="847249"/>
          </a:xfrm>
          <a:prstGeom prst="ellipse">
            <a:avLst/>
          </a:prstGeom>
          <a:solidFill>
            <a:srgbClr val="4F2D7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9464" tIns="39733" rIns="79464" bIns="39733" rtlCol="0" anchor="ctr"/>
          <a:lstStyle/>
          <a:p>
            <a:pPr algn="ctr"/>
            <a:endParaRPr lang="en-US" sz="1429"/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468312" y="1649526"/>
            <a:ext cx="4032251" cy="2470039"/>
          </a:xfrm>
          <a:prstGeom prst="rect">
            <a:avLst/>
          </a:prstGeom>
          <a:noFill/>
        </p:spPr>
        <p:txBody>
          <a:bodyPr vert="horz" lIns="91964" tIns="0" rIns="0" bIns="0" anchor="t" anchorCtr="0"/>
          <a:lstStyle>
            <a:lvl1pPr marL="153138" indent="-153138" algn="l">
              <a:lnSpc>
                <a:spcPts val="2347"/>
              </a:lnSpc>
              <a:spcBef>
                <a:spcPts val="0"/>
              </a:spcBef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  <a:defRPr sz="1361" b="0" baseline="0">
                <a:solidFill>
                  <a:srgbClr val="FFFFFF"/>
                </a:solidFill>
              </a:defRPr>
            </a:lvl1pPr>
            <a:lvl2pPr>
              <a:buClr>
                <a:schemeClr val="bg1"/>
              </a:buClr>
              <a:defRPr sz="1293">
                <a:solidFill>
                  <a:srgbClr val="FFFFFF"/>
                </a:solidFill>
              </a:defRPr>
            </a:lvl2pPr>
            <a:lvl3pPr marL="853984" indent="-198665">
              <a:buClr>
                <a:schemeClr val="bg1"/>
              </a:buClr>
              <a:buFont typeface="Arial" panose="020B0604020202020204" pitchFamily="34" charset="0"/>
              <a:buChar char="–"/>
              <a:defRPr sz="1293">
                <a:solidFill>
                  <a:srgbClr val="FFFFFF"/>
                </a:solidFill>
              </a:defRPr>
            </a:lvl3pPr>
            <a:lvl4pPr marL="1091278" indent="-237294">
              <a:buClr>
                <a:schemeClr val="bg1"/>
              </a:buClr>
              <a:buSzPct val="90000"/>
              <a:buFont typeface="+mj-lt"/>
              <a:buAutoNum type="alphaLcPeriod"/>
              <a:defRPr sz="884">
                <a:solidFill>
                  <a:srgbClr val="FFFFFF"/>
                </a:solidFill>
              </a:defRPr>
            </a:lvl4pPr>
          </a:lstStyle>
          <a:p>
            <a:pPr lvl="0"/>
            <a:r>
              <a:rPr lang="en-US" dirty="0"/>
              <a:t>Click here to add pull quote</a:t>
            </a:r>
          </a:p>
          <a:p>
            <a:pPr lvl="1"/>
            <a:r>
              <a:rPr lang="en-US" dirty="0" err="1"/>
              <a:t>Wdwdew</a:t>
            </a:r>
            <a:endParaRPr lang="en-US" dirty="0"/>
          </a:p>
          <a:p>
            <a:pPr lvl="2"/>
            <a:r>
              <a:rPr lang="en-US" dirty="0" err="1"/>
              <a:t>Asdde</a:t>
            </a:r>
            <a:endParaRPr lang="en-US" dirty="0"/>
          </a:p>
          <a:p>
            <a:pPr lvl="3"/>
            <a:r>
              <a:rPr lang="en-US" dirty="0" err="1"/>
              <a:t>asdd</a:t>
            </a:r>
            <a:endParaRPr lang="en-US" dirty="0"/>
          </a:p>
          <a:p>
            <a:pPr lvl="3"/>
            <a:endParaRPr lang="en-US" dirty="0"/>
          </a:p>
        </p:txBody>
      </p:sp>
      <p:sp>
        <p:nvSpPr>
          <p:cNvPr id="12" name="Title 13"/>
          <p:cNvSpPr>
            <a:spLocks noGrp="1"/>
          </p:cNvSpPr>
          <p:nvPr>
            <p:ph type="title" hasCustomPrompt="1"/>
          </p:nvPr>
        </p:nvSpPr>
        <p:spPr>
          <a:xfrm>
            <a:off x="469370" y="329693"/>
            <a:ext cx="8206319" cy="873633"/>
          </a:xfrm>
          <a:prstGeom prst="rect">
            <a:avLst/>
          </a:prstGeom>
        </p:spPr>
        <p:txBody>
          <a:bodyPr vert="horz" lIns="0" tIns="0" rIns="0" bIns="0"/>
          <a:lstStyle>
            <a:lvl1pPr algn="l" rtl="0">
              <a:lnSpc>
                <a:spcPts val="2550"/>
              </a:lnSpc>
              <a:defRPr sz="1905" b="1">
                <a:solidFill>
                  <a:srgbClr val="4F2D7F"/>
                </a:solidFill>
                <a:latin typeface="+mn-lt"/>
              </a:defRPr>
            </a:lvl1pPr>
          </a:lstStyle>
          <a:p>
            <a:pPr rtl="0">
              <a:lnSpc>
                <a:spcPts val="3400"/>
              </a:lnSpc>
            </a:pPr>
            <a:r>
              <a:rPr lang="en-US" dirty="0"/>
              <a:t>Click here to add title</a:t>
            </a:r>
          </a:p>
        </p:txBody>
      </p:sp>
    </p:spTree>
    <p:extLst>
      <p:ext uri="{BB962C8B-B14F-4D97-AF65-F5344CB8AC3E}">
        <p14:creationId xmlns:p14="http://schemas.microsoft.com/office/powerpoint/2010/main" val="2230374590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985">
          <p15:clr>
            <a:srgbClr val="FBAE40"/>
          </p15:clr>
        </p15:guide>
        <p15:guide id="2" orient="horz" pos="2663">
          <p15:clr>
            <a:srgbClr val="FBAE40"/>
          </p15:clr>
        </p15:guide>
        <p15:guide id="3" pos="2880">
          <p15:clr>
            <a:srgbClr val="FBAE40"/>
          </p15:clr>
        </p15:guide>
        <p15:guide id="4" pos="3016">
          <p15:clr>
            <a:srgbClr val="FBAE40"/>
          </p15:clr>
        </p15:guide>
        <p15:guide id="5" pos="5397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 column o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2" y="2997487"/>
            <a:ext cx="1908176" cy="362960"/>
          </a:xfrm>
          <a:prstGeom prst="rect">
            <a:avLst/>
          </a:prstGeom>
        </p:spPr>
        <p:txBody>
          <a:bodyPr vert="horz" lIns="0" tIns="0" rIns="107275" bIns="53637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1056"/>
              </a:spcAft>
              <a:buClr>
                <a:srgbClr val="4F2D7F"/>
              </a:buClr>
              <a:buSzPct val="78000"/>
              <a:buFont typeface="Arial"/>
              <a:buNone/>
              <a:defRPr sz="1425" baseline="0">
                <a:solidFill>
                  <a:srgbClr val="4F2D7F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2559051" y="2997487"/>
            <a:ext cx="1933327" cy="366353"/>
          </a:xfrm>
          <a:prstGeom prst="rect">
            <a:avLst/>
          </a:prstGeom>
        </p:spPr>
        <p:txBody>
          <a:bodyPr vert="horz" lIns="0" tIns="0" rIns="107275" bIns="53637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1056"/>
              </a:spcAft>
              <a:buClr>
                <a:srgbClr val="4F2D7F"/>
              </a:buClr>
              <a:buSzPct val="78000"/>
              <a:buFont typeface="Arial"/>
              <a:buNone/>
              <a:defRPr sz="1425" baseline="0">
                <a:solidFill>
                  <a:srgbClr val="4F2D7F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4679952" y="2997487"/>
            <a:ext cx="1908175" cy="366353"/>
          </a:xfrm>
          <a:prstGeom prst="rect">
            <a:avLst/>
          </a:prstGeom>
        </p:spPr>
        <p:txBody>
          <a:bodyPr vert="horz" lIns="0" tIns="0" rIns="107275" bIns="53637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1056"/>
              </a:spcAft>
              <a:buClr>
                <a:srgbClr val="4F2D7F"/>
              </a:buClr>
              <a:buSzPct val="78000"/>
              <a:buFont typeface="Arial"/>
              <a:buNone/>
              <a:defRPr sz="1425" baseline="0">
                <a:solidFill>
                  <a:srgbClr val="4F2D7F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6770157" y="2997487"/>
            <a:ext cx="1905532" cy="366353"/>
          </a:xfrm>
          <a:prstGeom prst="rect">
            <a:avLst/>
          </a:prstGeom>
        </p:spPr>
        <p:txBody>
          <a:bodyPr vert="horz" lIns="0" tIns="0" rIns="107275" bIns="53637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1056"/>
              </a:spcAft>
              <a:buClr>
                <a:srgbClr val="4F2D7F"/>
              </a:buClr>
              <a:buSzPct val="78000"/>
              <a:buFont typeface="Arial"/>
              <a:buNone/>
              <a:defRPr sz="1425" baseline="0">
                <a:solidFill>
                  <a:srgbClr val="4F2D7F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468314" y="3360448"/>
            <a:ext cx="1903164" cy="1149643"/>
          </a:xfrm>
          <a:prstGeom prst="rect">
            <a:avLst/>
          </a:prstGeom>
        </p:spPr>
        <p:txBody>
          <a:bodyPr vert="horz" lIns="0" tIns="0" rIns="107275" bIns="53637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1056"/>
              </a:spcAft>
              <a:buClr>
                <a:srgbClr val="4F2D7F"/>
              </a:buClr>
              <a:buSzPct val="78000"/>
              <a:buFont typeface="Arial"/>
              <a:buNone/>
              <a:defRPr sz="1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2559051" y="3360448"/>
            <a:ext cx="1933327" cy="1149643"/>
          </a:xfrm>
          <a:prstGeom prst="rect">
            <a:avLst/>
          </a:prstGeom>
        </p:spPr>
        <p:txBody>
          <a:bodyPr vert="horz" lIns="0" tIns="0" rIns="107275" bIns="53637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1056"/>
              </a:spcAft>
              <a:buClr>
                <a:srgbClr val="4F2D7F"/>
              </a:buClr>
              <a:buSzPct val="78000"/>
              <a:buFont typeface="Arial"/>
              <a:buNone/>
              <a:defRPr sz="120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4679952" y="3360448"/>
            <a:ext cx="1908175" cy="1149643"/>
          </a:xfrm>
          <a:prstGeom prst="rect">
            <a:avLst/>
          </a:prstGeom>
        </p:spPr>
        <p:txBody>
          <a:bodyPr vert="horz" lIns="0" tIns="0" rIns="107275" bIns="53637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1056"/>
              </a:spcAft>
              <a:buClr>
                <a:srgbClr val="4F2D7F"/>
              </a:buClr>
              <a:buSzPct val="78000"/>
              <a:buFont typeface="Arial"/>
              <a:buNone/>
              <a:defRPr sz="120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6770156" y="3360448"/>
            <a:ext cx="1900535" cy="1149643"/>
          </a:xfrm>
          <a:prstGeom prst="rect">
            <a:avLst/>
          </a:prstGeom>
        </p:spPr>
        <p:txBody>
          <a:bodyPr vert="horz" lIns="0" tIns="0" rIns="107275" bIns="53637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1056"/>
              </a:spcAft>
              <a:buClr>
                <a:srgbClr val="4F2D7F"/>
              </a:buClr>
              <a:buSzPct val="78000"/>
              <a:buFont typeface="Arial"/>
              <a:buNone/>
              <a:defRPr sz="120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68316" y="1401764"/>
            <a:ext cx="1904999" cy="1488921"/>
          </a:xfrm>
          <a:prstGeom prst="rect">
            <a:avLst/>
          </a:prstGeom>
        </p:spPr>
        <p:txBody>
          <a:bodyPr lIns="107275" tIns="844680" rIns="107275" bIns="53637"/>
          <a:lstStyle>
            <a:lvl1pPr marL="0" indent="0">
              <a:buNone/>
              <a:defRPr sz="1050" baseline="0">
                <a:solidFill>
                  <a:srgbClr val="00A7B5"/>
                </a:solidFill>
              </a:defRPr>
            </a:lvl1pPr>
            <a:lvl2pPr marL="402279" indent="0">
              <a:buNone/>
              <a:defRPr sz="2475"/>
            </a:lvl2pPr>
            <a:lvl3pPr marL="804557" indent="0">
              <a:buNone/>
              <a:defRPr sz="2100"/>
            </a:lvl3pPr>
            <a:lvl4pPr marL="1206836" indent="0">
              <a:buNone/>
              <a:defRPr sz="1725"/>
            </a:lvl4pPr>
            <a:lvl5pPr marL="1609115" indent="0">
              <a:buNone/>
              <a:defRPr sz="1725"/>
            </a:lvl5pPr>
            <a:lvl6pPr marL="2011394" indent="0">
              <a:buNone/>
              <a:defRPr sz="1725"/>
            </a:lvl6pPr>
            <a:lvl7pPr marL="2413673" indent="0">
              <a:buNone/>
              <a:defRPr sz="1725"/>
            </a:lvl7pPr>
            <a:lvl8pPr marL="2815952" indent="0">
              <a:buNone/>
              <a:defRPr sz="1725"/>
            </a:lvl8pPr>
            <a:lvl9pPr marL="3218231" indent="0">
              <a:buNone/>
              <a:defRPr sz="1725"/>
            </a:lvl9pPr>
          </a:lstStyle>
          <a:p>
            <a:r>
              <a:rPr lang="ru-RU" dirty="0"/>
              <a:t>Кликните на иконку, чтобы вставить иллюстрацию</a:t>
            </a:r>
            <a:endParaRPr lang="en-US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idx="18" hasCustomPrompt="1"/>
          </p:nvPr>
        </p:nvSpPr>
        <p:spPr>
          <a:xfrm>
            <a:off x="2556310" y="1401764"/>
            <a:ext cx="1937035" cy="1488921"/>
          </a:xfrm>
          <a:prstGeom prst="rect">
            <a:avLst/>
          </a:prstGeom>
        </p:spPr>
        <p:txBody>
          <a:bodyPr lIns="107275" tIns="844680" rIns="107275" bIns="53637"/>
          <a:lstStyle>
            <a:lvl1pPr marL="0" indent="0">
              <a:buNone/>
              <a:defRPr sz="1050" baseline="0">
                <a:solidFill>
                  <a:srgbClr val="00A7B5"/>
                </a:solidFill>
              </a:defRPr>
            </a:lvl1pPr>
            <a:lvl2pPr marL="402279" indent="0">
              <a:buNone/>
              <a:defRPr sz="2475"/>
            </a:lvl2pPr>
            <a:lvl3pPr marL="804557" indent="0">
              <a:buNone/>
              <a:defRPr sz="2100"/>
            </a:lvl3pPr>
            <a:lvl4pPr marL="1206836" indent="0">
              <a:buNone/>
              <a:defRPr sz="1725"/>
            </a:lvl4pPr>
            <a:lvl5pPr marL="1609115" indent="0">
              <a:buNone/>
              <a:defRPr sz="1725"/>
            </a:lvl5pPr>
            <a:lvl6pPr marL="2011394" indent="0">
              <a:buNone/>
              <a:defRPr sz="1725"/>
            </a:lvl6pPr>
            <a:lvl7pPr marL="2413673" indent="0">
              <a:buNone/>
              <a:defRPr sz="1725"/>
            </a:lvl7pPr>
            <a:lvl8pPr marL="2815952" indent="0">
              <a:buNone/>
              <a:defRPr sz="1725"/>
            </a:lvl8pPr>
            <a:lvl9pPr marL="3218231" indent="0">
              <a:buNone/>
              <a:defRPr sz="1725"/>
            </a:lvl9pPr>
          </a:lstStyle>
          <a:p>
            <a:r>
              <a:rPr lang="ru-RU" dirty="0"/>
              <a:t>Кликните на иконку, чтобы вставить иллюстрацию</a:t>
            </a:r>
            <a:endParaRPr lang="en-US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idx="19" hasCustomPrompt="1"/>
          </p:nvPr>
        </p:nvSpPr>
        <p:spPr>
          <a:xfrm>
            <a:off x="4676344" y="1401764"/>
            <a:ext cx="1908176" cy="1488921"/>
          </a:xfrm>
          <a:prstGeom prst="rect">
            <a:avLst/>
          </a:prstGeom>
        </p:spPr>
        <p:txBody>
          <a:bodyPr lIns="107275" tIns="844680" rIns="107275" bIns="53637"/>
          <a:lstStyle>
            <a:lvl1pPr marL="0" indent="0">
              <a:buNone/>
              <a:defRPr sz="1050" baseline="0">
                <a:solidFill>
                  <a:srgbClr val="00A7B5"/>
                </a:solidFill>
              </a:defRPr>
            </a:lvl1pPr>
            <a:lvl2pPr marL="402279" indent="0">
              <a:buNone/>
              <a:defRPr sz="2475"/>
            </a:lvl2pPr>
            <a:lvl3pPr marL="804557" indent="0">
              <a:buNone/>
              <a:defRPr sz="2100"/>
            </a:lvl3pPr>
            <a:lvl4pPr marL="1206836" indent="0">
              <a:buNone/>
              <a:defRPr sz="1725"/>
            </a:lvl4pPr>
            <a:lvl5pPr marL="1609115" indent="0">
              <a:buNone/>
              <a:defRPr sz="1725"/>
            </a:lvl5pPr>
            <a:lvl6pPr marL="2011394" indent="0">
              <a:buNone/>
              <a:defRPr sz="1725"/>
            </a:lvl6pPr>
            <a:lvl7pPr marL="2413673" indent="0">
              <a:buNone/>
              <a:defRPr sz="1725"/>
            </a:lvl7pPr>
            <a:lvl8pPr marL="2815952" indent="0">
              <a:buNone/>
              <a:defRPr sz="1725"/>
            </a:lvl8pPr>
            <a:lvl9pPr marL="3218231" indent="0">
              <a:buNone/>
              <a:defRPr sz="1725"/>
            </a:lvl9pPr>
          </a:lstStyle>
          <a:p>
            <a:r>
              <a:rPr lang="ru-RU" dirty="0"/>
              <a:t>Кликните на иконку, чтобы вставить иллюстрацию</a:t>
            </a:r>
            <a:endParaRPr lang="en-US" dirty="0"/>
          </a:p>
        </p:txBody>
      </p:sp>
      <p:sp>
        <p:nvSpPr>
          <p:cNvPr id="18" name="Picture Placeholder 2"/>
          <p:cNvSpPr>
            <a:spLocks noGrp="1"/>
          </p:cNvSpPr>
          <p:nvPr>
            <p:ph type="pic" idx="20" hasCustomPrompt="1"/>
          </p:nvPr>
        </p:nvSpPr>
        <p:spPr>
          <a:xfrm>
            <a:off x="6767514" y="1401764"/>
            <a:ext cx="1914260" cy="1488921"/>
          </a:xfrm>
          <a:prstGeom prst="rect">
            <a:avLst/>
          </a:prstGeom>
        </p:spPr>
        <p:txBody>
          <a:bodyPr lIns="107275" tIns="844680" rIns="107275" bIns="53637"/>
          <a:lstStyle>
            <a:lvl1pPr marL="0" marR="0" indent="0" algn="l" defTabSz="40227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50" baseline="0">
                <a:solidFill>
                  <a:srgbClr val="00A7B5"/>
                </a:solidFill>
              </a:defRPr>
            </a:lvl1pPr>
            <a:lvl2pPr marL="402279" indent="0">
              <a:buNone/>
              <a:defRPr sz="2475"/>
            </a:lvl2pPr>
            <a:lvl3pPr marL="804557" indent="0">
              <a:buNone/>
              <a:defRPr sz="2100"/>
            </a:lvl3pPr>
            <a:lvl4pPr marL="1206836" indent="0">
              <a:buNone/>
              <a:defRPr sz="1725"/>
            </a:lvl4pPr>
            <a:lvl5pPr marL="1609115" indent="0">
              <a:buNone/>
              <a:defRPr sz="1725"/>
            </a:lvl5pPr>
            <a:lvl6pPr marL="2011394" indent="0">
              <a:buNone/>
              <a:defRPr sz="1725"/>
            </a:lvl6pPr>
            <a:lvl7pPr marL="2413673" indent="0">
              <a:buNone/>
              <a:defRPr sz="1725"/>
            </a:lvl7pPr>
            <a:lvl8pPr marL="2815952" indent="0">
              <a:buNone/>
              <a:defRPr sz="1725"/>
            </a:lvl8pPr>
            <a:lvl9pPr marL="3218231" indent="0">
              <a:buNone/>
              <a:defRPr sz="1725"/>
            </a:lvl9pPr>
          </a:lstStyle>
          <a:p>
            <a:r>
              <a:rPr lang="ru-RU" dirty="0"/>
              <a:t>Кликните на иконку, чтобы вставить иллюстрацию</a:t>
            </a:r>
            <a:endParaRPr lang="en-US" dirty="0"/>
          </a:p>
        </p:txBody>
      </p:sp>
      <p:sp>
        <p:nvSpPr>
          <p:cNvPr id="21" name="Title 13"/>
          <p:cNvSpPr>
            <a:spLocks noGrp="1"/>
          </p:cNvSpPr>
          <p:nvPr>
            <p:ph type="title" hasCustomPrompt="1"/>
          </p:nvPr>
        </p:nvSpPr>
        <p:spPr>
          <a:xfrm>
            <a:off x="466727" y="330722"/>
            <a:ext cx="8203964" cy="872606"/>
          </a:xfrm>
          <a:prstGeom prst="rect">
            <a:avLst/>
          </a:prstGeom>
        </p:spPr>
        <p:txBody>
          <a:bodyPr vert="horz" lIns="0" tIns="0" rIns="0" bIns="0"/>
          <a:lstStyle>
            <a:lvl1pPr algn="l" rtl="0">
              <a:lnSpc>
                <a:spcPts val="2550"/>
              </a:lnSpc>
              <a:defRPr sz="2100" b="1">
                <a:solidFill>
                  <a:srgbClr val="4F2D7F"/>
                </a:solidFill>
                <a:latin typeface="+mn-lt"/>
              </a:defRPr>
            </a:lvl1pPr>
          </a:lstStyle>
          <a:p>
            <a:pPr rtl="0">
              <a:lnSpc>
                <a:spcPts val="3400"/>
              </a:lnSpc>
            </a:pPr>
            <a:r>
              <a:rPr lang="en-US" dirty="0"/>
              <a:t>Click here to add title</a:t>
            </a:r>
          </a:p>
        </p:txBody>
      </p:sp>
    </p:spTree>
    <p:extLst>
      <p:ext uri="{BB962C8B-B14F-4D97-AF65-F5344CB8AC3E}">
        <p14:creationId xmlns:p14="http://schemas.microsoft.com/office/powerpoint/2010/main" val="3136029948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894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+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66727" y="1400757"/>
            <a:ext cx="8208963" cy="3109333"/>
          </a:xfrm>
          <a:prstGeom prst="rect">
            <a:avLst/>
          </a:prstGeom>
        </p:spPr>
        <p:txBody>
          <a:bodyPr vert="horz" lIns="0" tIns="53637" rIns="107275" bIns="53637"/>
          <a:lstStyle>
            <a:lvl1pPr marL="155045" indent="-155045">
              <a:buClr>
                <a:srgbClr val="4F2D7F"/>
              </a:buClr>
              <a:buFont typeface="Arial"/>
              <a:buChar char="•"/>
              <a:defRPr sz="1425"/>
            </a:lvl1pPr>
            <a:lvl2pPr marL="472119" indent="-142474">
              <a:buClr>
                <a:srgbClr val="4F2D7F"/>
              </a:buClr>
              <a:buFont typeface="Arial" panose="020B0604020202020204" pitchFamily="34" charset="0"/>
              <a:buChar char="–"/>
              <a:defRPr sz="1200"/>
            </a:lvl2pPr>
            <a:lvl3pPr marL="787796" indent="-156442">
              <a:buClrTx/>
              <a:buFont typeface="Arial" panose="020B0604020202020204" pitchFamily="34" charset="0"/>
              <a:buChar char="–"/>
              <a:defRPr sz="1050"/>
            </a:lvl3pPr>
            <a:lvl4pPr marL="1104870" indent="-157839">
              <a:buFont typeface="+mj-lt"/>
              <a:buAutoNum type="alphaLcPeriod"/>
              <a:defRPr sz="1050"/>
            </a:lvl4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2"/>
            <a:endParaRPr lang="en-GB" dirty="0"/>
          </a:p>
          <a:p>
            <a:pPr lvl="2"/>
            <a:endParaRPr lang="en-GB" dirty="0"/>
          </a:p>
        </p:txBody>
      </p:sp>
      <p:sp>
        <p:nvSpPr>
          <p:cNvPr id="5" name="Title 13"/>
          <p:cNvSpPr>
            <a:spLocks noGrp="1"/>
          </p:cNvSpPr>
          <p:nvPr>
            <p:ph type="title" hasCustomPrompt="1"/>
          </p:nvPr>
        </p:nvSpPr>
        <p:spPr>
          <a:xfrm>
            <a:off x="468313" y="328228"/>
            <a:ext cx="8207375" cy="872492"/>
          </a:xfrm>
          <a:prstGeom prst="rect">
            <a:avLst/>
          </a:prstGeom>
        </p:spPr>
        <p:txBody>
          <a:bodyPr vert="horz" lIns="0" tIns="0" rIns="0" bIns="0"/>
          <a:lstStyle>
            <a:lvl1pPr algn="l" rtl="0">
              <a:lnSpc>
                <a:spcPts val="2550"/>
              </a:lnSpc>
              <a:defRPr sz="2100" b="1">
                <a:solidFill>
                  <a:srgbClr val="4F2D7F"/>
                </a:solidFill>
                <a:latin typeface="+mn-lt"/>
              </a:defRPr>
            </a:lvl1pPr>
          </a:lstStyle>
          <a:p>
            <a:pPr rtl="0">
              <a:lnSpc>
                <a:spcPts val="3400"/>
              </a:lnSpc>
            </a:pPr>
            <a:r>
              <a:rPr lang="en-US" dirty="0"/>
              <a:t>Click here to add title</a:t>
            </a:r>
          </a:p>
        </p:txBody>
      </p:sp>
    </p:spTree>
    <p:extLst>
      <p:ext uri="{BB962C8B-B14F-4D97-AF65-F5344CB8AC3E}">
        <p14:creationId xmlns:p14="http://schemas.microsoft.com/office/powerpoint/2010/main" val="998126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2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cxnSp>
        <p:nvCxnSpPr>
          <p:cNvPr id="5" name="Straight Connector 4"/>
          <p:cNvCxnSpPr/>
          <p:nvPr userDrawn="1"/>
        </p:nvCxnSpPr>
        <p:spPr>
          <a:xfrm>
            <a:off x="469370" y="4887834"/>
            <a:ext cx="2626255" cy="0"/>
          </a:xfrm>
          <a:prstGeom prst="line">
            <a:avLst/>
          </a:prstGeom>
          <a:ln w="19050" cap="rnd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itle 13"/>
          <p:cNvSpPr>
            <a:spLocks noGrp="1"/>
          </p:cNvSpPr>
          <p:nvPr>
            <p:ph type="title" hasCustomPrompt="1"/>
          </p:nvPr>
        </p:nvSpPr>
        <p:spPr>
          <a:xfrm>
            <a:off x="468313" y="2619375"/>
            <a:ext cx="8207372" cy="1569556"/>
          </a:xfrm>
          <a:prstGeom prst="rect">
            <a:avLst/>
          </a:prstGeom>
        </p:spPr>
        <p:txBody>
          <a:bodyPr vert="horz" lIns="0" rIns="0"/>
          <a:lstStyle>
            <a:lvl1pPr algn="l" rtl="0">
              <a:lnSpc>
                <a:spcPct val="100000"/>
              </a:lnSpc>
              <a:defRPr sz="3000" b="1">
                <a:solidFill>
                  <a:srgbClr val="FFFFFF"/>
                </a:solidFill>
                <a:latin typeface="+mn-lt"/>
              </a:defRPr>
            </a:lvl1pPr>
          </a:lstStyle>
          <a:p>
            <a:pPr rtl="0">
              <a:lnSpc>
                <a:spcPts val="3400"/>
              </a:lnSpc>
            </a:pPr>
            <a:r>
              <a:rPr lang="en-US" dirty="0"/>
              <a:t>Click here to add title</a:t>
            </a:r>
            <a:br>
              <a:rPr lang="en-US" dirty="0"/>
            </a:br>
            <a:r>
              <a:rPr lang="en-US" dirty="0"/>
              <a:t>on two decks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68313" y="1203324"/>
            <a:ext cx="8207375" cy="639445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 marL="0" indent="0">
              <a:lnSpc>
                <a:spcPts val="4000"/>
              </a:lnSpc>
              <a:spcBef>
                <a:spcPts val="0"/>
              </a:spcBef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algn="l">
              <a:defRPr/>
            </a:lvl1pPr>
          </a:lstStyle>
          <a:p>
            <a:fld id="{2FF48407-9AE9-463E-9826-84A5E1C6074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Copyright">
            <a:extLst>
              <a:ext uri="{FF2B5EF4-FFF2-40B4-BE49-F238E27FC236}">
                <a16:creationId xmlns="" xmlns:a16="http://schemas.microsoft.com/office/drawing/2014/main" id="{959F021B-3C72-4C62-84AE-CD04DE015871}"/>
              </a:ext>
            </a:extLst>
          </p:cNvPr>
          <p:cNvSpPr txBox="1"/>
          <p:nvPr userDrawn="1"/>
        </p:nvSpPr>
        <p:spPr>
          <a:xfrm>
            <a:off x="652970" y="4905628"/>
            <a:ext cx="2623629" cy="184666"/>
          </a:xfrm>
          <a:prstGeom prst="rect">
            <a:avLst/>
          </a:prstGeom>
          <a:noFill/>
        </p:spPr>
        <p:txBody>
          <a:bodyPr wrap="square" lIns="0" rIns="0" rtlCol="0" anchor="ctr" anchorCtr="0">
            <a:noAutofit/>
          </a:bodyPr>
          <a:lstStyle/>
          <a:p>
            <a:pPr algn="l"/>
            <a:r>
              <a:rPr lang="en-GB" sz="600" dirty="0">
                <a:solidFill>
                  <a:schemeClr val="bg1"/>
                </a:solidFill>
              </a:rPr>
              <a:t>©201</a:t>
            </a:r>
            <a:r>
              <a:rPr lang="ru-RU" sz="600" dirty="0">
                <a:solidFill>
                  <a:schemeClr val="bg1"/>
                </a:solidFill>
              </a:rPr>
              <a:t>9</a:t>
            </a:r>
            <a:r>
              <a:rPr lang="en-GB" sz="600" dirty="0">
                <a:solidFill>
                  <a:schemeClr val="bg1"/>
                </a:solidFill>
              </a:rPr>
              <a:t> </a:t>
            </a:r>
            <a:r>
              <a:rPr lang="ru-RU" sz="600" dirty="0">
                <a:solidFill>
                  <a:schemeClr val="bg1"/>
                </a:solidFill>
              </a:rPr>
              <a:t>ФБК </a:t>
            </a:r>
            <a:r>
              <a:rPr lang="en-US" sz="600" dirty="0">
                <a:solidFill>
                  <a:schemeClr val="bg1"/>
                </a:solidFill>
              </a:rPr>
              <a:t>Grant Thornton</a:t>
            </a:r>
            <a:r>
              <a:rPr lang="en-GB" sz="600" dirty="0">
                <a:solidFill>
                  <a:schemeClr val="bg1"/>
                </a:solidFill>
              </a:rPr>
              <a:t>. </a:t>
            </a:r>
            <a:r>
              <a:rPr lang="ru-RU" sz="600" dirty="0">
                <a:solidFill>
                  <a:schemeClr val="bg1"/>
                </a:solidFill>
              </a:rPr>
              <a:t>Все права защищены</a:t>
            </a:r>
            <a:r>
              <a:rPr lang="en-GB" sz="600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71020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N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71996" y="359571"/>
            <a:ext cx="8203692" cy="84375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17037F-13F4-43B6-99FF-D710FE0C477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2900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slideLayout" Target="../slideLayouts/slideLayout21.xml"/><Relationship Id="rId1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1.xml"/><Relationship Id="rId21" Type="http://schemas.openxmlformats.org/officeDocument/2006/relationships/theme" Target="../theme/theme3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1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0.xml"/><Relationship Id="rId16" Type="http://schemas.openxmlformats.org/officeDocument/2006/relationships/slideLayout" Target="../slideLayouts/slideLayout24.xml"/><Relationship Id="rId20" Type="http://schemas.openxmlformats.org/officeDocument/2006/relationships/slideLayout" Target="../slideLayouts/slideLayout28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23.xml"/><Relationship Id="rId23" Type="http://schemas.openxmlformats.org/officeDocument/2006/relationships/image" Target="../media/image3.png"/><Relationship Id="rId10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27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slideLayout" Target="../slideLayouts/slideLayout22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3"/>
          <p:cNvSpPr txBox="1">
            <a:spLocks/>
          </p:cNvSpPr>
          <p:nvPr userDrawn="1"/>
        </p:nvSpPr>
        <p:spPr>
          <a:xfrm>
            <a:off x="474619" y="1359602"/>
            <a:ext cx="4025944" cy="1140712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 defTabSz="457200" rtl="0" eaLnBrk="1" latinLnBrk="0" hangingPunct="1">
              <a:lnSpc>
                <a:spcPts val="4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3000" b="1" kern="1200">
                <a:solidFill>
                  <a:srgbClr val="4F2D7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+mj-lt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Arial"/>
              <a:buNone/>
              <a:defRPr sz="24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0" indent="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00" indent="-36000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00" indent="-36000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" indent="-36000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dirty="0"/>
              <a:t>Click here to add </a:t>
            </a:r>
            <a:br>
              <a:rPr lang="en-US" dirty="0"/>
            </a:br>
            <a:r>
              <a:rPr lang="en-US" dirty="0"/>
              <a:t>title on this slide</a:t>
            </a:r>
          </a:p>
        </p:txBody>
      </p:sp>
      <p:sp>
        <p:nvSpPr>
          <p:cNvPr id="18" name="Copyright"/>
          <p:cNvSpPr txBox="1"/>
          <p:nvPr userDrawn="1"/>
        </p:nvSpPr>
        <p:spPr>
          <a:xfrm>
            <a:off x="471996" y="4905628"/>
            <a:ext cx="2623629" cy="184666"/>
          </a:xfrm>
          <a:prstGeom prst="rect">
            <a:avLst/>
          </a:prstGeom>
          <a:noFill/>
        </p:spPr>
        <p:txBody>
          <a:bodyPr wrap="square" lIns="0" rIns="0" rtlCol="0" anchor="ctr" anchorCtr="0">
            <a:noAutofit/>
          </a:bodyPr>
          <a:lstStyle/>
          <a:p>
            <a:pPr algn="l"/>
            <a:r>
              <a:rPr lang="en-GB" sz="600">
                <a:solidFill>
                  <a:schemeClr val="tx1"/>
                </a:solidFill>
              </a:rPr>
              <a:t>©2018 Grant Thornton International Ltd. All rights reserved.</a:t>
            </a:r>
            <a:endParaRPr lang="en-GB" sz="600" dirty="0">
              <a:solidFill>
                <a:schemeClr val="tx1"/>
              </a:solidFill>
            </a:endParaRPr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469370" y="4887834"/>
            <a:ext cx="2626255" cy="0"/>
          </a:xfrm>
          <a:prstGeom prst="line">
            <a:avLst/>
          </a:prstGeom>
          <a:ln w="19050" cap="rnd">
            <a:solidFill>
              <a:srgbClr val="4F2D7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21"/>
          <p:cNvSpPr txBox="1">
            <a:spLocks/>
          </p:cNvSpPr>
          <p:nvPr userDrawn="1"/>
        </p:nvSpPr>
        <p:spPr>
          <a:xfrm>
            <a:off x="470699" y="3307079"/>
            <a:ext cx="4029864" cy="367445"/>
          </a:xfrm>
          <a:prstGeom prst="rect">
            <a:avLst/>
          </a:prstGeom>
        </p:spPr>
        <p:txBody>
          <a:bodyPr vert="horz" lIns="0"/>
          <a:lstStyle>
            <a:lvl1pPr marL="0" indent="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2000" b="1" kern="1200">
                <a:solidFill>
                  <a:srgbClr val="00A7B5"/>
                </a:solidFill>
                <a:latin typeface="+mn-lt"/>
                <a:ea typeface="+mn-ea"/>
                <a:cs typeface="+mn-cs"/>
              </a:defRPr>
            </a:lvl1pPr>
            <a:lvl2pPr marL="720000" indent="-36000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000" indent="-360000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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000" indent="-360000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+mj-lt"/>
              <a:buAutoNum type="alphaLcPeriod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Arial"/>
              <a:buNone/>
              <a:defRPr sz="24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0" indent="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00" indent="-36000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00" indent="-36000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" indent="-36000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Click to add name</a:t>
            </a:r>
          </a:p>
        </p:txBody>
      </p:sp>
      <p:sp>
        <p:nvSpPr>
          <p:cNvPr id="22" name="Text Placeholder 21"/>
          <p:cNvSpPr txBox="1">
            <a:spLocks/>
          </p:cNvSpPr>
          <p:nvPr userDrawn="1"/>
        </p:nvSpPr>
        <p:spPr>
          <a:xfrm>
            <a:off x="468313" y="3651664"/>
            <a:ext cx="4032250" cy="399414"/>
          </a:xfrm>
          <a:prstGeom prst="rect">
            <a:avLst/>
          </a:prstGeom>
        </p:spPr>
        <p:txBody>
          <a:bodyPr vert="horz" lIns="0"/>
          <a:lstStyle>
            <a:lvl1pPr marL="0" indent="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1800" kern="1200" baseline="0">
                <a:solidFill>
                  <a:srgbClr val="00A7B5"/>
                </a:solidFill>
                <a:latin typeface="+mn-lt"/>
                <a:ea typeface="+mn-ea"/>
                <a:cs typeface="+mn-cs"/>
              </a:defRPr>
            </a:lvl1pPr>
            <a:lvl2pPr marL="720000" indent="-36000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000" indent="-360000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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000" indent="-360000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+mj-lt"/>
              <a:buAutoNum type="alphaLcPeriod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Arial"/>
              <a:buNone/>
              <a:defRPr sz="24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0" indent="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00" indent="-36000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00" indent="-36000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" indent="-36000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Click to add position or firm</a:t>
            </a:r>
          </a:p>
        </p:txBody>
      </p:sp>
      <p:pic>
        <p:nvPicPr>
          <p:cNvPr id="15" name="GTLogoNoTag" hidden="1">
            <a:extLst>
              <a:ext uri="{FF2B5EF4-FFF2-40B4-BE49-F238E27FC236}">
                <a16:creationId xmlns="" xmlns:a16="http://schemas.microsoft.com/office/drawing/2014/main" id="{8412FA20-83B3-4C55-AF23-F06656DCE3C7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449366" y="426050"/>
            <a:ext cx="1961941" cy="638130"/>
          </a:xfrm>
          <a:prstGeom prst="rect">
            <a:avLst/>
          </a:prstGeom>
        </p:spPr>
      </p:pic>
      <p:pic>
        <p:nvPicPr>
          <p:cNvPr id="16" name="GTLogo">
            <a:extLst>
              <a:ext uri="{FF2B5EF4-FFF2-40B4-BE49-F238E27FC236}">
                <a16:creationId xmlns="" xmlns:a16="http://schemas.microsoft.com/office/drawing/2014/main" id="{860FB02E-D3C1-43A6-954C-64FE742B79EB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449366" y="426050"/>
            <a:ext cx="1961941" cy="63813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2BA8EF52-D450-42E0-BA57-0E6EC7167E77}"/>
              </a:ext>
            </a:extLst>
          </p:cNvPr>
          <p:cNvSpPr/>
          <p:nvPr userDrawn="1"/>
        </p:nvSpPr>
        <p:spPr>
          <a:xfrm>
            <a:off x="9216736" y="-34637"/>
            <a:ext cx="2777837" cy="1343891"/>
          </a:xfrm>
          <a:prstGeom prst="rect">
            <a:avLst/>
          </a:prstGeom>
          <a:solidFill>
            <a:srgbClr val="4F2D7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000" kern="1200" dirty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30pt top heading (this aligns with the global PPT template)</a:t>
            </a:r>
          </a:p>
          <a:p>
            <a:r>
              <a:rPr lang="en-GB" sz="1000" kern="1200" dirty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24pt point (this aligns with body copy bullets)</a:t>
            </a:r>
          </a:p>
          <a:p>
            <a:r>
              <a:rPr lang="en-GB" sz="1000" kern="1200" dirty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20pt (sub bullets are this size)</a:t>
            </a:r>
          </a:p>
          <a:p>
            <a:r>
              <a:rPr lang="en-GB" sz="1000" kern="1200" dirty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18pt (aligns with font hierarchy)</a:t>
            </a:r>
          </a:p>
          <a:p>
            <a:r>
              <a:rPr lang="en-GB" sz="1000" kern="1200" dirty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12pt (does not align but works for this, 13.5pt (used for brochures as a size) is too large)</a:t>
            </a:r>
          </a:p>
        </p:txBody>
      </p:sp>
    </p:spTree>
    <p:extLst>
      <p:ext uri="{BB962C8B-B14F-4D97-AF65-F5344CB8AC3E}">
        <p14:creationId xmlns:p14="http://schemas.microsoft.com/office/powerpoint/2010/main" val="1760701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2" r:id="rId4"/>
    <p:sldLayoutId id="2147483803" r:id="rId5"/>
    <p:sldLayoutId id="2147483804" r:id="rId6"/>
    <p:sldLayoutId id="2147483805" r:id="rId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0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60000" indent="-360000" algn="l" defTabSz="457200" rtl="0" eaLnBrk="1" latinLnBrk="0" hangingPunct="1">
        <a:spcBef>
          <a:spcPts val="0"/>
        </a:spcBef>
        <a:spcAft>
          <a:spcPts val="600"/>
        </a:spcAft>
        <a:buClr>
          <a:schemeClr val="accent1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20000" indent="-360000" algn="l" defTabSz="457200" rtl="0" eaLnBrk="1" latinLnBrk="0" hangingPunct="1">
        <a:spcBef>
          <a:spcPts val="0"/>
        </a:spcBef>
        <a:spcAft>
          <a:spcPts val="600"/>
        </a:spcAft>
        <a:buClr>
          <a:schemeClr val="accent1"/>
        </a:buClr>
        <a:buFont typeface="Arial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80000" indent="-360000" algn="l" defTabSz="457200" rtl="0" eaLnBrk="1" latinLnBrk="0" hangingPunct="1">
        <a:spcBef>
          <a:spcPts val="0"/>
        </a:spcBef>
        <a:spcAft>
          <a:spcPts val="600"/>
        </a:spcAft>
        <a:buFont typeface="Symbol" panose="05050102010706020507" pitchFamily="18" charset="2"/>
        <a:buChar char="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40000" indent="-360000" algn="l" defTabSz="457200" rtl="0" eaLnBrk="1" latinLnBrk="0" hangingPunct="1">
        <a:spcBef>
          <a:spcPts val="0"/>
        </a:spcBef>
        <a:spcAft>
          <a:spcPts val="600"/>
        </a:spcAft>
        <a:buFont typeface="+mj-lt"/>
        <a:buAutoNum type="alphaLcPeriod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457200" rtl="0" eaLnBrk="1" latinLnBrk="0" hangingPunct="1">
        <a:spcBef>
          <a:spcPts val="0"/>
        </a:spcBef>
        <a:spcAft>
          <a:spcPts val="600"/>
        </a:spcAft>
        <a:buFont typeface="Arial"/>
        <a:buNone/>
        <a:defRPr sz="2400" b="1" kern="1200">
          <a:solidFill>
            <a:schemeClr val="accent1"/>
          </a:solidFill>
          <a:latin typeface="+mn-lt"/>
          <a:ea typeface="+mn-ea"/>
          <a:cs typeface="+mn-cs"/>
        </a:defRPr>
      </a:lvl5pPr>
      <a:lvl6pPr marL="0" indent="0" algn="l" defTabSz="457200" rtl="0" eaLnBrk="1" latinLnBrk="0" hangingPunct="1"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0000" indent="-360000" algn="l" defTabSz="457200" rtl="0" eaLnBrk="1" latinLnBrk="0" hangingPunct="1"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360000" indent="-360000" algn="l" defTabSz="457200" rtl="0" eaLnBrk="1" latinLnBrk="0" hangingPunct="1"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" indent="-360000" algn="l" defTabSz="457200" rtl="0" eaLnBrk="1" latinLnBrk="0" hangingPunct="1"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282">
          <p15:clr>
            <a:srgbClr val="F26B43"/>
          </p15:clr>
        </p15:guide>
        <p15:guide id="2" pos="295">
          <p15:clr>
            <a:srgbClr val="F26B43"/>
          </p15:clr>
        </p15:guide>
        <p15:guide id="3" orient="horz" pos="645">
          <p15:clr>
            <a:srgbClr val="F26B43"/>
          </p15:clr>
        </p15:guide>
        <p15:guide id="4" pos="593">
          <p15:clr>
            <a:srgbClr val="F26B43"/>
          </p15:clr>
        </p15:guide>
        <p15:guide id="5" pos="737">
          <p15:clr>
            <a:srgbClr val="F26B43"/>
          </p15:clr>
        </p15:guide>
        <p15:guide id="6" pos="1034">
          <p15:clr>
            <a:srgbClr val="F26B43"/>
          </p15:clr>
        </p15:guide>
        <p15:guide id="7" pos="1179">
          <p15:clr>
            <a:srgbClr val="F26B43"/>
          </p15:clr>
        </p15:guide>
        <p15:guide id="8" pos="1479">
          <p15:clr>
            <a:srgbClr val="F26B43"/>
          </p15:clr>
        </p15:guide>
        <p15:guide id="9" pos="1625">
          <p15:clr>
            <a:srgbClr val="F26B43"/>
          </p15:clr>
        </p15:guide>
        <p15:guide id="10" pos="1922">
          <p15:clr>
            <a:srgbClr val="F26B43"/>
          </p15:clr>
        </p15:guide>
        <p15:guide id="11" pos="2066">
          <p15:clr>
            <a:srgbClr val="F26B43"/>
          </p15:clr>
        </p15:guide>
        <p15:guide id="12" pos="2364">
          <p15:clr>
            <a:srgbClr val="F26B43"/>
          </p15:clr>
        </p15:guide>
        <p15:guide id="13" pos="2511">
          <p15:clr>
            <a:srgbClr val="F26B43"/>
          </p15:clr>
        </p15:guide>
        <p15:guide id="14" pos="2808">
          <p15:clr>
            <a:srgbClr val="F26B43"/>
          </p15:clr>
        </p15:guide>
        <p15:guide id="15" pos="2954">
          <p15:clr>
            <a:srgbClr val="F26B43"/>
          </p15:clr>
        </p15:guide>
        <p15:guide id="16" pos="3251">
          <p15:clr>
            <a:srgbClr val="F26B43"/>
          </p15:clr>
        </p15:guide>
        <p15:guide id="17" pos="3398">
          <p15:clr>
            <a:srgbClr val="F26B43"/>
          </p15:clr>
        </p15:guide>
        <p15:guide id="18" pos="3695">
          <p15:clr>
            <a:srgbClr val="F26B43"/>
          </p15:clr>
        </p15:guide>
        <p15:guide id="19" pos="3839">
          <p15:clr>
            <a:srgbClr val="F26B43"/>
          </p15:clr>
        </p15:guide>
        <p15:guide id="20" pos="4136">
          <p15:clr>
            <a:srgbClr val="F26B43"/>
          </p15:clr>
        </p15:guide>
        <p15:guide id="21" pos="4283">
          <p15:clr>
            <a:srgbClr val="F26B43"/>
          </p15:clr>
        </p15:guide>
        <p15:guide id="22" pos="4580">
          <p15:clr>
            <a:srgbClr val="F26B43"/>
          </p15:clr>
        </p15:guide>
        <p15:guide id="23" pos="4727">
          <p15:clr>
            <a:srgbClr val="F26B43"/>
          </p15:clr>
        </p15:guide>
        <p15:guide id="24" pos="5022">
          <p15:clr>
            <a:srgbClr val="F26B43"/>
          </p15:clr>
        </p15:guide>
        <p15:guide id="25" pos="5465">
          <p15:clr>
            <a:srgbClr val="F26B43"/>
          </p15:clr>
        </p15:guide>
        <p15:guide id="26" pos="5169">
          <p15:clr>
            <a:srgbClr val="F26B43"/>
          </p15:clr>
        </p15:guide>
        <p15:guide id="27" orient="horz" pos="758">
          <p15:clr>
            <a:srgbClr val="F26B43"/>
          </p15:clr>
        </p15:guide>
        <p15:guide id="28" orient="horz" pos="1098">
          <p15:clr>
            <a:srgbClr val="F26B43"/>
          </p15:clr>
        </p15:guide>
        <p15:guide id="29" orient="horz" pos="1212">
          <p15:clr>
            <a:srgbClr val="F26B43"/>
          </p15:clr>
        </p15:guide>
        <p15:guide id="30" orient="horz" pos="1575">
          <p15:clr>
            <a:srgbClr val="F26B43"/>
          </p15:clr>
        </p15:guide>
        <p15:guide id="31" orient="horz" pos="1688">
          <p15:clr>
            <a:srgbClr val="F26B43"/>
          </p15:clr>
        </p15:guide>
        <p15:guide id="32" orient="horz" pos="2028">
          <p15:clr>
            <a:srgbClr val="F26B43"/>
          </p15:clr>
        </p15:guide>
        <p15:guide id="33" orient="horz" pos="2142">
          <p15:clr>
            <a:srgbClr val="F26B43"/>
          </p15:clr>
        </p15:guide>
        <p15:guide id="34" orient="horz" pos="2505">
          <p15:clr>
            <a:srgbClr val="F26B43"/>
          </p15:clr>
        </p15:guide>
        <p15:guide id="35" orient="horz" pos="2618">
          <p15:clr>
            <a:srgbClr val="F26B43"/>
          </p15:clr>
        </p15:guide>
        <p15:guide id="36" orient="horz" pos="2958">
          <p15:clr>
            <a:srgbClr val="F26B43"/>
          </p15:clr>
        </p15:guide>
        <p15:guide id="37" orient="horz" pos="917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6" name="Copyright"/>
          <p:cNvSpPr txBox="1"/>
          <p:nvPr userDrawn="1"/>
        </p:nvSpPr>
        <p:spPr>
          <a:xfrm>
            <a:off x="656201" y="4905628"/>
            <a:ext cx="2411875" cy="184666"/>
          </a:xfrm>
          <a:prstGeom prst="rect">
            <a:avLst/>
          </a:prstGeom>
          <a:noFill/>
        </p:spPr>
        <p:txBody>
          <a:bodyPr wrap="square" lIns="0" rIns="0" rtlCol="0" anchor="ctr" anchorCtr="0">
            <a:noAutofit/>
          </a:bodyPr>
          <a:lstStyle/>
          <a:p>
            <a:pPr algn="l"/>
            <a:r>
              <a:rPr lang="en-GB" sz="600">
                <a:solidFill>
                  <a:schemeClr val="bg1"/>
                </a:solidFill>
              </a:rPr>
              <a:t>©2018 Grant Thornton International Ltd. All rights reserved.</a:t>
            </a:r>
            <a:endParaRPr lang="en-GB" sz="600" dirty="0">
              <a:solidFill>
                <a:schemeClr val="bg1"/>
              </a:solidFill>
            </a:endParaRP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469370" y="4887834"/>
            <a:ext cx="2626255" cy="0"/>
          </a:xfrm>
          <a:prstGeom prst="line">
            <a:avLst/>
          </a:prstGeom>
          <a:ln w="19050" cap="rnd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itle 13"/>
          <p:cNvSpPr txBox="1">
            <a:spLocks/>
          </p:cNvSpPr>
          <p:nvPr userDrawn="1"/>
        </p:nvSpPr>
        <p:spPr>
          <a:xfrm>
            <a:off x="468313" y="2619375"/>
            <a:ext cx="8207372" cy="1569556"/>
          </a:xfrm>
          <a:prstGeom prst="rect">
            <a:avLst/>
          </a:prstGeom>
        </p:spPr>
        <p:txBody>
          <a:bodyPr vert="horz" lIns="0" rIns="0"/>
          <a:lstStyle>
            <a:lvl1pPr algn="l" defTabSz="457200" rtl="0" eaLnBrk="1" latinLnBrk="0" hangingPunct="1">
              <a:lnSpc>
                <a:spcPts val="3400"/>
              </a:lnSpc>
              <a:spcBef>
                <a:spcPct val="0"/>
              </a:spcBef>
              <a:buNone/>
              <a:defRPr sz="3000" b="1" kern="1200">
                <a:solidFill>
                  <a:srgbClr val="FFFFFF"/>
                </a:solidFill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dirty="0"/>
              <a:t>Click here to add title</a:t>
            </a:r>
            <a:br>
              <a:rPr lang="en-US" dirty="0"/>
            </a:br>
            <a:r>
              <a:rPr lang="en-US" dirty="0"/>
              <a:t>on two decks</a:t>
            </a:r>
          </a:p>
        </p:txBody>
      </p:sp>
      <p:sp>
        <p:nvSpPr>
          <p:cNvPr id="20" name="Text Placeholder 3"/>
          <p:cNvSpPr txBox="1">
            <a:spLocks/>
          </p:cNvSpPr>
          <p:nvPr userDrawn="1"/>
        </p:nvSpPr>
        <p:spPr>
          <a:xfrm>
            <a:off x="468313" y="1203324"/>
            <a:ext cx="8207375" cy="639445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 marL="0" indent="0" algn="l" defTabSz="457200" rtl="0" eaLnBrk="1" latinLnBrk="0" hangingPunct="1">
              <a:lnSpc>
                <a:spcPts val="4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36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+mj-lt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Arial"/>
              <a:buNone/>
              <a:defRPr sz="24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0" indent="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00" indent="-36000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00" indent="-36000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" indent="-36000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469370" y="4906694"/>
            <a:ext cx="183600" cy="1836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lang="en-US" sz="600" b="1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2FF48407-9AE9-463E-9826-84A5E1C6074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FD80C80F-7034-4A63-B530-A6123013D569}"/>
              </a:ext>
            </a:extLst>
          </p:cNvPr>
          <p:cNvSpPr/>
          <p:nvPr userDrawn="1"/>
        </p:nvSpPr>
        <p:spPr>
          <a:xfrm>
            <a:off x="9216736" y="-34637"/>
            <a:ext cx="2777837" cy="1343891"/>
          </a:xfrm>
          <a:prstGeom prst="rect">
            <a:avLst/>
          </a:prstGeom>
          <a:solidFill>
            <a:srgbClr val="4F2D7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000" kern="1200" dirty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30pt top heading (this aligns with the global PPT template)</a:t>
            </a:r>
          </a:p>
          <a:p>
            <a:r>
              <a:rPr lang="en-GB" sz="1000" kern="1200" dirty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24pt point (this aligns with body copy bullets)</a:t>
            </a:r>
          </a:p>
          <a:p>
            <a:r>
              <a:rPr lang="en-GB" sz="1000" kern="1200" dirty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20pt (sub bullets are this size)</a:t>
            </a:r>
          </a:p>
          <a:p>
            <a:r>
              <a:rPr lang="en-GB" sz="1000" kern="1200" dirty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18pt (aligns with font hierarchy)</a:t>
            </a:r>
          </a:p>
          <a:p>
            <a:r>
              <a:rPr lang="en-GB" sz="1000" kern="1200" dirty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12pt (does not align but works for this, 13.5pt (used for brochures as a size) is too large)</a:t>
            </a:r>
          </a:p>
        </p:txBody>
      </p:sp>
    </p:spTree>
    <p:extLst>
      <p:ext uri="{BB962C8B-B14F-4D97-AF65-F5344CB8AC3E}">
        <p14:creationId xmlns:p14="http://schemas.microsoft.com/office/powerpoint/2010/main" val="2400347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0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60000" indent="-360000" algn="l" defTabSz="457200" rtl="0" eaLnBrk="1" latinLnBrk="0" hangingPunct="1">
        <a:spcBef>
          <a:spcPts val="0"/>
        </a:spcBef>
        <a:spcAft>
          <a:spcPts val="600"/>
        </a:spcAft>
        <a:buClr>
          <a:schemeClr val="accent1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20000" indent="-360000" algn="l" defTabSz="457200" rtl="0" eaLnBrk="1" latinLnBrk="0" hangingPunct="1">
        <a:spcBef>
          <a:spcPts val="0"/>
        </a:spcBef>
        <a:spcAft>
          <a:spcPts val="600"/>
        </a:spcAft>
        <a:buClr>
          <a:schemeClr val="accent1"/>
        </a:buClr>
        <a:buFont typeface="Arial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80000" indent="-360000" algn="l" defTabSz="457200" rtl="0" eaLnBrk="1" latinLnBrk="0" hangingPunct="1">
        <a:spcBef>
          <a:spcPts val="0"/>
        </a:spcBef>
        <a:spcAft>
          <a:spcPts val="600"/>
        </a:spcAft>
        <a:buFont typeface="Symbol" panose="05050102010706020507" pitchFamily="18" charset="2"/>
        <a:buChar char="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40000" indent="-360000" algn="l" defTabSz="457200" rtl="0" eaLnBrk="1" latinLnBrk="0" hangingPunct="1">
        <a:spcBef>
          <a:spcPts val="0"/>
        </a:spcBef>
        <a:spcAft>
          <a:spcPts val="600"/>
        </a:spcAft>
        <a:buFont typeface="+mj-lt"/>
        <a:buAutoNum type="alphaLcPeriod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457200" rtl="0" eaLnBrk="1" latinLnBrk="0" hangingPunct="1">
        <a:spcBef>
          <a:spcPts val="0"/>
        </a:spcBef>
        <a:spcAft>
          <a:spcPts val="600"/>
        </a:spcAft>
        <a:buFont typeface="Arial"/>
        <a:buNone/>
        <a:defRPr sz="2400" b="1" kern="1200">
          <a:solidFill>
            <a:schemeClr val="accent1"/>
          </a:solidFill>
          <a:latin typeface="+mn-lt"/>
          <a:ea typeface="+mn-ea"/>
          <a:cs typeface="+mn-cs"/>
        </a:defRPr>
      </a:lvl5pPr>
      <a:lvl6pPr marL="0" indent="0" algn="l" defTabSz="457200" rtl="0" eaLnBrk="1" latinLnBrk="0" hangingPunct="1"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0000" indent="-360000" algn="l" defTabSz="457200" rtl="0" eaLnBrk="1" latinLnBrk="0" hangingPunct="1"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360000" indent="-360000" algn="l" defTabSz="457200" rtl="0" eaLnBrk="1" latinLnBrk="0" hangingPunct="1"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" indent="-360000" algn="l" defTabSz="457200" rtl="0" eaLnBrk="1" latinLnBrk="0" hangingPunct="1"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282">
          <p15:clr>
            <a:srgbClr val="F26B43"/>
          </p15:clr>
        </p15:guide>
        <p15:guide id="2" pos="295">
          <p15:clr>
            <a:srgbClr val="F26B43"/>
          </p15:clr>
        </p15:guide>
        <p15:guide id="3" orient="horz" pos="645">
          <p15:clr>
            <a:srgbClr val="F26B43"/>
          </p15:clr>
        </p15:guide>
        <p15:guide id="4" pos="593">
          <p15:clr>
            <a:srgbClr val="F26B43"/>
          </p15:clr>
        </p15:guide>
        <p15:guide id="5" pos="737">
          <p15:clr>
            <a:srgbClr val="F26B43"/>
          </p15:clr>
        </p15:guide>
        <p15:guide id="6" pos="1034">
          <p15:clr>
            <a:srgbClr val="F26B43"/>
          </p15:clr>
        </p15:guide>
        <p15:guide id="7" pos="1179">
          <p15:clr>
            <a:srgbClr val="F26B43"/>
          </p15:clr>
        </p15:guide>
        <p15:guide id="8" pos="1479">
          <p15:clr>
            <a:srgbClr val="F26B43"/>
          </p15:clr>
        </p15:guide>
        <p15:guide id="9" pos="1625">
          <p15:clr>
            <a:srgbClr val="F26B43"/>
          </p15:clr>
        </p15:guide>
        <p15:guide id="10" pos="1922">
          <p15:clr>
            <a:srgbClr val="F26B43"/>
          </p15:clr>
        </p15:guide>
        <p15:guide id="11" pos="2066">
          <p15:clr>
            <a:srgbClr val="F26B43"/>
          </p15:clr>
        </p15:guide>
        <p15:guide id="12" pos="2364">
          <p15:clr>
            <a:srgbClr val="F26B43"/>
          </p15:clr>
        </p15:guide>
        <p15:guide id="13" pos="2511">
          <p15:clr>
            <a:srgbClr val="F26B43"/>
          </p15:clr>
        </p15:guide>
        <p15:guide id="14" pos="2808">
          <p15:clr>
            <a:srgbClr val="F26B43"/>
          </p15:clr>
        </p15:guide>
        <p15:guide id="15" pos="2954">
          <p15:clr>
            <a:srgbClr val="F26B43"/>
          </p15:clr>
        </p15:guide>
        <p15:guide id="16" pos="3251">
          <p15:clr>
            <a:srgbClr val="F26B43"/>
          </p15:clr>
        </p15:guide>
        <p15:guide id="17" pos="3398">
          <p15:clr>
            <a:srgbClr val="F26B43"/>
          </p15:clr>
        </p15:guide>
        <p15:guide id="18" pos="3695">
          <p15:clr>
            <a:srgbClr val="F26B43"/>
          </p15:clr>
        </p15:guide>
        <p15:guide id="19" pos="3839">
          <p15:clr>
            <a:srgbClr val="F26B43"/>
          </p15:clr>
        </p15:guide>
        <p15:guide id="20" pos="4136">
          <p15:clr>
            <a:srgbClr val="F26B43"/>
          </p15:clr>
        </p15:guide>
        <p15:guide id="21" pos="4283">
          <p15:clr>
            <a:srgbClr val="F26B43"/>
          </p15:clr>
        </p15:guide>
        <p15:guide id="22" pos="4580">
          <p15:clr>
            <a:srgbClr val="F26B43"/>
          </p15:clr>
        </p15:guide>
        <p15:guide id="23" pos="4727">
          <p15:clr>
            <a:srgbClr val="F26B43"/>
          </p15:clr>
        </p15:guide>
        <p15:guide id="24" pos="5022">
          <p15:clr>
            <a:srgbClr val="F26B43"/>
          </p15:clr>
        </p15:guide>
        <p15:guide id="25" pos="5465">
          <p15:clr>
            <a:srgbClr val="F26B43"/>
          </p15:clr>
        </p15:guide>
        <p15:guide id="26" pos="5169">
          <p15:clr>
            <a:srgbClr val="F26B43"/>
          </p15:clr>
        </p15:guide>
        <p15:guide id="27" orient="horz" pos="758">
          <p15:clr>
            <a:srgbClr val="F26B43"/>
          </p15:clr>
        </p15:guide>
        <p15:guide id="28" orient="horz" pos="1098">
          <p15:clr>
            <a:srgbClr val="F26B43"/>
          </p15:clr>
        </p15:guide>
        <p15:guide id="29" orient="horz" pos="1212">
          <p15:clr>
            <a:srgbClr val="F26B43"/>
          </p15:clr>
        </p15:guide>
        <p15:guide id="30" orient="horz" pos="1575">
          <p15:clr>
            <a:srgbClr val="F26B43"/>
          </p15:clr>
        </p15:guide>
        <p15:guide id="31" orient="horz" pos="1688">
          <p15:clr>
            <a:srgbClr val="F26B43"/>
          </p15:clr>
        </p15:guide>
        <p15:guide id="32" orient="horz" pos="2028">
          <p15:clr>
            <a:srgbClr val="F26B43"/>
          </p15:clr>
        </p15:guide>
        <p15:guide id="33" orient="horz" pos="2142">
          <p15:clr>
            <a:srgbClr val="F26B43"/>
          </p15:clr>
        </p15:guide>
        <p15:guide id="34" orient="horz" pos="2505">
          <p15:clr>
            <a:srgbClr val="F26B43"/>
          </p15:clr>
        </p15:guide>
        <p15:guide id="35" orient="horz" pos="2618">
          <p15:clr>
            <a:srgbClr val="F26B43"/>
          </p15:clr>
        </p15:guide>
        <p15:guide id="36" orient="horz" pos="2958">
          <p15:clr>
            <a:srgbClr val="F26B43"/>
          </p15:clr>
        </p15:guide>
        <p15:guide id="37" orient="horz" pos="917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 userDrawn="1"/>
        </p:nvCxnSpPr>
        <p:spPr>
          <a:xfrm>
            <a:off x="469370" y="4887834"/>
            <a:ext cx="2626255" cy="0"/>
          </a:xfrm>
          <a:prstGeom prst="line">
            <a:avLst/>
          </a:prstGeom>
          <a:ln w="19050" cap="rnd">
            <a:solidFill>
              <a:srgbClr val="4F2D7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71996" y="359571"/>
            <a:ext cx="8203692" cy="843754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9370" y="1466849"/>
            <a:ext cx="8206318" cy="32289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469370" y="4906694"/>
            <a:ext cx="183600" cy="1836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lang="en-US" sz="6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8917037F-13F4-43B6-99FF-D710FE0C4777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4" name="GTLogoNoTag" hidden="1"/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5767" y="4803143"/>
            <a:ext cx="1249683" cy="259081"/>
          </a:xfrm>
          <a:prstGeom prst="rect">
            <a:avLst/>
          </a:prstGeom>
        </p:spPr>
      </p:pic>
      <p:sp>
        <p:nvSpPr>
          <p:cNvPr id="11" name="Copyright">
            <a:extLst>
              <a:ext uri="{FF2B5EF4-FFF2-40B4-BE49-F238E27FC236}">
                <a16:creationId xmlns="" xmlns:a16="http://schemas.microsoft.com/office/drawing/2014/main" id="{00E3CE6C-875E-4CCF-80EA-496B52B3D66E}"/>
              </a:ext>
            </a:extLst>
          </p:cNvPr>
          <p:cNvSpPr txBox="1"/>
          <p:nvPr userDrawn="1"/>
        </p:nvSpPr>
        <p:spPr>
          <a:xfrm>
            <a:off x="656653" y="4905628"/>
            <a:ext cx="2623629" cy="184666"/>
          </a:xfrm>
          <a:prstGeom prst="rect">
            <a:avLst/>
          </a:prstGeom>
          <a:noFill/>
        </p:spPr>
        <p:txBody>
          <a:bodyPr wrap="square" lIns="0" rIns="0" rtlCol="0" anchor="ctr" anchorCtr="0">
            <a:noAutofit/>
          </a:bodyPr>
          <a:lstStyle/>
          <a:p>
            <a:pPr algn="l"/>
            <a:r>
              <a:rPr lang="en-GB" sz="600" dirty="0">
                <a:solidFill>
                  <a:schemeClr val="tx1"/>
                </a:solidFill>
              </a:rPr>
              <a:t>©201</a:t>
            </a:r>
            <a:r>
              <a:rPr lang="ru-RU" sz="600" dirty="0">
                <a:solidFill>
                  <a:schemeClr val="tx1"/>
                </a:solidFill>
              </a:rPr>
              <a:t>9</a:t>
            </a:r>
            <a:r>
              <a:rPr lang="en-GB" sz="600" dirty="0">
                <a:solidFill>
                  <a:schemeClr val="tx1"/>
                </a:solidFill>
              </a:rPr>
              <a:t> </a:t>
            </a:r>
            <a:r>
              <a:rPr lang="ru-RU" sz="600" dirty="0">
                <a:solidFill>
                  <a:schemeClr val="tx1"/>
                </a:solidFill>
              </a:rPr>
              <a:t>ФБК </a:t>
            </a:r>
            <a:r>
              <a:rPr lang="en-US" sz="600" dirty="0">
                <a:solidFill>
                  <a:schemeClr val="tx1"/>
                </a:solidFill>
              </a:rPr>
              <a:t>Grant Thornton</a:t>
            </a:r>
            <a:r>
              <a:rPr lang="en-GB" sz="600" dirty="0">
                <a:solidFill>
                  <a:schemeClr val="tx1"/>
                </a:solidFill>
              </a:rPr>
              <a:t>. </a:t>
            </a:r>
            <a:r>
              <a:rPr lang="ru-RU" sz="600" dirty="0">
                <a:solidFill>
                  <a:schemeClr val="tx1"/>
                </a:solidFill>
              </a:rPr>
              <a:t>Все права защищены</a:t>
            </a:r>
            <a:r>
              <a:rPr lang="en-GB" sz="600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DA8A0EB5-7F8F-4D2B-9947-AEDDB91FDB93}"/>
              </a:ext>
            </a:extLst>
          </p:cNvPr>
          <p:cNvPicPr>
            <a:picLocks noChangeAspect="1"/>
          </p:cNvPicPr>
          <p:nvPr userDrawn="1"/>
        </p:nvPicPr>
        <p:blipFill>
          <a:blip r:embed="rId23"/>
          <a:stretch>
            <a:fillRect/>
          </a:stretch>
        </p:blipFill>
        <p:spPr>
          <a:xfrm>
            <a:off x="7455766" y="4701887"/>
            <a:ext cx="1221763" cy="329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607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59" r:id="rId2"/>
    <p:sldLayoutId id="2147483725" r:id="rId3"/>
    <p:sldLayoutId id="2147483731" r:id="rId4"/>
    <p:sldLayoutId id="2147483727" r:id="rId5"/>
    <p:sldLayoutId id="2147483757" r:id="rId6"/>
    <p:sldLayoutId id="2147483714" r:id="rId7"/>
    <p:sldLayoutId id="2147483732" r:id="rId8"/>
    <p:sldLayoutId id="2147483756" r:id="rId9"/>
    <p:sldLayoutId id="2147483752" r:id="rId10"/>
    <p:sldLayoutId id="2147483733" r:id="rId11"/>
    <p:sldLayoutId id="2147483755" r:id="rId12"/>
    <p:sldLayoutId id="2147483749" r:id="rId13"/>
    <p:sldLayoutId id="2147483750" r:id="rId14"/>
    <p:sldLayoutId id="2147483751" r:id="rId15"/>
    <p:sldLayoutId id="2147483766" r:id="rId16"/>
    <p:sldLayoutId id="2147483735" r:id="rId17"/>
    <p:sldLayoutId id="2147483800" r:id="rId18"/>
    <p:sldLayoutId id="2147483801" r:id="rId19"/>
    <p:sldLayoutId id="2147483806" r:id="rId20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6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60000" indent="-360000" algn="l" defTabSz="457200" rtl="0" eaLnBrk="1" latinLnBrk="0" hangingPunct="1">
        <a:spcBef>
          <a:spcPts val="0"/>
        </a:spcBef>
        <a:spcAft>
          <a:spcPts val="600"/>
        </a:spcAft>
        <a:buClr>
          <a:schemeClr val="accent1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20000" indent="-360000" algn="l" defTabSz="457200" rtl="0" eaLnBrk="1" latinLnBrk="0" hangingPunct="1">
        <a:spcBef>
          <a:spcPts val="0"/>
        </a:spcBef>
        <a:spcAft>
          <a:spcPts val="600"/>
        </a:spcAft>
        <a:buClr>
          <a:schemeClr val="accent1"/>
        </a:buClr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080000" indent="-360000" algn="l" defTabSz="457200" rtl="0" eaLnBrk="1" latinLnBrk="0" hangingPunct="1">
        <a:spcBef>
          <a:spcPts val="0"/>
        </a:spcBef>
        <a:spcAft>
          <a:spcPts val="600"/>
        </a:spcAft>
        <a:buFont typeface="Symbol" panose="05050102010706020507" pitchFamily="18" charset="2"/>
        <a:buChar char="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40000" indent="-360000" algn="l" defTabSz="457200" rtl="0" eaLnBrk="1" latinLnBrk="0" hangingPunct="1">
        <a:spcBef>
          <a:spcPts val="0"/>
        </a:spcBef>
        <a:spcAft>
          <a:spcPts val="600"/>
        </a:spcAft>
        <a:buFont typeface="+mj-lt"/>
        <a:buAutoNum type="alphaLcPeriod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457200" rtl="0" eaLnBrk="1" latinLnBrk="0" hangingPunct="1">
        <a:spcBef>
          <a:spcPts val="0"/>
        </a:spcBef>
        <a:spcAft>
          <a:spcPts val="600"/>
        </a:spcAft>
        <a:buFont typeface="Arial"/>
        <a:buNone/>
        <a:defRPr sz="2400" b="1" kern="1200">
          <a:solidFill>
            <a:schemeClr val="accent1"/>
          </a:solidFill>
          <a:latin typeface="+mn-lt"/>
          <a:ea typeface="+mn-ea"/>
          <a:cs typeface="+mn-cs"/>
        </a:defRPr>
      </a:lvl5pPr>
      <a:lvl6pPr marL="0" indent="0" algn="l" defTabSz="457200" rtl="0" eaLnBrk="1" latinLnBrk="0" hangingPunct="1"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0000" indent="-360000" algn="l" defTabSz="457200" rtl="0" eaLnBrk="1" latinLnBrk="0" hangingPunct="1"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360000" indent="-360000" algn="l" defTabSz="457200" rtl="0" eaLnBrk="1" latinLnBrk="0" hangingPunct="1"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" indent="-360000" algn="l" defTabSz="457200" rtl="0" eaLnBrk="1" latinLnBrk="0" hangingPunct="1"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282">
          <p15:clr>
            <a:srgbClr val="F26B43"/>
          </p15:clr>
        </p15:guide>
        <p15:guide id="2" pos="295">
          <p15:clr>
            <a:srgbClr val="F26B43"/>
          </p15:clr>
        </p15:guide>
        <p15:guide id="3" orient="horz" pos="645">
          <p15:clr>
            <a:srgbClr val="F26B43"/>
          </p15:clr>
        </p15:guide>
        <p15:guide id="4" pos="593" userDrawn="1">
          <p15:clr>
            <a:srgbClr val="F26B43"/>
          </p15:clr>
        </p15:guide>
        <p15:guide id="5" pos="737" userDrawn="1">
          <p15:clr>
            <a:srgbClr val="F26B43"/>
          </p15:clr>
        </p15:guide>
        <p15:guide id="6" pos="1034" userDrawn="1">
          <p15:clr>
            <a:srgbClr val="F26B43"/>
          </p15:clr>
        </p15:guide>
        <p15:guide id="7" pos="1179">
          <p15:clr>
            <a:srgbClr val="F26B43"/>
          </p15:clr>
        </p15:guide>
        <p15:guide id="8" pos="1479" userDrawn="1">
          <p15:clr>
            <a:srgbClr val="F26B43"/>
          </p15:clr>
        </p15:guide>
        <p15:guide id="9" pos="1625" userDrawn="1">
          <p15:clr>
            <a:srgbClr val="F26B43"/>
          </p15:clr>
        </p15:guide>
        <p15:guide id="10" pos="1922" userDrawn="1">
          <p15:clr>
            <a:srgbClr val="F26B43"/>
          </p15:clr>
        </p15:guide>
        <p15:guide id="11" pos="2066" userDrawn="1">
          <p15:clr>
            <a:srgbClr val="F26B43"/>
          </p15:clr>
        </p15:guide>
        <p15:guide id="12" pos="2364" userDrawn="1">
          <p15:clr>
            <a:srgbClr val="F26B43"/>
          </p15:clr>
        </p15:guide>
        <p15:guide id="13" pos="2511" userDrawn="1">
          <p15:clr>
            <a:srgbClr val="F26B43"/>
          </p15:clr>
        </p15:guide>
        <p15:guide id="14" pos="2808" userDrawn="1">
          <p15:clr>
            <a:srgbClr val="F26B43"/>
          </p15:clr>
        </p15:guide>
        <p15:guide id="15" pos="2954" userDrawn="1">
          <p15:clr>
            <a:srgbClr val="F26B43"/>
          </p15:clr>
        </p15:guide>
        <p15:guide id="16" pos="3251" userDrawn="1">
          <p15:clr>
            <a:srgbClr val="F26B43"/>
          </p15:clr>
        </p15:guide>
        <p15:guide id="17" pos="3398" userDrawn="1">
          <p15:clr>
            <a:srgbClr val="F26B43"/>
          </p15:clr>
        </p15:guide>
        <p15:guide id="18" pos="3695" userDrawn="1">
          <p15:clr>
            <a:srgbClr val="F26B43"/>
          </p15:clr>
        </p15:guide>
        <p15:guide id="19" pos="3839" userDrawn="1">
          <p15:clr>
            <a:srgbClr val="F26B43"/>
          </p15:clr>
        </p15:guide>
        <p15:guide id="20" pos="4136" userDrawn="1">
          <p15:clr>
            <a:srgbClr val="F26B43"/>
          </p15:clr>
        </p15:guide>
        <p15:guide id="21" pos="4283" userDrawn="1">
          <p15:clr>
            <a:srgbClr val="F26B43"/>
          </p15:clr>
        </p15:guide>
        <p15:guide id="22" pos="4580" userDrawn="1">
          <p15:clr>
            <a:srgbClr val="F26B43"/>
          </p15:clr>
        </p15:guide>
        <p15:guide id="23" pos="4727" userDrawn="1">
          <p15:clr>
            <a:srgbClr val="F26B43"/>
          </p15:clr>
        </p15:guide>
        <p15:guide id="24" pos="5022" userDrawn="1">
          <p15:clr>
            <a:srgbClr val="F26B43"/>
          </p15:clr>
        </p15:guide>
        <p15:guide id="25" pos="5465">
          <p15:clr>
            <a:srgbClr val="F26B43"/>
          </p15:clr>
        </p15:guide>
        <p15:guide id="26" pos="5169" userDrawn="1">
          <p15:clr>
            <a:srgbClr val="F26B43"/>
          </p15:clr>
        </p15:guide>
        <p15:guide id="27" orient="horz" pos="758">
          <p15:clr>
            <a:srgbClr val="F26B43"/>
          </p15:clr>
        </p15:guide>
        <p15:guide id="28" orient="horz" pos="1098">
          <p15:clr>
            <a:srgbClr val="F26B43"/>
          </p15:clr>
        </p15:guide>
        <p15:guide id="29" orient="horz" pos="1212">
          <p15:clr>
            <a:srgbClr val="F26B43"/>
          </p15:clr>
        </p15:guide>
        <p15:guide id="30" orient="horz" pos="1575">
          <p15:clr>
            <a:srgbClr val="F26B43"/>
          </p15:clr>
        </p15:guide>
        <p15:guide id="31" orient="horz" pos="1688" userDrawn="1">
          <p15:clr>
            <a:srgbClr val="F26B43"/>
          </p15:clr>
        </p15:guide>
        <p15:guide id="32" orient="horz" pos="2028">
          <p15:clr>
            <a:srgbClr val="F26B43"/>
          </p15:clr>
        </p15:guide>
        <p15:guide id="33" orient="horz" pos="2142">
          <p15:clr>
            <a:srgbClr val="F26B43"/>
          </p15:clr>
        </p15:guide>
        <p15:guide id="34" orient="horz" pos="2505" userDrawn="1">
          <p15:clr>
            <a:srgbClr val="F26B43"/>
          </p15:clr>
        </p15:guide>
        <p15:guide id="35" orient="horz" pos="2618" userDrawn="1">
          <p15:clr>
            <a:srgbClr val="F26B43"/>
          </p15:clr>
        </p15:guide>
        <p15:guide id="36" orient="horz" pos="2958">
          <p15:clr>
            <a:srgbClr val="F26B43"/>
          </p15:clr>
        </p15:guide>
        <p15:guide id="37" orient="horz" pos="91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if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9.tif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fbk.ru/" TargetMode="External"/><Relationship Id="rId3" Type="http://schemas.openxmlformats.org/officeDocument/2006/relationships/image" Target="../media/image20.png"/><Relationship Id="rId7" Type="http://schemas.openxmlformats.org/officeDocument/2006/relationships/image" Target="../media/image22.png"/><Relationship Id="rId2" Type="http://schemas.openxmlformats.org/officeDocument/2006/relationships/hyperlink" Target="https://ru-ru.facebook.com/FBK_GrantThornton-273159956052714/" TargetMode="External"/><Relationship Id="rId1" Type="http://schemas.openxmlformats.org/officeDocument/2006/relationships/slideLayout" Target="../slideLayouts/slideLayout25.xml"/><Relationship Id="rId6" Type="http://schemas.openxmlformats.org/officeDocument/2006/relationships/hyperlink" Target="https://t.me/fbksays" TargetMode="External"/><Relationship Id="rId5" Type="http://schemas.openxmlformats.org/officeDocument/2006/relationships/image" Target="../media/image21.png"/><Relationship Id="rId10" Type="http://schemas.openxmlformats.org/officeDocument/2006/relationships/image" Target="../media/image6.png"/><Relationship Id="rId4" Type="http://schemas.openxmlformats.org/officeDocument/2006/relationships/hyperlink" Target="https://twitter.com/fbk_gt" TargetMode="External"/><Relationship Id="rId9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CC65DDE0-8CE0-4CAA-812F-D3C35292B09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0699" y="3307079"/>
            <a:ext cx="4885072" cy="367445"/>
          </a:xfrm>
        </p:spPr>
        <p:txBody>
          <a:bodyPr/>
          <a:lstStyle/>
          <a:p>
            <a:r>
              <a:rPr lang="ru-RU" dirty="0">
                <a:solidFill>
                  <a:schemeClr val="accent5"/>
                </a:solidFill>
              </a:rPr>
              <a:t>Шапигузов Сергей Михайлович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B83B0B1-4D12-403E-B0F4-410DB9E9B1A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8312" y="3695700"/>
            <a:ext cx="5781233" cy="399414"/>
          </a:xfrm>
        </p:spPr>
        <p:txBody>
          <a:bodyPr/>
          <a:lstStyle/>
          <a:p>
            <a:r>
              <a:rPr lang="ru-RU" dirty="0">
                <a:solidFill>
                  <a:schemeClr val="accent5"/>
                </a:solidFill>
              </a:rPr>
              <a:t>Управляющий партнер</a:t>
            </a:r>
            <a:r>
              <a:rPr lang="en-US" dirty="0">
                <a:solidFill>
                  <a:schemeClr val="accent5"/>
                </a:solidFill>
              </a:rPr>
              <a:t> </a:t>
            </a:r>
            <a:r>
              <a:rPr lang="ru-RU" dirty="0">
                <a:solidFill>
                  <a:schemeClr val="accent5"/>
                </a:solidFill>
              </a:rPr>
              <a:t>ФБК Грант Торнтон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9BE52945-E637-466A-937C-30A0568CF59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4619" y="1359601"/>
            <a:ext cx="7796232" cy="1514227"/>
          </a:xfrm>
        </p:spPr>
        <p:txBody>
          <a:bodyPr/>
          <a:lstStyle/>
          <a:p>
            <a:r>
              <a:rPr lang="ru-RU" sz="3200" dirty="0"/>
              <a:t>ЦУР ООН — вызовы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ru-RU" sz="3200" dirty="0"/>
              <a:t>и возможности для</a:t>
            </a:r>
            <a:br>
              <a:rPr lang="ru-RU" sz="3200" dirty="0"/>
            </a:br>
            <a:r>
              <a:rPr lang="ru-RU" sz="3200" dirty="0"/>
              <a:t>аудиторской профессии</a:t>
            </a:r>
          </a:p>
          <a:p>
            <a:endParaRPr lang="en-US" sz="3200" dirty="0"/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DB29D6CA-405A-44E2-BA72-B5BA2C38CB0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t="4290" b="47755"/>
          <a:stretch/>
        </p:blipFill>
        <p:spPr>
          <a:xfrm rot="16200000">
            <a:off x="4474294" y="1095904"/>
            <a:ext cx="6293116" cy="3046301"/>
          </a:xfrm>
        </p:spPr>
      </p:pic>
    </p:spTree>
    <p:extLst>
      <p:ext uri="{BB962C8B-B14F-4D97-AF65-F5344CB8AC3E}">
        <p14:creationId xmlns:p14="http://schemas.microsoft.com/office/powerpoint/2010/main" val="27530839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461528" y="1779019"/>
            <a:ext cx="1440000" cy="648000"/>
          </a:xfrm>
          <a:prstGeom prst="roundRect">
            <a:avLst/>
          </a:prstGeom>
          <a:gradFill>
            <a:gsLst>
              <a:gs pos="0">
                <a:srgbClr val="9BD732"/>
              </a:gs>
              <a:gs pos="100000">
                <a:schemeClr val="accent3"/>
              </a:gs>
            </a:gsLst>
            <a:lin ang="0" scaled="0"/>
          </a:gradFill>
          <a:ln w="127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spcFirstLastPara="0" vert="horz" wrap="square" lIns="76725" tIns="76725" rIns="76725" bIns="76725" numCol="1" spcCol="1270" anchor="ctr" anchorCtr="0">
            <a:noAutofit/>
          </a:bodyPr>
          <a:lstStyle/>
          <a:p>
            <a:pPr algn="ctr" defTabSz="540048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000" b="1" dirty="0">
                <a:solidFill>
                  <a:schemeClr val="accent1"/>
                </a:solidFill>
                <a:latin typeface="Arial Narrow" panose="020B0606020202030204" pitchFamily="34" charset="0"/>
              </a:rPr>
              <a:t>Стандарты </a:t>
            </a:r>
            <a:r>
              <a:rPr lang="en-US" sz="1000" b="1" dirty="0">
                <a:solidFill>
                  <a:schemeClr val="accent1"/>
                </a:solidFill>
                <a:latin typeface="Arial Narrow" panose="020B0606020202030204" pitchFamily="34" charset="0"/>
              </a:rPr>
              <a:t>GRI</a:t>
            </a:r>
            <a:r>
              <a:rPr lang="ru-RU" sz="1000" b="1" dirty="0">
                <a:solidFill>
                  <a:schemeClr val="accent1"/>
                </a:solidFill>
                <a:latin typeface="Arial Narrow" panose="020B0606020202030204" pitchFamily="34" charset="0"/>
              </a:rPr>
              <a:t>*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643860" y="1779019"/>
            <a:ext cx="1440000" cy="648000"/>
          </a:xfrm>
          <a:prstGeom prst="roundRect">
            <a:avLst/>
          </a:prstGeom>
          <a:gradFill>
            <a:gsLst>
              <a:gs pos="0">
                <a:srgbClr val="9BD732"/>
              </a:gs>
              <a:gs pos="100000">
                <a:schemeClr val="accent3"/>
              </a:gs>
            </a:gsLst>
            <a:lin ang="0" scaled="0"/>
          </a:gradFill>
          <a:ln w="127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spcFirstLastPara="0" vert="horz" wrap="square" lIns="76725" tIns="76725" rIns="76725" bIns="76725" numCol="1" spcCol="1270" anchor="ctr" anchorCtr="0">
            <a:noAutofit/>
          </a:bodyPr>
          <a:lstStyle/>
          <a:p>
            <a:pPr algn="ctr" defTabSz="540048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000" b="1" dirty="0">
                <a:solidFill>
                  <a:schemeClr val="accent1"/>
                </a:solidFill>
                <a:latin typeface="Arial Narrow" panose="020B0606020202030204" pitchFamily="34" charset="0"/>
              </a:rPr>
              <a:t>Международный стандарт интегрированной отчетности (</a:t>
            </a:r>
            <a:r>
              <a:rPr lang="en-US" sz="1000" b="1" dirty="0">
                <a:solidFill>
                  <a:schemeClr val="accent1"/>
                </a:solidFill>
                <a:latin typeface="Arial Narrow" panose="020B0606020202030204" pitchFamily="34" charset="0"/>
              </a:rPr>
              <a:t>IIRC)</a:t>
            </a:r>
            <a:endParaRPr lang="ru-RU" sz="1000" b="1" dirty="0">
              <a:solidFill>
                <a:schemeClr val="accent1"/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826192" y="1779019"/>
            <a:ext cx="1440000" cy="648000"/>
          </a:xfrm>
          <a:prstGeom prst="roundRect">
            <a:avLst/>
          </a:prstGeom>
          <a:gradFill>
            <a:gsLst>
              <a:gs pos="0">
                <a:srgbClr val="9BD732"/>
              </a:gs>
              <a:gs pos="100000">
                <a:schemeClr val="accent3"/>
              </a:gs>
            </a:gsLst>
            <a:lin ang="0" scaled="0"/>
          </a:gradFill>
          <a:ln w="127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spcFirstLastPara="0" vert="horz" wrap="square" lIns="76725" tIns="76725" rIns="76725" bIns="76725" numCol="1" spcCol="1270" anchor="ctr" anchorCtr="0">
            <a:noAutofit/>
          </a:bodyPr>
          <a:lstStyle/>
          <a:p>
            <a:pPr algn="ctr" defTabSz="540048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000" b="1" dirty="0">
                <a:solidFill>
                  <a:schemeClr val="accent1"/>
                </a:solidFill>
                <a:latin typeface="Arial Narrow" panose="020B0606020202030204" pitchFamily="34" charset="0"/>
              </a:rPr>
              <a:t>Базовые индикаторы результативности РСПП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61527" y="3870245"/>
            <a:ext cx="1440000" cy="648000"/>
          </a:xfrm>
          <a:prstGeom prst="roundRect">
            <a:avLst/>
          </a:prstGeom>
          <a:gradFill>
            <a:gsLst>
              <a:gs pos="0">
                <a:srgbClr val="9BD732"/>
              </a:gs>
              <a:gs pos="100000">
                <a:schemeClr val="accent3"/>
              </a:gs>
            </a:gsLst>
            <a:lin ang="0" scaled="0"/>
          </a:gradFill>
          <a:ln w="127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spcFirstLastPara="0" vert="horz" wrap="square" lIns="76725" tIns="76725" rIns="76725" bIns="76725" numCol="1" spcCol="1270" anchor="ctr" anchorCtr="0">
            <a:noAutofit/>
          </a:bodyPr>
          <a:lstStyle/>
          <a:p>
            <a:pPr algn="ctr" defTabSz="540048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000" b="1" dirty="0">
                <a:solidFill>
                  <a:schemeClr val="accent1"/>
                </a:solidFill>
                <a:latin typeface="Arial Narrow" panose="020B0606020202030204" pitchFamily="34" charset="0"/>
              </a:rPr>
              <a:t>Глобальный договор ООН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826191" y="3870245"/>
            <a:ext cx="1440000" cy="648000"/>
          </a:xfrm>
          <a:prstGeom prst="roundRect">
            <a:avLst/>
          </a:prstGeom>
          <a:gradFill>
            <a:gsLst>
              <a:gs pos="0">
                <a:srgbClr val="9BD732"/>
              </a:gs>
              <a:gs pos="100000">
                <a:schemeClr val="accent3"/>
              </a:gs>
            </a:gsLst>
            <a:lin ang="0" scaled="0"/>
          </a:gradFill>
          <a:ln w="127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spcFirstLastPara="0" vert="horz" wrap="square" lIns="76725" tIns="76725" rIns="76725" bIns="76725" numCol="1" spcCol="1270" anchor="ctr" anchorCtr="0">
            <a:noAutofit/>
          </a:bodyPr>
          <a:lstStyle/>
          <a:p>
            <a:pPr algn="ctr" defTabSz="540048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000" b="1" dirty="0">
                <a:solidFill>
                  <a:schemeClr val="accent1"/>
                </a:solidFill>
                <a:latin typeface="Arial Narrow" panose="020B0606020202030204" pitchFamily="34" charset="0"/>
              </a:rPr>
              <a:t>Проект углеродной отчетности </a:t>
            </a:r>
            <a:r>
              <a:rPr lang="nl-NL" sz="1000" b="1" dirty="0">
                <a:solidFill>
                  <a:schemeClr val="accent1"/>
                </a:solidFill>
                <a:latin typeface="Arial Narrow" panose="020B0606020202030204" pitchFamily="34" charset="0"/>
              </a:rPr>
              <a:t>(CDP)</a:t>
            </a:r>
            <a:endParaRPr lang="ru-RU" sz="1000" b="1" dirty="0">
              <a:solidFill>
                <a:schemeClr val="accent1"/>
              </a:solidFill>
              <a:latin typeface="Arial Narrow" panose="020B0606020202030204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643859" y="3870245"/>
            <a:ext cx="1440000" cy="648000"/>
          </a:xfrm>
          <a:prstGeom prst="roundRect">
            <a:avLst/>
          </a:prstGeom>
          <a:gradFill>
            <a:gsLst>
              <a:gs pos="0">
                <a:srgbClr val="9BD732"/>
              </a:gs>
              <a:gs pos="100000">
                <a:schemeClr val="accent3"/>
              </a:gs>
            </a:gsLst>
            <a:lin ang="0" scaled="0"/>
          </a:gradFill>
          <a:ln w="127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spcFirstLastPara="0" vert="horz" wrap="square" lIns="76725" tIns="76725" rIns="76725" bIns="76725" numCol="1" spcCol="1270" anchor="ctr" anchorCtr="0">
            <a:noAutofit/>
          </a:bodyPr>
          <a:lstStyle/>
          <a:p>
            <a:pPr algn="ctr" defTabSz="540048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l-NL" sz="1000" b="1" dirty="0">
                <a:solidFill>
                  <a:schemeClr val="accent1"/>
                </a:solidFill>
                <a:latin typeface="Arial Narrow" panose="020B0606020202030204" pitchFamily="34" charset="0"/>
              </a:rPr>
              <a:t>Sustainable Development Goals</a:t>
            </a:r>
            <a:r>
              <a:rPr lang="ru-RU" sz="1000" b="1" dirty="0">
                <a:solidFill>
                  <a:schemeClr val="accent1"/>
                </a:solidFill>
                <a:latin typeface="Arial Narrow" panose="020B0606020202030204" pitchFamily="34" charset="0"/>
              </a:rPr>
              <a:t> (ООН)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7008523" y="1779019"/>
            <a:ext cx="1440000" cy="648000"/>
          </a:xfrm>
          <a:prstGeom prst="roundRect">
            <a:avLst/>
          </a:prstGeom>
          <a:gradFill>
            <a:gsLst>
              <a:gs pos="0">
                <a:srgbClr val="9BD732"/>
              </a:gs>
              <a:gs pos="100000">
                <a:schemeClr val="accent3"/>
              </a:gs>
            </a:gsLst>
            <a:lin ang="0" scaled="0"/>
          </a:gradFill>
          <a:ln w="127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spcFirstLastPara="0" vert="horz" wrap="square" lIns="76725" tIns="76725" rIns="76725" bIns="76725" numCol="1" spcCol="1270" anchor="ctr" anchorCtr="0">
            <a:noAutofit/>
          </a:bodyPr>
          <a:lstStyle/>
          <a:p>
            <a:pPr algn="ctr" defTabSz="540048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000" b="1" dirty="0">
                <a:solidFill>
                  <a:schemeClr val="accent1"/>
                </a:solidFill>
                <a:latin typeface="Arial Narrow" panose="020B0606020202030204" pitchFamily="34" charset="0"/>
              </a:rPr>
              <a:t>Sustainability Accounting Standards Board </a:t>
            </a:r>
            <a:r>
              <a:rPr lang="ru-RU" sz="1000" b="1" dirty="0">
                <a:solidFill>
                  <a:schemeClr val="accent1"/>
                </a:solidFill>
                <a:latin typeface="Arial Narrow" panose="020B0606020202030204" pitchFamily="34" charset="0"/>
              </a:rPr>
              <a:t> </a:t>
            </a:r>
            <a:r>
              <a:rPr lang="en-US" sz="1000" b="1" dirty="0">
                <a:solidFill>
                  <a:schemeClr val="accent1"/>
                </a:solidFill>
                <a:latin typeface="Arial Narrow" panose="020B0606020202030204" pitchFamily="34" charset="0"/>
              </a:rPr>
              <a:t>(SASB)</a:t>
            </a:r>
            <a:endParaRPr lang="ru-RU" sz="1000" b="1" dirty="0">
              <a:solidFill>
                <a:schemeClr val="accent1"/>
              </a:solidFill>
              <a:latin typeface="Arial Narrow" panose="020B0606020202030204" pitchFamily="34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7008523" y="3870245"/>
            <a:ext cx="1440000" cy="648000"/>
          </a:xfrm>
          <a:prstGeom prst="roundRect">
            <a:avLst/>
          </a:prstGeom>
          <a:gradFill>
            <a:gsLst>
              <a:gs pos="0">
                <a:srgbClr val="9BD732"/>
              </a:gs>
              <a:gs pos="100000">
                <a:schemeClr val="accent3"/>
              </a:gs>
            </a:gsLst>
            <a:lin ang="0" scaled="0"/>
          </a:gradFill>
          <a:ln w="127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spcFirstLastPara="0" vert="horz" wrap="square" lIns="76725" tIns="76725" rIns="76725" bIns="76725" numCol="1" spcCol="1270" anchor="ctr" anchorCtr="0">
            <a:noAutofit/>
          </a:bodyPr>
          <a:lstStyle/>
          <a:p>
            <a:pPr algn="ctr" defTabSz="540048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000" b="1" dirty="0">
                <a:solidFill>
                  <a:schemeClr val="accent1"/>
                </a:solidFill>
                <a:latin typeface="Arial" pitchFamily="34" charset="0"/>
              </a:rPr>
              <a:t>…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5608320" y="359571"/>
            <a:ext cx="3067368" cy="1203097"/>
          </a:xfrm>
          <a:prstGeom prst="rect">
            <a:avLst/>
          </a:prstGeom>
        </p:spPr>
        <p:txBody>
          <a:bodyPr wrap="square" lIns="0" tIns="0" rIns="0" bIns="0" numCol="1" spcCol="144000">
            <a:noAutofit/>
          </a:bodyPr>
          <a:lstStyle/>
          <a:p>
            <a:pPr defTabSz="694347" eaLnBrk="0" fontAlgn="base" hangingPunct="0">
              <a:spcBef>
                <a:spcPct val="20000"/>
              </a:spcBef>
              <a:spcAft>
                <a:spcPct val="0"/>
              </a:spcAft>
              <a:buSzPct val="75000"/>
            </a:pPr>
            <a:r>
              <a:rPr lang="ru-RU" sz="800" dirty="0">
                <a:latin typeface="Arial" pitchFamily="34" charset="0"/>
                <a:cs typeface="Arial" pitchFamily="34" charset="0"/>
              </a:rPr>
              <a:t>Стандарты (Руководство) отчетности в области устойчивого развития </a:t>
            </a:r>
            <a:r>
              <a:rPr lang="en-US" sz="800" dirty="0">
                <a:latin typeface="Arial" pitchFamily="34" charset="0"/>
                <a:cs typeface="Arial" pitchFamily="34" charset="0"/>
              </a:rPr>
              <a:t>GRI </a:t>
            </a:r>
            <a:r>
              <a:rPr lang="ru-RU" sz="800" dirty="0">
                <a:latin typeface="Arial" pitchFamily="34" charset="0"/>
                <a:cs typeface="Arial" pitchFamily="34" charset="0"/>
              </a:rPr>
              <a:t>являются де-факто наиболее распространенным стандартом подготовки нефинансовой отчетности (около 2/3 отчетов в России и в мире подготовлены</a:t>
            </a:r>
            <a:br>
              <a:rPr lang="ru-RU" sz="800" dirty="0">
                <a:latin typeface="Arial" pitchFamily="34" charset="0"/>
                <a:cs typeface="Arial" pitchFamily="34" charset="0"/>
              </a:rPr>
            </a:br>
            <a:r>
              <a:rPr lang="ru-RU" sz="800" dirty="0">
                <a:latin typeface="Arial" pitchFamily="34" charset="0"/>
                <a:cs typeface="Arial" pitchFamily="34" charset="0"/>
              </a:rPr>
              <a:t>с применением Руководства GRI)</a:t>
            </a:r>
          </a:p>
          <a:p>
            <a:pPr defTabSz="694347" eaLnBrk="0" fontAlgn="base" hangingPunct="0">
              <a:spcBef>
                <a:spcPct val="20000"/>
              </a:spcBef>
              <a:spcAft>
                <a:spcPct val="0"/>
              </a:spcAft>
              <a:buSzPct val="75000"/>
            </a:pPr>
            <a:r>
              <a:rPr lang="ru-RU" sz="800" dirty="0">
                <a:latin typeface="Arial" pitchFamily="34" charset="0"/>
                <a:cs typeface="Arial" pitchFamily="34" charset="0"/>
              </a:rPr>
              <a:t>Кодекс корпоративного управления и Концепция развития публичной нефинансовой отчетности РФ приводят Руководство </a:t>
            </a:r>
            <a:r>
              <a:rPr lang="en-US" sz="800" dirty="0">
                <a:latin typeface="Arial" pitchFamily="34" charset="0"/>
                <a:cs typeface="Arial" pitchFamily="34" charset="0"/>
              </a:rPr>
              <a:t>GRI </a:t>
            </a:r>
            <a:r>
              <a:rPr lang="ru-RU" sz="800" dirty="0">
                <a:latin typeface="Arial" pitchFamily="34" charset="0"/>
                <a:cs typeface="Arial" pitchFamily="34" charset="0"/>
              </a:rPr>
              <a:t>в качестве одного из рекомендуемых стандартов подготовки отчетности</a:t>
            </a:r>
          </a:p>
        </p:txBody>
      </p:sp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9A2E0901-DFDB-4662-88B0-04EDE2D81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Системы отчетности по </a:t>
            </a:r>
            <a:r>
              <a:rPr lang="en-US" dirty="0"/>
              <a:t>ESG</a:t>
            </a:r>
            <a:endParaRPr lang="ru-RU" dirty="0"/>
          </a:p>
        </p:txBody>
      </p:sp>
      <p:cxnSp>
        <p:nvCxnSpPr>
          <p:cNvPr id="15" name="Прямая соединительная линия 14">
            <a:extLst>
              <a:ext uri="{FF2B5EF4-FFF2-40B4-BE49-F238E27FC236}">
                <a16:creationId xmlns="" xmlns:a16="http://schemas.microsoft.com/office/drawing/2014/main" id="{8D6CA183-44F5-49F8-870A-685649CECDD1}"/>
              </a:ext>
            </a:extLst>
          </p:cNvPr>
          <p:cNvCxnSpPr>
            <a:cxnSpLocks/>
          </p:cNvCxnSpPr>
          <p:nvPr/>
        </p:nvCxnSpPr>
        <p:spPr>
          <a:xfrm>
            <a:off x="1390650" y="2427019"/>
            <a:ext cx="2579812" cy="575694"/>
          </a:xfrm>
          <a:prstGeom prst="line">
            <a:avLst/>
          </a:prstGeom>
          <a:ln w="19050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>
            <a:extLst>
              <a:ext uri="{FF2B5EF4-FFF2-40B4-BE49-F238E27FC236}">
                <a16:creationId xmlns="" xmlns:a16="http://schemas.microsoft.com/office/drawing/2014/main" id="{E387D3F3-0B7E-468D-B4FD-0ABA1FB53700}"/>
              </a:ext>
            </a:extLst>
          </p:cNvPr>
          <p:cNvCxnSpPr>
            <a:cxnSpLocks/>
            <a:stCxn id="12" idx="2"/>
            <a:endCxn id="26" idx="1"/>
          </p:cNvCxnSpPr>
          <p:nvPr/>
        </p:nvCxnSpPr>
        <p:spPr>
          <a:xfrm>
            <a:off x="3363860" y="2427019"/>
            <a:ext cx="696372" cy="330183"/>
          </a:xfrm>
          <a:prstGeom prst="line">
            <a:avLst/>
          </a:prstGeom>
          <a:ln w="19050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>
            <a:extLst>
              <a:ext uri="{FF2B5EF4-FFF2-40B4-BE49-F238E27FC236}">
                <a16:creationId xmlns="" xmlns:a16="http://schemas.microsoft.com/office/drawing/2014/main" id="{406B60D2-431E-4900-8306-DF0BA8DE1306}"/>
              </a:ext>
            </a:extLst>
          </p:cNvPr>
          <p:cNvCxnSpPr>
            <a:cxnSpLocks/>
            <a:stCxn id="14" idx="2"/>
            <a:endCxn id="26" idx="7"/>
          </p:cNvCxnSpPr>
          <p:nvPr/>
        </p:nvCxnSpPr>
        <p:spPr>
          <a:xfrm flipH="1">
            <a:off x="4836636" y="2427019"/>
            <a:ext cx="709556" cy="330183"/>
          </a:xfrm>
          <a:prstGeom prst="line">
            <a:avLst/>
          </a:prstGeom>
          <a:ln w="19050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>
            <a:extLst>
              <a:ext uri="{FF2B5EF4-FFF2-40B4-BE49-F238E27FC236}">
                <a16:creationId xmlns="" xmlns:a16="http://schemas.microsoft.com/office/drawing/2014/main" id="{8ED2C287-E658-4331-9BAF-BF412218F6CF}"/>
              </a:ext>
            </a:extLst>
          </p:cNvPr>
          <p:cNvCxnSpPr>
            <a:cxnSpLocks/>
            <a:stCxn id="22" idx="2"/>
          </p:cNvCxnSpPr>
          <p:nvPr/>
        </p:nvCxnSpPr>
        <p:spPr>
          <a:xfrm flipH="1">
            <a:off x="4947302" y="2427019"/>
            <a:ext cx="2781221" cy="638132"/>
          </a:xfrm>
          <a:prstGeom prst="line">
            <a:avLst/>
          </a:prstGeom>
          <a:ln w="19050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>
            <a:extLst>
              <a:ext uri="{FF2B5EF4-FFF2-40B4-BE49-F238E27FC236}">
                <a16:creationId xmlns="" xmlns:a16="http://schemas.microsoft.com/office/drawing/2014/main" id="{8821E1B3-4391-4570-9BB2-0619C7A0125F}"/>
              </a:ext>
            </a:extLst>
          </p:cNvPr>
          <p:cNvCxnSpPr>
            <a:cxnSpLocks/>
            <a:stCxn id="24" idx="0"/>
          </p:cNvCxnSpPr>
          <p:nvPr/>
        </p:nvCxnSpPr>
        <p:spPr>
          <a:xfrm flipH="1" flipV="1">
            <a:off x="4947302" y="3314896"/>
            <a:ext cx="2781221" cy="555349"/>
          </a:xfrm>
          <a:prstGeom prst="line">
            <a:avLst/>
          </a:prstGeom>
          <a:ln w="19050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>
            <a:extLst>
              <a:ext uri="{FF2B5EF4-FFF2-40B4-BE49-F238E27FC236}">
                <a16:creationId xmlns="" xmlns:a16="http://schemas.microsoft.com/office/drawing/2014/main" id="{C678B291-1698-4D56-8F41-0857E45DC15B}"/>
              </a:ext>
            </a:extLst>
          </p:cNvPr>
          <p:cNvCxnSpPr>
            <a:cxnSpLocks/>
            <a:stCxn id="18" idx="0"/>
            <a:endCxn id="26" idx="5"/>
          </p:cNvCxnSpPr>
          <p:nvPr/>
        </p:nvCxnSpPr>
        <p:spPr>
          <a:xfrm flipH="1" flipV="1">
            <a:off x="4836636" y="3533974"/>
            <a:ext cx="709555" cy="336271"/>
          </a:xfrm>
          <a:prstGeom prst="line">
            <a:avLst/>
          </a:prstGeom>
          <a:ln w="19050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>
            <a:extLst>
              <a:ext uri="{FF2B5EF4-FFF2-40B4-BE49-F238E27FC236}">
                <a16:creationId xmlns="" xmlns:a16="http://schemas.microsoft.com/office/drawing/2014/main" id="{469BEE94-B226-4F80-B1B8-729A903FA784}"/>
              </a:ext>
            </a:extLst>
          </p:cNvPr>
          <p:cNvCxnSpPr>
            <a:cxnSpLocks/>
            <a:stCxn id="20" idx="0"/>
            <a:endCxn id="26" idx="3"/>
          </p:cNvCxnSpPr>
          <p:nvPr/>
        </p:nvCxnSpPr>
        <p:spPr>
          <a:xfrm flipV="1">
            <a:off x="3363859" y="3533974"/>
            <a:ext cx="696373" cy="336271"/>
          </a:xfrm>
          <a:prstGeom prst="line">
            <a:avLst/>
          </a:prstGeom>
          <a:ln w="19050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>
            <a:extLst>
              <a:ext uri="{FF2B5EF4-FFF2-40B4-BE49-F238E27FC236}">
                <a16:creationId xmlns="" xmlns:a16="http://schemas.microsoft.com/office/drawing/2014/main" id="{24A1E2C0-4E14-4EFF-9884-9EC98956E440}"/>
              </a:ext>
            </a:extLst>
          </p:cNvPr>
          <p:cNvCxnSpPr>
            <a:cxnSpLocks/>
            <a:stCxn id="16" idx="0"/>
          </p:cNvCxnSpPr>
          <p:nvPr/>
        </p:nvCxnSpPr>
        <p:spPr>
          <a:xfrm flipV="1">
            <a:off x="1181527" y="3314896"/>
            <a:ext cx="2824688" cy="555349"/>
          </a:xfrm>
          <a:prstGeom prst="line">
            <a:avLst/>
          </a:prstGeom>
          <a:ln w="19050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Овал 25"/>
          <p:cNvSpPr/>
          <p:nvPr/>
        </p:nvSpPr>
        <p:spPr bwMode="auto">
          <a:xfrm>
            <a:off x="3899434" y="2596327"/>
            <a:ext cx="1098000" cy="1098522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69434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05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Системы отчетности</a:t>
            </a:r>
          </a:p>
        </p:txBody>
      </p:sp>
    </p:spTree>
    <p:extLst>
      <p:ext uri="{BB962C8B-B14F-4D97-AF65-F5344CB8AC3E}">
        <p14:creationId xmlns:p14="http://schemas.microsoft.com/office/powerpoint/2010/main" val="1790923200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dirty="0"/>
              <a:t>Отличия нефинансового отчета от других отчетов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467584" y="1286165"/>
            <a:ext cx="6450233" cy="874978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133481" rIns="226350" bIns="133482" numCol="1" spcCol="1270" anchor="ctr" anchorCtr="0">
            <a:noAutofit/>
          </a:bodyPr>
          <a:lstStyle/>
          <a:p>
            <a:pPr marL="130969" lvl="1" indent="-130969" defTabSz="600075">
              <a:lnSpc>
                <a:spcPct val="90000"/>
              </a:lnSpc>
              <a:spcBef>
                <a:spcPct val="0"/>
              </a:spcBef>
              <a:spcAft>
                <a:spcPts val="900"/>
              </a:spcAft>
              <a:buChar char="••"/>
            </a:pPr>
            <a:r>
              <a:rPr lang="ru-RU" sz="1200" dirty="0">
                <a:solidFill>
                  <a:schemeClr val="tx1"/>
                </a:solidFill>
                <a:latin typeface="Arial" pitchFamily="34" charset="0"/>
              </a:rPr>
              <a:t>акцент с раскрытия финансовой информации и информации</a:t>
            </a:r>
            <a:r>
              <a:rPr lang="en-US" sz="1200" dirty="0">
                <a:solidFill>
                  <a:schemeClr val="tx1"/>
                </a:solidFill>
                <a:latin typeface="Arial" pitchFamily="34" charset="0"/>
              </a:rPr>
              <a:t/>
            </a:r>
            <a:br>
              <a:rPr lang="en-US" sz="1200" dirty="0">
                <a:solidFill>
                  <a:schemeClr val="tx1"/>
                </a:solidFill>
                <a:latin typeface="Arial" pitchFamily="34" charset="0"/>
              </a:rPr>
            </a:br>
            <a:r>
              <a:rPr lang="ru-RU" sz="1200" dirty="0">
                <a:solidFill>
                  <a:schemeClr val="tx1"/>
                </a:solidFill>
                <a:latin typeface="Arial" pitchFamily="34" charset="0"/>
              </a:rPr>
              <a:t>о корпоративном управлении смещен </a:t>
            </a:r>
            <a:r>
              <a:rPr lang="ru-RU" sz="1200" dirty="0">
                <a:solidFill>
                  <a:schemeClr val="accent1"/>
                </a:solidFill>
                <a:latin typeface="Arial" pitchFamily="34" charset="0"/>
              </a:rPr>
              <a:t>на </a:t>
            </a:r>
            <a:r>
              <a:rPr lang="ru-RU" sz="1200" b="1" dirty="0">
                <a:solidFill>
                  <a:schemeClr val="accent1"/>
                </a:solidFill>
                <a:latin typeface="Arial" pitchFamily="34" charset="0"/>
              </a:rPr>
              <a:t>нефинансовую информацию</a:t>
            </a:r>
            <a:r>
              <a:rPr lang="ru-RU" sz="1200" dirty="0">
                <a:solidFill>
                  <a:schemeClr val="accent1"/>
                </a:solidFill>
                <a:latin typeface="Arial" pitchFamily="34" charset="0"/>
              </a:rPr>
              <a:t>: </a:t>
            </a:r>
            <a:r>
              <a:rPr lang="ru-RU" sz="1200" dirty="0">
                <a:solidFill>
                  <a:schemeClr val="tx1"/>
                </a:solidFill>
                <a:latin typeface="Arial" pitchFamily="34" charset="0"/>
              </a:rPr>
              <a:t>экологическую, о взаимоотношениях с персоналом,</a:t>
            </a:r>
            <a:r>
              <a:rPr lang="en-US" sz="1200" dirty="0">
                <a:solidFill>
                  <a:schemeClr val="tx1"/>
                </a:solidFill>
                <a:latin typeface="Arial" pitchFamily="34" charset="0"/>
              </a:rPr>
              <a:t/>
            </a:r>
            <a:br>
              <a:rPr lang="en-US" sz="1200" dirty="0">
                <a:solidFill>
                  <a:schemeClr val="tx1"/>
                </a:solidFill>
                <a:latin typeface="Arial" pitchFamily="34" charset="0"/>
              </a:rPr>
            </a:br>
            <a:r>
              <a:rPr lang="ru-RU" sz="1200" dirty="0">
                <a:solidFill>
                  <a:schemeClr val="tx1"/>
                </a:solidFill>
                <a:latin typeface="Arial" pitchFamily="34" charset="0"/>
              </a:rPr>
              <a:t>с обществом, потребителями</a:t>
            </a:r>
          </a:p>
        </p:txBody>
      </p:sp>
      <p:sp>
        <p:nvSpPr>
          <p:cNvPr id="13" name="Стрелка: пятиугольник 12"/>
          <p:cNvSpPr/>
          <p:nvPr/>
        </p:nvSpPr>
        <p:spPr>
          <a:xfrm>
            <a:off x="471996" y="1391995"/>
            <a:ext cx="1920215" cy="843754"/>
          </a:xfrm>
          <a:prstGeom prst="homePlate">
            <a:avLst/>
          </a:prstGeom>
          <a:gradFill>
            <a:gsLst>
              <a:gs pos="0">
                <a:srgbClr val="9BD732"/>
              </a:gs>
              <a:gs pos="100000">
                <a:schemeClr val="accent3"/>
              </a:gs>
            </a:gsLst>
            <a:lin ang="0" scaled="0"/>
          </a:gradFill>
          <a:ln w="127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spcFirstLastPara="0" vert="horz" wrap="square" lIns="76725" tIns="76725" rIns="76725" bIns="76725" numCol="1" spcCol="1270" anchor="ctr" anchorCtr="0">
            <a:noAutofit/>
          </a:bodyPr>
          <a:lstStyle/>
          <a:p>
            <a:pPr algn="ctr" defTabSz="540048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000" b="1" dirty="0">
                <a:solidFill>
                  <a:schemeClr val="bg1"/>
                </a:solidFill>
                <a:latin typeface="Arial Narrow" panose="020B0606020202030204" pitchFamily="34" charset="0"/>
              </a:rPr>
              <a:t>Нефинансовая информация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467583" y="2229897"/>
            <a:ext cx="6371617" cy="874978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134888" rIns="227756" bIns="134888" numCol="1" spcCol="1270" anchor="ctr" anchorCtr="0">
            <a:noAutofit/>
          </a:bodyPr>
          <a:lstStyle/>
          <a:p>
            <a:pPr marL="128588" lvl="1" indent="-128588" defTabSz="600075">
              <a:lnSpc>
                <a:spcPct val="90000"/>
              </a:lnSpc>
              <a:spcBef>
                <a:spcPct val="0"/>
              </a:spcBef>
              <a:spcAft>
                <a:spcPts val="900"/>
              </a:spcAft>
              <a:buChar char="••"/>
            </a:pPr>
            <a:r>
              <a:rPr lang="ru-RU" sz="1200" dirty="0">
                <a:solidFill>
                  <a:schemeClr val="tx1"/>
                </a:solidFill>
                <a:latin typeface="Arial" pitchFamily="34" charset="0"/>
              </a:rPr>
              <a:t>чаще всего информация излагается </a:t>
            </a:r>
            <a:r>
              <a:rPr lang="ru-RU" sz="1200" b="1" dirty="0">
                <a:solidFill>
                  <a:schemeClr val="accent1"/>
                </a:solidFill>
                <a:latin typeface="Arial" pitchFamily="34" charset="0"/>
              </a:rPr>
              <a:t>с ориентацией на специальные стандарты</a:t>
            </a:r>
            <a:r>
              <a:rPr lang="ru-RU" sz="1200" dirty="0">
                <a:solidFill>
                  <a:srgbClr val="382218"/>
                </a:solidFill>
                <a:latin typeface="Arial" pitchFamily="34" charset="0"/>
              </a:rPr>
              <a:t>. </a:t>
            </a:r>
            <a:r>
              <a:rPr lang="ru-RU" sz="1200" dirty="0">
                <a:solidFill>
                  <a:schemeClr val="tx1"/>
                </a:solidFill>
                <a:latin typeface="Arial" pitchFamily="34" charset="0"/>
              </a:rPr>
              <a:t>Использование стандартов ориентирует на раскрытие сбалансированной и полной информации</a:t>
            </a:r>
          </a:p>
        </p:txBody>
      </p:sp>
      <p:sp>
        <p:nvSpPr>
          <p:cNvPr id="15" name="Стрелка: пятиугольник 14"/>
          <p:cNvSpPr/>
          <p:nvPr/>
        </p:nvSpPr>
        <p:spPr>
          <a:xfrm>
            <a:off x="471996" y="2453551"/>
            <a:ext cx="1920215" cy="843754"/>
          </a:xfrm>
          <a:prstGeom prst="homePlate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3"/>
              </a:gs>
            </a:gsLst>
            <a:lin ang="0" scaled="0"/>
          </a:gradFill>
          <a:ln w="127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spcFirstLastPara="0" vert="horz" wrap="square" lIns="76725" tIns="76725" rIns="76725" bIns="76725" numCol="1" spcCol="1270" anchor="ctr" anchorCtr="0">
            <a:noAutofit/>
          </a:bodyPr>
          <a:lstStyle/>
          <a:p>
            <a:pPr algn="ctr" defTabSz="540048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000" b="1" dirty="0">
                <a:solidFill>
                  <a:schemeClr val="bg1"/>
                </a:solidFill>
                <a:latin typeface="Arial Narrow" panose="020B0606020202030204" pitchFamily="34" charset="0"/>
              </a:rPr>
              <a:t>Специальные стандарты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467584" y="3168291"/>
            <a:ext cx="6371616" cy="1386659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157480" rIns="250349" bIns="157481" numCol="1" spcCol="1270" anchor="ctr" anchorCtr="0">
            <a:noAutofit/>
          </a:bodyPr>
          <a:lstStyle/>
          <a:p>
            <a:pPr marL="128588" lvl="1" indent="-128588" defTabSz="600075">
              <a:lnSpc>
                <a:spcPct val="90000"/>
              </a:lnSpc>
              <a:spcBef>
                <a:spcPct val="0"/>
              </a:spcBef>
              <a:spcAft>
                <a:spcPts val="900"/>
              </a:spcAft>
              <a:buChar char="••"/>
            </a:pPr>
            <a:r>
              <a:rPr lang="ru-RU" sz="1200" dirty="0">
                <a:solidFill>
                  <a:schemeClr val="tx1"/>
                </a:solidFill>
                <a:latin typeface="Arial" pitchFamily="34" charset="0"/>
              </a:rPr>
              <a:t>Подготовка предполагает </a:t>
            </a:r>
            <a:r>
              <a:rPr lang="ru-RU" sz="1200" b="1" dirty="0">
                <a:solidFill>
                  <a:schemeClr val="accent1"/>
                </a:solidFill>
                <a:latin typeface="Arial" pitchFamily="34" charset="0"/>
              </a:rPr>
              <a:t>специальные консультации</a:t>
            </a:r>
            <a:r>
              <a:rPr lang="en-US" sz="1200" b="1" dirty="0">
                <a:solidFill>
                  <a:srgbClr val="382218"/>
                </a:solidFill>
                <a:latin typeface="Arial" pitchFamily="34" charset="0"/>
              </a:rPr>
              <a:t/>
            </a:r>
            <a:br>
              <a:rPr lang="en-US" sz="1200" b="1" dirty="0">
                <a:solidFill>
                  <a:srgbClr val="382218"/>
                </a:solidFill>
                <a:latin typeface="Arial" pitchFamily="34" charset="0"/>
              </a:rPr>
            </a:br>
            <a:r>
              <a:rPr lang="ru-RU" sz="1200" dirty="0">
                <a:solidFill>
                  <a:schemeClr val="tx1"/>
                </a:solidFill>
                <a:latin typeface="Arial" pitchFamily="34" charset="0"/>
              </a:rPr>
              <a:t>с заинтересованными сторонами для выяснения их информационных потребностей</a:t>
            </a:r>
          </a:p>
          <a:p>
            <a:pPr marL="128588" lvl="1" indent="-128588" defTabSz="600075">
              <a:lnSpc>
                <a:spcPct val="90000"/>
              </a:lnSpc>
              <a:spcBef>
                <a:spcPct val="0"/>
              </a:spcBef>
              <a:spcAft>
                <a:spcPts val="900"/>
              </a:spcAft>
              <a:buChar char="••"/>
            </a:pPr>
            <a:r>
              <a:rPr lang="ru-RU" sz="1200" dirty="0">
                <a:solidFill>
                  <a:srgbClr val="382218"/>
                </a:solidFill>
                <a:latin typeface="Arial" pitchFamily="34" charset="0"/>
              </a:rPr>
              <a:t> </a:t>
            </a:r>
            <a:r>
              <a:rPr lang="ru-RU" sz="1200" dirty="0">
                <a:solidFill>
                  <a:schemeClr val="tx1"/>
                </a:solidFill>
                <a:latin typeface="Arial" pitchFamily="34" charset="0"/>
              </a:rPr>
              <a:t>Рассматриваются запросы не только традиционных контрагентов (органов власти, акционеров, СМИ), но и  потребителей, сотрудников, общественных организаций, поставщиков и прочих</a:t>
            </a:r>
          </a:p>
        </p:txBody>
      </p:sp>
      <p:sp>
        <p:nvSpPr>
          <p:cNvPr id="17" name="Стрелка: пятиугольник 16"/>
          <p:cNvSpPr/>
          <p:nvPr/>
        </p:nvSpPr>
        <p:spPr>
          <a:xfrm>
            <a:off x="471996" y="3523291"/>
            <a:ext cx="1920215" cy="843754"/>
          </a:xfrm>
          <a:prstGeom prst="homePlate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0" scaled="0"/>
          </a:gradFill>
          <a:ln w="127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spcFirstLastPara="0" vert="horz" wrap="square" lIns="76725" tIns="76725" rIns="76725" bIns="76725" numCol="1" spcCol="1270" anchor="ctr" anchorCtr="0">
            <a:noAutofit/>
          </a:bodyPr>
          <a:lstStyle/>
          <a:p>
            <a:pPr algn="ctr" defTabSz="540048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000" b="1" dirty="0">
                <a:solidFill>
                  <a:schemeClr val="bg1"/>
                </a:solidFill>
                <a:latin typeface="Arial Narrow" panose="020B0606020202030204" pitchFamily="34" charset="0"/>
              </a:rPr>
              <a:t>Охват заинтересованных сторон</a:t>
            </a:r>
          </a:p>
        </p:txBody>
      </p:sp>
    </p:spTree>
    <p:extLst>
      <p:ext uri="{BB962C8B-B14F-4D97-AF65-F5344CB8AC3E}">
        <p14:creationId xmlns:p14="http://schemas.microsoft.com/office/powerpoint/2010/main" val="3806794083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71996" y="359571"/>
            <a:ext cx="8203692" cy="84375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dirty="0"/>
              <a:t>Роль нефинансовой отчетности в Компании</a:t>
            </a:r>
          </a:p>
        </p:txBody>
      </p:sp>
      <p:sp>
        <p:nvSpPr>
          <p:cNvPr id="7" name="Содержимое 6"/>
          <p:cNvSpPr>
            <a:spLocks noGrp="1"/>
          </p:cNvSpPr>
          <p:nvPr>
            <p:ph idx="4294967295"/>
          </p:nvPr>
        </p:nvSpPr>
        <p:spPr>
          <a:xfrm>
            <a:off x="2299063" y="1203325"/>
            <a:ext cx="6455047" cy="3282950"/>
          </a:xfrm>
          <a:prstGeom prst="rect">
            <a:avLst/>
          </a:prstGeom>
        </p:spPr>
        <p:txBody>
          <a:bodyPr/>
          <a:lstStyle/>
          <a:p>
            <a:pPr>
              <a:buClr>
                <a:srgbClr val="15436D"/>
              </a:buClr>
              <a:buFont typeface="Wingdings" pitchFamily="2" charset="2"/>
              <a:buNone/>
            </a:pPr>
            <a:r>
              <a:rPr lang="ru-RU" sz="1350" b="1" dirty="0">
                <a:solidFill>
                  <a:schemeClr val="accent5"/>
                </a:solidFill>
              </a:rPr>
              <a:t>Нефинансовая отчетность</a:t>
            </a:r>
            <a:r>
              <a:rPr lang="ru-RU" sz="1350" dirty="0">
                <a:solidFill>
                  <a:schemeClr val="accent5"/>
                </a:solidFill>
              </a:rPr>
              <a:t> (как процесс) —</a:t>
            </a:r>
          </a:p>
          <a:p>
            <a:pPr>
              <a:buClr>
                <a:srgbClr val="4F2D7F"/>
              </a:buClr>
            </a:pPr>
            <a:r>
              <a:rPr lang="ru-RU" sz="1200" dirty="0"/>
              <a:t>часть системы корпоративного управления </a:t>
            </a:r>
          </a:p>
          <a:p>
            <a:pPr>
              <a:buClr>
                <a:srgbClr val="4F2D7F"/>
              </a:buClr>
            </a:pPr>
            <a:r>
              <a:rPr lang="ru-RU" sz="1200" dirty="0"/>
              <a:t>совокупность непрерывных процессов сбора, анализа и консолидации информации об экономических, экологических и социальных аспектах деятельности</a:t>
            </a:r>
          </a:p>
          <a:p>
            <a:pPr>
              <a:buClr>
                <a:srgbClr val="4F2D7F"/>
              </a:buClr>
            </a:pPr>
            <a:r>
              <a:rPr lang="ru-RU" sz="1200" dirty="0"/>
              <a:t>инструмент для принятия оперативных управленческих решений в целях повышения эффективности бизнеса</a:t>
            </a:r>
          </a:p>
          <a:p>
            <a:pPr>
              <a:buClr>
                <a:srgbClr val="4F2D7F"/>
              </a:buClr>
            </a:pPr>
            <a:r>
              <a:rPr lang="ru-RU" sz="1200" dirty="0"/>
              <a:t>инструмент внутренних и внешних коммуникаций</a:t>
            </a:r>
          </a:p>
          <a:p>
            <a:pPr>
              <a:buClr>
                <a:srgbClr val="15436D"/>
              </a:buClr>
              <a:buFont typeface="Wingdings" pitchFamily="2" charset="2"/>
              <a:buChar char="§"/>
            </a:pPr>
            <a:endParaRPr lang="ru-RU" sz="1350" dirty="0"/>
          </a:p>
          <a:p>
            <a:pPr>
              <a:buClr>
                <a:srgbClr val="15436D"/>
              </a:buClr>
              <a:buFont typeface="Wingdings" pitchFamily="2" charset="2"/>
              <a:buNone/>
            </a:pPr>
            <a:r>
              <a:rPr lang="ru-RU" sz="1350" b="1" dirty="0">
                <a:solidFill>
                  <a:schemeClr val="accent5"/>
                </a:solidFill>
              </a:rPr>
              <a:t>Нефинансовая отчетность</a:t>
            </a:r>
            <a:r>
              <a:rPr lang="ru-RU" sz="1350" dirty="0">
                <a:solidFill>
                  <a:schemeClr val="accent5"/>
                </a:solidFill>
              </a:rPr>
              <a:t> (как результат) — </a:t>
            </a:r>
          </a:p>
          <a:p>
            <a:pPr>
              <a:buClr>
                <a:srgbClr val="4F2D7F"/>
              </a:buClr>
            </a:pPr>
            <a:r>
              <a:rPr lang="ru-RU" sz="1200" dirty="0"/>
              <a:t>сводная систематизированная информация, отражающая экономические, экологические и социально-значимые результаты деятельности, которые могут иметь существенные последствия для Компании, ее инвесторов, акционеров</a:t>
            </a:r>
            <a:br>
              <a:rPr lang="ru-RU" sz="1200" dirty="0"/>
            </a:br>
            <a:r>
              <a:rPr lang="ru-RU" sz="1200" dirty="0"/>
              <a:t>и других заинтересованных сторон</a:t>
            </a:r>
          </a:p>
          <a:p>
            <a:pPr>
              <a:lnSpc>
                <a:spcPct val="80000"/>
              </a:lnSpc>
              <a:buClr>
                <a:srgbClr val="15436D"/>
              </a:buClr>
              <a:buFont typeface="Wingdings" pitchFamily="2" charset="2"/>
              <a:buChar char="§"/>
            </a:pPr>
            <a:endParaRPr lang="ru-RU" sz="1350" dirty="0"/>
          </a:p>
          <a:p>
            <a:endParaRPr lang="ru-RU" sz="1350" dirty="0"/>
          </a:p>
        </p:txBody>
      </p:sp>
      <p:grpSp>
        <p:nvGrpSpPr>
          <p:cNvPr id="4" name="Группа 3">
            <a:extLst>
              <a:ext uri="{FF2B5EF4-FFF2-40B4-BE49-F238E27FC236}">
                <a16:creationId xmlns="" xmlns:a16="http://schemas.microsoft.com/office/drawing/2014/main" id="{6EB409E9-92DA-4003-A651-989C14957747}"/>
              </a:ext>
            </a:extLst>
          </p:cNvPr>
          <p:cNvGrpSpPr/>
          <p:nvPr/>
        </p:nvGrpSpPr>
        <p:grpSpPr>
          <a:xfrm>
            <a:off x="558595" y="1117854"/>
            <a:ext cx="1453896" cy="1453896"/>
            <a:chOff x="1238615" y="1203325"/>
            <a:chExt cx="1453896" cy="145389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" name="Овал 9">
              <a:extLst>
                <a:ext uri="{FF2B5EF4-FFF2-40B4-BE49-F238E27FC236}">
                  <a16:creationId xmlns="" xmlns:a16="http://schemas.microsoft.com/office/drawing/2014/main" id="{6AE00476-D90A-4F28-9AC0-7DF7C0845125}"/>
                </a:ext>
              </a:extLst>
            </p:cNvPr>
            <p:cNvSpPr/>
            <p:nvPr/>
          </p:nvSpPr>
          <p:spPr>
            <a:xfrm>
              <a:off x="1317037" y="1300125"/>
              <a:ext cx="1297052" cy="1297052"/>
            </a:xfrm>
            <a:prstGeom prst="ellipse">
              <a:avLst/>
            </a:prstGeom>
            <a:gradFill>
              <a:gsLst>
                <a:gs pos="0">
                  <a:srgbClr val="9BD732"/>
                </a:gs>
                <a:gs pos="100000">
                  <a:schemeClr val="accent3"/>
                </a:gs>
              </a:gsLst>
              <a:lin ang="0" scaled="0"/>
            </a:gradFill>
            <a:ln w="12700"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76725" tIns="76725" rIns="76725" bIns="76725" numCol="1" spcCol="1270" anchor="ctr" anchorCtr="0">
              <a:noAutofit/>
            </a:bodyPr>
            <a:lstStyle/>
            <a:p>
              <a:pPr algn="ctr" defTabSz="540048" fontAlgn="base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000" b="1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3" name="Рисунок 2">
              <a:extLst>
                <a:ext uri="{FF2B5EF4-FFF2-40B4-BE49-F238E27FC236}">
                  <a16:creationId xmlns="" xmlns:a16="http://schemas.microsoft.com/office/drawing/2014/main" id="{BED9FDFE-9430-4230-B329-3C342455AFA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38615" y="1203325"/>
              <a:ext cx="1453896" cy="1453896"/>
            </a:xfrm>
            <a:prstGeom prst="rect">
              <a:avLst/>
            </a:prstGeom>
            <a:effectLst/>
          </p:spPr>
        </p:pic>
      </p:grpSp>
      <p:grpSp>
        <p:nvGrpSpPr>
          <p:cNvPr id="5" name="Группа 4">
            <a:extLst>
              <a:ext uri="{FF2B5EF4-FFF2-40B4-BE49-F238E27FC236}">
                <a16:creationId xmlns="" xmlns:a16="http://schemas.microsoft.com/office/drawing/2014/main" id="{050A9861-0F55-44CF-AE20-4133F99BB9F4}"/>
              </a:ext>
            </a:extLst>
          </p:cNvPr>
          <p:cNvGrpSpPr/>
          <p:nvPr/>
        </p:nvGrpSpPr>
        <p:grpSpPr>
          <a:xfrm>
            <a:off x="558595" y="3000885"/>
            <a:ext cx="1485390" cy="1485390"/>
            <a:chOff x="1207121" y="3000885"/>
            <a:chExt cx="1485390" cy="148539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" name="Овал 5">
              <a:extLst>
                <a:ext uri="{FF2B5EF4-FFF2-40B4-BE49-F238E27FC236}">
                  <a16:creationId xmlns="" xmlns:a16="http://schemas.microsoft.com/office/drawing/2014/main" id="{0448F8D5-57D6-4318-B5D5-D207C25E727A}"/>
                </a:ext>
              </a:extLst>
            </p:cNvPr>
            <p:cNvSpPr/>
            <p:nvPr/>
          </p:nvSpPr>
          <p:spPr>
            <a:xfrm>
              <a:off x="1301290" y="3095054"/>
              <a:ext cx="1297052" cy="1297052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pic>
          <p:nvPicPr>
            <p:cNvPr id="14" name="Рисунок 13">
              <a:extLst>
                <a:ext uri="{FF2B5EF4-FFF2-40B4-BE49-F238E27FC236}">
                  <a16:creationId xmlns="" xmlns:a16="http://schemas.microsoft.com/office/drawing/2014/main" id="{FEB63DCA-01B1-49D1-8896-33A16E25CF6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07121" y="3000885"/>
              <a:ext cx="1485390" cy="1485390"/>
            </a:xfrm>
            <a:prstGeom prst="rect">
              <a:avLst/>
            </a:prstGeom>
            <a:effectLst/>
          </p:spPr>
        </p:pic>
      </p:grpSp>
    </p:spTree>
    <p:extLst>
      <p:ext uri="{BB962C8B-B14F-4D97-AF65-F5344CB8AC3E}">
        <p14:creationId xmlns:p14="http://schemas.microsoft.com/office/powerpoint/2010/main" val="1325693711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ru-RU" dirty="0"/>
              <a:t>Регулирование нефинансовой отчетности</a:t>
            </a:r>
          </a:p>
        </p:txBody>
      </p:sp>
      <p:sp>
        <p:nvSpPr>
          <p:cNvPr id="20" name="Содержимое 6"/>
          <p:cNvSpPr txBox="1">
            <a:spLocks/>
          </p:cNvSpPr>
          <p:nvPr/>
        </p:nvSpPr>
        <p:spPr>
          <a:xfrm>
            <a:off x="457995" y="2476410"/>
            <a:ext cx="3352800" cy="1634594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defTabSz="755957">
              <a:spcAft>
                <a:spcPts val="450"/>
              </a:spcAft>
              <a:defRPr/>
            </a:pPr>
            <a:r>
              <a:rPr lang="ru-RU" sz="1200" dirty="0">
                <a:latin typeface="Arial"/>
              </a:rPr>
              <a:t>Директивы по раскрытию нефинансовой информации (2014/95/EU)</a:t>
            </a:r>
          </a:p>
          <a:p>
            <a:pPr marL="0" lvl="1" defTabSz="755957">
              <a:spcAft>
                <a:spcPts val="450"/>
              </a:spcAft>
              <a:defRPr/>
            </a:pPr>
            <a:r>
              <a:rPr lang="ru-RU" sz="1200" b="1" dirty="0">
                <a:solidFill>
                  <a:schemeClr val="accent1"/>
                </a:solidFill>
                <a:latin typeface="Arial"/>
              </a:rPr>
              <a:t>Крупные компании, имеющие листинг</a:t>
            </a:r>
            <a:r>
              <a:rPr lang="en-US" sz="1200" b="1" dirty="0">
                <a:solidFill>
                  <a:schemeClr val="accent1"/>
                </a:solidFill>
                <a:latin typeface="Arial"/>
              </a:rPr>
              <a:t/>
            </a:r>
            <a:br>
              <a:rPr lang="en-US" sz="1200" b="1" dirty="0">
                <a:solidFill>
                  <a:schemeClr val="accent1"/>
                </a:solidFill>
                <a:latin typeface="Arial"/>
              </a:rPr>
            </a:br>
            <a:r>
              <a:rPr lang="ru-RU" sz="1200" b="1" dirty="0">
                <a:solidFill>
                  <a:schemeClr val="accent1"/>
                </a:solidFill>
                <a:latin typeface="Arial"/>
              </a:rPr>
              <a:t>на европейских биржах</a:t>
            </a:r>
          </a:p>
          <a:p>
            <a:pPr marL="0" lvl="1" defTabSz="755957">
              <a:spcAft>
                <a:spcPts val="450"/>
              </a:spcAft>
              <a:defRPr/>
            </a:pPr>
            <a:r>
              <a:rPr lang="ru-RU" sz="1200" b="1" dirty="0">
                <a:solidFill>
                  <a:schemeClr val="accent1"/>
                </a:solidFill>
                <a:latin typeface="Arial"/>
              </a:rPr>
              <a:t>Общественно значимые компании</a:t>
            </a:r>
          </a:p>
          <a:p>
            <a:pPr defTabSz="755957">
              <a:spcAft>
                <a:spcPts val="450"/>
              </a:spcAft>
              <a:defRPr/>
            </a:pPr>
            <a:r>
              <a:rPr lang="ru-RU" sz="1200" dirty="0">
                <a:latin typeface="Arial"/>
              </a:rPr>
              <a:t>Похожие правовые инициативы реализуются</a:t>
            </a:r>
            <a:br>
              <a:rPr lang="ru-RU" sz="1200" dirty="0">
                <a:latin typeface="Arial"/>
              </a:rPr>
            </a:br>
            <a:r>
              <a:rPr lang="ru-RU" sz="1200" dirty="0">
                <a:latin typeface="Arial"/>
              </a:rPr>
              <a:t>в ряде стран, включая Бразилию, Индию, Китай, Южную Африку</a:t>
            </a:r>
          </a:p>
        </p:txBody>
      </p:sp>
      <p:sp>
        <p:nvSpPr>
          <p:cNvPr id="21" name="Текст 7"/>
          <p:cNvSpPr txBox="1">
            <a:spLocks/>
          </p:cNvSpPr>
          <p:nvPr/>
        </p:nvSpPr>
        <p:spPr>
          <a:xfrm>
            <a:off x="6025083" y="1446950"/>
            <a:ext cx="1416598" cy="285728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defTabSz="755957">
              <a:spcAft>
                <a:spcPts val="450"/>
              </a:spcAft>
              <a:defRPr/>
            </a:pPr>
            <a:r>
              <a:rPr lang="ru-RU" sz="1500" b="1" dirty="0">
                <a:solidFill>
                  <a:schemeClr val="accent5"/>
                </a:solidFill>
                <a:latin typeface="Arial"/>
              </a:rPr>
              <a:t>В России</a:t>
            </a:r>
          </a:p>
        </p:txBody>
      </p:sp>
      <p:sp>
        <p:nvSpPr>
          <p:cNvPr id="22" name="Содержимое 8"/>
          <p:cNvSpPr txBox="1">
            <a:spLocks/>
          </p:cNvSpPr>
          <p:nvPr/>
        </p:nvSpPr>
        <p:spPr>
          <a:xfrm>
            <a:off x="4467498" y="2476410"/>
            <a:ext cx="4275908" cy="1668892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defTabSz="755957">
              <a:spcAft>
                <a:spcPts val="450"/>
              </a:spcAft>
              <a:defRPr/>
            </a:pPr>
            <a:r>
              <a:rPr lang="ru-RU" sz="1200" dirty="0">
                <a:latin typeface="Arial"/>
              </a:rPr>
              <a:t>Директива Председателя Правительства РФ от 30 марта 2012 г. № 1710п-П1З</a:t>
            </a:r>
          </a:p>
          <a:p>
            <a:pPr defTabSz="755957">
              <a:spcAft>
                <a:spcPts val="450"/>
              </a:spcAft>
              <a:defRPr/>
            </a:pPr>
            <a:r>
              <a:rPr lang="ru-RU" sz="1200" dirty="0">
                <a:latin typeface="Arial"/>
              </a:rPr>
              <a:t>Кодекс корпоративного управления (одобрен Банком России 21.03.2014)</a:t>
            </a:r>
          </a:p>
          <a:p>
            <a:pPr defTabSz="755957">
              <a:spcAft>
                <a:spcPts val="450"/>
              </a:spcAft>
              <a:defRPr/>
            </a:pPr>
            <a:r>
              <a:rPr lang="ru-RU" sz="1200" dirty="0">
                <a:latin typeface="Arial"/>
              </a:rPr>
              <a:t>Концепция развития публичной нефинансовой отчетности</a:t>
            </a:r>
            <a:br>
              <a:rPr lang="ru-RU" sz="1200" dirty="0">
                <a:latin typeface="Arial"/>
              </a:rPr>
            </a:br>
            <a:r>
              <a:rPr lang="ru-RU" sz="1200" dirty="0">
                <a:latin typeface="Arial"/>
              </a:rPr>
              <a:t>в Российской Федерации (утверждена распоряжением Правительства РФ от 05.05.2017 N 876-р)</a:t>
            </a:r>
          </a:p>
          <a:p>
            <a:pPr marL="0" lvl="1" defTabSz="755957">
              <a:spcAft>
                <a:spcPts val="450"/>
              </a:spcAft>
              <a:defRPr/>
            </a:pPr>
            <a:r>
              <a:rPr lang="ru-RU" sz="1200" b="1" dirty="0">
                <a:solidFill>
                  <a:schemeClr val="accent1"/>
                </a:solidFill>
                <a:latin typeface="Arial"/>
              </a:rPr>
              <a:t>Проект Федерального закона</a:t>
            </a:r>
            <a:r>
              <a:rPr lang="en-US" sz="1200" b="1" dirty="0">
                <a:solidFill>
                  <a:schemeClr val="accent1"/>
                </a:solidFill>
                <a:latin typeface="Arial"/>
              </a:rPr>
              <a:t/>
            </a:r>
            <a:br>
              <a:rPr lang="en-US" sz="1200" b="1" dirty="0">
                <a:solidFill>
                  <a:schemeClr val="accent1"/>
                </a:solidFill>
                <a:latin typeface="Arial"/>
              </a:rPr>
            </a:br>
            <a:r>
              <a:rPr lang="ru-RU" sz="1200" b="1" dirty="0">
                <a:solidFill>
                  <a:schemeClr val="accent1"/>
                </a:solidFill>
                <a:latin typeface="Arial"/>
              </a:rPr>
              <a:t>«О публичной нефинансовой отчетности»</a:t>
            </a:r>
          </a:p>
        </p:txBody>
      </p:sp>
      <p:sp>
        <p:nvSpPr>
          <p:cNvPr id="19" name="Текст 5"/>
          <p:cNvSpPr txBox="1">
            <a:spLocks/>
          </p:cNvSpPr>
          <p:nvPr/>
        </p:nvSpPr>
        <p:spPr>
          <a:xfrm>
            <a:off x="1992212" y="1474789"/>
            <a:ext cx="1453967" cy="230051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defTabSz="755957">
              <a:spcAft>
                <a:spcPts val="450"/>
              </a:spcAft>
              <a:defRPr/>
            </a:pPr>
            <a:r>
              <a:rPr lang="ru-RU" sz="1500" b="1" dirty="0">
                <a:solidFill>
                  <a:schemeClr val="accent5"/>
                </a:solidFill>
                <a:latin typeface="Arial"/>
              </a:rPr>
              <a:t>В мире</a:t>
            </a:r>
          </a:p>
        </p:txBody>
      </p:sp>
      <p:grpSp>
        <p:nvGrpSpPr>
          <p:cNvPr id="8" name="Группа 7">
            <a:extLst>
              <a:ext uri="{FF2B5EF4-FFF2-40B4-BE49-F238E27FC236}">
                <a16:creationId xmlns="" xmlns:a16="http://schemas.microsoft.com/office/drawing/2014/main" id="{4F7C08A7-56A6-4255-B14C-95458D1A76B7}"/>
              </a:ext>
            </a:extLst>
          </p:cNvPr>
          <p:cNvGrpSpPr/>
          <p:nvPr/>
        </p:nvGrpSpPr>
        <p:grpSpPr>
          <a:xfrm>
            <a:off x="413320" y="881515"/>
            <a:ext cx="1416598" cy="1416598"/>
            <a:chOff x="1165230" y="885285"/>
            <a:chExt cx="1416598" cy="141659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" name="Овал 6">
              <a:extLst>
                <a:ext uri="{FF2B5EF4-FFF2-40B4-BE49-F238E27FC236}">
                  <a16:creationId xmlns="" xmlns:a16="http://schemas.microsoft.com/office/drawing/2014/main" id="{F1432A83-AE61-417C-9E42-AF1A15E61DB0}"/>
                </a:ext>
              </a:extLst>
            </p:cNvPr>
            <p:cNvSpPr/>
            <p:nvPr/>
          </p:nvSpPr>
          <p:spPr>
            <a:xfrm>
              <a:off x="1216294" y="944787"/>
              <a:ext cx="1297052" cy="1297052"/>
            </a:xfrm>
            <a:prstGeom prst="ellipse">
              <a:avLst/>
            </a:prstGeom>
            <a:gradFill>
              <a:gsLst>
                <a:gs pos="0">
                  <a:schemeClr val="accent1">
                    <a:lumMod val="60000"/>
                    <a:lumOff val="40000"/>
                  </a:schemeClr>
                </a:gs>
                <a:gs pos="100000">
                  <a:schemeClr val="accent3"/>
                </a:gs>
              </a:gsLst>
              <a:lin ang="0" scaled="0"/>
            </a:gradFill>
            <a:ln w="12700"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76725" tIns="76725" rIns="76725" bIns="76725" numCol="1" spcCol="1270" anchor="ctr" anchorCtr="0">
              <a:noAutofit/>
            </a:bodyPr>
            <a:lstStyle/>
            <a:p>
              <a:pPr algn="ctr" defTabSz="540048" fontAlgn="base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000" b="1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4" name="Рисунок 3">
              <a:extLst>
                <a:ext uri="{FF2B5EF4-FFF2-40B4-BE49-F238E27FC236}">
                  <a16:creationId xmlns="" xmlns:a16="http://schemas.microsoft.com/office/drawing/2014/main" id="{402B5C4E-33D7-4FD4-935D-3F33420A53A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65230" y="885285"/>
              <a:ext cx="1416598" cy="1416598"/>
            </a:xfrm>
            <a:prstGeom prst="rect">
              <a:avLst/>
            </a:prstGeom>
            <a:effectLst/>
          </p:spPr>
        </p:pic>
      </p:grpSp>
      <p:grpSp>
        <p:nvGrpSpPr>
          <p:cNvPr id="5" name="Группа 4">
            <a:extLst>
              <a:ext uri="{FF2B5EF4-FFF2-40B4-BE49-F238E27FC236}">
                <a16:creationId xmlns="" xmlns:a16="http://schemas.microsoft.com/office/drawing/2014/main" id="{313CF774-D328-4B6E-AEEC-9CD0763535D5}"/>
              </a:ext>
            </a:extLst>
          </p:cNvPr>
          <p:cNvGrpSpPr/>
          <p:nvPr/>
        </p:nvGrpSpPr>
        <p:grpSpPr>
          <a:xfrm>
            <a:off x="4467498" y="934304"/>
            <a:ext cx="1311020" cy="1311020"/>
            <a:chOff x="4762894" y="937802"/>
            <a:chExt cx="1311020" cy="131102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5" name="Овал 14">
              <a:extLst>
                <a:ext uri="{FF2B5EF4-FFF2-40B4-BE49-F238E27FC236}">
                  <a16:creationId xmlns="" xmlns:a16="http://schemas.microsoft.com/office/drawing/2014/main" id="{71CD9B65-E0DD-4D08-B1A5-49DCB25FE5E5}"/>
                </a:ext>
              </a:extLst>
            </p:cNvPr>
            <p:cNvSpPr/>
            <p:nvPr/>
          </p:nvSpPr>
          <p:spPr>
            <a:xfrm>
              <a:off x="4768153" y="944787"/>
              <a:ext cx="1297052" cy="1297052"/>
            </a:xfrm>
            <a:prstGeom prst="ellipse">
              <a:avLst/>
            </a:prstGeom>
            <a:gradFill>
              <a:gsLst>
                <a:gs pos="0">
                  <a:srgbClr val="9BD732"/>
                </a:gs>
                <a:gs pos="100000">
                  <a:schemeClr val="accent3"/>
                </a:gs>
              </a:gsLst>
              <a:lin ang="0" scaled="0"/>
            </a:gradFill>
            <a:ln w="12700"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76725" tIns="76725" rIns="76725" bIns="76725" numCol="1" spcCol="1270" anchor="ctr" anchorCtr="0">
              <a:noAutofit/>
            </a:bodyPr>
            <a:lstStyle/>
            <a:p>
              <a:pPr algn="ctr" defTabSz="540048" fontAlgn="base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000" b="1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6" name="Рисунок 5">
              <a:extLst>
                <a:ext uri="{FF2B5EF4-FFF2-40B4-BE49-F238E27FC236}">
                  <a16:creationId xmlns="" xmlns:a16="http://schemas.microsoft.com/office/drawing/2014/main" id="{74A6F832-F099-4147-B054-E42922181D3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62894" y="937802"/>
              <a:ext cx="1311020" cy="1311020"/>
            </a:xfrm>
            <a:prstGeom prst="rect">
              <a:avLst/>
            </a:prstGeom>
            <a:effectLst/>
          </p:spPr>
        </p:pic>
      </p:grpSp>
    </p:spTree>
    <p:extLst>
      <p:ext uri="{BB962C8B-B14F-4D97-AF65-F5344CB8AC3E}">
        <p14:creationId xmlns:p14="http://schemas.microsoft.com/office/powerpoint/2010/main" val="2480426850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2055223" y="1497873"/>
            <a:ext cx="6616781" cy="1434325"/>
          </a:xfrm>
          <a:prstGeom prst="rect">
            <a:avLst/>
          </a:prstGeom>
          <a:solidFill>
            <a:schemeClr val="bg1">
              <a:alpha val="90000"/>
            </a:schemeClr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00000" tIns="0" rIns="0" bIns="0" numCol="1" spcCol="1270" anchor="ctr" anchorCtr="0">
            <a:noAutofit/>
          </a:bodyPr>
          <a:lstStyle/>
          <a:p>
            <a:pPr marL="128588" lvl="1" indent="-128588" defTabSz="466725">
              <a:lnSpc>
                <a:spcPct val="90000"/>
              </a:lnSpc>
              <a:spcBef>
                <a:spcPct val="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ru-RU" sz="1050" dirty="0">
                <a:solidFill>
                  <a:schemeClr val="accent1"/>
                </a:solidFill>
              </a:rPr>
              <a:t>Государственные корпорации</a:t>
            </a:r>
          </a:p>
          <a:p>
            <a:pPr marL="128588" lvl="1" indent="-128588" defTabSz="466725">
              <a:lnSpc>
                <a:spcPct val="90000"/>
              </a:lnSpc>
              <a:spcBef>
                <a:spcPct val="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ru-RU" sz="1050" dirty="0">
                <a:solidFill>
                  <a:schemeClr val="accent1"/>
                </a:solidFill>
              </a:rPr>
              <a:t>Государственные компании</a:t>
            </a:r>
          </a:p>
          <a:p>
            <a:pPr marL="128588" lvl="1" indent="-128588" defTabSz="466725">
              <a:lnSpc>
                <a:spcPct val="90000"/>
              </a:lnSpc>
              <a:spcBef>
                <a:spcPct val="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ru-RU" sz="1050" dirty="0">
                <a:solidFill>
                  <a:schemeClr val="accent1"/>
                </a:solidFill>
              </a:rPr>
              <a:t>Публично-правовые компании</a:t>
            </a:r>
          </a:p>
          <a:p>
            <a:pPr marL="128588" lvl="1" indent="-128588" defTabSz="466725">
              <a:lnSpc>
                <a:spcPct val="90000"/>
              </a:lnSpc>
              <a:spcBef>
                <a:spcPct val="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ru-RU" sz="1050" dirty="0">
                <a:solidFill>
                  <a:schemeClr val="accent1"/>
                </a:solidFill>
              </a:rPr>
              <a:t>ГУП (выручка или активы </a:t>
            </a:r>
            <a:r>
              <a:rPr lang="en-US" sz="1050" dirty="0">
                <a:solidFill>
                  <a:schemeClr val="accent1"/>
                </a:solidFill>
              </a:rPr>
              <a:t>&gt; 10 </a:t>
            </a:r>
            <a:r>
              <a:rPr lang="ru-RU" sz="1050" dirty="0">
                <a:solidFill>
                  <a:schemeClr val="accent1"/>
                </a:solidFill>
              </a:rPr>
              <a:t>млрд. руб.)</a:t>
            </a:r>
          </a:p>
          <a:p>
            <a:pPr marL="128588" lvl="1" indent="-128588" defTabSz="466725">
              <a:lnSpc>
                <a:spcPct val="90000"/>
              </a:lnSpc>
              <a:spcBef>
                <a:spcPct val="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ru-RU" sz="1050" dirty="0">
                <a:solidFill>
                  <a:schemeClr val="accent1"/>
                </a:solidFill>
              </a:rPr>
              <a:t>Хозяйственные общества  (выручка или активы </a:t>
            </a:r>
            <a:r>
              <a:rPr lang="en-US" sz="1050" dirty="0">
                <a:solidFill>
                  <a:schemeClr val="accent1"/>
                </a:solidFill>
              </a:rPr>
              <a:t>&gt;</a:t>
            </a:r>
            <a:r>
              <a:rPr lang="ru-RU" sz="1050" dirty="0">
                <a:solidFill>
                  <a:schemeClr val="accent1"/>
                </a:solidFill>
              </a:rPr>
              <a:t> 10 млрд. руб.</a:t>
            </a:r>
            <a:r>
              <a:rPr lang="en-US" sz="1050" dirty="0">
                <a:solidFill>
                  <a:schemeClr val="accent1"/>
                </a:solidFill>
              </a:rPr>
              <a:t>)  c </a:t>
            </a:r>
            <a:r>
              <a:rPr lang="ru-RU" sz="1050" dirty="0">
                <a:solidFill>
                  <a:schemeClr val="accent1"/>
                </a:solidFill>
              </a:rPr>
              <a:t>долей государства </a:t>
            </a:r>
            <a:r>
              <a:rPr lang="en-US" sz="1050" dirty="0">
                <a:solidFill>
                  <a:schemeClr val="accent1"/>
                </a:solidFill>
              </a:rPr>
              <a:t>&gt;50%</a:t>
            </a:r>
            <a:endParaRPr lang="ru-RU" sz="1050" dirty="0">
              <a:solidFill>
                <a:schemeClr val="accent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055222" y="2932199"/>
            <a:ext cx="6616781" cy="1409849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00000" tIns="0" rIns="0" bIns="0" numCol="1" spcCol="1270" anchor="ctr" anchorCtr="0">
            <a:noAutofit/>
          </a:bodyPr>
          <a:lstStyle/>
          <a:p>
            <a:pPr marL="0" lvl="1" defTabSz="466725">
              <a:lnSpc>
                <a:spcPct val="90000"/>
              </a:lnSpc>
              <a:spcBef>
                <a:spcPct val="0"/>
              </a:spcBef>
              <a:spcAft>
                <a:spcPts val="450"/>
              </a:spcAft>
            </a:pPr>
            <a:r>
              <a:rPr lang="ru-RU" sz="1050" b="1" dirty="0">
                <a:solidFill>
                  <a:schemeClr val="accent1"/>
                </a:solidFill>
              </a:rPr>
              <a:t>Расширяется спектр компаний, на которых распространяется требование подготовки и публикации ПНО, в их состав </a:t>
            </a:r>
            <a:r>
              <a:rPr lang="en-US" sz="1050" b="1" dirty="0">
                <a:solidFill>
                  <a:schemeClr val="accent1"/>
                </a:solidFill>
              </a:rPr>
              <a:t> </a:t>
            </a:r>
            <a:r>
              <a:rPr lang="ru-RU" sz="1050" b="1" dirty="0">
                <a:solidFill>
                  <a:schemeClr val="accent1"/>
                </a:solidFill>
              </a:rPr>
              <a:t>дополнительно включаются:</a:t>
            </a:r>
          </a:p>
          <a:p>
            <a:pPr marL="128588" lvl="1" indent="-128588" defTabSz="466725">
              <a:lnSpc>
                <a:spcPct val="90000"/>
              </a:lnSpc>
              <a:spcBef>
                <a:spcPct val="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ru-RU" sz="1050" dirty="0">
                <a:solidFill>
                  <a:schemeClr val="accent1"/>
                </a:solidFill>
              </a:rPr>
              <a:t>Хозяйственные общества  (выручка или активы </a:t>
            </a:r>
            <a:r>
              <a:rPr lang="en-US" sz="1050" dirty="0">
                <a:solidFill>
                  <a:schemeClr val="accent1"/>
                </a:solidFill>
              </a:rPr>
              <a:t>&gt;</a:t>
            </a:r>
            <a:r>
              <a:rPr lang="ru-RU" sz="1050" dirty="0">
                <a:solidFill>
                  <a:schemeClr val="accent1"/>
                </a:solidFill>
              </a:rPr>
              <a:t> 10 млрд. руб.</a:t>
            </a:r>
            <a:r>
              <a:rPr lang="en-US" sz="1050" dirty="0">
                <a:solidFill>
                  <a:schemeClr val="accent1"/>
                </a:solidFill>
              </a:rPr>
              <a:t>)</a:t>
            </a:r>
            <a:endParaRPr lang="ru-RU" sz="1050" dirty="0">
              <a:solidFill>
                <a:schemeClr val="accent1"/>
              </a:solidFill>
            </a:endParaRPr>
          </a:p>
          <a:p>
            <a:pPr marL="128588" lvl="1" indent="-128588" defTabSz="466725">
              <a:lnSpc>
                <a:spcPct val="90000"/>
              </a:lnSpc>
              <a:spcBef>
                <a:spcPct val="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ru-RU" sz="1050" dirty="0">
                <a:solidFill>
                  <a:schemeClr val="accent1"/>
                </a:solidFill>
              </a:rPr>
              <a:t>Иные хозяйственные общества, ценные бумаги которых допущены к обращению</a:t>
            </a:r>
            <a:br>
              <a:rPr lang="ru-RU" sz="1050" dirty="0">
                <a:solidFill>
                  <a:schemeClr val="accent1"/>
                </a:solidFill>
              </a:rPr>
            </a:br>
            <a:r>
              <a:rPr lang="ru-RU" sz="1050" dirty="0">
                <a:solidFill>
                  <a:schemeClr val="accent1"/>
                </a:solidFill>
              </a:rPr>
              <a:t>на организованных торгах путем включения </a:t>
            </a:r>
            <a:br>
              <a:rPr lang="ru-RU" sz="1050" dirty="0">
                <a:solidFill>
                  <a:schemeClr val="accent1"/>
                </a:solidFill>
              </a:rPr>
            </a:br>
            <a:r>
              <a:rPr lang="ru-RU" sz="1050" dirty="0">
                <a:solidFill>
                  <a:schemeClr val="accent1"/>
                </a:solidFill>
              </a:rPr>
              <a:t>их в котировальные списки</a:t>
            </a:r>
          </a:p>
        </p:txBody>
      </p:sp>
      <p:grpSp>
        <p:nvGrpSpPr>
          <p:cNvPr id="3" name="Группа 2">
            <a:extLst>
              <a:ext uri="{FF2B5EF4-FFF2-40B4-BE49-F238E27FC236}">
                <a16:creationId xmlns="" xmlns:a16="http://schemas.microsoft.com/office/drawing/2014/main" id="{BDF0D63D-3569-45B4-811E-4DE33347EB12}"/>
              </a:ext>
            </a:extLst>
          </p:cNvPr>
          <p:cNvGrpSpPr/>
          <p:nvPr/>
        </p:nvGrpSpPr>
        <p:grpSpPr>
          <a:xfrm>
            <a:off x="471996" y="1497874"/>
            <a:ext cx="2330734" cy="2844174"/>
            <a:chOff x="1237059" y="1864520"/>
            <a:chExt cx="2330734" cy="2229551"/>
          </a:xfrm>
        </p:grpSpPr>
        <p:sp>
          <p:nvSpPr>
            <p:cNvPr id="11" name="Стрелка: пятиугольник 10"/>
            <p:cNvSpPr/>
            <p:nvPr/>
          </p:nvSpPr>
          <p:spPr>
            <a:xfrm>
              <a:off x="1237059" y="1864520"/>
              <a:ext cx="2330734" cy="1114775"/>
            </a:xfrm>
            <a:prstGeom prst="homePlate">
              <a:avLst/>
            </a:prstGeom>
            <a:gradFill>
              <a:gsLst>
                <a:gs pos="0">
                  <a:srgbClr val="9BD732"/>
                </a:gs>
                <a:gs pos="100000">
                  <a:schemeClr val="accent3"/>
                </a:gs>
              </a:gsLst>
              <a:lin ang="0" scaled="0"/>
            </a:gradFill>
            <a:ln w="12700"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252000" tIns="76725" rIns="76725" bIns="76725" numCol="1" spcCol="1270" anchor="ctr" anchorCtr="0">
              <a:noAutofit/>
            </a:bodyPr>
            <a:lstStyle/>
            <a:p>
              <a:pPr defTabSz="540048" fontAlgn="base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Этап 1           </a:t>
              </a:r>
              <a:r>
                <a:rPr lang="en-US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/>
              </a:r>
              <a:br>
                <a:rPr lang="en-US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</a:br>
              <a:r>
                <a:rPr lang="ru-RU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2020 — 2021</a:t>
              </a:r>
              <a:r>
                <a:rPr lang="en-US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 </a:t>
              </a:r>
              <a:r>
                <a:rPr lang="ru-RU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годы</a:t>
              </a:r>
            </a:p>
          </p:txBody>
        </p:sp>
        <p:sp>
          <p:nvSpPr>
            <p:cNvPr id="17" name="Стрелка: пятиугольник 16"/>
            <p:cNvSpPr/>
            <p:nvPr/>
          </p:nvSpPr>
          <p:spPr>
            <a:xfrm>
              <a:off x="1237059" y="2979296"/>
              <a:ext cx="2330734" cy="1114775"/>
            </a:xfrm>
            <a:prstGeom prst="homePlate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0" scaled="0"/>
            </a:gradFill>
            <a:ln w="12700"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252000" tIns="76725" rIns="76725" bIns="76725" numCol="1" spcCol="1270" anchor="ctr" anchorCtr="0">
              <a:noAutofit/>
            </a:bodyPr>
            <a:lstStyle/>
            <a:p>
              <a:pPr defTabSz="540048" fontAlgn="base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Этап 2</a:t>
              </a:r>
              <a:r>
                <a:rPr lang="en-US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/>
              </a:r>
              <a:br>
                <a:rPr lang="en-US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</a:br>
              <a:r>
                <a:rPr lang="ru-RU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с 2022 года</a:t>
              </a:r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58239D8-FC8A-4F01-92BC-D65F7396C0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Этапы развития ПНО (согласно проекту Закона </a:t>
            </a:r>
            <a:br>
              <a:rPr lang="ru-RU" dirty="0"/>
            </a:br>
            <a:r>
              <a:rPr lang="ru-RU" dirty="0"/>
              <a:t>«О публичной нефинансовой отчетности»)</a:t>
            </a:r>
          </a:p>
        </p:txBody>
      </p:sp>
    </p:spTree>
    <p:extLst>
      <p:ext uri="{BB962C8B-B14F-4D97-AF65-F5344CB8AC3E}">
        <p14:creationId xmlns:p14="http://schemas.microsoft.com/office/powerpoint/2010/main" val="2534248998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 vert="horz" lIns="0" tIns="0" rIns="0" bIns="0">
            <a:normAutofit/>
          </a:bodyPr>
          <a:lstStyle/>
          <a:p>
            <a:pPr>
              <a:lnSpc>
                <a:spcPct val="100000"/>
              </a:lnSpc>
            </a:pPr>
            <a:r>
              <a:rPr lang="ru-RU" dirty="0"/>
              <a:t>Рост внимания компаний к вопросам устойчивого развития</a:t>
            </a:r>
          </a:p>
        </p:txBody>
      </p:sp>
      <p:graphicFrame>
        <p:nvGraphicFramePr>
          <p:cNvPr id="22" name="Объект 11"/>
          <p:cNvGraphicFramePr>
            <a:graphicFrameLocks/>
          </p:cNvGraphicFramePr>
          <p:nvPr>
            <p:extLst/>
          </p:nvPr>
        </p:nvGraphicFramePr>
        <p:xfrm>
          <a:off x="2869949" y="1394233"/>
          <a:ext cx="5805739" cy="28608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3014362" y="4363125"/>
            <a:ext cx="2758456" cy="242502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defPPr>
              <a:defRPr lang="en-US"/>
            </a:defPPr>
            <a:lvl1pPr indent="0" defTabSz="685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788" i="1" kern="0">
                <a:solidFill>
                  <a:schemeClr val="accent1"/>
                </a:solidFill>
              </a:defRPr>
            </a:lvl1pPr>
            <a:lvl2pPr marL="0" indent="0" defTabSz="100794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b="1">
                <a:solidFill>
                  <a:schemeClr val="accent3"/>
                </a:solidFill>
              </a:defRPr>
            </a:lvl2pPr>
            <a:lvl3pPr marL="0" indent="0" defTabSz="100794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b="0">
                <a:solidFill>
                  <a:schemeClr val="accent3"/>
                </a:solidFill>
              </a:defRPr>
            </a:lvl3pPr>
            <a:lvl4pPr marL="0" indent="0" defTabSz="100794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b="0"/>
            </a:lvl4pPr>
            <a:lvl5pPr marL="180000" indent="-180000" defTabSz="100794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b="0"/>
            </a:lvl5pPr>
            <a:lvl6pPr marL="360000" indent="-180000" defTabSz="100794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 sz="900"/>
            </a:lvl6pPr>
            <a:lvl7pPr marL="180000" indent="-180000" defTabSz="100794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 sz="900"/>
            </a:lvl7pPr>
            <a:lvl8pPr marL="360000" indent="-180000" defTabSz="100794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lphaLcPeriod"/>
              <a:defRPr sz="900"/>
            </a:lvl8pPr>
            <a:lvl9pPr marL="0" indent="0" defTabSz="1007943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>
                <a:solidFill>
                  <a:schemeClr val="accent1"/>
                </a:solidFill>
              </a:defRPr>
            </a:lvl9pPr>
          </a:lstStyle>
          <a:p>
            <a:r>
              <a:rPr lang="ru-RU" dirty="0"/>
              <a:t>База </a:t>
            </a:r>
            <a:r>
              <a:rPr lang="ru-RU"/>
              <a:t>отчетов </a:t>
            </a:r>
            <a:r>
              <a:rPr lang="en-US" dirty="0"/>
              <a:t>GRI</a:t>
            </a:r>
            <a:r>
              <a:rPr lang="ru-RU" dirty="0"/>
              <a:t>, дата обращения</a:t>
            </a:r>
            <a:r>
              <a:rPr lang="ru-RU"/>
              <a:t>: 2</a:t>
            </a:r>
            <a:r>
              <a:rPr lang="en-US"/>
              <a:t>1</a:t>
            </a:r>
            <a:r>
              <a:rPr lang="ru-RU"/>
              <a:t>.0</a:t>
            </a:r>
            <a:r>
              <a:rPr lang="en-US"/>
              <a:t>1</a:t>
            </a:r>
            <a:r>
              <a:rPr lang="ru-RU"/>
              <a:t>.201</a:t>
            </a:r>
            <a:r>
              <a:rPr lang="en-US" dirty="0"/>
              <a:t>9</a:t>
            </a:r>
            <a:endParaRPr lang="ru-RU" dirty="0"/>
          </a:p>
        </p:txBody>
      </p:sp>
      <p:sp>
        <p:nvSpPr>
          <p:cNvPr id="24" name="Текст 11"/>
          <p:cNvSpPr txBox="1">
            <a:spLocks/>
          </p:cNvSpPr>
          <p:nvPr/>
        </p:nvSpPr>
        <p:spPr>
          <a:xfrm>
            <a:off x="471996" y="1486838"/>
            <a:ext cx="2118066" cy="142090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 defTabSz="755957">
              <a:spcAft>
                <a:spcPts val="450"/>
              </a:spcAft>
              <a:defRPr/>
            </a:pPr>
            <a:r>
              <a:rPr lang="ru-RU" sz="1050" dirty="0">
                <a:solidFill>
                  <a:srgbClr val="4F2D7F"/>
                </a:solidFill>
                <a:latin typeface="Arial"/>
              </a:rPr>
              <a:t>В мире ежегодно публикуются более </a:t>
            </a:r>
            <a:r>
              <a:rPr lang="en-US" sz="1050" dirty="0">
                <a:solidFill>
                  <a:srgbClr val="4F2D7F"/>
                </a:solidFill>
                <a:latin typeface="Arial"/>
              </a:rPr>
              <a:t>6</a:t>
            </a:r>
            <a:r>
              <a:rPr lang="ru-RU" sz="1050" dirty="0">
                <a:solidFill>
                  <a:srgbClr val="4F2D7F"/>
                </a:solidFill>
                <a:latin typeface="Arial"/>
              </a:rPr>
              <a:t> 000 нефинансовых отчетов</a:t>
            </a:r>
          </a:p>
          <a:p>
            <a:pPr defTabSz="755957">
              <a:spcAft>
                <a:spcPts val="450"/>
              </a:spcAft>
              <a:defRPr/>
            </a:pPr>
            <a:endParaRPr lang="ru-RU" sz="1050" dirty="0">
              <a:solidFill>
                <a:srgbClr val="4F2D7F"/>
              </a:solidFill>
              <a:latin typeface="Arial"/>
            </a:endParaRPr>
          </a:p>
          <a:p>
            <a:pPr defTabSz="755957">
              <a:spcAft>
                <a:spcPts val="450"/>
              </a:spcAft>
              <a:defRPr/>
            </a:pPr>
            <a:r>
              <a:rPr lang="ru-RU" sz="1050" dirty="0">
                <a:solidFill>
                  <a:srgbClr val="4F2D7F"/>
                </a:solidFill>
                <a:latin typeface="Arial"/>
              </a:rPr>
              <a:t>В </a:t>
            </a:r>
            <a:r>
              <a:rPr lang="ru-RU" sz="1050" dirty="0" err="1">
                <a:solidFill>
                  <a:srgbClr val="4F2D7F"/>
                </a:solidFill>
                <a:latin typeface="Arial"/>
              </a:rPr>
              <a:t>т.ч</a:t>
            </a:r>
            <a:r>
              <a:rPr lang="ru-RU" sz="1050" dirty="0">
                <a:solidFill>
                  <a:srgbClr val="4F2D7F"/>
                </a:solidFill>
                <a:latin typeface="Arial"/>
              </a:rPr>
              <a:t>. в базе данных </a:t>
            </a:r>
            <a:r>
              <a:rPr lang="en-US" sz="1050" dirty="0">
                <a:solidFill>
                  <a:srgbClr val="4F2D7F"/>
                </a:solidFill>
                <a:latin typeface="Arial"/>
              </a:rPr>
              <a:t>GRI</a:t>
            </a:r>
            <a:r>
              <a:rPr lang="ru-RU" sz="1050" dirty="0">
                <a:solidFill>
                  <a:srgbClr val="4F2D7F"/>
                </a:solidFill>
                <a:latin typeface="Arial"/>
              </a:rPr>
              <a:t> представлено около 70 отчетов организаций государственного сектора</a:t>
            </a:r>
          </a:p>
        </p:txBody>
      </p:sp>
    </p:spTree>
    <p:extLst>
      <p:ext uri="{BB962C8B-B14F-4D97-AF65-F5344CB8AC3E}">
        <p14:creationId xmlns:p14="http://schemas.microsoft.com/office/powerpoint/2010/main" val="576962602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Заголовок 1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dirty="0"/>
              <a:t>Отчетность в области устойчивого развития</a:t>
            </a:r>
            <a:br>
              <a:rPr lang="ru-RU" dirty="0"/>
            </a:br>
            <a:r>
              <a:rPr lang="ru-RU" dirty="0"/>
              <a:t>в РФ</a:t>
            </a:r>
          </a:p>
        </p:txBody>
      </p:sp>
      <p:sp>
        <p:nvSpPr>
          <p:cNvPr id="10" name="Содержимое 9"/>
          <p:cNvSpPr>
            <a:spLocks noGrp="1"/>
          </p:cNvSpPr>
          <p:nvPr>
            <p:ph idx="4294967295"/>
          </p:nvPr>
        </p:nvSpPr>
        <p:spPr>
          <a:xfrm>
            <a:off x="471996" y="1271001"/>
            <a:ext cx="7920566" cy="468312"/>
          </a:xfrm>
          <a:prstGeom prst="rect">
            <a:avLst/>
          </a:prstGeom>
        </p:spPr>
        <p:txBody>
          <a:bodyPr/>
          <a:lstStyle/>
          <a:p>
            <a:pPr marL="0" indent="0" defTabSz="694347" fontAlgn="base">
              <a:spcAft>
                <a:spcPct val="0"/>
              </a:spcAft>
              <a:buNone/>
            </a:pPr>
            <a:r>
              <a:rPr lang="ru-RU" altLang="ru-RU" sz="1200" dirty="0">
                <a:latin typeface="Arial" pitchFamily="34" charset="0"/>
              </a:rPr>
              <a:t>В Национальный Регистр нефинансовых отчетов РСПП внесены 175 компаний, зарегистрировано 922 отчета (на 19 января 2019 года)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42000" y="4226719"/>
            <a:ext cx="6811940" cy="271356"/>
          </a:xfrm>
          <a:prstGeom prst="rect">
            <a:avLst/>
          </a:prstGeom>
          <a:noFill/>
        </p:spPr>
        <p:txBody>
          <a:bodyPr lIns="62991" tIns="31496" rIns="62991" bIns="31496">
            <a:spAutoFit/>
          </a:bodyPr>
          <a:lstStyle/>
          <a:p>
            <a:pPr>
              <a:defRPr/>
            </a:pPr>
            <a:endParaRPr lang="ru-RU" sz="1350" dirty="0">
              <a:latin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581869" y="2192095"/>
            <a:ext cx="2362953" cy="3231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eaLnBrk="0" hangingPunct="0">
              <a:spcBef>
                <a:spcPct val="20000"/>
              </a:spcBef>
              <a:buSzPct val="75000"/>
            </a:pPr>
            <a:r>
              <a:rPr lang="ru-RU" sz="1050" b="1" i="1" dirty="0">
                <a:solidFill>
                  <a:srgbClr val="4F2D7F"/>
                </a:solidFill>
              </a:rPr>
              <a:t>Ежегодно в России публикуются более 70 нефинансовых отчетов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489943" y="1766667"/>
            <a:ext cx="3861735" cy="225190"/>
          </a:xfrm>
          <a:prstGeom prst="rect">
            <a:avLst/>
          </a:prstGeom>
          <a:noFill/>
        </p:spPr>
        <p:txBody>
          <a:bodyPr wrap="square" lIns="62991" tIns="31496" rIns="62991" bIns="31496" rtlCol="0">
            <a:spAutoFit/>
          </a:bodyPr>
          <a:lstStyle/>
          <a:p>
            <a:pPr algn="ctr"/>
            <a:r>
              <a:rPr lang="ru-RU" sz="1050" b="1" dirty="0">
                <a:solidFill>
                  <a:srgbClr val="4F2D7F"/>
                </a:solidFill>
              </a:rPr>
              <a:t>Динамика количества публикуемых отчетов </a:t>
            </a:r>
          </a:p>
        </p:txBody>
      </p:sp>
      <p:sp>
        <p:nvSpPr>
          <p:cNvPr id="13" name="Текст 17"/>
          <p:cNvSpPr txBox="1">
            <a:spLocks/>
          </p:cNvSpPr>
          <p:nvPr/>
        </p:nvSpPr>
        <p:spPr>
          <a:xfrm>
            <a:off x="471996" y="4482746"/>
            <a:ext cx="4224905" cy="151458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marL="0" indent="0" algn="l" defTabSz="100794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lang="en-US" sz="1323" kern="1200">
                <a:solidFill>
                  <a:schemeClr val="accent1"/>
                </a:solidFill>
                <a:latin typeface="Calibri" pitchFamily="34" charset="0"/>
                <a:ea typeface="Tahoma" pitchFamily="34" charset="0"/>
                <a:cs typeface="Tahoma" pitchFamily="34" charset="0"/>
              </a:defRPr>
            </a:lvl1pPr>
            <a:lvl2pPr marL="0" indent="0" algn="l" defTabSz="100794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lang="en-US" sz="900" b="1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2pPr>
            <a:lvl3pPr marL="0" indent="0" algn="l" defTabSz="100794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lang="en-US" sz="900" b="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marL="0" indent="0" algn="l" defTabSz="100794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lang="en-US" sz="9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000" indent="-180000" algn="l" defTabSz="100794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00" indent="-180000" algn="l" defTabSz="100794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0000" indent="-180000" algn="l" defTabSz="100794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00" indent="-180000" algn="l" defTabSz="100794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lphaLcPeriod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1007943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spcAft>
                <a:spcPts val="0"/>
              </a:spcAft>
            </a:pPr>
            <a:r>
              <a:rPr lang="ru-RU" sz="788" i="1" kern="0" dirty="0">
                <a:latin typeface="+mn-lt"/>
                <a:ea typeface="+mn-ea"/>
                <a:cs typeface="+mn-cs"/>
              </a:rPr>
              <a:t>Источник: Национальный Регистр корпоративных нефинансовых отчетов РСПП</a:t>
            </a:r>
          </a:p>
        </p:txBody>
      </p:sp>
      <p:graphicFrame>
        <p:nvGraphicFramePr>
          <p:cNvPr id="21" name="Диаграмма 20"/>
          <p:cNvGraphicFramePr>
            <a:graphicFrameLocks/>
          </p:cNvGraphicFramePr>
          <p:nvPr>
            <p:extLst/>
          </p:nvPr>
        </p:nvGraphicFramePr>
        <p:xfrm>
          <a:off x="200389" y="1755093"/>
          <a:ext cx="6535386" cy="2654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97483737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B94E5B00-FDBB-41A2-8A7A-ECE74D74C8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/>
              <a:t>Место отчетности в системе управления устойчивым развитием</a:t>
            </a:r>
            <a:endParaRPr lang="ru-RU" dirty="0"/>
          </a:p>
        </p:txBody>
      </p:sp>
      <p:grpSp>
        <p:nvGrpSpPr>
          <p:cNvPr id="21" name="Группа 20">
            <a:extLst>
              <a:ext uri="{FF2B5EF4-FFF2-40B4-BE49-F238E27FC236}">
                <a16:creationId xmlns="" xmlns:a16="http://schemas.microsoft.com/office/drawing/2014/main" id="{843C85C9-A4D2-4907-99CB-74508ECDAA6C}"/>
              </a:ext>
            </a:extLst>
          </p:cNvPr>
          <p:cNvGrpSpPr/>
          <p:nvPr/>
        </p:nvGrpSpPr>
        <p:grpSpPr>
          <a:xfrm>
            <a:off x="2744493" y="1287412"/>
            <a:ext cx="3374727" cy="3374726"/>
            <a:chOff x="2744494" y="1193128"/>
            <a:chExt cx="3374727" cy="3374726"/>
          </a:xfrm>
        </p:grpSpPr>
        <p:sp>
          <p:nvSpPr>
            <p:cNvPr id="7" name="Полилиния: фигура 6">
              <a:extLst>
                <a:ext uri="{FF2B5EF4-FFF2-40B4-BE49-F238E27FC236}">
                  <a16:creationId xmlns="" xmlns:a16="http://schemas.microsoft.com/office/drawing/2014/main" id="{ED8AD12E-8B8A-49D7-97CA-AC52E9609B46}"/>
                </a:ext>
              </a:extLst>
            </p:cNvPr>
            <p:cNvSpPr/>
            <p:nvPr/>
          </p:nvSpPr>
          <p:spPr>
            <a:xfrm>
              <a:off x="3022886" y="1373631"/>
              <a:ext cx="2915830" cy="2915830"/>
            </a:xfrm>
            <a:custGeom>
              <a:avLst/>
              <a:gdLst>
                <a:gd name="connsiteX0" fmla="*/ 1457915 w 2915830"/>
                <a:gd name="connsiteY0" fmla="*/ 0 h 2915830"/>
                <a:gd name="connsiteX1" fmla="*/ 2915830 w 2915830"/>
                <a:gd name="connsiteY1" fmla="*/ 1457915 h 2915830"/>
                <a:gd name="connsiteX2" fmla="*/ 1457915 w 2915830"/>
                <a:gd name="connsiteY2" fmla="*/ 1457915 h 2915830"/>
                <a:gd name="connsiteX3" fmla="*/ 1457915 w 2915830"/>
                <a:gd name="connsiteY3" fmla="*/ 0 h 2915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15830" h="2915830">
                  <a:moveTo>
                    <a:pt x="1457915" y="0"/>
                  </a:moveTo>
                  <a:cubicBezTo>
                    <a:pt x="2263099" y="0"/>
                    <a:pt x="2915830" y="652731"/>
                    <a:pt x="2915830" y="1457915"/>
                  </a:cubicBezTo>
                  <a:lnTo>
                    <a:pt x="1457915" y="1457915"/>
                  </a:lnTo>
                  <a:lnTo>
                    <a:pt x="1457915" y="0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60000"/>
                    <a:lumOff val="40000"/>
                  </a:schemeClr>
                </a:gs>
                <a:gs pos="100000">
                  <a:schemeClr val="accent1"/>
                </a:gs>
              </a:gsLst>
              <a:lin ang="0" scaled="0"/>
            </a:gra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59251" tIns="615771" rIns="303359" bIns="1524537" numCol="1" spcCol="1270" anchor="ctr" anchorCtr="0"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1" i="0" u="none" strike="noStrike" kern="1200" cap="none" normalizeH="0" baseline="0" dirty="0">
                  <a:ln/>
                  <a:effectLst/>
                  <a:latin typeface="+mj-lt"/>
                  <a:cs typeface="Arial" charset="0"/>
                </a:rPr>
                <a:t>Стратегическое видение</a:t>
              </a:r>
              <a:endParaRPr kumimoji="0" lang="ru-RU" sz="900" b="1" i="1" u="none" strike="noStrike" kern="1200" cap="none" normalizeH="0" baseline="0" dirty="0">
                <a:ln/>
                <a:effectLst/>
                <a:latin typeface="+mj-lt"/>
                <a:cs typeface="Arial" charset="0"/>
              </a:endParaRPr>
            </a:p>
          </p:txBody>
        </p:sp>
        <p:sp>
          <p:nvSpPr>
            <p:cNvPr id="8" name="Полилиния: фигура 7">
              <a:extLst>
                <a:ext uri="{FF2B5EF4-FFF2-40B4-BE49-F238E27FC236}">
                  <a16:creationId xmlns="" xmlns:a16="http://schemas.microsoft.com/office/drawing/2014/main" id="{2BD1AC7D-8618-4BF3-A196-3F392B5EAB44}"/>
                </a:ext>
              </a:extLst>
            </p:cNvPr>
            <p:cNvSpPr/>
            <p:nvPr/>
          </p:nvSpPr>
          <p:spPr>
            <a:xfrm>
              <a:off x="3022886" y="1471520"/>
              <a:ext cx="2915830" cy="2915830"/>
            </a:xfrm>
            <a:custGeom>
              <a:avLst/>
              <a:gdLst>
                <a:gd name="connsiteX0" fmla="*/ 2915830 w 2915830"/>
                <a:gd name="connsiteY0" fmla="*/ 1457915 h 2915830"/>
                <a:gd name="connsiteX1" fmla="*/ 1457915 w 2915830"/>
                <a:gd name="connsiteY1" fmla="*/ 2915830 h 2915830"/>
                <a:gd name="connsiteX2" fmla="*/ 1457915 w 2915830"/>
                <a:gd name="connsiteY2" fmla="*/ 1457915 h 2915830"/>
                <a:gd name="connsiteX3" fmla="*/ 2915830 w 2915830"/>
                <a:gd name="connsiteY3" fmla="*/ 1457915 h 2915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15830" h="2915830">
                  <a:moveTo>
                    <a:pt x="2915830" y="1457915"/>
                  </a:moveTo>
                  <a:cubicBezTo>
                    <a:pt x="2915830" y="2263099"/>
                    <a:pt x="2263099" y="2915830"/>
                    <a:pt x="1457915" y="2915830"/>
                  </a:cubicBezTo>
                  <a:lnTo>
                    <a:pt x="1457915" y="1457915"/>
                  </a:lnTo>
                  <a:lnTo>
                    <a:pt x="2915830" y="1457915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0" scaled="0"/>
            </a:gra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59251" tIns="1524538" rIns="303359" bIns="615770" numCol="1" spcCol="1270" anchor="ctr" anchorCtr="0"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50" b="1" i="0" u="none" strike="noStrike" kern="1200" cap="none" normalizeH="0" baseline="0" dirty="0">
                  <a:ln/>
                  <a:effectLst/>
                  <a:latin typeface="+mj-lt"/>
                  <a:cs typeface="Arial" charset="0"/>
                </a:rPr>
                <a:t>Планирование</a:t>
              </a:r>
            </a:p>
          </p:txBody>
        </p:sp>
        <p:sp>
          <p:nvSpPr>
            <p:cNvPr id="9" name="Полилиния: фигура 8">
              <a:extLst>
                <a:ext uri="{FF2B5EF4-FFF2-40B4-BE49-F238E27FC236}">
                  <a16:creationId xmlns="" xmlns:a16="http://schemas.microsoft.com/office/drawing/2014/main" id="{7383C177-799A-4C4A-9691-EA55AE7229A5}"/>
                </a:ext>
              </a:extLst>
            </p:cNvPr>
            <p:cNvSpPr/>
            <p:nvPr/>
          </p:nvSpPr>
          <p:spPr>
            <a:xfrm>
              <a:off x="2924998" y="1471520"/>
              <a:ext cx="2915830" cy="2915830"/>
            </a:xfrm>
            <a:custGeom>
              <a:avLst/>
              <a:gdLst>
                <a:gd name="connsiteX0" fmla="*/ 1457915 w 2915830"/>
                <a:gd name="connsiteY0" fmla="*/ 2915830 h 2915830"/>
                <a:gd name="connsiteX1" fmla="*/ 0 w 2915830"/>
                <a:gd name="connsiteY1" fmla="*/ 1457915 h 2915830"/>
                <a:gd name="connsiteX2" fmla="*/ 1457915 w 2915830"/>
                <a:gd name="connsiteY2" fmla="*/ 1457915 h 2915830"/>
                <a:gd name="connsiteX3" fmla="*/ 1457915 w 2915830"/>
                <a:gd name="connsiteY3" fmla="*/ 2915830 h 2915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15830" h="2915830">
                  <a:moveTo>
                    <a:pt x="1457915" y="2915830"/>
                  </a:moveTo>
                  <a:cubicBezTo>
                    <a:pt x="652731" y="2915830"/>
                    <a:pt x="0" y="2263099"/>
                    <a:pt x="0" y="1457915"/>
                  </a:cubicBezTo>
                  <a:lnTo>
                    <a:pt x="1457915" y="1457915"/>
                  </a:lnTo>
                  <a:lnTo>
                    <a:pt x="1457915" y="2915830"/>
                  </a:lnTo>
                  <a:close/>
                </a:path>
              </a:pathLst>
            </a:custGeom>
            <a:gradFill>
              <a:gsLst>
                <a:gs pos="0">
                  <a:srgbClr val="9BD732"/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0" scaled="0"/>
            </a:gra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02090" tIns="1523268" rIns="1557980" bIns="614500" numCol="1" spcCol="1270" anchor="ctr" anchorCtr="0"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50" b="1" i="0" u="none" strike="noStrike" kern="1200" cap="none" normalizeH="0" baseline="0" dirty="0">
                  <a:ln/>
                  <a:effectLst/>
                  <a:latin typeface="+mj-lt"/>
                  <a:cs typeface="Arial" charset="0"/>
                </a:rPr>
                <a:t>Претворение</a:t>
              </a:r>
              <a:r>
                <a:rPr kumimoji="0" lang="en-US" sz="1050" b="1" i="0" u="none" strike="noStrike" kern="1200" cap="none" normalizeH="0" baseline="0" dirty="0">
                  <a:ln/>
                  <a:effectLst/>
                  <a:latin typeface="+mj-lt"/>
                  <a:cs typeface="Arial" charset="0"/>
                </a:rPr>
                <a:t/>
              </a:r>
              <a:br>
                <a:rPr kumimoji="0" lang="en-US" sz="1050" b="1" i="0" u="none" strike="noStrike" kern="1200" cap="none" normalizeH="0" baseline="0" dirty="0">
                  <a:ln/>
                  <a:effectLst/>
                  <a:latin typeface="+mj-lt"/>
                  <a:cs typeface="Arial" charset="0"/>
                </a:rPr>
              </a:br>
              <a:r>
                <a:rPr kumimoji="0" lang="ru-RU" sz="1050" b="1" i="0" u="none" strike="noStrike" kern="1200" cap="none" normalizeH="0" baseline="0" dirty="0">
                  <a:ln/>
                  <a:effectLst/>
                  <a:latin typeface="+mj-lt"/>
                  <a:cs typeface="Arial" charset="0"/>
                </a:rPr>
                <a:t>в жизнь</a:t>
              </a:r>
              <a:endParaRPr kumimoji="0" lang="ru-RU" sz="900" b="1" i="1" u="none" strike="noStrike" kern="1200" cap="none" normalizeH="0" baseline="0" dirty="0">
                <a:ln/>
                <a:effectLst/>
                <a:latin typeface="+mj-lt"/>
                <a:cs typeface="Arial" charset="0"/>
              </a:endParaRPr>
            </a:p>
          </p:txBody>
        </p:sp>
        <p:sp>
          <p:nvSpPr>
            <p:cNvPr id="10" name="Полилиния: фигура 9">
              <a:extLst>
                <a:ext uri="{FF2B5EF4-FFF2-40B4-BE49-F238E27FC236}">
                  <a16:creationId xmlns="" xmlns:a16="http://schemas.microsoft.com/office/drawing/2014/main" id="{2AF7F710-5A24-452F-A7E2-47F5FC85B01C}"/>
                </a:ext>
              </a:extLst>
            </p:cNvPr>
            <p:cNvSpPr/>
            <p:nvPr/>
          </p:nvSpPr>
          <p:spPr>
            <a:xfrm>
              <a:off x="2924998" y="1373631"/>
              <a:ext cx="2915830" cy="2915830"/>
            </a:xfrm>
            <a:custGeom>
              <a:avLst/>
              <a:gdLst>
                <a:gd name="connsiteX0" fmla="*/ 0 w 2915830"/>
                <a:gd name="connsiteY0" fmla="*/ 1457915 h 2915830"/>
                <a:gd name="connsiteX1" fmla="*/ 1457915 w 2915830"/>
                <a:gd name="connsiteY1" fmla="*/ 0 h 2915830"/>
                <a:gd name="connsiteX2" fmla="*/ 1457915 w 2915830"/>
                <a:gd name="connsiteY2" fmla="*/ 1457915 h 2915830"/>
                <a:gd name="connsiteX3" fmla="*/ 0 w 2915830"/>
                <a:gd name="connsiteY3" fmla="*/ 1457915 h 2915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15830" h="2915830">
                  <a:moveTo>
                    <a:pt x="0" y="1457915"/>
                  </a:moveTo>
                  <a:cubicBezTo>
                    <a:pt x="0" y="652731"/>
                    <a:pt x="652731" y="0"/>
                    <a:pt x="1457915" y="0"/>
                  </a:cubicBezTo>
                  <a:lnTo>
                    <a:pt x="1457915" y="1457915"/>
                  </a:lnTo>
                  <a:lnTo>
                    <a:pt x="0" y="1457915"/>
                  </a:lnTo>
                  <a:close/>
                </a:path>
              </a:pathLst>
            </a:custGeom>
            <a:gradFill>
              <a:gsLst>
                <a:gs pos="0">
                  <a:srgbClr val="9BD732"/>
                </a:gs>
                <a:gs pos="100000">
                  <a:schemeClr val="accent3"/>
                </a:gs>
              </a:gsLst>
              <a:lin ang="0" scaled="0"/>
            </a:gra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02090" tIns="614501" rIns="1557980" bIns="1523267" numCol="1" spcCol="1270" anchor="ctr" anchorCtr="0"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50" b="1" i="0" u="none" strike="noStrike" kern="1200" cap="none" normalizeH="0" baseline="0" dirty="0">
                  <a:ln/>
                  <a:effectLst/>
                  <a:latin typeface="+mj-lt"/>
                  <a:cs typeface="Arial" charset="0"/>
                </a:rPr>
                <a:t>Мониторинг,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50" b="1" i="0" u="none" strike="noStrike" kern="1200" cap="none" normalizeH="0" baseline="0" dirty="0">
                  <a:ln/>
                  <a:effectLst/>
                  <a:latin typeface="+mj-lt"/>
                  <a:cs typeface="Arial" charset="0"/>
                </a:rPr>
                <a:t>корректировка</a:t>
              </a:r>
              <a:r>
                <a:rPr lang="en-US" sz="1050" b="1" dirty="0">
                  <a:ln/>
                  <a:latin typeface="+mj-lt"/>
                  <a:cs typeface="Arial" charset="0"/>
                </a:rPr>
                <a:t>,</a:t>
              </a:r>
              <a:r>
                <a:rPr kumimoji="0" lang="ru-RU" sz="1050" b="1" i="0" u="none" strike="noStrike" kern="1200" cap="none" normalizeH="0" baseline="0" dirty="0">
                  <a:ln/>
                  <a:effectLst/>
                  <a:latin typeface="+mj-lt"/>
                  <a:cs typeface="Arial" charset="0"/>
                </a:rPr>
                <a:t>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50" b="1" i="0" u="none" strike="noStrike" kern="1200" cap="none" normalizeH="0" baseline="0" dirty="0">
                  <a:ln/>
                  <a:effectLst/>
                  <a:latin typeface="+mj-lt"/>
                  <a:cs typeface="Arial" charset="0"/>
                </a:rPr>
                <a:t> отчетность</a:t>
              </a:r>
              <a:endParaRPr kumimoji="0" lang="ru-RU" sz="900" b="1" i="1" u="none" strike="noStrike" kern="1200" cap="none" normalizeH="0" baseline="0" dirty="0">
                <a:ln/>
                <a:effectLst/>
                <a:latin typeface="+mj-lt"/>
                <a:cs typeface="Arial" charset="0"/>
              </a:endParaRPr>
            </a:p>
          </p:txBody>
        </p:sp>
        <p:sp>
          <p:nvSpPr>
            <p:cNvPr id="11" name="Стрелка: круговая 10">
              <a:extLst>
                <a:ext uri="{FF2B5EF4-FFF2-40B4-BE49-F238E27FC236}">
                  <a16:creationId xmlns="" xmlns:a16="http://schemas.microsoft.com/office/drawing/2014/main" id="{3EA7C9F6-4E4E-423A-979A-484CCFF15384}"/>
                </a:ext>
              </a:extLst>
            </p:cNvPr>
            <p:cNvSpPr/>
            <p:nvPr/>
          </p:nvSpPr>
          <p:spPr>
            <a:xfrm>
              <a:off x="2842383" y="1193128"/>
              <a:ext cx="3276838" cy="3276838"/>
            </a:xfrm>
            <a:prstGeom prst="circularArrow">
              <a:avLst>
                <a:gd name="adj1" fmla="val 5085"/>
                <a:gd name="adj2" fmla="val 327528"/>
                <a:gd name="adj3" fmla="val 21272472"/>
                <a:gd name="adj4" fmla="val 16200000"/>
                <a:gd name="adj5" fmla="val 5932"/>
              </a:avLst>
            </a:prstGeom>
            <a:solidFill>
              <a:schemeClr val="accent2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Стрелка: круговая 11">
              <a:extLst>
                <a:ext uri="{FF2B5EF4-FFF2-40B4-BE49-F238E27FC236}">
                  <a16:creationId xmlns="" xmlns:a16="http://schemas.microsoft.com/office/drawing/2014/main" id="{4E179BE0-BD2A-4C7C-825A-9F5554BA7650}"/>
                </a:ext>
              </a:extLst>
            </p:cNvPr>
            <p:cNvSpPr/>
            <p:nvPr/>
          </p:nvSpPr>
          <p:spPr>
            <a:xfrm>
              <a:off x="2842383" y="1291016"/>
              <a:ext cx="3276838" cy="3276838"/>
            </a:xfrm>
            <a:prstGeom prst="circularArrow">
              <a:avLst>
                <a:gd name="adj1" fmla="val 5085"/>
                <a:gd name="adj2" fmla="val 327528"/>
                <a:gd name="adj3" fmla="val 5072472"/>
                <a:gd name="adj4" fmla="val 0"/>
                <a:gd name="adj5" fmla="val 5932"/>
              </a:avLst>
            </a:prstGeom>
            <a:solidFill>
              <a:schemeClr val="accent2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Стрелка: круговая 12">
              <a:extLst>
                <a:ext uri="{FF2B5EF4-FFF2-40B4-BE49-F238E27FC236}">
                  <a16:creationId xmlns="" xmlns:a16="http://schemas.microsoft.com/office/drawing/2014/main" id="{93AC2204-B119-4BAA-98A1-959742A122A2}"/>
                </a:ext>
              </a:extLst>
            </p:cNvPr>
            <p:cNvSpPr/>
            <p:nvPr/>
          </p:nvSpPr>
          <p:spPr>
            <a:xfrm>
              <a:off x="2744494" y="1291016"/>
              <a:ext cx="3276838" cy="3276838"/>
            </a:xfrm>
            <a:prstGeom prst="circularArrow">
              <a:avLst>
                <a:gd name="adj1" fmla="val 5085"/>
                <a:gd name="adj2" fmla="val 327528"/>
                <a:gd name="adj3" fmla="val 10472472"/>
                <a:gd name="adj4" fmla="val 5400000"/>
                <a:gd name="adj5" fmla="val 5932"/>
              </a:avLst>
            </a:prstGeom>
            <a:solidFill>
              <a:schemeClr val="accent2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Стрелка: круговая 13">
              <a:extLst>
                <a:ext uri="{FF2B5EF4-FFF2-40B4-BE49-F238E27FC236}">
                  <a16:creationId xmlns="" xmlns:a16="http://schemas.microsoft.com/office/drawing/2014/main" id="{7F45765B-A4FE-4366-ADEA-81652826D89B}"/>
                </a:ext>
              </a:extLst>
            </p:cNvPr>
            <p:cNvSpPr/>
            <p:nvPr/>
          </p:nvSpPr>
          <p:spPr>
            <a:xfrm>
              <a:off x="2744494" y="1193128"/>
              <a:ext cx="3276838" cy="3276838"/>
            </a:xfrm>
            <a:prstGeom prst="circularArrow">
              <a:avLst>
                <a:gd name="adj1" fmla="val 5085"/>
                <a:gd name="adj2" fmla="val 327528"/>
                <a:gd name="adj3" fmla="val 15872472"/>
                <a:gd name="adj4" fmla="val 10800000"/>
                <a:gd name="adj5" fmla="val 5932"/>
              </a:avLst>
            </a:prstGeom>
            <a:solidFill>
              <a:schemeClr val="accent2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15" name="Текст 6">
            <a:extLst>
              <a:ext uri="{FF2B5EF4-FFF2-40B4-BE49-F238E27FC236}">
                <a16:creationId xmlns="" xmlns:a16="http://schemas.microsoft.com/office/drawing/2014/main" id="{F1A64E64-4DC7-451E-B415-6D1E18225092}"/>
              </a:ext>
            </a:extLst>
          </p:cNvPr>
          <p:cNvSpPr txBox="1">
            <a:spLocks/>
          </p:cNvSpPr>
          <p:nvPr/>
        </p:nvSpPr>
        <p:spPr>
          <a:xfrm>
            <a:off x="1490686" y="3769197"/>
            <a:ext cx="2507615" cy="753745"/>
          </a:xfrm>
          <a:prstGeom prst="rect">
            <a:avLst/>
          </a:prstGeom>
          <a:solidFill>
            <a:schemeClr val="bg1">
              <a:alpha val="46000"/>
            </a:schemeClr>
          </a:solidFill>
          <a:ln w="19050">
            <a:solidFill>
              <a:schemeClr val="accent5"/>
            </a:solidFill>
          </a:ln>
        </p:spPr>
        <p:txBody>
          <a:bodyPr vert="horz" lIns="72000" tIns="72000" rIns="72000" bIns="72000" rtlCol="0" anchor="ctr" anchorCtr="0">
            <a:noAutofit/>
          </a:bodyPr>
          <a:lstStyle>
            <a:lvl1pPr marL="360000" indent="-36000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00" indent="-36000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000" indent="-360000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000" indent="-360000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+mj-lt"/>
              <a:buAutoNum type="alphaLcPeriod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Arial"/>
              <a:buNone/>
              <a:defRPr sz="24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0" indent="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00" indent="-36000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00" indent="-36000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" indent="-36000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000" dirty="0"/>
              <a:t>Улучшайте</a:t>
            </a:r>
            <a:r>
              <a:rPr lang="en-US" sz="1000" dirty="0"/>
              <a:t> </a:t>
            </a:r>
            <a:r>
              <a:rPr lang="ru-RU" sz="1000" dirty="0"/>
              <a:t>функционирование</a:t>
            </a:r>
            <a:r>
              <a:rPr lang="en-US" sz="1000" dirty="0"/>
              <a:t> </a:t>
            </a:r>
            <a:r>
              <a:rPr lang="ru-RU" sz="1000" dirty="0"/>
              <a:t>компании</a:t>
            </a:r>
          </a:p>
        </p:txBody>
      </p:sp>
      <p:sp>
        <p:nvSpPr>
          <p:cNvPr id="16" name="Текст 6">
            <a:extLst>
              <a:ext uri="{FF2B5EF4-FFF2-40B4-BE49-F238E27FC236}">
                <a16:creationId xmlns="" xmlns:a16="http://schemas.microsoft.com/office/drawing/2014/main" id="{0C8D333B-6959-49D4-93C6-F7C9930944A1}"/>
              </a:ext>
            </a:extLst>
          </p:cNvPr>
          <p:cNvSpPr txBox="1">
            <a:spLocks/>
          </p:cNvSpPr>
          <p:nvPr/>
        </p:nvSpPr>
        <p:spPr>
          <a:xfrm>
            <a:off x="4865412" y="3769197"/>
            <a:ext cx="2507615" cy="753745"/>
          </a:xfrm>
          <a:prstGeom prst="rect">
            <a:avLst/>
          </a:prstGeom>
          <a:solidFill>
            <a:schemeClr val="bg1">
              <a:alpha val="46000"/>
            </a:schemeClr>
          </a:solidFill>
          <a:ln w="19050">
            <a:solidFill>
              <a:schemeClr val="accent1"/>
            </a:solidFill>
          </a:ln>
        </p:spPr>
        <p:txBody>
          <a:bodyPr vert="horz" lIns="72000" tIns="72000" rIns="72000" bIns="72000" rtlCol="0" anchor="ctr" anchorCtr="0">
            <a:noAutofit/>
          </a:bodyPr>
          <a:lstStyle>
            <a:lvl1pPr marL="360000" indent="-36000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00" indent="-36000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000" indent="-360000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000" indent="-360000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+mj-lt"/>
              <a:buAutoNum type="alphaLcPeriod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Arial"/>
              <a:buNone/>
              <a:defRPr sz="24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0" indent="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00" indent="-36000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00" indent="-36000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" indent="-36000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000" dirty="0"/>
              <a:t>Определите, что должно быть</a:t>
            </a:r>
            <a:r>
              <a:rPr lang="en-US" sz="1000" dirty="0"/>
              <a:t> </a:t>
            </a:r>
            <a:r>
              <a:rPr lang="ru-RU" sz="1000" dirty="0"/>
              <a:t>сделано, для того чтобы улучшить функционирование компании</a:t>
            </a:r>
          </a:p>
        </p:txBody>
      </p:sp>
      <p:sp>
        <p:nvSpPr>
          <p:cNvPr id="17" name="Текст 6">
            <a:extLst>
              <a:ext uri="{FF2B5EF4-FFF2-40B4-BE49-F238E27FC236}">
                <a16:creationId xmlns="" xmlns:a16="http://schemas.microsoft.com/office/drawing/2014/main" id="{97297789-7B6D-42C2-BC3D-ABB3B1A5501D}"/>
              </a:ext>
            </a:extLst>
          </p:cNvPr>
          <p:cNvSpPr txBox="1">
            <a:spLocks/>
          </p:cNvSpPr>
          <p:nvPr/>
        </p:nvSpPr>
        <p:spPr>
          <a:xfrm>
            <a:off x="4865412" y="1395498"/>
            <a:ext cx="2507615" cy="753745"/>
          </a:xfrm>
          <a:prstGeom prst="rect">
            <a:avLst/>
          </a:prstGeom>
          <a:solidFill>
            <a:schemeClr val="bg1">
              <a:alpha val="46000"/>
            </a:schemeClr>
          </a:solidFill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vert="horz" lIns="72000" tIns="72000" rIns="72000" bIns="72000" rtlCol="0" anchor="ctr" anchorCtr="0">
            <a:noAutofit/>
          </a:bodyPr>
          <a:lstStyle>
            <a:lvl1pPr marL="360000" indent="-36000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00" indent="-36000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000" indent="-360000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000" indent="-360000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+mj-lt"/>
              <a:buAutoNum type="alphaLcPeriod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Arial"/>
              <a:buNone/>
              <a:defRPr sz="24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0" indent="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00" indent="-36000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00" indent="-36000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" indent="-36000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000" dirty="0"/>
              <a:t>Определитесь со своим видением</a:t>
            </a:r>
            <a:r>
              <a:rPr lang="en-US" sz="1000" dirty="0"/>
              <a:t> </a:t>
            </a:r>
            <a:r>
              <a:rPr lang="ru-RU" sz="1000" dirty="0"/>
              <a:t>устойчивого развития компании и заручитесь поддержкой лидеров</a:t>
            </a:r>
          </a:p>
        </p:txBody>
      </p:sp>
      <p:sp>
        <p:nvSpPr>
          <p:cNvPr id="18" name="Текст 6">
            <a:extLst>
              <a:ext uri="{FF2B5EF4-FFF2-40B4-BE49-F238E27FC236}">
                <a16:creationId xmlns="" xmlns:a16="http://schemas.microsoft.com/office/drawing/2014/main" id="{F9C3C265-C1C6-4B5B-A262-028D797D64F6}"/>
              </a:ext>
            </a:extLst>
          </p:cNvPr>
          <p:cNvSpPr txBox="1">
            <a:spLocks/>
          </p:cNvSpPr>
          <p:nvPr/>
        </p:nvSpPr>
        <p:spPr>
          <a:xfrm>
            <a:off x="1490686" y="1405695"/>
            <a:ext cx="2507615" cy="753745"/>
          </a:xfrm>
          <a:prstGeom prst="rect">
            <a:avLst/>
          </a:prstGeom>
          <a:solidFill>
            <a:schemeClr val="bg1">
              <a:alpha val="46000"/>
            </a:schemeClr>
          </a:solidFill>
          <a:ln w="19050">
            <a:solidFill>
              <a:schemeClr val="accent3"/>
            </a:solidFill>
          </a:ln>
        </p:spPr>
        <p:txBody>
          <a:bodyPr vert="horz" lIns="72000" tIns="72000" rIns="72000" bIns="72000" rtlCol="0" anchor="ctr" anchorCtr="0">
            <a:noAutofit/>
          </a:bodyPr>
          <a:lstStyle>
            <a:lvl1pPr marL="360000" indent="-36000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00" indent="-36000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000" indent="-360000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000" indent="-360000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+mj-lt"/>
              <a:buAutoNum type="alphaLcPeriod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Arial"/>
              <a:buNone/>
              <a:defRPr sz="24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0" indent="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00" indent="-36000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00" indent="-36000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" indent="-36000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000" dirty="0"/>
              <a:t>Измеряйте результативность</a:t>
            </a:r>
            <a:r>
              <a:rPr lang="en-US" sz="1000" dirty="0"/>
              <a:t> </a:t>
            </a:r>
            <a:r>
              <a:rPr lang="ru-RU" sz="1000" dirty="0"/>
              <a:t>своей деятельности и доносите информацию о ней до заинтересованных сторон</a:t>
            </a:r>
          </a:p>
        </p:txBody>
      </p:sp>
    </p:spTree>
    <p:extLst>
      <p:ext uri="{BB962C8B-B14F-4D97-AF65-F5344CB8AC3E}">
        <p14:creationId xmlns:p14="http://schemas.microsoft.com/office/powerpoint/2010/main" val="6663784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90DE3DEE-3E64-854C-AE28-987E3895D541}"/>
              </a:ext>
            </a:extLst>
          </p:cNvPr>
          <p:cNvSpPr txBox="1"/>
          <p:nvPr/>
        </p:nvSpPr>
        <p:spPr>
          <a:xfrm>
            <a:off x="471996" y="1420245"/>
            <a:ext cx="8203692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350" b="1" dirty="0">
                <a:solidFill>
                  <a:schemeClr val="accent1"/>
                </a:solidFill>
              </a:rPr>
              <a:t>Аудиторские компании, как члены бизнес-сообщества, должны определить свои задачи в реализации Повестки устойчивого развития ООН через: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0BA3DBF7-2659-384F-AED9-CF4460FE4B51}"/>
              </a:ext>
            </a:extLst>
          </p:cNvPr>
          <p:cNvSpPr txBox="1"/>
          <p:nvPr/>
        </p:nvSpPr>
        <p:spPr>
          <a:xfrm>
            <a:off x="471996" y="2023488"/>
            <a:ext cx="4412424" cy="25622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1350" b="1" dirty="0">
                <a:solidFill>
                  <a:schemeClr val="accent5"/>
                </a:solidFill>
              </a:rPr>
              <a:t>Ответственное ведение собственного бизнеса</a:t>
            </a:r>
            <a:endParaRPr lang="ru-RU" sz="1200" b="1" dirty="0">
              <a:solidFill>
                <a:schemeClr val="accent5"/>
              </a:solidFill>
            </a:endParaRPr>
          </a:p>
          <a:p>
            <a:pPr marL="214313" indent="-21431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200" dirty="0"/>
              <a:t>общая  политика и управление</a:t>
            </a:r>
          </a:p>
          <a:p>
            <a:pPr marL="214313" indent="-21431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200" dirty="0"/>
              <a:t>права человека</a:t>
            </a:r>
          </a:p>
          <a:p>
            <a:pPr marL="214313" indent="-21431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200" dirty="0"/>
              <a:t>трудовые отношения</a:t>
            </a:r>
          </a:p>
          <a:p>
            <a:pPr marL="214313" indent="-21431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200" dirty="0"/>
              <a:t>охрана окружающей среды  </a:t>
            </a:r>
          </a:p>
          <a:p>
            <a:pPr marL="214313" indent="-21431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200" dirty="0"/>
              <a:t>интересы клиентов</a:t>
            </a:r>
          </a:p>
          <a:p>
            <a:pPr marL="214313" indent="-21431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200" dirty="0"/>
              <a:t>инновации</a:t>
            </a:r>
          </a:p>
          <a:p>
            <a:pPr marL="214313" indent="-21431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200" dirty="0"/>
              <a:t>борьба с коррупцией</a:t>
            </a:r>
          </a:p>
          <a:p>
            <a:pPr marL="214313" indent="-21431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200" dirty="0"/>
              <a:t>социальные проекты</a:t>
            </a:r>
          </a:p>
          <a:p>
            <a:pPr marL="214313" indent="-21431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200" dirty="0"/>
              <a:t>взаимодействие с заинтересованными сторонами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E1C752D8-AC35-3648-ABEA-7D8D22E9571B}"/>
              </a:ext>
            </a:extLst>
          </p:cNvPr>
          <p:cNvSpPr txBox="1"/>
          <p:nvPr/>
        </p:nvSpPr>
        <p:spPr>
          <a:xfrm>
            <a:off x="5173536" y="2023488"/>
            <a:ext cx="3589463" cy="14850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1350" b="1" dirty="0">
                <a:solidFill>
                  <a:schemeClr val="accent5"/>
                </a:solidFill>
              </a:rPr>
              <a:t>Содействие продвижению и реализации ЦУР ООН</a:t>
            </a:r>
          </a:p>
          <a:p>
            <a:pPr marL="214313" indent="-21431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200" dirty="0"/>
              <a:t>международный уровень</a:t>
            </a:r>
          </a:p>
          <a:p>
            <a:pPr marL="214313" indent="-21431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200" dirty="0"/>
              <a:t>национальный уровень</a:t>
            </a:r>
          </a:p>
          <a:p>
            <a:pPr marL="214313" indent="-21431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200" dirty="0"/>
              <a:t>бизнес – предложение услуг</a:t>
            </a:r>
          </a:p>
          <a:p>
            <a:pPr>
              <a:spcBef>
                <a:spcPts val="600"/>
              </a:spcBef>
            </a:pPr>
            <a:endParaRPr lang="ru-RU" sz="1350" dirty="0"/>
          </a:p>
        </p:txBody>
      </p:sp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A6A5BBDD-2860-45DF-8ECC-1ADEF55996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Повестка устойчивого развития: </a:t>
            </a:r>
            <a:r>
              <a:rPr lang="ru-RU" dirty="0"/>
              <a:t>проекция  на аудиторский бизнес</a:t>
            </a:r>
          </a:p>
        </p:txBody>
      </p:sp>
    </p:spTree>
    <p:extLst>
      <p:ext uri="{BB962C8B-B14F-4D97-AF65-F5344CB8AC3E}">
        <p14:creationId xmlns:p14="http://schemas.microsoft.com/office/powerpoint/2010/main" val="4266035619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ru-RU" dirty="0"/>
              <a:t>Основные барьеры для достижения ЦУР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23F32AC7-AA72-9440-BDF9-0A7FF600D63C}"/>
              </a:ext>
            </a:extLst>
          </p:cNvPr>
          <p:cNvSpPr txBox="1"/>
          <p:nvPr/>
        </p:nvSpPr>
        <p:spPr>
          <a:xfrm>
            <a:off x="6181267" y="4315770"/>
            <a:ext cx="2629354" cy="1154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defRPr sz="750" i="1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Источник: Опрос российской национальной сети ГД ООН</a:t>
            </a:r>
          </a:p>
        </p:txBody>
      </p:sp>
      <p:sp>
        <p:nvSpPr>
          <p:cNvPr id="15" name="Стрелка влево 14">
            <a:extLst>
              <a:ext uri="{FF2B5EF4-FFF2-40B4-BE49-F238E27FC236}">
                <a16:creationId xmlns="" xmlns:a16="http://schemas.microsoft.com/office/drawing/2014/main" id="{5E480B3D-F6C5-024A-9DAA-929E22274DAF}"/>
              </a:ext>
            </a:extLst>
          </p:cNvPr>
          <p:cNvSpPr/>
          <p:nvPr/>
        </p:nvSpPr>
        <p:spPr>
          <a:xfrm>
            <a:off x="1434317" y="1279309"/>
            <a:ext cx="309901" cy="77228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33" name="Стрелка влево 32">
            <a:extLst>
              <a:ext uri="{FF2B5EF4-FFF2-40B4-BE49-F238E27FC236}">
                <a16:creationId xmlns="" xmlns:a16="http://schemas.microsoft.com/office/drawing/2014/main" id="{C1C95E8E-A3B9-D547-9F6A-7138D8CC6C8A}"/>
              </a:ext>
            </a:extLst>
          </p:cNvPr>
          <p:cNvSpPr/>
          <p:nvPr/>
        </p:nvSpPr>
        <p:spPr>
          <a:xfrm>
            <a:off x="1647718" y="1727434"/>
            <a:ext cx="309901" cy="77228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35" name="Стрелка влево 34">
            <a:extLst>
              <a:ext uri="{FF2B5EF4-FFF2-40B4-BE49-F238E27FC236}">
                <a16:creationId xmlns="" xmlns:a16="http://schemas.microsoft.com/office/drawing/2014/main" id="{5A3426B0-C4F3-3D4D-A1F4-CF47B2469C65}"/>
              </a:ext>
            </a:extLst>
          </p:cNvPr>
          <p:cNvSpPr/>
          <p:nvPr/>
        </p:nvSpPr>
        <p:spPr>
          <a:xfrm>
            <a:off x="1861120" y="2175559"/>
            <a:ext cx="309901" cy="77228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36" name="Стрелка влево 35">
            <a:extLst>
              <a:ext uri="{FF2B5EF4-FFF2-40B4-BE49-F238E27FC236}">
                <a16:creationId xmlns="" xmlns:a16="http://schemas.microsoft.com/office/drawing/2014/main" id="{F542570E-F575-3742-AEB4-3E249EEA9D9D}"/>
              </a:ext>
            </a:extLst>
          </p:cNvPr>
          <p:cNvSpPr/>
          <p:nvPr/>
        </p:nvSpPr>
        <p:spPr>
          <a:xfrm>
            <a:off x="2474952" y="2987755"/>
            <a:ext cx="309901" cy="77228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38" name="Стрелка влево 37">
            <a:extLst>
              <a:ext uri="{FF2B5EF4-FFF2-40B4-BE49-F238E27FC236}">
                <a16:creationId xmlns="" xmlns:a16="http://schemas.microsoft.com/office/drawing/2014/main" id="{84197DD6-8AD1-FB4B-B666-CE175887ED0C}"/>
              </a:ext>
            </a:extLst>
          </p:cNvPr>
          <p:cNvSpPr/>
          <p:nvPr/>
        </p:nvSpPr>
        <p:spPr>
          <a:xfrm>
            <a:off x="2474952" y="3431521"/>
            <a:ext cx="309901" cy="77228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39" name="Стрелка влево 38">
            <a:extLst>
              <a:ext uri="{FF2B5EF4-FFF2-40B4-BE49-F238E27FC236}">
                <a16:creationId xmlns="" xmlns:a16="http://schemas.microsoft.com/office/drawing/2014/main" id="{97E9F4A4-6E0C-1142-8809-926361D0452A}"/>
              </a:ext>
            </a:extLst>
          </p:cNvPr>
          <p:cNvSpPr/>
          <p:nvPr/>
        </p:nvSpPr>
        <p:spPr>
          <a:xfrm>
            <a:off x="2474952" y="3875286"/>
            <a:ext cx="309901" cy="77228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A818B112-91C3-4003-8563-48AF86432BA7}"/>
              </a:ext>
            </a:extLst>
          </p:cNvPr>
          <p:cNvSpPr/>
          <p:nvPr/>
        </p:nvSpPr>
        <p:spPr>
          <a:xfrm>
            <a:off x="2277643" y="1173981"/>
            <a:ext cx="1583812" cy="287885"/>
          </a:xfrm>
          <a:prstGeom prst="rect">
            <a:avLst/>
          </a:prstGeom>
          <a:gradFill>
            <a:gsLst>
              <a:gs pos="0">
                <a:srgbClr val="9BD73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1FD96063-A1D5-4027-BDD1-8E4F15C58667}"/>
              </a:ext>
            </a:extLst>
          </p:cNvPr>
          <p:cNvSpPr/>
          <p:nvPr/>
        </p:nvSpPr>
        <p:spPr>
          <a:xfrm>
            <a:off x="2525752" y="1606644"/>
            <a:ext cx="1335703" cy="287885"/>
          </a:xfrm>
          <a:prstGeom prst="rect">
            <a:avLst/>
          </a:prstGeom>
          <a:gradFill>
            <a:gsLst>
              <a:gs pos="0">
                <a:srgbClr val="9BD73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4631882D-15F3-4809-94BC-AB37A0629915}"/>
              </a:ext>
            </a:extLst>
          </p:cNvPr>
          <p:cNvSpPr/>
          <p:nvPr/>
        </p:nvSpPr>
        <p:spPr>
          <a:xfrm>
            <a:off x="2734842" y="2039307"/>
            <a:ext cx="1126613" cy="287885"/>
          </a:xfrm>
          <a:prstGeom prst="rect">
            <a:avLst/>
          </a:prstGeom>
          <a:gradFill>
            <a:gsLst>
              <a:gs pos="0">
                <a:srgbClr val="9BD73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CF75A77D-FBAE-4E55-9B14-9BF122E0D02E}"/>
              </a:ext>
            </a:extLst>
          </p:cNvPr>
          <p:cNvSpPr/>
          <p:nvPr/>
        </p:nvSpPr>
        <p:spPr>
          <a:xfrm>
            <a:off x="3121617" y="2471970"/>
            <a:ext cx="739838" cy="287885"/>
          </a:xfrm>
          <a:prstGeom prst="rect">
            <a:avLst/>
          </a:prstGeom>
          <a:gradFill>
            <a:gsLst>
              <a:gs pos="0">
                <a:srgbClr val="9BD73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022FBF2B-C465-419A-8D38-4ACDC9A778EA}"/>
              </a:ext>
            </a:extLst>
          </p:cNvPr>
          <p:cNvSpPr/>
          <p:nvPr/>
        </p:nvSpPr>
        <p:spPr>
          <a:xfrm>
            <a:off x="3461918" y="2904633"/>
            <a:ext cx="399537" cy="287885"/>
          </a:xfrm>
          <a:prstGeom prst="rect">
            <a:avLst/>
          </a:prstGeom>
          <a:gradFill>
            <a:gsLst>
              <a:gs pos="0">
                <a:srgbClr val="9BD73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7F2AB836-5E8A-4123-A5F6-B95348A2E892}"/>
              </a:ext>
            </a:extLst>
          </p:cNvPr>
          <p:cNvSpPr/>
          <p:nvPr/>
        </p:nvSpPr>
        <p:spPr>
          <a:xfrm>
            <a:off x="3461918" y="3337296"/>
            <a:ext cx="399537" cy="287885"/>
          </a:xfrm>
          <a:prstGeom prst="rect">
            <a:avLst/>
          </a:prstGeom>
          <a:gradFill>
            <a:gsLst>
              <a:gs pos="0">
                <a:srgbClr val="9BD73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31064AF6-F4D6-42BB-8EE0-BD767F5EA991}"/>
              </a:ext>
            </a:extLst>
          </p:cNvPr>
          <p:cNvSpPr/>
          <p:nvPr/>
        </p:nvSpPr>
        <p:spPr>
          <a:xfrm>
            <a:off x="3550817" y="3769959"/>
            <a:ext cx="310638" cy="287885"/>
          </a:xfrm>
          <a:prstGeom prst="rect">
            <a:avLst/>
          </a:prstGeom>
          <a:gradFill>
            <a:gsLst>
              <a:gs pos="0">
                <a:srgbClr val="9BD73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 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C6F6537A-EE59-4240-8DEF-3A6AE4A5ACBC}"/>
              </a:ext>
            </a:extLst>
          </p:cNvPr>
          <p:cNvSpPr/>
          <p:nvPr/>
        </p:nvSpPr>
        <p:spPr>
          <a:xfrm>
            <a:off x="3701118" y="4202621"/>
            <a:ext cx="160337" cy="287885"/>
          </a:xfrm>
          <a:prstGeom prst="rect">
            <a:avLst/>
          </a:prstGeom>
          <a:gradFill>
            <a:gsLst>
              <a:gs pos="0">
                <a:srgbClr val="9BD73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3D28A83E-8177-4100-B74B-562B69E832CD}"/>
              </a:ext>
            </a:extLst>
          </p:cNvPr>
          <p:cNvSpPr txBox="1"/>
          <p:nvPr/>
        </p:nvSpPr>
        <p:spPr>
          <a:xfrm>
            <a:off x="1503932" y="1186810"/>
            <a:ext cx="714376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ru-RU" sz="1400" dirty="0"/>
              <a:t>53</a:t>
            </a:r>
            <a:r>
              <a:rPr lang="en-US" sz="1400" dirty="0"/>
              <a:t>%</a:t>
            </a:r>
            <a:endParaRPr lang="ru-RU" sz="1400" dirty="0"/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1954B38C-AD69-486E-9A2F-E55789A23FEC}"/>
              </a:ext>
            </a:extLst>
          </p:cNvPr>
          <p:cNvSpPr txBox="1"/>
          <p:nvPr/>
        </p:nvSpPr>
        <p:spPr>
          <a:xfrm>
            <a:off x="1760576" y="1619344"/>
            <a:ext cx="714376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ru-RU" sz="1400" dirty="0"/>
              <a:t>43</a:t>
            </a:r>
            <a:r>
              <a:rPr lang="en-US" sz="1400" dirty="0"/>
              <a:t>%</a:t>
            </a:r>
            <a:endParaRPr lang="ru-RU" sz="1400" dirty="0"/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80258598-631E-4A01-8A87-A335D4E77C87}"/>
              </a:ext>
            </a:extLst>
          </p:cNvPr>
          <p:cNvSpPr txBox="1"/>
          <p:nvPr/>
        </p:nvSpPr>
        <p:spPr>
          <a:xfrm>
            <a:off x="1960355" y="2073137"/>
            <a:ext cx="714376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ru-RU" sz="1400" dirty="0"/>
              <a:t>37</a:t>
            </a:r>
            <a:r>
              <a:rPr lang="en-US" sz="1400" dirty="0"/>
              <a:t>%</a:t>
            </a:r>
            <a:endParaRPr lang="ru-RU" sz="1400" dirty="0"/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46AC8DAA-12F3-405A-A41C-4B702559EC81}"/>
              </a:ext>
            </a:extLst>
          </p:cNvPr>
          <p:cNvSpPr txBox="1"/>
          <p:nvPr/>
        </p:nvSpPr>
        <p:spPr>
          <a:xfrm>
            <a:off x="2317543" y="2481893"/>
            <a:ext cx="714376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ru-RU" sz="1400" dirty="0"/>
              <a:t>25</a:t>
            </a:r>
            <a:r>
              <a:rPr lang="en-US" sz="1400" dirty="0"/>
              <a:t>%</a:t>
            </a:r>
            <a:endParaRPr lang="ru-RU" sz="1400" dirty="0"/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93A34D6D-8472-4ED8-B3AF-4E8180857BC9}"/>
              </a:ext>
            </a:extLst>
          </p:cNvPr>
          <p:cNvSpPr txBox="1"/>
          <p:nvPr/>
        </p:nvSpPr>
        <p:spPr>
          <a:xfrm>
            <a:off x="2624209" y="2904633"/>
            <a:ext cx="714376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ru-RU" sz="1400" dirty="0"/>
              <a:t>13</a:t>
            </a:r>
            <a:r>
              <a:rPr lang="en-US" sz="1400" dirty="0"/>
              <a:t>%</a:t>
            </a:r>
            <a:endParaRPr lang="ru-RU" sz="1400" dirty="0"/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40D92EFB-2B7E-4F6B-9FD8-05C6820570F6}"/>
              </a:ext>
            </a:extLst>
          </p:cNvPr>
          <p:cNvSpPr txBox="1"/>
          <p:nvPr/>
        </p:nvSpPr>
        <p:spPr>
          <a:xfrm>
            <a:off x="2624209" y="3344791"/>
            <a:ext cx="714376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ru-RU" sz="1400" dirty="0"/>
              <a:t>13</a:t>
            </a:r>
            <a:r>
              <a:rPr lang="en-US" sz="1400" dirty="0"/>
              <a:t>%</a:t>
            </a:r>
            <a:endParaRPr lang="ru-RU" sz="1400" dirty="0"/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A9EC5910-05E5-4296-B0B8-3CBFB47714FE}"/>
              </a:ext>
            </a:extLst>
          </p:cNvPr>
          <p:cNvSpPr txBox="1"/>
          <p:nvPr/>
        </p:nvSpPr>
        <p:spPr>
          <a:xfrm>
            <a:off x="2674731" y="3779882"/>
            <a:ext cx="714376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ru-RU" sz="1400" dirty="0"/>
              <a:t>10</a:t>
            </a:r>
            <a:r>
              <a:rPr lang="en-US" sz="1400" dirty="0"/>
              <a:t>%</a:t>
            </a:r>
            <a:endParaRPr lang="ru-RU" sz="1400" dirty="0"/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88907B26-818A-40EF-BC5B-07C59C3FBCF2}"/>
              </a:ext>
            </a:extLst>
          </p:cNvPr>
          <p:cNvSpPr txBox="1"/>
          <p:nvPr/>
        </p:nvSpPr>
        <p:spPr>
          <a:xfrm>
            <a:off x="2845769" y="4238840"/>
            <a:ext cx="714376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ru-RU" sz="1400" dirty="0"/>
              <a:t>5</a:t>
            </a:r>
            <a:r>
              <a:rPr lang="en-US" sz="1400" dirty="0"/>
              <a:t>%</a:t>
            </a:r>
            <a:endParaRPr lang="ru-RU" sz="1400" dirty="0"/>
          </a:p>
        </p:txBody>
      </p:sp>
      <p:sp>
        <p:nvSpPr>
          <p:cNvPr id="28" name="Текст 19">
            <a:extLst>
              <a:ext uri="{FF2B5EF4-FFF2-40B4-BE49-F238E27FC236}">
                <a16:creationId xmlns="" xmlns:a16="http://schemas.microsoft.com/office/drawing/2014/main" id="{354A2C53-73B9-4A5D-AC5F-B5D3C58F11CB}"/>
              </a:ext>
            </a:extLst>
          </p:cNvPr>
          <p:cNvSpPr txBox="1">
            <a:spLocks/>
          </p:cNvSpPr>
          <p:nvPr/>
        </p:nvSpPr>
        <p:spPr>
          <a:xfrm>
            <a:off x="4108121" y="1263755"/>
            <a:ext cx="3010951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360000" indent="-36000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00" indent="-36000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000" indent="-360000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000" indent="-360000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+mj-lt"/>
              <a:buAutoNum type="alphaLcPeriod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Arial"/>
              <a:buNone/>
              <a:defRPr sz="24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0" indent="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00" indent="-36000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00" indent="-36000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" indent="-36000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225"/>
              </a:spcAft>
              <a:buNone/>
            </a:pPr>
            <a:r>
              <a:rPr lang="ru-RU" sz="900" dirty="0">
                <a:latin typeface="Arial Narrow" panose="020B0606020202030204" pitchFamily="34" charset="0"/>
              </a:rPr>
              <a:t>Отсутствие государственной политики, нормативных документов</a:t>
            </a:r>
          </a:p>
        </p:txBody>
      </p:sp>
      <p:sp>
        <p:nvSpPr>
          <p:cNvPr id="29" name="Текст 19">
            <a:extLst>
              <a:ext uri="{FF2B5EF4-FFF2-40B4-BE49-F238E27FC236}">
                <a16:creationId xmlns="" xmlns:a16="http://schemas.microsoft.com/office/drawing/2014/main" id="{F8FEFFC5-5DC8-4CE5-BFF1-E9477FF9915D}"/>
              </a:ext>
            </a:extLst>
          </p:cNvPr>
          <p:cNvSpPr txBox="1">
            <a:spLocks/>
          </p:cNvSpPr>
          <p:nvPr/>
        </p:nvSpPr>
        <p:spPr>
          <a:xfrm>
            <a:off x="4108121" y="1680279"/>
            <a:ext cx="3010951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360000" indent="-36000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00" indent="-36000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000" indent="-360000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000" indent="-360000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+mj-lt"/>
              <a:buAutoNum type="alphaLcPeriod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Arial"/>
              <a:buNone/>
              <a:defRPr sz="24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0" indent="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00" indent="-36000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00" indent="-36000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" indent="-36000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225"/>
              </a:spcAft>
              <a:buNone/>
            </a:pPr>
            <a:r>
              <a:rPr lang="ru-RU" sz="900" dirty="0">
                <a:latin typeface="Arial Narrow" panose="020B0606020202030204" pitchFamily="34" charset="0"/>
              </a:rPr>
              <a:t>Отсутствие ясного понимания подходов к внедрению ЦУР</a:t>
            </a:r>
          </a:p>
        </p:txBody>
      </p:sp>
      <p:sp>
        <p:nvSpPr>
          <p:cNvPr id="30" name="Текст 19">
            <a:extLst>
              <a:ext uri="{FF2B5EF4-FFF2-40B4-BE49-F238E27FC236}">
                <a16:creationId xmlns="" xmlns:a16="http://schemas.microsoft.com/office/drawing/2014/main" id="{90540EB3-1692-4FCF-8E84-69DAD5297BB5}"/>
              </a:ext>
            </a:extLst>
          </p:cNvPr>
          <p:cNvSpPr txBox="1">
            <a:spLocks/>
          </p:cNvSpPr>
          <p:nvPr/>
        </p:nvSpPr>
        <p:spPr>
          <a:xfrm>
            <a:off x="4108121" y="2111610"/>
            <a:ext cx="3010951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360000" indent="-36000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00" indent="-36000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000" indent="-360000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000" indent="-360000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+mj-lt"/>
              <a:buAutoNum type="alphaLcPeriod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Arial"/>
              <a:buNone/>
              <a:defRPr sz="24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0" indent="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00" indent="-36000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00" indent="-36000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" indent="-36000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225"/>
              </a:spcAft>
              <a:buNone/>
            </a:pPr>
            <a:r>
              <a:rPr lang="ru-RU" sz="900" dirty="0">
                <a:latin typeface="Arial Narrow" panose="020B0606020202030204" pitchFamily="34" charset="0"/>
              </a:rPr>
              <a:t>Отсутствие четкого понимания выгод от внедрения ЦУР</a:t>
            </a:r>
          </a:p>
        </p:txBody>
      </p:sp>
      <p:sp>
        <p:nvSpPr>
          <p:cNvPr id="31" name="Текст 19">
            <a:extLst>
              <a:ext uri="{FF2B5EF4-FFF2-40B4-BE49-F238E27FC236}">
                <a16:creationId xmlns="" xmlns:a16="http://schemas.microsoft.com/office/drawing/2014/main" id="{346E9B26-4958-4A2F-828F-F3566EBC0B8D}"/>
              </a:ext>
            </a:extLst>
          </p:cNvPr>
          <p:cNvSpPr txBox="1">
            <a:spLocks/>
          </p:cNvSpPr>
          <p:nvPr/>
        </p:nvSpPr>
        <p:spPr>
          <a:xfrm>
            <a:off x="4108121" y="2542941"/>
            <a:ext cx="3010951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360000" indent="-36000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00" indent="-36000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000" indent="-360000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000" indent="-360000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+mj-lt"/>
              <a:buAutoNum type="alphaLcPeriod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Arial"/>
              <a:buNone/>
              <a:defRPr sz="24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0" indent="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00" indent="-36000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00" indent="-36000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" indent="-36000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225"/>
              </a:spcAft>
              <a:buNone/>
            </a:pPr>
            <a:r>
              <a:rPr lang="ru-RU" sz="900" dirty="0">
                <a:latin typeface="Arial Narrow" panose="020B0606020202030204" pitchFamily="34" charset="0"/>
              </a:rPr>
              <a:t>Барьеров для внедрения ЦУР нет</a:t>
            </a:r>
          </a:p>
        </p:txBody>
      </p:sp>
      <p:sp>
        <p:nvSpPr>
          <p:cNvPr id="32" name="Текст 19">
            <a:extLst>
              <a:ext uri="{FF2B5EF4-FFF2-40B4-BE49-F238E27FC236}">
                <a16:creationId xmlns="" xmlns:a16="http://schemas.microsoft.com/office/drawing/2014/main" id="{58615C3A-5FAB-40C4-86BC-05905399CFA5}"/>
              </a:ext>
            </a:extLst>
          </p:cNvPr>
          <p:cNvSpPr txBox="1">
            <a:spLocks/>
          </p:cNvSpPr>
          <p:nvPr/>
        </p:nvSpPr>
        <p:spPr>
          <a:xfrm>
            <a:off x="4108121" y="2915519"/>
            <a:ext cx="3010951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360000" indent="-36000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00" indent="-36000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000" indent="-360000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000" indent="-360000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+mj-lt"/>
              <a:buAutoNum type="alphaLcPeriod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Arial"/>
              <a:buNone/>
              <a:defRPr sz="24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0" indent="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00" indent="-36000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00" indent="-36000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" indent="-36000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225"/>
              </a:spcAft>
              <a:buNone/>
            </a:pPr>
            <a:r>
              <a:rPr lang="ru-RU" sz="900" dirty="0">
                <a:latin typeface="Arial Narrow" panose="020B0606020202030204" pitchFamily="34" charset="0"/>
              </a:rPr>
              <a:t>Отсутствие ресурсов (финансов, технологий, человеческих ресурсов)</a:t>
            </a:r>
          </a:p>
        </p:txBody>
      </p:sp>
      <p:sp>
        <p:nvSpPr>
          <p:cNvPr id="34" name="Текст 19">
            <a:extLst>
              <a:ext uri="{FF2B5EF4-FFF2-40B4-BE49-F238E27FC236}">
                <a16:creationId xmlns="" xmlns:a16="http://schemas.microsoft.com/office/drawing/2014/main" id="{0D7A98C0-98A4-443F-A3DF-80264FF049E6}"/>
              </a:ext>
            </a:extLst>
          </p:cNvPr>
          <p:cNvSpPr txBox="1">
            <a:spLocks/>
          </p:cNvSpPr>
          <p:nvPr/>
        </p:nvSpPr>
        <p:spPr>
          <a:xfrm>
            <a:off x="4108121" y="3344791"/>
            <a:ext cx="3010951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360000" indent="-36000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00" indent="-36000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000" indent="-360000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000" indent="-360000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+mj-lt"/>
              <a:buAutoNum type="alphaLcPeriod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Arial"/>
              <a:buNone/>
              <a:defRPr sz="24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0" indent="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00" indent="-36000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00" indent="-36000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" indent="-36000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225"/>
              </a:spcAft>
              <a:buNone/>
            </a:pPr>
            <a:r>
              <a:rPr lang="ru-RU" sz="900" dirty="0">
                <a:latin typeface="Arial Narrow" panose="020B0606020202030204" pitchFamily="34" charset="0"/>
              </a:rPr>
              <a:t>Отсутствие знаний, недостаточное знакомство с передовыми лучшими практиками</a:t>
            </a:r>
          </a:p>
        </p:txBody>
      </p:sp>
      <p:sp>
        <p:nvSpPr>
          <p:cNvPr id="37" name="Текст 19">
            <a:extLst>
              <a:ext uri="{FF2B5EF4-FFF2-40B4-BE49-F238E27FC236}">
                <a16:creationId xmlns="" xmlns:a16="http://schemas.microsoft.com/office/drawing/2014/main" id="{9CA994F0-926E-4776-A488-5E8CC9779BBC}"/>
              </a:ext>
            </a:extLst>
          </p:cNvPr>
          <p:cNvSpPr txBox="1">
            <a:spLocks/>
          </p:cNvSpPr>
          <p:nvPr/>
        </p:nvSpPr>
        <p:spPr>
          <a:xfrm>
            <a:off x="4108121" y="3775401"/>
            <a:ext cx="3010951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360000" indent="-36000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00" indent="-36000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000" indent="-360000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000" indent="-360000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+mj-lt"/>
              <a:buAutoNum type="alphaLcPeriod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Arial"/>
              <a:buNone/>
              <a:defRPr sz="24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0" indent="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00" indent="-36000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00" indent="-36000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" indent="-36000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225"/>
              </a:spcAft>
              <a:buNone/>
            </a:pPr>
            <a:r>
              <a:rPr lang="ru-RU" sz="900" dirty="0">
                <a:latin typeface="Arial Narrow" panose="020B0606020202030204" pitchFamily="34" charset="0"/>
              </a:rPr>
              <a:t>Отсутствие интереса руководства и вовлеченности топ-менеджмента</a:t>
            </a:r>
          </a:p>
        </p:txBody>
      </p:sp>
      <p:sp>
        <p:nvSpPr>
          <p:cNvPr id="40" name="Текст 19">
            <a:extLst>
              <a:ext uri="{FF2B5EF4-FFF2-40B4-BE49-F238E27FC236}">
                <a16:creationId xmlns="" xmlns:a16="http://schemas.microsoft.com/office/drawing/2014/main" id="{A6A3AA05-65BE-4EDB-939B-96C94975A259}"/>
              </a:ext>
            </a:extLst>
          </p:cNvPr>
          <p:cNvSpPr txBox="1">
            <a:spLocks/>
          </p:cNvSpPr>
          <p:nvPr/>
        </p:nvSpPr>
        <p:spPr>
          <a:xfrm>
            <a:off x="4108121" y="4277313"/>
            <a:ext cx="3010951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360000" indent="-36000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00" indent="-36000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000" indent="-360000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000" indent="-360000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+mj-lt"/>
              <a:buAutoNum type="alphaLcPeriod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Arial"/>
              <a:buNone/>
              <a:defRPr sz="24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0" indent="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00" indent="-36000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00" indent="-36000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" indent="-36000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225"/>
              </a:spcAft>
              <a:buNone/>
            </a:pPr>
            <a:r>
              <a:rPr lang="ru-RU" sz="900" dirty="0">
                <a:latin typeface="Arial Narrow" panose="020B0606020202030204" pitchFamily="34" charset="0"/>
              </a:rPr>
              <a:t>Другое</a:t>
            </a:r>
          </a:p>
        </p:txBody>
      </p:sp>
    </p:spTree>
    <p:extLst>
      <p:ext uri="{BB962C8B-B14F-4D97-AF65-F5344CB8AC3E}">
        <p14:creationId xmlns:p14="http://schemas.microsoft.com/office/powerpoint/2010/main" val="4254498873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AA4E7C2A-C63D-48D9-A91A-3E82C1CBE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996" y="359571"/>
            <a:ext cx="8203692" cy="923330"/>
          </a:xfrm>
        </p:spPr>
        <p:txBody>
          <a:bodyPr>
            <a:noAutofit/>
          </a:bodyPr>
          <a:lstStyle/>
          <a:p>
            <a:r>
              <a:rPr lang="ru-RU" dirty="0"/>
              <a:t>Цели в области устойчивого развития ООН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11671" y="1686393"/>
            <a:ext cx="2843571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sz="1000" dirty="0"/>
              <a:t>25 </a:t>
            </a:r>
            <a:r>
              <a:rPr lang="ru-RU" sz="1000" dirty="0"/>
              <a:t>сентября 2015 государства </a:t>
            </a:r>
            <a:r>
              <a:rPr lang="en-US" sz="1000" dirty="0"/>
              <a:t>—</a:t>
            </a:r>
            <a:r>
              <a:rPr lang="ru-RU" sz="1000" dirty="0"/>
              <a:t> члены ООН приняли </a:t>
            </a:r>
            <a:r>
              <a:rPr lang="ru-RU" sz="1000" b="1" dirty="0"/>
              <a:t>Повестку дня в области устойчивого развития до 2030 года. </a:t>
            </a:r>
            <a:r>
              <a:rPr lang="ru-RU" sz="1000" dirty="0"/>
              <a:t>Она содержит ряд целей, направленных на ликвидацию нищеты, сохранение ресурсов планеты и обеспечение благополучия для всех.</a:t>
            </a:r>
            <a:endParaRPr lang="en-US" sz="1000" dirty="0"/>
          </a:p>
          <a:p>
            <a:pPr>
              <a:spcBef>
                <a:spcPts val="1200"/>
              </a:spcBef>
            </a:pPr>
            <a:r>
              <a:rPr lang="ru-RU" sz="1000" dirty="0"/>
              <a:t>Каждая из 17 Целей содержит ряд показателей, которые должны быть достигнуты в течение 15 лет.</a:t>
            </a:r>
            <a:endParaRPr lang="ru-RU" sz="1000" b="1" dirty="0"/>
          </a:p>
        </p:txBody>
      </p:sp>
      <p:grpSp>
        <p:nvGrpSpPr>
          <p:cNvPr id="9" name="Группа 8">
            <a:extLst>
              <a:ext uri="{FF2B5EF4-FFF2-40B4-BE49-F238E27FC236}">
                <a16:creationId xmlns="" xmlns:a16="http://schemas.microsoft.com/office/drawing/2014/main" id="{814E1876-E0EE-430F-9EAF-104436644E3D}"/>
              </a:ext>
            </a:extLst>
          </p:cNvPr>
          <p:cNvGrpSpPr/>
          <p:nvPr/>
        </p:nvGrpSpPr>
        <p:grpSpPr>
          <a:xfrm>
            <a:off x="414898" y="1686393"/>
            <a:ext cx="5434863" cy="2818150"/>
            <a:chOff x="468311" y="1686393"/>
            <a:chExt cx="5434863" cy="2818150"/>
          </a:xfrm>
        </p:grpSpPr>
        <p:pic>
          <p:nvPicPr>
            <p:cNvPr id="7" name="Рисунок 6">
              <a:extLst>
                <a:ext uri="{FF2B5EF4-FFF2-40B4-BE49-F238E27FC236}">
                  <a16:creationId xmlns="" xmlns:a16="http://schemas.microsoft.com/office/drawing/2014/main" id="{6ACB050A-027B-46F5-A36B-2DEA1F35760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12525"/>
            <a:stretch/>
          </p:blipFill>
          <p:spPr>
            <a:xfrm>
              <a:off x="468311" y="1686393"/>
              <a:ext cx="5434863" cy="2818150"/>
            </a:xfrm>
            <a:prstGeom prst="rect">
              <a:avLst/>
            </a:prstGeom>
          </p:spPr>
        </p:pic>
        <p:sp>
          <p:nvSpPr>
            <p:cNvPr id="8" name="Прямоугольник 7">
              <a:extLst>
                <a:ext uri="{FF2B5EF4-FFF2-40B4-BE49-F238E27FC236}">
                  <a16:creationId xmlns="" xmlns:a16="http://schemas.microsoft.com/office/drawing/2014/main" id="{24C6756C-E7AB-400C-B371-8A6FD662C6FA}"/>
                </a:ext>
              </a:extLst>
            </p:cNvPr>
            <p:cNvSpPr/>
            <p:nvPr/>
          </p:nvSpPr>
          <p:spPr>
            <a:xfrm>
              <a:off x="5074170" y="3582649"/>
              <a:ext cx="829004" cy="7719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3125579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ru-RU" dirty="0"/>
              <a:t>Что мы делаем?</a:t>
            </a: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="" xmlns:a16="http://schemas.microsoft.com/office/drawing/2014/main" id="{EF2581A3-7A62-B548-97C5-A7001D1C63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2738708"/>
              </p:ext>
            </p:extLst>
          </p:nvPr>
        </p:nvGraphicFramePr>
        <p:xfrm>
          <a:off x="468312" y="871508"/>
          <a:ext cx="8207376" cy="3728569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123139">
                  <a:extLst>
                    <a:ext uri="{9D8B030D-6E8A-4147-A177-3AD203B41FA5}">
                      <a16:colId xmlns="" xmlns:a16="http://schemas.microsoft.com/office/drawing/2014/main" val="165793222"/>
                    </a:ext>
                  </a:extLst>
                </a:gridCol>
                <a:gridCol w="5084237">
                  <a:extLst>
                    <a:ext uri="{9D8B030D-6E8A-4147-A177-3AD203B41FA5}">
                      <a16:colId xmlns="" xmlns:a16="http://schemas.microsoft.com/office/drawing/2014/main" val="2149827857"/>
                    </a:ext>
                  </a:extLst>
                </a:gridCol>
              </a:tblGrid>
              <a:tr h="321235">
                <a:tc>
                  <a:txBody>
                    <a:bodyPr/>
                    <a:lstStyle/>
                    <a:p>
                      <a:r>
                        <a:rPr lang="ru-RU" sz="1200" dirty="0"/>
                        <a:t>Проблема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Действия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4202039724"/>
                  </a:ext>
                </a:extLst>
              </a:tr>
              <a:tr h="500222">
                <a:tc>
                  <a:txBody>
                    <a:bodyPr/>
                    <a:lstStyle/>
                    <a:p>
                      <a:pPr marL="0" marR="0" lvl="0" indent="0" algn="l" defTabSz="5363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kern="1200" dirty="0">
                          <a:effectLst/>
                        </a:rPr>
                        <a:t>Отсутствие государственной̆ политики, нормативных документов </a:t>
                      </a:r>
                      <a:endParaRPr lang="ru-RU" sz="9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ru-RU" sz="900" dirty="0"/>
                        <a:t>Участие в работе международных</a:t>
                      </a:r>
                      <a:r>
                        <a:rPr lang="en-US" sz="900" dirty="0"/>
                        <a:t> </a:t>
                      </a:r>
                      <a:r>
                        <a:rPr lang="ru-RU" sz="900" dirty="0"/>
                        <a:t> и национальных  организаций по созданию нормативно-методической базы (</a:t>
                      </a:r>
                      <a:r>
                        <a:rPr lang="en-US" sz="900" dirty="0"/>
                        <a:t>UNCTAD, Accountability, </a:t>
                      </a:r>
                      <a:r>
                        <a:rPr lang="ru-RU" sz="900" dirty="0"/>
                        <a:t>ГД ООН, Министерство экономического развития, Росстат, РСПП)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="" xmlns:a16="http://schemas.microsoft.com/office/drawing/2014/main" val="4166811437"/>
                  </a:ext>
                </a:extLst>
              </a:tr>
              <a:tr h="754380">
                <a:tc>
                  <a:txBody>
                    <a:bodyPr/>
                    <a:lstStyle/>
                    <a:p>
                      <a:pPr marL="0" marR="0" lvl="0" indent="0" algn="l" defTabSz="5363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kern="1200" dirty="0">
                          <a:effectLst/>
                        </a:rPr>
                        <a:t>Отсутствие ясного понимания подходов к внедрению ЦУР </a:t>
                      </a:r>
                      <a:endParaRPr lang="ru-RU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ru-RU" sz="900" dirty="0"/>
                        <a:t>Предложение  услуг  в сфере устойчивого развития (стратегия, управление, подготовка</a:t>
                      </a:r>
                      <a:r>
                        <a:rPr lang="en-US" sz="900" dirty="0"/>
                        <a:t/>
                      </a:r>
                      <a:br>
                        <a:rPr lang="en-US" sz="900" dirty="0"/>
                      </a:br>
                      <a:r>
                        <a:rPr lang="ru-RU" sz="900" dirty="0"/>
                        <a:t>и подтверждение отчетности, взаимодействие с заинтересованными сторонами). Наши клиенты: Газпром, РОСАТОМ, ФСК, Внешэкономбанк, Норильский Никель, </a:t>
                      </a:r>
                      <a:r>
                        <a:rPr lang="ru-RU" sz="900" dirty="0" err="1"/>
                        <a:t>Сибур</a:t>
                      </a:r>
                      <a:r>
                        <a:rPr lang="ru-RU" sz="900" dirty="0"/>
                        <a:t>, </a:t>
                      </a:r>
                      <a:r>
                        <a:rPr lang="ru-RU" sz="900" dirty="0" err="1"/>
                        <a:t>Вымпелком</a:t>
                      </a:r>
                      <a:r>
                        <a:rPr lang="ru-RU" sz="900" dirty="0"/>
                        <a:t>, АЛРОСА и др.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="" xmlns:a16="http://schemas.microsoft.com/office/drawing/2014/main" val="932671982"/>
                  </a:ext>
                </a:extLst>
              </a:tr>
              <a:tr h="409724">
                <a:tc>
                  <a:txBody>
                    <a:bodyPr/>
                    <a:lstStyle/>
                    <a:p>
                      <a:pPr marL="0" marR="0" lvl="0" indent="0" algn="l" defTabSz="5363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kern="1200" dirty="0">
                          <a:effectLst/>
                        </a:rPr>
                        <a:t>Отсутствие четкого понимания выгод от внедрения ЦУР </a:t>
                      </a:r>
                      <a:endParaRPr lang="ru-RU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ru-RU" sz="900" dirty="0"/>
                        <a:t>Информирование через публикацию статей, участие в семинарах и конференциях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="" xmlns:a16="http://schemas.microsoft.com/office/drawing/2014/main" val="2412753568"/>
                  </a:ext>
                </a:extLst>
              </a:tr>
              <a:tr h="410195">
                <a:tc>
                  <a:txBody>
                    <a:bodyPr/>
                    <a:lstStyle/>
                    <a:p>
                      <a:pPr marL="0" marR="0" lvl="0" indent="0" algn="l" defTabSz="5363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kern="1200" dirty="0">
                          <a:effectLst/>
                        </a:rPr>
                        <a:t>Отсутствие ресурсов (финансов, технологий, человеческих ресурсов)</a:t>
                      </a:r>
                      <a:endParaRPr lang="ru-RU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ru-RU" sz="900" dirty="0"/>
                        <a:t>Разработка гибкой линейки услуг, ориентированной на потребности конкретных клиентов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="" xmlns:a16="http://schemas.microsoft.com/office/drawing/2014/main" val="3408183535"/>
                  </a:ext>
                </a:extLst>
              </a:tr>
              <a:tr h="754380">
                <a:tc>
                  <a:txBody>
                    <a:bodyPr/>
                    <a:lstStyle/>
                    <a:p>
                      <a:pPr marL="0" marR="0" lvl="0" indent="0" algn="l" defTabSz="5363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kern="1200" dirty="0">
                          <a:effectLst/>
                        </a:rPr>
                        <a:t>Отсутствие знаний, недостаточное знакомство</a:t>
                      </a:r>
                      <a:r>
                        <a:rPr lang="en-US" sz="900" kern="1200" dirty="0">
                          <a:effectLst/>
                        </a:rPr>
                        <a:t/>
                      </a:r>
                      <a:br>
                        <a:rPr lang="en-US" sz="900" kern="1200" dirty="0">
                          <a:effectLst/>
                        </a:rPr>
                      </a:br>
                      <a:r>
                        <a:rPr lang="ru-RU" sz="900" kern="1200" dirty="0">
                          <a:effectLst/>
                        </a:rPr>
                        <a:t>с передовыми лучшими практиками </a:t>
                      </a:r>
                      <a:endParaRPr lang="ru-RU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5363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/>
                        <a:t>Многие представители крупнейших компаний из России, Казахстана и Белоруссии приняли участие в сертифицированных тренингах по Стандартам </a:t>
                      </a:r>
                      <a:r>
                        <a:rPr lang="en-US" sz="900" dirty="0"/>
                        <a:t>GRI</a:t>
                      </a:r>
                      <a:r>
                        <a:rPr lang="en-US" sz="900" kern="1200" dirty="0"/>
                        <a:t>.</a:t>
                      </a:r>
                      <a:r>
                        <a:rPr lang="ru-RU" sz="900" kern="1200" dirty="0"/>
                        <a:t> Сентябрь 2019 </a:t>
                      </a:r>
                      <a:r>
                        <a:rPr lang="en-US" sz="900" kern="1200" dirty="0"/>
                        <a:t>—</a:t>
                      </a:r>
                      <a:r>
                        <a:rPr lang="ru-RU" sz="900" kern="1200" dirty="0"/>
                        <a:t> новый тренинг «Интеграция Целей устойчивого развития (ЦУР) ООН в процесс подготовки отчетности»</a:t>
                      </a:r>
                    </a:p>
                    <a:p>
                      <a:endParaRPr lang="ru-RU" sz="900" dirty="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="" xmlns:a16="http://schemas.microsoft.com/office/drawing/2014/main" val="2173812434"/>
                  </a:ext>
                </a:extLst>
              </a:tr>
              <a:tr h="578433">
                <a:tc>
                  <a:txBody>
                    <a:bodyPr/>
                    <a:lstStyle/>
                    <a:p>
                      <a:pPr marL="0" marR="0" lvl="0" indent="0" algn="l" defTabSz="5363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kern="1200" dirty="0">
                          <a:effectLst/>
                        </a:rPr>
                        <a:t>Отсутствие интереса руководства и вовлеченности топ-менеджмента </a:t>
                      </a:r>
                      <a:endParaRPr lang="ru-RU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ru-RU" sz="900" dirty="0"/>
                        <a:t>Работа в комитете РСПП по корпоративной социальной ответственности и демографической политике, совете РСПП по нефинансовой отчетности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="" xmlns:a16="http://schemas.microsoft.com/office/drawing/2014/main" val="8210536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5372860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71996" y="893491"/>
            <a:ext cx="8316404" cy="37702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ct val="20000"/>
              </a:spcBef>
              <a:buSzPct val="75000"/>
            </a:pPr>
            <a:r>
              <a:rPr lang="ru-RU" sz="1225" kern="0" dirty="0">
                <a:solidFill>
                  <a:prstClr val="black"/>
                </a:solidFill>
                <a:latin typeface="+mj-lt"/>
              </a:rPr>
              <a:t>Профильные специалисты ФБК </a:t>
            </a:r>
            <a:r>
              <a:rPr lang="en-US" sz="1225" kern="0" dirty="0">
                <a:solidFill>
                  <a:prstClr val="black"/>
                </a:solidFill>
                <a:latin typeface="+mj-lt"/>
              </a:rPr>
              <a:t>Grant Thornton </a:t>
            </a:r>
            <a:r>
              <a:rPr lang="ru-RU" sz="1225" kern="0" dirty="0">
                <a:solidFill>
                  <a:prstClr val="black"/>
                </a:solidFill>
                <a:latin typeface="+mj-lt"/>
              </a:rPr>
              <a:t>обладают </a:t>
            </a:r>
            <a:r>
              <a:rPr lang="ru-RU" sz="1225" b="1" kern="0" dirty="0">
                <a:solidFill>
                  <a:schemeClr val="accent1"/>
                </a:solidFill>
                <a:latin typeface="+mj-lt"/>
              </a:rPr>
              <a:t>десятилетним</a:t>
            </a:r>
            <a:r>
              <a:rPr lang="ru-RU" sz="1225" b="1" kern="0" dirty="0">
                <a:solidFill>
                  <a:schemeClr val="accent4"/>
                </a:solidFill>
                <a:latin typeface="+mj-lt"/>
              </a:rPr>
              <a:t> </a:t>
            </a:r>
            <a:r>
              <a:rPr lang="ru-RU" sz="1225" kern="0" dirty="0">
                <a:latin typeface="+mj-lt"/>
              </a:rPr>
              <a:t>оп</a:t>
            </a:r>
            <a:r>
              <a:rPr lang="ru-RU" sz="1225" kern="0" dirty="0">
                <a:solidFill>
                  <a:prstClr val="black"/>
                </a:solidFill>
                <a:latin typeface="+mj-lt"/>
              </a:rPr>
              <a:t>ытом оказания </a:t>
            </a:r>
            <a:r>
              <a:rPr lang="ru-RU" sz="1225" b="1" kern="0" dirty="0">
                <a:solidFill>
                  <a:schemeClr val="accent1"/>
                </a:solidFill>
                <a:latin typeface="+mj-lt"/>
              </a:rPr>
              <a:t>услуг в сфере подготовки и подтверждения публичной нефинансовой отчетности</a:t>
            </a:r>
            <a:endParaRPr lang="ru-RU" sz="1633" dirty="0">
              <a:solidFill>
                <a:schemeClr val="accent1"/>
              </a:solidFill>
              <a:latin typeface="+mj-lt"/>
            </a:endParaRPr>
          </a:p>
        </p:txBody>
      </p:sp>
      <p:grpSp>
        <p:nvGrpSpPr>
          <p:cNvPr id="8" name="Группа 7">
            <a:extLst>
              <a:ext uri="{FF2B5EF4-FFF2-40B4-BE49-F238E27FC236}">
                <a16:creationId xmlns="" xmlns:a16="http://schemas.microsoft.com/office/drawing/2014/main" id="{39702A9F-91E3-4568-BF15-4F35B002A09C}"/>
              </a:ext>
            </a:extLst>
          </p:cNvPr>
          <p:cNvGrpSpPr/>
          <p:nvPr/>
        </p:nvGrpSpPr>
        <p:grpSpPr>
          <a:xfrm>
            <a:off x="990600" y="1277317"/>
            <a:ext cx="7162799" cy="3599931"/>
            <a:chOff x="990600" y="1277317"/>
            <a:chExt cx="7162799" cy="3599931"/>
          </a:xfrm>
        </p:grpSpPr>
        <p:grpSp>
          <p:nvGrpSpPr>
            <p:cNvPr id="4" name="Группа 3">
              <a:extLst>
                <a:ext uri="{FF2B5EF4-FFF2-40B4-BE49-F238E27FC236}">
                  <a16:creationId xmlns="" xmlns:a16="http://schemas.microsoft.com/office/drawing/2014/main" id="{12CC1396-871E-48BC-B2CF-50F47F6F15BC}"/>
                </a:ext>
              </a:extLst>
            </p:cNvPr>
            <p:cNvGrpSpPr/>
            <p:nvPr/>
          </p:nvGrpSpPr>
          <p:grpSpPr>
            <a:xfrm>
              <a:off x="990600" y="3414931"/>
              <a:ext cx="7162796" cy="1107725"/>
              <a:chOff x="81819" y="5020159"/>
              <a:chExt cx="10529754" cy="1628423"/>
            </a:xfrm>
          </p:grpSpPr>
          <p:grpSp>
            <p:nvGrpSpPr>
              <p:cNvPr id="9" name="Группа 8"/>
              <p:cNvGrpSpPr/>
              <p:nvPr/>
            </p:nvGrpSpPr>
            <p:grpSpPr>
              <a:xfrm>
                <a:off x="6138785" y="5020159"/>
                <a:ext cx="4472788" cy="1628423"/>
                <a:chOff x="5024251" y="2602708"/>
                <a:chExt cx="3871681" cy="1224803"/>
              </a:xfrm>
            </p:grpSpPr>
            <p:sp>
              <p:nvSpPr>
                <p:cNvPr id="33" name="Скругленный прямоугольник 32"/>
                <p:cNvSpPr/>
                <p:nvPr/>
              </p:nvSpPr>
              <p:spPr>
                <a:xfrm>
                  <a:off x="5024251" y="2602708"/>
                  <a:ext cx="3871681" cy="1224803"/>
                </a:xfrm>
                <a:prstGeom prst="roundRect">
                  <a:avLst>
                    <a:gd name="adj" fmla="val 10000"/>
                  </a:avLst>
                </a:prstGeom>
                <a:noFill/>
                <a:ln w="28575">
                  <a:solidFill>
                    <a:schemeClr val="accent1"/>
                  </a:solidFill>
                </a:ln>
              </p:spPr>
              <p:style>
                <a:lnRef idx="1">
                  <a:schemeClr val="accent4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  <p:sp>
              <p:nvSpPr>
                <p:cNvPr id="34" name="Скругленный прямоугольник 4"/>
                <p:cNvSpPr/>
                <p:nvPr/>
              </p:nvSpPr>
              <p:spPr>
                <a:xfrm>
                  <a:off x="5926893" y="2602708"/>
                  <a:ext cx="2969039" cy="1224803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34290" tIns="34290" rIns="34290" bIns="34290" numCol="1" spcCol="1270" anchor="ctr" anchorCtr="0">
                  <a:noAutofit/>
                </a:bodyPr>
                <a:lstStyle/>
                <a:p>
                  <a:pPr marL="85723" lvl="1" indent="-85723" defTabSz="400037">
                    <a:lnSpc>
                      <a:spcPct val="110000"/>
                    </a:lnSpc>
                    <a:spcBef>
                      <a:spcPct val="0"/>
                    </a:spcBef>
                    <a:spcAft>
                      <a:spcPct val="15000"/>
                    </a:spcAft>
                    <a:buClr>
                      <a:schemeClr val="accent5"/>
                    </a:buClr>
                    <a:buChar char="••"/>
                  </a:pPr>
                  <a:r>
                    <a:rPr lang="ru-RU" sz="1100" dirty="0"/>
                    <a:t>Сертифицированные тренинги</a:t>
                  </a:r>
                </a:p>
                <a:p>
                  <a:pPr marL="85723" lvl="1" indent="-85723" defTabSz="400037">
                    <a:lnSpc>
                      <a:spcPct val="110000"/>
                    </a:lnSpc>
                    <a:spcBef>
                      <a:spcPct val="0"/>
                    </a:spcBef>
                    <a:spcAft>
                      <a:spcPct val="15000"/>
                    </a:spcAft>
                    <a:buClr>
                      <a:schemeClr val="accent5"/>
                    </a:buClr>
                    <a:buChar char="••"/>
                  </a:pPr>
                  <a:r>
                    <a:rPr lang="ru-RU" sz="1100" dirty="0"/>
                    <a:t>Консалтинговые семинары</a:t>
                  </a:r>
                </a:p>
              </p:txBody>
            </p:sp>
          </p:grpSp>
          <p:grpSp>
            <p:nvGrpSpPr>
              <p:cNvPr id="10" name="Группа 9"/>
              <p:cNvGrpSpPr/>
              <p:nvPr/>
            </p:nvGrpSpPr>
            <p:grpSpPr>
              <a:xfrm>
                <a:off x="81819" y="5076825"/>
                <a:ext cx="4472795" cy="1544699"/>
                <a:chOff x="79692" y="2602708"/>
                <a:chExt cx="4174169" cy="1224803"/>
              </a:xfrm>
            </p:grpSpPr>
            <p:sp>
              <p:nvSpPr>
                <p:cNvPr id="31" name="Скругленный прямоугольник 30"/>
                <p:cNvSpPr/>
                <p:nvPr/>
              </p:nvSpPr>
              <p:spPr>
                <a:xfrm>
                  <a:off x="79692" y="2602708"/>
                  <a:ext cx="4174169" cy="1224803"/>
                </a:xfrm>
                <a:prstGeom prst="roundRect">
                  <a:avLst>
                    <a:gd name="adj" fmla="val 10000"/>
                  </a:avLst>
                </a:prstGeom>
                <a:noFill/>
                <a:ln w="28575">
                  <a:solidFill>
                    <a:schemeClr val="accent5"/>
                  </a:solidFill>
                </a:ln>
              </p:spPr>
              <p:style>
                <a:lnRef idx="1">
                  <a:schemeClr val="accent5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/>
                <a:lstStyle/>
                <a:p>
                  <a:endParaRPr lang="ru-RU" sz="1429" dirty="0"/>
                </a:p>
              </p:txBody>
            </p:sp>
            <p:sp>
              <p:nvSpPr>
                <p:cNvPr id="32" name="Скругленный прямоугольник 6"/>
                <p:cNvSpPr/>
                <p:nvPr/>
              </p:nvSpPr>
              <p:spPr>
                <a:xfrm>
                  <a:off x="366123" y="2602708"/>
                  <a:ext cx="3090503" cy="1224802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34290" tIns="34290" rIns="34290" bIns="34290" numCol="1" spcCol="1270" anchor="ctr" anchorCtr="0">
                  <a:noAutofit/>
                </a:bodyPr>
                <a:lstStyle/>
                <a:p>
                  <a:pPr marL="85723" lvl="1" indent="-85723" defTabSz="400037">
                    <a:lnSpc>
                      <a:spcPct val="110000"/>
                    </a:lnSpc>
                    <a:spcBef>
                      <a:spcPct val="0"/>
                    </a:spcBef>
                    <a:spcAft>
                      <a:spcPct val="15000"/>
                    </a:spcAft>
                    <a:buClr>
                      <a:schemeClr val="accent5"/>
                    </a:buClr>
                    <a:buChar char="••"/>
                  </a:pPr>
                  <a:r>
                    <a:rPr lang="ru-RU" sz="1100" dirty="0"/>
                    <a:t>Организация и проведение взаимодействия с заинтересованными сторонами (фасилитация диалогов)</a:t>
                  </a:r>
                </a:p>
              </p:txBody>
            </p:sp>
          </p:grpSp>
        </p:grpSp>
        <p:grpSp>
          <p:nvGrpSpPr>
            <p:cNvPr id="5" name="Группа 4">
              <a:extLst>
                <a:ext uri="{FF2B5EF4-FFF2-40B4-BE49-F238E27FC236}">
                  <a16:creationId xmlns="" xmlns:a16="http://schemas.microsoft.com/office/drawing/2014/main" id="{C0B68CD2-CCAD-4168-BEFE-D0FA40F09C2F}"/>
                </a:ext>
              </a:extLst>
            </p:cNvPr>
            <p:cNvGrpSpPr/>
            <p:nvPr/>
          </p:nvGrpSpPr>
          <p:grpSpPr>
            <a:xfrm>
              <a:off x="990601" y="1585447"/>
              <a:ext cx="7162798" cy="1155894"/>
              <a:chOff x="81821" y="2330704"/>
              <a:chExt cx="10529755" cy="1699235"/>
            </a:xfrm>
          </p:grpSpPr>
          <p:grpSp>
            <p:nvGrpSpPr>
              <p:cNvPr id="11" name="Группа 10"/>
              <p:cNvGrpSpPr/>
              <p:nvPr/>
            </p:nvGrpSpPr>
            <p:grpSpPr>
              <a:xfrm>
                <a:off x="6071634" y="2401516"/>
                <a:ext cx="4539942" cy="1628423"/>
                <a:chOff x="5024252" y="0"/>
                <a:chExt cx="3929810" cy="1224803"/>
              </a:xfrm>
            </p:grpSpPr>
            <p:sp>
              <p:nvSpPr>
                <p:cNvPr id="29" name="Скругленный прямоугольник 28"/>
                <p:cNvSpPr/>
                <p:nvPr/>
              </p:nvSpPr>
              <p:spPr>
                <a:xfrm>
                  <a:off x="5024252" y="0"/>
                  <a:ext cx="3929810" cy="1224803"/>
                </a:xfrm>
                <a:prstGeom prst="roundRect">
                  <a:avLst>
                    <a:gd name="adj" fmla="val 10000"/>
                  </a:avLst>
                </a:prstGeom>
                <a:noFill/>
                <a:ln w="28575"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3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  <p:sp>
              <p:nvSpPr>
                <p:cNvPr id="30" name="Скругленный прямоугольник 8"/>
                <p:cNvSpPr/>
                <p:nvPr/>
              </p:nvSpPr>
              <p:spPr>
                <a:xfrm>
                  <a:off x="5899987" y="45730"/>
                  <a:ext cx="3054074" cy="1075458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34290" tIns="34290" rIns="34290" bIns="34290" numCol="1" spcCol="1270" anchor="t" anchorCtr="0">
                  <a:noAutofit/>
                </a:bodyPr>
                <a:lstStyle/>
                <a:p>
                  <a:pPr marL="85723" lvl="1" indent="-85723" defTabSz="400037">
                    <a:lnSpc>
                      <a:spcPct val="110000"/>
                    </a:lnSpc>
                    <a:spcBef>
                      <a:spcPct val="0"/>
                    </a:spcBef>
                    <a:spcAft>
                      <a:spcPct val="15000"/>
                    </a:spcAft>
                    <a:buClr>
                      <a:schemeClr val="accent5"/>
                    </a:buClr>
                    <a:buChar char="••"/>
                  </a:pPr>
                  <a:r>
                    <a:rPr lang="ru-RU" sz="1100" dirty="0"/>
                    <a:t>Проведение независимого подтверждения нефинансового отчета</a:t>
                  </a:r>
                </a:p>
                <a:p>
                  <a:pPr marL="85723" lvl="1" indent="-85723" defTabSz="400037">
                    <a:lnSpc>
                      <a:spcPct val="110000"/>
                    </a:lnSpc>
                    <a:spcBef>
                      <a:spcPct val="0"/>
                    </a:spcBef>
                    <a:spcAft>
                      <a:spcPct val="15000"/>
                    </a:spcAft>
                    <a:buClr>
                      <a:schemeClr val="accent5"/>
                    </a:buClr>
                    <a:buChar char="••"/>
                  </a:pPr>
                  <a:r>
                    <a:rPr lang="ru-RU" sz="1100" dirty="0"/>
                    <a:t>Организация общественного заверения</a:t>
                  </a:r>
                </a:p>
              </p:txBody>
            </p:sp>
          </p:grpSp>
          <p:grpSp>
            <p:nvGrpSpPr>
              <p:cNvPr id="12" name="Группа 11"/>
              <p:cNvGrpSpPr/>
              <p:nvPr/>
            </p:nvGrpSpPr>
            <p:grpSpPr>
              <a:xfrm>
                <a:off x="81821" y="2330704"/>
                <a:ext cx="4539946" cy="1654369"/>
                <a:chOff x="42945" y="-57491"/>
                <a:chExt cx="4116086" cy="1071106"/>
              </a:xfrm>
            </p:grpSpPr>
            <p:sp>
              <p:nvSpPr>
                <p:cNvPr id="27" name="Скругленный прямоугольник 26"/>
                <p:cNvSpPr/>
                <p:nvPr/>
              </p:nvSpPr>
              <p:spPr>
                <a:xfrm>
                  <a:off x="42945" y="-40692"/>
                  <a:ext cx="4116086" cy="1054307"/>
                </a:xfrm>
                <a:prstGeom prst="roundRect">
                  <a:avLst>
                    <a:gd name="adj" fmla="val 10000"/>
                  </a:avLst>
                </a:prstGeom>
                <a:noFill/>
                <a:ln w="28575">
                  <a:solidFill>
                    <a:schemeClr val="accent3"/>
                  </a:solidFill>
                </a:ln>
              </p:spPr>
              <p:style>
                <a:lnRef idx="1">
                  <a:schemeClr val="accent2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/>
                <a:lstStyle/>
                <a:p>
                  <a:endParaRPr lang="ru-RU" sz="1429" dirty="0"/>
                </a:p>
              </p:txBody>
            </p:sp>
            <p:sp>
              <p:nvSpPr>
                <p:cNvPr id="28" name="Скругленный прямоугольник 10"/>
                <p:cNvSpPr/>
                <p:nvPr/>
              </p:nvSpPr>
              <p:spPr>
                <a:xfrm>
                  <a:off x="321209" y="-57491"/>
                  <a:ext cx="2915418" cy="1071106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34290" tIns="34290" rIns="34290" bIns="34290" numCol="1" spcCol="1270" anchor="ctr" anchorCtr="0">
                  <a:noAutofit/>
                </a:bodyPr>
                <a:lstStyle/>
                <a:p>
                  <a:pPr marL="85723" lvl="1" indent="-85723" defTabSz="400037">
                    <a:lnSpc>
                      <a:spcPct val="110000"/>
                    </a:lnSpc>
                    <a:spcBef>
                      <a:spcPct val="0"/>
                    </a:spcBef>
                    <a:spcAft>
                      <a:spcPct val="15000"/>
                    </a:spcAft>
                    <a:buClr>
                      <a:schemeClr val="accent5"/>
                    </a:buClr>
                    <a:buChar char="••"/>
                  </a:pPr>
                  <a:r>
                    <a:rPr lang="ru-RU" sz="1100" dirty="0"/>
                    <a:t>Система подготовки нефинансовой отчетности</a:t>
                  </a:r>
                </a:p>
                <a:p>
                  <a:pPr marL="85723" lvl="1" indent="-85723" defTabSz="400037">
                    <a:lnSpc>
                      <a:spcPct val="110000"/>
                    </a:lnSpc>
                    <a:spcBef>
                      <a:spcPct val="0"/>
                    </a:spcBef>
                    <a:spcAft>
                      <a:spcPct val="15000"/>
                    </a:spcAft>
                    <a:buClr>
                      <a:schemeClr val="accent5"/>
                    </a:buClr>
                    <a:buChar char="••"/>
                  </a:pPr>
                  <a:r>
                    <a:rPr lang="ru-RU" sz="1100" dirty="0"/>
                    <a:t>Подготовка нефинансовых отчетов</a:t>
                  </a:r>
                </a:p>
              </p:txBody>
            </p:sp>
          </p:grpSp>
        </p:grpSp>
        <p:grpSp>
          <p:nvGrpSpPr>
            <p:cNvPr id="3" name="Группа 2">
              <a:extLst>
                <a:ext uri="{FF2B5EF4-FFF2-40B4-BE49-F238E27FC236}">
                  <a16:creationId xmlns="" xmlns:a16="http://schemas.microsoft.com/office/drawing/2014/main" id="{6F6D08C2-8466-4CE0-92AF-1BD379E0D7F1}"/>
                </a:ext>
              </a:extLst>
            </p:cNvPr>
            <p:cNvGrpSpPr/>
            <p:nvPr/>
          </p:nvGrpSpPr>
          <p:grpSpPr>
            <a:xfrm>
              <a:off x="3315481" y="1277317"/>
              <a:ext cx="2543381" cy="3599931"/>
              <a:chOff x="3499538" y="1877734"/>
              <a:chExt cx="3738927" cy="5292121"/>
            </a:xfrm>
          </p:grpSpPr>
          <p:sp>
            <p:nvSpPr>
              <p:cNvPr id="25" name="Пирог 24"/>
              <p:cNvSpPr/>
              <p:nvPr/>
            </p:nvSpPr>
            <p:spPr>
              <a:xfrm>
                <a:off x="3499538" y="2642056"/>
                <a:ext cx="1827263" cy="1827263"/>
              </a:xfrm>
              <a:prstGeom prst="pieWedge">
                <a:avLst/>
              </a:prstGeom>
              <a:gradFill>
                <a:gsLst>
                  <a:gs pos="0">
                    <a:srgbClr val="9BD732"/>
                  </a:gs>
                  <a:gs pos="100000">
                    <a:schemeClr val="accent3"/>
                  </a:gs>
                </a:gsLst>
                <a:lin ang="0" scaled="0"/>
              </a:gra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5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6" name="Пирог 12"/>
              <p:cNvSpPr/>
              <p:nvPr/>
            </p:nvSpPr>
            <p:spPr>
              <a:xfrm>
                <a:off x="3761850" y="3064056"/>
                <a:ext cx="1564952" cy="140526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64008" tIns="64008" rIns="64008" bIns="64008" numCol="1" spcCol="1270" anchor="ctr" anchorCtr="0">
                <a:noAutofit/>
              </a:bodyPr>
              <a:lstStyle/>
              <a:p>
                <a:pPr algn="ctr" defTabSz="400037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953" b="1" dirty="0">
                    <a:solidFill>
                      <a:schemeClr val="bg1"/>
                    </a:solidFill>
                    <a:latin typeface="Arial Narrow" panose="020B0606020202030204" pitchFamily="34" charset="0"/>
                  </a:rPr>
                  <a:t>Подготовка нефинансовой отчетности</a:t>
                </a:r>
              </a:p>
            </p:txBody>
          </p:sp>
          <p:grpSp>
            <p:nvGrpSpPr>
              <p:cNvPr id="14" name="Группа 13"/>
              <p:cNvGrpSpPr/>
              <p:nvPr/>
            </p:nvGrpSpPr>
            <p:grpSpPr>
              <a:xfrm>
                <a:off x="5411202" y="2642056"/>
                <a:ext cx="1827263" cy="1827263"/>
                <a:chOff x="4610275" y="218168"/>
                <a:chExt cx="1657312" cy="1657312"/>
              </a:xfrm>
            </p:grpSpPr>
            <p:sp>
              <p:nvSpPr>
                <p:cNvPr id="23" name="Пирог 22"/>
                <p:cNvSpPr/>
                <p:nvPr/>
              </p:nvSpPr>
              <p:spPr>
                <a:xfrm rot="5400000">
                  <a:off x="4610275" y="218168"/>
                  <a:ext cx="1657312" cy="1657312"/>
                </a:xfrm>
                <a:prstGeom prst="pieWedge">
                  <a:avLst/>
                </a:prstGeom>
                <a:gradFill>
                  <a:gsLst>
                    <a:gs pos="0">
                      <a:schemeClr val="accent1">
                        <a:lumMod val="60000"/>
                        <a:lumOff val="40000"/>
                      </a:schemeClr>
                    </a:gs>
                    <a:gs pos="100000">
                      <a:schemeClr val="accent1"/>
                    </a:gs>
                  </a:gsLst>
                  <a:lin ang="0" scaled="0"/>
                </a:gradFill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2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2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24" name="Пирог 14"/>
                <p:cNvSpPr/>
                <p:nvPr/>
              </p:nvSpPr>
              <p:spPr>
                <a:xfrm>
                  <a:off x="4610275" y="703583"/>
                  <a:ext cx="1366536" cy="1171897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64008" tIns="64008" rIns="64008" bIns="64008" numCol="1" spcCol="1270" anchor="ctr" anchorCtr="0">
                  <a:noAutofit/>
                </a:bodyPr>
                <a:lstStyle/>
                <a:p>
                  <a:pPr algn="ctr" defTabSz="400037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ru-RU" sz="953" b="1" dirty="0">
                      <a:solidFill>
                        <a:schemeClr val="bg1"/>
                      </a:solidFill>
                      <a:latin typeface="Arial Narrow" panose="020B0606020202030204" pitchFamily="34" charset="0"/>
                    </a:rPr>
                    <a:t>Подтверждение (заверение, аудит) нефинансовой отчетности</a:t>
                  </a:r>
                  <a:endParaRPr lang="ru-RU" sz="1361" b="1" dirty="0">
                    <a:solidFill>
                      <a:schemeClr val="bg1"/>
                    </a:solidFill>
                    <a:latin typeface="Arial Narrow" panose="020B0606020202030204" pitchFamily="34" charset="0"/>
                  </a:endParaRPr>
                </a:p>
              </p:txBody>
            </p:sp>
          </p:grpSp>
          <p:grpSp>
            <p:nvGrpSpPr>
              <p:cNvPr id="15" name="Группа 14"/>
              <p:cNvGrpSpPr/>
              <p:nvPr/>
            </p:nvGrpSpPr>
            <p:grpSpPr>
              <a:xfrm>
                <a:off x="5411202" y="4553721"/>
                <a:ext cx="1827263" cy="1827263"/>
                <a:chOff x="4610275" y="1952031"/>
                <a:chExt cx="1657312" cy="1657312"/>
              </a:xfrm>
              <a:solidFill>
                <a:srgbClr val="00A7B5"/>
              </a:solidFill>
            </p:grpSpPr>
            <p:sp>
              <p:nvSpPr>
                <p:cNvPr id="21" name="Пирог 20"/>
                <p:cNvSpPr/>
                <p:nvPr/>
              </p:nvSpPr>
              <p:spPr>
                <a:xfrm rot="10800000">
                  <a:off x="4610275" y="1952031"/>
                  <a:ext cx="1657312" cy="1657312"/>
                </a:xfrm>
                <a:prstGeom prst="pieWedge">
                  <a:avLst/>
                </a:prstGeom>
                <a:gradFill>
                  <a:gsLst>
                    <a:gs pos="0">
                      <a:schemeClr val="accent1"/>
                    </a:gs>
                    <a:gs pos="100000">
                      <a:schemeClr val="accent1">
                        <a:lumMod val="75000"/>
                      </a:schemeClr>
                    </a:gs>
                  </a:gsLst>
                  <a:lin ang="0" scaled="0"/>
                </a:gradFill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3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3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22" name="Пирог 16"/>
                <p:cNvSpPr/>
                <p:nvPr/>
              </p:nvSpPr>
              <p:spPr>
                <a:xfrm>
                  <a:off x="4610275" y="1952031"/>
                  <a:ext cx="1366536" cy="1171897"/>
                </a:xfrm>
                <a:prstGeom prst="rect">
                  <a:avLst/>
                </a:prstGeom>
                <a:noFill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64008" tIns="64008" rIns="64008" bIns="64008" numCol="1" spcCol="1270" anchor="ctr" anchorCtr="0">
                  <a:noAutofit/>
                </a:bodyPr>
                <a:lstStyle/>
                <a:p>
                  <a:pPr algn="ctr" defTabSz="400037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ru-RU" sz="953" b="1" dirty="0">
                      <a:solidFill>
                        <a:schemeClr val="bg1"/>
                      </a:solidFill>
                      <a:latin typeface="Arial Narrow" panose="020B0606020202030204" pitchFamily="34" charset="0"/>
                    </a:rPr>
                    <a:t>Обучение в сфере нефинансовой отчетности</a:t>
                  </a:r>
                </a:p>
              </p:txBody>
            </p:sp>
          </p:grpSp>
          <p:sp>
            <p:nvSpPr>
              <p:cNvPr id="19" name="Пирог 18"/>
              <p:cNvSpPr/>
              <p:nvPr/>
            </p:nvSpPr>
            <p:spPr>
              <a:xfrm rot="16200000">
                <a:off x="3499538" y="4553721"/>
                <a:ext cx="1827263" cy="1827263"/>
              </a:xfrm>
              <a:prstGeom prst="pieWedge">
                <a:avLst/>
              </a:prstGeom>
              <a:gradFill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3"/>
                  </a:gs>
                </a:gsLst>
                <a:lin ang="0" scaled="0"/>
              </a:gra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4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4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7" name="Круговая стрелка 16"/>
              <p:cNvSpPr/>
              <p:nvPr/>
            </p:nvSpPr>
            <p:spPr>
              <a:xfrm>
                <a:off x="4595663" y="1877734"/>
                <a:ext cx="1506668" cy="1310144"/>
              </a:xfrm>
              <a:prstGeom prst="circularArrow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</p:sp>
          <p:sp>
            <p:nvSpPr>
              <p:cNvPr id="18" name="Круговая стрелка 17"/>
              <p:cNvSpPr/>
              <p:nvPr/>
            </p:nvSpPr>
            <p:spPr>
              <a:xfrm rot="10800000">
                <a:off x="4621767" y="5859711"/>
                <a:ext cx="1506668" cy="1310144"/>
              </a:xfrm>
              <a:prstGeom prst="circularArrow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</p:sp>
          <p:sp>
            <p:nvSpPr>
              <p:cNvPr id="35" name="Пирог 12">
                <a:extLst>
                  <a:ext uri="{FF2B5EF4-FFF2-40B4-BE49-F238E27FC236}">
                    <a16:creationId xmlns="" xmlns:a16="http://schemas.microsoft.com/office/drawing/2014/main" id="{697349D8-6C09-4F91-A223-846AEBE51383}"/>
                  </a:ext>
                </a:extLst>
              </p:cNvPr>
              <p:cNvSpPr/>
              <p:nvPr/>
            </p:nvSpPr>
            <p:spPr>
              <a:xfrm>
                <a:off x="3761850" y="4547590"/>
                <a:ext cx="1564952" cy="140526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64008" tIns="64008" rIns="64008" bIns="64008" numCol="1" spcCol="1270" anchor="ctr" anchorCtr="0">
                <a:noAutofit/>
              </a:bodyPr>
              <a:lstStyle/>
              <a:p>
                <a:pPr algn="ctr" defTabSz="400037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953" b="1" dirty="0">
                    <a:solidFill>
                      <a:schemeClr val="bg1"/>
                    </a:solidFill>
                    <a:latin typeface="Arial Narrow" panose="020B0606020202030204" pitchFamily="34" charset="0"/>
                  </a:rPr>
                  <a:t>Взаимодействие с заинтересованными сторонами</a:t>
                </a:r>
              </a:p>
            </p:txBody>
          </p:sp>
        </p:grpSp>
      </p:grpSp>
      <p:sp>
        <p:nvSpPr>
          <p:cNvPr id="6" name="Заголовок 5">
            <a:extLst>
              <a:ext uri="{FF2B5EF4-FFF2-40B4-BE49-F238E27FC236}">
                <a16:creationId xmlns="" xmlns:a16="http://schemas.microsoft.com/office/drawing/2014/main" id="{AE929C83-9140-4C09-8793-80EBD585C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996" y="359571"/>
            <a:ext cx="8203692" cy="424336"/>
          </a:xfrm>
        </p:spPr>
        <p:txBody>
          <a:bodyPr/>
          <a:lstStyle/>
          <a:p>
            <a:r>
              <a:rPr lang="ru-RU" dirty="0"/>
              <a:t>Компетенции ФБК </a:t>
            </a:r>
            <a:r>
              <a:rPr lang="en-US" dirty="0"/>
              <a:t>Grant Thornton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69899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Опыт профильных специалистов в сфере нефинансовой отчетности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4294967295"/>
          </p:nvPr>
        </p:nvSpPr>
        <p:spPr>
          <a:xfrm>
            <a:off x="471996" y="1349696"/>
            <a:ext cx="8203692" cy="835498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SzPct val="75000"/>
              <a:buNone/>
            </a:pPr>
            <a:r>
              <a:rPr lang="ru-RU" sz="1400" dirty="0">
                <a:solidFill>
                  <a:schemeClr val="accent3"/>
                </a:solidFill>
              </a:rPr>
              <a:t>Опыт профильных специалистов ФБК </a:t>
            </a:r>
            <a:r>
              <a:rPr lang="en-US" sz="1400" dirty="0">
                <a:solidFill>
                  <a:schemeClr val="accent3"/>
                </a:solidFill>
              </a:rPr>
              <a:t>Grant Thornton </a:t>
            </a:r>
            <a:r>
              <a:rPr lang="ru-RU" sz="1400" dirty="0">
                <a:solidFill>
                  <a:schemeClr val="accent3"/>
                </a:solidFill>
              </a:rPr>
              <a:t>в части подготовки и подтверждения (заверения, аудита) нефинансовой отчетности на основе стандартов </a:t>
            </a:r>
            <a:r>
              <a:rPr lang="en-US" sz="1400" dirty="0">
                <a:solidFill>
                  <a:schemeClr val="accent3"/>
                </a:solidFill>
              </a:rPr>
              <a:t>ISAE 3000 </a:t>
            </a:r>
            <a:r>
              <a:rPr lang="ru-RU" sz="1400" dirty="0">
                <a:solidFill>
                  <a:schemeClr val="accent3"/>
                </a:solidFill>
              </a:rPr>
              <a:t>и</a:t>
            </a:r>
            <a:r>
              <a:rPr lang="en-US" sz="1400" dirty="0">
                <a:solidFill>
                  <a:schemeClr val="accent3"/>
                </a:solidFill>
              </a:rPr>
              <a:t> AA1000AS </a:t>
            </a:r>
            <a:r>
              <a:rPr lang="ru-RU" sz="1400" dirty="0">
                <a:solidFill>
                  <a:schemeClr val="accent3"/>
                </a:solidFill>
              </a:rPr>
              <a:t>за 2008-2018 г</a:t>
            </a:r>
            <a:r>
              <a:rPr lang="en-US" sz="1400" dirty="0">
                <a:solidFill>
                  <a:schemeClr val="accent3"/>
                </a:solidFill>
              </a:rPr>
              <a:t>.</a:t>
            </a:r>
            <a:r>
              <a:rPr lang="ru-RU" sz="1400" dirty="0">
                <a:solidFill>
                  <a:schemeClr val="accent3"/>
                </a:solidFill>
              </a:rPr>
              <a:t>г.: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042907" y="2006923"/>
            <a:ext cx="6726950" cy="24314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238125" lvl="2" indent="-238125">
              <a:spcBef>
                <a:spcPts val="1200"/>
              </a:spcBef>
              <a:buClr>
                <a:srgbClr val="4F2D7F"/>
              </a:buClr>
              <a:buSzPct val="75000"/>
              <a:buFont typeface="Arial"/>
              <a:buChar char="•"/>
            </a:pPr>
            <a:r>
              <a:rPr lang="nl-NL" sz="1200" dirty="0"/>
              <a:t>GRI G3/3.1: </a:t>
            </a:r>
            <a:r>
              <a:rPr lang="ru-RU" sz="1200" dirty="0"/>
              <a:t>подготовка (6 отчетов), подтверждение (13 отчетов)</a:t>
            </a:r>
            <a:endParaRPr lang="en-US" sz="1200" dirty="0"/>
          </a:p>
          <a:p>
            <a:pPr marL="238125" lvl="2" indent="-238125">
              <a:spcBef>
                <a:spcPts val="1200"/>
              </a:spcBef>
              <a:buClr>
                <a:srgbClr val="4F2D7F"/>
              </a:buClr>
              <a:buSzPct val="75000"/>
              <a:buFont typeface="Arial"/>
              <a:buChar char="•"/>
            </a:pPr>
            <a:r>
              <a:rPr lang="en-US" sz="1200" dirty="0"/>
              <a:t>GRI G4: </a:t>
            </a:r>
            <a:r>
              <a:rPr lang="ru-RU" sz="1200" dirty="0"/>
              <a:t>подтверждение (19 отчетов)</a:t>
            </a:r>
            <a:endParaRPr lang="en-US" sz="1200" dirty="0"/>
          </a:p>
          <a:p>
            <a:pPr marL="238125" lvl="2" indent="-238125">
              <a:spcBef>
                <a:spcPts val="1200"/>
              </a:spcBef>
              <a:buClr>
                <a:srgbClr val="4F2D7F"/>
              </a:buClr>
              <a:buSzPct val="75000"/>
              <a:buFont typeface="Arial"/>
              <a:buChar char="•"/>
            </a:pPr>
            <a:r>
              <a:rPr lang="ru-RU" sz="1200" dirty="0"/>
              <a:t>Стандарты </a:t>
            </a:r>
            <a:r>
              <a:rPr lang="en-US" sz="1200" dirty="0"/>
              <a:t>GRI: </a:t>
            </a:r>
            <a:r>
              <a:rPr lang="ru-RU" sz="1200" dirty="0"/>
              <a:t>подтверждение (8 отчетов)</a:t>
            </a:r>
            <a:endParaRPr lang="en-US" sz="1200" dirty="0"/>
          </a:p>
          <a:p>
            <a:pPr marL="238125" lvl="2" indent="-238125">
              <a:spcBef>
                <a:spcPts val="1200"/>
              </a:spcBef>
              <a:buClr>
                <a:srgbClr val="4F2D7F"/>
              </a:buClr>
              <a:buSzPct val="75000"/>
              <a:buFont typeface="Arial"/>
              <a:buChar char="•"/>
            </a:pPr>
            <a:r>
              <a:rPr lang="ru-RU" sz="1200" dirty="0"/>
              <a:t>МСИО: подтверждение (14 отчетов)</a:t>
            </a:r>
            <a:endParaRPr lang="en-US" sz="1200" dirty="0"/>
          </a:p>
          <a:p>
            <a:pPr marL="238125" lvl="2" indent="-238125">
              <a:spcBef>
                <a:spcPts val="1200"/>
              </a:spcBef>
              <a:buClr>
                <a:srgbClr val="4F2D7F"/>
              </a:buClr>
              <a:buSzPct val="75000"/>
              <a:buFont typeface="Arial"/>
              <a:buChar char="•"/>
            </a:pPr>
            <a:r>
              <a:rPr lang="ru-RU" sz="1200" dirty="0"/>
              <a:t>Более 22 сертифицированных тренингов, участие в которых за 2011-2018 гг. приняли более 250 сотрудников крупнейших компаний России, Казахстана и Белоруссии в том числе ПАО «Сбербанк России», ПАО «Газпром», ГК «Внешэкономбанк», ПАО «Роснефть», ПАО «Норильский никель», </a:t>
            </a:r>
            <a:r>
              <a:rPr lang="ru-RU" sz="1200" dirty="0" err="1"/>
              <a:t>Eurasian</a:t>
            </a:r>
            <a:r>
              <a:rPr lang="ru-RU" sz="1200" dirty="0"/>
              <a:t> </a:t>
            </a:r>
            <a:r>
              <a:rPr lang="ru-RU" sz="1200" dirty="0" err="1"/>
              <a:t>Natural</a:t>
            </a:r>
            <a:r>
              <a:rPr lang="ru-RU" sz="1200" dirty="0"/>
              <a:t> </a:t>
            </a:r>
            <a:r>
              <a:rPr lang="ru-RU" sz="1200" dirty="0" err="1"/>
              <a:t>Resources</a:t>
            </a:r>
            <a:r>
              <a:rPr lang="ru-RU" sz="1200" dirty="0"/>
              <a:t> </a:t>
            </a:r>
            <a:r>
              <a:rPr lang="ru-RU" sz="1200" dirty="0" err="1"/>
              <a:t>Corporation</a:t>
            </a:r>
            <a:r>
              <a:rPr lang="ru-RU" sz="1200" dirty="0"/>
              <a:t>, </a:t>
            </a:r>
            <a:r>
              <a:rPr lang="ru-RU" sz="1200" dirty="0" err="1"/>
              <a:t>Самрук-Казына</a:t>
            </a:r>
            <a:r>
              <a:rPr lang="ru-RU" sz="1200" dirty="0"/>
              <a:t> и др.</a:t>
            </a:r>
            <a:endParaRPr lang="en-US" sz="1200" dirty="0"/>
          </a:p>
          <a:p>
            <a:pPr marL="238125" lvl="2" indent="-238125">
              <a:spcBef>
                <a:spcPts val="1200"/>
              </a:spcBef>
              <a:buClr>
                <a:srgbClr val="4F2D7F"/>
              </a:buClr>
              <a:buSzPct val="75000"/>
              <a:buFont typeface="Arial"/>
              <a:buChar char="•"/>
            </a:pPr>
            <a:r>
              <a:rPr lang="ru-RU" sz="1200" dirty="0"/>
              <a:t>Автоматизация процессов подготовки нефинансовой отчетности</a:t>
            </a:r>
          </a:p>
        </p:txBody>
      </p:sp>
      <p:grpSp>
        <p:nvGrpSpPr>
          <p:cNvPr id="7" name="Группа 6">
            <a:extLst>
              <a:ext uri="{FF2B5EF4-FFF2-40B4-BE49-F238E27FC236}">
                <a16:creationId xmlns="" xmlns:a16="http://schemas.microsoft.com/office/drawing/2014/main" id="{B8207555-8403-4720-8D76-80CD02D3A7DD}"/>
              </a:ext>
            </a:extLst>
          </p:cNvPr>
          <p:cNvGrpSpPr/>
          <p:nvPr/>
        </p:nvGrpSpPr>
        <p:grpSpPr>
          <a:xfrm>
            <a:off x="464426" y="2543336"/>
            <a:ext cx="1485390" cy="1485390"/>
            <a:chOff x="1207121" y="3000885"/>
            <a:chExt cx="1485390" cy="148539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8" name="Овал 7">
              <a:extLst>
                <a:ext uri="{FF2B5EF4-FFF2-40B4-BE49-F238E27FC236}">
                  <a16:creationId xmlns="" xmlns:a16="http://schemas.microsoft.com/office/drawing/2014/main" id="{F701DEF3-3CA4-4CD1-82F2-A114A760B838}"/>
                </a:ext>
              </a:extLst>
            </p:cNvPr>
            <p:cNvSpPr/>
            <p:nvPr/>
          </p:nvSpPr>
          <p:spPr>
            <a:xfrm>
              <a:off x="1301290" y="3095054"/>
              <a:ext cx="1297052" cy="1297052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pic>
          <p:nvPicPr>
            <p:cNvPr id="9" name="Рисунок 8">
              <a:extLst>
                <a:ext uri="{FF2B5EF4-FFF2-40B4-BE49-F238E27FC236}">
                  <a16:creationId xmlns="" xmlns:a16="http://schemas.microsoft.com/office/drawing/2014/main" id="{F791EE6B-2187-4FCD-8917-004F65490E2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07121" y="3000885"/>
              <a:ext cx="1485390" cy="1485390"/>
            </a:xfrm>
            <a:prstGeom prst="rect">
              <a:avLst/>
            </a:prstGeom>
            <a:effectLst/>
          </p:spPr>
        </p:pic>
      </p:grpSp>
    </p:spTree>
    <p:extLst>
      <p:ext uri="{BB962C8B-B14F-4D97-AF65-F5344CB8AC3E}">
        <p14:creationId xmlns:p14="http://schemas.microsoft.com/office/powerpoint/2010/main" val="1478584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2">
            <a:extLst>
              <a:ext uri="{FF2B5EF4-FFF2-40B4-BE49-F238E27FC236}">
                <a16:creationId xmlns="" xmlns:a16="http://schemas.microsoft.com/office/drawing/2014/main" id="{D66AFD5B-3CCF-4BE8-B58F-BC3B7A5E0DED}"/>
              </a:ext>
            </a:extLst>
          </p:cNvPr>
          <p:cNvSpPr txBox="1">
            <a:spLocks/>
          </p:cNvSpPr>
          <p:nvPr/>
        </p:nvSpPr>
        <p:spPr>
          <a:xfrm>
            <a:off x="471996" y="2908371"/>
            <a:ext cx="2836701" cy="1205895"/>
          </a:xfrm>
          <a:prstGeom prst="rect">
            <a:avLst/>
          </a:prstGeom>
        </p:spPr>
        <p:txBody>
          <a:bodyPr vert="horz" lIns="0" tIns="0" rIns="0" bIns="0" anchor="t" anchorCtr="0">
            <a:noAutofit/>
          </a:bodyPr>
          <a:lstStyle>
            <a:lvl1pPr marL="221983" indent="-221983" algn="l" defTabSz="575956" rtl="0" eaLnBrk="1" latinLnBrk="0" hangingPunct="1">
              <a:spcBef>
                <a:spcPct val="20000"/>
              </a:spcBef>
              <a:buClr>
                <a:srgbClr val="4F2D7F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75949" indent="-203984" algn="l" defTabSz="575956" rtl="0" eaLnBrk="1" latinLnBrk="0" hangingPunct="1">
              <a:spcBef>
                <a:spcPct val="20000"/>
              </a:spcBef>
              <a:buClr>
                <a:srgbClr val="4F2D7F"/>
              </a:buClr>
              <a:buFont typeface="Arial" panose="020B0604020202020204" pitchFamily="34" charset="0"/>
              <a:buChar char="–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27913" indent="-223983" algn="l" defTabSz="575956" rtl="0" eaLnBrk="1" latinLnBrk="0" hangingPunct="1">
              <a:spcBef>
                <a:spcPct val="20000"/>
              </a:spcBef>
              <a:buClrTx/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1879" indent="-225983" algn="l" defTabSz="575956" rtl="0" eaLnBrk="1" latinLnBrk="0" hangingPunct="1">
              <a:spcBef>
                <a:spcPct val="20000"/>
              </a:spcBef>
              <a:buFont typeface="+mj-lt"/>
              <a:buAutoNum type="alphaLcPeriod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91802" indent="-287978" algn="l" defTabSz="575956" rtl="0" eaLnBrk="1" latinLnBrk="0" hangingPunct="1">
              <a:spcBef>
                <a:spcPct val="20000"/>
              </a:spcBef>
              <a:buFont typeface="Arial"/>
              <a:buChar char="»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67758" indent="-287978" algn="l" defTabSz="575956" rtl="0" eaLnBrk="1" latinLnBrk="0" hangingPunct="1">
              <a:spcBef>
                <a:spcPct val="20000"/>
              </a:spcBef>
              <a:buFont typeface="Arial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743714" indent="-287978" algn="l" defTabSz="575956" rtl="0" eaLnBrk="1" latinLnBrk="0" hangingPunct="1">
              <a:spcBef>
                <a:spcPct val="20000"/>
              </a:spcBef>
              <a:buFont typeface="Arial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319670" indent="-287978" algn="l" defTabSz="575956" rtl="0" eaLnBrk="1" latinLnBrk="0" hangingPunct="1">
              <a:spcBef>
                <a:spcPct val="20000"/>
              </a:spcBef>
              <a:buFont typeface="Arial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95626" indent="-287978" algn="l" defTabSz="575956" rtl="0" eaLnBrk="1" latinLnBrk="0" hangingPunct="1">
              <a:spcBef>
                <a:spcPct val="20000"/>
              </a:spcBef>
              <a:buFont typeface="Arial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2449"/>
              </a:spcAft>
              <a:buNone/>
            </a:pPr>
            <a:r>
              <a:rPr lang="ru-RU" sz="1400" dirty="0"/>
              <a:t>Член </a:t>
            </a:r>
            <a:r>
              <a:rPr lang="en-US" sz="1400" dirty="0"/>
              <a:t>«</a:t>
            </a:r>
            <a:r>
              <a:rPr lang="ru-RU" sz="1400" dirty="0"/>
              <a:t>Сообщества </a:t>
            </a:r>
            <a:r>
              <a:rPr lang="en-US" sz="1400" dirty="0"/>
              <a:t>Global reporting Initiative» (GRI Community</a:t>
            </a:r>
            <a:r>
              <a:rPr lang="ru-RU" sz="1400" dirty="0"/>
              <a:t>)</a:t>
            </a:r>
            <a:endParaRPr lang="ru-RU" sz="1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186" b="31548"/>
          <a:stretch/>
        </p:blipFill>
        <p:spPr>
          <a:xfrm>
            <a:off x="6446257" y="2047197"/>
            <a:ext cx="2102122" cy="483298"/>
          </a:xfrm>
          <a:prstGeom prst="rect">
            <a:avLst/>
          </a:prstGeom>
        </p:spPr>
      </p:pic>
      <p:sp>
        <p:nvSpPr>
          <p:cNvPr id="9" name="Содержимое 2">
            <a:extLst>
              <a:ext uri="{FF2B5EF4-FFF2-40B4-BE49-F238E27FC236}">
                <a16:creationId xmlns="" xmlns:a16="http://schemas.microsoft.com/office/drawing/2014/main" id="{8D8529EB-F88A-492E-93EC-91FE5C252742}"/>
              </a:ext>
            </a:extLst>
          </p:cNvPr>
          <p:cNvSpPr txBox="1">
            <a:spLocks/>
          </p:cNvSpPr>
          <p:nvPr/>
        </p:nvSpPr>
        <p:spPr>
          <a:xfrm>
            <a:off x="6446256" y="2908371"/>
            <a:ext cx="2229431" cy="1205895"/>
          </a:xfrm>
          <a:prstGeom prst="rect">
            <a:avLst/>
          </a:prstGeom>
        </p:spPr>
        <p:txBody>
          <a:bodyPr vert="horz" lIns="0" tIns="0" rIns="0" bIns="0" anchor="t" anchorCtr="0">
            <a:noAutofit/>
          </a:bodyPr>
          <a:lstStyle>
            <a:lvl1pPr marL="221983" indent="-221983" algn="l" defTabSz="575956" rtl="0" eaLnBrk="1" latinLnBrk="0" hangingPunct="1">
              <a:spcBef>
                <a:spcPct val="20000"/>
              </a:spcBef>
              <a:buClr>
                <a:srgbClr val="4F2D7F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75949" indent="-203984" algn="l" defTabSz="575956" rtl="0" eaLnBrk="1" latinLnBrk="0" hangingPunct="1">
              <a:spcBef>
                <a:spcPct val="20000"/>
              </a:spcBef>
              <a:buClr>
                <a:srgbClr val="4F2D7F"/>
              </a:buClr>
              <a:buFont typeface="Arial" panose="020B0604020202020204" pitchFamily="34" charset="0"/>
              <a:buChar char="–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27913" indent="-223983" algn="l" defTabSz="575956" rtl="0" eaLnBrk="1" latinLnBrk="0" hangingPunct="1">
              <a:spcBef>
                <a:spcPct val="20000"/>
              </a:spcBef>
              <a:buClrTx/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1879" indent="-225983" algn="l" defTabSz="575956" rtl="0" eaLnBrk="1" latinLnBrk="0" hangingPunct="1">
              <a:spcBef>
                <a:spcPct val="20000"/>
              </a:spcBef>
              <a:buFont typeface="+mj-lt"/>
              <a:buAutoNum type="alphaLcPeriod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91802" indent="-287978" algn="l" defTabSz="575956" rtl="0" eaLnBrk="1" latinLnBrk="0" hangingPunct="1">
              <a:spcBef>
                <a:spcPct val="20000"/>
              </a:spcBef>
              <a:buFont typeface="Arial"/>
              <a:buChar char="»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67758" indent="-287978" algn="l" defTabSz="575956" rtl="0" eaLnBrk="1" latinLnBrk="0" hangingPunct="1">
              <a:spcBef>
                <a:spcPct val="20000"/>
              </a:spcBef>
              <a:buFont typeface="Arial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743714" indent="-287978" algn="l" defTabSz="575956" rtl="0" eaLnBrk="1" latinLnBrk="0" hangingPunct="1">
              <a:spcBef>
                <a:spcPct val="20000"/>
              </a:spcBef>
              <a:buFont typeface="Arial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319670" indent="-287978" algn="l" defTabSz="575956" rtl="0" eaLnBrk="1" latinLnBrk="0" hangingPunct="1">
              <a:spcBef>
                <a:spcPct val="20000"/>
              </a:spcBef>
              <a:buFont typeface="Arial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95626" indent="-287978" algn="l" defTabSz="575956" rtl="0" eaLnBrk="1" latinLnBrk="0" hangingPunct="1">
              <a:spcBef>
                <a:spcPct val="20000"/>
              </a:spcBef>
              <a:buFont typeface="Arial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2449"/>
              </a:spcAft>
              <a:buNone/>
            </a:pPr>
            <a:r>
              <a:rPr lang="ru-RU" sz="1400" dirty="0"/>
              <a:t>Лицензированный провайдер услуг по подтверждению</a:t>
            </a:r>
            <a:br>
              <a:rPr lang="ru-RU" sz="1400" dirty="0"/>
            </a:br>
            <a:r>
              <a:rPr lang="ru-RU" sz="1400" dirty="0"/>
              <a:t>в области устойчивого развития</a:t>
            </a:r>
            <a:endParaRPr lang="ru-RU" sz="1800" dirty="0"/>
          </a:p>
        </p:txBody>
      </p:sp>
      <p:sp>
        <p:nvSpPr>
          <p:cNvPr id="20" name="Содержимое 2">
            <a:extLst>
              <a:ext uri="{FF2B5EF4-FFF2-40B4-BE49-F238E27FC236}">
                <a16:creationId xmlns="" xmlns:a16="http://schemas.microsoft.com/office/drawing/2014/main" id="{C5A6FEA3-D69A-46B0-85BF-33F1E6C20E2C}"/>
              </a:ext>
            </a:extLst>
          </p:cNvPr>
          <p:cNvSpPr txBox="1">
            <a:spLocks/>
          </p:cNvSpPr>
          <p:nvPr/>
        </p:nvSpPr>
        <p:spPr>
          <a:xfrm>
            <a:off x="3447987" y="2908371"/>
            <a:ext cx="2601999" cy="973366"/>
          </a:xfrm>
          <a:prstGeom prst="rect">
            <a:avLst/>
          </a:prstGeom>
        </p:spPr>
        <p:txBody>
          <a:bodyPr vert="horz" lIns="0" tIns="0" rIns="0" bIns="0" anchor="t" anchorCtr="0">
            <a:noAutofit/>
          </a:bodyPr>
          <a:lstStyle>
            <a:lvl1pPr marL="221983" indent="-221983" algn="l" defTabSz="575956" rtl="0" eaLnBrk="1" latinLnBrk="0" hangingPunct="1">
              <a:spcBef>
                <a:spcPct val="20000"/>
              </a:spcBef>
              <a:buClr>
                <a:srgbClr val="4F2D7F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75949" indent="-203984" algn="l" defTabSz="575956" rtl="0" eaLnBrk="1" latinLnBrk="0" hangingPunct="1">
              <a:spcBef>
                <a:spcPct val="20000"/>
              </a:spcBef>
              <a:buClr>
                <a:srgbClr val="4F2D7F"/>
              </a:buClr>
              <a:buFont typeface="Arial" panose="020B0604020202020204" pitchFamily="34" charset="0"/>
              <a:buChar char="–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27913" indent="-223983" algn="l" defTabSz="575956" rtl="0" eaLnBrk="1" latinLnBrk="0" hangingPunct="1">
              <a:spcBef>
                <a:spcPct val="20000"/>
              </a:spcBef>
              <a:buClrTx/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1879" indent="-225983" algn="l" defTabSz="575956" rtl="0" eaLnBrk="1" latinLnBrk="0" hangingPunct="1">
              <a:spcBef>
                <a:spcPct val="20000"/>
              </a:spcBef>
              <a:buFont typeface="+mj-lt"/>
              <a:buAutoNum type="alphaLcPeriod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91802" indent="-287978" algn="l" defTabSz="575956" rtl="0" eaLnBrk="1" latinLnBrk="0" hangingPunct="1">
              <a:spcBef>
                <a:spcPct val="20000"/>
              </a:spcBef>
              <a:buFont typeface="Arial"/>
              <a:buChar char="»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67758" indent="-287978" algn="l" defTabSz="575956" rtl="0" eaLnBrk="1" latinLnBrk="0" hangingPunct="1">
              <a:spcBef>
                <a:spcPct val="20000"/>
              </a:spcBef>
              <a:buFont typeface="Arial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743714" indent="-287978" algn="l" defTabSz="575956" rtl="0" eaLnBrk="1" latinLnBrk="0" hangingPunct="1">
              <a:spcBef>
                <a:spcPct val="20000"/>
              </a:spcBef>
              <a:buFont typeface="Arial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319670" indent="-287978" algn="l" defTabSz="575956" rtl="0" eaLnBrk="1" latinLnBrk="0" hangingPunct="1">
              <a:spcBef>
                <a:spcPct val="20000"/>
              </a:spcBef>
              <a:buFont typeface="Arial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95626" indent="-287978" algn="l" defTabSz="575956" rtl="0" eaLnBrk="1" latinLnBrk="0" hangingPunct="1">
              <a:spcBef>
                <a:spcPct val="20000"/>
              </a:spcBef>
              <a:buFont typeface="Arial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2449"/>
              </a:spcAft>
              <a:buNone/>
            </a:pPr>
            <a:r>
              <a:rPr lang="ru-RU" sz="1400" dirty="0"/>
              <a:t>Сертифицированный тренинговый партнер </a:t>
            </a:r>
            <a:r>
              <a:rPr lang="en-US" sz="1400" dirty="0"/>
              <a:t>Global Reporting Initiative</a:t>
            </a:r>
            <a:r>
              <a:rPr lang="ru-RU" sz="1400" dirty="0"/>
              <a:t> на территории России</a:t>
            </a:r>
            <a:endParaRPr lang="ru-RU" sz="1800" dirty="0"/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5B83838A-695B-0540-B66C-6FC48BB2B8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878" y="1833233"/>
            <a:ext cx="2612035" cy="91122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D0EFD06F-7CE8-744F-85D9-20E71A8493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8697" y="1931824"/>
            <a:ext cx="2491740" cy="714044"/>
          </a:xfrm>
          <a:prstGeom prst="rect">
            <a:avLst/>
          </a:prstGeom>
        </p:spPr>
      </p:pic>
      <p:sp>
        <p:nvSpPr>
          <p:cNvPr id="5" name="Заголовок 4">
            <a:extLst>
              <a:ext uri="{FF2B5EF4-FFF2-40B4-BE49-F238E27FC236}">
                <a16:creationId xmlns="" xmlns:a16="http://schemas.microsoft.com/office/drawing/2014/main" id="{27B8FDD7-7D64-487D-816F-5A9C251627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Участие ФБК Grant Thornton</a:t>
            </a:r>
            <a:br>
              <a:rPr lang="ru-RU" dirty="0"/>
            </a:br>
            <a:r>
              <a:rPr lang="ru-RU" dirty="0"/>
              <a:t>в инициативах по нефинансовой отчетности</a:t>
            </a:r>
          </a:p>
        </p:txBody>
      </p:sp>
    </p:spTree>
    <p:extLst>
      <p:ext uri="{BB962C8B-B14F-4D97-AF65-F5344CB8AC3E}">
        <p14:creationId xmlns:p14="http://schemas.microsoft.com/office/powerpoint/2010/main" val="3335422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>
            <a:extLst>
              <a:ext uri="{FF2B5EF4-FFF2-40B4-BE49-F238E27FC236}">
                <a16:creationId xmlns="" xmlns:a16="http://schemas.microsoft.com/office/drawing/2014/main" id="{FAAA964A-866F-4AA7-A84A-96C81F00C7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373" y="3385452"/>
            <a:ext cx="2225834" cy="890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57595" rIns="115192" bIns="57595">
            <a:spAutoFit/>
          </a:bodyPr>
          <a:lstStyle/>
          <a:p>
            <a:pPr marL="0" indent="0">
              <a:lnSpc>
                <a:spcPct val="100000"/>
              </a:lnSpc>
              <a:spcBef>
                <a:spcPct val="0"/>
              </a:spcBef>
              <a:spcAft>
                <a:spcPts val="504"/>
              </a:spcAft>
              <a:buClr>
                <a:schemeClr val="tx1"/>
              </a:buClr>
              <a:buSzPct val="125000"/>
              <a:tabLst/>
            </a:pPr>
            <a:r>
              <a:rPr lang="ru-RU" altLang="ru-RU" sz="1050" dirty="0">
                <a:solidFill>
                  <a:schemeClr val="accent1"/>
                </a:solidFill>
              </a:rPr>
              <a:t>101990, Москва,</a:t>
            </a:r>
            <a:r>
              <a:rPr lang="en-US" altLang="ru-RU" sz="1050" dirty="0">
                <a:solidFill>
                  <a:schemeClr val="accent1"/>
                </a:solidFill>
              </a:rPr>
              <a:t/>
            </a:r>
            <a:br>
              <a:rPr lang="en-US" altLang="ru-RU" sz="1050" dirty="0">
                <a:solidFill>
                  <a:schemeClr val="accent1"/>
                </a:solidFill>
              </a:rPr>
            </a:br>
            <a:r>
              <a:rPr lang="ru-RU" altLang="ru-RU" sz="1050" dirty="0">
                <a:solidFill>
                  <a:schemeClr val="accent1"/>
                </a:solidFill>
              </a:rPr>
              <a:t>ул. Мясницкая,</a:t>
            </a:r>
            <a:r>
              <a:rPr lang="en-US" altLang="ru-RU" sz="1050" dirty="0">
                <a:solidFill>
                  <a:schemeClr val="accent1"/>
                </a:solidFill>
              </a:rPr>
              <a:t> </a:t>
            </a:r>
            <a:r>
              <a:rPr lang="ru-RU" altLang="ru-RU" sz="1050" dirty="0">
                <a:solidFill>
                  <a:schemeClr val="accent1"/>
                </a:solidFill>
              </a:rPr>
              <a:t>д.44/1 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spcAft>
                <a:spcPts val="504"/>
              </a:spcAft>
              <a:buClr>
                <a:schemeClr val="tx1"/>
              </a:buClr>
              <a:buSzPct val="125000"/>
              <a:tabLst/>
            </a:pPr>
            <a:r>
              <a:rPr lang="ru-RU" altLang="ru-RU" sz="1050" dirty="0">
                <a:solidFill>
                  <a:schemeClr val="accent1"/>
                </a:solidFill>
              </a:rPr>
              <a:t>Телефон </a:t>
            </a:r>
            <a:r>
              <a:rPr lang="en-US" altLang="ru-RU" sz="1050" dirty="0">
                <a:solidFill>
                  <a:schemeClr val="accent1"/>
                </a:solidFill>
              </a:rPr>
              <a:t> </a:t>
            </a:r>
            <a:r>
              <a:rPr lang="ru-RU" altLang="ru-RU" sz="1050" dirty="0">
                <a:solidFill>
                  <a:schemeClr val="accent1"/>
                </a:solidFill>
              </a:rPr>
              <a:t>+7 (</a:t>
            </a:r>
            <a:r>
              <a:rPr lang="en-US" altLang="ru-RU" sz="1050" dirty="0">
                <a:solidFill>
                  <a:schemeClr val="accent1"/>
                </a:solidFill>
              </a:rPr>
              <a:t>4</a:t>
            </a:r>
            <a:r>
              <a:rPr lang="ru-RU" altLang="ru-RU" sz="1050" dirty="0">
                <a:solidFill>
                  <a:schemeClr val="accent1"/>
                </a:solidFill>
              </a:rPr>
              <a:t>95) 7375353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spcAft>
                <a:spcPts val="504"/>
              </a:spcAft>
              <a:buClr>
                <a:schemeClr val="tx1"/>
              </a:buClr>
              <a:buSzPct val="125000"/>
              <a:tabLst/>
            </a:pPr>
            <a:r>
              <a:rPr lang="en-US" altLang="ru-RU" sz="1050" dirty="0">
                <a:solidFill>
                  <a:schemeClr val="accent1"/>
                </a:solidFill>
              </a:rPr>
              <a:t>fbk@fbk.ru</a:t>
            </a:r>
            <a:endParaRPr lang="ru-RU" altLang="ru-RU" sz="1050" dirty="0">
              <a:solidFill>
                <a:schemeClr val="accent1"/>
              </a:solidFill>
            </a:endParaRPr>
          </a:p>
        </p:txBody>
      </p:sp>
      <p:cxnSp>
        <p:nvCxnSpPr>
          <p:cNvPr id="12" name="Straight Connector 13">
            <a:extLst>
              <a:ext uri="{FF2B5EF4-FFF2-40B4-BE49-F238E27FC236}">
                <a16:creationId xmlns="" xmlns:a16="http://schemas.microsoft.com/office/drawing/2014/main" id="{9BA2E461-CCB2-44E9-A5B7-8F5884D4EB11}"/>
              </a:ext>
            </a:extLst>
          </p:cNvPr>
          <p:cNvCxnSpPr>
            <a:cxnSpLocks/>
          </p:cNvCxnSpPr>
          <p:nvPr/>
        </p:nvCxnSpPr>
        <p:spPr>
          <a:xfrm>
            <a:off x="454372" y="3224945"/>
            <a:ext cx="2225835" cy="0"/>
          </a:xfrm>
          <a:prstGeom prst="line">
            <a:avLst/>
          </a:prstGeom>
          <a:noFill/>
          <a:ln w="19050" cap="rnd" cmpd="sng" algn="ctr">
            <a:solidFill>
              <a:srgbClr val="4F2D7F"/>
            </a:solidFill>
            <a:prstDash val="solid"/>
            <a:miter lim="800000"/>
          </a:ln>
          <a:effectLst/>
        </p:spPr>
      </p:cxnSp>
      <p:sp>
        <p:nvSpPr>
          <p:cNvPr id="13" name="Управляющая кнопка: &quot;Пустой&quot; 8">
            <a:hlinkClick r:id="rId2" highlightClick="1"/>
            <a:extLst>
              <a:ext uri="{FF2B5EF4-FFF2-40B4-BE49-F238E27FC236}">
                <a16:creationId xmlns="" xmlns:a16="http://schemas.microsoft.com/office/drawing/2014/main" id="{893E8F6F-D090-4831-B98F-F8D102D25A31}"/>
              </a:ext>
            </a:extLst>
          </p:cNvPr>
          <p:cNvSpPr/>
          <p:nvPr/>
        </p:nvSpPr>
        <p:spPr>
          <a:xfrm>
            <a:off x="1041075" y="4450174"/>
            <a:ext cx="344835" cy="327804"/>
          </a:xfrm>
          <a:prstGeom prst="actionButtonBlank">
            <a:avLst/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Управляющая кнопка: &quot;Пустой&quot; 13">
            <a:hlinkClick r:id="rId4" highlightClick="1"/>
            <a:extLst>
              <a:ext uri="{FF2B5EF4-FFF2-40B4-BE49-F238E27FC236}">
                <a16:creationId xmlns="" xmlns:a16="http://schemas.microsoft.com/office/drawing/2014/main" id="{CB0EE787-647B-41A8-A74C-161693619AA2}"/>
              </a:ext>
            </a:extLst>
          </p:cNvPr>
          <p:cNvSpPr/>
          <p:nvPr/>
        </p:nvSpPr>
        <p:spPr>
          <a:xfrm>
            <a:off x="1552737" y="4450174"/>
            <a:ext cx="344835" cy="327804"/>
          </a:xfrm>
          <a:prstGeom prst="actionButtonBlank">
            <a:avLst/>
          </a:prstGeom>
          <a:blipFill>
            <a:blip r:embed="rId5"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Управляющая кнопка: &quot;Пустой&quot; 14">
            <a:hlinkClick r:id="rId6" highlightClick="1"/>
            <a:extLst>
              <a:ext uri="{FF2B5EF4-FFF2-40B4-BE49-F238E27FC236}">
                <a16:creationId xmlns="" xmlns:a16="http://schemas.microsoft.com/office/drawing/2014/main" id="{32F0B56B-4722-40B0-8A4A-33412F6FC4D7}"/>
              </a:ext>
            </a:extLst>
          </p:cNvPr>
          <p:cNvSpPr/>
          <p:nvPr/>
        </p:nvSpPr>
        <p:spPr>
          <a:xfrm>
            <a:off x="2053292" y="4450174"/>
            <a:ext cx="344835" cy="327804"/>
          </a:xfrm>
          <a:prstGeom prst="actionButtonBlank">
            <a:avLst/>
          </a:prstGeom>
          <a:blipFill>
            <a:blip r:embed="rId7"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4B85D4EC-AC63-4E9B-8DF6-A07944708A83}"/>
              </a:ext>
            </a:extLst>
          </p:cNvPr>
          <p:cNvSpPr/>
          <p:nvPr/>
        </p:nvSpPr>
        <p:spPr>
          <a:xfrm>
            <a:off x="10786" y="4480433"/>
            <a:ext cx="94128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361950" algn="l" defTabSz="53637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469"/>
              </a:spcAft>
              <a:buClr>
                <a:prstClr val="black"/>
              </a:buClr>
              <a:buSzPct val="125000"/>
              <a:buFontTx/>
              <a:buNone/>
              <a:tabLst/>
              <a:defRPr/>
            </a:pPr>
            <a:r>
              <a:rPr kumimoji="0" lang="en-US" alt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4F2D7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fbk.ru</a:t>
            </a:r>
            <a:endParaRPr kumimoji="0" lang="en-US" altLang="ru-RU" sz="1100" b="1" i="0" u="none" strike="noStrike" kern="1200" cap="none" spc="0" normalizeH="0" baseline="0" noProof="0" dirty="0">
              <a:ln>
                <a:noFill/>
              </a:ln>
              <a:solidFill>
                <a:srgbClr val="4F2D7F"/>
              </a:solidFill>
              <a:effectLst/>
              <a:uLnTx/>
              <a:uFillTx/>
              <a:latin typeface="Arial"/>
              <a:ea typeface="+mn-ea"/>
              <a:cs typeface="+mn-cs"/>
              <a:hlinkClick r:id="rId8"/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DF4A5F74-72E6-4246-91C4-A9E5437E123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8313" y="2509874"/>
            <a:ext cx="1835812" cy="495669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CBBF6E42-A17B-48AD-94F5-A5BCFC38B76B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t="4290" b="47755"/>
          <a:stretch/>
        </p:blipFill>
        <p:spPr>
          <a:xfrm rot="16200000">
            <a:off x="4474294" y="1095904"/>
            <a:ext cx="6293116" cy="3046301"/>
          </a:xfrm>
          <a:prstGeom prst="rect">
            <a:avLst/>
          </a:prstGeom>
        </p:spPr>
      </p:pic>
      <p:sp>
        <p:nvSpPr>
          <p:cNvPr id="19" name="Text Placeholder 4">
            <a:extLst>
              <a:ext uri="{FF2B5EF4-FFF2-40B4-BE49-F238E27FC236}">
                <a16:creationId xmlns="" xmlns:a16="http://schemas.microsoft.com/office/drawing/2014/main" id="{3BAF3CCB-8C73-4051-9263-208106F93EA6}"/>
              </a:ext>
            </a:extLst>
          </p:cNvPr>
          <p:cNvSpPr txBox="1">
            <a:spLocks/>
          </p:cNvSpPr>
          <p:nvPr/>
        </p:nvSpPr>
        <p:spPr>
          <a:xfrm>
            <a:off x="454372" y="548017"/>
            <a:ext cx="7691658" cy="706370"/>
          </a:xfrm>
          <a:prstGeom prst="rect">
            <a:avLst/>
          </a:prstGeom>
        </p:spPr>
        <p:txBody>
          <a:bodyPr lIns="0" tIns="0" rIns="0" bIns="0"/>
          <a:lstStyle>
            <a:lvl1pPr marL="360000" indent="-36000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00" indent="-36000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000" indent="-360000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000" indent="-360000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+mj-lt"/>
              <a:buAutoNum type="alphaLcPeriod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Arial"/>
              <a:buNone/>
              <a:defRPr sz="24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0" indent="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00" indent="-36000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00" indent="-36000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" indent="-36000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200" b="1" dirty="0">
                <a:solidFill>
                  <a:srgbClr val="4F2D7F"/>
                </a:solidFill>
              </a:rPr>
              <a:t>Благодарим за внимание!</a:t>
            </a:r>
            <a:endParaRPr lang="en-US" sz="3200" b="1" dirty="0">
              <a:solidFill>
                <a:srgbClr val="4F2D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69641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Группа 21">
            <a:extLst>
              <a:ext uri="{FF2B5EF4-FFF2-40B4-BE49-F238E27FC236}">
                <a16:creationId xmlns="" xmlns:a16="http://schemas.microsoft.com/office/drawing/2014/main" id="{A38582D4-6C04-4EC0-A573-E4A9F927CD93}"/>
              </a:ext>
            </a:extLst>
          </p:cNvPr>
          <p:cNvGrpSpPr/>
          <p:nvPr/>
        </p:nvGrpSpPr>
        <p:grpSpPr>
          <a:xfrm>
            <a:off x="4165625" y="239650"/>
            <a:ext cx="4613033" cy="4236157"/>
            <a:chOff x="3775881" y="322096"/>
            <a:chExt cx="4613033" cy="4236157"/>
          </a:xfrm>
        </p:grpSpPr>
        <p:sp>
          <p:nvSpPr>
            <p:cNvPr id="6" name="Полилиния: фигура 5">
              <a:extLst>
                <a:ext uri="{FF2B5EF4-FFF2-40B4-BE49-F238E27FC236}">
                  <a16:creationId xmlns="" xmlns:a16="http://schemas.microsoft.com/office/drawing/2014/main" id="{633574BB-AEEE-4BF3-9BE4-3F425BBA05E1}"/>
                </a:ext>
              </a:extLst>
            </p:cNvPr>
            <p:cNvSpPr/>
            <p:nvPr/>
          </p:nvSpPr>
          <p:spPr>
            <a:xfrm>
              <a:off x="4847828" y="1545172"/>
              <a:ext cx="2496343" cy="2496343"/>
            </a:xfrm>
            <a:custGeom>
              <a:avLst/>
              <a:gdLst>
                <a:gd name="connsiteX0" fmla="*/ 0 w 2496343"/>
                <a:gd name="connsiteY0" fmla="*/ 1248172 h 2496343"/>
                <a:gd name="connsiteX1" fmla="*/ 1248172 w 2496343"/>
                <a:gd name="connsiteY1" fmla="*/ 0 h 2496343"/>
                <a:gd name="connsiteX2" fmla="*/ 2496344 w 2496343"/>
                <a:gd name="connsiteY2" fmla="*/ 1248172 h 2496343"/>
                <a:gd name="connsiteX3" fmla="*/ 1248172 w 2496343"/>
                <a:gd name="connsiteY3" fmla="*/ 2496344 h 2496343"/>
                <a:gd name="connsiteX4" fmla="*/ 0 w 2496343"/>
                <a:gd name="connsiteY4" fmla="*/ 1248172 h 2496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96343" h="2496343">
                  <a:moveTo>
                    <a:pt x="0" y="1248172"/>
                  </a:moveTo>
                  <a:cubicBezTo>
                    <a:pt x="0" y="558826"/>
                    <a:pt x="558826" y="0"/>
                    <a:pt x="1248172" y="0"/>
                  </a:cubicBezTo>
                  <a:cubicBezTo>
                    <a:pt x="1937518" y="0"/>
                    <a:pt x="2496344" y="558826"/>
                    <a:pt x="2496344" y="1248172"/>
                  </a:cubicBezTo>
                  <a:cubicBezTo>
                    <a:pt x="2496344" y="1937518"/>
                    <a:pt x="1937518" y="2496344"/>
                    <a:pt x="1248172" y="2496344"/>
                  </a:cubicBezTo>
                  <a:cubicBezTo>
                    <a:pt x="558826" y="2496344"/>
                    <a:pt x="0" y="1937518"/>
                    <a:pt x="0" y="1248172"/>
                  </a:cubicBezTo>
                  <a:close/>
                </a:path>
              </a:pathLst>
            </a:custGeom>
            <a:solidFill>
              <a:schemeClr val="accent5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392251" tIns="392251" rIns="392251" bIns="392251" numCol="1" spcCol="1270" anchor="ctr" anchorCtr="0">
              <a:noAutofit/>
            </a:bodyPr>
            <a:lstStyle/>
            <a:p>
              <a:pPr marL="0" lvl="0" indent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600" b="1" kern="1200" dirty="0">
                  <a:solidFill>
                    <a:schemeClr val="accent1"/>
                  </a:solidFill>
                </a:rPr>
                <a:t>Стратегия устойчивого развития</a:t>
              </a:r>
              <a:endParaRPr lang="ru-RU" sz="1600" kern="1200" dirty="0"/>
            </a:p>
          </p:txBody>
        </p:sp>
        <p:sp>
          <p:nvSpPr>
            <p:cNvPr id="7" name="Полилиния: фигура 6">
              <a:extLst>
                <a:ext uri="{FF2B5EF4-FFF2-40B4-BE49-F238E27FC236}">
                  <a16:creationId xmlns="" xmlns:a16="http://schemas.microsoft.com/office/drawing/2014/main" id="{465E1902-95AD-4C17-A861-9D91C92C3083}"/>
                </a:ext>
              </a:extLst>
            </p:cNvPr>
            <p:cNvSpPr/>
            <p:nvPr/>
          </p:nvSpPr>
          <p:spPr>
            <a:xfrm>
              <a:off x="5182398" y="322096"/>
              <a:ext cx="1800000" cy="1800000"/>
            </a:xfrm>
            <a:custGeom>
              <a:avLst/>
              <a:gdLst>
                <a:gd name="connsiteX0" fmla="*/ 0 w 1248171"/>
                <a:gd name="connsiteY0" fmla="*/ 624086 h 1248171"/>
                <a:gd name="connsiteX1" fmla="*/ 624086 w 1248171"/>
                <a:gd name="connsiteY1" fmla="*/ 0 h 1248171"/>
                <a:gd name="connsiteX2" fmla="*/ 1248172 w 1248171"/>
                <a:gd name="connsiteY2" fmla="*/ 624086 h 1248171"/>
                <a:gd name="connsiteX3" fmla="*/ 624086 w 1248171"/>
                <a:gd name="connsiteY3" fmla="*/ 1248172 h 1248171"/>
                <a:gd name="connsiteX4" fmla="*/ 0 w 1248171"/>
                <a:gd name="connsiteY4" fmla="*/ 624086 h 1248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8171" h="1248171">
                  <a:moveTo>
                    <a:pt x="0" y="624086"/>
                  </a:moveTo>
                  <a:cubicBezTo>
                    <a:pt x="0" y="279413"/>
                    <a:pt x="279413" y="0"/>
                    <a:pt x="624086" y="0"/>
                  </a:cubicBezTo>
                  <a:cubicBezTo>
                    <a:pt x="968759" y="0"/>
                    <a:pt x="1248172" y="279413"/>
                    <a:pt x="1248172" y="624086"/>
                  </a:cubicBezTo>
                  <a:cubicBezTo>
                    <a:pt x="1248172" y="968759"/>
                    <a:pt x="968759" y="1248172"/>
                    <a:pt x="624086" y="1248172"/>
                  </a:cubicBezTo>
                  <a:cubicBezTo>
                    <a:pt x="279413" y="1248172"/>
                    <a:pt x="0" y="968759"/>
                    <a:pt x="0" y="624086"/>
                  </a:cubicBezTo>
                  <a:close/>
                </a:path>
              </a:pathLst>
            </a:custGeom>
            <a:solidFill>
              <a:schemeClr val="accent3">
                <a:alpha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191680" tIns="191680" rIns="191680" bIns="191680" numCol="1" spcCol="1270" anchor="ctr" anchorCtr="0">
              <a:noAutofit/>
            </a:bodyPr>
            <a:lstStyle/>
            <a:p>
              <a:pPr marL="0" lvl="0" indent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100" b="1" kern="1200" dirty="0">
                  <a:solidFill>
                    <a:schemeClr val="accent1"/>
                  </a:solidFill>
                  <a:latin typeface="Arial Narrow" panose="020B0606020202030204" pitchFamily="34" charset="0"/>
                </a:rPr>
                <a:t>Цели устойчивого развития</a:t>
              </a:r>
            </a:p>
          </p:txBody>
        </p:sp>
        <p:sp>
          <p:nvSpPr>
            <p:cNvPr id="8" name="Полилиния: фигура 7">
              <a:extLst>
                <a:ext uri="{FF2B5EF4-FFF2-40B4-BE49-F238E27FC236}">
                  <a16:creationId xmlns="" xmlns:a16="http://schemas.microsoft.com/office/drawing/2014/main" id="{5B38BD30-324E-4E82-9C3F-BB405070FBEA}"/>
                </a:ext>
              </a:extLst>
            </p:cNvPr>
            <p:cNvSpPr/>
            <p:nvPr/>
          </p:nvSpPr>
          <p:spPr>
            <a:xfrm>
              <a:off x="6588914" y="2758253"/>
              <a:ext cx="1800000" cy="1800000"/>
            </a:xfrm>
            <a:custGeom>
              <a:avLst/>
              <a:gdLst>
                <a:gd name="connsiteX0" fmla="*/ 0 w 1248171"/>
                <a:gd name="connsiteY0" fmla="*/ 624086 h 1248171"/>
                <a:gd name="connsiteX1" fmla="*/ 624086 w 1248171"/>
                <a:gd name="connsiteY1" fmla="*/ 0 h 1248171"/>
                <a:gd name="connsiteX2" fmla="*/ 1248172 w 1248171"/>
                <a:gd name="connsiteY2" fmla="*/ 624086 h 1248171"/>
                <a:gd name="connsiteX3" fmla="*/ 624086 w 1248171"/>
                <a:gd name="connsiteY3" fmla="*/ 1248172 h 1248171"/>
                <a:gd name="connsiteX4" fmla="*/ 0 w 1248171"/>
                <a:gd name="connsiteY4" fmla="*/ 624086 h 1248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8171" h="1248171">
                  <a:moveTo>
                    <a:pt x="0" y="624086"/>
                  </a:moveTo>
                  <a:cubicBezTo>
                    <a:pt x="0" y="279413"/>
                    <a:pt x="279413" y="0"/>
                    <a:pt x="624086" y="0"/>
                  </a:cubicBezTo>
                  <a:cubicBezTo>
                    <a:pt x="968759" y="0"/>
                    <a:pt x="1248172" y="279413"/>
                    <a:pt x="1248172" y="624086"/>
                  </a:cubicBezTo>
                  <a:cubicBezTo>
                    <a:pt x="1248172" y="968759"/>
                    <a:pt x="968759" y="1248172"/>
                    <a:pt x="624086" y="1248172"/>
                  </a:cubicBezTo>
                  <a:cubicBezTo>
                    <a:pt x="279413" y="1248172"/>
                    <a:pt x="0" y="968759"/>
                    <a:pt x="0" y="624086"/>
                  </a:cubicBezTo>
                  <a:close/>
                </a:path>
              </a:pathLst>
            </a:custGeom>
            <a:solidFill>
              <a:schemeClr val="accent3">
                <a:alpha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191680" tIns="191680" rIns="191680" bIns="191680" numCol="1" spcCol="1270" anchor="ctr" anchorCtr="0">
              <a:noAutofit/>
            </a:bodyPr>
            <a:lstStyle/>
            <a:p>
              <a:pPr marL="0" lvl="0" indent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100" b="1" kern="1200" dirty="0">
                  <a:solidFill>
                    <a:schemeClr val="accent1"/>
                  </a:solidFill>
                  <a:latin typeface="Arial Narrow" panose="020B0606020202030204" pitchFamily="34" charset="0"/>
                </a:rPr>
                <a:t>Заинтересованные стороны</a:t>
              </a:r>
            </a:p>
          </p:txBody>
        </p:sp>
        <p:sp>
          <p:nvSpPr>
            <p:cNvPr id="9" name="Полилиния: фигура 8">
              <a:extLst>
                <a:ext uri="{FF2B5EF4-FFF2-40B4-BE49-F238E27FC236}">
                  <a16:creationId xmlns="" xmlns:a16="http://schemas.microsoft.com/office/drawing/2014/main" id="{B2BF8CFA-03FD-4AD8-9638-CA7AB5EED17C}"/>
                </a:ext>
              </a:extLst>
            </p:cNvPr>
            <p:cNvSpPr/>
            <p:nvPr/>
          </p:nvSpPr>
          <p:spPr>
            <a:xfrm>
              <a:off x="3775881" y="2758253"/>
              <a:ext cx="1800000" cy="1800000"/>
            </a:xfrm>
            <a:custGeom>
              <a:avLst/>
              <a:gdLst>
                <a:gd name="connsiteX0" fmla="*/ 0 w 1248171"/>
                <a:gd name="connsiteY0" fmla="*/ 624086 h 1248171"/>
                <a:gd name="connsiteX1" fmla="*/ 624086 w 1248171"/>
                <a:gd name="connsiteY1" fmla="*/ 0 h 1248171"/>
                <a:gd name="connsiteX2" fmla="*/ 1248172 w 1248171"/>
                <a:gd name="connsiteY2" fmla="*/ 624086 h 1248171"/>
                <a:gd name="connsiteX3" fmla="*/ 624086 w 1248171"/>
                <a:gd name="connsiteY3" fmla="*/ 1248172 h 1248171"/>
                <a:gd name="connsiteX4" fmla="*/ 0 w 1248171"/>
                <a:gd name="connsiteY4" fmla="*/ 624086 h 1248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8171" h="1248171">
                  <a:moveTo>
                    <a:pt x="0" y="624086"/>
                  </a:moveTo>
                  <a:cubicBezTo>
                    <a:pt x="0" y="279413"/>
                    <a:pt x="279413" y="0"/>
                    <a:pt x="624086" y="0"/>
                  </a:cubicBezTo>
                  <a:cubicBezTo>
                    <a:pt x="968759" y="0"/>
                    <a:pt x="1248172" y="279413"/>
                    <a:pt x="1248172" y="624086"/>
                  </a:cubicBezTo>
                  <a:cubicBezTo>
                    <a:pt x="1248172" y="968759"/>
                    <a:pt x="968759" y="1248172"/>
                    <a:pt x="624086" y="1248172"/>
                  </a:cubicBezTo>
                  <a:cubicBezTo>
                    <a:pt x="279413" y="1248172"/>
                    <a:pt x="0" y="968759"/>
                    <a:pt x="0" y="624086"/>
                  </a:cubicBezTo>
                  <a:close/>
                </a:path>
              </a:pathLst>
            </a:custGeom>
            <a:solidFill>
              <a:schemeClr val="accent3">
                <a:alpha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191680" tIns="191680" rIns="191680" bIns="191680" numCol="1" spcCol="1270" anchor="ctr" anchorCtr="0">
              <a:noAutofit/>
            </a:bodyPr>
            <a:lstStyle/>
            <a:p>
              <a:pPr marL="0" lvl="0" indent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100" b="1" kern="1200" dirty="0">
                  <a:solidFill>
                    <a:schemeClr val="accent1"/>
                  </a:solidFill>
                  <a:latin typeface="Arial Narrow" panose="020B0606020202030204" pitchFamily="34" charset="0"/>
                </a:rPr>
                <a:t>Бизнес-стратегия</a:t>
              </a:r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C2240BE-01C1-480C-8057-9195B8DBB5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/>
              <a:t>ЦУР ООН и бизнес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471995" y="1626088"/>
            <a:ext cx="4170607" cy="1891324"/>
          </a:xfrm>
        </p:spPr>
        <p:txBody>
          <a:bodyPr/>
          <a:lstStyle/>
          <a:p>
            <a:pPr marL="0" indent="0">
              <a:lnSpc>
                <a:spcPct val="100000"/>
              </a:lnSpc>
              <a:buClrTx/>
              <a:buSzTx/>
              <a:buNone/>
            </a:pPr>
            <a:r>
              <a:rPr lang="ru-RU" sz="1100" dirty="0"/>
              <a:t>«Бизнес является жизненно важным партнером</a:t>
            </a:r>
            <a:r>
              <a:rPr lang="en-US" sz="1100" dirty="0"/>
              <a:t/>
            </a:r>
            <a:br>
              <a:rPr lang="en-US" sz="1100" dirty="0"/>
            </a:br>
            <a:r>
              <a:rPr lang="ru-RU" sz="1100" dirty="0"/>
              <a:t>в достижении ЦУР. Компании могут внести свой вклад через свою основную деятельность, и мы просим компании повсеместно оценивать их воздействие, устанавливать амбициозные цели и обеспечивать прозрачность</a:t>
            </a:r>
            <a:r>
              <a:rPr lang="en-US" sz="1100" dirty="0"/>
              <a:t/>
            </a:r>
            <a:br>
              <a:rPr lang="en-US" sz="1100" dirty="0"/>
            </a:br>
            <a:r>
              <a:rPr lang="ru-RU" sz="1100" dirty="0"/>
              <a:t>в информировании о результатах» </a:t>
            </a:r>
            <a:endParaRPr lang="en-US" sz="1100" dirty="0"/>
          </a:p>
          <a:p>
            <a:pPr marL="0" indent="0">
              <a:lnSpc>
                <a:spcPct val="100000"/>
              </a:lnSpc>
              <a:buClrTx/>
              <a:buSzTx/>
              <a:buNone/>
            </a:pPr>
            <a:endParaRPr lang="ru-RU" sz="1100" dirty="0"/>
          </a:p>
          <a:p>
            <a:pPr marL="0" indent="0">
              <a:lnSpc>
                <a:spcPct val="100000"/>
              </a:lnSpc>
              <a:buClrTx/>
              <a:buSzTx/>
              <a:buNone/>
            </a:pPr>
            <a:r>
              <a:rPr lang="ru-RU" sz="1100" dirty="0"/>
              <a:t>(Пан Ги Мун</a:t>
            </a:r>
            <a:r>
              <a:rPr lang="en-US" sz="1100" dirty="0"/>
              <a:t/>
            </a:r>
            <a:br>
              <a:rPr lang="en-US" sz="1100" dirty="0"/>
            </a:br>
            <a:r>
              <a:rPr lang="ru-RU" sz="1100" dirty="0"/>
              <a:t>генеральный секретарь ООН).</a:t>
            </a:r>
          </a:p>
        </p:txBody>
      </p:sp>
      <p:sp>
        <p:nvSpPr>
          <p:cNvPr id="12" name="Овал 4"/>
          <p:cNvSpPr/>
          <p:nvPr/>
        </p:nvSpPr>
        <p:spPr>
          <a:xfrm>
            <a:off x="6588914" y="2506436"/>
            <a:ext cx="1518791" cy="89943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913" tIns="6913" rIns="6913" bIns="6913" numCol="1" spcCol="1270" anchor="ctr" anchorCtr="0">
            <a:noAutofit/>
          </a:bodyPr>
          <a:lstStyle/>
          <a:p>
            <a:pPr algn="ctr" defTabSz="48390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429" b="1" dirty="0">
              <a:solidFill>
                <a:schemeClr val="accent1"/>
              </a:solidFill>
            </a:endParaRPr>
          </a:p>
        </p:txBody>
      </p:sp>
      <p:sp>
        <p:nvSpPr>
          <p:cNvPr id="15" name="Скругленный прямоугольник 7"/>
          <p:cNvSpPr/>
          <p:nvPr/>
        </p:nvSpPr>
        <p:spPr>
          <a:xfrm>
            <a:off x="4642602" y="1542856"/>
            <a:ext cx="1638679" cy="91008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0738" tIns="20738" rIns="20738" bIns="20738" numCol="1" spcCol="1270" anchor="ctr" anchorCtr="0">
            <a:noAutofit/>
          </a:bodyPr>
          <a:lstStyle/>
          <a:p>
            <a:pPr algn="ctr" defTabSz="48390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361" b="1" dirty="0"/>
          </a:p>
        </p:txBody>
      </p:sp>
    </p:spTree>
    <p:extLst>
      <p:ext uri="{BB962C8B-B14F-4D97-AF65-F5344CB8AC3E}">
        <p14:creationId xmlns:p14="http://schemas.microsoft.com/office/powerpoint/2010/main" val="1244359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672F88EF-24D0-1443-A3AD-B61A14F1DF2D}"/>
              </a:ext>
            </a:extLst>
          </p:cNvPr>
          <p:cNvSpPr txBox="1"/>
          <p:nvPr/>
        </p:nvSpPr>
        <p:spPr>
          <a:xfrm>
            <a:off x="4222964" y="4301498"/>
            <a:ext cx="231986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50" i="1" dirty="0">
                <a:solidFill>
                  <a:schemeClr val="accent1"/>
                </a:solidFill>
              </a:rPr>
              <a:t>Источник:</a:t>
            </a:r>
            <a:r>
              <a:rPr lang="en-US" sz="750" i="1" dirty="0">
                <a:solidFill>
                  <a:schemeClr val="accent1"/>
                </a:solidFill>
              </a:rPr>
              <a:t/>
            </a:r>
            <a:br>
              <a:rPr lang="en-US" sz="750" i="1" dirty="0">
                <a:solidFill>
                  <a:schemeClr val="accent1"/>
                </a:solidFill>
              </a:rPr>
            </a:br>
            <a:r>
              <a:rPr lang="ru-RU" sz="750" i="1" dirty="0">
                <a:solidFill>
                  <a:schemeClr val="accent1"/>
                </a:solidFill>
              </a:rPr>
              <a:t>Опрос российской национальной сети ГД ООН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8367E974-86C2-41C3-AE6A-CDD937601B35}"/>
              </a:ext>
            </a:extLst>
          </p:cNvPr>
          <p:cNvSpPr/>
          <p:nvPr/>
        </p:nvSpPr>
        <p:spPr>
          <a:xfrm>
            <a:off x="894254" y="1170374"/>
            <a:ext cx="1209675" cy="166688"/>
          </a:xfrm>
          <a:prstGeom prst="rect">
            <a:avLst/>
          </a:prstGeom>
          <a:gradFill>
            <a:gsLst>
              <a:gs pos="0">
                <a:srgbClr val="9BD73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5FF033DE-D0F9-4D12-9C79-165FD613A54E}"/>
              </a:ext>
            </a:extLst>
          </p:cNvPr>
          <p:cNvSpPr/>
          <p:nvPr/>
        </p:nvSpPr>
        <p:spPr>
          <a:xfrm>
            <a:off x="941879" y="1463480"/>
            <a:ext cx="1162050" cy="166688"/>
          </a:xfrm>
          <a:prstGeom prst="rect">
            <a:avLst/>
          </a:prstGeom>
          <a:gradFill>
            <a:gsLst>
              <a:gs pos="0">
                <a:srgbClr val="9BD73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5EB6AD34-DB47-4BC7-8637-578B7EC1BF45}"/>
              </a:ext>
            </a:extLst>
          </p:cNvPr>
          <p:cNvSpPr/>
          <p:nvPr/>
        </p:nvSpPr>
        <p:spPr>
          <a:xfrm>
            <a:off x="1151430" y="1756586"/>
            <a:ext cx="952499" cy="166688"/>
          </a:xfrm>
          <a:prstGeom prst="rect">
            <a:avLst/>
          </a:prstGeom>
          <a:gradFill>
            <a:gsLst>
              <a:gs pos="0">
                <a:srgbClr val="9BD73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BEBBA7BA-5D34-4A9A-B8C7-3D2FA7A224D4}"/>
              </a:ext>
            </a:extLst>
          </p:cNvPr>
          <p:cNvSpPr/>
          <p:nvPr/>
        </p:nvSpPr>
        <p:spPr>
          <a:xfrm>
            <a:off x="1275255" y="2049692"/>
            <a:ext cx="828674" cy="166688"/>
          </a:xfrm>
          <a:prstGeom prst="rect">
            <a:avLst/>
          </a:prstGeom>
          <a:gradFill>
            <a:gsLst>
              <a:gs pos="0">
                <a:srgbClr val="9BD73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8B058CCF-E639-4FEF-9C5B-486CDFF630F6}"/>
              </a:ext>
            </a:extLst>
          </p:cNvPr>
          <p:cNvSpPr/>
          <p:nvPr/>
        </p:nvSpPr>
        <p:spPr>
          <a:xfrm>
            <a:off x="1384793" y="2342798"/>
            <a:ext cx="719136" cy="166688"/>
          </a:xfrm>
          <a:prstGeom prst="rect">
            <a:avLst/>
          </a:prstGeom>
          <a:gradFill>
            <a:gsLst>
              <a:gs pos="0">
                <a:srgbClr val="9BD73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270BBFF5-8B37-4C31-9A36-ACF6174A4C79}"/>
              </a:ext>
            </a:extLst>
          </p:cNvPr>
          <p:cNvSpPr/>
          <p:nvPr/>
        </p:nvSpPr>
        <p:spPr>
          <a:xfrm>
            <a:off x="1532431" y="2635904"/>
            <a:ext cx="571498" cy="166688"/>
          </a:xfrm>
          <a:prstGeom prst="rect">
            <a:avLst/>
          </a:prstGeom>
          <a:gradFill>
            <a:gsLst>
              <a:gs pos="0">
                <a:srgbClr val="9BD73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C7B929D6-8308-4523-AC5A-A25D791BC611}"/>
              </a:ext>
            </a:extLst>
          </p:cNvPr>
          <p:cNvSpPr/>
          <p:nvPr/>
        </p:nvSpPr>
        <p:spPr>
          <a:xfrm>
            <a:off x="1580056" y="2929010"/>
            <a:ext cx="523873" cy="166688"/>
          </a:xfrm>
          <a:prstGeom prst="rect">
            <a:avLst/>
          </a:prstGeom>
          <a:gradFill>
            <a:gsLst>
              <a:gs pos="0">
                <a:srgbClr val="9BD73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730554B5-4AC2-4469-91D9-66FD2F2DC12D}"/>
              </a:ext>
            </a:extLst>
          </p:cNvPr>
          <p:cNvSpPr/>
          <p:nvPr/>
        </p:nvSpPr>
        <p:spPr>
          <a:xfrm>
            <a:off x="1637206" y="3222116"/>
            <a:ext cx="466723" cy="166688"/>
          </a:xfrm>
          <a:prstGeom prst="rect">
            <a:avLst/>
          </a:prstGeom>
          <a:gradFill>
            <a:gsLst>
              <a:gs pos="0">
                <a:srgbClr val="9BD73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F6678C19-BAFA-4203-92FA-77FF097D6049}"/>
              </a:ext>
            </a:extLst>
          </p:cNvPr>
          <p:cNvSpPr/>
          <p:nvPr/>
        </p:nvSpPr>
        <p:spPr>
          <a:xfrm>
            <a:off x="1665781" y="3515222"/>
            <a:ext cx="438148" cy="166688"/>
          </a:xfrm>
          <a:prstGeom prst="rect">
            <a:avLst/>
          </a:prstGeom>
          <a:gradFill>
            <a:gsLst>
              <a:gs pos="0">
                <a:srgbClr val="9BD73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363790A1-151D-47AC-A169-0159FBB0745F}"/>
              </a:ext>
            </a:extLst>
          </p:cNvPr>
          <p:cNvSpPr/>
          <p:nvPr/>
        </p:nvSpPr>
        <p:spPr>
          <a:xfrm>
            <a:off x="1920576" y="3808328"/>
            <a:ext cx="183353" cy="166688"/>
          </a:xfrm>
          <a:prstGeom prst="rect">
            <a:avLst/>
          </a:prstGeom>
          <a:gradFill>
            <a:gsLst>
              <a:gs pos="0">
                <a:srgbClr val="9BD73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D99D827E-CAAF-45E4-953A-012507F66AB3}"/>
              </a:ext>
            </a:extLst>
          </p:cNvPr>
          <p:cNvSpPr/>
          <p:nvPr/>
        </p:nvSpPr>
        <p:spPr>
          <a:xfrm>
            <a:off x="1920576" y="4101434"/>
            <a:ext cx="183353" cy="166688"/>
          </a:xfrm>
          <a:prstGeom prst="rect">
            <a:avLst/>
          </a:prstGeom>
          <a:gradFill>
            <a:gsLst>
              <a:gs pos="0">
                <a:srgbClr val="9BD73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0A79DC48-8316-49B2-B35E-A0D106313B14}"/>
              </a:ext>
            </a:extLst>
          </p:cNvPr>
          <p:cNvSpPr/>
          <p:nvPr/>
        </p:nvSpPr>
        <p:spPr>
          <a:xfrm>
            <a:off x="2042019" y="4394544"/>
            <a:ext cx="61910" cy="166688"/>
          </a:xfrm>
          <a:prstGeom prst="rect">
            <a:avLst/>
          </a:prstGeom>
          <a:gradFill>
            <a:gsLst>
              <a:gs pos="0">
                <a:srgbClr val="9BD73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>
              <a:latin typeface="Arial Narrow" panose="020B0606020202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79262A2E-4928-4C3B-B0C1-7E61899EFECF}"/>
              </a:ext>
            </a:extLst>
          </p:cNvPr>
          <p:cNvSpPr txBox="1"/>
          <p:nvPr/>
        </p:nvSpPr>
        <p:spPr>
          <a:xfrm>
            <a:off x="141568" y="1151326"/>
            <a:ext cx="714376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100" dirty="0"/>
              <a:t>47%</a:t>
            </a:r>
            <a:endParaRPr lang="ru-RU" sz="1100" dirty="0"/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73F9218C-DCC9-4E41-B633-A8BCBF639098}"/>
              </a:ext>
            </a:extLst>
          </p:cNvPr>
          <p:cNvSpPr txBox="1"/>
          <p:nvPr/>
        </p:nvSpPr>
        <p:spPr>
          <a:xfrm>
            <a:off x="182303" y="1460891"/>
            <a:ext cx="714376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100" dirty="0"/>
              <a:t>45%</a:t>
            </a:r>
            <a:endParaRPr lang="ru-RU" sz="1100" dirty="0"/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EA5E3350-3A58-4AD1-8F50-678068D7ECAF}"/>
              </a:ext>
            </a:extLst>
          </p:cNvPr>
          <p:cNvSpPr txBox="1"/>
          <p:nvPr/>
        </p:nvSpPr>
        <p:spPr>
          <a:xfrm>
            <a:off x="396854" y="1747066"/>
            <a:ext cx="714376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100" dirty="0"/>
              <a:t>35%</a:t>
            </a:r>
            <a:endParaRPr lang="ru-RU" sz="1100" dirty="0"/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1CA94D54-EFCE-4481-9E75-C015353A4FBB}"/>
              </a:ext>
            </a:extLst>
          </p:cNvPr>
          <p:cNvSpPr txBox="1"/>
          <p:nvPr/>
        </p:nvSpPr>
        <p:spPr>
          <a:xfrm>
            <a:off x="516112" y="2041466"/>
            <a:ext cx="714376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100" dirty="0"/>
              <a:t>32%</a:t>
            </a:r>
            <a:endParaRPr lang="ru-RU" sz="1100" dirty="0"/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FA14FB5C-DA58-4921-82DF-842C1657C541}"/>
              </a:ext>
            </a:extLst>
          </p:cNvPr>
          <p:cNvSpPr txBox="1"/>
          <p:nvPr/>
        </p:nvSpPr>
        <p:spPr>
          <a:xfrm>
            <a:off x="632615" y="2336713"/>
            <a:ext cx="714376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100" dirty="0"/>
              <a:t>28%</a:t>
            </a:r>
            <a:endParaRPr lang="ru-RU" sz="1100" dirty="0"/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9856EC32-2821-4754-82C8-0792B260A947}"/>
              </a:ext>
            </a:extLst>
          </p:cNvPr>
          <p:cNvSpPr txBox="1"/>
          <p:nvPr/>
        </p:nvSpPr>
        <p:spPr>
          <a:xfrm>
            <a:off x="769282" y="2630668"/>
            <a:ext cx="714376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100" dirty="0"/>
              <a:t>22%</a:t>
            </a:r>
            <a:endParaRPr lang="ru-RU" sz="1100" dirty="0"/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A6A392E1-0E48-41F8-B4EA-B1C5AEA74531}"/>
              </a:ext>
            </a:extLst>
          </p:cNvPr>
          <p:cNvSpPr txBox="1"/>
          <p:nvPr/>
        </p:nvSpPr>
        <p:spPr>
          <a:xfrm>
            <a:off x="818055" y="2924247"/>
            <a:ext cx="714376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100" dirty="0"/>
              <a:t>20%</a:t>
            </a:r>
            <a:endParaRPr lang="ru-RU" sz="1100" dirty="0"/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9B64904B-03CA-402B-BBC8-BBE9F8B89C8E}"/>
              </a:ext>
            </a:extLst>
          </p:cNvPr>
          <p:cNvSpPr txBox="1"/>
          <p:nvPr/>
        </p:nvSpPr>
        <p:spPr>
          <a:xfrm>
            <a:off x="865680" y="3219927"/>
            <a:ext cx="714376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100" dirty="0"/>
              <a:t>18%</a:t>
            </a:r>
            <a:endParaRPr lang="ru-RU" sz="1100" dirty="0"/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2153C31D-51BD-4508-BE1C-9A0A1C902DB9}"/>
              </a:ext>
            </a:extLst>
          </p:cNvPr>
          <p:cNvSpPr txBox="1"/>
          <p:nvPr/>
        </p:nvSpPr>
        <p:spPr>
          <a:xfrm>
            <a:off x="913303" y="3515222"/>
            <a:ext cx="714376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100" dirty="0"/>
              <a:t>17%</a:t>
            </a:r>
            <a:endParaRPr lang="ru-RU" sz="1100" dirty="0"/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57315F95-B816-4FE3-B976-19FFF5E59854}"/>
              </a:ext>
            </a:extLst>
          </p:cNvPr>
          <p:cNvSpPr txBox="1"/>
          <p:nvPr/>
        </p:nvSpPr>
        <p:spPr>
          <a:xfrm>
            <a:off x="1151430" y="3798802"/>
            <a:ext cx="714376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100" dirty="0"/>
              <a:t>7%</a:t>
            </a:r>
            <a:endParaRPr lang="ru-RU" sz="1100" dirty="0"/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70A565F6-0CAC-4CA4-9A65-9B98926BA2CC}"/>
              </a:ext>
            </a:extLst>
          </p:cNvPr>
          <p:cNvSpPr txBox="1"/>
          <p:nvPr/>
        </p:nvSpPr>
        <p:spPr>
          <a:xfrm>
            <a:off x="1156191" y="4101434"/>
            <a:ext cx="714376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100" dirty="0"/>
              <a:t>7%</a:t>
            </a:r>
            <a:endParaRPr lang="ru-RU" sz="1100" dirty="0"/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312AFC49-37BA-42DE-90B2-7773741D4E34}"/>
              </a:ext>
            </a:extLst>
          </p:cNvPr>
          <p:cNvSpPr txBox="1"/>
          <p:nvPr/>
        </p:nvSpPr>
        <p:spPr>
          <a:xfrm>
            <a:off x="1259361" y="4387603"/>
            <a:ext cx="714376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100" dirty="0"/>
              <a:t>2%</a:t>
            </a:r>
            <a:endParaRPr lang="ru-RU" sz="1100" dirty="0"/>
          </a:p>
        </p:txBody>
      </p:sp>
      <p:sp>
        <p:nvSpPr>
          <p:cNvPr id="30" name="Текст 19">
            <a:extLst>
              <a:ext uri="{FF2B5EF4-FFF2-40B4-BE49-F238E27FC236}">
                <a16:creationId xmlns="" xmlns:a16="http://schemas.microsoft.com/office/drawing/2014/main" id="{7DAB061B-617A-42B6-9310-B34DBA52EEBF}"/>
              </a:ext>
            </a:extLst>
          </p:cNvPr>
          <p:cNvSpPr txBox="1">
            <a:spLocks/>
          </p:cNvSpPr>
          <p:nvPr/>
        </p:nvSpPr>
        <p:spPr>
          <a:xfrm>
            <a:off x="2240494" y="1158886"/>
            <a:ext cx="3834130" cy="13849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360000" indent="-36000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00" indent="-36000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000" indent="-360000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000" indent="-360000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+mj-lt"/>
              <a:buAutoNum type="alphaLcPeriod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Arial"/>
              <a:buNone/>
              <a:defRPr sz="24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0" indent="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00" indent="-36000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00" indent="-36000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" indent="-36000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225"/>
              </a:spcAft>
              <a:buNone/>
            </a:pPr>
            <a:r>
              <a:rPr lang="ru-RU" sz="900" dirty="0">
                <a:latin typeface="Arial Narrow" panose="020B0606020202030204" pitchFamily="34" charset="0"/>
              </a:rPr>
              <a:t>Понимание новых, вытекающих из ЦУР, возможностей для роста бизнеса</a:t>
            </a:r>
          </a:p>
        </p:txBody>
      </p:sp>
      <p:sp>
        <p:nvSpPr>
          <p:cNvPr id="31" name="Текст 19">
            <a:extLst>
              <a:ext uri="{FF2B5EF4-FFF2-40B4-BE49-F238E27FC236}">
                <a16:creationId xmlns="" xmlns:a16="http://schemas.microsoft.com/office/drawing/2014/main" id="{01A0B743-4C5C-46E8-9EFD-2E1BFE6A4DF8}"/>
              </a:ext>
            </a:extLst>
          </p:cNvPr>
          <p:cNvSpPr txBox="1">
            <a:spLocks/>
          </p:cNvSpPr>
          <p:nvPr/>
        </p:nvSpPr>
        <p:spPr>
          <a:xfrm>
            <a:off x="2240494" y="1400167"/>
            <a:ext cx="3705243" cy="27699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360000" indent="-36000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00" indent="-36000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000" indent="-360000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000" indent="-360000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+mj-lt"/>
              <a:buAutoNum type="alphaLcPeriod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Arial"/>
              <a:buNone/>
              <a:defRPr sz="24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0" indent="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00" indent="-36000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00" indent="-36000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" indent="-36000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225"/>
              </a:spcAft>
              <a:buNone/>
            </a:pPr>
            <a:r>
              <a:rPr lang="ru-RU" sz="900" dirty="0">
                <a:latin typeface="Arial Narrow" panose="020B0606020202030204" pitchFamily="34" charset="0"/>
              </a:rPr>
              <a:t>Осознание связи между вовлеченностью в ЦУР и усилением репутации, бренда компании</a:t>
            </a:r>
          </a:p>
        </p:txBody>
      </p:sp>
      <p:sp>
        <p:nvSpPr>
          <p:cNvPr id="32" name="Текст 19">
            <a:extLst>
              <a:ext uri="{FF2B5EF4-FFF2-40B4-BE49-F238E27FC236}">
                <a16:creationId xmlns="" xmlns:a16="http://schemas.microsoft.com/office/drawing/2014/main" id="{237F0B3A-A9C6-462F-A369-B72D4EAD037B}"/>
              </a:ext>
            </a:extLst>
          </p:cNvPr>
          <p:cNvSpPr txBox="1">
            <a:spLocks/>
          </p:cNvSpPr>
          <p:nvPr/>
        </p:nvSpPr>
        <p:spPr>
          <a:xfrm>
            <a:off x="2240494" y="1756938"/>
            <a:ext cx="3705243" cy="13849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360000" indent="-36000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00" indent="-36000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000" indent="-360000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000" indent="-360000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+mj-lt"/>
              <a:buAutoNum type="alphaLcPeriod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Arial"/>
              <a:buNone/>
              <a:defRPr sz="24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0" indent="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00" indent="-36000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00" indent="-36000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" indent="-36000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225"/>
              </a:spcAft>
              <a:buNone/>
            </a:pPr>
            <a:r>
              <a:rPr lang="ru-RU" sz="900" dirty="0">
                <a:latin typeface="Arial Narrow" panose="020B0606020202030204" pitchFamily="34" charset="0"/>
              </a:rPr>
              <a:t>Обеспечение соответствия бизнеса требованиям инвесторов и партнеров</a:t>
            </a:r>
          </a:p>
        </p:txBody>
      </p:sp>
      <p:sp>
        <p:nvSpPr>
          <p:cNvPr id="33" name="Текст 19">
            <a:extLst>
              <a:ext uri="{FF2B5EF4-FFF2-40B4-BE49-F238E27FC236}">
                <a16:creationId xmlns="" xmlns:a16="http://schemas.microsoft.com/office/drawing/2014/main" id="{12EBABC9-B85E-44EA-8C8C-4156561F332A}"/>
              </a:ext>
            </a:extLst>
          </p:cNvPr>
          <p:cNvSpPr txBox="1">
            <a:spLocks/>
          </p:cNvSpPr>
          <p:nvPr/>
        </p:nvSpPr>
        <p:spPr>
          <a:xfrm>
            <a:off x="2240494" y="1990599"/>
            <a:ext cx="3705243" cy="27699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360000" indent="-36000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00" indent="-36000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000" indent="-360000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000" indent="-360000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+mj-lt"/>
              <a:buAutoNum type="alphaLcPeriod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Arial"/>
              <a:buNone/>
              <a:defRPr sz="24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0" indent="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00" indent="-36000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00" indent="-36000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" indent="-36000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225"/>
              </a:spcAft>
              <a:buNone/>
            </a:pPr>
            <a:r>
              <a:rPr lang="ru-RU" sz="900" dirty="0">
                <a:latin typeface="Arial Narrow" panose="020B0606020202030204" pitchFamily="34" charset="0"/>
              </a:rPr>
              <a:t>Повышение эффективности управления рисками, связанными с устойчивым развитием</a:t>
            </a:r>
          </a:p>
        </p:txBody>
      </p:sp>
      <p:sp>
        <p:nvSpPr>
          <p:cNvPr id="34" name="Текст 19">
            <a:extLst>
              <a:ext uri="{FF2B5EF4-FFF2-40B4-BE49-F238E27FC236}">
                <a16:creationId xmlns="" xmlns:a16="http://schemas.microsoft.com/office/drawing/2014/main" id="{2765E39A-7A0B-4534-80C0-479625AC3FC3}"/>
              </a:ext>
            </a:extLst>
          </p:cNvPr>
          <p:cNvSpPr txBox="1">
            <a:spLocks/>
          </p:cNvSpPr>
          <p:nvPr/>
        </p:nvSpPr>
        <p:spPr>
          <a:xfrm>
            <a:off x="2240494" y="2347370"/>
            <a:ext cx="3705243" cy="13849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360000" indent="-36000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00" indent="-36000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000" indent="-360000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000" indent="-360000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+mj-lt"/>
              <a:buAutoNum type="alphaLcPeriod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Arial"/>
              <a:buNone/>
              <a:defRPr sz="24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0" indent="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00" indent="-36000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00" indent="-36000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" indent="-36000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225"/>
              </a:spcAft>
              <a:buNone/>
            </a:pPr>
            <a:r>
              <a:rPr lang="ru-RU" sz="900" dirty="0">
                <a:latin typeface="Arial Narrow" panose="020B0606020202030204" pitchFamily="34" charset="0"/>
              </a:rPr>
              <a:t>Получение конкурентных преимуществ</a:t>
            </a:r>
          </a:p>
        </p:txBody>
      </p:sp>
      <p:sp>
        <p:nvSpPr>
          <p:cNvPr id="35" name="Текст 19">
            <a:extLst>
              <a:ext uri="{FF2B5EF4-FFF2-40B4-BE49-F238E27FC236}">
                <a16:creationId xmlns="" xmlns:a16="http://schemas.microsoft.com/office/drawing/2014/main" id="{F332A658-617C-43B8-AF8A-91F4CA57262E}"/>
              </a:ext>
            </a:extLst>
          </p:cNvPr>
          <p:cNvSpPr txBox="1">
            <a:spLocks/>
          </p:cNvSpPr>
          <p:nvPr/>
        </p:nvSpPr>
        <p:spPr>
          <a:xfrm>
            <a:off x="2240494" y="2641991"/>
            <a:ext cx="3705243" cy="13849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360000" indent="-36000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00" indent="-36000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000" indent="-360000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000" indent="-360000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+mj-lt"/>
              <a:buAutoNum type="alphaLcPeriod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Arial"/>
              <a:buNone/>
              <a:defRPr sz="24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0" indent="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00" indent="-36000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00" indent="-36000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" indent="-36000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225"/>
              </a:spcAft>
              <a:buNone/>
            </a:pPr>
            <a:r>
              <a:rPr lang="ru-RU" sz="900" dirty="0">
                <a:latin typeface="Arial Narrow" panose="020B0606020202030204" pitchFamily="34" charset="0"/>
              </a:rPr>
              <a:t>Повышение эффективности управления</a:t>
            </a:r>
          </a:p>
        </p:txBody>
      </p:sp>
      <p:sp>
        <p:nvSpPr>
          <p:cNvPr id="36" name="Текст 19">
            <a:extLst>
              <a:ext uri="{FF2B5EF4-FFF2-40B4-BE49-F238E27FC236}">
                <a16:creationId xmlns="" xmlns:a16="http://schemas.microsoft.com/office/drawing/2014/main" id="{72072BA4-60F1-4293-9171-30F83D61789D}"/>
              </a:ext>
            </a:extLst>
          </p:cNvPr>
          <p:cNvSpPr txBox="1">
            <a:spLocks/>
          </p:cNvSpPr>
          <p:nvPr/>
        </p:nvSpPr>
        <p:spPr>
          <a:xfrm>
            <a:off x="2240494" y="2928992"/>
            <a:ext cx="3705243" cy="13849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360000" indent="-36000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00" indent="-36000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000" indent="-360000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000" indent="-360000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+mj-lt"/>
              <a:buAutoNum type="alphaLcPeriod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Arial"/>
              <a:buNone/>
              <a:defRPr sz="24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0" indent="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00" indent="-36000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00" indent="-36000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" indent="-36000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225"/>
              </a:spcAft>
              <a:buNone/>
            </a:pPr>
            <a:r>
              <a:rPr lang="ru-RU" sz="900" dirty="0">
                <a:latin typeface="Arial Narrow" panose="020B0606020202030204" pitchFamily="34" charset="0"/>
              </a:rPr>
              <a:t>Следование запросам заинтересованных сторон</a:t>
            </a:r>
          </a:p>
        </p:txBody>
      </p:sp>
      <p:sp>
        <p:nvSpPr>
          <p:cNvPr id="37" name="Текст 19">
            <a:extLst>
              <a:ext uri="{FF2B5EF4-FFF2-40B4-BE49-F238E27FC236}">
                <a16:creationId xmlns="" xmlns:a16="http://schemas.microsoft.com/office/drawing/2014/main" id="{F16CFF6C-A8AD-4C82-B70C-99509B4C4512}"/>
              </a:ext>
            </a:extLst>
          </p:cNvPr>
          <p:cNvSpPr txBox="1">
            <a:spLocks/>
          </p:cNvSpPr>
          <p:nvPr/>
        </p:nvSpPr>
        <p:spPr>
          <a:xfrm>
            <a:off x="2240494" y="3223613"/>
            <a:ext cx="3705243" cy="13849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360000" indent="-36000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00" indent="-36000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000" indent="-360000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000" indent="-360000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+mj-lt"/>
              <a:buAutoNum type="alphaLcPeriod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Arial"/>
              <a:buNone/>
              <a:defRPr sz="24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0" indent="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00" indent="-36000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00" indent="-36000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" indent="-36000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225"/>
              </a:spcAft>
              <a:buNone/>
            </a:pPr>
            <a:r>
              <a:rPr lang="ru-RU" sz="900" dirty="0">
                <a:latin typeface="Arial Narrow" panose="020B0606020202030204" pitchFamily="34" charset="0"/>
              </a:rPr>
              <a:t>Улучшение экономических показателей (рост доли рынка, прибыли и т.д.</a:t>
            </a:r>
            <a:r>
              <a:rPr lang="en-US" sz="900" dirty="0">
                <a:latin typeface="Arial Narrow" panose="020B0606020202030204" pitchFamily="34" charset="0"/>
              </a:rPr>
              <a:t>)</a:t>
            </a:r>
            <a:endParaRPr lang="ru-RU" sz="900" dirty="0">
              <a:latin typeface="Arial Narrow" panose="020B0606020202030204" pitchFamily="34" charset="0"/>
            </a:endParaRPr>
          </a:p>
        </p:txBody>
      </p:sp>
      <p:sp>
        <p:nvSpPr>
          <p:cNvPr id="38" name="Текст 19">
            <a:extLst>
              <a:ext uri="{FF2B5EF4-FFF2-40B4-BE49-F238E27FC236}">
                <a16:creationId xmlns="" xmlns:a16="http://schemas.microsoft.com/office/drawing/2014/main" id="{FC9CBC64-F60F-42C6-87C8-E8881DDA9479}"/>
              </a:ext>
            </a:extLst>
          </p:cNvPr>
          <p:cNvSpPr txBox="1">
            <a:spLocks/>
          </p:cNvSpPr>
          <p:nvPr/>
        </p:nvSpPr>
        <p:spPr>
          <a:xfrm>
            <a:off x="2240494" y="3518234"/>
            <a:ext cx="3705243" cy="13849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360000" indent="-36000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00" indent="-36000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000" indent="-360000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000" indent="-360000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+mj-lt"/>
              <a:buAutoNum type="alphaLcPeriod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Arial"/>
              <a:buNone/>
              <a:defRPr sz="24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0" indent="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00" indent="-36000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00" indent="-36000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" indent="-36000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225"/>
              </a:spcAft>
              <a:buNone/>
            </a:pPr>
            <a:r>
              <a:rPr lang="ru-RU" sz="900" dirty="0">
                <a:latin typeface="Arial Narrow" panose="020B0606020202030204" pitchFamily="34" charset="0"/>
              </a:rPr>
              <a:t>Вовлеченность в международную повестку, внимание к глобальным трендам</a:t>
            </a:r>
          </a:p>
        </p:txBody>
      </p:sp>
      <p:sp>
        <p:nvSpPr>
          <p:cNvPr id="39" name="Текст 19">
            <a:extLst>
              <a:ext uri="{FF2B5EF4-FFF2-40B4-BE49-F238E27FC236}">
                <a16:creationId xmlns="" xmlns:a16="http://schemas.microsoft.com/office/drawing/2014/main" id="{EB58EC94-542F-4F92-812B-8712D0917EEA}"/>
              </a:ext>
            </a:extLst>
          </p:cNvPr>
          <p:cNvSpPr txBox="1">
            <a:spLocks/>
          </p:cNvSpPr>
          <p:nvPr/>
        </p:nvSpPr>
        <p:spPr>
          <a:xfrm>
            <a:off x="2240494" y="3729035"/>
            <a:ext cx="3705243" cy="27699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360000" indent="-36000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00" indent="-36000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000" indent="-360000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000" indent="-360000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+mj-lt"/>
              <a:buAutoNum type="alphaLcPeriod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Arial"/>
              <a:buNone/>
              <a:defRPr sz="24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0" indent="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00" indent="-36000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00" indent="-36000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" indent="-36000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225"/>
              </a:spcAft>
              <a:buNone/>
            </a:pPr>
            <a:r>
              <a:rPr lang="ru-RU" sz="900" dirty="0">
                <a:latin typeface="Arial Narrow" panose="020B0606020202030204" pitchFamily="34" charset="0"/>
              </a:rPr>
              <a:t>Необходимость выхода на новые рынки и расширения международного сотрудничества</a:t>
            </a:r>
          </a:p>
        </p:txBody>
      </p:sp>
      <p:sp>
        <p:nvSpPr>
          <p:cNvPr id="40" name="Текст 19">
            <a:extLst>
              <a:ext uri="{FF2B5EF4-FFF2-40B4-BE49-F238E27FC236}">
                <a16:creationId xmlns="" xmlns:a16="http://schemas.microsoft.com/office/drawing/2014/main" id="{6FFBC87F-3B14-4FA1-AD7C-1A8904765573}"/>
              </a:ext>
            </a:extLst>
          </p:cNvPr>
          <p:cNvSpPr txBox="1">
            <a:spLocks/>
          </p:cNvSpPr>
          <p:nvPr/>
        </p:nvSpPr>
        <p:spPr>
          <a:xfrm>
            <a:off x="2240494" y="4108666"/>
            <a:ext cx="3705243" cy="13849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360000" indent="-36000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00" indent="-36000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000" indent="-360000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000" indent="-360000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+mj-lt"/>
              <a:buAutoNum type="alphaLcPeriod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Arial"/>
              <a:buNone/>
              <a:defRPr sz="24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0" indent="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00" indent="-36000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00" indent="-36000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" indent="-36000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225"/>
              </a:spcAft>
              <a:buNone/>
            </a:pPr>
            <a:r>
              <a:rPr lang="ru-RU" sz="900" dirty="0">
                <a:latin typeface="Arial Narrow" panose="020B0606020202030204" pitchFamily="34" charset="0"/>
              </a:rPr>
              <a:t>Требование государства</a:t>
            </a:r>
          </a:p>
        </p:txBody>
      </p:sp>
      <p:sp>
        <p:nvSpPr>
          <p:cNvPr id="41" name="Текст 19">
            <a:extLst>
              <a:ext uri="{FF2B5EF4-FFF2-40B4-BE49-F238E27FC236}">
                <a16:creationId xmlns="" xmlns:a16="http://schemas.microsoft.com/office/drawing/2014/main" id="{F2CD72B8-CEF7-4CC1-8E67-6E9C3F570D3E}"/>
              </a:ext>
            </a:extLst>
          </p:cNvPr>
          <p:cNvSpPr txBox="1">
            <a:spLocks/>
          </p:cNvSpPr>
          <p:nvPr/>
        </p:nvSpPr>
        <p:spPr>
          <a:xfrm>
            <a:off x="2240494" y="4403289"/>
            <a:ext cx="3705243" cy="13849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360000" indent="-36000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00" indent="-36000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000" indent="-360000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000" indent="-360000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+mj-lt"/>
              <a:buAutoNum type="alphaLcPeriod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Arial"/>
              <a:buNone/>
              <a:defRPr sz="24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0" indent="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00" indent="-36000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00" indent="-36000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" indent="-36000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225"/>
              </a:spcAft>
              <a:buNone/>
            </a:pPr>
            <a:r>
              <a:rPr lang="ru-RU" sz="900" dirty="0">
                <a:latin typeface="Arial Narrow" panose="020B0606020202030204" pitchFamily="34" charset="0"/>
              </a:rPr>
              <a:t>Другое</a:t>
            </a:r>
          </a:p>
        </p:txBody>
      </p:sp>
      <p:sp>
        <p:nvSpPr>
          <p:cNvPr id="44" name="Заголовок 43">
            <a:extLst>
              <a:ext uri="{FF2B5EF4-FFF2-40B4-BE49-F238E27FC236}">
                <a16:creationId xmlns="" xmlns:a16="http://schemas.microsoft.com/office/drawing/2014/main" id="{53947C58-86DE-4D68-938B-B8E5A5A76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Мотивация бизнеса в отношении ЦУР. </a:t>
            </a:r>
          </a:p>
        </p:txBody>
      </p:sp>
    </p:spTree>
    <p:extLst>
      <p:ext uri="{BB962C8B-B14F-4D97-AF65-F5344CB8AC3E}">
        <p14:creationId xmlns:p14="http://schemas.microsoft.com/office/powerpoint/2010/main" val="5672188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19FCF229-047B-4757-AE06-20EDE0632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ESG </a:t>
            </a:r>
            <a:r>
              <a:rPr lang="ru-RU" dirty="0"/>
              <a:t>и инвесторы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71996" y="1059739"/>
            <a:ext cx="8203692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600" b="1" i="1" dirty="0">
                <a:solidFill>
                  <a:schemeClr val="accent1"/>
                </a:solidFill>
              </a:rPr>
              <a:t>В инвест-сообществе возрастает роль нефинансовой информации,</a:t>
            </a:r>
            <a:r>
              <a:rPr lang="en-US" sz="1600" b="1" i="1" dirty="0">
                <a:solidFill>
                  <a:schemeClr val="accent1"/>
                </a:solidFill>
              </a:rPr>
              <a:t/>
            </a:r>
            <a:br>
              <a:rPr lang="en-US" sz="1600" b="1" i="1" dirty="0">
                <a:solidFill>
                  <a:schemeClr val="accent1"/>
                </a:solidFill>
              </a:rPr>
            </a:br>
            <a:r>
              <a:rPr lang="ru-RU" sz="1600" b="1" i="1" dirty="0">
                <a:solidFill>
                  <a:schemeClr val="accent1"/>
                </a:solidFill>
              </a:rPr>
              <a:t>в основном </a:t>
            </a:r>
            <a:r>
              <a:rPr lang="en-US" sz="1600" b="1" i="1" dirty="0">
                <a:solidFill>
                  <a:schemeClr val="accent1"/>
                </a:solidFill>
              </a:rPr>
              <a:t>ESG</a:t>
            </a:r>
            <a:r>
              <a:rPr lang="ru-RU" sz="1600" b="1" i="1" dirty="0">
                <a:solidFill>
                  <a:schemeClr val="accent1"/>
                </a:solidFill>
              </a:rPr>
              <a:t>-факторов  </a:t>
            </a:r>
            <a:r>
              <a:rPr lang="en-US" sz="1600" b="1" i="1" dirty="0">
                <a:solidFill>
                  <a:schemeClr val="accent1"/>
                </a:solidFill>
              </a:rPr>
              <a:t>(environmental, social and governance) </a:t>
            </a:r>
            <a:r>
              <a:rPr lang="ru-RU" sz="1600" b="1" i="1" dirty="0">
                <a:solidFill>
                  <a:schemeClr val="accent1"/>
                </a:solidFill>
              </a:rPr>
              <a:t>при принятии решений об инвестировании</a:t>
            </a:r>
          </a:p>
        </p:txBody>
      </p:sp>
      <p:grpSp>
        <p:nvGrpSpPr>
          <p:cNvPr id="7" name="Группа 6">
            <a:extLst>
              <a:ext uri="{FF2B5EF4-FFF2-40B4-BE49-F238E27FC236}">
                <a16:creationId xmlns="" xmlns:a16="http://schemas.microsoft.com/office/drawing/2014/main" id="{D41A3793-8C3F-4B59-BE6B-5FE099D74832}"/>
              </a:ext>
            </a:extLst>
          </p:cNvPr>
          <p:cNvGrpSpPr/>
          <p:nvPr/>
        </p:nvGrpSpPr>
        <p:grpSpPr>
          <a:xfrm>
            <a:off x="1224518" y="1899317"/>
            <a:ext cx="1135984" cy="1135984"/>
            <a:chOff x="1157857" y="1454505"/>
            <a:chExt cx="1755652" cy="175565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" name="Овал 9">
              <a:extLst>
                <a:ext uri="{FF2B5EF4-FFF2-40B4-BE49-F238E27FC236}">
                  <a16:creationId xmlns="" xmlns:a16="http://schemas.microsoft.com/office/drawing/2014/main" id="{00787F25-8410-451B-887A-BC149B77BB3A}"/>
                </a:ext>
              </a:extLst>
            </p:cNvPr>
            <p:cNvSpPr/>
            <p:nvPr/>
          </p:nvSpPr>
          <p:spPr>
            <a:xfrm>
              <a:off x="1231907" y="1528555"/>
              <a:ext cx="1607553" cy="1607553"/>
            </a:xfrm>
            <a:prstGeom prst="ellipse">
              <a:avLst/>
            </a:prstGeom>
            <a:gradFill flip="none" rotWithShape="1">
              <a:gsLst>
                <a:gs pos="0">
                  <a:srgbClr val="9BD732"/>
                </a:gs>
                <a:gs pos="100000">
                  <a:srgbClr val="00A7B5"/>
                </a:gs>
              </a:gsLst>
              <a:lin ang="270000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pic>
          <p:nvPicPr>
            <p:cNvPr id="9" name="Рисунок 8">
              <a:extLst>
                <a:ext uri="{FF2B5EF4-FFF2-40B4-BE49-F238E27FC236}">
                  <a16:creationId xmlns="" xmlns:a16="http://schemas.microsoft.com/office/drawing/2014/main" id="{41E54103-B172-4721-8E66-62548CE1D89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57857" y="1454505"/>
              <a:ext cx="1755652" cy="1755652"/>
            </a:xfrm>
            <a:prstGeom prst="rect">
              <a:avLst/>
            </a:prstGeom>
          </p:spPr>
        </p:pic>
      </p:grpSp>
      <p:sp>
        <p:nvSpPr>
          <p:cNvPr id="21" name="Текст 13">
            <a:extLst>
              <a:ext uri="{FF2B5EF4-FFF2-40B4-BE49-F238E27FC236}">
                <a16:creationId xmlns="" xmlns:a16="http://schemas.microsoft.com/office/drawing/2014/main" id="{490B7C0F-6BBA-4D7D-865F-24EF48EED539}"/>
              </a:ext>
            </a:extLst>
          </p:cNvPr>
          <p:cNvSpPr txBox="1">
            <a:spLocks/>
          </p:cNvSpPr>
          <p:nvPr/>
        </p:nvSpPr>
        <p:spPr>
          <a:xfrm>
            <a:off x="331752" y="3142387"/>
            <a:ext cx="2921514" cy="31000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lang="en-US" sz="6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>
                <a:solidFill>
                  <a:schemeClr val="accent5"/>
                </a:solidFill>
              </a:rPr>
              <a:t>Экологические</a:t>
            </a:r>
            <a:r>
              <a:rPr lang="en-US" sz="1600" dirty="0">
                <a:solidFill>
                  <a:schemeClr val="accent5"/>
                </a:solidFill>
              </a:rPr>
              <a:t> </a:t>
            </a:r>
            <a:r>
              <a:rPr lang="ru-RU" sz="1600" dirty="0">
                <a:solidFill>
                  <a:schemeClr val="accent5"/>
                </a:solidFill>
              </a:rPr>
              <a:t>факторы</a:t>
            </a:r>
          </a:p>
        </p:txBody>
      </p:sp>
      <p:sp>
        <p:nvSpPr>
          <p:cNvPr id="24" name="Текст 17">
            <a:extLst>
              <a:ext uri="{FF2B5EF4-FFF2-40B4-BE49-F238E27FC236}">
                <a16:creationId xmlns="" xmlns:a16="http://schemas.microsoft.com/office/drawing/2014/main" id="{A052AD84-318A-44CC-B828-E0702E7E8871}"/>
              </a:ext>
            </a:extLst>
          </p:cNvPr>
          <p:cNvSpPr txBox="1">
            <a:spLocks/>
          </p:cNvSpPr>
          <p:nvPr/>
        </p:nvSpPr>
        <p:spPr>
          <a:xfrm>
            <a:off x="335588" y="3602193"/>
            <a:ext cx="2913842" cy="946413"/>
          </a:xfrm>
          <a:prstGeom prst="rect">
            <a:avLst/>
          </a:prstGeom>
        </p:spPr>
        <p:txBody>
          <a:bodyPr>
            <a:spAutoFit/>
          </a:bodyPr>
          <a:lstStyle>
            <a:lvl1pPr marL="360000" indent="-36000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00" indent="-36000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000" indent="-360000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000" indent="-360000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+mj-lt"/>
              <a:buAutoNum type="alphaLcPeriod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Arial"/>
              <a:buNone/>
              <a:defRPr sz="24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0" indent="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00" indent="-36000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00" indent="-36000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" indent="-36000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200" dirty="0"/>
              <a:t>Изменение климата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200" dirty="0"/>
              <a:t>Выбросы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200" dirty="0"/>
              <a:t>Отходы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200" dirty="0"/>
              <a:t>…</a:t>
            </a:r>
          </a:p>
        </p:txBody>
      </p:sp>
      <p:grpSp>
        <p:nvGrpSpPr>
          <p:cNvPr id="8" name="Группа 7">
            <a:extLst>
              <a:ext uri="{FF2B5EF4-FFF2-40B4-BE49-F238E27FC236}">
                <a16:creationId xmlns="" xmlns:a16="http://schemas.microsoft.com/office/drawing/2014/main" id="{2DCADAEA-E640-4CB2-B704-5124162ABAF8}"/>
              </a:ext>
            </a:extLst>
          </p:cNvPr>
          <p:cNvGrpSpPr/>
          <p:nvPr/>
        </p:nvGrpSpPr>
        <p:grpSpPr>
          <a:xfrm>
            <a:off x="4106518" y="1899317"/>
            <a:ext cx="1135984" cy="1135984"/>
            <a:chOff x="3466650" y="1454505"/>
            <a:chExt cx="1755652" cy="175565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7" name="Овал 26">
              <a:extLst>
                <a:ext uri="{FF2B5EF4-FFF2-40B4-BE49-F238E27FC236}">
                  <a16:creationId xmlns="" xmlns:a16="http://schemas.microsoft.com/office/drawing/2014/main" id="{BA42C7D4-CB59-4A7A-B12B-E15F44F8C089}"/>
                </a:ext>
              </a:extLst>
            </p:cNvPr>
            <p:cNvSpPr/>
            <p:nvPr/>
          </p:nvSpPr>
          <p:spPr>
            <a:xfrm>
              <a:off x="3540700" y="1528555"/>
              <a:ext cx="1607553" cy="1607553"/>
            </a:xfrm>
            <a:prstGeom prst="ellipse">
              <a:avLst/>
            </a:prstGeom>
            <a:gradFill flip="none" rotWithShape="1">
              <a:gsLst>
                <a:gs pos="0">
                  <a:schemeClr val="accent3"/>
                </a:gs>
                <a:gs pos="100000">
                  <a:srgbClr val="4F2D7F"/>
                </a:gs>
              </a:gsLst>
              <a:lin ang="270000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sz="1350"/>
            </a:p>
          </p:txBody>
        </p:sp>
        <p:pic>
          <p:nvPicPr>
            <p:cNvPr id="12" name="Рисунок 11">
              <a:extLst>
                <a:ext uri="{FF2B5EF4-FFF2-40B4-BE49-F238E27FC236}">
                  <a16:creationId xmlns="" xmlns:a16="http://schemas.microsoft.com/office/drawing/2014/main" id="{B8878B36-06F4-42D1-A3A0-8E1E44CB9A3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66650" y="1454505"/>
              <a:ext cx="1755652" cy="1755652"/>
            </a:xfrm>
            <a:prstGeom prst="rect">
              <a:avLst/>
            </a:prstGeom>
          </p:spPr>
        </p:pic>
      </p:grpSp>
      <p:sp>
        <p:nvSpPr>
          <p:cNvPr id="22" name="Текст 14">
            <a:extLst>
              <a:ext uri="{FF2B5EF4-FFF2-40B4-BE49-F238E27FC236}">
                <a16:creationId xmlns="" xmlns:a16="http://schemas.microsoft.com/office/drawing/2014/main" id="{2703BFCD-3419-4839-B684-E16531599795}"/>
              </a:ext>
            </a:extLst>
          </p:cNvPr>
          <p:cNvSpPr txBox="1">
            <a:spLocks/>
          </p:cNvSpPr>
          <p:nvPr/>
        </p:nvSpPr>
        <p:spPr>
          <a:xfrm>
            <a:off x="3194498" y="3142387"/>
            <a:ext cx="2960022" cy="312900"/>
          </a:xfrm>
          <a:prstGeom prst="rect">
            <a:avLst/>
          </a:prstGeom>
        </p:spPr>
        <p:txBody>
          <a:bodyPr>
            <a:noAutofit/>
          </a:bodyPr>
          <a:lstStyle>
            <a:lvl1pPr marL="360000" indent="-36000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00" indent="-36000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000" indent="-360000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000" indent="-360000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+mj-lt"/>
              <a:buAutoNum type="alphaLcPeriod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Arial"/>
              <a:buNone/>
              <a:defRPr sz="24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0" indent="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00" indent="-36000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00" indent="-36000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" indent="-36000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600" b="1" dirty="0">
                <a:solidFill>
                  <a:schemeClr val="accent5"/>
                </a:solidFill>
              </a:rPr>
              <a:t>Социальные факторы</a:t>
            </a:r>
          </a:p>
        </p:txBody>
      </p:sp>
      <p:sp>
        <p:nvSpPr>
          <p:cNvPr id="26" name="Текст 18">
            <a:extLst>
              <a:ext uri="{FF2B5EF4-FFF2-40B4-BE49-F238E27FC236}">
                <a16:creationId xmlns="" xmlns:a16="http://schemas.microsoft.com/office/drawing/2014/main" id="{13D09340-BDA1-471E-A406-2C4CC46B1327}"/>
              </a:ext>
            </a:extLst>
          </p:cNvPr>
          <p:cNvSpPr txBox="1">
            <a:spLocks/>
          </p:cNvSpPr>
          <p:nvPr/>
        </p:nvSpPr>
        <p:spPr>
          <a:xfrm>
            <a:off x="3194498" y="3602193"/>
            <a:ext cx="2960022" cy="946413"/>
          </a:xfrm>
          <a:prstGeom prst="rect">
            <a:avLst/>
          </a:prstGeom>
        </p:spPr>
        <p:txBody>
          <a:bodyPr>
            <a:spAutoFit/>
          </a:bodyPr>
          <a:lstStyle>
            <a:lvl1pPr marL="360000" indent="-36000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00" indent="-36000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000" indent="-360000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000" indent="-360000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+mj-lt"/>
              <a:buAutoNum type="alphaLcPeriod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Arial"/>
              <a:buNone/>
              <a:defRPr sz="24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0" indent="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00" indent="-36000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00" indent="-36000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" indent="-36000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200" dirty="0"/>
              <a:t>Условия труда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200" dirty="0"/>
              <a:t>Права человека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200" dirty="0"/>
              <a:t>Местные сообщества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200" dirty="0"/>
              <a:t>…</a:t>
            </a:r>
          </a:p>
        </p:txBody>
      </p:sp>
      <p:grpSp>
        <p:nvGrpSpPr>
          <p:cNvPr id="6" name="Группа 5">
            <a:extLst>
              <a:ext uri="{FF2B5EF4-FFF2-40B4-BE49-F238E27FC236}">
                <a16:creationId xmlns="" xmlns:a16="http://schemas.microsoft.com/office/drawing/2014/main" id="{3133FD9D-0080-4D77-9F9A-30BB12F69B39}"/>
              </a:ext>
            </a:extLst>
          </p:cNvPr>
          <p:cNvGrpSpPr/>
          <p:nvPr/>
        </p:nvGrpSpPr>
        <p:grpSpPr>
          <a:xfrm>
            <a:off x="6988518" y="1899317"/>
            <a:ext cx="1135984" cy="1135984"/>
            <a:chOff x="5922553" y="1452089"/>
            <a:chExt cx="1755652" cy="175565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9" name="Овал 28">
              <a:extLst>
                <a:ext uri="{FF2B5EF4-FFF2-40B4-BE49-F238E27FC236}">
                  <a16:creationId xmlns="" xmlns:a16="http://schemas.microsoft.com/office/drawing/2014/main" id="{8A104538-1031-4B71-8D7C-1CC6266F3371}"/>
                </a:ext>
              </a:extLst>
            </p:cNvPr>
            <p:cNvSpPr/>
            <p:nvPr/>
          </p:nvSpPr>
          <p:spPr>
            <a:xfrm>
              <a:off x="5996603" y="1528555"/>
              <a:ext cx="1607553" cy="1607553"/>
            </a:xfrm>
            <a:prstGeom prst="ellipse">
              <a:avLst/>
            </a:prstGeom>
            <a:gradFill flip="none" rotWithShape="1">
              <a:gsLst>
                <a:gs pos="6000">
                  <a:schemeClr val="accent4">
                    <a:lumMod val="95000"/>
                    <a:lumOff val="5000"/>
                  </a:schemeClr>
                </a:gs>
                <a:gs pos="100000">
                  <a:schemeClr val="accent6"/>
                </a:gs>
              </a:gsLst>
              <a:lin ang="270000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sz="1350"/>
            </a:p>
          </p:txBody>
        </p:sp>
        <p:pic>
          <p:nvPicPr>
            <p:cNvPr id="32" name="Рисунок 31">
              <a:extLst>
                <a:ext uri="{FF2B5EF4-FFF2-40B4-BE49-F238E27FC236}">
                  <a16:creationId xmlns="" xmlns:a16="http://schemas.microsoft.com/office/drawing/2014/main" id="{CE051536-08FB-4510-A212-49F9B4868C0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22553" y="1452089"/>
              <a:ext cx="1755652" cy="1755652"/>
            </a:xfrm>
            <a:prstGeom prst="rect">
              <a:avLst/>
            </a:prstGeom>
          </p:spPr>
        </p:pic>
      </p:grpSp>
      <p:sp>
        <p:nvSpPr>
          <p:cNvPr id="23" name="Текст 15">
            <a:extLst>
              <a:ext uri="{FF2B5EF4-FFF2-40B4-BE49-F238E27FC236}">
                <a16:creationId xmlns="" xmlns:a16="http://schemas.microsoft.com/office/drawing/2014/main" id="{322AFB05-96B6-452C-B9F7-084509C982FE}"/>
              </a:ext>
            </a:extLst>
          </p:cNvPr>
          <p:cNvSpPr txBox="1">
            <a:spLocks/>
          </p:cNvSpPr>
          <p:nvPr/>
        </p:nvSpPr>
        <p:spPr>
          <a:xfrm>
            <a:off x="6095753" y="3142387"/>
            <a:ext cx="2921513" cy="312900"/>
          </a:xfrm>
          <a:prstGeom prst="rect">
            <a:avLst/>
          </a:prstGeom>
        </p:spPr>
        <p:txBody>
          <a:bodyPr>
            <a:noAutofit/>
          </a:bodyPr>
          <a:lstStyle>
            <a:lvl1pPr marL="360000" indent="-36000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00" indent="-36000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000" indent="-360000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000" indent="-360000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+mj-lt"/>
              <a:buAutoNum type="alphaLcPeriod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Arial"/>
              <a:buNone/>
              <a:defRPr sz="24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0" indent="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00" indent="-36000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00" indent="-36000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" indent="-36000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600" b="1">
                <a:solidFill>
                  <a:schemeClr val="accent5"/>
                </a:solidFill>
              </a:rPr>
              <a:t>Управленческие факторы</a:t>
            </a:r>
            <a:endParaRPr lang="ru-RU" sz="1600" b="1" dirty="0">
              <a:solidFill>
                <a:schemeClr val="accent5"/>
              </a:solidFill>
            </a:endParaRPr>
          </a:p>
        </p:txBody>
      </p:sp>
      <p:sp>
        <p:nvSpPr>
          <p:cNvPr id="28" name="Текст 19">
            <a:extLst>
              <a:ext uri="{FF2B5EF4-FFF2-40B4-BE49-F238E27FC236}">
                <a16:creationId xmlns="" xmlns:a16="http://schemas.microsoft.com/office/drawing/2014/main" id="{8F660154-8196-4469-B039-3BD3B0C504B0}"/>
              </a:ext>
            </a:extLst>
          </p:cNvPr>
          <p:cNvSpPr txBox="1">
            <a:spLocks/>
          </p:cNvSpPr>
          <p:nvPr/>
        </p:nvSpPr>
        <p:spPr>
          <a:xfrm>
            <a:off x="6102505" y="3602193"/>
            <a:ext cx="2908008" cy="723275"/>
          </a:xfrm>
          <a:prstGeom prst="rect">
            <a:avLst/>
          </a:prstGeom>
        </p:spPr>
        <p:txBody>
          <a:bodyPr>
            <a:spAutoFit/>
          </a:bodyPr>
          <a:lstStyle>
            <a:lvl1pPr marL="360000" indent="-36000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00" indent="-36000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000" indent="-360000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000" indent="-360000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+mj-lt"/>
              <a:buAutoNum type="alphaLcPeriod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Arial"/>
              <a:buNone/>
              <a:defRPr sz="24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0" indent="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00" indent="-36000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00" indent="-36000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" indent="-36000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200" dirty="0"/>
              <a:t>Вознаграждение менеджмента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200" dirty="0"/>
              <a:t>Противодействие коррупции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200" dirty="0"/>
              <a:t>….</a:t>
            </a:r>
          </a:p>
        </p:txBody>
      </p:sp>
    </p:spTree>
    <p:extLst>
      <p:ext uri="{BB962C8B-B14F-4D97-AF65-F5344CB8AC3E}">
        <p14:creationId xmlns:p14="http://schemas.microsoft.com/office/powerpoint/2010/main" val="40020422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>
            <a:extLst>
              <a:ext uri="{FF2B5EF4-FFF2-40B4-BE49-F238E27FC236}">
                <a16:creationId xmlns="" xmlns:a16="http://schemas.microsoft.com/office/drawing/2014/main" id="{276DF33B-2B9C-42E1-AFAF-8C1BC7986D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9597258"/>
              </p:ext>
            </p:extLst>
          </p:nvPr>
        </p:nvGraphicFramePr>
        <p:xfrm>
          <a:off x="471996" y="790432"/>
          <a:ext cx="6668490" cy="5107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1415">
                  <a:extLst>
                    <a:ext uri="{9D8B030D-6E8A-4147-A177-3AD203B41FA5}">
                      <a16:colId xmlns="" xmlns:a16="http://schemas.microsoft.com/office/drawing/2014/main" val="4198044239"/>
                    </a:ext>
                  </a:extLst>
                </a:gridCol>
                <a:gridCol w="1111415">
                  <a:extLst>
                    <a:ext uri="{9D8B030D-6E8A-4147-A177-3AD203B41FA5}">
                      <a16:colId xmlns="" xmlns:a16="http://schemas.microsoft.com/office/drawing/2014/main" val="363051545"/>
                    </a:ext>
                  </a:extLst>
                </a:gridCol>
                <a:gridCol w="1111415">
                  <a:extLst>
                    <a:ext uri="{9D8B030D-6E8A-4147-A177-3AD203B41FA5}">
                      <a16:colId xmlns="" xmlns:a16="http://schemas.microsoft.com/office/drawing/2014/main" val="2441685463"/>
                    </a:ext>
                  </a:extLst>
                </a:gridCol>
                <a:gridCol w="1111415">
                  <a:extLst>
                    <a:ext uri="{9D8B030D-6E8A-4147-A177-3AD203B41FA5}">
                      <a16:colId xmlns="" xmlns:a16="http://schemas.microsoft.com/office/drawing/2014/main" val="2803837376"/>
                    </a:ext>
                  </a:extLst>
                </a:gridCol>
                <a:gridCol w="1111415">
                  <a:extLst>
                    <a:ext uri="{9D8B030D-6E8A-4147-A177-3AD203B41FA5}">
                      <a16:colId xmlns="" xmlns:a16="http://schemas.microsoft.com/office/drawing/2014/main" val="1418355936"/>
                    </a:ext>
                  </a:extLst>
                </a:gridCol>
                <a:gridCol w="1111415">
                  <a:extLst>
                    <a:ext uri="{9D8B030D-6E8A-4147-A177-3AD203B41FA5}">
                      <a16:colId xmlns="" xmlns:a16="http://schemas.microsoft.com/office/drawing/2014/main" val="1970066715"/>
                    </a:ext>
                  </a:extLst>
                </a:gridCol>
              </a:tblGrid>
              <a:tr h="51077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accent1"/>
                          </a:solidFill>
                          <a:effectLst/>
                        </a:rPr>
                        <a:t>Традиционное инвестирование</a:t>
                      </a:r>
                      <a:endParaRPr lang="ru-RU" sz="7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58" marR="40358" marT="0" marB="0" anchor="ctr">
                    <a:gradFill>
                      <a:gsLst>
                        <a:gs pos="0">
                          <a:srgbClr val="9BD732"/>
                        </a:gs>
                        <a:gs pos="100000">
                          <a:schemeClr val="accent3"/>
                        </a:gs>
                      </a:gsLst>
                      <a:lin ang="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accent1"/>
                          </a:solidFill>
                          <a:effectLst/>
                        </a:rPr>
                        <a:t>Ответственное инвестирование </a:t>
                      </a:r>
                      <a:endParaRPr lang="ru-RU" sz="7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58" marR="40358" marT="0" marB="0" anchor="ctr">
                    <a:gradFill>
                      <a:gsLst>
                        <a:gs pos="0">
                          <a:srgbClr val="9BD732"/>
                        </a:gs>
                        <a:gs pos="100000">
                          <a:schemeClr val="accent3"/>
                        </a:gs>
                      </a:gsLst>
                      <a:lin ang="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accent1"/>
                          </a:solidFill>
                          <a:effectLst/>
                        </a:rPr>
                        <a:t>Устойчивое инвестирование</a:t>
                      </a:r>
                      <a:endParaRPr lang="ru-RU" sz="7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58" marR="40358" marT="0" marB="0" anchor="ctr">
                    <a:gradFill>
                      <a:gsLst>
                        <a:gs pos="0">
                          <a:srgbClr val="9BD732"/>
                        </a:gs>
                        <a:gs pos="100000">
                          <a:schemeClr val="accent3"/>
                        </a:gs>
                      </a:gsLst>
                      <a:lin ang="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accent1"/>
                          </a:solidFill>
                          <a:effectLst/>
                        </a:rPr>
                        <a:t>Тематическое инвестирование </a:t>
                      </a:r>
                      <a:endParaRPr lang="ru-RU" sz="7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58" marR="40358" marT="0" marB="0" anchor="ctr">
                    <a:gradFill>
                      <a:gsLst>
                        <a:gs pos="0">
                          <a:srgbClr val="9BD732"/>
                        </a:gs>
                        <a:gs pos="100000">
                          <a:schemeClr val="accent3"/>
                        </a:gs>
                      </a:gsLst>
                      <a:lin ang="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accent1"/>
                          </a:solidFill>
                          <a:effectLst/>
                        </a:rPr>
                        <a:t>Инвестирование</a:t>
                      </a:r>
                      <a:r>
                        <a:rPr lang="en-US" sz="700" dirty="0">
                          <a:solidFill>
                            <a:schemeClr val="accent1"/>
                          </a:solidFill>
                          <a:effectLst/>
                        </a:rPr>
                        <a:t/>
                      </a:r>
                      <a:br>
                        <a:rPr lang="en-US" sz="700" dirty="0">
                          <a:solidFill>
                            <a:schemeClr val="accent1"/>
                          </a:solidFill>
                          <a:effectLst/>
                        </a:rPr>
                      </a:br>
                      <a:r>
                        <a:rPr lang="ru-RU" sz="700" dirty="0">
                          <a:solidFill>
                            <a:schemeClr val="accent1"/>
                          </a:solidFill>
                          <a:effectLst/>
                        </a:rPr>
                        <a:t>с приоритетом воздействия</a:t>
                      </a:r>
                      <a:endParaRPr lang="ru-RU" sz="7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58" marR="40358" marT="0" marB="0" anchor="ctr">
                    <a:gradFill>
                      <a:gsLst>
                        <a:gs pos="0">
                          <a:srgbClr val="9BD732"/>
                        </a:gs>
                        <a:gs pos="100000">
                          <a:schemeClr val="accent3"/>
                        </a:gs>
                      </a:gsLst>
                      <a:lin ang="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accent1"/>
                          </a:solidFill>
                          <a:effectLst/>
                        </a:rPr>
                        <a:t>Благотворительность</a:t>
                      </a:r>
                      <a:endParaRPr lang="ru-RU" sz="7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58" marR="40358" marT="0" marB="0" anchor="ctr">
                    <a:gradFill>
                      <a:gsLst>
                        <a:gs pos="0">
                          <a:srgbClr val="9BD732"/>
                        </a:gs>
                        <a:gs pos="100000">
                          <a:schemeClr val="accent3"/>
                        </a:gs>
                      </a:gsLst>
                      <a:lin ang="0" scaled="0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285969528"/>
                  </a:ext>
                </a:extLst>
              </a:tr>
            </a:tbl>
          </a:graphicData>
        </a:graphic>
      </p:graphicFrame>
      <p:graphicFrame>
        <p:nvGraphicFramePr>
          <p:cNvPr id="11" name="Таблица 10">
            <a:extLst>
              <a:ext uri="{FF2B5EF4-FFF2-40B4-BE49-F238E27FC236}">
                <a16:creationId xmlns="" xmlns:a16="http://schemas.microsoft.com/office/drawing/2014/main" id="{5619081C-44CA-425C-9DF2-5EEE77729F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6307386"/>
              </p:ext>
            </p:extLst>
          </p:nvPr>
        </p:nvGraphicFramePr>
        <p:xfrm>
          <a:off x="471996" y="1944718"/>
          <a:ext cx="6668490" cy="27178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1415">
                  <a:extLst>
                    <a:ext uri="{9D8B030D-6E8A-4147-A177-3AD203B41FA5}">
                      <a16:colId xmlns="" xmlns:a16="http://schemas.microsoft.com/office/drawing/2014/main" val="4198044239"/>
                    </a:ext>
                  </a:extLst>
                </a:gridCol>
                <a:gridCol w="1111415">
                  <a:extLst>
                    <a:ext uri="{9D8B030D-6E8A-4147-A177-3AD203B41FA5}">
                      <a16:colId xmlns="" xmlns:a16="http://schemas.microsoft.com/office/drawing/2014/main" val="363051545"/>
                    </a:ext>
                  </a:extLst>
                </a:gridCol>
                <a:gridCol w="1111415">
                  <a:extLst>
                    <a:ext uri="{9D8B030D-6E8A-4147-A177-3AD203B41FA5}">
                      <a16:colId xmlns="" xmlns:a16="http://schemas.microsoft.com/office/drawing/2014/main" val="2441685463"/>
                    </a:ext>
                  </a:extLst>
                </a:gridCol>
                <a:gridCol w="1111415">
                  <a:extLst>
                    <a:ext uri="{9D8B030D-6E8A-4147-A177-3AD203B41FA5}">
                      <a16:colId xmlns="" xmlns:a16="http://schemas.microsoft.com/office/drawing/2014/main" val="2803837376"/>
                    </a:ext>
                  </a:extLst>
                </a:gridCol>
                <a:gridCol w="1111415">
                  <a:extLst>
                    <a:ext uri="{9D8B030D-6E8A-4147-A177-3AD203B41FA5}">
                      <a16:colId xmlns="" xmlns:a16="http://schemas.microsoft.com/office/drawing/2014/main" val="1418355936"/>
                    </a:ext>
                  </a:extLst>
                </a:gridCol>
                <a:gridCol w="1111415">
                  <a:extLst>
                    <a:ext uri="{9D8B030D-6E8A-4147-A177-3AD203B41FA5}">
                      <a16:colId xmlns="" xmlns:a16="http://schemas.microsoft.com/office/drawing/2014/main" val="1970066715"/>
                    </a:ext>
                  </a:extLst>
                </a:gridCol>
              </a:tblGrid>
              <a:tr h="7643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accent1"/>
                          </a:solidFill>
                          <a:effectLst/>
                        </a:rPr>
                        <a:t>Стремление</a:t>
                      </a:r>
                      <a:r>
                        <a:rPr lang="en-US" sz="700" dirty="0">
                          <a:solidFill>
                            <a:schemeClr val="accent1"/>
                          </a:solidFill>
                          <a:effectLst/>
                        </a:rPr>
                        <a:t/>
                      </a:r>
                      <a:br>
                        <a:rPr lang="en-US" sz="700" dirty="0">
                          <a:solidFill>
                            <a:schemeClr val="accent1"/>
                          </a:solidFill>
                          <a:effectLst/>
                        </a:rPr>
                      </a:br>
                      <a:r>
                        <a:rPr lang="ru-RU" sz="700" dirty="0">
                          <a:solidFill>
                            <a:schemeClr val="accent1"/>
                          </a:solidFill>
                          <a:effectLst/>
                        </a:rPr>
                        <a:t>к доходности инвестиций без учета </a:t>
                      </a:r>
                      <a:r>
                        <a:rPr lang="en-US" sz="700" dirty="0">
                          <a:solidFill>
                            <a:schemeClr val="accent1"/>
                          </a:solidFill>
                          <a:effectLst/>
                        </a:rPr>
                        <a:t>ESG</a:t>
                      </a:r>
                      <a:r>
                        <a:rPr lang="ru-RU" sz="700" dirty="0">
                          <a:solidFill>
                            <a:schemeClr val="accent1"/>
                          </a:solidFill>
                          <a:effectLst/>
                        </a:rPr>
                        <a:t>-факторов</a:t>
                      </a:r>
                      <a:endParaRPr lang="ru-RU" sz="7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accent1"/>
                          </a:solidFill>
                          <a:effectLst/>
                        </a:rPr>
                        <a:t>Оценка инвестиций</a:t>
                      </a:r>
                      <a:r>
                        <a:rPr lang="en-US" sz="700" dirty="0">
                          <a:solidFill>
                            <a:schemeClr val="accent1"/>
                          </a:solidFill>
                          <a:effectLst/>
                        </a:rPr>
                        <a:t/>
                      </a:r>
                      <a:br>
                        <a:rPr lang="en-US" sz="700" dirty="0">
                          <a:solidFill>
                            <a:schemeClr val="accent1"/>
                          </a:solidFill>
                          <a:effectLst/>
                        </a:rPr>
                      </a:br>
                      <a:r>
                        <a:rPr lang="ru-RU" sz="700" dirty="0">
                          <a:solidFill>
                            <a:schemeClr val="accent1"/>
                          </a:solidFill>
                          <a:effectLst/>
                        </a:rPr>
                        <a:t>с точки зрения наличия </a:t>
                      </a:r>
                      <a:r>
                        <a:rPr lang="en-US" sz="700" dirty="0">
                          <a:solidFill>
                            <a:schemeClr val="accent1"/>
                          </a:solidFill>
                          <a:effectLst/>
                        </a:rPr>
                        <a:t>ESG</a:t>
                      </a:r>
                      <a:r>
                        <a:rPr lang="ru-RU" sz="700" dirty="0">
                          <a:solidFill>
                            <a:schemeClr val="accent1"/>
                          </a:solidFill>
                          <a:effectLst/>
                        </a:rPr>
                        <a:t>-рисков</a:t>
                      </a:r>
                      <a:endParaRPr lang="ru-RU" sz="7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accent1"/>
                          </a:solidFill>
                          <a:effectLst/>
                        </a:rPr>
                        <a:t>Принятие решений</a:t>
                      </a:r>
                      <a:r>
                        <a:rPr lang="en-US" sz="700" dirty="0">
                          <a:solidFill>
                            <a:schemeClr val="accent1"/>
                          </a:solidFill>
                          <a:effectLst/>
                        </a:rPr>
                        <a:t/>
                      </a:r>
                      <a:br>
                        <a:rPr lang="en-US" sz="700" dirty="0">
                          <a:solidFill>
                            <a:schemeClr val="accent1"/>
                          </a:solidFill>
                          <a:effectLst/>
                        </a:rPr>
                      </a:br>
                      <a:r>
                        <a:rPr lang="ru-RU" sz="700" dirty="0">
                          <a:solidFill>
                            <a:schemeClr val="accent1"/>
                          </a:solidFill>
                          <a:effectLst/>
                        </a:rPr>
                        <a:t>об инвестировании на основании факторов устойчивого развития и доходности</a:t>
                      </a:r>
                      <a:endParaRPr lang="ru-RU" sz="7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accent1"/>
                          </a:solidFill>
                          <a:effectLst/>
                        </a:rPr>
                        <a:t>Принятие решений</a:t>
                      </a:r>
                      <a:r>
                        <a:rPr lang="en-US" sz="700" dirty="0">
                          <a:solidFill>
                            <a:schemeClr val="accent1"/>
                          </a:solidFill>
                          <a:effectLst/>
                        </a:rPr>
                        <a:t/>
                      </a:r>
                      <a:br>
                        <a:rPr lang="en-US" sz="700" dirty="0">
                          <a:solidFill>
                            <a:schemeClr val="accent1"/>
                          </a:solidFill>
                          <a:effectLst/>
                        </a:rPr>
                      </a:br>
                      <a:r>
                        <a:rPr lang="ru-RU" sz="700" dirty="0">
                          <a:solidFill>
                            <a:schemeClr val="accent1"/>
                          </a:solidFill>
                          <a:effectLst/>
                        </a:rPr>
                        <a:t>об инвестировании на основании </a:t>
                      </a:r>
                      <a:r>
                        <a:rPr lang="ru-RU" sz="600" dirty="0">
                          <a:solidFill>
                            <a:schemeClr val="accent1"/>
                          </a:solidFill>
                          <a:effectLst/>
                        </a:rPr>
                        <a:t>целевых</a:t>
                      </a:r>
                      <a:r>
                        <a:rPr lang="ru-RU" sz="700" dirty="0">
                          <a:solidFill>
                            <a:schemeClr val="accent1"/>
                          </a:solidFill>
                          <a:effectLst/>
                        </a:rPr>
                        <a:t> направлений</a:t>
                      </a:r>
                      <a:r>
                        <a:rPr lang="en-US" sz="700" dirty="0">
                          <a:solidFill>
                            <a:schemeClr val="accent1"/>
                          </a:solidFill>
                          <a:effectLst/>
                        </a:rPr>
                        <a:t/>
                      </a:r>
                      <a:br>
                        <a:rPr lang="en-US" sz="700" dirty="0">
                          <a:solidFill>
                            <a:schemeClr val="accent1"/>
                          </a:solidFill>
                          <a:effectLst/>
                        </a:rPr>
                      </a:br>
                      <a:r>
                        <a:rPr lang="ru-RU" sz="700" dirty="0">
                          <a:solidFill>
                            <a:schemeClr val="accent1"/>
                          </a:solidFill>
                          <a:effectLst/>
                        </a:rPr>
                        <a:t>и доходности</a:t>
                      </a:r>
                      <a:endParaRPr lang="ru-RU" sz="7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accent1"/>
                          </a:solidFill>
                          <a:effectLst/>
                        </a:rPr>
                        <a:t>Приоритет социальных</a:t>
                      </a:r>
                      <a:r>
                        <a:rPr lang="en-US" sz="700" dirty="0">
                          <a:solidFill>
                            <a:schemeClr val="accent1"/>
                          </a:solidFill>
                          <a:effectLst/>
                        </a:rPr>
                        <a:t/>
                      </a:r>
                      <a:br>
                        <a:rPr lang="en-US" sz="700" dirty="0">
                          <a:solidFill>
                            <a:schemeClr val="accent1"/>
                          </a:solidFill>
                          <a:effectLst/>
                        </a:rPr>
                      </a:br>
                      <a:r>
                        <a:rPr lang="ru-RU" sz="700" dirty="0">
                          <a:solidFill>
                            <a:schemeClr val="accent1"/>
                          </a:solidFill>
                          <a:effectLst/>
                        </a:rPr>
                        <a:t>и экологических факторов над доходностью</a:t>
                      </a:r>
                      <a:endParaRPr lang="ru-RU" sz="7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accent1"/>
                          </a:solidFill>
                          <a:effectLst/>
                        </a:rPr>
                        <a:t>Игнорирование доходности в пользу социальных</a:t>
                      </a:r>
                      <a:r>
                        <a:rPr lang="en-US" sz="700" dirty="0">
                          <a:solidFill>
                            <a:schemeClr val="accent1"/>
                          </a:solidFill>
                          <a:effectLst/>
                        </a:rPr>
                        <a:t/>
                      </a:r>
                      <a:br>
                        <a:rPr lang="en-US" sz="700" dirty="0">
                          <a:solidFill>
                            <a:schemeClr val="accent1"/>
                          </a:solidFill>
                          <a:effectLst/>
                        </a:rPr>
                      </a:br>
                      <a:r>
                        <a:rPr lang="ru-RU" sz="700" dirty="0">
                          <a:solidFill>
                            <a:schemeClr val="accent1"/>
                          </a:solidFill>
                          <a:effectLst/>
                        </a:rPr>
                        <a:t>и экологических решений</a:t>
                      </a:r>
                      <a:endParaRPr lang="ru-RU" sz="7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5969528"/>
                  </a:ext>
                </a:extLst>
              </a:tr>
              <a:tr h="14738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700" b="1" dirty="0">
                          <a:solidFill>
                            <a:schemeClr val="accent5"/>
                          </a:solidFill>
                          <a:effectLst/>
                        </a:rPr>
                        <a:t>Исключаемые</a:t>
                      </a:r>
                      <a:br>
                        <a:rPr lang="ru-RU" sz="700" b="1" dirty="0">
                          <a:solidFill>
                            <a:schemeClr val="accent5"/>
                          </a:solidFill>
                          <a:effectLst/>
                        </a:rPr>
                      </a:br>
                      <a:r>
                        <a:rPr lang="ru-RU" sz="700" b="1" dirty="0">
                          <a:solidFill>
                            <a:schemeClr val="accent5"/>
                          </a:solidFill>
                          <a:effectLst/>
                        </a:rPr>
                        <a:t>сферы:</a:t>
                      </a:r>
                      <a:endParaRPr lang="ru-RU" sz="700" b="0" dirty="0">
                        <a:solidFill>
                          <a:schemeClr val="accent5"/>
                        </a:solidFill>
                        <a:effectLst/>
                      </a:endParaRPr>
                    </a:p>
                    <a:p>
                      <a:pPr marL="85725" indent="-85725" algn="l" defTabSz="536372" rtl="0" eaLnBrk="1" latinLnBrk="0" hangingPunct="1">
                        <a:lnSpc>
                          <a:spcPct val="100000"/>
                        </a:lnSpc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7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Табачные изделия</a:t>
                      </a:r>
                    </a:p>
                    <a:p>
                      <a:pPr marL="85725" indent="-85725" algn="l" defTabSz="536372" rtl="0" eaLnBrk="1" latinLnBrk="0" hangingPunct="1">
                        <a:lnSpc>
                          <a:spcPct val="100000"/>
                        </a:lnSpc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7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Алкогольная продукция</a:t>
                      </a:r>
                    </a:p>
                    <a:p>
                      <a:pPr marL="85725" indent="-85725" algn="l" defTabSz="536372" rtl="0" eaLnBrk="1" latinLnBrk="0" hangingPunct="1">
                        <a:lnSpc>
                          <a:spcPct val="100000"/>
                        </a:lnSpc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7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Оружие</a:t>
                      </a:r>
                    </a:p>
                    <a:p>
                      <a:pPr marL="85725" indent="-85725" algn="l" defTabSz="536372" rtl="0" eaLnBrk="1" latinLnBrk="0" hangingPunct="1">
                        <a:lnSpc>
                          <a:spcPct val="100000"/>
                        </a:lnSpc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7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Азартные игры</a:t>
                      </a:r>
                    </a:p>
                    <a:p>
                      <a:pPr marL="85725" indent="-85725" algn="l" defTabSz="536372" rtl="0" eaLnBrk="1" latinLnBrk="0" hangingPunct="1">
                        <a:lnSpc>
                          <a:spcPct val="100000"/>
                        </a:lnSpc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7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Порнография</a:t>
                      </a:r>
                    </a:p>
                    <a:p>
                      <a:pPr marL="85725" indent="-85725" algn="l" defTabSz="536372" rtl="0" eaLnBrk="1" latinLnBrk="0" hangingPunct="1">
                        <a:lnSpc>
                          <a:spcPct val="100000"/>
                        </a:lnSpc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7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Атомная энергия</a:t>
                      </a:r>
                    </a:p>
                  </a:txBody>
                  <a:tcPr marL="68580" marR="68580" marT="108000" marB="34290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536372" rtl="0" eaLnBrk="1" latinLnBrk="0" hangingPunct="1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700" b="1" kern="1200" dirty="0">
                          <a:solidFill>
                            <a:schemeClr val="accent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Учитываемые факторы:</a:t>
                      </a:r>
                    </a:p>
                    <a:p>
                      <a:pPr marL="85725" indent="-85725" algn="l" defTabSz="536372" rtl="0" eaLnBrk="1" latinLnBrk="0" hangingPunct="1">
                        <a:lnSpc>
                          <a:spcPct val="100000"/>
                        </a:lnSpc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7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Выброс парниковых газов</a:t>
                      </a:r>
                    </a:p>
                    <a:p>
                      <a:pPr marL="85725" indent="-85725" algn="l" defTabSz="536372" rtl="0" eaLnBrk="1" latinLnBrk="0" hangingPunct="1">
                        <a:lnSpc>
                          <a:spcPct val="100000"/>
                        </a:lnSpc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7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Использование ресурсов</a:t>
                      </a:r>
                    </a:p>
                    <a:p>
                      <a:pPr marL="85725" indent="-85725" algn="l" defTabSz="536372" rtl="0" eaLnBrk="1" latinLnBrk="0" hangingPunct="1">
                        <a:lnSpc>
                          <a:spcPct val="100000"/>
                        </a:lnSpc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7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Минимизация отходов</a:t>
                      </a:r>
                    </a:p>
                    <a:p>
                      <a:pPr marL="85725" indent="-85725" algn="l" defTabSz="536372" rtl="0" eaLnBrk="1" latinLnBrk="0" hangingPunct="1">
                        <a:lnSpc>
                          <a:spcPct val="100000"/>
                        </a:lnSpc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7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Компенсация ущерба</a:t>
                      </a:r>
                    </a:p>
                    <a:p>
                      <a:pPr marL="85725" indent="-85725" algn="l" defTabSz="536372" rtl="0" eaLnBrk="1" latinLnBrk="0" hangingPunct="1">
                        <a:lnSpc>
                          <a:spcPct val="100000"/>
                        </a:lnSpc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7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Безопасность продукции</a:t>
                      </a:r>
                    </a:p>
                    <a:p>
                      <a:pPr marL="85725" indent="-85725" algn="l" defTabSz="536372" rtl="0" eaLnBrk="1" latinLnBrk="0" hangingPunct="1">
                        <a:lnSpc>
                          <a:spcPct val="100000"/>
                        </a:lnSpc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7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Гендерное равенство</a:t>
                      </a:r>
                    </a:p>
                  </a:txBody>
                  <a:tcPr marL="68580" marR="68580" marT="108000" marB="34290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536372" rtl="0" eaLnBrk="1" latinLnBrk="0" hangingPunct="1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700" b="1" kern="1200" dirty="0">
                          <a:solidFill>
                            <a:schemeClr val="accent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Решения в следующих областях:</a:t>
                      </a:r>
                    </a:p>
                    <a:p>
                      <a:pPr marL="85725" indent="-85725" algn="l" defTabSz="536372" rtl="0" eaLnBrk="1" latinLnBrk="0" hangingPunct="1">
                        <a:lnSpc>
                          <a:spcPct val="100000"/>
                        </a:lnSpc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7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Изменения климата</a:t>
                      </a:r>
                    </a:p>
                    <a:p>
                      <a:pPr marL="85725" indent="-85725" algn="l" defTabSz="536372" rtl="0" eaLnBrk="1" latinLnBrk="0" hangingPunct="1">
                        <a:lnSpc>
                          <a:spcPct val="100000"/>
                        </a:lnSpc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7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Рост численности населения</a:t>
                      </a:r>
                    </a:p>
                    <a:p>
                      <a:pPr marL="85725" indent="-85725" algn="l" defTabSz="536372" rtl="0" eaLnBrk="1" latinLnBrk="0" hangingPunct="1">
                        <a:lnSpc>
                          <a:spcPct val="100000"/>
                        </a:lnSpc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7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Урбанизация</a:t>
                      </a:r>
                    </a:p>
                    <a:p>
                      <a:pPr marL="85725" indent="-85725" algn="l" defTabSz="536372" rtl="0" eaLnBrk="1" latinLnBrk="0" hangingPunct="1">
                        <a:lnSpc>
                          <a:spcPct val="100000"/>
                        </a:lnSpc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7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Дефицит водных ресурсов</a:t>
                      </a:r>
                    </a:p>
                    <a:p>
                      <a:pPr marL="85725" indent="-85725" algn="l" defTabSz="536372" rtl="0" eaLnBrk="1" latinLnBrk="0" hangingPunct="1">
                        <a:lnSpc>
                          <a:spcPct val="100000"/>
                        </a:lnSpc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7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Продовольственные системы</a:t>
                      </a:r>
                    </a:p>
                  </a:txBody>
                  <a:tcPr marL="68580" marR="68580" marT="108000" marB="34290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536372" rtl="0" eaLnBrk="1" latinLnBrk="0" hangingPunct="1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700" b="1" kern="1200" dirty="0">
                          <a:solidFill>
                            <a:schemeClr val="accent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Поддержка в следующих областях:</a:t>
                      </a:r>
                    </a:p>
                    <a:p>
                      <a:pPr marL="85725" indent="-85725" algn="l" defTabSz="536372" rtl="0" eaLnBrk="1" latinLnBrk="0" hangingPunct="1">
                        <a:lnSpc>
                          <a:spcPct val="100000"/>
                        </a:lnSpc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7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Инновации и риски</a:t>
                      </a:r>
                    </a:p>
                    <a:p>
                      <a:pPr marL="85725" indent="-85725" algn="l" defTabSz="536372" rtl="0" eaLnBrk="1" latinLnBrk="0" hangingPunct="1">
                        <a:lnSpc>
                          <a:spcPct val="100000"/>
                        </a:lnSpc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7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Проверка обоснованности концепции</a:t>
                      </a:r>
                    </a:p>
                    <a:p>
                      <a:pPr marL="85725" indent="-85725" algn="l" defTabSz="536372" rtl="0" eaLnBrk="1" latinLnBrk="0" hangingPunct="1">
                        <a:lnSpc>
                          <a:spcPct val="100000"/>
                        </a:lnSpc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7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Благоприятная окружающая среда</a:t>
                      </a:r>
                    </a:p>
                    <a:p>
                      <a:pPr marL="85725" indent="-85725" algn="l" defTabSz="536372" rtl="0" eaLnBrk="1" latinLnBrk="0" hangingPunct="1">
                        <a:lnSpc>
                          <a:spcPct val="100000"/>
                        </a:lnSpc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7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Повышение доходности капитала</a:t>
                      </a:r>
                    </a:p>
                  </a:txBody>
                  <a:tcPr marL="68580" marR="68580" marT="108000" marB="34290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67218604"/>
                  </a:ext>
                </a:extLst>
              </a:tr>
            </a:tbl>
          </a:graphicData>
        </a:graphic>
      </p:graphicFrame>
      <p:sp>
        <p:nvSpPr>
          <p:cNvPr id="8" name="Стрелка: пятиугольник 7">
            <a:extLst>
              <a:ext uri="{FF2B5EF4-FFF2-40B4-BE49-F238E27FC236}">
                <a16:creationId xmlns="" xmlns:a16="http://schemas.microsoft.com/office/drawing/2014/main" id="{C3EE0FD0-683E-4030-98A9-4D3F0A2FB3B1}"/>
              </a:ext>
            </a:extLst>
          </p:cNvPr>
          <p:cNvSpPr/>
          <p:nvPr/>
        </p:nvSpPr>
        <p:spPr>
          <a:xfrm>
            <a:off x="471996" y="1288409"/>
            <a:ext cx="4595435" cy="550236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latin typeface="Arial Narrow" panose="020B0606020202030204" pitchFamily="34" charset="0"/>
            </a:endParaRPr>
          </a:p>
        </p:txBody>
      </p:sp>
      <p:sp>
        <p:nvSpPr>
          <p:cNvPr id="14" name="Стрелка: пятиугольник 13">
            <a:extLst>
              <a:ext uri="{FF2B5EF4-FFF2-40B4-BE49-F238E27FC236}">
                <a16:creationId xmlns="" xmlns:a16="http://schemas.microsoft.com/office/drawing/2014/main" id="{6AEC7D09-6E88-4188-BE35-191C2D568F0E}"/>
              </a:ext>
            </a:extLst>
          </p:cNvPr>
          <p:cNvSpPr/>
          <p:nvPr/>
        </p:nvSpPr>
        <p:spPr>
          <a:xfrm>
            <a:off x="1584537" y="1288410"/>
            <a:ext cx="4479133" cy="463343"/>
          </a:xfrm>
          <a:prstGeom prst="homePlat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>
              <a:latin typeface="Arial Narrow" panose="020B0606020202030204" pitchFamily="34" charset="0"/>
            </a:endParaRPr>
          </a:p>
        </p:txBody>
      </p:sp>
      <p:sp>
        <p:nvSpPr>
          <p:cNvPr id="15" name="Стрелка: пятиугольник 14">
            <a:extLst>
              <a:ext uri="{FF2B5EF4-FFF2-40B4-BE49-F238E27FC236}">
                <a16:creationId xmlns="" xmlns:a16="http://schemas.microsoft.com/office/drawing/2014/main" id="{A6F3A4AD-0E6A-4E65-BA99-4CDA74F1CA26}"/>
              </a:ext>
            </a:extLst>
          </p:cNvPr>
          <p:cNvSpPr/>
          <p:nvPr/>
        </p:nvSpPr>
        <p:spPr>
          <a:xfrm>
            <a:off x="2698962" y="1288409"/>
            <a:ext cx="3409355" cy="374515"/>
          </a:xfrm>
          <a:prstGeom prst="homePlat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latin typeface="Arial Narrow" panose="020B0606020202030204" pitchFamily="34" charset="0"/>
            </a:endParaRPr>
          </a:p>
        </p:txBody>
      </p:sp>
      <p:sp>
        <p:nvSpPr>
          <p:cNvPr id="13" name="Стрелка: пятиугольник 12">
            <a:extLst>
              <a:ext uri="{FF2B5EF4-FFF2-40B4-BE49-F238E27FC236}">
                <a16:creationId xmlns="" xmlns:a16="http://schemas.microsoft.com/office/drawing/2014/main" id="{EC8715C3-5D32-4AC0-B3C2-4A47988CC068}"/>
              </a:ext>
            </a:extLst>
          </p:cNvPr>
          <p:cNvSpPr/>
          <p:nvPr/>
        </p:nvSpPr>
        <p:spPr>
          <a:xfrm>
            <a:off x="3806244" y="1288409"/>
            <a:ext cx="3488153" cy="307329"/>
          </a:xfrm>
          <a:prstGeom prst="homePlat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latin typeface="Arial Narrow" panose="020B0606020202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8E424CC4-D7CB-4E45-9CAB-27847AAA4A52}"/>
              </a:ext>
            </a:extLst>
          </p:cNvPr>
          <p:cNvSpPr txBox="1"/>
          <p:nvPr/>
        </p:nvSpPr>
        <p:spPr>
          <a:xfrm>
            <a:off x="3908120" y="1301205"/>
            <a:ext cx="315178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b="1" dirty="0">
                <a:solidFill>
                  <a:schemeClr val="bg1"/>
                </a:solidFill>
              </a:rPr>
              <a:t>Решения с максимальным </a:t>
            </a:r>
            <a:r>
              <a:rPr lang="en-US" sz="900" b="1" dirty="0">
                <a:solidFill>
                  <a:schemeClr val="bg1"/>
                </a:solidFill>
              </a:rPr>
              <a:t> </a:t>
            </a:r>
            <a:r>
              <a:rPr lang="ru-RU" sz="900" b="1" dirty="0">
                <a:solidFill>
                  <a:schemeClr val="bg1"/>
                </a:solidFill>
              </a:rPr>
              <a:t>учетом воздействия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92C2176C-85FF-4BF8-A317-CA3B7D84640E}"/>
              </a:ext>
            </a:extLst>
          </p:cNvPr>
          <p:cNvSpPr txBox="1"/>
          <p:nvPr/>
        </p:nvSpPr>
        <p:spPr>
          <a:xfrm>
            <a:off x="2698963" y="1301206"/>
            <a:ext cx="11072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bg1"/>
                </a:solidFill>
              </a:rPr>
              <a:t>ESG-</a:t>
            </a:r>
            <a:r>
              <a:rPr lang="ru-RU" sz="900" b="1" dirty="0">
                <a:solidFill>
                  <a:schemeClr val="bg1"/>
                </a:solidFill>
              </a:rPr>
              <a:t>возможности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4FB8D3EF-327B-47CC-9BCC-FDDB004A21EF}"/>
              </a:ext>
            </a:extLst>
          </p:cNvPr>
          <p:cNvSpPr txBox="1"/>
          <p:nvPr/>
        </p:nvSpPr>
        <p:spPr>
          <a:xfrm>
            <a:off x="1632487" y="1301206"/>
            <a:ext cx="1066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b="1" dirty="0">
                <a:solidFill>
                  <a:schemeClr val="bg1"/>
                </a:solidFill>
              </a:rPr>
              <a:t>Управление </a:t>
            </a:r>
            <a:r>
              <a:rPr lang="en-US" sz="900" b="1" dirty="0">
                <a:solidFill>
                  <a:schemeClr val="bg1"/>
                </a:solidFill>
              </a:rPr>
              <a:t>ESG-</a:t>
            </a:r>
            <a:r>
              <a:rPr lang="ru-RU" sz="900" b="1" dirty="0">
                <a:solidFill>
                  <a:schemeClr val="bg1"/>
                </a:solidFill>
              </a:rPr>
              <a:t>рисками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B449E3A4-767E-4C6F-A972-943910DE7214}"/>
              </a:ext>
            </a:extLst>
          </p:cNvPr>
          <p:cNvSpPr txBox="1"/>
          <p:nvPr/>
        </p:nvSpPr>
        <p:spPr>
          <a:xfrm>
            <a:off x="477256" y="1301206"/>
            <a:ext cx="110728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b="1" dirty="0">
                <a:solidFill>
                  <a:schemeClr val="bg1"/>
                </a:solidFill>
              </a:rPr>
              <a:t>Конкурентная доходность инвестиций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3D74F849-42FB-467E-9BED-F7D350F643E2}"/>
              </a:ext>
            </a:extLst>
          </p:cNvPr>
          <p:cNvSpPr txBox="1"/>
          <p:nvPr/>
        </p:nvSpPr>
        <p:spPr>
          <a:xfrm>
            <a:off x="7423194" y="4226423"/>
            <a:ext cx="966611" cy="1154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defRPr sz="750" i="1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Источник: </a:t>
            </a:r>
            <a:r>
              <a:rPr lang="en-US" dirty="0"/>
              <a:t>Bloomberg</a:t>
            </a:r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81A9BCB-E3FB-4A22-A946-85724DE4F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/>
              <a:t>ESG-факторы  интегрируются в традиционное инвестирование</a:t>
            </a:r>
          </a:p>
        </p:txBody>
      </p:sp>
    </p:spTree>
    <p:extLst>
      <p:ext uri="{BB962C8B-B14F-4D97-AF65-F5344CB8AC3E}">
        <p14:creationId xmlns:p14="http://schemas.microsoft.com/office/powerpoint/2010/main" val="1259183920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21FA76E3-7443-4ABA-94B3-7A4104EFE0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/>
              <a:t>Устойчивые инвестиции: активы под управлением в 2012 — 2020 гг.</a:t>
            </a:r>
          </a:p>
        </p:txBody>
      </p:sp>
      <p:sp>
        <p:nvSpPr>
          <p:cNvPr id="26" name="Shape 731">
            <a:extLst>
              <a:ext uri="{FF2B5EF4-FFF2-40B4-BE49-F238E27FC236}">
                <a16:creationId xmlns="" xmlns:a16="http://schemas.microsoft.com/office/drawing/2014/main" id="{63DB2765-F74F-442C-84EF-6EB16E15BB24}"/>
              </a:ext>
            </a:extLst>
          </p:cNvPr>
          <p:cNvSpPr/>
          <p:nvPr/>
        </p:nvSpPr>
        <p:spPr>
          <a:xfrm>
            <a:off x="4979281" y="3883170"/>
            <a:ext cx="2328405" cy="346249"/>
          </a:xfrm>
          <a:prstGeom prst="rect">
            <a:avLst/>
          </a:prstGeom>
          <a:noFill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rtlCol="0">
            <a:spAutoFit/>
          </a:bodyPr>
          <a:lstStyle>
            <a:lvl1pPr>
              <a:defRPr sz="800"/>
            </a:lvl1pPr>
          </a:lstStyle>
          <a:p>
            <a:r>
              <a:rPr lang="ru-RU" sz="750" i="1" dirty="0">
                <a:solidFill>
                  <a:schemeClr val="accent1"/>
                </a:solidFill>
              </a:rPr>
              <a:t>Источник:</a:t>
            </a:r>
            <a:r>
              <a:rPr sz="750" i="1" dirty="0">
                <a:solidFill>
                  <a:schemeClr val="accent1"/>
                </a:solidFill>
              </a:rPr>
              <a:t> </a:t>
            </a:r>
            <a:r>
              <a:rPr lang="ru-RU" sz="750" i="1" dirty="0">
                <a:solidFill>
                  <a:schemeClr val="accent1"/>
                </a:solidFill>
              </a:rPr>
              <a:t>Данные за прошлые периоды</a:t>
            </a:r>
            <a:r>
              <a:rPr sz="750" i="1" dirty="0">
                <a:solidFill>
                  <a:schemeClr val="accent1"/>
                </a:solidFill>
              </a:rPr>
              <a:t>. Global Sustainable Investing Alliance (GSIA); </a:t>
            </a:r>
            <a:r>
              <a:rPr lang="ru-RU" sz="750" i="1" dirty="0">
                <a:solidFill>
                  <a:schemeClr val="accent1"/>
                </a:solidFill>
              </a:rPr>
              <a:t>Прогноз</a:t>
            </a:r>
            <a:r>
              <a:rPr sz="750" i="1" dirty="0">
                <a:solidFill>
                  <a:schemeClr val="accent1"/>
                </a:solidFill>
              </a:rPr>
              <a:t>: </a:t>
            </a:r>
            <a:r>
              <a:rPr lang="ru-RU" sz="750" i="1" dirty="0">
                <a:solidFill>
                  <a:schemeClr val="accent1"/>
                </a:solidFill>
              </a:rPr>
              <a:t>Оценка внутреннего роста</a:t>
            </a:r>
            <a:endParaRPr sz="750" i="1" dirty="0">
              <a:solidFill>
                <a:schemeClr val="accent1"/>
              </a:solidFill>
            </a:endParaRPr>
          </a:p>
        </p:txBody>
      </p:sp>
      <p:graphicFrame>
        <p:nvGraphicFramePr>
          <p:cNvPr id="27" name="Chart 732">
            <a:extLst>
              <a:ext uri="{FF2B5EF4-FFF2-40B4-BE49-F238E27FC236}">
                <a16:creationId xmlns="" xmlns:a16="http://schemas.microsoft.com/office/drawing/2014/main" id="{6BC42E11-A2F5-466E-8450-6C9173FF0B6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13453389"/>
              </p:ext>
            </p:extLst>
          </p:nvPr>
        </p:nvGraphicFramePr>
        <p:xfrm>
          <a:off x="449136" y="1576255"/>
          <a:ext cx="4267543" cy="24115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1" name="Shape 736">
            <a:extLst>
              <a:ext uri="{FF2B5EF4-FFF2-40B4-BE49-F238E27FC236}">
                <a16:creationId xmlns="" xmlns:a16="http://schemas.microsoft.com/office/drawing/2014/main" id="{380468A7-6E57-419A-9AC1-53D74347DE43}"/>
              </a:ext>
            </a:extLst>
          </p:cNvPr>
          <p:cNvSpPr/>
          <p:nvPr/>
        </p:nvSpPr>
        <p:spPr>
          <a:xfrm>
            <a:off x="3958400" y="3982670"/>
            <a:ext cx="919982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algn="ctr">
              <a:defRPr sz="1600" b="1"/>
            </a:lvl1pPr>
          </a:lstStyle>
          <a:p>
            <a:pPr algn="l"/>
            <a:r>
              <a:rPr sz="900" i="1" dirty="0">
                <a:solidFill>
                  <a:schemeClr val="accent1"/>
                </a:solidFill>
              </a:rPr>
              <a:t>2020 </a:t>
            </a:r>
            <a:r>
              <a:rPr lang="ru-RU" sz="900" i="1" dirty="0">
                <a:solidFill>
                  <a:schemeClr val="accent1"/>
                </a:solidFill>
              </a:rPr>
              <a:t>г. </a:t>
            </a:r>
            <a:r>
              <a:rPr sz="900" i="1" dirty="0">
                <a:solidFill>
                  <a:schemeClr val="accent1"/>
                </a:solidFill>
              </a:rPr>
              <a:t>(</a:t>
            </a:r>
            <a:r>
              <a:rPr lang="ru-RU" sz="900" i="1" dirty="0">
                <a:solidFill>
                  <a:schemeClr val="accent1"/>
                </a:solidFill>
              </a:rPr>
              <a:t>Прогноз</a:t>
            </a:r>
            <a:r>
              <a:rPr sz="900" i="1" dirty="0">
                <a:solidFill>
                  <a:schemeClr val="accent1"/>
                </a:solidFill>
              </a:rPr>
              <a:t>)</a:t>
            </a:r>
          </a:p>
        </p:txBody>
      </p:sp>
      <p:sp>
        <p:nvSpPr>
          <p:cNvPr id="35" name="Shape 740">
            <a:extLst>
              <a:ext uri="{FF2B5EF4-FFF2-40B4-BE49-F238E27FC236}">
                <a16:creationId xmlns="" xmlns:a16="http://schemas.microsoft.com/office/drawing/2014/main" id="{A0204B09-EB22-4701-A11D-59F327C3FFB0}"/>
              </a:ext>
            </a:extLst>
          </p:cNvPr>
          <p:cNvSpPr/>
          <p:nvPr/>
        </p:nvSpPr>
        <p:spPr>
          <a:xfrm>
            <a:off x="804347" y="2955037"/>
            <a:ext cx="577081" cy="1615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 anchor="b">
            <a:spAutoFit/>
          </a:bodyPr>
          <a:lstStyle>
            <a:lvl1pPr algn="ctr">
              <a:defRPr sz="1600" b="1"/>
            </a:lvl1pPr>
          </a:lstStyle>
          <a:p>
            <a:r>
              <a:rPr sz="1050" dirty="0">
                <a:solidFill>
                  <a:schemeClr val="accent1"/>
                </a:solidFill>
              </a:rPr>
              <a:t>$13</a:t>
            </a:r>
            <a:r>
              <a:rPr lang="ru-RU" sz="1050" dirty="0">
                <a:solidFill>
                  <a:schemeClr val="accent1"/>
                </a:solidFill>
              </a:rPr>
              <a:t> трлн</a:t>
            </a:r>
            <a:endParaRPr sz="1050" dirty="0">
              <a:solidFill>
                <a:schemeClr val="accent1"/>
              </a:solidFill>
            </a:endParaRPr>
          </a:p>
        </p:txBody>
      </p:sp>
      <p:sp>
        <p:nvSpPr>
          <p:cNvPr id="36" name="Shape 741">
            <a:extLst>
              <a:ext uri="{FF2B5EF4-FFF2-40B4-BE49-F238E27FC236}">
                <a16:creationId xmlns="" xmlns:a16="http://schemas.microsoft.com/office/drawing/2014/main" id="{455F369D-5DFA-40D9-A463-BD7951636E9E}"/>
              </a:ext>
            </a:extLst>
          </p:cNvPr>
          <p:cNvSpPr/>
          <p:nvPr/>
        </p:nvSpPr>
        <p:spPr>
          <a:xfrm>
            <a:off x="3965381" y="1715328"/>
            <a:ext cx="577081" cy="1615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 anchor="b">
            <a:spAutoFit/>
          </a:bodyPr>
          <a:lstStyle>
            <a:lvl1pPr algn="ctr">
              <a:defRPr sz="1600" b="1"/>
            </a:lvl1pPr>
          </a:lstStyle>
          <a:p>
            <a:r>
              <a:rPr sz="1050" dirty="0">
                <a:solidFill>
                  <a:schemeClr val="accent1"/>
                </a:solidFill>
              </a:rPr>
              <a:t>$40</a:t>
            </a:r>
            <a:r>
              <a:rPr lang="ru-RU" sz="1050" dirty="0">
                <a:solidFill>
                  <a:schemeClr val="accent1"/>
                </a:solidFill>
              </a:rPr>
              <a:t> трлн</a:t>
            </a:r>
          </a:p>
        </p:txBody>
      </p:sp>
      <p:sp>
        <p:nvSpPr>
          <p:cNvPr id="37" name="Shape 742">
            <a:extLst>
              <a:ext uri="{FF2B5EF4-FFF2-40B4-BE49-F238E27FC236}">
                <a16:creationId xmlns="" xmlns:a16="http://schemas.microsoft.com/office/drawing/2014/main" id="{ED11EF66-FE9B-466D-9B32-0458E8A025B9}"/>
              </a:ext>
            </a:extLst>
          </p:cNvPr>
          <p:cNvSpPr/>
          <p:nvPr/>
        </p:nvSpPr>
        <p:spPr>
          <a:xfrm>
            <a:off x="2860214" y="2480157"/>
            <a:ext cx="577081" cy="1615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 anchor="b">
            <a:spAutoFit/>
          </a:bodyPr>
          <a:lstStyle>
            <a:lvl1pPr algn="ctr">
              <a:defRPr sz="1600" b="1"/>
            </a:lvl1pPr>
          </a:lstStyle>
          <a:p>
            <a:r>
              <a:rPr sz="1050" dirty="0">
                <a:solidFill>
                  <a:schemeClr val="accent1"/>
                </a:solidFill>
              </a:rPr>
              <a:t>$23</a:t>
            </a:r>
            <a:r>
              <a:rPr lang="ru-RU" sz="1050" dirty="0">
                <a:solidFill>
                  <a:schemeClr val="accent1"/>
                </a:solidFill>
              </a:rPr>
              <a:t> трлн</a:t>
            </a:r>
          </a:p>
        </p:txBody>
      </p:sp>
      <p:sp>
        <p:nvSpPr>
          <p:cNvPr id="38" name="Shape 743">
            <a:extLst>
              <a:ext uri="{FF2B5EF4-FFF2-40B4-BE49-F238E27FC236}">
                <a16:creationId xmlns="" xmlns:a16="http://schemas.microsoft.com/office/drawing/2014/main" id="{9451CA3D-DE7F-46A4-A638-3DA3027FCE8D}"/>
              </a:ext>
            </a:extLst>
          </p:cNvPr>
          <p:cNvSpPr/>
          <p:nvPr/>
        </p:nvSpPr>
        <p:spPr>
          <a:xfrm>
            <a:off x="1800622" y="2715585"/>
            <a:ext cx="577081" cy="1615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 anchor="b">
            <a:spAutoFit/>
          </a:bodyPr>
          <a:lstStyle>
            <a:lvl1pPr algn="ctr">
              <a:defRPr sz="1600" b="1"/>
            </a:lvl1pPr>
          </a:lstStyle>
          <a:p>
            <a:r>
              <a:rPr sz="1050" dirty="0">
                <a:solidFill>
                  <a:schemeClr val="accent1"/>
                </a:solidFill>
              </a:rPr>
              <a:t>$18</a:t>
            </a:r>
            <a:r>
              <a:rPr lang="ru-RU" sz="1050" dirty="0">
                <a:solidFill>
                  <a:schemeClr val="accent1"/>
                </a:solidFill>
              </a:rPr>
              <a:t> трлн</a:t>
            </a:r>
          </a:p>
        </p:txBody>
      </p:sp>
      <p:sp>
        <p:nvSpPr>
          <p:cNvPr id="39" name="Shape 744">
            <a:extLst>
              <a:ext uri="{FF2B5EF4-FFF2-40B4-BE49-F238E27FC236}">
                <a16:creationId xmlns="" xmlns:a16="http://schemas.microsoft.com/office/drawing/2014/main" id="{FC5944B1-7037-4F65-94CC-C68B7686332C}"/>
              </a:ext>
            </a:extLst>
          </p:cNvPr>
          <p:cNvSpPr/>
          <p:nvPr/>
        </p:nvSpPr>
        <p:spPr>
          <a:xfrm>
            <a:off x="4985986" y="2759496"/>
            <a:ext cx="2298025" cy="6924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ctr">
            <a:spAutoFit/>
          </a:bodyPr>
          <a:lstStyle/>
          <a:p>
            <a:pPr>
              <a:spcBef>
                <a:spcPts val="325"/>
              </a:spcBef>
              <a:defRPr sz="1100"/>
            </a:pPr>
            <a:r>
              <a:rPr lang="ru-RU" sz="900" dirty="0">
                <a:solidFill>
                  <a:schemeClr val="accent1"/>
                </a:solidFill>
              </a:rPr>
              <a:t>Нижнее значение</a:t>
            </a:r>
            <a:r>
              <a:rPr sz="900" dirty="0">
                <a:solidFill>
                  <a:schemeClr val="accent1"/>
                </a:solidFill>
              </a:rPr>
              <a:t>: 9%</a:t>
            </a:r>
            <a:br>
              <a:rPr sz="900" dirty="0">
                <a:solidFill>
                  <a:schemeClr val="accent1"/>
                </a:solidFill>
              </a:rPr>
            </a:br>
            <a:r>
              <a:rPr lang="ru-RU" sz="900" dirty="0">
                <a:solidFill>
                  <a:schemeClr val="accent1"/>
                </a:solidFill>
              </a:rPr>
              <a:t>На основании роста рынка устойчивых инвестиций за прошлые периоды</a:t>
            </a:r>
            <a:r>
              <a:rPr lang="en-US" sz="900" dirty="0">
                <a:solidFill>
                  <a:schemeClr val="accent1"/>
                </a:solidFill>
              </a:rPr>
              <a:t/>
            </a:r>
            <a:br>
              <a:rPr lang="en-US" sz="900" dirty="0">
                <a:solidFill>
                  <a:schemeClr val="accent1"/>
                </a:solidFill>
              </a:rPr>
            </a:br>
            <a:r>
              <a:rPr lang="ru-RU" sz="900" dirty="0">
                <a:solidFill>
                  <a:schemeClr val="accent1"/>
                </a:solidFill>
              </a:rPr>
              <a:t>в сравнении с глобальным ростом активов под управлением </a:t>
            </a:r>
            <a:r>
              <a:rPr sz="900" dirty="0">
                <a:solidFill>
                  <a:schemeClr val="accent1"/>
                </a:solidFill>
              </a:rPr>
              <a:t>(2</a:t>
            </a:r>
            <a:r>
              <a:rPr lang="ru-RU" sz="900" dirty="0">
                <a:solidFill>
                  <a:schemeClr val="accent1"/>
                </a:solidFill>
              </a:rPr>
              <a:t>,</a:t>
            </a:r>
            <a:r>
              <a:rPr sz="900" dirty="0">
                <a:solidFill>
                  <a:schemeClr val="accent1"/>
                </a:solidFill>
              </a:rPr>
              <a:t>5x) </a:t>
            </a:r>
          </a:p>
        </p:txBody>
      </p:sp>
      <p:sp>
        <p:nvSpPr>
          <p:cNvPr id="40" name="Shape 745">
            <a:extLst>
              <a:ext uri="{FF2B5EF4-FFF2-40B4-BE49-F238E27FC236}">
                <a16:creationId xmlns="" xmlns:a16="http://schemas.microsoft.com/office/drawing/2014/main" id="{6F615AA5-91FD-482A-A561-1E2DA14AA065}"/>
              </a:ext>
            </a:extLst>
          </p:cNvPr>
          <p:cNvSpPr/>
          <p:nvPr/>
        </p:nvSpPr>
        <p:spPr>
          <a:xfrm>
            <a:off x="4979281" y="1951659"/>
            <a:ext cx="2201050" cy="4154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ctr">
            <a:spAutoFit/>
          </a:bodyPr>
          <a:lstStyle/>
          <a:p>
            <a:pPr>
              <a:spcBef>
                <a:spcPts val="325"/>
              </a:spcBef>
              <a:defRPr sz="1100"/>
            </a:pPr>
            <a:r>
              <a:rPr lang="ru-RU" sz="900" dirty="0">
                <a:solidFill>
                  <a:schemeClr val="accent1"/>
                </a:solidFill>
              </a:rPr>
              <a:t>Верхнее значение</a:t>
            </a:r>
            <a:r>
              <a:rPr sz="900" dirty="0">
                <a:solidFill>
                  <a:schemeClr val="accent1"/>
                </a:solidFill>
              </a:rPr>
              <a:t>: 12%</a:t>
            </a:r>
            <a:br>
              <a:rPr sz="900" dirty="0">
                <a:solidFill>
                  <a:schemeClr val="accent1"/>
                </a:solidFill>
              </a:rPr>
            </a:br>
            <a:r>
              <a:rPr lang="ru-RU" sz="900" dirty="0">
                <a:solidFill>
                  <a:schemeClr val="accent1"/>
                </a:solidFill>
              </a:rPr>
              <a:t>На основании роста рынка устойчивых инвестиций за 20</a:t>
            </a:r>
            <a:r>
              <a:rPr sz="900" dirty="0">
                <a:solidFill>
                  <a:schemeClr val="accent1"/>
                </a:solidFill>
              </a:rPr>
              <a:t>13</a:t>
            </a:r>
            <a:r>
              <a:rPr lang="ru-RU" sz="900" dirty="0">
                <a:solidFill>
                  <a:schemeClr val="accent1"/>
                </a:solidFill>
              </a:rPr>
              <a:t>—20</a:t>
            </a:r>
            <a:r>
              <a:rPr sz="900" dirty="0">
                <a:solidFill>
                  <a:schemeClr val="accent1"/>
                </a:solidFill>
              </a:rPr>
              <a:t>15</a:t>
            </a:r>
            <a:r>
              <a:rPr lang="ru-RU" sz="900" dirty="0">
                <a:solidFill>
                  <a:schemeClr val="accent1"/>
                </a:solidFill>
              </a:rPr>
              <a:t> гг.</a:t>
            </a:r>
            <a:r>
              <a:rPr sz="900" dirty="0">
                <a:solidFill>
                  <a:schemeClr val="accent1"/>
                </a:solidFill>
              </a:rPr>
              <a:t> </a:t>
            </a:r>
          </a:p>
        </p:txBody>
      </p:sp>
      <p:grpSp>
        <p:nvGrpSpPr>
          <p:cNvPr id="6" name="Группа 5">
            <a:extLst>
              <a:ext uri="{FF2B5EF4-FFF2-40B4-BE49-F238E27FC236}">
                <a16:creationId xmlns="" xmlns:a16="http://schemas.microsoft.com/office/drawing/2014/main" id="{64323E70-B999-4840-9237-B80D56A37EE2}"/>
              </a:ext>
            </a:extLst>
          </p:cNvPr>
          <p:cNvGrpSpPr/>
          <p:nvPr/>
        </p:nvGrpSpPr>
        <p:grpSpPr>
          <a:xfrm>
            <a:off x="3994891" y="1957135"/>
            <a:ext cx="504650" cy="1925867"/>
            <a:chOff x="5849124" y="2445468"/>
            <a:chExt cx="672867" cy="256782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1" name="Shape 746">
              <a:extLst>
                <a:ext uri="{FF2B5EF4-FFF2-40B4-BE49-F238E27FC236}">
                  <a16:creationId xmlns="" xmlns:a16="http://schemas.microsoft.com/office/drawing/2014/main" id="{4B0688B2-883B-4F29-A20D-1E44017F0594}"/>
                </a:ext>
              </a:extLst>
            </p:cNvPr>
            <p:cNvSpPr/>
            <p:nvPr/>
          </p:nvSpPr>
          <p:spPr>
            <a:xfrm>
              <a:off x="5849124" y="2759664"/>
              <a:ext cx="672867" cy="2253627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noFill/>
            </a:ln>
            <a:effectLst/>
          </p:spPr>
          <p:txBody>
            <a:bodyPr lIns="37147" rIns="37147" anchor="ctr"/>
            <a:lstStyle/>
            <a:p>
              <a:endParaRPr sz="2400" dirty="0"/>
            </a:p>
          </p:txBody>
        </p:sp>
        <p:sp>
          <p:nvSpPr>
            <p:cNvPr id="43" name="Shape 748">
              <a:extLst>
                <a:ext uri="{FF2B5EF4-FFF2-40B4-BE49-F238E27FC236}">
                  <a16:creationId xmlns="" xmlns:a16="http://schemas.microsoft.com/office/drawing/2014/main" id="{EE6BB16A-E6D7-454D-8F3E-C9F464A680A8}"/>
                </a:ext>
              </a:extLst>
            </p:cNvPr>
            <p:cNvSpPr/>
            <p:nvPr/>
          </p:nvSpPr>
          <p:spPr>
            <a:xfrm>
              <a:off x="5849124" y="2445468"/>
              <a:ext cx="672867" cy="314197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9525">
              <a:noFill/>
            </a:ln>
            <a:effectLst/>
          </p:spPr>
          <p:txBody>
            <a:bodyPr lIns="37147" rIns="37147" anchor="ctr"/>
            <a:lstStyle/>
            <a:p>
              <a:endParaRPr sz="1706"/>
            </a:p>
          </p:txBody>
        </p:sp>
      </p:grpSp>
      <p:sp>
        <p:nvSpPr>
          <p:cNvPr id="42" name="Shape 747">
            <a:extLst>
              <a:ext uri="{FF2B5EF4-FFF2-40B4-BE49-F238E27FC236}">
                <a16:creationId xmlns="" xmlns:a16="http://schemas.microsoft.com/office/drawing/2014/main" id="{10E2C2FA-0E83-42B6-A61F-7603EC8C2642}"/>
              </a:ext>
            </a:extLst>
          </p:cNvPr>
          <p:cNvSpPr/>
          <p:nvPr/>
        </p:nvSpPr>
        <p:spPr>
          <a:xfrm>
            <a:off x="4026000" y="2892557"/>
            <a:ext cx="442429" cy="1231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vert="horz" wrap="none" lIns="0" tIns="0" rIns="0" bIns="0" anchor="b">
            <a:spAutoFit/>
          </a:bodyPr>
          <a:lstStyle>
            <a:lvl1pPr algn="ctr">
              <a:defRPr sz="1600" b="1"/>
            </a:lvl1pPr>
          </a:lstStyle>
          <a:p>
            <a:r>
              <a:rPr sz="800" dirty="0">
                <a:solidFill>
                  <a:schemeClr val="accent1"/>
                </a:solidFill>
              </a:rPr>
              <a:t>$35</a:t>
            </a:r>
            <a:r>
              <a:rPr lang="ru-RU" sz="800" dirty="0">
                <a:solidFill>
                  <a:schemeClr val="accent1"/>
                </a:solidFill>
              </a:rPr>
              <a:t> трлн</a:t>
            </a:r>
            <a:endParaRPr sz="800" dirty="0">
              <a:solidFill>
                <a:schemeClr val="accent1"/>
              </a:solidFill>
            </a:endParaRPr>
          </a:p>
        </p:txBody>
      </p:sp>
      <p:sp>
        <p:nvSpPr>
          <p:cNvPr id="44" name="Shape 749">
            <a:extLst>
              <a:ext uri="{FF2B5EF4-FFF2-40B4-BE49-F238E27FC236}">
                <a16:creationId xmlns="" xmlns:a16="http://schemas.microsoft.com/office/drawing/2014/main" id="{47A6F7D3-CC9D-43C9-B04C-B6985489CB8C}"/>
              </a:ext>
            </a:extLst>
          </p:cNvPr>
          <p:cNvSpPr/>
          <p:nvPr/>
        </p:nvSpPr>
        <p:spPr>
          <a:xfrm>
            <a:off x="4054854" y="2010407"/>
            <a:ext cx="384721" cy="1231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 anchor="b">
            <a:spAutoFit/>
          </a:bodyPr>
          <a:lstStyle>
            <a:lvl1pPr algn="ctr">
              <a:defRPr sz="1600" b="1"/>
            </a:lvl1pPr>
          </a:lstStyle>
          <a:p>
            <a:r>
              <a:rPr sz="800" dirty="0">
                <a:solidFill>
                  <a:schemeClr val="accent1"/>
                </a:solidFill>
              </a:rPr>
              <a:t>$4</a:t>
            </a:r>
            <a:r>
              <a:rPr lang="ru-RU" sz="800" dirty="0">
                <a:solidFill>
                  <a:schemeClr val="accent1"/>
                </a:solidFill>
              </a:rPr>
              <a:t> трлн</a:t>
            </a:r>
            <a:endParaRPr sz="800" dirty="0">
              <a:solidFill>
                <a:schemeClr val="accent1"/>
              </a:solidFill>
            </a:endParaRPr>
          </a:p>
        </p:txBody>
      </p:sp>
      <p:sp>
        <p:nvSpPr>
          <p:cNvPr id="46" name="Shape 736">
            <a:extLst>
              <a:ext uri="{FF2B5EF4-FFF2-40B4-BE49-F238E27FC236}">
                <a16:creationId xmlns="" xmlns:a16="http://schemas.microsoft.com/office/drawing/2014/main" id="{588F54F5-149C-4E37-AE83-BAA5CA26D1BB}"/>
              </a:ext>
            </a:extLst>
          </p:cNvPr>
          <p:cNvSpPr/>
          <p:nvPr/>
        </p:nvSpPr>
        <p:spPr>
          <a:xfrm>
            <a:off x="2902316" y="3982670"/>
            <a:ext cx="919982" cy="138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algn="ctr">
              <a:defRPr sz="1600" b="1"/>
            </a:lvl1pPr>
          </a:lstStyle>
          <a:p>
            <a:pPr algn="l"/>
            <a:r>
              <a:rPr lang="en-US" sz="900" i="1" dirty="0">
                <a:solidFill>
                  <a:schemeClr val="accent1"/>
                </a:solidFill>
              </a:rPr>
              <a:t>2016</a:t>
            </a:r>
            <a:endParaRPr sz="900" i="1" dirty="0">
              <a:solidFill>
                <a:schemeClr val="accent1"/>
              </a:solidFill>
            </a:endParaRPr>
          </a:p>
        </p:txBody>
      </p:sp>
      <p:sp>
        <p:nvSpPr>
          <p:cNvPr id="47" name="Shape 736">
            <a:extLst>
              <a:ext uri="{FF2B5EF4-FFF2-40B4-BE49-F238E27FC236}">
                <a16:creationId xmlns="" xmlns:a16="http://schemas.microsoft.com/office/drawing/2014/main" id="{FDDA7CAF-CC86-45E5-9C9C-4E127A8668D7}"/>
              </a:ext>
            </a:extLst>
          </p:cNvPr>
          <p:cNvSpPr/>
          <p:nvPr/>
        </p:nvSpPr>
        <p:spPr>
          <a:xfrm>
            <a:off x="1874791" y="3970333"/>
            <a:ext cx="919982" cy="138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algn="ctr">
              <a:defRPr sz="1600" b="1"/>
            </a:lvl1pPr>
          </a:lstStyle>
          <a:p>
            <a:pPr algn="l"/>
            <a:r>
              <a:rPr lang="en-US" sz="900" i="1" dirty="0">
                <a:solidFill>
                  <a:schemeClr val="accent1"/>
                </a:solidFill>
              </a:rPr>
              <a:t>2014</a:t>
            </a:r>
            <a:endParaRPr sz="900" i="1" dirty="0">
              <a:solidFill>
                <a:schemeClr val="accent1"/>
              </a:solidFill>
            </a:endParaRPr>
          </a:p>
        </p:txBody>
      </p:sp>
      <p:sp>
        <p:nvSpPr>
          <p:cNvPr id="48" name="Shape 736">
            <a:extLst>
              <a:ext uri="{FF2B5EF4-FFF2-40B4-BE49-F238E27FC236}">
                <a16:creationId xmlns="" xmlns:a16="http://schemas.microsoft.com/office/drawing/2014/main" id="{A2AE43C4-D086-4F2B-98E6-9C9C547056B7}"/>
              </a:ext>
            </a:extLst>
          </p:cNvPr>
          <p:cNvSpPr/>
          <p:nvPr/>
        </p:nvSpPr>
        <p:spPr>
          <a:xfrm>
            <a:off x="847267" y="3970333"/>
            <a:ext cx="919982" cy="138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algn="ctr">
              <a:defRPr sz="1600" b="1"/>
            </a:lvl1pPr>
          </a:lstStyle>
          <a:p>
            <a:pPr algn="l"/>
            <a:r>
              <a:rPr lang="en-US" sz="900" i="1" dirty="0">
                <a:solidFill>
                  <a:schemeClr val="accent1"/>
                </a:solidFill>
              </a:rPr>
              <a:t>2012</a:t>
            </a:r>
            <a:endParaRPr sz="900" i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31955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2FC08AB-1731-428A-BD0D-7253493BB0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Нефинансовая информация в финансовой отчетности сегодня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4B964EAB-D841-4133-ABF0-73C30428BA03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400174" y="1628775"/>
            <a:ext cx="7362825" cy="2846933"/>
          </a:xfrm>
        </p:spPr>
        <p:txBody>
          <a:bodyPr>
            <a:sp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ru-RU" sz="1500" dirty="0"/>
              <a:t>На сегодняшний день нефинансовая информация в финансовой отчетности представлена отдельными требованиями некоторых МСФО:</a:t>
            </a:r>
          </a:p>
          <a:p>
            <a:pPr>
              <a:spcBef>
                <a:spcPts val="600"/>
              </a:spcBef>
            </a:pPr>
            <a:r>
              <a:rPr lang="ru-RU" sz="1500" dirty="0"/>
              <a:t>МСФО 37 «Резервы, условные обязательства и условные активы»</a:t>
            </a:r>
          </a:p>
          <a:p>
            <a:pPr>
              <a:spcBef>
                <a:spcPts val="600"/>
              </a:spcBef>
            </a:pPr>
            <a:r>
              <a:rPr lang="ru-RU" sz="1500" dirty="0"/>
              <a:t>МСФО 36 «Обесценение активов»</a:t>
            </a:r>
            <a:endParaRPr lang="en-US" sz="1500" dirty="0"/>
          </a:p>
          <a:p>
            <a:pPr>
              <a:spcBef>
                <a:spcPts val="600"/>
              </a:spcBef>
            </a:pPr>
            <a:r>
              <a:rPr lang="ru-RU" sz="1500" dirty="0"/>
              <a:t>МСФО 1 «Представление финансовой отчетности»</a:t>
            </a:r>
          </a:p>
          <a:p>
            <a:pPr>
              <a:spcBef>
                <a:spcPts val="600"/>
              </a:spcBef>
            </a:pPr>
            <a:r>
              <a:rPr lang="ru-RU" sz="1500" dirty="0"/>
              <a:t>МСФО 7 «Финансовые инструменты: раскрытие информации»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ru-RU" sz="1500" dirty="0"/>
              <a:t>Но требования этих стандартов в части раскрытия нефинансовой информации достаточно лимитированы и больше ориентированы на раскрытие числовых показателей в отчетности</a:t>
            </a:r>
            <a:endParaRPr lang="ru-RU" sz="1500" u="sng" dirty="0"/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0DF63E0E-DA89-44F3-869A-F15B6699C7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272" y="1569979"/>
            <a:ext cx="652275" cy="65227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7C2F63C8-6BD6-4167-8001-2BF83E1FD4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272" y="3701285"/>
            <a:ext cx="652275" cy="65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9747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275615F4-5A8E-4514-B780-41412D52CD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Председатель </a:t>
            </a:r>
            <a:r>
              <a:rPr lang="en-US" dirty="0"/>
              <a:t>IASB Hans </a:t>
            </a:r>
            <a:r>
              <a:rPr lang="en-US" dirty="0" err="1"/>
              <a:t>Hoogervorst</a:t>
            </a:r>
            <a:r>
              <a:rPr lang="en-US" dirty="0"/>
              <a:t/>
            </a:r>
            <a:br>
              <a:rPr lang="en-US" dirty="0"/>
            </a:br>
            <a:r>
              <a:rPr lang="en-US" sz="1350" dirty="0"/>
              <a:t>(18</a:t>
            </a:r>
            <a:r>
              <a:rPr lang="ru-RU" sz="1350" dirty="0"/>
              <a:t> сентября 2017 г., Брюссель):</a:t>
            </a:r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3B91373D-E6CF-4517-B7F1-FA7B0D4821EE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3047999" y="1257299"/>
            <a:ext cx="5627689" cy="3321049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ru-RU" sz="1200" dirty="0"/>
              <a:t>Финансовая отчетность компании не является источником всей информации для инвесторов</a:t>
            </a:r>
          </a:p>
          <a:p>
            <a:pPr>
              <a:spcBef>
                <a:spcPts val="600"/>
              </a:spcBef>
            </a:pPr>
            <a:r>
              <a:rPr lang="ru-RU" sz="1200" dirty="0"/>
              <a:t>Имеет место тренд к расширению разрыва между бухгалтерской и рыночной стоимостью компаний</a:t>
            </a:r>
          </a:p>
          <a:p>
            <a:pPr>
              <a:spcBef>
                <a:spcPts val="600"/>
              </a:spcBef>
            </a:pPr>
            <a:r>
              <a:rPr lang="ru-RU" sz="1200" dirty="0"/>
              <a:t>Компании предоставляют больше и больше нефинансовой информации, в основном по </a:t>
            </a:r>
            <a:r>
              <a:rPr lang="en-US" sz="1200" dirty="0"/>
              <a:t>ESG — </a:t>
            </a:r>
            <a:r>
              <a:rPr lang="ru-RU" sz="1200" dirty="0"/>
              <a:t>факторам и ищут  аудиторию более широкую, чем только инвесторы</a:t>
            </a:r>
          </a:p>
          <a:p>
            <a:pPr>
              <a:spcBef>
                <a:spcPts val="600"/>
              </a:spcBef>
            </a:pPr>
            <a:r>
              <a:rPr lang="ru-RU" sz="1200" dirty="0"/>
              <a:t>Необходимо стимулировать компании лучше объяснять их стратегии  создания стоимости в долгосрочной перспективе</a:t>
            </a:r>
          </a:p>
          <a:p>
            <a:pPr>
              <a:spcBef>
                <a:spcPts val="600"/>
              </a:spcBef>
            </a:pPr>
            <a:r>
              <a:rPr lang="ru-RU" sz="1200" b="1" dirty="0">
                <a:solidFill>
                  <a:schemeClr val="accent1"/>
                </a:solidFill>
              </a:rPr>
              <a:t>Финансовая отчетность в узком смысле имеет свои ограничения… </a:t>
            </a:r>
            <a:r>
              <a:rPr lang="en-US" sz="1200" b="1" dirty="0">
                <a:solidFill>
                  <a:schemeClr val="accent1"/>
                </a:solidFill>
              </a:rPr>
              <a:t>IASB </a:t>
            </a:r>
            <a:r>
              <a:rPr lang="ru-RU" sz="1200" b="1" dirty="0">
                <a:solidFill>
                  <a:schemeClr val="accent1"/>
                </a:solidFill>
              </a:rPr>
              <a:t>признает, что… пользователи нуждаются в других источниках информации для использования в своих оценках стоимости компании</a:t>
            </a:r>
          </a:p>
        </p:txBody>
      </p:sp>
      <p:pic>
        <p:nvPicPr>
          <p:cNvPr id="3" name="Рисунок 2" descr="Изображение выглядит как бейсбол, внутренний, меч&#10;&#10;Автоматически созданное описание">
            <a:extLst>
              <a:ext uri="{FF2B5EF4-FFF2-40B4-BE49-F238E27FC236}">
                <a16:creationId xmlns="" xmlns:a16="http://schemas.microsoft.com/office/drawing/2014/main" id="{D19A7690-4138-4D1F-9920-BC0F360DB2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145" t="10352"/>
          <a:stretch/>
        </p:blipFill>
        <p:spPr>
          <a:xfrm>
            <a:off x="0" y="1258887"/>
            <a:ext cx="2891060" cy="3209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195000"/>
      </p:ext>
    </p:extLst>
  </p:cSld>
  <p:clrMapOvr>
    <a:masterClrMapping/>
  </p:clrMapOvr>
</p:sld>
</file>

<file path=ppt/theme/theme1.xml><?xml version="1.0" encoding="utf-8"?>
<a:theme xmlns:a="http://schemas.openxmlformats.org/drawingml/2006/main" name="1_Title pages">
  <a:themeElements>
    <a:clrScheme name="GT New">
      <a:dk1>
        <a:sysClr val="windowText" lastClr="000000"/>
      </a:dk1>
      <a:lt1>
        <a:sysClr val="window" lastClr="FFFFFF"/>
      </a:lt1>
      <a:dk2>
        <a:srgbClr val="747678"/>
      </a:dk2>
      <a:lt2>
        <a:srgbClr val="747678"/>
      </a:lt2>
      <a:accent1>
        <a:srgbClr val="4F2D7F"/>
      </a:accent1>
      <a:accent2>
        <a:srgbClr val="C8BEAF"/>
      </a:accent2>
      <a:accent3>
        <a:srgbClr val="00A7B5"/>
      </a:accent3>
      <a:accent4>
        <a:srgbClr val="FF7D1E"/>
      </a:accent4>
      <a:accent5>
        <a:srgbClr val="9BD732"/>
      </a:accent5>
      <a:accent6>
        <a:srgbClr val="E92841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4F2D7F"/>
        </a:solidFill>
        <a:ln>
          <a:noFill/>
        </a:ln>
        <a:effectLst/>
      </a:spPr>
      <a:bodyPr rtlCol="0" anchor="ctr"/>
      <a:lstStyle>
        <a:defPPr algn="ctr">
          <a:defRPr sz="2400" dirty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rgbClr val="4F2D7F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sz="2400" dirty="0" err="1" smtClean="0"/>
        </a:defPPr>
      </a:lstStyle>
    </a:txDef>
  </a:objectDefaults>
  <a:extraClrSchemeLst/>
  <a:custClrLst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Purple 80%">
      <a:srgbClr val="725799"/>
    </a:custClr>
    <a:custClr name="Warm grey 80%">
      <a:srgbClr val="D3CBBF"/>
    </a:custClr>
    <a:custClr name="Teal 80%">
      <a:srgbClr val="33B9C4"/>
    </a:custClr>
    <a:custClr name="Green 80%">
      <a:srgbClr val="AFDF5B"/>
    </a:custClr>
    <a:custClr name="Orange 80%">
      <a:srgbClr val="FF974B"/>
    </a:custClr>
    <a:custClr name="Red 80%">
      <a:srgbClr val="ED5367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Purple 60%">
      <a:srgbClr val="9581B2"/>
    </a:custClr>
    <a:custClr name="Warm grey 60%">
      <a:srgbClr val="DED8CF"/>
    </a:custClr>
    <a:custClr name="Teal 60%">
      <a:srgbClr val="66CAD3"/>
    </a:custClr>
    <a:custClr name="Green 60%">
      <a:srgbClr val="C3E784"/>
    </a:custClr>
    <a:custClr name="Orange 60%">
      <a:srgbClr val="FFB178"/>
    </a:custClr>
    <a:custClr name="Red 60%">
      <a:srgbClr val="F27E8D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Purple 40%">
      <a:srgbClr val="B9ABCC"/>
    </a:custClr>
    <a:custClr name="Warm grey 40%">
      <a:srgbClr val="E9E5DF"/>
    </a:custClr>
    <a:custClr name="Teal 40%">
      <a:srgbClr val="99DCE1"/>
    </a:custClr>
    <a:custClr name="Green 40%">
      <a:srgbClr val="F5EFAD"/>
    </a:custClr>
    <a:custClr name="Orange 40%">
      <a:srgbClr val="FFCBA5"/>
    </a:custClr>
    <a:custClr name="Red 40%">
      <a:srgbClr val="F6A9B3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Purple 20%">
      <a:srgbClr val="DCD5E5"/>
    </a:custClr>
    <a:custClr name="Warm grey 20%">
      <a:srgbClr val="F4F2EF"/>
    </a:custClr>
    <a:custClr name="Teal 20%">
      <a:srgbClr val="CCEDF0"/>
    </a:custClr>
    <a:custClr name="Green 20%">
      <a:srgbClr val="EBF7D6"/>
    </a:custClr>
    <a:custClr name="Orange 20%">
      <a:srgbClr val="FFE5D2"/>
    </a:custClr>
    <a:custClr name="Red 20%">
      <a:srgbClr val="FBD4D9"/>
    </a:custClr>
  </a:custClrLst>
  <a:extLst>
    <a:ext uri="{05A4C25C-085E-4340-85A3-A5531E510DB2}">
      <thm15:themeFamily xmlns:thm15="http://schemas.microsoft.com/office/thememl/2012/main" xmlns="" name="GTI_Onscreen template_16x9_v7.potx" id="{83463EB9-091D-4793-BE80-E0491A79D7D4}" vid="{B14144E2-4C08-4314-A29B-6AAB8E432B8F}"/>
    </a:ext>
  </a:extLst>
</a:theme>
</file>

<file path=ppt/theme/theme2.xml><?xml version="1.0" encoding="utf-8"?>
<a:theme xmlns:a="http://schemas.openxmlformats.org/drawingml/2006/main" name="2_Dividers">
  <a:themeElements>
    <a:clrScheme name="GT New">
      <a:dk1>
        <a:sysClr val="windowText" lastClr="000000"/>
      </a:dk1>
      <a:lt1>
        <a:sysClr val="window" lastClr="FFFFFF"/>
      </a:lt1>
      <a:dk2>
        <a:srgbClr val="747678"/>
      </a:dk2>
      <a:lt2>
        <a:srgbClr val="747678"/>
      </a:lt2>
      <a:accent1>
        <a:srgbClr val="4F2D7F"/>
      </a:accent1>
      <a:accent2>
        <a:srgbClr val="C8BEAF"/>
      </a:accent2>
      <a:accent3>
        <a:srgbClr val="00A7B5"/>
      </a:accent3>
      <a:accent4>
        <a:srgbClr val="FF7D1E"/>
      </a:accent4>
      <a:accent5>
        <a:srgbClr val="9BD732"/>
      </a:accent5>
      <a:accent6>
        <a:srgbClr val="E92841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4F2D7F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4F2D7F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custClrLst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Purple 80%">
      <a:srgbClr val="725799"/>
    </a:custClr>
    <a:custClr name="Warm grey 80%">
      <a:srgbClr val="D3CBBF"/>
    </a:custClr>
    <a:custClr name="Teal 80%">
      <a:srgbClr val="33B9C4"/>
    </a:custClr>
    <a:custClr name="Green 80%">
      <a:srgbClr val="AFDF5B"/>
    </a:custClr>
    <a:custClr name="Orange 80%">
      <a:srgbClr val="FF974B"/>
    </a:custClr>
    <a:custClr name="Red 80%">
      <a:srgbClr val="ED5367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Purple 60%">
      <a:srgbClr val="9581B2"/>
    </a:custClr>
    <a:custClr name="Warm grey 60%">
      <a:srgbClr val="DED8CF"/>
    </a:custClr>
    <a:custClr name="Teal 60%">
      <a:srgbClr val="66CAD3"/>
    </a:custClr>
    <a:custClr name="Green 60%">
      <a:srgbClr val="C3E784"/>
    </a:custClr>
    <a:custClr name="Orange 60%">
      <a:srgbClr val="FFB178"/>
    </a:custClr>
    <a:custClr name="Red 60%">
      <a:srgbClr val="F27E8D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Purple 40%">
      <a:srgbClr val="B9ABCC"/>
    </a:custClr>
    <a:custClr name="Warm grey 40%">
      <a:srgbClr val="E9E5DF"/>
    </a:custClr>
    <a:custClr name="Teal 40%">
      <a:srgbClr val="99DCE1"/>
    </a:custClr>
    <a:custClr name="Green 40%">
      <a:srgbClr val="F5EFAD"/>
    </a:custClr>
    <a:custClr name="Orange 40%">
      <a:srgbClr val="FFCBA5"/>
    </a:custClr>
    <a:custClr name="Red 40%">
      <a:srgbClr val="F6A9B3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Purple 20%">
      <a:srgbClr val="DCD5E5"/>
    </a:custClr>
    <a:custClr name="Warm grey 20%">
      <a:srgbClr val="F4F2EF"/>
    </a:custClr>
    <a:custClr name="Teal 20%">
      <a:srgbClr val="CCEDF0"/>
    </a:custClr>
    <a:custClr name="Green 20%">
      <a:srgbClr val="EBF7D6"/>
    </a:custClr>
    <a:custClr name="Orange 20%">
      <a:srgbClr val="FFE5D2"/>
    </a:custClr>
    <a:custClr name="Red 20%">
      <a:srgbClr val="FBD4D9"/>
    </a:custClr>
  </a:custClrLst>
  <a:extLst>
    <a:ext uri="{05A4C25C-085E-4340-85A3-A5531E510DB2}">
      <thm15:themeFamily xmlns:thm15="http://schemas.microsoft.com/office/thememl/2012/main" xmlns="" name="GTI_Onscreen template_16x9_v7.potx" id="{83463EB9-091D-4793-BE80-E0491A79D7D4}" vid="{8F8F4C16-DC9D-4629-8927-F3990ED6718F}"/>
    </a:ext>
  </a:extLst>
</a:theme>
</file>

<file path=ppt/theme/theme3.xml><?xml version="1.0" encoding="utf-8"?>
<a:theme xmlns:a="http://schemas.openxmlformats.org/drawingml/2006/main" name="3_Content">
  <a:themeElements>
    <a:clrScheme name="GT New">
      <a:dk1>
        <a:sysClr val="windowText" lastClr="000000"/>
      </a:dk1>
      <a:lt1>
        <a:sysClr val="window" lastClr="FFFFFF"/>
      </a:lt1>
      <a:dk2>
        <a:srgbClr val="747678"/>
      </a:dk2>
      <a:lt2>
        <a:srgbClr val="747678"/>
      </a:lt2>
      <a:accent1>
        <a:srgbClr val="4F2D7F"/>
      </a:accent1>
      <a:accent2>
        <a:srgbClr val="C8BEAF"/>
      </a:accent2>
      <a:accent3>
        <a:srgbClr val="00A7B5"/>
      </a:accent3>
      <a:accent4>
        <a:srgbClr val="FF7D1E"/>
      </a:accent4>
      <a:accent5>
        <a:srgbClr val="9BD732"/>
      </a:accent5>
      <a:accent6>
        <a:srgbClr val="E92841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4F2D7F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4F2D7F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custClrLst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Purple 80%">
      <a:srgbClr val="725799"/>
    </a:custClr>
    <a:custClr name="Warm grey 80%">
      <a:srgbClr val="D3CBBF"/>
    </a:custClr>
    <a:custClr name="Teal 80%">
      <a:srgbClr val="33B9C4"/>
    </a:custClr>
    <a:custClr name="Green 80%">
      <a:srgbClr val="AFDF5B"/>
    </a:custClr>
    <a:custClr name="Orange 80%">
      <a:srgbClr val="FF974B"/>
    </a:custClr>
    <a:custClr name="Red 80%">
      <a:srgbClr val="ED5367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Purple 60%">
      <a:srgbClr val="9581B2"/>
    </a:custClr>
    <a:custClr name="Warm grey 60%">
      <a:srgbClr val="DED8CF"/>
    </a:custClr>
    <a:custClr name="Teal 60%">
      <a:srgbClr val="66CAD3"/>
    </a:custClr>
    <a:custClr name="Green 60%">
      <a:srgbClr val="C3E784"/>
    </a:custClr>
    <a:custClr name="Orange 60%">
      <a:srgbClr val="FFB178"/>
    </a:custClr>
    <a:custClr name="Red 60%">
      <a:srgbClr val="F27E8D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Purple 40%">
      <a:srgbClr val="B9ABCC"/>
    </a:custClr>
    <a:custClr name="Warm grey 40%">
      <a:srgbClr val="E9E5DF"/>
    </a:custClr>
    <a:custClr name="Teal 40%">
      <a:srgbClr val="99DCE1"/>
    </a:custClr>
    <a:custClr name="Green 40%">
      <a:srgbClr val="F5EFAD"/>
    </a:custClr>
    <a:custClr name="Orange 40%">
      <a:srgbClr val="FFCBA5"/>
    </a:custClr>
    <a:custClr name="Red 40%">
      <a:srgbClr val="F6A9B3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Purple 20%">
      <a:srgbClr val="DCD5E5"/>
    </a:custClr>
    <a:custClr name="Warm grey 20%">
      <a:srgbClr val="F4F2EF"/>
    </a:custClr>
    <a:custClr name="Teal 20%">
      <a:srgbClr val="CCEDF0"/>
    </a:custClr>
    <a:custClr name="Green 20%">
      <a:srgbClr val="EBF7D6"/>
    </a:custClr>
    <a:custClr name="Orange 20%">
      <a:srgbClr val="FFE5D2"/>
    </a:custClr>
    <a:custClr name="Red 20%">
      <a:srgbClr val="FBD4D9"/>
    </a:custClr>
  </a:custClrLst>
  <a:extLst>
    <a:ext uri="{05A4C25C-085E-4340-85A3-A5531E510DB2}">
      <thm15:themeFamily xmlns:thm15="http://schemas.microsoft.com/office/thememl/2012/main" xmlns="" name="GTI_Onscreen template_16x9_v7.potx" id="{83463EB9-091D-4793-BE80-E0491A79D7D4}" vid="{17A63982-943C-4825-952A-AC2CA8579C98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custClrLst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Purple 80%">
      <a:srgbClr val="725799"/>
    </a:custClr>
    <a:custClr name="Warm grey 80%">
      <a:srgbClr val="D3CBBF"/>
    </a:custClr>
    <a:custClr name="Teal 80%">
      <a:srgbClr val="33B9C4"/>
    </a:custClr>
    <a:custClr name="Green 80%">
      <a:srgbClr val="AFDF5B"/>
    </a:custClr>
    <a:custClr name="Orange 80%">
      <a:srgbClr val="FF974B"/>
    </a:custClr>
    <a:custClr name="Red 80%">
      <a:srgbClr val="ED5367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Purple 60%">
      <a:srgbClr val="9581B2"/>
    </a:custClr>
    <a:custClr name="Warm grey 60%">
      <a:srgbClr val="DED8CF"/>
    </a:custClr>
    <a:custClr name="Teal 60%">
      <a:srgbClr val="66CAD3"/>
    </a:custClr>
    <a:custClr name="Green 60%">
      <a:srgbClr val="C3E784"/>
    </a:custClr>
    <a:custClr name="Orange 60%">
      <a:srgbClr val="FFB178"/>
    </a:custClr>
    <a:custClr name="Red 60%">
      <a:srgbClr val="F27E8D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Purple 40%">
      <a:srgbClr val="B9ABCC"/>
    </a:custClr>
    <a:custClr name="Warm grey 40%">
      <a:srgbClr val="E9E5DF"/>
    </a:custClr>
    <a:custClr name="Teal 40%">
      <a:srgbClr val="99DCE1"/>
    </a:custClr>
    <a:custClr name="Green 40%">
      <a:srgbClr val="F5EFAD"/>
    </a:custClr>
    <a:custClr name="Orange 40%">
      <a:srgbClr val="FFCBA5"/>
    </a:custClr>
    <a:custClr name="Red 40%">
      <a:srgbClr val="F6A9B3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Purple 20%">
      <a:srgbClr val="DCD5E5"/>
    </a:custClr>
    <a:custClr name="Warm grey 20%">
      <a:srgbClr val="F4F2EF"/>
    </a:custClr>
    <a:custClr name="Teal 20%">
      <a:srgbClr val="CCEDF0"/>
    </a:custClr>
    <a:custClr name="Green 20%">
      <a:srgbClr val="EBF7D6"/>
    </a:custClr>
    <a:custClr name="Orange 20%">
      <a:srgbClr val="FFE5D2"/>
    </a:custClr>
    <a:custClr name="Red 20%">
      <a:srgbClr val="FBD4D9"/>
    </a:custClr>
  </a:custClr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custClrLst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Purple 80%">
      <a:srgbClr val="725799"/>
    </a:custClr>
    <a:custClr name="Warm grey 80%">
      <a:srgbClr val="D3CBBF"/>
    </a:custClr>
    <a:custClr name="Teal 80%">
      <a:srgbClr val="33B9C4"/>
    </a:custClr>
    <a:custClr name="Green 80%">
      <a:srgbClr val="AFDF5B"/>
    </a:custClr>
    <a:custClr name="Orange 80%">
      <a:srgbClr val="FF974B"/>
    </a:custClr>
    <a:custClr name="Red 80%">
      <a:srgbClr val="ED5367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Purple 60%">
      <a:srgbClr val="9581B2"/>
    </a:custClr>
    <a:custClr name="Warm grey 60%">
      <a:srgbClr val="DED8CF"/>
    </a:custClr>
    <a:custClr name="Teal 60%">
      <a:srgbClr val="66CAD3"/>
    </a:custClr>
    <a:custClr name="Green 60%">
      <a:srgbClr val="C3E784"/>
    </a:custClr>
    <a:custClr name="Orange 60%">
      <a:srgbClr val="FFB178"/>
    </a:custClr>
    <a:custClr name="Red 60%">
      <a:srgbClr val="F27E8D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Purple 40%">
      <a:srgbClr val="B9ABCC"/>
    </a:custClr>
    <a:custClr name="Warm grey 40%">
      <a:srgbClr val="E9E5DF"/>
    </a:custClr>
    <a:custClr name="Teal 40%">
      <a:srgbClr val="99DCE1"/>
    </a:custClr>
    <a:custClr name="Green 40%">
      <a:srgbClr val="F5EFAD"/>
    </a:custClr>
    <a:custClr name="Orange 40%">
      <a:srgbClr val="FFCBA5"/>
    </a:custClr>
    <a:custClr name="Red 40%">
      <a:srgbClr val="F6A9B3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Purple 20%">
      <a:srgbClr val="DCD5E5"/>
    </a:custClr>
    <a:custClr name="Warm grey 20%">
      <a:srgbClr val="F4F2EF"/>
    </a:custClr>
    <a:custClr name="Teal 20%">
      <a:srgbClr val="CCEDF0"/>
    </a:custClr>
    <a:custClr name="Green 20%">
      <a:srgbClr val="EBF7D6"/>
    </a:custClr>
    <a:custClr name="Orange 20%">
      <a:srgbClr val="FFE5D2"/>
    </a:custClr>
    <a:custClr name="Red 20%">
      <a:srgbClr val="FBD4D9"/>
    </a:custClr>
  </a:custClrLst>
</a:theme>
</file>

<file path=ppt/theme/themeOverride1.xml><?xml version="1.0" encoding="utf-8"?>
<a:themeOverride xmlns:a="http://schemas.openxmlformats.org/drawingml/2006/main">
  <a:clrScheme name="Custom 31">
    <a:dk1>
      <a:sysClr val="windowText" lastClr="000000"/>
    </a:dk1>
    <a:lt1>
      <a:sysClr val="window" lastClr="FFFFFF"/>
    </a:lt1>
    <a:dk2>
      <a:srgbClr val="747678"/>
    </a:dk2>
    <a:lt2>
      <a:srgbClr val="E7E0D8"/>
    </a:lt2>
    <a:accent1>
      <a:srgbClr val="4F2D7F"/>
    </a:accent1>
    <a:accent2>
      <a:srgbClr val="C8BEAF"/>
    </a:accent2>
    <a:accent3>
      <a:srgbClr val="9BD732"/>
    </a:accent3>
    <a:accent4>
      <a:srgbClr val="FF7D1E"/>
    </a:accent4>
    <a:accent5>
      <a:srgbClr val="00A7B5"/>
    </a:accent5>
    <a:accent6>
      <a:srgbClr val="E92841"/>
    </a:accent6>
    <a:hlink>
      <a:srgbClr val="0000FF"/>
    </a:hlink>
    <a:folHlink>
      <a:srgbClr val="800080"/>
    </a:folHlink>
  </a:clrScheme>
  <a:fontScheme name="Arial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Them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GTI_Onscreen template_16x9_v7</Template>
  <TotalTime>1257</TotalTime>
  <Words>1587</Words>
  <Application>Microsoft Office PowerPoint</Application>
  <PresentationFormat>Экран (16:9)</PresentationFormat>
  <Paragraphs>292</Paragraphs>
  <Slides>24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24</vt:i4>
      </vt:variant>
    </vt:vector>
  </HeadingPairs>
  <TitlesOfParts>
    <vt:vector size="27" baseType="lpstr">
      <vt:lpstr>1_Title pages</vt:lpstr>
      <vt:lpstr>2_Dividers</vt:lpstr>
      <vt:lpstr>3_Content</vt:lpstr>
      <vt:lpstr>Презентация PowerPoint</vt:lpstr>
      <vt:lpstr>Цели в области устойчивого развития ООН</vt:lpstr>
      <vt:lpstr>ЦУР ООН и бизнес</vt:lpstr>
      <vt:lpstr>Мотивация бизнеса в отношении ЦУР. </vt:lpstr>
      <vt:lpstr>ESG и инвесторы</vt:lpstr>
      <vt:lpstr>ESG-факторы  интегрируются в традиционное инвестирование</vt:lpstr>
      <vt:lpstr>Устойчивые инвестиции: активы под управлением в 2012 — 2020 гг.</vt:lpstr>
      <vt:lpstr>Нефинансовая информация в финансовой отчетности сегодня</vt:lpstr>
      <vt:lpstr>Председатель IASB Hans Hoogervorst (18 сентября 2017 г., Брюссель):</vt:lpstr>
      <vt:lpstr>Системы отчетности по ESG</vt:lpstr>
      <vt:lpstr>Отличия нефинансового отчета от других отчетов</vt:lpstr>
      <vt:lpstr>Роль нефинансовой отчетности в Компании</vt:lpstr>
      <vt:lpstr>Регулирование нефинансовой отчетности</vt:lpstr>
      <vt:lpstr>Этапы развития ПНО (согласно проекту Закона  «О публичной нефинансовой отчетности»)</vt:lpstr>
      <vt:lpstr>Рост внимания компаний к вопросам устойчивого развития</vt:lpstr>
      <vt:lpstr>Отчетность в области устойчивого развития в РФ</vt:lpstr>
      <vt:lpstr>Место отчетности в системе управления устойчивым развитием</vt:lpstr>
      <vt:lpstr>Повестка устойчивого развития: проекция  на аудиторский бизнес</vt:lpstr>
      <vt:lpstr>Основные барьеры для достижения ЦУР</vt:lpstr>
      <vt:lpstr>Что мы делаем?</vt:lpstr>
      <vt:lpstr>Компетенции ФБК Grant Thornton</vt:lpstr>
      <vt:lpstr>Опыт профильных специалистов в сфере нефинансовой отчетности</vt:lpstr>
      <vt:lpstr>Участие ФБК Grant Thornton в инициативах по нефинансовой отчетности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Heidi Edwards</dc:creator>
  <cp:lastModifiedBy>Журавлев Иван Сергеевич</cp:lastModifiedBy>
  <cp:revision>126</cp:revision>
  <cp:lastPrinted>2018-03-13T13:57:31Z</cp:lastPrinted>
  <dcterms:created xsi:type="dcterms:W3CDTF">2018-02-09T10:05:02Z</dcterms:created>
  <dcterms:modified xsi:type="dcterms:W3CDTF">2019-08-06T13:35:30Z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hbDocumentId">
    <vt:lpwstr>b98ea26b-2c2e-4441-aaed-d4fbb1659ed1</vt:lpwstr>
  </property>
  <property fmtid="{D5CDD505-2E9C-101B-9397-08002B2CF9AE}" pid="3" name="MMSID">
    <vt:lpwstr>wQDxbUoTpmK29s4I9AdILWOjxdykwhWXU0gM5ENd0vFT71e4UHGzuFzgQ6v8G1EHliuEIbzmwExLI24Uu681R9MXldZ+kwAMptrFQcKWXpr46+G4XUpZZ/VEDt6CU6gYHIP/Q4dZIfLJWWOair+l8S7GZIRi3THNfsQnmjKO6kRsnLnEGn8GRLrS2z4kPBkeen3Tev+/B4uvVEQYyQ6eKLKk82fAzEdhxE1X9n+o6/+8WaWoKCq0T1IvgsoJltu</vt:lpwstr>
  </property>
</Properties>
</file>