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  <p:sldMasterId id="2147483747" r:id="rId2"/>
  </p:sldMasterIdLst>
  <p:notesMasterIdLst>
    <p:notesMasterId r:id="rId15"/>
  </p:notesMasterIdLst>
  <p:handoutMasterIdLst>
    <p:handoutMasterId r:id="rId16"/>
  </p:handoutMasterIdLst>
  <p:sldIdLst>
    <p:sldId id="571" r:id="rId3"/>
    <p:sldId id="717" r:id="rId4"/>
    <p:sldId id="719" r:id="rId5"/>
    <p:sldId id="720" r:id="rId6"/>
    <p:sldId id="591" r:id="rId7"/>
    <p:sldId id="721" r:id="rId8"/>
    <p:sldId id="722" r:id="rId9"/>
    <p:sldId id="723" r:id="rId10"/>
    <p:sldId id="724" r:id="rId11"/>
    <p:sldId id="715" r:id="rId12"/>
    <p:sldId id="711" r:id="rId13"/>
    <p:sldId id="714" r:id="rId14"/>
  </p:sldIdLst>
  <p:sldSz cx="12192000" cy="6858000"/>
  <p:notesSz cx="6645275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1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2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83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44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0545" algn="l" defTabSz="9122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36660" algn="l" defTabSz="9122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2777" algn="l" defTabSz="9122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48890" algn="l" defTabSz="91222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F5"/>
    <a:srgbClr val="EBF7FF"/>
    <a:srgbClr val="EAF2FA"/>
    <a:srgbClr val="D8EBCD"/>
    <a:srgbClr val="F2F8EE"/>
    <a:srgbClr val="AAEAEA"/>
    <a:srgbClr val="ECF3FA"/>
    <a:srgbClr val="DFB5DF"/>
    <a:srgbClr val="BC64BE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9" autoAdjust="0"/>
    <p:restoredTop sz="95732" autoAdjust="0"/>
  </p:normalViewPr>
  <p:slideViewPr>
    <p:cSldViewPr snapToGrid="0">
      <p:cViewPr varScale="1">
        <p:scale>
          <a:sx n="72" d="100"/>
          <a:sy n="72" d="100"/>
        </p:scale>
        <p:origin x="-1026" y="-9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90" y="-96"/>
      </p:cViewPr>
      <p:guideLst>
        <p:guide orient="horz" pos="3080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343" cy="489339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381" y="2"/>
            <a:ext cx="2880343" cy="489339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r">
              <a:defRPr sz="1200"/>
            </a:lvl1pPr>
          </a:lstStyle>
          <a:p>
            <a:fld id="{9481BFEE-9A9C-469C-A8AD-E10FC329AD47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84926"/>
            <a:ext cx="2880343" cy="489338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381" y="9284926"/>
            <a:ext cx="2880343" cy="489338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r">
              <a:defRPr sz="1200"/>
            </a:lvl1pPr>
          </a:lstStyle>
          <a:p>
            <a:fld id="{220624C7-D24D-4FC6-90D3-AFEFF2BC4B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8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343" cy="489339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1" y="2"/>
            <a:ext cx="2880343" cy="489339"/>
          </a:xfrm>
          <a:prstGeom prst="rect">
            <a:avLst/>
          </a:prstGeom>
        </p:spPr>
        <p:txBody>
          <a:bodyPr vert="horz" lIns="89752" tIns="44876" rIns="89752" bIns="44876" rtlCol="0"/>
          <a:lstStyle>
            <a:lvl1pPr algn="r">
              <a:defRPr sz="1200"/>
            </a:lvl1pPr>
          </a:lstStyle>
          <a:p>
            <a:fld id="{AA333649-2060-4460-A5CD-17F1CCE9A9AE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2" tIns="44876" rIns="89752" bIns="448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20" y="4643244"/>
            <a:ext cx="5316841" cy="4399356"/>
          </a:xfrm>
          <a:prstGeom prst="rect">
            <a:avLst/>
          </a:prstGeom>
        </p:spPr>
        <p:txBody>
          <a:bodyPr vert="horz" lIns="89752" tIns="44876" rIns="89752" bIns="4487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4927"/>
            <a:ext cx="2880343" cy="489338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1" y="9284927"/>
            <a:ext cx="2880343" cy="489338"/>
          </a:xfrm>
          <a:prstGeom prst="rect">
            <a:avLst/>
          </a:prstGeom>
        </p:spPr>
        <p:txBody>
          <a:bodyPr vert="horz" lIns="89752" tIns="44876" rIns="89752" bIns="44876" rtlCol="0" anchor="b"/>
          <a:lstStyle>
            <a:lvl1pPr algn="r">
              <a:defRPr sz="1200"/>
            </a:lvl1pPr>
          </a:lstStyle>
          <a:p>
            <a:fld id="{E71DEA95-66EA-47A1-AFBD-284DB7673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09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27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29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446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545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660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777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890" algn="l" defTabSz="912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5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2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0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69" indent="0" algn="ctr">
              <a:buNone/>
              <a:defRPr sz="2000"/>
            </a:lvl2pPr>
            <a:lvl3pPr marL="911952" indent="0" algn="ctr">
              <a:buNone/>
              <a:defRPr sz="1900"/>
            </a:lvl3pPr>
            <a:lvl4pPr marL="1367920" indent="0" algn="ctr">
              <a:buNone/>
              <a:defRPr sz="1600"/>
            </a:lvl4pPr>
            <a:lvl5pPr marL="1823898" indent="0" algn="ctr">
              <a:buNone/>
              <a:defRPr sz="1600"/>
            </a:lvl5pPr>
            <a:lvl6pPr marL="2279863" indent="0" algn="ctr">
              <a:buNone/>
              <a:defRPr sz="1600"/>
            </a:lvl6pPr>
            <a:lvl7pPr marL="2735846" indent="0" algn="ctr">
              <a:buNone/>
              <a:defRPr sz="1600"/>
            </a:lvl7pPr>
            <a:lvl8pPr marL="3191822" indent="0" algn="ctr">
              <a:buNone/>
              <a:defRPr sz="1600"/>
            </a:lvl8pPr>
            <a:lvl9pPr marL="364779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39C8-E3FB-4B67-88AE-01D249EA31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5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7A45-6C47-4ABB-90B5-AE196FBA90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7" y="365183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7" y="365183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8664-64CA-4810-B46F-48EBBAFF42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500"/>
            </a:lvl1pPr>
            <a:lvl2pPr marL="465402" indent="0" algn="ctr">
              <a:buNone/>
              <a:defRPr sz="2000"/>
            </a:lvl2pPr>
            <a:lvl3pPr marL="930804" indent="0" algn="ctr">
              <a:buNone/>
              <a:defRPr sz="1900"/>
            </a:lvl3pPr>
            <a:lvl4pPr marL="1396206" indent="0" algn="ctr">
              <a:buNone/>
              <a:defRPr sz="1600"/>
            </a:lvl4pPr>
            <a:lvl5pPr marL="1861608" indent="0" algn="ctr">
              <a:buNone/>
              <a:defRPr sz="1600"/>
            </a:lvl5pPr>
            <a:lvl6pPr marL="2327011" indent="0" algn="ctr">
              <a:buNone/>
              <a:defRPr sz="1600"/>
            </a:lvl6pPr>
            <a:lvl7pPr marL="2792416" indent="0" algn="ctr">
              <a:buNone/>
              <a:defRPr sz="1600"/>
            </a:lvl7pPr>
            <a:lvl8pPr marL="3257822" indent="0" algn="ctr">
              <a:buNone/>
              <a:defRPr sz="1600"/>
            </a:lvl8pPr>
            <a:lvl9pPr marL="372321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31CA-EFA5-4FEA-8DEA-85A4E43DF0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06AB-CBF5-4818-A715-9C253D92A9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5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6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654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308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9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61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270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92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5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723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AE11-FFED-4AC5-8848-DC07DA8A86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5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383A-DD55-456A-8966-7F20E731A1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49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5"/>
            <a:ext cx="515778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5402" indent="0">
              <a:buNone/>
              <a:defRPr sz="2000" b="1"/>
            </a:lvl2pPr>
            <a:lvl3pPr marL="930804" indent="0">
              <a:buNone/>
              <a:defRPr sz="1900" b="1"/>
            </a:lvl3pPr>
            <a:lvl4pPr marL="1396206" indent="0">
              <a:buNone/>
              <a:defRPr sz="1600" b="1"/>
            </a:lvl4pPr>
            <a:lvl5pPr marL="1861608" indent="0">
              <a:buNone/>
              <a:defRPr sz="1600" b="1"/>
            </a:lvl5pPr>
            <a:lvl6pPr marL="2327011" indent="0">
              <a:buNone/>
              <a:defRPr sz="1600" b="1"/>
            </a:lvl6pPr>
            <a:lvl7pPr marL="2792416" indent="0">
              <a:buNone/>
              <a:defRPr sz="1600" b="1"/>
            </a:lvl7pPr>
            <a:lvl8pPr marL="3257822" indent="0">
              <a:buNone/>
              <a:defRPr sz="1600" b="1"/>
            </a:lvl8pPr>
            <a:lvl9pPr marL="3723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5"/>
            <a:ext cx="51831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5402" indent="0">
              <a:buNone/>
              <a:defRPr sz="2000" b="1"/>
            </a:lvl2pPr>
            <a:lvl3pPr marL="930804" indent="0">
              <a:buNone/>
              <a:defRPr sz="1900" b="1"/>
            </a:lvl3pPr>
            <a:lvl4pPr marL="1396206" indent="0">
              <a:buNone/>
              <a:defRPr sz="1600" b="1"/>
            </a:lvl4pPr>
            <a:lvl5pPr marL="1861608" indent="0">
              <a:buNone/>
              <a:defRPr sz="1600" b="1"/>
            </a:lvl5pPr>
            <a:lvl6pPr marL="2327011" indent="0">
              <a:buNone/>
              <a:defRPr sz="1600" b="1"/>
            </a:lvl6pPr>
            <a:lvl7pPr marL="2792416" indent="0">
              <a:buNone/>
              <a:defRPr sz="1600" b="1"/>
            </a:lvl7pPr>
            <a:lvl8pPr marL="3257822" indent="0">
              <a:buNone/>
              <a:defRPr sz="1600" b="1"/>
            </a:lvl8pPr>
            <a:lvl9pPr marL="37232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5183188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302B-8691-4719-B2DE-6B000D9F6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EF04-2509-4B2D-AEBE-C88F11613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1304-8096-4B50-AC30-D0DB72925F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0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35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35" y="205744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65402" indent="0">
              <a:buNone/>
              <a:defRPr sz="1400"/>
            </a:lvl2pPr>
            <a:lvl3pPr marL="930804" indent="0">
              <a:buNone/>
              <a:defRPr sz="1200"/>
            </a:lvl3pPr>
            <a:lvl4pPr marL="1396206" indent="0">
              <a:buNone/>
              <a:defRPr sz="1000"/>
            </a:lvl4pPr>
            <a:lvl5pPr marL="1861608" indent="0">
              <a:buNone/>
              <a:defRPr sz="1000"/>
            </a:lvl5pPr>
            <a:lvl6pPr marL="2327011" indent="0">
              <a:buNone/>
              <a:defRPr sz="1000"/>
            </a:lvl6pPr>
            <a:lvl7pPr marL="2792416" indent="0">
              <a:buNone/>
              <a:defRPr sz="1000"/>
            </a:lvl7pPr>
            <a:lvl8pPr marL="3257822" indent="0">
              <a:buNone/>
              <a:defRPr sz="1000"/>
            </a:lvl8pPr>
            <a:lvl9pPr marL="37232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3A50-821C-48CB-B76E-3266866DEB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3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1AC4-4713-4A35-A496-26DCB5838E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8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35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65402" indent="0">
              <a:buNone/>
              <a:defRPr sz="2900"/>
            </a:lvl2pPr>
            <a:lvl3pPr marL="930804" indent="0">
              <a:buNone/>
              <a:defRPr sz="2500"/>
            </a:lvl3pPr>
            <a:lvl4pPr marL="1396206" indent="0">
              <a:buNone/>
              <a:defRPr sz="2000"/>
            </a:lvl4pPr>
            <a:lvl5pPr marL="1861608" indent="0">
              <a:buNone/>
              <a:defRPr sz="2000"/>
            </a:lvl5pPr>
            <a:lvl6pPr marL="2327011" indent="0">
              <a:buNone/>
              <a:defRPr sz="2000"/>
            </a:lvl6pPr>
            <a:lvl7pPr marL="2792416" indent="0">
              <a:buNone/>
              <a:defRPr sz="2000"/>
            </a:lvl7pPr>
            <a:lvl8pPr marL="3257822" indent="0">
              <a:buNone/>
              <a:defRPr sz="2000"/>
            </a:lvl8pPr>
            <a:lvl9pPr marL="372321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35" y="2057444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65402" indent="0">
              <a:buNone/>
              <a:defRPr sz="1400"/>
            </a:lvl2pPr>
            <a:lvl3pPr marL="930804" indent="0">
              <a:buNone/>
              <a:defRPr sz="1200"/>
            </a:lvl3pPr>
            <a:lvl4pPr marL="1396206" indent="0">
              <a:buNone/>
              <a:defRPr sz="1000"/>
            </a:lvl4pPr>
            <a:lvl5pPr marL="1861608" indent="0">
              <a:buNone/>
              <a:defRPr sz="1000"/>
            </a:lvl5pPr>
            <a:lvl6pPr marL="2327011" indent="0">
              <a:buNone/>
              <a:defRPr sz="1000"/>
            </a:lvl6pPr>
            <a:lvl7pPr marL="2792416" indent="0">
              <a:buNone/>
              <a:defRPr sz="1000"/>
            </a:lvl7pPr>
            <a:lvl8pPr marL="3257822" indent="0">
              <a:buNone/>
              <a:defRPr sz="1000"/>
            </a:lvl8pPr>
            <a:lvl9pPr marL="37232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0621-3678-47A6-9BD1-B7E7ACB385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3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66DE-7879-45F0-97AC-DD2253CD5D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1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70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70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4196-B534-4EF6-BAE4-F6B3DE49F6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2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9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9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7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1C995-3D96-4CDF-A40B-78288F1270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C743-294F-4AC4-B100-286D956C96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6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9" indent="0">
              <a:buNone/>
              <a:defRPr sz="2000" b="1"/>
            </a:lvl2pPr>
            <a:lvl3pPr marL="911952" indent="0">
              <a:buNone/>
              <a:defRPr sz="1900" b="1"/>
            </a:lvl3pPr>
            <a:lvl4pPr marL="1367920" indent="0">
              <a:buNone/>
              <a:defRPr sz="1600" b="1"/>
            </a:lvl4pPr>
            <a:lvl5pPr marL="1823898" indent="0">
              <a:buNone/>
              <a:defRPr sz="1600" b="1"/>
            </a:lvl5pPr>
            <a:lvl6pPr marL="2279863" indent="0">
              <a:buNone/>
              <a:defRPr sz="1600" b="1"/>
            </a:lvl6pPr>
            <a:lvl7pPr marL="2735846" indent="0">
              <a:buNone/>
              <a:defRPr sz="1600" b="1"/>
            </a:lvl7pPr>
            <a:lvl8pPr marL="3191822" indent="0">
              <a:buNone/>
              <a:defRPr sz="1600" b="1"/>
            </a:lvl8pPr>
            <a:lvl9pPr marL="36477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80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69" indent="0">
              <a:buNone/>
              <a:defRPr sz="2000" b="1"/>
            </a:lvl2pPr>
            <a:lvl3pPr marL="911952" indent="0">
              <a:buNone/>
              <a:defRPr sz="1900" b="1"/>
            </a:lvl3pPr>
            <a:lvl4pPr marL="1367920" indent="0">
              <a:buNone/>
              <a:defRPr sz="1600" b="1"/>
            </a:lvl4pPr>
            <a:lvl5pPr marL="1823898" indent="0">
              <a:buNone/>
              <a:defRPr sz="1600" b="1"/>
            </a:lvl5pPr>
            <a:lvl6pPr marL="2279863" indent="0">
              <a:buNone/>
              <a:defRPr sz="1600" b="1"/>
            </a:lvl6pPr>
            <a:lvl7pPr marL="2735846" indent="0">
              <a:buNone/>
              <a:defRPr sz="1600" b="1"/>
            </a:lvl7pPr>
            <a:lvl8pPr marL="3191822" indent="0">
              <a:buNone/>
              <a:defRPr sz="1600" b="1"/>
            </a:lvl8pPr>
            <a:lvl9pPr marL="36477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80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FC5E-6C4E-40CE-8F6C-27D2631A7F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0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5D34-9C5E-46AA-B7C7-64F1349267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4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7E5B-58E3-4B0A-A091-5A47C65CA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4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69" indent="0">
              <a:buNone/>
              <a:defRPr sz="1500"/>
            </a:lvl2pPr>
            <a:lvl3pPr marL="911952" indent="0">
              <a:buNone/>
              <a:defRPr sz="1200"/>
            </a:lvl3pPr>
            <a:lvl4pPr marL="1367920" indent="0">
              <a:buNone/>
              <a:defRPr sz="1100"/>
            </a:lvl4pPr>
            <a:lvl5pPr marL="1823898" indent="0">
              <a:buNone/>
              <a:defRPr sz="1100"/>
            </a:lvl5pPr>
            <a:lvl6pPr marL="2279863" indent="0">
              <a:buNone/>
              <a:defRPr sz="1100"/>
            </a:lvl6pPr>
            <a:lvl7pPr marL="2735846" indent="0">
              <a:buNone/>
              <a:defRPr sz="1100"/>
            </a:lvl7pPr>
            <a:lvl8pPr marL="3191822" indent="0">
              <a:buNone/>
              <a:defRPr sz="1100"/>
            </a:lvl8pPr>
            <a:lvl9pPr marL="364779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464B-6175-4BBF-9494-1871EEB302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1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8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969" indent="0">
              <a:buNone/>
              <a:defRPr sz="2800"/>
            </a:lvl2pPr>
            <a:lvl3pPr marL="911952" indent="0">
              <a:buNone/>
              <a:defRPr sz="2400"/>
            </a:lvl3pPr>
            <a:lvl4pPr marL="1367920" indent="0">
              <a:buNone/>
              <a:defRPr sz="2000"/>
            </a:lvl4pPr>
            <a:lvl5pPr marL="1823898" indent="0">
              <a:buNone/>
              <a:defRPr sz="2000"/>
            </a:lvl5pPr>
            <a:lvl6pPr marL="2279863" indent="0">
              <a:buNone/>
              <a:defRPr sz="2000"/>
            </a:lvl6pPr>
            <a:lvl7pPr marL="2735846" indent="0">
              <a:buNone/>
              <a:defRPr sz="2000"/>
            </a:lvl7pPr>
            <a:lvl8pPr marL="3191822" indent="0">
              <a:buNone/>
              <a:defRPr sz="2000"/>
            </a:lvl8pPr>
            <a:lvl9pPr marL="36477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84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969" indent="0">
              <a:buNone/>
              <a:defRPr sz="1500"/>
            </a:lvl2pPr>
            <a:lvl3pPr marL="911952" indent="0">
              <a:buNone/>
              <a:defRPr sz="1200"/>
            </a:lvl3pPr>
            <a:lvl4pPr marL="1367920" indent="0">
              <a:buNone/>
              <a:defRPr sz="1100"/>
            </a:lvl4pPr>
            <a:lvl5pPr marL="1823898" indent="0">
              <a:buNone/>
              <a:defRPr sz="1100"/>
            </a:lvl5pPr>
            <a:lvl6pPr marL="2279863" indent="0">
              <a:buNone/>
              <a:defRPr sz="1100"/>
            </a:lvl6pPr>
            <a:lvl7pPr marL="2735846" indent="0">
              <a:buNone/>
              <a:defRPr sz="1100"/>
            </a:lvl7pPr>
            <a:lvl8pPr marL="3191822" indent="0">
              <a:buNone/>
              <a:defRPr sz="1100"/>
            </a:lvl8pPr>
            <a:lvl9pPr marL="364779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4F3AB-8866-44D2-B637-4184812D92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8" tIns="45605" rIns="91198" bIns="45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8" tIns="45605" rIns="91198" bIns="45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198" tIns="45605" rIns="91198" bIns="456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F31DD-E171-40ED-9F8A-75ADE219A4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02"/>
            <a:ext cx="4114800" cy="365125"/>
          </a:xfrm>
          <a:prstGeom prst="rect">
            <a:avLst/>
          </a:prstGeom>
        </p:spPr>
        <p:txBody>
          <a:bodyPr vert="horz" lIns="91198" tIns="45605" rIns="91198" bIns="456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198" tIns="45605" rIns="91198" bIns="456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596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195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6792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389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980" indent="-22798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962" indent="-22798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30" indent="-22798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17" indent="-22798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81" indent="-22798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44" indent="-227980" algn="l" defTabSz="9119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33" indent="-227980" algn="l" defTabSz="9119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01" indent="-227980" algn="l" defTabSz="9119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87" indent="-227980" algn="l" defTabSz="9119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9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52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20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98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63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46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22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94" algn="l" defTabSz="9119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43" rIns="93079" bIns="465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79" tIns="46543" rIns="93079" bIns="465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97"/>
            <a:ext cx="2743200" cy="365125"/>
          </a:xfrm>
          <a:prstGeom prst="rect">
            <a:avLst/>
          </a:prstGeom>
        </p:spPr>
        <p:txBody>
          <a:bodyPr vert="horz" lIns="93079" tIns="46543" rIns="93079" bIns="4654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755A8-DDFE-4519-B713-525813420F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01.02.2019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97"/>
            <a:ext cx="4114800" cy="365125"/>
          </a:xfrm>
          <a:prstGeom prst="rect">
            <a:avLst/>
          </a:prstGeom>
        </p:spPr>
        <p:txBody>
          <a:bodyPr vert="horz" lIns="93079" tIns="46543" rIns="93079" bIns="4654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97"/>
            <a:ext cx="2743200" cy="365125"/>
          </a:xfrm>
          <a:prstGeom prst="rect">
            <a:avLst/>
          </a:prstGeom>
        </p:spPr>
        <p:txBody>
          <a:bodyPr vert="horz" lIns="93079" tIns="46543" rIns="93079" bIns="465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5pPr>
      <a:lvl6pPr marL="465402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6pPr>
      <a:lvl7pPr marL="930804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7pPr>
      <a:lvl8pPr marL="1396206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8pPr>
      <a:lvl9pPr marL="1861608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9pPr>
    </p:titleStyle>
    <p:bodyStyle>
      <a:lvl1pPr marL="232701" indent="-232701" algn="l" rtl="0" eaLnBrk="0" fontAlgn="base" hangingPunct="0">
        <a:lnSpc>
          <a:spcPct val="90000"/>
        </a:lnSpc>
        <a:spcBef>
          <a:spcPts val="102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8103" indent="-232701" algn="l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505" indent="-232701" algn="l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907" indent="-232701" algn="l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310" indent="-232701" algn="l" rtl="0" eaLnBrk="0" fontAlgn="base" hangingPunct="0">
        <a:lnSpc>
          <a:spcPct val="90000"/>
        </a:lnSpc>
        <a:spcBef>
          <a:spcPts val="51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13" indent="-232701" algn="l" defTabSz="93080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123" indent="-232701" algn="l" defTabSz="93080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516" indent="-232701" algn="l" defTabSz="93080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918" indent="-232701" algn="l" defTabSz="930804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65402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30804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96206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61608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27011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92416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57822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23217" algn="l" defTabSz="9308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microsoft.com/office/2007/relationships/hdphoto" Target="../media/hdphoto7.wdp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3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187849" y="2372274"/>
            <a:ext cx="7916077" cy="106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sx="1000" sy="1000" algn="ctr">
              <a:srgbClr val="000000">
                <a:alpha val="32000"/>
              </a:srgbClr>
            </a:outerShdw>
          </a:effectLst>
        </p:spPr>
        <p:txBody>
          <a:bodyPr wrap="square" lIns="80263" tIns="40130" rIns="80263" bIns="4013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ИТОГИ  КАЗНАЧЕЙСКОГО СОПРОВОЖДЕНИЯ ЗА 2018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14361" y="5590233"/>
            <a:ext cx="3717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Заместитель руководителя </a:t>
            </a:r>
          </a:p>
          <a:p>
            <a:pPr algn="r" fontAlgn="t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Федерального казначейства</a:t>
            </a:r>
          </a:p>
          <a:p>
            <a:pPr algn="r" fontAlgn="t"/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А.Ю.Демидов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Open Sans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46976" y="130809"/>
            <a:ext cx="5624826" cy="707674"/>
          </a:xfrm>
          <a:prstGeom prst="rect">
            <a:avLst/>
          </a:prstGeom>
          <a:noFill/>
        </p:spPr>
        <p:txBody>
          <a:bodyPr wrap="square" lIns="91228" tIns="45615" rIns="91228" bIns="45615">
            <a:spAutoFit/>
          </a:bodyPr>
          <a:lstStyle/>
          <a:p>
            <a:pPr algn="r" eaLnBrk="0" hangingPunct="0">
              <a:defRPr/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КАЗНАЧЕЙСКОЕ СОПРОВОЖДЕНИЕ КОНЦЕССИОННЫХ СОГЛАШЕНИЙ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640" y="1100552"/>
            <a:ext cx="11556697" cy="537633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69" tIns="38780" rIns="77569" bIns="3878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6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Расширенное казначейское сопровождение</a:t>
            </a:r>
          </a:p>
          <a:p>
            <a:pPr algn="ctr"/>
            <a:r>
              <a:rPr lang="ru-RU" sz="16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Распоряжение </a:t>
            </a:r>
            <a:r>
              <a:rPr lang="ru-RU" sz="16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Правительства Российской Федерации</a:t>
            </a:r>
            <a:r>
              <a:rPr lang="en-US" sz="16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16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от 31 июля 2017 г. № 1644-р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643912" y="3810555"/>
            <a:ext cx="5378754" cy="2339971"/>
          </a:xfrm>
          <a:prstGeom prst="foldedCorner">
            <a:avLst/>
          </a:prstGeom>
          <a:noFill/>
          <a:ln>
            <a:noFill/>
          </a:ln>
          <a:effectLst>
            <a:glow rad="762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17" tIns="45615" rIns="35917" bIns="45615" rtlCol="0" anchor="ctr"/>
          <a:lstStyle/>
          <a:p>
            <a:pPr algn="ctr"/>
            <a:endParaRPr lang="ru-RU" altLang="ru-RU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endParaRPr lang="ru-RU" altLang="ru-RU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ОСОБЕННОСТИ</a:t>
            </a:r>
          </a:p>
          <a:p>
            <a:pPr algn="ctr"/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КАЗНАЧЕЙСКОГО СОПРОВОЖДЕНИЯ</a:t>
            </a:r>
          </a:p>
          <a:p>
            <a:pPr algn="ctr"/>
            <a:endParaRPr lang="ru-RU" sz="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Расширенное казначейское сопровождения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части контроля: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превышением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размеров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долевого финансирования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соответствием содержащейся в документах, подтверждающих возникновение денежных обязательств, информации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сроках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количестве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поставки товаров (выполнения работ, оказания услуг) условиям концессионных соглашений;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 также проверку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фактов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поставки товаров (выполнения работ, оказания услуг) с использованием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фото- и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видеотехники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8900" y="1927592"/>
            <a:ext cx="6117679" cy="4219208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8" tIns="45615" rIns="91228" bIns="45615" rtlCol="0" anchor="ctr" anchorCtr="0"/>
          <a:lstStyle/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Казначейскому сопровождению подлежат средства, получаемые </a:t>
            </a:r>
          </a:p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юридическими лицами по концессионным соглашениям в части средств финансовой поддержки, предоставляемой Государственной корпораций - </a:t>
            </a:r>
          </a:p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Фондом содействия реформированию жилищно-коммунального</a:t>
            </a:r>
          </a:p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хозяйства на реализацию проектов модернизации систем </a:t>
            </a:r>
          </a:p>
          <a:p>
            <a:pPr algn="ctr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коммунальной инфраструктуры</a:t>
            </a:r>
          </a:p>
        </p:txBody>
      </p:sp>
      <p:pic>
        <p:nvPicPr>
          <p:cNvPr id="11" name="Picture 2" descr="C:\Users\3523\Desktop\ОЭЗ3зззз\ph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0" y="1999841"/>
            <a:ext cx="2086380" cy="210255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89" y="1999841"/>
            <a:ext cx="2116133" cy="2102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050" name="Picture 2" descr="C:\Users\3523\Desktop\Новая паячсяпка\shema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41" y="1934644"/>
            <a:ext cx="2366871" cy="21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523\Desktop\Новая паячсяпка\zhk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29" y="2940607"/>
            <a:ext cx="754719" cy="566375"/>
          </a:xfrm>
          <a:prstGeom prst="rect">
            <a:avLst/>
          </a:prstGeom>
          <a:noFill/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787593" y="4352636"/>
            <a:ext cx="3070907" cy="0"/>
          </a:xfrm>
          <a:prstGeom prst="line">
            <a:avLst/>
          </a:prstGeom>
          <a:ln w="15875" cmpd="thickThin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25481"/>
              </p:ext>
            </p:extLst>
          </p:nvPr>
        </p:nvGraphicFramePr>
        <p:xfrm>
          <a:off x="6747934" y="1922107"/>
          <a:ext cx="5130767" cy="1677010"/>
        </p:xfrm>
        <a:graphic>
          <a:graphicData uri="http://schemas.openxmlformats.org/drawingml/2006/table">
            <a:tbl>
              <a:tblPr>
                <a:effectLst>
                  <a:outerShdw blurRad="114300" dist="38100" dir="30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3437"/>
                <a:gridCol w="1346724"/>
                <a:gridCol w="2200606"/>
              </a:tblGrid>
              <a:tr h="652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Концессионные соглашения,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ед.</a:t>
                      </a:r>
                      <a:endParaRPr lang="ru-RU" sz="13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Сумма</a:t>
                      </a:r>
                      <a:r>
                        <a:rPr lang="ru-RU" sz="14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по концессионным соглашениям,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13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</a:tr>
              <a:tr h="261413">
                <a:tc>
                  <a:txBody>
                    <a:bodyPr/>
                    <a:lstStyle/>
                    <a:p>
                      <a:pPr marL="0" marR="0" indent="0" algn="l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ВСЕГО</a:t>
                      </a:r>
                      <a:endParaRPr lang="ru-RU" sz="12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38</a:t>
                      </a:r>
                      <a:endParaRPr lang="ru-RU" sz="12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13 010,59</a:t>
                      </a:r>
                      <a:endParaRPr lang="ru-RU" sz="12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marL="0" marR="0" indent="0" algn="l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ИСПОЛНЕНО</a:t>
                      </a:r>
                      <a:endParaRPr lang="ru-RU" sz="13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9 845,78</a:t>
                      </a:r>
                      <a:endParaRPr lang="ru-RU" sz="14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</a:tr>
              <a:tr h="43258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НА ИСПОЛНЕНИИ</a:t>
                      </a:r>
                      <a:endParaRPr lang="ru-RU" sz="13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3 164,81</a:t>
                      </a:r>
                      <a:endParaRPr lang="ru-RU" sz="13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204104" y="815774"/>
            <a:ext cx="4591061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Новая папка (3)ываыв\1519295745general_pages_22_february_2018_i58400_fond_kapremonta_obyazali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" y="3067050"/>
            <a:ext cx="1224777" cy="638176"/>
          </a:xfrm>
          <a:prstGeom prst="rect">
            <a:avLst/>
          </a:prstGeom>
          <a:solidFill>
            <a:schemeClr val="accent5">
              <a:lumMod val="40000"/>
              <a:lumOff val="60000"/>
              <a:alpha val="33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30" name="Picture 6" descr="E:\Новая папка (3)ываыв\antig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1" y="2470275"/>
            <a:ext cx="1230772" cy="605088"/>
          </a:xfrm>
          <a:prstGeom prst="rect">
            <a:avLst/>
          </a:prstGeom>
          <a:solidFill>
            <a:schemeClr val="accent5">
              <a:lumMod val="40000"/>
              <a:lumOff val="60000"/>
              <a:alpha val="33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4" name="Picture 5" descr="E:\Новая папка (3)ываыв\e6e23c61e9177c3fe8d76064a8d53569-1024x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" y="1218699"/>
            <a:ext cx="1211655" cy="628650"/>
          </a:xfrm>
          <a:prstGeom prst="rect">
            <a:avLst/>
          </a:prstGeom>
          <a:solidFill>
            <a:schemeClr val="accent5">
              <a:lumMod val="40000"/>
              <a:lumOff val="60000"/>
              <a:alpha val="33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5" name="Picture 7" descr="E:\Новая папка (3)ываыв\Remont_doro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" y="1847350"/>
            <a:ext cx="1226109" cy="614612"/>
          </a:xfrm>
          <a:prstGeom prst="rect">
            <a:avLst/>
          </a:prstGeom>
          <a:solidFill>
            <a:schemeClr val="accent5">
              <a:lumMod val="40000"/>
              <a:lumOff val="60000"/>
              <a:alpha val="33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22304" y="-30842"/>
            <a:ext cx="11669576" cy="35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44" tIns="38966" rIns="77944" bIns="38966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БЮДЖЕТА РЕСПУБЛИКИ КАРЕЛИЯ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4892" y="267912"/>
            <a:ext cx="12049125" cy="45719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90" tIns="45846" rIns="91690" bIns="45846" anchor="ctr"/>
          <a:lstStyle/>
          <a:p>
            <a:pPr algn="r">
              <a:defRPr/>
            </a:pPr>
            <a:r>
              <a:rPr lang="ru-RU" sz="12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Распоряжение Правительства Российской Федерации от 5 мая 2018 г. № 869-р «Об обеспечении казначейского сопровождения средств, получаемых юридическими лицами, бюджетных инвестиций юридическим лицам»</a:t>
            </a:r>
          </a:p>
        </p:txBody>
      </p:sp>
      <p:sp>
        <p:nvSpPr>
          <p:cNvPr id="26" name="Загнутый угол 25"/>
          <p:cNvSpPr/>
          <p:nvPr/>
        </p:nvSpPr>
        <p:spPr>
          <a:xfrm>
            <a:off x="9225339" y="3941388"/>
            <a:ext cx="3031959" cy="2770966"/>
          </a:xfrm>
          <a:prstGeom prst="foldedCorner">
            <a:avLst/>
          </a:prstGeom>
          <a:noFill/>
          <a:ln>
            <a:noFill/>
          </a:ln>
          <a:effectLst>
            <a:glow rad="1143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66" tIns="38977" rIns="77966" bIns="38977" anchor="ctr"/>
          <a:lstStyle/>
          <a:p>
            <a:pPr algn="ctr" defTabSz="1090424">
              <a:lnSpc>
                <a:spcPts val="1507"/>
              </a:lnSpc>
            </a:pPr>
            <a:endParaRPr lang="ru-RU" altLang="ru-RU" sz="11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 defTabSz="1282335">
              <a:defRPr/>
            </a:pPr>
            <a:endParaRPr lang="ru-RU" altLang="ru-RU" sz="11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 defTabSz="1282335">
              <a:defRPr/>
            </a:pPr>
            <a:endParaRPr lang="ru-RU" altLang="ru-RU" sz="11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 defTabSz="1282335"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</a:p>
          <a:p>
            <a:pPr algn="ctr" defTabSz="1282335">
              <a:defRPr/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</a:t>
            </a:r>
          </a:p>
          <a:p>
            <a:pPr algn="ctr" defTabSz="1282335">
              <a:defRPr/>
            </a:pPr>
            <a:endParaRPr lang="ru-RU" alt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82335">
              <a:defRPr/>
            </a:pP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Казначейское сопровождение средств субъекта Российской Федерации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, получаемых юридическими лицами, бюджетных инвестиций юридическим лицам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349262" y="5022201"/>
            <a:ext cx="2765060" cy="0"/>
          </a:xfrm>
          <a:prstGeom prst="line">
            <a:avLst/>
          </a:prstGeom>
          <a:ln w="15875" cmpd="thickThin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"/>
          <p:cNvSpPr txBox="1">
            <a:spLocks/>
          </p:cNvSpPr>
          <p:nvPr/>
        </p:nvSpPr>
        <p:spPr>
          <a:xfrm>
            <a:off x="9448803" y="6494295"/>
            <a:ext cx="2743200" cy="365125"/>
          </a:xfrm>
          <a:prstGeom prst="rect">
            <a:avLst/>
          </a:prstGeom>
        </p:spPr>
        <p:txBody>
          <a:bodyPr vert="horz" lIns="91664" tIns="45839" rIns="91664" bIns="45839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24544" y="1218699"/>
            <a:ext cx="10967456" cy="2486527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91" tIns="45848" rIns="91691" bIns="45848" rtlCol="0" anchor="ctr" anchorCtr="0"/>
          <a:lstStyle/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Авансовые платежи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государственным контрактам (договорам)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поставке товаров, выполнении работ, оказании услуг, заключаемым в 2018 году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сумму 10 млн. рублей и более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предметом которых является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(реконструкция) объектов государственной собственности Республики Карелия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включенных в адресную инвестиционную программу Республики Карелия,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включая государственные контракты (договоры)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источником финансового обеспечения которых являются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дорожного фонда Республики Карелия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авансовые платежи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контрактам (договорам) о поставке товаров, выполнении работ, оказании услуг, заключаемым в 2018 году исполнителями и соисполнителями в рамках их исполнения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Авансовые платежи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государственным контрактам (договорам)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заключаемым в 2018 году получателями средств бюджета Республики Карелия, бюджетными и автономными учреждениями Республики Карелия </a:t>
            </a: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закупки лекарственных средств на сумму 10 млн. рублей и более</a:t>
            </a:r>
            <a:endParaRPr lang="ru-RU" sz="12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инвестиции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юридическим лицам, предоставляемых из бюджета Республики Карелия в соответствии со статьей 80 Бюджетного кодекса Российской Федерации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из бюджета Республики Карелия на обеспечение деятельности Фонда капитального ремонта Республики Карелия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по контрактам (договорам) о поставке товаров, выполнении работ, оказании услуг, заключаемым Фондом капитального ремонта Республики </a:t>
            </a:r>
            <a:r>
              <a:rPr lang="ru-RU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Карелия</a:t>
            </a:r>
            <a:endParaRPr lang="ru-RU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783302"/>
            <a:ext cx="12192000" cy="357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целях исполнения распоряжения Правительства Российской Федерации № 869-р Казначейством России и Правительством Республики Карелия 10 мая 2018 года утвержден План мероприятий («Дорожная карта») по переводу на казначейское сопровождение средств, предоставленных юридическим лицам из бюджета Республики Карелия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29639"/>
              </p:ext>
            </p:extLst>
          </p:nvPr>
        </p:nvGraphicFramePr>
        <p:xfrm>
          <a:off x="-2" y="3761868"/>
          <a:ext cx="9239252" cy="27968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94132"/>
                <a:gridCol w="471754"/>
                <a:gridCol w="990816"/>
                <a:gridCol w="536016"/>
                <a:gridCol w="981567"/>
                <a:gridCol w="771358"/>
                <a:gridCol w="944057"/>
                <a:gridCol w="849232"/>
                <a:gridCol w="900320"/>
              </a:tblGrid>
              <a:tr h="243387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Вид средств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ГК (договора), подлежащие КС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открытых</a:t>
                      </a:r>
                      <a:r>
                        <a:rPr lang="ru-RU" sz="1000" b="1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1" i="0" baseline="0" dirty="0" smtClean="0">
                          <a:solidFill>
                            <a:schemeClr val="tx1"/>
                          </a:solidFill>
                        </a:rPr>
                        <a:t>41 л/с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Поступило 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на 41 л/с (руб.)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Кассовый расход 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с 41 л/с (руб.)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Остаток</a:t>
                      </a:r>
                    </a:p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(руб.)</a:t>
                      </a:r>
                    </a:p>
                    <a:p>
                      <a:pPr algn="ctr"/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3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/>
                        <a:t>Факт</a:t>
                      </a:r>
                      <a:endParaRPr lang="ru-RU" sz="1000" b="1" i="0" dirty="0"/>
                    </a:p>
                  </a:txBody>
                  <a:tcPr marL="36000" marR="36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87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Сумма, руб.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</a:rPr>
                        <a:t>Сумма, руб.</a:t>
                      </a:r>
                      <a:endParaRPr lang="ru-RU" sz="1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672"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Итого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95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4 119 065 984,11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87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4 065 640 334,75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87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b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2 642 785 428,75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b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416 323 836,58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2 226 461 592,17</a:t>
                      </a:r>
                      <a:endParaRPr lang="ru-RU" sz="9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678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обеспечение деятельности Фонда капремонта 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25 990 416,00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25 990 416,00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25 241 408,62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1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25 241 408,62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0,00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678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по контрактам (договорам), заключаемым Фондом капремонта 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141 384 756,30</a:t>
                      </a:r>
                      <a:endParaRPr lang="ru-RU" sz="9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102 718 788,92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66 361 593,12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FF0000"/>
                          </a:solidFill>
                        </a:rPr>
                        <a:t>64 166 910,05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rgbClr val="FF0000"/>
                          </a:solidFill>
                        </a:rPr>
                        <a:t>2 194 683,07</a:t>
                      </a:r>
                      <a:endParaRPr lang="ru-RU" sz="9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619488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Авансовые  платежи по ГК (договорам), включенных в адресную инвестиционную программу, включая средства дорожного фонда,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за счет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3 951 690 811,81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31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3 936 964 970,38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31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2 551 182 427,01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326 915 517,91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2 224 266 909,10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</a:tr>
              <a:tr h="257131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адресной инвестиционной  программы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2 306 011 390,35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2 291 405 140,66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1 651 572 540,97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248 343 587,91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1 403 228 953,06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</a:tr>
              <a:tr h="245272">
                <a:tc>
                  <a:txBody>
                    <a:bodyPr/>
                    <a:lstStyle/>
                    <a:p>
                      <a:pPr marL="0" algn="l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дорожного  фонда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1952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645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679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421,46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1 645 559 829,72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899 609 886,04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78 571 930,00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821 037 956,04</a:t>
                      </a:r>
                      <a:endParaRPr lang="ru-RU" sz="90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649196" y="267912"/>
            <a:ext cx="9231427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0960" y="-656"/>
            <a:ext cx="6254369" cy="63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44" tIns="38966" rIns="77944" bIns="38966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eaLnBrk="0" hangingPunct="0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ФОНДА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«НАЦИОНАЛЬНОЕ КУЛЬТУРНОЕ НАСЛЕДИЕ»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06" y="542967"/>
            <a:ext cx="12065605" cy="457199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Распоряжение Правительства Российской Федерации от 15 сентября 2018 г. № 1942-р «Об обеспечении казначейского сопровождения средств, получаемых Фондом проектов социального и культурного назначения «Национальное культурное наследие» (в </a:t>
            </a:r>
            <a:r>
              <a:rPr lang="ru-RU" sz="11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ред. от </a:t>
            </a:r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29 октября 2018 г. № 2331-р)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76599" y="993043"/>
            <a:ext cx="8848731" cy="2199043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91" tIns="45848" rIns="91691" bIns="45848" rtlCol="0" anchor="ctr" anchorCtr="0"/>
          <a:lstStyle/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получаемые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расходуемые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фондом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 социального и культурного назначения 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«Национальное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культурное 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наследие» (Фонд)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результате финансово-хозяйственной деятельности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исключением средств, связанных с исполнением договоров о поставке товаров, выполнении работ, оказании услуг, связанных с обеспечением деятельности 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Фонда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юридического 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лица.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Расчеты, связанные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исполнением договоров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выполнение проектных и изыскательских работ, строительство объектов капитального строительства,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заключаемых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исполнителями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Расчеты, связанные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исполнением контрактов (договоров)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поставке товаров, выполнении работ, оказании услуг,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заключаемых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исполнителями с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соисполнителями.</a:t>
            </a:r>
          </a:p>
          <a:p>
            <a:pPr marL="172325" indent="-172325" algn="just">
              <a:buFont typeface="Wingdings" panose="05000000000000000000" pitchFamily="2" charset="2"/>
              <a:buChar char="ü"/>
            </a:pP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Авансовые платежи</a:t>
            </a:r>
            <a:r>
              <a:rPr lang="ru-RU" sz="135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35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ru-RU" sz="13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и более по контрактам (договорам) о поставке товаров, выполнении работ, оказании услуг, источником финансового обеспечения которых являются указанные средства.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9448803" y="6494295"/>
            <a:ext cx="2743200" cy="365125"/>
          </a:xfrm>
          <a:prstGeom prst="rect">
            <a:avLst/>
          </a:prstGeom>
        </p:spPr>
        <p:txBody>
          <a:bodyPr vert="horz" lIns="91664" tIns="45839" rIns="91664" bIns="45839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24925" y="3358343"/>
            <a:ext cx="3216886" cy="3135644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  <a:effectLst>
            <a:glow rad="889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Договор пожертвования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денежных средств от 3 сентября 2018 г. № 18/Д-2018 РНГ, заключенный между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Фондом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и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АО «РОСНЕФТЕГАЗ»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;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Сумма договора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27 583,4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млн. рублей;</a:t>
            </a:r>
          </a:p>
          <a:p>
            <a:pPr algn="ctr"/>
            <a:endParaRPr lang="ru-RU" sz="100" i="1" dirty="0" smtClean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/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7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сентября 2018 года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Фонду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в УФК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по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Москве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/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открыт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лицевой счет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№ 41736167190.</a:t>
            </a:r>
          </a:p>
          <a:p>
            <a:pPr algn="ctr"/>
            <a:endParaRPr lang="ru-RU" sz="900" b="1" i="1" dirty="0" smtClean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Договор 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пожертвования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денежных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средств от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27 ноября </a:t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2018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№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22/Д-2018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РНГ, заключенный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между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Фондом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и 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АО «РОСНЕФТЕГАЗ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»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;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Сумма 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договора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28 183,7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млн. рублей;</a:t>
            </a:r>
          </a:p>
          <a:p>
            <a:pPr algn="ctr"/>
            <a:endParaRPr lang="ru-RU" sz="100" i="1" dirty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/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ноября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2018 года Фонду в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УФК по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Москве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/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открыт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лицевой счет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№ 41736201660.</a:t>
            </a:r>
          </a:p>
          <a:p>
            <a:pPr algn="ctr"/>
            <a:endParaRPr lang="ru-RU" sz="900" b="1" i="1" dirty="0" smtClean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Договор пожертвования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денежных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средств от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27 ноября </a:t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2018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№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23/Д-2018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РНГ, заключенный между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Фондом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и 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АО «РОСНЕФТЕГАЗ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»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;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Сумма 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договора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29 880,0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млн. рублей;</a:t>
            </a:r>
          </a:p>
          <a:p>
            <a:pPr algn="ctr"/>
            <a:endParaRPr lang="ru-RU" sz="100" i="1" dirty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  <a:p>
            <a:pPr algn="ctr"/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28 ноября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2018 года Фонду в УФК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 по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г. Москве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/>
            </a:r>
            <a:b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</a:b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открыт </a:t>
            </a: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лицевой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счет </a:t>
            </a: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 Light" charset="0"/>
                <a:cs typeface="Times New Roman" panose="02020603050405020304" pitchFamily="18" charset="0"/>
              </a:rPr>
              <a:t>№ 41736201670.</a:t>
            </a:r>
            <a:endParaRPr lang="ru-RU" sz="900" b="1" i="1" dirty="0">
              <a:solidFill>
                <a:prstClr val="black"/>
              </a:solidFill>
              <a:latin typeface="Times New Roman" panose="02020603050405020304" pitchFamily="18" charset="0"/>
              <a:ea typeface="Open Sans Condensed Light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10D3BE30-4A6D-48A4-B854-1159F0D2D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61319"/>
              </p:ext>
            </p:extLst>
          </p:nvPr>
        </p:nvGraphicFramePr>
        <p:xfrm>
          <a:off x="3271613" y="3333405"/>
          <a:ext cx="5547647" cy="31359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88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7967"/>
                <a:gridCol w="1180807"/>
                <a:gridCol w="736824"/>
                <a:gridCol w="878521"/>
                <a:gridCol w="774609"/>
              </a:tblGrid>
              <a:tr h="874067">
                <a:tc rowSpan="2"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Договор </a:t>
                      </a:r>
                    </a:p>
                    <a:p>
                      <a:pPr marL="0" algn="ctr" defTabSz="914104" rtl="0" eaLnBrk="1" fontAlgn="ctr" latinLnBrk="0" hangingPunct="1"/>
                      <a:endParaRPr lang="ru-RU" sz="1100" b="0" i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контрактов,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0" i="0" u="none" strike="noStrike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Поступило на 41 л/с исполнителей (соисполнителей)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 руб.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Кассовый расход с 41 л/с исполнителей (соисполнителей), млн. руб. 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594319"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 41 л/с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 счета в кредитные организации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Остаток</a:t>
                      </a:r>
                      <a:endParaRPr lang="ru-RU" sz="11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927">
                <a:tc gridSpan="6"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  № 18/Д-2018РНГ</a:t>
                      </a:r>
                    </a:p>
                  </a:txBody>
                  <a:tcPr marL="36000" marR="0" marT="3600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927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cap="all" dirty="0" err="1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владивосток</a:t>
                      </a:r>
                      <a:endParaRPr lang="ru-RU" sz="105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5 094,39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741,00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269,00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4 084,39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92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  № 22/Д-2018 РНГ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F2F8E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2F8EE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2F8E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2F8E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F2F8EE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927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cap="all" dirty="0" err="1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калининград</a:t>
                      </a:r>
                      <a:endParaRPr lang="ru-RU" sz="105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5 050,63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235,00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51,28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4 764,35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927">
                <a:tc gridSpan="6">
                  <a:txBody>
                    <a:bodyPr/>
                    <a:lstStyle/>
                    <a:p>
                      <a:pPr marL="0" algn="l" defTabSz="930804" rtl="0" eaLnBrk="1" fontAlgn="b" latinLnBrk="0" hangingPunct="1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  № 23/Д-2018 РНГ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100" b="1" i="0" u="none" strike="noStrike" dirty="0">
                        <a:solidFill>
                          <a:srgbClr val="1F4E79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7927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cap="all" dirty="0" err="1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севастополь</a:t>
                      </a:r>
                      <a:endParaRPr lang="ru-RU" sz="105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1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5 068,60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60,00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67,68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4 940,92</a:t>
                      </a:r>
                      <a:endParaRPr lang="ru-RU" sz="11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" y="3333404"/>
            <a:ext cx="3041530" cy="3135952"/>
          </a:xfrm>
          <a:prstGeom prst="rect">
            <a:avLst/>
          </a:prstGeom>
          <a:noFill/>
          <a:ln>
            <a:noFill/>
          </a:ln>
          <a:effectLst>
            <a:glow rad="114300">
              <a:schemeClr val="accent1">
                <a:alpha val="0"/>
              </a:schemeClr>
            </a:glow>
            <a:outerShdw blurRad="127000" dist="50800" dir="3720000" algn="tl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0" y="5804081"/>
            <a:ext cx="1990725" cy="498707"/>
          </a:xfrm>
          <a:prstGeom prst="rect">
            <a:avLst/>
          </a:prstGeom>
          <a:noFill/>
          <a:ln>
            <a:noFill/>
          </a:ln>
          <a:effectLst>
            <a:glow rad="50800">
              <a:schemeClr val="bg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" y="993044"/>
            <a:ext cx="3041530" cy="2199042"/>
          </a:xfrm>
          <a:prstGeom prst="rect">
            <a:avLst/>
          </a:prstGeom>
          <a:noFill/>
          <a:ln>
            <a:noFill/>
          </a:ln>
          <a:effectLst>
            <a:outerShdw blurRad="127000" dist="50800" dir="372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980492" y="571029"/>
            <a:ext cx="6035304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76206" y="3331701"/>
            <a:ext cx="3051055" cy="316259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24" tIns="45613" rIns="91224" bIns="45613" anchor="ctr"/>
          <a:lstStyle/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7185" y="991620"/>
            <a:ext cx="3051055" cy="220046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24" tIns="45613" rIns="91224" bIns="45613" anchor="ctr"/>
          <a:lstStyle/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3399" r="34935" b="13314"/>
          <a:stretch/>
        </p:blipFill>
        <p:spPr bwMode="auto">
          <a:xfrm>
            <a:off x="812800" y="2943969"/>
            <a:ext cx="2192868" cy="33719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240" y="156210"/>
            <a:ext cx="11513180" cy="120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/>
          <a:p>
            <a:pPr algn="r" eaLnBrk="0" hangingPunct="0"/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УКАЗАНИЕ ПРЕЗИДЕНТА РОССИЙСКОЙ ФЕДЕРАЦИИ В.В. ПУТИНА ОТ 30 АПРЕЛЯ 2018 Г. № ПР-734 ПОРУЧЕНИЕ ПЕРВОГО ЗАМЕСТИТЕЛЯ ПРАВИТЕЛЬСТВА РОССИЙСКОЙ ФЕДЕРАЦИИ – МИНИСТРА ФИНАНСОВ РОССИЙСКОЙ ФЕДЕРАЦИИ А.Г.СИЛУАНОВА </a:t>
            </a:r>
          </a:p>
          <a:p>
            <a:pPr algn="r" eaLnBrk="0" hangingPunct="0"/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26 МАЯ 2018 № СА-П13-2940</a:t>
            </a:r>
            <a:endParaRPr lang="ru-RU" altLang="ru-RU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7" y="2273236"/>
            <a:ext cx="2336800" cy="34750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764280" y="1661160"/>
            <a:ext cx="8068939" cy="5089580"/>
          </a:xfrm>
          <a:prstGeom prst="wedgeRectCallout">
            <a:avLst>
              <a:gd name="adj1" fmla="val -60780"/>
              <a:gd name="adj2" fmla="val -740"/>
            </a:avLst>
          </a:prstGeom>
          <a:solidFill>
            <a:schemeClr val="bg1">
              <a:lumMod val="95000"/>
              <a:alpha val="31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0" rIns="36000" bIns="0">
            <a:noAutofit/>
          </a:bodyPr>
          <a:lstStyle/>
          <a:p>
            <a:pPr algn="ctr"/>
            <a:r>
              <a:rPr lang="ru-RU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ДО 1 ФЕВРАЛЯ 2019 ГОДА:</a:t>
            </a:r>
          </a:p>
          <a:p>
            <a:pPr algn="ctr"/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Обеспечить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проведение оценки достигнутого уровня казначейского сопровождения, а также применяемых форм, процедур, методов и способов его осуществления на предмет достижения эффективности и результативности контроля использования бюджетных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средств;</a:t>
            </a:r>
          </a:p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Определить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приоритетные направления дальнейшего внедрения казначейского сопровождения бюджетных средств, обеспечив при этом формирование необходимой нормативной правовой базы для его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осуществления;</a:t>
            </a:r>
          </a:p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Организовать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эффективное взаимодействие Федерального казначейства и иных уполномоченных органов государственного контроля и надзора с целью своевременного выявления рисков при использовании бюджетных средств, сформировав правовые основания применения информации, полученной в рамках межведомственного взаимодействия, для предупреждения и предотвращения финансовых нарушений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" y="1553684"/>
            <a:ext cx="2286082" cy="36858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42361" y="1356502"/>
            <a:ext cx="8267059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7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781" y="98624"/>
            <a:ext cx="10053949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/>
          <a:p>
            <a:pPr algn="r" eaLnBrk="0" hangingPunct="0"/>
            <a:r>
              <a:rPr lang="ru-RU" alt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ПОРУЧЕНИЕ  ПРЕЗИДЕНТА РОССИЙСКОЙ ФЕДЕРАЦИИ В.В. ПУТИНА </a:t>
            </a:r>
          </a:p>
          <a:p>
            <a:pPr algn="r" eaLnBrk="0" hangingPunct="0"/>
            <a:r>
              <a:rPr lang="ru-RU" alt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17 ДЕКАБРЯ  2018 Г. № ПР-2417</a:t>
            </a:r>
            <a:endParaRPr lang="ru-RU" alt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4192279" y="1310462"/>
            <a:ext cx="7737451" cy="4573239"/>
          </a:xfrm>
          <a:prstGeom prst="wedgeRectCallout">
            <a:avLst>
              <a:gd name="adj1" fmla="val -57356"/>
              <a:gd name="adj2" fmla="val -9266"/>
            </a:avLst>
          </a:prstGeom>
          <a:solidFill>
            <a:schemeClr val="bg1">
              <a:lumMod val="95000"/>
              <a:alpha val="31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В </a:t>
            </a:r>
            <a:r>
              <a:rPr lang="ru-RU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целях осуществления закупок товаров, работ услуг </a:t>
            </a:r>
            <a:endParaRPr lang="ru-RU" cap="all" dirty="0" smtClean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для </a:t>
            </a:r>
            <a:r>
              <a:rPr lang="ru-RU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государственных (муниципальных) нужд </a:t>
            </a:r>
            <a:endParaRPr lang="ru-RU" cap="all" dirty="0" smtClean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по </a:t>
            </a:r>
            <a:r>
              <a:rPr lang="ru-RU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оптимальным ценам обеспечить:</a:t>
            </a:r>
          </a:p>
          <a:p>
            <a:pPr algn="ctr"/>
            <a:endParaRPr lang="ru-RU" cap="all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   </a:t>
            </a:r>
            <a:r>
              <a:rPr lang="ru-RU" sz="20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спользование механизма формирования и раскрытия структуры цены контрактов с единственным поставщиком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Open Sans Condensed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 Проведение контрольных мероприятий в отношении закупки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у единственного поставщика в случае признания конкурентной процедуры несостоявшейся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Open Sans Condensed" panose="020B060402020202020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 В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целях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эффективности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расходования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средств автоматизированный контроль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соблюдения сроков исполнения контрактов и начисления штрафов (пений) за их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Condensed" panose="020B0604020202020204" charset="0"/>
              </a:rPr>
              <a:t>нарушение</a:t>
            </a:r>
            <a:endParaRPr lang="ru-RU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88102" y="806474"/>
            <a:ext cx="8741628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8" t="24031" r="38698" b="16952"/>
          <a:stretch/>
        </p:blipFill>
        <p:spPr bwMode="auto">
          <a:xfrm>
            <a:off x="1000346" y="1822065"/>
            <a:ext cx="2509283" cy="40616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4" t="12657" r="37951" b="28621"/>
          <a:stretch/>
        </p:blipFill>
        <p:spPr bwMode="auto">
          <a:xfrm>
            <a:off x="202021" y="1310463"/>
            <a:ext cx="2636874" cy="39127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2700000" algn="tl" rotWithShape="0">
              <a:prstClr val="black">
                <a:alpha val="2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03936" y="1078205"/>
            <a:ext cx="1106714" cy="38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83" tIns="38788" rIns="77583" bIns="3878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9449499" y="6491307"/>
            <a:ext cx="2743200" cy="365125"/>
          </a:xfrm>
          <a:prstGeom prst="rect">
            <a:avLst/>
          </a:prstGeom>
        </p:spPr>
        <p:txBody>
          <a:bodyPr vert="horz" lIns="93079" tIns="46543" rIns="93079" bIns="46543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90833" y="72962"/>
            <a:ext cx="10053949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/>
          <a:p>
            <a:pPr algn="r" eaLnBrk="0" hangingPunct="0"/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РЕЗУЛЬТАТЫ КАЗНАЧЕЙСКОГО СОПРОВОЖДЕНИЯ</a:t>
            </a:r>
          </a:p>
          <a:p>
            <a:pPr algn="r" eaLnBrk="0" hangingPunct="0"/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2016 – </a:t>
            </a:r>
            <a:r>
              <a:rPr lang="ru-RU" alt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2018 </a:t>
            </a:r>
            <a:r>
              <a:rPr lang="ru-RU" alt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ГОДАХ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93439"/>
              </p:ext>
            </p:extLst>
          </p:nvPr>
        </p:nvGraphicFramePr>
        <p:xfrm>
          <a:off x="342229" y="1172650"/>
          <a:ext cx="11602553" cy="5318657"/>
        </p:xfrm>
        <a:graphic>
          <a:graphicData uri="http://schemas.openxmlformats.org/drawingml/2006/table">
            <a:tbl>
              <a:tblPr firstRow="1" bandRow="1">
                <a:effectLst>
                  <a:outerShdw blurRad="114300" dist="38100" dir="30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424245"/>
                <a:gridCol w="1554480"/>
                <a:gridCol w="1529542"/>
                <a:gridCol w="656706"/>
                <a:gridCol w="573578"/>
                <a:gridCol w="806334"/>
                <a:gridCol w="881149"/>
                <a:gridCol w="822960"/>
                <a:gridCol w="723208"/>
                <a:gridCol w="814660"/>
                <a:gridCol w="847885"/>
                <a:gridCol w="967806"/>
              </a:tblGrid>
              <a:tr h="1175091">
                <a:tc gridSpan="3">
                  <a:txBody>
                    <a:bodyPr/>
                    <a:lstStyle/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Количество ГК / соглашений / сумма, млн. руб.</a:t>
                      </a:r>
                    </a:p>
                    <a:p>
                      <a:pPr algn="ctr"/>
                      <a:endParaRPr lang="ru-RU" sz="11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1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юридических лиц</a:t>
                      </a:r>
                      <a:endParaRPr lang="ru-RU" sz="11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1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Результаты санкционирования операций </a:t>
                      </a:r>
                    </a:p>
                    <a:p>
                      <a:pPr algn="ctr"/>
                      <a:r>
                        <a:rPr lang="ru-RU" sz="11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на лицевых счетах юридических лиц</a:t>
                      </a:r>
                      <a:endParaRPr lang="ru-RU" sz="11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отказанных</a:t>
                      </a:r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69280">
                <a:tc>
                  <a:txBody>
                    <a:bodyPr/>
                    <a:lstStyle/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2016 г. </a:t>
                      </a:r>
                    </a:p>
                    <a:p>
                      <a:pPr algn="ctr"/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2017 г.</a:t>
                      </a:r>
                    </a:p>
                    <a:p>
                      <a:pPr algn="ctr"/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2018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2016 г.-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2017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2018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2016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b="1" kern="1200" cap="all" dirty="0" smtClean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2017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  <a:p>
                      <a:pPr algn="ctr"/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2018 г.</a:t>
                      </a:r>
                      <a:endParaRPr lang="ru-RU" sz="1100" b="1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790051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ГК, соглашения 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кол-во/ сумма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ГК, соглашения 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кол-во/ сумма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ГК, соглашения 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кол-во/ сумма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200" b="0" i="0" kern="12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предъяв</a:t>
                      </a: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-ленных  п/п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200" b="0" i="0" kern="12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отка-занных</a:t>
                      </a: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п/п,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200" b="0" i="0" kern="12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предъяв</a:t>
                      </a: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-ленных п/п </a:t>
                      </a: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200" b="0" i="0" kern="12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отка-занных</a:t>
                      </a:r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п/п,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</a:p>
                    <a:p>
                      <a:pPr algn="ctr"/>
                      <a:endParaRPr lang="ru-RU" sz="1200" b="0" i="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200" b="0" i="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принятых п/п, сумма</a:t>
                      </a:r>
                    </a:p>
                  </a:txBody>
                  <a:tcPr marL="27000" marR="27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200" b="0" i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отказанных п/п, сумма</a:t>
                      </a:r>
                    </a:p>
                    <a:p>
                      <a:pPr algn="ctr"/>
                      <a:endParaRPr lang="ru-RU" sz="1200" b="0" i="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36000" marB="36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2F8EE"/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7286"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9 353/ 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1 053 583,8</a:t>
                      </a:r>
                    </a:p>
                    <a:p>
                      <a:pPr marL="0" marR="0" indent="0" algn="ctr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47 114/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2 123 431,86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59 918/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6 635 785,79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17 520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32 985</a:t>
                      </a: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492 064</a:t>
                      </a:r>
                    </a:p>
                  </a:txBody>
                  <a:tcPr marL="0" marR="0" marT="36000" marB="36000" anchor="ctr"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81 730/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553 557,7</a:t>
                      </a: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1 102 061</a:t>
                      </a: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208 248/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1 013 478,8</a:t>
                      </a: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1 458 954/ 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4 118 927,32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314 801/ </a:t>
                      </a:r>
                    </a:p>
                    <a:p>
                      <a:pPr marL="0" marR="0" lvl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1 810 134,70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604 779/ </a:t>
                      </a:r>
                    </a:p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3 377 171,2</a:t>
                      </a:r>
                      <a:endParaRPr lang="ru-RU" sz="1100" b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1" name="Номер слайда 2"/>
          <p:cNvSpPr txBox="1">
            <a:spLocks/>
          </p:cNvSpPr>
          <p:nvPr/>
        </p:nvSpPr>
        <p:spPr>
          <a:xfrm>
            <a:off x="11110280" y="780812"/>
            <a:ext cx="834501" cy="365125"/>
          </a:xfrm>
          <a:prstGeom prst="rect">
            <a:avLst/>
          </a:prstGeom>
        </p:spPr>
        <p:txBody>
          <a:bodyPr vert="horz" lIns="93079" tIns="46543" rIns="93079" bIns="46543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млн. руб.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44489" y="756068"/>
            <a:ext cx="8094839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31720"/>
              </p:ext>
            </p:extLst>
          </p:nvPr>
        </p:nvGraphicFramePr>
        <p:xfrm>
          <a:off x="598434" y="1245750"/>
          <a:ext cx="11066824" cy="466368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804890"/>
                <a:gridCol w="1349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6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1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5837"/>
              </a:tblGrid>
              <a:tr h="407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0" algn="ctr" defTabSz="930804" rtl="0" eaLnBrk="1" fontAlgn="ctr" latinLnBrk="0" hangingPunct="1"/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solidFill>
                      <a:srgbClr val="F2F8EE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246"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решений Правительства РФ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773"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 расширенным казначейским сопровождением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2306"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проверок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805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2 265</a:t>
                      </a: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308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3 071</a:t>
                      </a: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0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365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21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выявленных нарушений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рублей)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13,64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330,39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302,98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30804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647,01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59024" y="6500832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79037" y="365188"/>
            <a:ext cx="7394533" cy="399897"/>
          </a:xfrm>
          <a:prstGeom prst="rect">
            <a:avLst/>
          </a:prstGeom>
        </p:spPr>
        <p:txBody>
          <a:bodyPr wrap="square" lIns="91228" tIns="45615" rIns="91228" bIns="45615">
            <a:spAutoFit/>
          </a:bodyPr>
          <a:lstStyle/>
          <a:p>
            <a:pPr algn="r" font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РЕШЕНИЯ ПРАВИТЕЛЬСТВА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РОССИЙСКОЙ ФЕДЕРАЦИИ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44489" y="756068"/>
            <a:ext cx="8094839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нутый угол 19"/>
          <p:cNvSpPr/>
          <p:nvPr/>
        </p:nvSpPr>
        <p:spPr>
          <a:xfrm>
            <a:off x="8847667" y="4136164"/>
            <a:ext cx="3191661" cy="2633434"/>
          </a:xfrm>
          <a:prstGeom prst="foldedCorner">
            <a:avLst/>
          </a:prstGeom>
          <a:noFill/>
          <a:ln>
            <a:noFill/>
          </a:ln>
          <a:effectLst>
            <a:glow rad="1143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69" tIns="38780" rIns="77569" bIns="38780" anchor="ctr"/>
          <a:lstStyle/>
          <a:p>
            <a:pPr algn="ctr" defTabSz="1084882">
              <a:lnSpc>
                <a:spcPts val="1500"/>
              </a:lnSpc>
            </a:pPr>
            <a:endParaRPr lang="ru-RU" alt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084882">
              <a:lnSpc>
                <a:spcPts val="1500"/>
              </a:lnSpc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ОСОБЕННОСТИ </a:t>
            </a:r>
          </a:p>
          <a:p>
            <a:pPr algn="ctr" defTabSz="1084882">
              <a:lnSpc>
                <a:spcPts val="1500"/>
              </a:lnSpc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СОПРОВОЖДЕНИЯ</a:t>
            </a:r>
          </a:p>
          <a:p>
            <a:pPr algn="ctr" defTabSz="1084882">
              <a:lnSpc>
                <a:spcPts val="1500"/>
              </a:lnSpc>
            </a:pPr>
            <a:endParaRPr lang="ru-RU" altLang="ru-RU" sz="12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algn="ctr" defTabSz="1084882">
              <a:lnSpc>
                <a:spcPts val="1500"/>
              </a:lnSpc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Комбинированное казначейское </a:t>
            </a:r>
          </a:p>
          <a:p>
            <a:pPr algn="ctr" defTabSz="1084882">
              <a:lnSpc>
                <a:spcPts val="1500"/>
              </a:lnSpc>
            </a:pPr>
            <a:r>
              <a:rPr lang="ru-RU" alt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и банковское сопровождение </a:t>
            </a: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государственного контракта, контрактов (договоров) на выполнение работ по проектированию и строительству транспортного перехода через Керченский пролив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750" y="109953"/>
            <a:ext cx="11826576" cy="6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44" tIns="38966" rIns="77944" bIns="3896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eaLnBrk="0" hangingPunct="0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dirty="0"/>
              <a:t>КАЗНАЧЕЙСКОЕ СОПРОВОЖДЕНИЕ ГОСУДАРСТВЕННОГО КОНТРАКТА </a:t>
            </a:r>
            <a:br>
              <a:rPr lang="ru-RU" dirty="0"/>
            </a:br>
            <a:r>
              <a:rPr lang="ru-RU" dirty="0"/>
              <a:t>ПО СТРОИТЕЛЬСТВУ ПЕРЕХОДА ЧЕРЕЗ  КЕРЧЕНСКИЙ ПРОЛИВ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24" y="1035750"/>
            <a:ext cx="10724877" cy="601037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endParaRPr lang="ru-RU" altLang="ru-RU" sz="1100" cap="all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alt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Распоряжение Правительства Российской Федерации от 30 января 2015 г. № 118-р </a:t>
            </a:r>
          </a:p>
          <a:p>
            <a:pPr algn="ctr"/>
            <a:r>
              <a:rPr lang="ru-RU" altLang="ru-RU" sz="11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в </a:t>
            </a:r>
            <a:r>
              <a:rPr lang="ru-RU" alt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редакции распоряжения Правительства Российской Федерации от 5 июля 2016 г. № </a:t>
            </a:r>
            <a:r>
              <a:rPr lang="ru-RU" altLang="ru-RU" sz="11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1416-р</a:t>
            </a:r>
            <a:endParaRPr lang="ru-RU" altLang="ru-RU" sz="1100" cap="all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  <a:p>
            <a:pPr algn="ctr"/>
            <a:endParaRPr lang="ru-RU" altLang="ru-RU" sz="1100" cap="all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443720" y="1837100"/>
            <a:ext cx="6595608" cy="2136694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69" tIns="38780" rIns="77569" bIns="38780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1500"/>
              </a:lnSpc>
            </a:pPr>
            <a:endParaRPr lang="ru-RU" altLang="ru-RU" sz="1400" b="1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1500"/>
              </a:lnSpc>
            </a:pP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Государственный контракт от 17 февраля 2015 г. № 2, </a:t>
            </a:r>
          </a:p>
          <a:p>
            <a:pPr algn="ctr" eaLnBrk="1" hangingPunct="1">
              <a:lnSpc>
                <a:spcPts val="1500"/>
              </a:lnSpc>
            </a:pP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заключенный ФКУ «Управление федеральных автомобильных дорог «Тамань» </a:t>
            </a:r>
          </a:p>
          <a:p>
            <a:pPr algn="ctr" eaLnBrk="1" hangingPunct="1">
              <a:lnSpc>
                <a:spcPts val="1500"/>
              </a:lnSpc>
            </a:pP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с ООО «СТРОЙГАЗМОНТАЖ» </a:t>
            </a:r>
            <a:r>
              <a:rPr lang="ru-RU" alt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на </a:t>
            </a:r>
            <a:r>
              <a:rPr lang="ru-RU" alt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выполнение работ по </a:t>
            </a:r>
            <a:r>
              <a:rPr lang="ru-RU" alt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проектированию</a:t>
            </a:r>
            <a:br>
              <a:rPr lang="ru-RU" alt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</a:br>
            <a:r>
              <a:rPr lang="ru-RU" alt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и </a:t>
            </a:r>
            <a:r>
              <a:rPr lang="ru-RU" alt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строительству транспортного </a:t>
            </a:r>
            <a:r>
              <a:rPr lang="ru-RU" altLang="ru-RU" sz="13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перехода </a:t>
            </a:r>
            <a:r>
              <a:rPr lang="ru-RU" altLang="ru-RU" sz="1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Times New Roman" panose="02020603050405020304" pitchFamily="18" charset="0"/>
              </a:rPr>
              <a:t>через Керченский пролив</a:t>
            </a:r>
            <a:endParaRPr lang="ru-RU" altLang="ru-RU" sz="13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algn="ctr" eaLnBrk="1" hangingPunct="1">
              <a:lnSpc>
                <a:spcPts val="1400"/>
              </a:lnSpc>
            </a:pPr>
            <a:r>
              <a:rPr lang="ru-RU" alt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Стоимость государственного контракта - </a:t>
            </a:r>
            <a:r>
              <a:rPr lang="ru-RU" altLang="ru-RU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228 млрд. рублей</a:t>
            </a:r>
          </a:p>
          <a:p>
            <a:pPr algn="ctr" eaLnBrk="1" hangingPunct="1">
              <a:lnSpc>
                <a:spcPts val="1400"/>
              </a:lnSpc>
            </a:pPr>
            <a:endParaRPr lang="ru-RU" altLang="ru-RU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  <a:p>
            <a:pPr algn="ctr" eaLnBrk="1" hangingPunct="1">
              <a:lnSpc>
                <a:spcPts val="1400"/>
              </a:lnSpc>
            </a:pP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Поступило на лицевые счета исполнителей в ТОФК –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173,03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млрд. рублей</a:t>
            </a:r>
          </a:p>
          <a:p>
            <a:pPr algn="ctr" eaLnBrk="1" hangingPunct="1">
              <a:lnSpc>
                <a:spcPts val="1400"/>
              </a:lnSpc>
            </a:pP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Кассовый расход в кредитные организации –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170,43 млрд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. рублей</a:t>
            </a:r>
          </a:p>
          <a:p>
            <a:pPr algn="ctr" eaLnBrk="1" hangingPunct="1">
              <a:lnSpc>
                <a:spcPts val="1400"/>
              </a:lnSpc>
            </a:pP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Остаток на лицевых счетах исполнителей в ТОФК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– 2,60 млрд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. рублей</a:t>
            </a:r>
          </a:p>
          <a:p>
            <a:pPr algn="ctr" eaLnBrk="1" hangingPunct="1">
              <a:lnSpc>
                <a:spcPts val="1400"/>
              </a:lnSpc>
            </a:pPr>
            <a:endParaRPr lang="ru-RU" sz="14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51" name="Picture 3" descr="C:\Users\3523\Desktop\МОСТ\dlya_kerchenskogo_mosta_nachali_sobirat_sudokhodnye_prolety_dorogi_rossi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0" y="1838142"/>
            <a:ext cx="5039846" cy="4931456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 вниз 7"/>
          <p:cNvSpPr/>
          <p:nvPr/>
        </p:nvSpPr>
        <p:spPr>
          <a:xfrm>
            <a:off x="2587331" y="2211659"/>
            <a:ext cx="2497240" cy="1414207"/>
          </a:xfrm>
          <a:prstGeom prst="downArrow">
            <a:avLst>
              <a:gd name="adj1" fmla="val 71233"/>
              <a:gd name="adj2" fmla="val 4823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84000"/>
                </a:schemeClr>
              </a:gs>
              <a:gs pos="100000">
                <a:schemeClr val="accent1">
                  <a:tint val="44500"/>
                  <a:satMod val="160000"/>
                  <a:alpha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8" tIns="45615" rIns="91228" bIns="45615" rtlCol="0" anchor="ctr"/>
          <a:lstStyle/>
          <a:p>
            <a:pPr algn="ctr"/>
            <a:endParaRPr lang="ru-RU" sz="1100" b="1" dirty="0">
              <a:solidFill>
                <a:srgbClr val="C00000"/>
              </a:solidFill>
            </a:endParaRP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16 МАЯ 2018 ГОДА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ОТКРЫТО ДВИЖЕНИЕ ПО АВТОМОБИЛЬНОЙ ЧАСТИ КРЫМСКОГО МОСТА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32395" y="5069751"/>
            <a:ext cx="2726383" cy="1323974"/>
          </a:xfrm>
          <a:prstGeom prst="upArrow">
            <a:avLst>
              <a:gd name="adj1" fmla="val 71661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84000"/>
                </a:schemeClr>
              </a:gs>
              <a:gs pos="100000">
                <a:schemeClr val="accent1">
                  <a:tint val="44500"/>
                  <a:satMod val="160000"/>
                  <a:alpha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8" tIns="45615" rIns="91228" bIns="45615"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ОТКРЫТИЕ ДВИЖЕНИЯ ПО ЖЕЛЕЗНОДОРОЖНОЙ ЧАСТИ КРЫМСКОГО МОСТА ЗАПЛАНИРОВАНО </a:t>
            </a:r>
          </a:p>
          <a:p>
            <a:pPr algn="ctr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ДЕКАБРЬ 2019 ГОДА </a:t>
            </a:r>
          </a:p>
          <a:p>
            <a:pPr algn="ctr"/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453422" y="4768757"/>
            <a:ext cx="1969639" cy="0"/>
          </a:xfrm>
          <a:prstGeom prst="line">
            <a:avLst/>
          </a:prstGeom>
          <a:ln w="15875" cmpd="thickThin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085706"/>
              </p:ext>
            </p:extLst>
          </p:nvPr>
        </p:nvGraphicFramePr>
        <p:xfrm>
          <a:off x="5435123" y="4144715"/>
          <a:ext cx="3387143" cy="2633101"/>
        </p:xfrm>
        <a:graphic>
          <a:graphicData uri="http://schemas.openxmlformats.org/drawingml/2006/table">
            <a:tbl>
              <a:tblPr>
                <a:effectLst>
                  <a:outerShdw blurRad="114300" dist="38100" dir="30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42452"/>
                <a:gridCol w="694524"/>
                <a:gridCol w="1050167"/>
              </a:tblGrid>
              <a:tr h="2466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ВСЕГО КОНТРАКТОВ,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1 307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5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ТОФК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1 305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 кредитной организации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0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1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2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3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414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4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654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5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140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  <a:tr h="233284"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Контрактов 6 уровня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2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198" tIns="45605" rIns="91198" bIns="45605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1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222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6832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444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0545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3666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192777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48890" algn="l" defTabSz="912227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44489" y="756068"/>
            <a:ext cx="8094839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215643" y="1846688"/>
            <a:ext cx="5039846" cy="4931456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24" tIns="45613" rIns="91224" bIns="45613" anchor="ctr"/>
          <a:lstStyle/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Блок-схема: альтернативный процесс 88"/>
          <p:cNvSpPr/>
          <p:nvPr/>
        </p:nvSpPr>
        <p:spPr>
          <a:xfrm>
            <a:off x="8590342" y="2157274"/>
            <a:ext cx="3549943" cy="211625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520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15" rIns="0" bIns="45615" rtlCol="0" anchor="ctr"/>
          <a:lstStyle/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7139628" y="4377981"/>
            <a:ext cx="4998808" cy="2381309"/>
          </a:xfrm>
          <a:prstGeom prst="foldedCorner">
            <a:avLst/>
          </a:prstGeom>
          <a:solidFill>
            <a:srgbClr val="F8CBAD">
              <a:alpha val="59000"/>
            </a:srgbClr>
          </a:solidFill>
          <a:ln>
            <a:solidFill>
              <a:srgbClr val="C0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69" tIns="38780" rIns="77569" bIns="38780" anchor="ctr"/>
          <a:lstStyle/>
          <a:p>
            <a:pPr algn="ctr" defTabSz="1084882">
              <a:lnSpc>
                <a:spcPts val="1500"/>
              </a:lnSpc>
            </a:pPr>
            <a:endParaRPr lang="ru-RU" sz="1600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44670" y="1752120"/>
            <a:ext cx="4662757" cy="637669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Строительство стадиона на 45000 зрительских мест </a:t>
            </a:r>
          </a:p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г. Волгоград,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ГК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от 25.11.2014г. № 25-11-01 на сумму </a:t>
            </a:r>
          </a:p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16 131,2 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млн. руб. 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31.05.2018 г.)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730409" y="6100060"/>
            <a:ext cx="4748198" cy="621336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«Строительство стадиона на 45000 зрительских</a:t>
            </a:r>
          </a:p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мест, г. Самара»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ГК от 28.08.2014г. № 28-08-01 на сумму</a:t>
            </a:r>
          </a:p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17 629,2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млн. руб. 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31.03.2018г.)</a:t>
            </a:r>
            <a:endParaRPr lang="ru-RU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724360" y="5370840"/>
            <a:ext cx="3875432" cy="646604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«Стадион «Центральный Комплекс» вмести-</a:t>
            </a:r>
          </a:p>
          <a:p>
            <a:r>
              <a:rPr lang="ru-RU" sz="1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мостью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35000 зрительных мест, </a:t>
            </a:r>
            <a:r>
              <a:rPr lang="ru-RU" sz="1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г.Екатеринбург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»,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ГК от 11.09.2015г. № 2-2-5/09 на сумму 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12 003,8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млн. руб. 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31.05.2018г.)</a:t>
            </a:r>
            <a:endParaRPr lang="ru-RU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730458" y="4638593"/>
            <a:ext cx="3871871" cy="646336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«Строительство стадиона на 45000 зри-</a:t>
            </a:r>
          </a:p>
          <a:p>
            <a:r>
              <a:rPr lang="ru-RU" sz="1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тельских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мест в г. Ростов-на-Дону»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ГК от 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25.12.2014г. № 22-12-03 на сумму 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18 340,2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млн. руб. 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31.03.2018г.)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730408" y="3923078"/>
            <a:ext cx="3891702" cy="632538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«Строительство стадиона на 45000 зри-</a:t>
            </a:r>
          </a:p>
          <a:p>
            <a:r>
              <a:rPr lang="ru-RU" sz="1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тельских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мест, г. Саранск»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ГК от 22.12.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2014г. № 22-12-02 на сумму 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15 </a:t>
            </a:r>
            <a:r>
              <a:rPr lang="ru-RU" sz="11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215,7 </a:t>
            </a:r>
            <a:endParaRPr 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ru-RU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млн.руб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31.05.2018г.)</a:t>
            </a:r>
            <a:endParaRPr lang="ru-RU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3523\Desktop\СТАДИОНЫ\STADION саран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0" y="3923079"/>
            <a:ext cx="747455" cy="632537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78" name="Прямоугольник 77"/>
          <p:cNvSpPr/>
          <p:nvPr/>
        </p:nvSpPr>
        <p:spPr>
          <a:xfrm>
            <a:off x="1746628" y="3208085"/>
            <a:ext cx="3903368" cy="637539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«Строительство стадиона на 35000 зритель-</a:t>
            </a:r>
          </a:p>
          <a:p>
            <a:r>
              <a:rPr lang="ru-RU" sz="1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ных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мест в г. Калининград»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ГК от 07.12.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2015г. № 3-2-5/21 на сумму 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17 362,3</a:t>
            </a:r>
          </a:p>
          <a:p>
            <a:r>
              <a:rPr lang="ru-RU" sz="11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млн.руб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31.05.2018г.)</a:t>
            </a:r>
            <a:endParaRPr lang="ru-RU" sz="11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746627" y="2458762"/>
            <a:ext cx="4150672" cy="672617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5917" tIns="53644" rIns="35917" bIns="53644" anchor="ctr"/>
          <a:lstStyle/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«Строительство стадиона на 45000 зрительских </a:t>
            </a:r>
          </a:p>
          <a:p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мест в г. Нижний Новгород»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, ГК от 22.12.2014г.</a:t>
            </a:r>
          </a:p>
          <a:p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№ 22-12-01 на сумму </a:t>
            </a:r>
            <a:r>
              <a:rPr 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16 734,7</a:t>
            </a:r>
            <a:r>
              <a:rPr lang="ru-RU" sz="1100" dirty="0">
                <a:solidFill>
                  <a:prstClr val="black"/>
                </a:solidFill>
                <a:cs typeface="Times New Roman" panose="02020603050405020304" pitchFamily="18" charset="0"/>
              </a:rPr>
              <a:t> млн. руб. </a:t>
            </a:r>
          </a:p>
          <a:p>
            <a:r>
              <a:rPr lang="ru-RU" sz="1100" i="1" dirty="0">
                <a:solidFill>
                  <a:prstClr val="black"/>
                </a:solidFill>
                <a:cs typeface="Times New Roman" panose="02020603050405020304" pitchFamily="18" charset="0"/>
              </a:rPr>
              <a:t>(срок исполнения – 31.05.2018г.)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7953638" y="4638663"/>
            <a:ext cx="4206466" cy="209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24" tIns="45613" rIns="91224" bIns="45613" anchor="ctr"/>
          <a:lstStyle/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</a:t>
            </a:r>
          </a:p>
          <a:p>
            <a:pPr algn="ctr" defTabSz="1275818">
              <a:defRPr/>
            </a:pPr>
            <a:endParaRPr lang="ru-RU" altLang="ru-RU" sz="1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 defTabSz="1275818">
              <a:defRPr/>
            </a:pPr>
            <a:r>
              <a:rPr lang="ru-RU" altLang="ru-RU" sz="11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ru-RU" alt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ОСОБЕННОСТИ </a:t>
            </a:r>
          </a:p>
          <a:p>
            <a:pPr algn="ctr" defTabSz="1275818">
              <a:defRPr/>
            </a:pPr>
            <a:r>
              <a:rPr lang="ru-RU" alt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                               КАЗНАЧЕЙСКОГО СОПРОВОЖДЕНИЯ</a:t>
            </a:r>
          </a:p>
          <a:p>
            <a:pPr algn="r" defTabSz="1275818">
              <a:defRPr/>
            </a:pPr>
            <a:endParaRPr lang="ru-RU" sz="300" dirty="0">
              <a:solidFill>
                <a:schemeClr val="tx1">
                  <a:lumMod val="50000"/>
                  <a:lumOff val="50000"/>
                </a:schemeClr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Осуществление контроля за соответствием </a:t>
            </a:r>
          </a:p>
          <a:p>
            <a:pPr algn="r" defTabSz="1275818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, содержащейся в документах, 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предоставляемых для санкционирования 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операций,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условиям государственного контракта 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(контракта, договора) в части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сроков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 поставки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 товаров (выполнения работ, оказания услуг),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количества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 товаров (объема работ, услуг).</a:t>
            </a:r>
          </a:p>
          <a:p>
            <a:pPr algn="r" defTabSz="1275818">
              <a:defRPr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Не подлежат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казначейскому сопровождению: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 - в 2017 году  контракты (договоры) на сумму до 10 млн. руб.</a:t>
            </a:r>
          </a:p>
          <a:p>
            <a:pPr algn="r" defTabSz="1275818">
              <a:defRPr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 Light" pitchFamily="34" charset="0"/>
                <a:cs typeface="Times New Roman" panose="02020603050405020304" pitchFamily="18" charset="0"/>
              </a:rPr>
              <a:t>- в 2018 году  контракты (договоры) на сумму до 3 млн. руб.</a:t>
            </a: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  <a:p>
            <a:pPr algn="r" defTabSz="1275818">
              <a:defRPr/>
            </a:pPr>
            <a:endParaRPr lang="ru-RU" sz="1100" dirty="0">
              <a:solidFill>
                <a:prstClr val="black"/>
              </a:solidFill>
              <a:ea typeface="Open Sans Condensed Light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09468" y="836198"/>
            <a:ext cx="10326214" cy="479644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Поручение Первого заместителя Председателя Правительства Российской Федерации </a:t>
            </a:r>
          </a:p>
          <a:p>
            <a:pPr algn="ctr"/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И.И. Шувалова от 11 августа 2016 г. № ИШ-П12-4802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4120709" y="1586276"/>
            <a:ext cx="5346025" cy="5291992"/>
            <a:chOff x="2261172" y="559428"/>
            <a:chExt cx="6786761" cy="6350385"/>
          </a:xfrm>
        </p:grpSpPr>
        <p:sp>
          <p:nvSpPr>
            <p:cNvPr id="25" name="Пирог 24"/>
            <p:cNvSpPr/>
            <p:nvPr/>
          </p:nvSpPr>
          <p:spPr>
            <a:xfrm>
              <a:off x="2463758" y="559428"/>
              <a:ext cx="6584175" cy="6350385"/>
            </a:xfrm>
            <a:prstGeom prst="pie">
              <a:avLst>
                <a:gd name="adj1" fmla="val 10028574"/>
                <a:gd name="adj2" fmla="val 13214160"/>
              </a:avLst>
            </a:prstGeom>
            <a:solidFill>
              <a:srgbClr val="8497B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ирог 4"/>
            <p:cNvSpPr/>
            <p:nvPr/>
          </p:nvSpPr>
          <p:spPr>
            <a:xfrm>
              <a:off x="2261172" y="2122543"/>
              <a:ext cx="2167508" cy="1098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903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Ростов</a:t>
              </a:r>
              <a:endPara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endParaRPr>
            </a:p>
            <a:p>
              <a:pPr algn="ctr" defTabSz="886903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-</a:t>
              </a:r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на Дону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10961" y="1699768"/>
            <a:ext cx="5115698" cy="5008245"/>
            <a:chOff x="2318603" y="393227"/>
            <a:chExt cx="6479994" cy="6479994"/>
          </a:xfrm>
        </p:grpSpPr>
        <p:sp>
          <p:nvSpPr>
            <p:cNvPr id="16" name="Пирог 15"/>
            <p:cNvSpPr/>
            <p:nvPr/>
          </p:nvSpPr>
          <p:spPr>
            <a:xfrm>
              <a:off x="2318603" y="393227"/>
              <a:ext cx="6479994" cy="6479994"/>
            </a:xfrm>
            <a:prstGeom prst="pie">
              <a:avLst>
                <a:gd name="adj1" fmla="val 771428"/>
                <a:gd name="adj2" fmla="val 3857143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ирог 4"/>
            <p:cNvSpPr/>
            <p:nvPr/>
          </p:nvSpPr>
          <p:spPr>
            <a:xfrm>
              <a:off x="6052682" y="3832475"/>
              <a:ext cx="2168351" cy="1268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931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900" b="1" dirty="0">
                  <a:solidFill>
                    <a:prstClr val="white"/>
                  </a:solidFill>
                  <a:latin typeface="Calibri Light"/>
                </a:rPr>
                <a:t>      </a:t>
              </a:r>
              <a:r>
                <a:rPr lang="ru-RU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Самара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67713" y="1831899"/>
            <a:ext cx="5169415" cy="4879403"/>
            <a:chOff x="2214116" y="464903"/>
            <a:chExt cx="6479994" cy="6479992"/>
          </a:xfrm>
        </p:grpSpPr>
        <p:sp>
          <p:nvSpPr>
            <p:cNvPr id="19" name="Пирог 18"/>
            <p:cNvSpPr/>
            <p:nvPr/>
          </p:nvSpPr>
          <p:spPr>
            <a:xfrm>
              <a:off x="2214116" y="464903"/>
              <a:ext cx="6479994" cy="6479992"/>
            </a:xfrm>
            <a:prstGeom prst="pie">
              <a:avLst>
                <a:gd name="adj1" fmla="val 3857226"/>
                <a:gd name="adj2" fmla="val 6942858"/>
              </a:avLst>
            </a:prstGeom>
            <a:solidFill>
              <a:srgbClr val="2D4F6E">
                <a:alpha val="73000"/>
              </a:srgb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ирог 4"/>
            <p:cNvSpPr/>
            <p:nvPr/>
          </p:nvSpPr>
          <p:spPr>
            <a:xfrm>
              <a:off x="4277769" y="5390024"/>
              <a:ext cx="2415403" cy="890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88690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Калининград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3715" y="1719167"/>
            <a:ext cx="4975689" cy="5027001"/>
            <a:chOff x="2496470" y="389293"/>
            <a:chExt cx="6514213" cy="6504262"/>
          </a:xfrm>
        </p:grpSpPr>
        <p:sp>
          <p:nvSpPr>
            <p:cNvPr id="22" name="Пирог 21"/>
            <p:cNvSpPr/>
            <p:nvPr/>
          </p:nvSpPr>
          <p:spPr>
            <a:xfrm>
              <a:off x="2496470" y="389293"/>
              <a:ext cx="6514213" cy="6504262"/>
            </a:xfrm>
            <a:prstGeom prst="pie">
              <a:avLst>
                <a:gd name="adj1" fmla="val 6942858"/>
                <a:gd name="adj2" fmla="val 10028574"/>
              </a:avLst>
            </a:prstGeom>
            <a:solidFill>
              <a:schemeClr val="tx1">
                <a:lumMod val="75000"/>
                <a:lumOff val="25000"/>
                <a:alpha val="94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ирог 4"/>
            <p:cNvSpPr/>
            <p:nvPr/>
          </p:nvSpPr>
          <p:spPr>
            <a:xfrm>
              <a:off x="2576000" y="3829440"/>
              <a:ext cx="2393381" cy="1234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903">
                <a:lnSpc>
                  <a:spcPct val="90000"/>
                </a:lnSpc>
                <a:spcAft>
                  <a:spcPct val="35000"/>
                </a:spcAft>
              </a:pPr>
              <a:r>
                <a:rPr lang="ru-RU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Саранск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14332" y="1738982"/>
            <a:ext cx="5169415" cy="5008245"/>
            <a:chOff x="2284192" y="487269"/>
            <a:chExt cx="6479994" cy="6479994"/>
          </a:xfrm>
        </p:grpSpPr>
        <p:sp>
          <p:nvSpPr>
            <p:cNvPr id="28" name="Пирог 27"/>
            <p:cNvSpPr/>
            <p:nvPr/>
          </p:nvSpPr>
          <p:spPr>
            <a:xfrm>
              <a:off x="2284192" y="487269"/>
              <a:ext cx="6479994" cy="6479994"/>
            </a:xfrm>
            <a:prstGeom prst="pie">
              <a:avLst>
                <a:gd name="adj1" fmla="val 13114284"/>
                <a:gd name="adj2" fmla="val 16200000"/>
              </a:avLst>
            </a:prstGeom>
            <a:solidFill>
              <a:srgbClr val="DAE3F3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Пирог 4"/>
            <p:cNvSpPr/>
            <p:nvPr/>
          </p:nvSpPr>
          <p:spPr>
            <a:xfrm>
              <a:off x="3172631" y="690395"/>
              <a:ext cx="2643600" cy="1099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6903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Волгоград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216253" y="1724369"/>
            <a:ext cx="5169415" cy="5008245"/>
            <a:chOff x="2230373" y="439932"/>
            <a:chExt cx="6479994" cy="6479994"/>
          </a:xfrm>
        </p:grpSpPr>
        <p:sp>
          <p:nvSpPr>
            <p:cNvPr id="31" name="Пирог 30"/>
            <p:cNvSpPr/>
            <p:nvPr/>
          </p:nvSpPr>
          <p:spPr>
            <a:xfrm>
              <a:off x="2230373" y="439932"/>
              <a:ext cx="6479994" cy="6479994"/>
            </a:xfrm>
            <a:prstGeom prst="pie">
              <a:avLst>
                <a:gd name="adj1" fmla="val 16200000"/>
                <a:gd name="adj2" fmla="val 19285716"/>
              </a:avLst>
            </a:prstGeom>
            <a:solidFill>
              <a:srgbClr val="A8BBBF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ирог 4"/>
            <p:cNvSpPr/>
            <p:nvPr/>
          </p:nvSpPr>
          <p:spPr>
            <a:xfrm>
              <a:off x="5126568" y="678153"/>
              <a:ext cx="2769455" cy="1118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5598">
                <a:lnSpc>
                  <a:spcPct val="90000"/>
                </a:lnSpc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Екатеринбург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85309" y="1680402"/>
            <a:ext cx="4947227" cy="5008245"/>
            <a:chOff x="2220313" y="437783"/>
            <a:chExt cx="6495960" cy="6479994"/>
          </a:xfrm>
        </p:grpSpPr>
        <p:sp>
          <p:nvSpPr>
            <p:cNvPr id="34" name="Пирог 33"/>
            <p:cNvSpPr/>
            <p:nvPr/>
          </p:nvSpPr>
          <p:spPr>
            <a:xfrm>
              <a:off x="2220313" y="437783"/>
              <a:ext cx="6479999" cy="6479994"/>
            </a:xfrm>
            <a:prstGeom prst="pie">
              <a:avLst>
                <a:gd name="adj1" fmla="val 19285716"/>
                <a:gd name="adj2" fmla="val 771428"/>
              </a:avLst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ирог 4"/>
            <p:cNvSpPr/>
            <p:nvPr/>
          </p:nvSpPr>
          <p:spPr>
            <a:xfrm>
              <a:off x="6833990" y="1993434"/>
              <a:ext cx="1882283" cy="1299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75598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Нижний </a:t>
              </a:r>
            </a:p>
            <a:p>
              <a:pPr algn="ctr" defTabSz="975598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/>
                </a:rPr>
                <a:t>Новгород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68395" y="3072889"/>
            <a:ext cx="2220236" cy="2143196"/>
            <a:chOff x="-3479322" y="4726073"/>
            <a:chExt cx="3600000" cy="3600000"/>
          </a:xfrm>
        </p:grpSpPr>
        <p:sp>
          <p:nvSpPr>
            <p:cNvPr id="7" name="Овал 6"/>
            <p:cNvSpPr/>
            <p:nvPr/>
          </p:nvSpPr>
          <p:spPr>
            <a:xfrm>
              <a:off x="-3479322" y="4726073"/>
              <a:ext cx="3600000" cy="36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052" name="Picture 4" descr="Картинки по запросу выпусклый круг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500" b="81250" l="25667" r="71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5" t="14674" r="30000" b="19326"/>
            <a:stretch/>
          </p:blipFill>
          <p:spPr bwMode="auto">
            <a:xfrm>
              <a:off x="-3351213" y="4862487"/>
              <a:ext cx="3386666" cy="3352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Прямоугольник 43"/>
          <p:cNvSpPr/>
          <p:nvPr/>
        </p:nvSpPr>
        <p:spPr>
          <a:xfrm>
            <a:off x="5431204" y="3260488"/>
            <a:ext cx="2703814" cy="2061891"/>
          </a:xfrm>
          <a:prstGeom prst="rect">
            <a:avLst/>
          </a:prstGeom>
        </p:spPr>
        <p:txBody>
          <a:bodyPr wrap="square" lIns="91228" tIns="45615" rIns="91228" bIns="45615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Общая цена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Calibri Light"/>
              </a:rPr>
              <a:t>7</a:t>
            </a: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 государственных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контрактов по </a:t>
            </a:r>
            <a:r>
              <a:rPr lang="ru-RU" sz="1100" b="1" dirty="0">
                <a:solidFill>
                  <a:prstClr val="black"/>
                </a:solidFill>
                <a:latin typeface="Calibri Light"/>
              </a:rPr>
              <a:t>7</a:t>
            </a: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 стадионам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Calibri Light"/>
              </a:rPr>
              <a:t>113,4 млрд. руб.</a:t>
            </a:r>
          </a:p>
          <a:p>
            <a:pPr algn="ctr">
              <a:spcAft>
                <a:spcPts val="0"/>
              </a:spcAft>
            </a:pPr>
            <a:endParaRPr lang="ru-RU" sz="700" b="1" dirty="0">
              <a:solidFill>
                <a:srgbClr val="5B9BD5">
                  <a:lumMod val="75000"/>
                </a:srgbClr>
              </a:solidFill>
              <a:latin typeface="Calibri Light"/>
            </a:endParaRP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5B9BD5">
                  <a:lumMod val="75000"/>
                </a:srgbClr>
              </a:solidFill>
              <a:latin typeface="Calibri Light"/>
            </a:endParaRP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5B9BD5">
                  <a:lumMod val="75000"/>
                </a:srgbClr>
              </a:solidFill>
              <a:latin typeface="Calibri Light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Заключено </a:t>
            </a:r>
            <a:r>
              <a:rPr lang="ru-RU" sz="1100" b="1" dirty="0">
                <a:solidFill>
                  <a:prstClr val="black"/>
                </a:solidFill>
                <a:latin typeface="Calibri Light"/>
              </a:rPr>
              <a:t>234</a:t>
            </a: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 контракта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в рамках исполнения  государственных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5B9BD5">
                    <a:lumMod val="75000"/>
                  </a:srgbClr>
                </a:solidFill>
                <a:latin typeface="Calibri Light"/>
              </a:rPr>
              <a:t>контрактов</a:t>
            </a:r>
          </a:p>
          <a:p>
            <a:pPr algn="ctr">
              <a:spcAft>
                <a:spcPts val="0"/>
              </a:spcAft>
            </a:pPr>
            <a:endParaRPr lang="ru-RU" sz="1100" dirty="0">
              <a:solidFill>
                <a:srgbClr val="5B9BD5">
                  <a:lumMod val="75000"/>
                </a:srgbClr>
              </a:solidFill>
              <a:latin typeface="Calibri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807" y="77384"/>
            <a:ext cx="12022126" cy="63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44" tIns="38966" rIns="77944" bIns="3896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eaLnBrk="0" hangingPunct="0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dirty="0"/>
              <a:t>КАЗНАЧЕЙСКОЕ СОПРОВОЖДЕНИЕ ГОСУДАРСТВЕННЫХ КОНТРАКТОВ НА СТРОИТЕЛЬСТВО </a:t>
            </a:r>
            <a:br>
              <a:rPr lang="ru-RU" dirty="0"/>
            </a:br>
            <a:r>
              <a:rPr lang="ru-RU" dirty="0"/>
              <a:t>СТАДИОНОВ В РАМКАХ ПРОВЕДЕНИЯ ЧЕМПИОНАТА МИРА ПО ФУТБОЛУ </a:t>
            </a:r>
            <a:r>
              <a:rPr lang="en-US" dirty="0"/>
              <a:t>FIFA 2018</a:t>
            </a:r>
            <a:endParaRPr lang="ru-RU" dirty="0"/>
          </a:p>
        </p:txBody>
      </p:sp>
      <p:pic>
        <p:nvPicPr>
          <p:cNvPr id="1027" name="Picture 3" descr="C:\Users\3523\Desktop\СТАДИОНЫ\stadion_volgograd_are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90465" y="1743456"/>
            <a:ext cx="747456" cy="654842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C:\Users\3523\Desktop\СТАДИОНЫ\stadion-volga-arena-nizhnii-novgorod-1-768x4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6" y="2458762"/>
            <a:ext cx="747456" cy="672616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C:\Users\3523\Desktop\СТАДИОНЫ\калинингра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6" y="3208085"/>
            <a:ext cx="747456" cy="637539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31" name="Picture 7" descr="C:\Users\3523\Desktop\СТАДИОНЫ\Ростов на дону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1" y="4635001"/>
            <a:ext cx="747455" cy="659452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32" name="Picture 8" descr="C:\Users\3523\Desktop\СТАДИОНЫ\екатринбург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2" y="5362263"/>
            <a:ext cx="741868" cy="655231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33" name="Picture 9" descr="C:\Users\3523\Desktop\СТАДИОНЫ\stadion-v-samare-768x5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8" y="6100347"/>
            <a:ext cx="741867" cy="628915"/>
          </a:xfrm>
          <a:prstGeom prst="rect">
            <a:avLst/>
          </a:prstGeom>
          <a:solidFill>
            <a:schemeClr val="accent5">
              <a:lumMod val="40000"/>
              <a:lumOff val="60000"/>
              <a:alpha val="59000"/>
            </a:schemeClr>
          </a:solidFill>
          <a:effectLst>
            <a:glow rad="508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23914"/>
              </p:ext>
            </p:extLst>
          </p:nvPr>
        </p:nvGraphicFramePr>
        <p:xfrm>
          <a:off x="6123181" y="6014606"/>
          <a:ext cx="1282187" cy="56694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21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1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43600"/>
              </p:ext>
            </p:extLst>
          </p:nvPr>
        </p:nvGraphicFramePr>
        <p:xfrm>
          <a:off x="4367141" y="3701746"/>
          <a:ext cx="1282187" cy="5169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11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1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97913"/>
              </p:ext>
            </p:extLst>
          </p:nvPr>
        </p:nvGraphicFramePr>
        <p:xfrm>
          <a:off x="5319798" y="2467014"/>
          <a:ext cx="1282187" cy="56334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20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7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1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7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001"/>
              </p:ext>
            </p:extLst>
          </p:nvPr>
        </p:nvGraphicFramePr>
        <p:xfrm>
          <a:off x="6957033" y="2484891"/>
          <a:ext cx="1282187" cy="5561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22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5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1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42683"/>
              </p:ext>
            </p:extLst>
          </p:nvPr>
        </p:nvGraphicFramePr>
        <p:xfrm>
          <a:off x="7933528" y="3667526"/>
          <a:ext cx="1298825" cy="6903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8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1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4 уровня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813985" y="4015517"/>
            <a:ext cx="1926888" cy="363836"/>
          </a:xfrm>
          <a:prstGeom prst="round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8" tIns="45615" rIns="91228" bIns="45615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РЕАЛИЗАЦИИ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2018 годы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442547" y="4766647"/>
            <a:ext cx="2275482" cy="0"/>
          </a:xfrm>
          <a:prstGeom prst="line">
            <a:avLst/>
          </a:prstGeom>
          <a:ln w="15875" cmpd="thickThin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21554"/>
              </p:ext>
            </p:extLst>
          </p:nvPr>
        </p:nvGraphicFramePr>
        <p:xfrm>
          <a:off x="4723003" y="5030152"/>
          <a:ext cx="1284916" cy="57310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137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7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в ТОФК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в кредитной организации 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01054"/>
              </p:ext>
            </p:extLst>
          </p:nvPr>
        </p:nvGraphicFramePr>
        <p:xfrm>
          <a:off x="7539915" y="5059060"/>
          <a:ext cx="1278394" cy="56313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08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7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в ТОФК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1 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контрактов в кредитной организации 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374208" y="2329320"/>
            <a:ext cx="2697725" cy="1738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1048" indent="-17104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ПОЛУЧЕНЫ РАЗРЕШЕНИЯ НА ВВОД 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В ЭКСПЛУАТАЦИЮ ВСЕХ СТАДИОНОВ</a:t>
            </a:r>
          </a:p>
          <a:p>
            <a:pPr>
              <a:spcAft>
                <a:spcPts val="600"/>
              </a:spcAft>
            </a:pPr>
            <a:r>
              <a:rPr lang="ru-RU" sz="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1048" indent="-17104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ВСЕХ СТАДИОНАХ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ПРОВЕДЕНЫ </a:t>
            </a: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МАТЧИ  </a:t>
            </a:r>
          </a:p>
        </p:txBody>
      </p:sp>
      <p:sp>
        <p:nvSpPr>
          <p:cNvPr id="6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9499" y="6500832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1364194" y="706394"/>
            <a:ext cx="10618981" cy="368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4300" y="4220618"/>
            <a:ext cx="6633770" cy="2571942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  <a:effectLst>
            <a:glow rad="88900">
              <a:schemeClr val="accent3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8" tIns="45615" rIns="91228" bIns="45615" rtlCol="0" anchor="ctr"/>
          <a:lstStyle/>
          <a:p>
            <a:endParaRPr lang="ru-RU" sz="5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693" y="782025"/>
            <a:ext cx="10728088" cy="487135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2700000" sx="1000" sy="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1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Расширенное казначейское сопровождение</a:t>
            </a:r>
          </a:p>
          <a:p>
            <a:pPr algn="ctr"/>
            <a:r>
              <a:rPr lang="ru-RU" sz="11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Протокол </a:t>
            </a:r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совещания у Первого заместителя Председателя Правительства Российской Федерации И.И. Шувалова </a:t>
            </a:r>
          </a:p>
          <a:p>
            <a:pPr algn="ctr"/>
            <a:r>
              <a:rPr lang="ru-RU" sz="11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от 8 июля 2016 г. № ИШ-П13-45пр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" y="89428"/>
            <a:ext cx="11934875" cy="646115"/>
          </a:xfrm>
          <a:prstGeom prst="rect">
            <a:avLst/>
          </a:prstGeom>
          <a:noFill/>
        </p:spPr>
        <p:txBody>
          <a:bodyPr wrap="square" lIns="91224" tIns="45613" rIns="91224" bIns="45613">
            <a:spAutoFit/>
          </a:bodyPr>
          <a:lstStyle/>
          <a:p>
            <a:pPr algn="r" eaLnBrk="0" hangingPunct="0"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ГОСУДАРСТВЕННОГО КОНТРАКТА ПО ИНФОРМАЦИОННОМУ ОБЕСПЕЧЕНИЮ ЧЕМПИОНАТА МИРА ПО ФУТБОЛУ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FIFA 2018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4695" y="4220618"/>
            <a:ext cx="6623375" cy="2614725"/>
          </a:xfrm>
          <a:prstGeom prst="rect">
            <a:avLst/>
          </a:prstGeom>
          <a:noFill/>
          <a:ln>
            <a:noFill/>
          </a:ln>
          <a:effectLst>
            <a:glow rad="1143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1" tIns="71831" rIns="71831" bIns="71831" rtlCol="0" anchor="ctr"/>
          <a:lstStyle/>
          <a:p>
            <a:pPr algn="ctr"/>
            <a:r>
              <a:rPr 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Государственный контракт </a:t>
            </a:r>
            <a:r>
              <a:rPr lang="ru-RU" sz="13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от</a:t>
            </a:r>
            <a:r>
              <a:rPr 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7 октября 2016 г. № 0410/139, заключенный Минкомсвязи </a:t>
            </a:r>
            <a:r>
              <a:rPr 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России с ГК «Ростех</a:t>
            </a:r>
            <a:r>
              <a:rPr 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» </a:t>
            </a:r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 оказание услуг по созданию и функционированию средств связи </a:t>
            </a: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 </a:t>
            </a:r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информационных технологий в соответствии с Концепцией развития средств связи </a:t>
            </a: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 </a:t>
            </a:r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информационных технологий в целях осуществления мероприятий по подготовке </a:t>
            </a: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 </a:t>
            </a:r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проведению в Российской Федерации чемпионата мира по футболу FIFA 2018 года </a:t>
            </a:r>
          </a:p>
          <a:p>
            <a:pPr algn="ctr"/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и Кубка конфедераций FIFA 2017 года</a:t>
            </a:r>
          </a:p>
          <a:p>
            <a:pPr algn="ctr"/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Стоимость </a:t>
            </a:r>
            <a:r>
              <a:rPr lang="ru-RU" altLang="ru-RU" sz="12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госконтракта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alt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– </a:t>
            </a:r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10 963,00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млн. </a:t>
            </a:r>
            <a:r>
              <a:rPr lang="ru-RU" alt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рублей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.,</a:t>
            </a:r>
          </a:p>
          <a:p>
            <a:pPr algn="ctr"/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Фактическая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стоимость </a:t>
            </a:r>
            <a:r>
              <a:rPr lang="ru-RU" alt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– </a:t>
            </a:r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10 447,46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млн. рублей.</a:t>
            </a:r>
          </a:p>
          <a:p>
            <a:pPr algn="ctr"/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Экономия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– </a:t>
            </a:r>
            <a:r>
              <a:rPr lang="ru-RU" altLang="ru-RU" sz="1200" b="1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515,54</a:t>
            </a:r>
            <a:r>
              <a:rPr lang="ru-RU" alt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млн. рублей  </a:t>
            </a:r>
            <a:endParaRPr lang="ru-RU" altLang="ru-RU" sz="12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ru-RU" alt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Прибыль </a:t>
            </a:r>
            <a:r>
              <a:rPr lang="ru-RU" alt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в соответствии с государственным контрактом – не более </a:t>
            </a:r>
            <a:r>
              <a:rPr lang="ru-RU" alt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10%  </a:t>
            </a:r>
          </a:p>
          <a:p>
            <a:pPr algn="ctr"/>
            <a:r>
              <a:rPr 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Срок исполнения </a:t>
            </a:r>
            <a:r>
              <a:rPr lang="ru-RU" sz="1200" b="1" i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госконтракта</a:t>
            </a:r>
            <a:r>
              <a:rPr lang="ru-RU" sz="1200" i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12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– </a:t>
            </a:r>
            <a:r>
              <a:rPr lang="ru-RU" sz="12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31 декабря 2018 года</a:t>
            </a:r>
          </a:p>
          <a:p>
            <a:pPr algn="ctr"/>
            <a:endParaRPr lang="ru-RU" altLang="ru-RU" sz="4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endParaRPr lang="ru-RU" altLang="ru-RU" sz="12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0D3BE30-4A6D-48A4-B854-1159F0D2D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44309"/>
              </p:ext>
            </p:extLst>
          </p:nvPr>
        </p:nvGraphicFramePr>
        <p:xfrm>
          <a:off x="6841846" y="1334556"/>
          <a:ext cx="5207329" cy="269291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3950"/>
                <a:gridCol w="809675"/>
              </a:tblGrid>
              <a:tr h="384688">
                <a:tc gridSpan="4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Структура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цены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ГК Минкомсвязи России с ГК «Ростех» 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 уровень) и контракта ГК «Ростех» с ООО «НЦИ» (1 уровень), 2-5 уровни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</a:tr>
              <a:tr h="198602"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Цена, млн. руб</a:t>
                      </a:r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</a:tr>
              <a:tr h="330054"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 уровень (план)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уровень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2-5 уровни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</a:tr>
              <a:tr h="182871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Материалы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0,07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157,86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763">
                <a:tc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Работы и услуги сторонних орг-й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9 197,77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7 236,72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1 082,44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33">
                <a:tc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Амортизация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475,60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Затраты на оплату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труда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479,98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452,33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Страховые взносы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99,89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183,07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Накладные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839,66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976,55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Прибыль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92,90 (1 %)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616,44 (6 %)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54,99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1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НДС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1 672,32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1 580,58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607,38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Итого цена с НДС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10 962,99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10 853,34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3 990,22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Загнутый угол 13"/>
          <p:cNvSpPr/>
          <p:nvPr/>
        </p:nvSpPr>
        <p:spPr>
          <a:xfrm>
            <a:off x="6748070" y="4065980"/>
            <a:ext cx="5376197" cy="2660076"/>
          </a:xfrm>
          <a:prstGeom prst="foldedCorner">
            <a:avLst/>
          </a:prstGeom>
          <a:noFill/>
          <a:ln>
            <a:noFill/>
          </a:ln>
          <a:effectLst>
            <a:glow rad="76200">
              <a:schemeClr val="accent1">
                <a:satMod val="175000"/>
                <a:alpha val="3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662" tIns="45615" rIns="0" bIns="45615" rtlCol="0" anchor="ctr"/>
          <a:lstStyle/>
          <a:p>
            <a:pPr algn="ctr"/>
            <a:endParaRPr lang="ru-RU" altLang="ru-RU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endParaRPr lang="ru-RU" altLang="ru-RU" sz="12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endParaRPr lang="ru-RU" altLang="ru-RU" sz="7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ОСОБЕННОСТИ</a:t>
            </a:r>
          </a:p>
          <a:p>
            <a:pPr algn="ctr"/>
            <a:r>
              <a:rPr lang="ru-RU" alt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КАЗНАЧЕЙСКОГО СОПРОВОЖДЕНИЯ</a:t>
            </a:r>
          </a:p>
          <a:p>
            <a:pPr marL="171048" indent="-171048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Раскрытие исполнителем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структуры образования цены </a:t>
            </a: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товаров, работ, услуг с расчетом себестоимости по элементам затрат и прибыли (предельной доходности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более 10 процентов ГК</a:t>
            </a: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при заключении </a:t>
            </a:r>
            <a:r>
              <a:rPr lang="ru-RU" sz="12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2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исполнении ГК</a:t>
            </a:r>
          </a:p>
          <a:p>
            <a:pPr marL="171048" indent="-171048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в порядке оплаты ГК сроков и условий выплаты прибыли (предельной доходности не более 10 процентов ГК)</a:t>
            </a:r>
          </a:p>
          <a:p>
            <a:pPr marL="171048" indent="-171048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Контроль за соответствием информации, содержащейся в документах, подтверждающих возникновение денежных обязательств,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срокам </a:t>
            </a:r>
            <a:r>
              <a:rPr lang="ru-RU" sz="12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2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объемам </a:t>
            </a: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оказанных услуг, предусмотренных условиями ГК </a:t>
            </a:r>
          </a:p>
          <a:p>
            <a:pPr marL="171048" indent="-171048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Подтверждение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факта</a:t>
            </a:r>
            <a:r>
              <a:rPr lang="ru-RU" sz="12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оказания услуг с использованием </a:t>
            </a:r>
            <a:r>
              <a:rPr lang="ru-RU" sz="12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фото -, видеотехники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232610" y="4474048"/>
            <a:ext cx="2554077" cy="0"/>
          </a:xfrm>
          <a:prstGeom prst="line">
            <a:avLst/>
          </a:prstGeom>
          <a:ln w="15875" cmpd="thickThin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9499" y="6491307"/>
            <a:ext cx="2743200" cy="36512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10D3BE30-4A6D-48A4-B854-1159F0D2D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20080"/>
              </p:ext>
            </p:extLst>
          </p:nvPr>
        </p:nvGraphicFramePr>
        <p:xfrm>
          <a:off x="102559" y="1343126"/>
          <a:ext cx="6645511" cy="26569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69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4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1169"/>
                <a:gridCol w="781803"/>
                <a:gridCol w="967622"/>
                <a:gridCol w="915785"/>
              </a:tblGrid>
              <a:tr h="371375">
                <a:tc rowSpan="2" grid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КОНТРАКТОВ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рамках исполнения ГК, </a:t>
                      </a:r>
                      <a:endParaRPr lang="ru-RU" sz="1200" b="0" i="0" u="none" strike="noStrike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том числе:</a:t>
                      </a:r>
                    </a:p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Сумма заключенных контрактов, млн. руб</a:t>
                      </a:r>
                      <a:r>
                        <a:rPr lang="ru-RU" sz="1200" b="0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Поступило на 41 л/с исполнителей (соисполнителей),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млн.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руб.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Кассовый расход с 41 л/с исполнителей (соисполнителей), млн. руб. 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419305">
                <a:tc gridSpan="2"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 41 л/с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на счета в кредитные организации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Остаток</a:t>
                      </a:r>
                      <a:endParaRPr lang="ru-RU" sz="1200" b="0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>
                        <a:alpha val="89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153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контрактов 0 уровня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10 962,99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5 991,80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5 931,88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23,92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36,00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046">
                <a:tc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контрактов 1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853,37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6 036,76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3 571,33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2 328,97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136,50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контрактов 2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953,46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3 571,34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127,71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2 344,34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1 099,29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контрактов 3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295,57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127,71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15,57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81,25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30,89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7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контрактов 4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1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34,03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15,57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0,53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14,08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0,96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7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контрактов 5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3,81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0,53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0,52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0,00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7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х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54061"/>
                          </a:solidFill>
                          <a:effectLst/>
                          <a:latin typeface="Calibri"/>
                          <a:ea typeface="Calibri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9 647,02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4 793,08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E79"/>
                          </a:solidFill>
                          <a:effectLst/>
                          <a:latin typeface="Calibri"/>
                          <a:ea typeface="Calibri"/>
                        </a:rPr>
                        <a:t>1 303,64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067175" y="4056799"/>
            <a:ext cx="3829050" cy="140355"/>
          </a:xfrm>
          <a:prstGeom prst="rect">
            <a:avLst/>
          </a:prstGeom>
          <a:noFill/>
          <a:ln>
            <a:noFill/>
          </a:ln>
          <a:effectLst>
            <a:glow rad="508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17" tIns="45615" rIns="35917" bIns="45615" rtlCol="0" anchor="ctr"/>
          <a:lstStyle/>
          <a:p>
            <a:r>
              <a:rPr lang="ru-RU" sz="1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* в том числе возврат НДС 104,88 млн. рублей</a:t>
            </a:r>
            <a:endParaRPr lang="ru-RU" sz="10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71671" y="700822"/>
            <a:ext cx="11077320" cy="368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2242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6628C35-2C85-4B0B-B017-2CFE2CE75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02909"/>
              </p:ext>
            </p:extLst>
          </p:nvPr>
        </p:nvGraphicFramePr>
        <p:xfrm>
          <a:off x="4994616" y="3255742"/>
          <a:ext cx="6823551" cy="328612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29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2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3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8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92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63905"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контрактов,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л/с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 заключенных контрактов</a:t>
                      </a: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Поступило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</a:t>
                      </a:r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л/с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исполнителей 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(соисполнителей), </a:t>
                      </a:r>
                    </a:p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Кассовый расход с 41 л/с исполнителей (соисполнителей),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77"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endParaRPr lang="ru-RU" sz="1050" b="1" i="0" u="none" strike="noStrik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Касса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/>
                      </a:fgClr>
                      <a:bgClr>
                        <a:srgbClr val="F2F8EE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602">
                <a:tc>
                  <a:txBody>
                    <a:bodyPr/>
                    <a:lstStyle/>
                    <a:p>
                      <a:pPr marL="0" marR="0" indent="0" algn="l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контрактов 0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413, 62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413,62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411,42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algn="l" defTabSz="914104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контрактов 1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818,18 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817,10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672,94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4104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144,16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контрактов 2 уровня</a:t>
                      </a: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16,99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16,99 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16,99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ИТОГО</a:t>
                      </a:r>
                      <a:endParaRPr lang="ru-RU" sz="12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144000" marR="0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cap="all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21</a:t>
                      </a:r>
                      <a:endParaRPr lang="ru-RU" sz="12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endParaRPr lang="ru-RU" sz="12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algn="ctr" defTabSz="911952" rtl="0" eaLnBrk="1" fontAlgn="ctr" latinLnBrk="0" hangingPunct="1"/>
                      <a:endParaRPr lang="ru-RU" sz="12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kern="1200" cap="all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9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cap="all" noProof="0" dirty="0" smtClean="0">
                          <a:solidFill>
                            <a:srgbClr val="8064A2"/>
                          </a:solidFill>
                          <a:latin typeface="Open Sans Condensed" panose="020B0604020202020204" charset="0"/>
                          <a:ea typeface="+mn-ea"/>
                          <a:cs typeface="Open Sans Condensed" panose="020B0604020202020204" charset="0"/>
                        </a:rPr>
                        <a:t>146,36</a:t>
                      </a:r>
                      <a:endParaRPr lang="ru-RU" sz="1200" kern="1200" cap="all" noProof="0" dirty="0">
                        <a:solidFill>
                          <a:srgbClr val="8064A2"/>
                        </a:solidFill>
                        <a:latin typeface="Open Sans Condensed" panose="020B0604020202020204" charset="0"/>
                        <a:ea typeface="+mn-ea"/>
                        <a:cs typeface="Open Sans Condensed" panose="020B0604020202020204" charset="0"/>
                      </a:endParaRPr>
                    </a:p>
                  </a:txBody>
                  <a:tcPr marL="27000" marR="27000" marT="36000" marB="3600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EBF7FF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452" y="140496"/>
            <a:ext cx="11549800" cy="738452"/>
          </a:xfrm>
          <a:prstGeom prst="rect">
            <a:avLst/>
          </a:prstGeom>
          <a:noFill/>
        </p:spPr>
        <p:txBody>
          <a:bodyPr wrap="square" lIns="91228" tIns="45615" rIns="91228" bIns="45615">
            <a:spAutoFit/>
          </a:bodyPr>
          <a:lstStyle/>
          <a:p>
            <a:pPr algn="r" eaLnBrk="0" hangingPunct="0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 Condensed Light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ГОСУДАРСТВЕННОГО КОНТРАКТА АО «КАФ»</a:t>
            </a:r>
          </a:p>
          <a:p>
            <a:pPr algn="r" eaLnBrk="0" hangingPunct="0">
              <a:defRPr/>
            </a:pPr>
            <a:r>
              <a:rPr lang="ru-RU" sz="12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Расширенное казначейское сопровождение</a:t>
            </a:r>
          </a:p>
          <a:p>
            <a:pPr algn="r" eaLnBrk="0" hangingPunct="0">
              <a:defRPr/>
            </a:pPr>
            <a:r>
              <a:rPr lang="ru-RU" sz="12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Распоряжение </a:t>
            </a:r>
            <a:r>
              <a:rPr lang="ru-RU" sz="1200" cap="all" dirty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Правительства Российской Федерации от 26 мая 2018 г. № </a:t>
            </a:r>
            <a:r>
              <a:rPr lang="ru-RU" sz="1200" cap="all" dirty="0" smtClean="0">
                <a:solidFill>
                  <a:srgbClr val="8064A2"/>
                </a:solidFill>
                <a:latin typeface="Open Sans Condensed" panose="020B0604020202020204" charset="0"/>
                <a:cs typeface="Open Sans Condensed" panose="020B0604020202020204" charset="0"/>
              </a:rPr>
              <a:t>1003-р</a:t>
            </a:r>
            <a:endParaRPr lang="ru-RU" sz="1200" cap="all" dirty="0">
              <a:solidFill>
                <a:srgbClr val="8064A2"/>
              </a:solidFill>
              <a:latin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836" y="1555604"/>
            <a:ext cx="6768269" cy="16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085032" y="914400"/>
            <a:ext cx="8622705" cy="752030"/>
          </a:xfrm>
          <a:prstGeom prst="rect">
            <a:avLst/>
          </a:prstGeom>
        </p:spPr>
        <p:txBody>
          <a:bodyPr lIns="108596" tIns="54303" rIns="108596" bIns="5430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ГОСУДАРСТВЕННОГО КОНТРАКТА: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413, 62 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автомобилей по Государственному контракту: 431 шт. 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Объект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52" y="763001"/>
            <a:ext cx="2900280" cy="21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32" y="5190573"/>
            <a:ext cx="1797539" cy="108303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634894" y="449869"/>
            <a:ext cx="9228637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0" y="5217823"/>
            <a:ext cx="1956461" cy="1028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1" y="3434210"/>
            <a:ext cx="1956461" cy="1088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32" y="3390669"/>
            <a:ext cx="1797539" cy="11757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93" y="4336861"/>
            <a:ext cx="1770303" cy="10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55112</TotalTime>
  <Words>2357</Words>
  <Application>Microsoft Office PowerPoint</Application>
  <PresentationFormat>Произвольный</PresentationFormat>
  <Paragraphs>670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3_Тема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Зинченко Евгений Анатольевич</dc:creator>
  <cp:lastModifiedBy>Харитонова Ольга Владимировна</cp:lastModifiedBy>
  <cp:revision>1955</cp:revision>
  <cp:lastPrinted>2019-01-30T15:40:33Z</cp:lastPrinted>
  <dcterms:modified xsi:type="dcterms:W3CDTF">2019-02-01T11:30:19Z</dcterms:modified>
</cp:coreProperties>
</file>