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8" r:id="rId2"/>
    <p:sldId id="262" r:id="rId3"/>
    <p:sldId id="263" r:id="rId4"/>
    <p:sldId id="264" r:id="rId5"/>
    <p:sldId id="265" r:id="rId6"/>
    <p:sldId id="266" r:id="rId7"/>
    <p:sldId id="269" r:id="rId8"/>
    <p:sldId id="267" r:id="rId9"/>
    <p:sldId id="268" r:id="rId10"/>
    <p:sldId id="270" r:id="rId1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66"/>
    <a:srgbClr val="FFFF00"/>
    <a:srgbClr val="FFFFCC"/>
    <a:srgbClr val="17375E"/>
    <a:srgbClr val="7F2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8" autoAdjust="0"/>
    <p:restoredTop sz="94660"/>
  </p:normalViewPr>
  <p:slideViewPr>
    <p:cSldViewPr snapToGrid="0">
      <p:cViewPr>
        <p:scale>
          <a:sx n="100" d="100"/>
          <a:sy n="100" d="100"/>
        </p:scale>
        <p:origin x="-366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5E3440-3BAB-4485-B5CA-6B80F5215789}" type="doc">
      <dgm:prSet loTypeId="urn:microsoft.com/office/officeart/2005/8/layout/chevron2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44FB2737-E0C1-4F90-A195-DEF79101BD79}">
      <dgm:prSet custT="1"/>
      <dgm:spPr/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Подключение пользователей ТОФК к подсистеме «Учет и отчетность»</a:t>
          </a:r>
          <a:endParaRPr lang="ru-RU" sz="1800" b="1" dirty="0">
            <a:solidFill>
              <a:schemeClr val="tx2"/>
            </a:solidFill>
          </a:endParaRPr>
        </a:p>
      </dgm:t>
    </dgm:pt>
    <dgm:pt modelId="{7E7EDF40-A64E-4C46-ADC8-20C210020E76}" type="parTrans" cxnId="{FBAD6224-07BF-43F1-A1D3-35ABCC91F427}">
      <dgm:prSet/>
      <dgm:spPr/>
      <dgm:t>
        <a:bodyPr/>
        <a:lstStyle/>
        <a:p>
          <a:endParaRPr lang="ru-RU"/>
        </a:p>
      </dgm:t>
    </dgm:pt>
    <dgm:pt modelId="{48CE3F4A-A635-4CB4-9245-72D65EAAB87C}" type="sibTrans" cxnId="{FBAD6224-07BF-43F1-A1D3-35ABCC91F427}">
      <dgm:prSet/>
      <dgm:spPr/>
      <dgm:t>
        <a:bodyPr/>
        <a:lstStyle/>
        <a:p>
          <a:endParaRPr lang="ru-RU"/>
        </a:p>
      </dgm:t>
    </dgm:pt>
    <dgm:pt modelId="{DA9D601A-6369-4A25-8780-C234AC5BBAB6}">
      <dgm:prSet custT="1"/>
      <dgm:spPr/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Формирование отчетности специалистами ТОФК в ППО АСФК </a:t>
          </a:r>
          <a:endParaRPr lang="ru-RU" sz="1800" b="1" dirty="0">
            <a:solidFill>
              <a:schemeClr val="tx2"/>
            </a:solidFill>
          </a:endParaRPr>
        </a:p>
      </dgm:t>
    </dgm:pt>
    <dgm:pt modelId="{B4ACD2F0-8CE1-423F-9DBF-54E82AF5BE5E}" type="parTrans" cxnId="{3DFBD4B3-1CD1-41B8-B1C7-A49B69BD487E}">
      <dgm:prSet/>
      <dgm:spPr/>
      <dgm:t>
        <a:bodyPr/>
        <a:lstStyle/>
        <a:p>
          <a:endParaRPr lang="ru-RU"/>
        </a:p>
      </dgm:t>
    </dgm:pt>
    <dgm:pt modelId="{4ABA2213-174D-4D51-8A1F-6C6A0E8FF25A}" type="sibTrans" cxnId="{3DFBD4B3-1CD1-41B8-B1C7-A49B69BD487E}">
      <dgm:prSet/>
      <dgm:spPr/>
      <dgm:t>
        <a:bodyPr/>
        <a:lstStyle/>
        <a:p>
          <a:endParaRPr lang="ru-RU"/>
        </a:p>
      </dgm:t>
    </dgm:pt>
    <dgm:pt modelId="{7020DCA8-736D-4C19-BF5E-E56CE5B81EE6}">
      <dgm:prSet custT="1"/>
      <dgm:spPr/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Передача сформированных отчетов в подсистему «Учет и отчетность» </a:t>
          </a:r>
          <a:endParaRPr lang="ru-RU" sz="1800" b="1" dirty="0">
            <a:solidFill>
              <a:schemeClr val="tx2"/>
            </a:solidFill>
          </a:endParaRPr>
        </a:p>
      </dgm:t>
    </dgm:pt>
    <dgm:pt modelId="{AC458683-0E2D-4037-B2D8-FC73E9010829}" type="parTrans" cxnId="{91CA597D-31BD-4FBA-A1EE-0346AA6C80AF}">
      <dgm:prSet/>
      <dgm:spPr/>
      <dgm:t>
        <a:bodyPr/>
        <a:lstStyle/>
        <a:p>
          <a:endParaRPr lang="ru-RU"/>
        </a:p>
      </dgm:t>
    </dgm:pt>
    <dgm:pt modelId="{59D1CADD-FBC3-43F7-9B59-A0610CE36386}" type="sibTrans" cxnId="{91CA597D-31BD-4FBA-A1EE-0346AA6C80AF}">
      <dgm:prSet/>
      <dgm:spPr/>
      <dgm:t>
        <a:bodyPr/>
        <a:lstStyle/>
        <a:p>
          <a:endParaRPr lang="ru-RU"/>
        </a:p>
      </dgm:t>
    </dgm:pt>
    <dgm:pt modelId="{4FE311E4-78B5-447B-8166-A8D60C1961ED}">
      <dgm:prSet custT="1"/>
      <dgm:spPr/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Проведение ФЛК, ВДК, МДК. Просмотр протоколов контроля</a:t>
          </a:r>
          <a:endParaRPr lang="ru-RU" sz="1800" b="1" dirty="0">
            <a:solidFill>
              <a:schemeClr val="tx2"/>
            </a:solidFill>
          </a:endParaRPr>
        </a:p>
      </dgm:t>
    </dgm:pt>
    <dgm:pt modelId="{0A736094-6A9E-461F-BD65-71AF820DD425}" type="parTrans" cxnId="{7089ED05-196D-46ED-A417-E404EADBC318}">
      <dgm:prSet/>
      <dgm:spPr/>
      <dgm:t>
        <a:bodyPr/>
        <a:lstStyle/>
        <a:p>
          <a:endParaRPr lang="ru-RU"/>
        </a:p>
      </dgm:t>
    </dgm:pt>
    <dgm:pt modelId="{26D4344F-5FF9-4071-8D98-450A5EA3BAB4}" type="sibTrans" cxnId="{7089ED05-196D-46ED-A417-E404EADBC318}">
      <dgm:prSet/>
      <dgm:spPr/>
      <dgm:t>
        <a:bodyPr/>
        <a:lstStyle/>
        <a:p>
          <a:endParaRPr lang="ru-RU"/>
        </a:p>
      </dgm:t>
    </dgm:pt>
    <dgm:pt modelId="{25768C1A-5C9D-4140-9AC8-4BF74F875228}">
      <dgm:prSet custT="1"/>
      <dgm:spPr/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Согласование отчета. Предоставление отчета в Межрегиональное операционное управление Федерального казначейства</a:t>
          </a:r>
          <a:endParaRPr lang="ru-RU" sz="1800" b="1" dirty="0">
            <a:solidFill>
              <a:schemeClr val="tx2"/>
            </a:solidFill>
          </a:endParaRPr>
        </a:p>
      </dgm:t>
    </dgm:pt>
    <dgm:pt modelId="{4825775C-CE62-470A-AE3F-4AAA8AD64329}" type="sibTrans" cxnId="{EB9517EB-1457-4D8E-A34A-27FEBA7F3F5F}">
      <dgm:prSet/>
      <dgm:spPr/>
      <dgm:t>
        <a:bodyPr/>
        <a:lstStyle/>
        <a:p>
          <a:endParaRPr lang="ru-RU"/>
        </a:p>
      </dgm:t>
    </dgm:pt>
    <dgm:pt modelId="{19950230-88FE-45D1-800D-414A691E96B2}" type="parTrans" cxnId="{EB9517EB-1457-4D8E-A34A-27FEBA7F3F5F}">
      <dgm:prSet/>
      <dgm:spPr/>
      <dgm:t>
        <a:bodyPr/>
        <a:lstStyle/>
        <a:p>
          <a:endParaRPr lang="ru-RU"/>
        </a:p>
      </dgm:t>
    </dgm:pt>
    <dgm:pt modelId="{A69C5EF9-F458-4C29-B5B2-9358E8BA79BB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766346EB-11D0-4D02-9DC1-51047B47CD3C}" type="sibTrans" cxnId="{B5ACABC1-57D3-4A36-B049-A840A6CA746B}">
      <dgm:prSet/>
      <dgm:spPr/>
      <dgm:t>
        <a:bodyPr/>
        <a:lstStyle/>
        <a:p>
          <a:endParaRPr lang="ru-RU"/>
        </a:p>
      </dgm:t>
    </dgm:pt>
    <dgm:pt modelId="{0A942212-9053-402B-86A0-15D431B03831}" type="parTrans" cxnId="{B5ACABC1-57D3-4A36-B049-A840A6CA746B}">
      <dgm:prSet/>
      <dgm:spPr/>
      <dgm:t>
        <a:bodyPr/>
        <a:lstStyle/>
        <a:p>
          <a:endParaRPr lang="ru-RU"/>
        </a:p>
      </dgm:t>
    </dgm:pt>
    <dgm:pt modelId="{D4867395-99FD-46CF-BF01-122D3847B955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5116BCB-4024-418E-B206-6FCB7CC414BD}" type="sibTrans" cxnId="{E81BA9F3-F42A-48A0-915A-5B2F386BE977}">
      <dgm:prSet/>
      <dgm:spPr/>
      <dgm:t>
        <a:bodyPr/>
        <a:lstStyle/>
        <a:p>
          <a:endParaRPr lang="ru-RU"/>
        </a:p>
      </dgm:t>
    </dgm:pt>
    <dgm:pt modelId="{1E4F2A98-D124-4FD8-BFB5-BD24850A7AB6}" type="parTrans" cxnId="{E81BA9F3-F42A-48A0-915A-5B2F386BE977}">
      <dgm:prSet/>
      <dgm:spPr/>
      <dgm:t>
        <a:bodyPr/>
        <a:lstStyle/>
        <a:p>
          <a:endParaRPr lang="ru-RU"/>
        </a:p>
      </dgm:t>
    </dgm:pt>
    <dgm:pt modelId="{E4FE2C7E-13EA-4F9B-801C-7655BD5C3A75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353D2C6C-12E4-478B-9561-C13150F91543}" type="sibTrans" cxnId="{36909476-35FB-435D-83AA-10C7B0FA6B65}">
      <dgm:prSet/>
      <dgm:spPr/>
      <dgm:t>
        <a:bodyPr/>
        <a:lstStyle/>
        <a:p>
          <a:endParaRPr lang="ru-RU"/>
        </a:p>
      </dgm:t>
    </dgm:pt>
    <dgm:pt modelId="{13FD07D5-DE86-449D-AD56-A42B76828829}" type="parTrans" cxnId="{36909476-35FB-435D-83AA-10C7B0FA6B65}">
      <dgm:prSet/>
      <dgm:spPr/>
      <dgm:t>
        <a:bodyPr/>
        <a:lstStyle/>
        <a:p>
          <a:endParaRPr lang="ru-RU"/>
        </a:p>
      </dgm:t>
    </dgm:pt>
    <dgm:pt modelId="{CD0DFDE5-B9FD-46E7-B5E1-8D4634274D8E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5393650D-E910-46B5-B0FB-554947CB8612}" type="sibTrans" cxnId="{8480B187-52B1-402D-9ECC-35AB2255A8D7}">
      <dgm:prSet/>
      <dgm:spPr/>
      <dgm:t>
        <a:bodyPr/>
        <a:lstStyle/>
        <a:p>
          <a:endParaRPr lang="ru-RU"/>
        </a:p>
      </dgm:t>
    </dgm:pt>
    <dgm:pt modelId="{E70557DA-B337-460E-8DB0-827EEFBB6F75}" type="parTrans" cxnId="{8480B187-52B1-402D-9ECC-35AB2255A8D7}">
      <dgm:prSet/>
      <dgm:spPr/>
      <dgm:t>
        <a:bodyPr/>
        <a:lstStyle/>
        <a:p>
          <a:endParaRPr lang="ru-RU"/>
        </a:p>
      </dgm:t>
    </dgm:pt>
    <dgm:pt modelId="{C35AF07F-113C-47F9-A0B1-DA0AAD16694E}">
      <dgm:prSet phldrT="[Текст]"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695E0F2A-8475-4F00-9C9C-C83B46816724}" type="sibTrans" cxnId="{D0182F19-7D1F-4250-829D-A3AE11E58F0A}">
      <dgm:prSet/>
      <dgm:spPr/>
      <dgm:t>
        <a:bodyPr/>
        <a:lstStyle/>
        <a:p>
          <a:endParaRPr lang="ru-RU"/>
        </a:p>
      </dgm:t>
    </dgm:pt>
    <dgm:pt modelId="{2025FA99-733B-432A-8D17-65A24417C567}" type="parTrans" cxnId="{D0182F19-7D1F-4250-829D-A3AE11E58F0A}">
      <dgm:prSet/>
      <dgm:spPr/>
      <dgm:t>
        <a:bodyPr/>
        <a:lstStyle/>
        <a:p>
          <a:endParaRPr lang="ru-RU"/>
        </a:p>
      </dgm:t>
    </dgm:pt>
    <dgm:pt modelId="{0BDBEDD2-600C-459D-B584-CF5EB8767BA5}" type="pres">
      <dgm:prSet presAssocID="{835E3440-3BAB-4485-B5CA-6B80F52157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500520-F38B-422E-A874-38FC801F9311}" type="pres">
      <dgm:prSet presAssocID="{C35AF07F-113C-47F9-A0B1-DA0AAD16694E}" presName="composite" presStyleCnt="0"/>
      <dgm:spPr/>
    </dgm:pt>
    <dgm:pt modelId="{83F8AD58-E02B-418E-865D-49A231EFCA84}" type="pres">
      <dgm:prSet presAssocID="{C35AF07F-113C-47F9-A0B1-DA0AAD16694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E56DB-A0BA-445C-84B6-8B4EEAE3EC8A}" type="pres">
      <dgm:prSet presAssocID="{C35AF07F-113C-47F9-A0B1-DA0AAD16694E}" presName="descendantText" presStyleLbl="alignAcc1" presStyleIdx="0" presStyleCnt="5" custScaleY="137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1EE76-C0D3-4911-A0E0-9AB8F13767F5}" type="pres">
      <dgm:prSet presAssocID="{695E0F2A-8475-4F00-9C9C-C83B46816724}" presName="sp" presStyleCnt="0"/>
      <dgm:spPr/>
    </dgm:pt>
    <dgm:pt modelId="{2DD6FF06-753E-47EF-B85F-7E55C05A7A4E}" type="pres">
      <dgm:prSet presAssocID="{CD0DFDE5-B9FD-46E7-B5E1-8D4634274D8E}" presName="composite" presStyleCnt="0"/>
      <dgm:spPr/>
    </dgm:pt>
    <dgm:pt modelId="{9896CD78-1D2C-4710-9509-257F9C18DF52}" type="pres">
      <dgm:prSet presAssocID="{CD0DFDE5-B9FD-46E7-B5E1-8D4634274D8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0E0FB-7143-43AE-8C84-8AC31D88E440}" type="pres">
      <dgm:prSet presAssocID="{CD0DFDE5-B9FD-46E7-B5E1-8D4634274D8E}" presName="descendantText" presStyleLbl="alignAcc1" presStyleIdx="1" presStyleCnt="5" custScaleY="114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20E6D-ED18-440D-809E-8E0692894EAD}" type="pres">
      <dgm:prSet presAssocID="{5393650D-E910-46B5-B0FB-554947CB8612}" presName="sp" presStyleCnt="0"/>
      <dgm:spPr/>
    </dgm:pt>
    <dgm:pt modelId="{3A4CCA7F-C5AB-4824-8A6E-3012B4F62931}" type="pres">
      <dgm:prSet presAssocID="{E4FE2C7E-13EA-4F9B-801C-7655BD5C3A75}" presName="composite" presStyleCnt="0"/>
      <dgm:spPr/>
    </dgm:pt>
    <dgm:pt modelId="{88E938A2-996A-4D39-8DD3-AEC484ED397C}" type="pres">
      <dgm:prSet presAssocID="{E4FE2C7E-13EA-4F9B-801C-7655BD5C3A7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EB7F2-3197-4052-A968-FED81D648B70}" type="pres">
      <dgm:prSet presAssocID="{E4FE2C7E-13EA-4F9B-801C-7655BD5C3A75}" presName="descendantText" presStyleLbl="alignAcc1" presStyleIdx="2" presStyleCnt="5" custLinFactNeighborX="-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38E59-C90C-45FF-84CD-6EB2307E05ED}" type="pres">
      <dgm:prSet presAssocID="{353D2C6C-12E4-478B-9561-C13150F91543}" presName="sp" presStyleCnt="0"/>
      <dgm:spPr/>
    </dgm:pt>
    <dgm:pt modelId="{5CE769BF-2AE5-42A1-BC0E-0E218F6B67BC}" type="pres">
      <dgm:prSet presAssocID="{D4867395-99FD-46CF-BF01-122D3847B955}" presName="composite" presStyleCnt="0"/>
      <dgm:spPr/>
    </dgm:pt>
    <dgm:pt modelId="{9EA0637F-1EA7-4CAC-B955-F3D8C4695CF3}" type="pres">
      <dgm:prSet presAssocID="{D4867395-99FD-46CF-BF01-122D3847B95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2CCBE-F42E-4DB8-BA87-515DC5263584}" type="pres">
      <dgm:prSet presAssocID="{D4867395-99FD-46CF-BF01-122D3847B955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F8FB9-C50A-46B3-B17C-39F6CECBB16D}" type="pres">
      <dgm:prSet presAssocID="{45116BCB-4024-418E-B206-6FCB7CC414BD}" presName="sp" presStyleCnt="0"/>
      <dgm:spPr/>
    </dgm:pt>
    <dgm:pt modelId="{852B7B43-580B-4EF2-BF63-A486F694D51D}" type="pres">
      <dgm:prSet presAssocID="{A69C5EF9-F458-4C29-B5B2-9358E8BA79BB}" presName="composite" presStyleCnt="0"/>
      <dgm:spPr/>
    </dgm:pt>
    <dgm:pt modelId="{3D786657-C909-4128-B469-3BF55F2101A3}" type="pres">
      <dgm:prSet presAssocID="{A69C5EF9-F458-4C29-B5B2-9358E8BA79BB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1BE8D-BAA3-41B3-A5F3-67329A2E8265}" type="pres">
      <dgm:prSet presAssocID="{A69C5EF9-F458-4C29-B5B2-9358E8BA79BB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39625B-B0F2-4FF7-A23C-21C13B63B07F}" type="presOf" srcId="{835E3440-3BAB-4485-B5CA-6B80F5215789}" destId="{0BDBEDD2-600C-459D-B584-CF5EB8767BA5}" srcOrd="0" destOrd="0" presId="urn:microsoft.com/office/officeart/2005/8/layout/chevron2"/>
    <dgm:cxn modelId="{354792A9-5CF2-4F66-8F8A-2597D032D409}" type="presOf" srcId="{7020DCA8-736D-4C19-BF5E-E56CE5B81EE6}" destId="{772EB7F2-3197-4052-A968-FED81D648B70}" srcOrd="0" destOrd="0" presId="urn:microsoft.com/office/officeart/2005/8/layout/chevron2"/>
    <dgm:cxn modelId="{3C782E56-97FE-4572-9ADC-86F8B4919DBD}" type="presOf" srcId="{D4867395-99FD-46CF-BF01-122D3847B955}" destId="{9EA0637F-1EA7-4CAC-B955-F3D8C4695CF3}" srcOrd="0" destOrd="0" presId="urn:microsoft.com/office/officeart/2005/8/layout/chevron2"/>
    <dgm:cxn modelId="{FBAD6224-07BF-43F1-A1D3-35ABCC91F427}" srcId="{C35AF07F-113C-47F9-A0B1-DA0AAD16694E}" destId="{44FB2737-E0C1-4F90-A195-DEF79101BD79}" srcOrd="0" destOrd="0" parTransId="{7E7EDF40-A64E-4C46-ADC8-20C210020E76}" sibTransId="{48CE3F4A-A635-4CB4-9245-72D65EAAB87C}"/>
    <dgm:cxn modelId="{7928D57D-C6B1-4793-AEF2-7F7FAB712946}" type="presOf" srcId="{25768C1A-5C9D-4140-9AC8-4BF74F875228}" destId="{C1D1BE8D-BAA3-41B3-A5F3-67329A2E8265}" srcOrd="0" destOrd="0" presId="urn:microsoft.com/office/officeart/2005/8/layout/chevron2"/>
    <dgm:cxn modelId="{8480B187-52B1-402D-9ECC-35AB2255A8D7}" srcId="{835E3440-3BAB-4485-B5CA-6B80F5215789}" destId="{CD0DFDE5-B9FD-46E7-B5E1-8D4634274D8E}" srcOrd="1" destOrd="0" parTransId="{E70557DA-B337-460E-8DB0-827EEFBB6F75}" sibTransId="{5393650D-E910-46B5-B0FB-554947CB8612}"/>
    <dgm:cxn modelId="{3DFBD4B3-1CD1-41B8-B1C7-A49B69BD487E}" srcId="{CD0DFDE5-B9FD-46E7-B5E1-8D4634274D8E}" destId="{DA9D601A-6369-4A25-8780-C234AC5BBAB6}" srcOrd="0" destOrd="0" parTransId="{B4ACD2F0-8CE1-423F-9DBF-54E82AF5BE5E}" sibTransId="{4ABA2213-174D-4D51-8A1F-6C6A0E8FF25A}"/>
    <dgm:cxn modelId="{E5124E5B-5A67-4647-B2ED-9FD776608536}" type="presOf" srcId="{4FE311E4-78B5-447B-8166-A8D60C1961ED}" destId="{0DA2CCBE-F42E-4DB8-BA87-515DC5263584}" srcOrd="0" destOrd="0" presId="urn:microsoft.com/office/officeart/2005/8/layout/chevron2"/>
    <dgm:cxn modelId="{B5ACABC1-57D3-4A36-B049-A840A6CA746B}" srcId="{835E3440-3BAB-4485-B5CA-6B80F5215789}" destId="{A69C5EF9-F458-4C29-B5B2-9358E8BA79BB}" srcOrd="4" destOrd="0" parTransId="{0A942212-9053-402B-86A0-15D431B03831}" sibTransId="{766346EB-11D0-4D02-9DC1-51047B47CD3C}"/>
    <dgm:cxn modelId="{E81BA9F3-F42A-48A0-915A-5B2F386BE977}" srcId="{835E3440-3BAB-4485-B5CA-6B80F5215789}" destId="{D4867395-99FD-46CF-BF01-122D3847B955}" srcOrd="3" destOrd="0" parTransId="{1E4F2A98-D124-4FD8-BFB5-BD24850A7AB6}" sibTransId="{45116BCB-4024-418E-B206-6FCB7CC414BD}"/>
    <dgm:cxn modelId="{4B577CAC-77E8-41BA-BEAC-98D8ADB0D51C}" type="presOf" srcId="{DA9D601A-6369-4A25-8780-C234AC5BBAB6}" destId="{4730E0FB-7143-43AE-8C84-8AC31D88E440}" srcOrd="0" destOrd="0" presId="urn:microsoft.com/office/officeart/2005/8/layout/chevron2"/>
    <dgm:cxn modelId="{36909476-35FB-435D-83AA-10C7B0FA6B65}" srcId="{835E3440-3BAB-4485-B5CA-6B80F5215789}" destId="{E4FE2C7E-13EA-4F9B-801C-7655BD5C3A75}" srcOrd="2" destOrd="0" parTransId="{13FD07D5-DE86-449D-AD56-A42B76828829}" sibTransId="{353D2C6C-12E4-478B-9561-C13150F91543}"/>
    <dgm:cxn modelId="{EB9517EB-1457-4D8E-A34A-27FEBA7F3F5F}" srcId="{A69C5EF9-F458-4C29-B5B2-9358E8BA79BB}" destId="{25768C1A-5C9D-4140-9AC8-4BF74F875228}" srcOrd="0" destOrd="0" parTransId="{19950230-88FE-45D1-800D-414A691E96B2}" sibTransId="{4825775C-CE62-470A-AE3F-4AAA8AD64329}"/>
    <dgm:cxn modelId="{91CA597D-31BD-4FBA-A1EE-0346AA6C80AF}" srcId="{E4FE2C7E-13EA-4F9B-801C-7655BD5C3A75}" destId="{7020DCA8-736D-4C19-BF5E-E56CE5B81EE6}" srcOrd="0" destOrd="0" parTransId="{AC458683-0E2D-4037-B2D8-FC73E9010829}" sibTransId="{59D1CADD-FBC3-43F7-9B59-A0610CE36386}"/>
    <dgm:cxn modelId="{32CD066D-200F-4E13-A3DE-18FB3AF94622}" type="presOf" srcId="{CD0DFDE5-B9FD-46E7-B5E1-8D4634274D8E}" destId="{9896CD78-1D2C-4710-9509-257F9C18DF52}" srcOrd="0" destOrd="0" presId="urn:microsoft.com/office/officeart/2005/8/layout/chevron2"/>
    <dgm:cxn modelId="{D0182F19-7D1F-4250-829D-A3AE11E58F0A}" srcId="{835E3440-3BAB-4485-B5CA-6B80F5215789}" destId="{C35AF07F-113C-47F9-A0B1-DA0AAD16694E}" srcOrd="0" destOrd="0" parTransId="{2025FA99-733B-432A-8D17-65A24417C567}" sibTransId="{695E0F2A-8475-4F00-9C9C-C83B46816724}"/>
    <dgm:cxn modelId="{5F61361F-8BDA-4B85-B418-C02C499545AB}" type="presOf" srcId="{E4FE2C7E-13EA-4F9B-801C-7655BD5C3A75}" destId="{88E938A2-996A-4D39-8DD3-AEC484ED397C}" srcOrd="0" destOrd="0" presId="urn:microsoft.com/office/officeart/2005/8/layout/chevron2"/>
    <dgm:cxn modelId="{4797E962-7AEB-4134-B635-A8FF7A414DD0}" type="presOf" srcId="{44FB2737-E0C1-4F90-A195-DEF79101BD79}" destId="{BF5E56DB-A0BA-445C-84B6-8B4EEAE3EC8A}" srcOrd="0" destOrd="0" presId="urn:microsoft.com/office/officeart/2005/8/layout/chevron2"/>
    <dgm:cxn modelId="{7089ED05-196D-46ED-A417-E404EADBC318}" srcId="{D4867395-99FD-46CF-BF01-122D3847B955}" destId="{4FE311E4-78B5-447B-8166-A8D60C1961ED}" srcOrd="0" destOrd="0" parTransId="{0A736094-6A9E-461F-BD65-71AF820DD425}" sibTransId="{26D4344F-5FF9-4071-8D98-450A5EA3BAB4}"/>
    <dgm:cxn modelId="{E09F175A-AB1E-4D11-A32D-4DEAAA52DC9C}" type="presOf" srcId="{A69C5EF9-F458-4C29-B5B2-9358E8BA79BB}" destId="{3D786657-C909-4128-B469-3BF55F2101A3}" srcOrd="0" destOrd="0" presId="urn:microsoft.com/office/officeart/2005/8/layout/chevron2"/>
    <dgm:cxn modelId="{13225903-C6CC-48C8-852A-4917DC634808}" type="presOf" srcId="{C35AF07F-113C-47F9-A0B1-DA0AAD16694E}" destId="{83F8AD58-E02B-418E-865D-49A231EFCA84}" srcOrd="0" destOrd="0" presId="urn:microsoft.com/office/officeart/2005/8/layout/chevron2"/>
    <dgm:cxn modelId="{DF745B1A-F2EC-4F20-9FFD-DCD65105B93E}" type="presParOf" srcId="{0BDBEDD2-600C-459D-B584-CF5EB8767BA5}" destId="{47500520-F38B-422E-A874-38FC801F9311}" srcOrd="0" destOrd="0" presId="urn:microsoft.com/office/officeart/2005/8/layout/chevron2"/>
    <dgm:cxn modelId="{8BFF1F06-6C83-47F7-AA2E-86010A62668B}" type="presParOf" srcId="{47500520-F38B-422E-A874-38FC801F9311}" destId="{83F8AD58-E02B-418E-865D-49A231EFCA84}" srcOrd="0" destOrd="0" presId="urn:microsoft.com/office/officeart/2005/8/layout/chevron2"/>
    <dgm:cxn modelId="{6EB7E912-72D3-40D5-B4B8-BB42FAF1326B}" type="presParOf" srcId="{47500520-F38B-422E-A874-38FC801F9311}" destId="{BF5E56DB-A0BA-445C-84B6-8B4EEAE3EC8A}" srcOrd="1" destOrd="0" presId="urn:microsoft.com/office/officeart/2005/8/layout/chevron2"/>
    <dgm:cxn modelId="{5AC9C2BB-8D85-4302-BC0B-40836B81F1C9}" type="presParOf" srcId="{0BDBEDD2-600C-459D-B584-CF5EB8767BA5}" destId="{BDA1EE76-C0D3-4911-A0E0-9AB8F13767F5}" srcOrd="1" destOrd="0" presId="urn:microsoft.com/office/officeart/2005/8/layout/chevron2"/>
    <dgm:cxn modelId="{50942B1D-253D-4A7F-BA95-8DA9E4FBEEA9}" type="presParOf" srcId="{0BDBEDD2-600C-459D-B584-CF5EB8767BA5}" destId="{2DD6FF06-753E-47EF-B85F-7E55C05A7A4E}" srcOrd="2" destOrd="0" presId="urn:microsoft.com/office/officeart/2005/8/layout/chevron2"/>
    <dgm:cxn modelId="{F6B13E4C-95A5-4D6E-8F11-7CE9A4FD5FE4}" type="presParOf" srcId="{2DD6FF06-753E-47EF-B85F-7E55C05A7A4E}" destId="{9896CD78-1D2C-4710-9509-257F9C18DF52}" srcOrd="0" destOrd="0" presId="urn:microsoft.com/office/officeart/2005/8/layout/chevron2"/>
    <dgm:cxn modelId="{291C7484-6AF5-44D0-929C-9062068207DE}" type="presParOf" srcId="{2DD6FF06-753E-47EF-B85F-7E55C05A7A4E}" destId="{4730E0FB-7143-43AE-8C84-8AC31D88E440}" srcOrd="1" destOrd="0" presId="urn:microsoft.com/office/officeart/2005/8/layout/chevron2"/>
    <dgm:cxn modelId="{B2A05273-A394-4F3C-9F6A-2E9DDBA590DE}" type="presParOf" srcId="{0BDBEDD2-600C-459D-B584-CF5EB8767BA5}" destId="{DD620E6D-ED18-440D-809E-8E0692894EAD}" srcOrd="3" destOrd="0" presId="urn:microsoft.com/office/officeart/2005/8/layout/chevron2"/>
    <dgm:cxn modelId="{9278242F-CA42-4A7C-8A64-7389C319BB60}" type="presParOf" srcId="{0BDBEDD2-600C-459D-B584-CF5EB8767BA5}" destId="{3A4CCA7F-C5AB-4824-8A6E-3012B4F62931}" srcOrd="4" destOrd="0" presId="urn:microsoft.com/office/officeart/2005/8/layout/chevron2"/>
    <dgm:cxn modelId="{9A2FAFF1-1A26-4F4E-AABF-2C0D6EA55892}" type="presParOf" srcId="{3A4CCA7F-C5AB-4824-8A6E-3012B4F62931}" destId="{88E938A2-996A-4D39-8DD3-AEC484ED397C}" srcOrd="0" destOrd="0" presId="urn:microsoft.com/office/officeart/2005/8/layout/chevron2"/>
    <dgm:cxn modelId="{02CDA3AD-A973-468D-995A-5017BBE19FE4}" type="presParOf" srcId="{3A4CCA7F-C5AB-4824-8A6E-3012B4F62931}" destId="{772EB7F2-3197-4052-A968-FED81D648B70}" srcOrd="1" destOrd="0" presId="urn:microsoft.com/office/officeart/2005/8/layout/chevron2"/>
    <dgm:cxn modelId="{313EF79B-4CD8-4A61-9127-B27F0C3DFCED}" type="presParOf" srcId="{0BDBEDD2-600C-459D-B584-CF5EB8767BA5}" destId="{00938E59-C90C-45FF-84CD-6EB2307E05ED}" srcOrd="5" destOrd="0" presId="urn:microsoft.com/office/officeart/2005/8/layout/chevron2"/>
    <dgm:cxn modelId="{F21A1C2D-1272-49B7-A3CE-4F61AE39DBE3}" type="presParOf" srcId="{0BDBEDD2-600C-459D-B584-CF5EB8767BA5}" destId="{5CE769BF-2AE5-42A1-BC0E-0E218F6B67BC}" srcOrd="6" destOrd="0" presId="urn:microsoft.com/office/officeart/2005/8/layout/chevron2"/>
    <dgm:cxn modelId="{BA3B56E7-7914-4F0B-861D-E6E77DA57F01}" type="presParOf" srcId="{5CE769BF-2AE5-42A1-BC0E-0E218F6B67BC}" destId="{9EA0637F-1EA7-4CAC-B955-F3D8C4695CF3}" srcOrd="0" destOrd="0" presId="urn:microsoft.com/office/officeart/2005/8/layout/chevron2"/>
    <dgm:cxn modelId="{EBC2F87F-57A2-459F-A21F-CFCA819BD6DB}" type="presParOf" srcId="{5CE769BF-2AE5-42A1-BC0E-0E218F6B67BC}" destId="{0DA2CCBE-F42E-4DB8-BA87-515DC5263584}" srcOrd="1" destOrd="0" presId="urn:microsoft.com/office/officeart/2005/8/layout/chevron2"/>
    <dgm:cxn modelId="{07A04A73-78AD-40D0-B389-FC3DE22D5B0B}" type="presParOf" srcId="{0BDBEDD2-600C-459D-B584-CF5EB8767BA5}" destId="{0D2F8FB9-C50A-46B3-B17C-39F6CECBB16D}" srcOrd="7" destOrd="0" presId="urn:microsoft.com/office/officeart/2005/8/layout/chevron2"/>
    <dgm:cxn modelId="{10377F3C-D327-46F4-8415-E5190016DBBF}" type="presParOf" srcId="{0BDBEDD2-600C-459D-B584-CF5EB8767BA5}" destId="{852B7B43-580B-4EF2-BF63-A486F694D51D}" srcOrd="8" destOrd="0" presId="urn:microsoft.com/office/officeart/2005/8/layout/chevron2"/>
    <dgm:cxn modelId="{E375815D-55BB-425F-808D-A9F1DAD8A14E}" type="presParOf" srcId="{852B7B43-580B-4EF2-BF63-A486F694D51D}" destId="{3D786657-C909-4128-B469-3BF55F2101A3}" srcOrd="0" destOrd="0" presId="urn:microsoft.com/office/officeart/2005/8/layout/chevron2"/>
    <dgm:cxn modelId="{AEE0E5EA-92DF-42E3-B6D7-E7013401A271}" type="presParOf" srcId="{852B7B43-580B-4EF2-BF63-A486F694D51D}" destId="{C1D1BE8D-BAA3-41B3-A5F3-67329A2E826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8AD58-E02B-418E-865D-49A231EFCA84}">
      <dsp:nvSpPr>
        <dsp:cNvPr id="0" name=""/>
        <dsp:cNvSpPr/>
      </dsp:nvSpPr>
      <dsp:spPr>
        <a:xfrm rot="5400000">
          <a:off x="-129901" y="240905"/>
          <a:ext cx="866011" cy="606207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-5400000">
        <a:off x="2" y="414107"/>
        <a:ext cx="606207" cy="259804"/>
      </dsp:txXfrm>
    </dsp:sp>
    <dsp:sp modelId="{BF5E56DB-A0BA-445C-84B6-8B4EEAE3EC8A}">
      <dsp:nvSpPr>
        <dsp:cNvPr id="0" name=""/>
        <dsp:cNvSpPr/>
      </dsp:nvSpPr>
      <dsp:spPr>
        <a:xfrm rot="5400000">
          <a:off x="5075756" y="-4465401"/>
          <a:ext cx="776620" cy="97157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/>
              </a:solidFill>
            </a:rPr>
            <a:t>Подключение пользователей ТОФК к подсистеме «Учет и отчетность»</a:t>
          </a:r>
          <a:endParaRPr lang="ru-RU" sz="1800" b="1" kern="1200" dirty="0">
            <a:solidFill>
              <a:schemeClr val="tx2"/>
            </a:solidFill>
          </a:endParaRPr>
        </a:p>
      </dsp:txBody>
      <dsp:txXfrm rot="-5400000">
        <a:off x="606208" y="42058"/>
        <a:ext cx="9677806" cy="700798"/>
      </dsp:txXfrm>
    </dsp:sp>
    <dsp:sp modelId="{9896CD78-1D2C-4710-9509-257F9C18DF52}">
      <dsp:nvSpPr>
        <dsp:cNvPr id="0" name=""/>
        <dsp:cNvSpPr/>
      </dsp:nvSpPr>
      <dsp:spPr>
        <a:xfrm rot="5400000">
          <a:off x="-129901" y="1033098"/>
          <a:ext cx="866011" cy="606207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</a:t>
          </a:r>
          <a:endParaRPr lang="ru-RU" sz="1700" kern="1200" dirty="0"/>
        </a:p>
      </dsp:txBody>
      <dsp:txXfrm rot="-5400000">
        <a:off x="2" y="1206300"/>
        <a:ext cx="606207" cy="259804"/>
      </dsp:txXfrm>
    </dsp:sp>
    <dsp:sp modelId="{4730E0FB-7143-43AE-8C84-8AC31D88E440}">
      <dsp:nvSpPr>
        <dsp:cNvPr id="0" name=""/>
        <dsp:cNvSpPr/>
      </dsp:nvSpPr>
      <dsp:spPr>
        <a:xfrm rot="5400000">
          <a:off x="5141194" y="-3673207"/>
          <a:ext cx="645744" cy="97157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/>
              </a:solidFill>
            </a:rPr>
            <a:t>Формирование отчетности специалистами ТОФК в ППО АСФК </a:t>
          </a:r>
          <a:endParaRPr lang="ru-RU" sz="1800" b="1" kern="1200" dirty="0">
            <a:solidFill>
              <a:schemeClr val="tx2"/>
            </a:solidFill>
          </a:endParaRPr>
        </a:p>
      </dsp:txBody>
      <dsp:txXfrm rot="-5400000">
        <a:off x="606208" y="893302"/>
        <a:ext cx="9684194" cy="582698"/>
      </dsp:txXfrm>
    </dsp:sp>
    <dsp:sp modelId="{88E938A2-996A-4D39-8DD3-AEC484ED397C}">
      <dsp:nvSpPr>
        <dsp:cNvPr id="0" name=""/>
        <dsp:cNvSpPr/>
      </dsp:nvSpPr>
      <dsp:spPr>
        <a:xfrm rot="5400000">
          <a:off x="-129901" y="1783873"/>
          <a:ext cx="866011" cy="606207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</a:t>
          </a:r>
          <a:endParaRPr lang="ru-RU" sz="1700" kern="1200" dirty="0"/>
        </a:p>
      </dsp:txBody>
      <dsp:txXfrm rot="-5400000">
        <a:off x="2" y="1957075"/>
        <a:ext cx="606207" cy="259804"/>
      </dsp:txXfrm>
    </dsp:sp>
    <dsp:sp modelId="{772EB7F2-3197-4052-A968-FED81D648B70}">
      <dsp:nvSpPr>
        <dsp:cNvPr id="0" name=""/>
        <dsp:cNvSpPr/>
      </dsp:nvSpPr>
      <dsp:spPr>
        <a:xfrm rot="5400000">
          <a:off x="5179309" y="-2922432"/>
          <a:ext cx="562907" cy="97157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/>
              </a:solidFill>
            </a:rPr>
            <a:t>Передача сформированных отчетов в подсистему «Учет и отчетность» </a:t>
          </a:r>
          <a:endParaRPr lang="ru-RU" sz="1800" b="1" kern="1200" dirty="0">
            <a:solidFill>
              <a:schemeClr val="tx2"/>
            </a:solidFill>
          </a:endParaRPr>
        </a:p>
      </dsp:txBody>
      <dsp:txXfrm rot="-5400000">
        <a:off x="602905" y="1681451"/>
        <a:ext cx="9688238" cy="507949"/>
      </dsp:txXfrm>
    </dsp:sp>
    <dsp:sp modelId="{9EA0637F-1EA7-4CAC-B955-F3D8C4695CF3}">
      <dsp:nvSpPr>
        <dsp:cNvPr id="0" name=""/>
        <dsp:cNvSpPr/>
      </dsp:nvSpPr>
      <dsp:spPr>
        <a:xfrm rot="5400000">
          <a:off x="-129901" y="2534648"/>
          <a:ext cx="866011" cy="606207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-5400000">
        <a:off x="2" y="2707850"/>
        <a:ext cx="606207" cy="259804"/>
      </dsp:txXfrm>
    </dsp:sp>
    <dsp:sp modelId="{0DA2CCBE-F42E-4DB8-BA87-515DC5263584}">
      <dsp:nvSpPr>
        <dsp:cNvPr id="0" name=""/>
        <dsp:cNvSpPr/>
      </dsp:nvSpPr>
      <dsp:spPr>
        <a:xfrm rot="5400000">
          <a:off x="5182612" y="-2171657"/>
          <a:ext cx="562907" cy="97157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/>
              </a:solidFill>
            </a:rPr>
            <a:t>Проведение ФЛК, ВДК, МДК. Просмотр протоколов контроля</a:t>
          </a:r>
          <a:endParaRPr lang="ru-RU" sz="1800" b="1" kern="1200" dirty="0">
            <a:solidFill>
              <a:schemeClr val="tx2"/>
            </a:solidFill>
          </a:endParaRPr>
        </a:p>
      </dsp:txBody>
      <dsp:txXfrm rot="-5400000">
        <a:off x="606208" y="2432226"/>
        <a:ext cx="9688238" cy="507949"/>
      </dsp:txXfrm>
    </dsp:sp>
    <dsp:sp modelId="{3D786657-C909-4128-B469-3BF55F2101A3}">
      <dsp:nvSpPr>
        <dsp:cNvPr id="0" name=""/>
        <dsp:cNvSpPr/>
      </dsp:nvSpPr>
      <dsp:spPr>
        <a:xfrm rot="5400000">
          <a:off x="-129901" y="3285423"/>
          <a:ext cx="866011" cy="606207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-5400000">
        <a:off x="2" y="3458625"/>
        <a:ext cx="606207" cy="259804"/>
      </dsp:txXfrm>
    </dsp:sp>
    <dsp:sp modelId="{C1D1BE8D-BAA3-41B3-A5F3-67329A2E8265}">
      <dsp:nvSpPr>
        <dsp:cNvPr id="0" name=""/>
        <dsp:cNvSpPr/>
      </dsp:nvSpPr>
      <dsp:spPr>
        <a:xfrm rot="5400000">
          <a:off x="5182612" y="-1420883"/>
          <a:ext cx="562907" cy="97157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/>
              </a:solidFill>
            </a:rPr>
            <a:t>Согласование отчета. Предоставление отчета в Межрегиональное операционное управление Федерального казначейства</a:t>
          </a:r>
          <a:endParaRPr lang="ru-RU" sz="1800" b="1" kern="1200" dirty="0">
            <a:solidFill>
              <a:schemeClr val="tx2"/>
            </a:solidFill>
          </a:endParaRPr>
        </a:p>
      </dsp:txBody>
      <dsp:txXfrm rot="-5400000">
        <a:off x="606208" y="3183000"/>
        <a:ext cx="9688238" cy="507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C492837-BC72-40FF-B893-5DE316978C10}" type="datetimeFigureOut">
              <a:rPr lang="ru-RU"/>
              <a:pPr>
                <a:defRPr/>
              </a:pPr>
              <a:t>14.09.2016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B0BDEFD-AB66-434E-A00F-819E04DB7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680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55F24-751E-4302-B3F5-12F1469E98FE}" type="datetime1">
              <a:rPr lang="ru-RU" smtClean="0"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956D2-60DF-40C6-BE6F-9AF102BE9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0CD7-64CF-4599-99F9-7EFC2358439D}" type="datetime1">
              <a:rPr lang="ru-RU" smtClean="0"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A4225-9DAC-44A5-828D-A9D9572EA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61E42-6D06-4AEA-9B41-C3F66BDE851C}" type="datetime1">
              <a:rPr lang="ru-RU" smtClean="0"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81772-30FE-4BB0-99CC-63BF20488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2AC3F-72DC-4C06-873E-A22A65DD0D22}" type="datetime1">
              <a:rPr lang="ru-RU" smtClean="0"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D0A40-17F8-475D-A748-16A222B78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3A673-45BC-4B0E-8A1E-797C4181E237}" type="datetime1">
              <a:rPr lang="ru-RU" smtClean="0"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F92F9-465C-4516-A722-78B104A4F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891AC-5D78-4313-92E5-796AD258940D}" type="datetime1">
              <a:rPr lang="ru-RU" smtClean="0"/>
              <a:t>14.09.2016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363AD-66BE-42EA-9884-5898CFAFF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EEE4D-2C4A-446E-9D37-34CB0592723A}" type="datetime1">
              <a:rPr lang="ru-RU" smtClean="0"/>
              <a:t>14.09.2016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48E58-A89D-4975-9639-D632FA7BA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BBB04-043B-4D80-80CB-082FED152693}" type="datetime1">
              <a:rPr lang="ru-RU" smtClean="0"/>
              <a:t>14.09.2016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20BC5-BCAA-4FFA-99DB-A1AE16B78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D1514-7F6B-4EEB-A085-45CAEB296F06}" type="datetime1">
              <a:rPr lang="ru-RU" smtClean="0"/>
              <a:t>14.09.2016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1A889-D4CB-4BC1-887A-9D13ABFAB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CAEB8-124C-481C-A6E5-D96ACFFDB17F}" type="datetime1">
              <a:rPr lang="ru-RU" smtClean="0"/>
              <a:t>14.09.2016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66CA-AEC8-4965-809B-1D0553327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B63FD-73C9-470D-B0A8-CCD25A5C893A}" type="datetime1">
              <a:rPr lang="ru-RU" smtClean="0"/>
              <a:t>14.09.2016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92513-30EF-448E-AFF4-A5CF2C4D0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730375-C654-48D1-BFB7-7CB631DC6A12}" type="datetime1">
              <a:rPr lang="ru-RU" smtClean="0"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85E1C7-DEA3-48B9-A5B1-4FC2F0647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9664-8797-4C6E-BB5D-5CC1E5CDEB6E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624263" y="1185863"/>
            <a:ext cx="79533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Технологическое обеспечение  процесса  централизованного составления, представления бюджетной отчетности ГРБС, ГВФ, ФО, ТОФК, бухгалтерской отчетности федеральных бюджетных и автономных учреждений, свода и консолидации отчетности об исполнении федерального бюджета в подсистеме учета и отчетности государственной интегрированной информационной системы управления общественными финансами «Электронный бюджет»</a:t>
            </a:r>
            <a:r>
              <a:rPr lang="ru-RU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0563" y="4981575"/>
            <a:ext cx="7077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Бусурина Елена Владимировна</a:t>
            </a:r>
          </a:p>
          <a:p>
            <a:pPr algn="r"/>
            <a:r>
              <a:rPr lang="ru-RU" dirty="0" smtClean="0"/>
              <a:t>Управление финансовых технологий</a:t>
            </a:r>
          </a:p>
          <a:p>
            <a:pPr algn="r"/>
            <a:r>
              <a:rPr lang="ru-RU" dirty="0" smtClean="0"/>
              <a:t>14.09.2016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1A889-D4CB-4BC1-887A-9D13ABFAB8C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749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4181475" y="355600"/>
            <a:ext cx="7267575" cy="973138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rgbClr val="3070BE"/>
                </a:solidFill>
                <a:latin typeface="Arial" charset="0"/>
                <a:cs typeface="Arial" charset="0"/>
              </a:rPr>
              <a:t>План развития ГИИС «Электронный бюджет» в части развития подсистемы «Учет и отчетность»</a:t>
            </a:r>
            <a:endParaRPr lang="ru-RU" sz="2000" b="1" dirty="0" smtClean="0">
              <a:solidFill>
                <a:srgbClr val="3070BE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1647827"/>
            <a:ext cx="4467222" cy="172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23851" y="1691038"/>
            <a:ext cx="6315074" cy="5073410"/>
            <a:chOff x="323851" y="1691038"/>
            <a:chExt cx="6315074" cy="507341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6" y="2184106"/>
              <a:ext cx="6305549" cy="1733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6" y="1691038"/>
              <a:ext cx="6305549" cy="443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1" y="3902370"/>
              <a:ext cx="6305549" cy="2862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D0A40-17F8-475D-A748-16A222B7832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305300" y="165100"/>
            <a:ext cx="7210425" cy="1325563"/>
          </a:xfrm>
        </p:spPr>
        <p:txBody>
          <a:bodyPr/>
          <a:lstStyle/>
          <a:p>
            <a:pPr algn="ctr"/>
            <a:r>
              <a:rPr lang="ru-RU" altLang="ru-RU" sz="2000" b="1" smtClean="0">
                <a:solidFill>
                  <a:srgbClr val="3070BE"/>
                </a:solidFill>
                <a:latin typeface="Arial" charset="0"/>
                <a:cs typeface="Arial" charset="0"/>
              </a:rPr>
              <a:t>Составление</a:t>
            </a:r>
            <a:r>
              <a:rPr lang="ru-RU" altLang="ru-RU" sz="2000" smtClean="0">
                <a:latin typeface="Arial" charset="0"/>
                <a:cs typeface="Arial" charset="0"/>
              </a:rPr>
              <a:t> </a:t>
            </a:r>
            <a:r>
              <a:rPr lang="ru-RU" altLang="ru-RU" sz="2000" b="1" smtClean="0">
                <a:solidFill>
                  <a:srgbClr val="3070BE"/>
                </a:solidFill>
                <a:latin typeface="Arial" charset="0"/>
                <a:cs typeface="Arial" charset="0"/>
              </a:rPr>
              <a:t>и представление бюджетной (бухгалтерской) отчетности </a:t>
            </a:r>
            <a:br>
              <a:rPr lang="ru-RU" altLang="ru-RU" sz="2000" b="1" smtClean="0">
                <a:solidFill>
                  <a:srgbClr val="3070BE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3070BE"/>
                </a:solidFill>
                <a:latin typeface="Arial" charset="0"/>
                <a:cs typeface="Arial" charset="0"/>
              </a:rPr>
              <a:t>об исполнении бюджетов Бюджетной системы РФ (текущая модель)</a:t>
            </a:r>
            <a:endParaRPr lang="ru-RU" sz="2000" b="1" smtClean="0">
              <a:solidFill>
                <a:srgbClr val="3070BE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Прямоугольник 70"/>
          <p:cNvSpPr>
            <a:spLocks noChangeArrowheads="1"/>
          </p:cNvSpPr>
          <p:nvPr/>
        </p:nvSpPr>
        <p:spPr bwMode="auto">
          <a:xfrm>
            <a:off x="7272338" y="1484313"/>
            <a:ext cx="2357437" cy="3381375"/>
          </a:xfrm>
          <a:prstGeom prst="rect">
            <a:avLst/>
          </a:prstGeom>
          <a:solidFill>
            <a:srgbClr val="FFFFCC"/>
          </a:solidFill>
          <a:ln w="3175" algn="ctr">
            <a:solidFill>
              <a:srgbClr val="7F7F7F"/>
            </a:solidFill>
            <a:prstDash val="lgDash"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7272338" y="4870450"/>
            <a:ext cx="2357437" cy="1651000"/>
          </a:xfrm>
          <a:prstGeom prst="rect">
            <a:avLst/>
          </a:prstGeom>
          <a:solidFill>
            <a:srgbClr val="FFCC66"/>
          </a:solidFill>
          <a:ln w="3175" algn="ctr">
            <a:solidFill>
              <a:srgbClr val="7F7F7F"/>
            </a:solidFill>
            <a:prstDash val="lgDash"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798638" y="4867275"/>
            <a:ext cx="5305425" cy="1663700"/>
          </a:xfrm>
          <a:prstGeom prst="rect">
            <a:avLst/>
          </a:prstGeom>
          <a:solidFill>
            <a:srgbClr val="FFCC66"/>
          </a:solidFill>
          <a:ln w="3175" algn="ctr">
            <a:solidFill>
              <a:srgbClr val="7F7F7F"/>
            </a:solidFill>
            <a:prstDash val="lgDash"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789113" y="1465263"/>
            <a:ext cx="5305425" cy="3395662"/>
          </a:xfrm>
          <a:prstGeom prst="rect">
            <a:avLst/>
          </a:prstGeom>
          <a:solidFill>
            <a:srgbClr val="FFFFCC"/>
          </a:solidFill>
          <a:ln w="3175" algn="ctr">
            <a:solidFill>
              <a:srgbClr val="7F7F7F"/>
            </a:solidFill>
            <a:prstDash val="lgDash"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63850" y="1970088"/>
            <a:ext cx="1152525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ПБС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6" name="Овал 5"/>
          <p:cNvSpPr/>
          <p:nvPr/>
        </p:nvSpPr>
        <p:spPr>
          <a:xfrm>
            <a:off x="4284663" y="2168525"/>
            <a:ext cx="919162" cy="3571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РБС</a:t>
            </a:r>
          </a:p>
        </p:txBody>
      </p:sp>
      <p:sp>
        <p:nvSpPr>
          <p:cNvPr id="8" name="Овал 7"/>
          <p:cNvSpPr/>
          <p:nvPr/>
        </p:nvSpPr>
        <p:spPr>
          <a:xfrm>
            <a:off x="4284663" y="3506788"/>
            <a:ext cx="1214437" cy="42862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ru-RU" sz="1600" b="1">
                <a:solidFill>
                  <a:srgbClr val="F2F2F2"/>
                </a:solidFill>
                <a:cs typeface="Arial" charset="0"/>
              </a:rPr>
              <a:t>ФО</a:t>
            </a:r>
          </a:p>
        </p:txBody>
      </p:sp>
      <p:sp>
        <p:nvSpPr>
          <p:cNvPr id="9" name="Овал 8"/>
          <p:cNvSpPr/>
          <p:nvPr/>
        </p:nvSpPr>
        <p:spPr>
          <a:xfrm>
            <a:off x="5718175" y="2195513"/>
            <a:ext cx="1138238" cy="35718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ГРБС</a:t>
            </a:r>
          </a:p>
        </p:txBody>
      </p:sp>
      <p:sp>
        <p:nvSpPr>
          <p:cNvPr id="10" name="Овал 9"/>
          <p:cNvSpPr/>
          <p:nvPr/>
        </p:nvSpPr>
        <p:spPr>
          <a:xfrm>
            <a:off x="5795963" y="3444875"/>
            <a:ext cx="1130300" cy="5619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ru-RU" sz="1600" b="1">
                <a:solidFill>
                  <a:srgbClr val="F2F2F2"/>
                </a:solidFill>
                <a:cs typeface="Arial" charset="0"/>
              </a:rPr>
              <a:t>ФО </a:t>
            </a:r>
          </a:p>
        </p:txBody>
      </p:sp>
      <p:sp>
        <p:nvSpPr>
          <p:cNvPr id="11" name="Овал 10"/>
          <p:cNvSpPr/>
          <p:nvPr/>
        </p:nvSpPr>
        <p:spPr>
          <a:xfrm>
            <a:off x="4152900" y="4243388"/>
            <a:ext cx="1176338" cy="34448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ГВБФ</a:t>
            </a:r>
          </a:p>
        </p:txBody>
      </p:sp>
      <p:sp>
        <p:nvSpPr>
          <p:cNvPr id="17" name="Овал 16"/>
          <p:cNvSpPr/>
          <p:nvPr/>
        </p:nvSpPr>
        <p:spPr>
          <a:xfrm>
            <a:off x="3068638" y="5362575"/>
            <a:ext cx="1143000" cy="3571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ПБС 1</a:t>
            </a:r>
          </a:p>
        </p:txBody>
      </p:sp>
      <p:sp>
        <p:nvSpPr>
          <p:cNvPr id="19" name="Овал 18"/>
          <p:cNvSpPr/>
          <p:nvPr/>
        </p:nvSpPr>
        <p:spPr>
          <a:xfrm>
            <a:off x="4637088" y="5608638"/>
            <a:ext cx="890587" cy="3571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РБС</a:t>
            </a:r>
          </a:p>
        </p:txBody>
      </p:sp>
      <p:sp>
        <p:nvSpPr>
          <p:cNvPr id="20" name="Овал 19"/>
          <p:cNvSpPr/>
          <p:nvPr/>
        </p:nvSpPr>
        <p:spPr>
          <a:xfrm>
            <a:off x="5784850" y="5608638"/>
            <a:ext cx="1071563" cy="3571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ГРБС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362825" y="5049838"/>
            <a:ext cx="2136775" cy="1371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ru-RU" sz="1500" b="1">
              <a:solidFill>
                <a:srgbClr val="F2F2F2"/>
              </a:solidFill>
              <a:cs typeface="Arial" charset="0"/>
            </a:endParaRPr>
          </a:p>
          <a:p>
            <a:pPr algn="ctr" eaLnBrk="0" hangingPunct="0"/>
            <a:r>
              <a:rPr lang="ru-RU" sz="1200" b="1">
                <a:solidFill>
                  <a:srgbClr val="F2F2F2"/>
                </a:solidFill>
                <a:cs typeface="Arial" charset="0"/>
              </a:rPr>
              <a:t>Составление и представление консолидированной отчетности об исполнении бюджетов Бюджетной системы РФ</a:t>
            </a:r>
          </a:p>
          <a:p>
            <a:pPr algn="ctr" eaLnBrk="0" hangingPunct="0"/>
            <a:endParaRPr lang="ru-RU" sz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0061575" y="3221038"/>
            <a:ext cx="1928813" cy="1462087"/>
          </a:xfrm>
          <a:prstGeom prst="ellipse">
            <a:avLst/>
          </a:prstGeom>
          <a:solidFill>
            <a:schemeClr val="accent5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err="1">
                <a:solidFill>
                  <a:schemeClr val="bg1">
                    <a:lumMod val="95000"/>
                  </a:schemeClr>
                </a:solidFill>
              </a:rPr>
              <a:t>Минфин</a:t>
            </a:r>
            <a:r>
              <a:rPr lang="en-US" sz="1100" b="1" dirty="0">
                <a:solidFill>
                  <a:schemeClr val="bg1">
                    <a:lumMod val="95000"/>
                  </a:schemeClr>
                </a:solidFill>
              </a:rPr>
              <a:t> РФ, </a:t>
            </a:r>
            <a:r>
              <a:rPr lang="ru-RU" sz="1100" b="1" dirty="0">
                <a:solidFill>
                  <a:schemeClr val="bg1">
                    <a:lumMod val="95000"/>
                  </a:schemeClr>
                </a:solidFill>
              </a:rPr>
              <a:t>Счетная палата  РФ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bg1">
                    <a:lumMod val="95000"/>
                  </a:schemeClr>
                </a:solidFill>
              </a:rPr>
              <a:t>Правительство РФ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bg1">
                    <a:lumMod val="95000"/>
                  </a:schemeClr>
                </a:solidFill>
              </a:rPr>
              <a:t>Др. участники бюджетного процесса</a:t>
            </a:r>
            <a:endParaRPr lang="ru-RU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2838450" y="2489200"/>
            <a:ext cx="1181100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ПБС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37" name="Овал 36"/>
          <p:cNvSpPr/>
          <p:nvPr/>
        </p:nvSpPr>
        <p:spPr>
          <a:xfrm>
            <a:off x="2787650" y="3302000"/>
            <a:ext cx="1204913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МУ 1</a:t>
            </a:r>
          </a:p>
        </p:txBody>
      </p:sp>
      <p:sp>
        <p:nvSpPr>
          <p:cNvPr id="38" name="Овал 37"/>
          <p:cNvSpPr/>
          <p:nvPr/>
        </p:nvSpPr>
        <p:spPr>
          <a:xfrm>
            <a:off x="2743200" y="3862388"/>
            <a:ext cx="1233488" cy="2667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МУ 2</a:t>
            </a:r>
          </a:p>
        </p:txBody>
      </p:sp>
      <p:sp>
        <p:nvSpPr>
          <p:cNvPr id="40" name="Овал 39"/>
          <p:cNvSpPr/>
          <p:nvPr/>
        </p:nvSpPr>
        <p:spPr>
          <a:xfrm>
            <a:off x="3070225" y="5938838"/>
            <a:ext cx="1143000" cy="3571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ПБС 2</a:t>
            </a:r>
          </a:p>
        </p:txBody>
      </p:sp>
      <p:cxnSp>
        <p:nvCxnSpPr>
          <p:cNvPr id="25" name="Прямая со стрелкой 24"/>
          <p:cNvCxnSpPr>
            <a:endCxn id="6" idx="1"/>
          </p:cNvCxnSpPr>
          <p:nvPr/>
        </p:nvCxnSpPr>
        <p:spPr>
          <a:xfrm>
            <a:off x="4035425" y="2093913"/>
            <a:ext cx="384175" cy="1270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34" idx="6"/>
            <a:endCxn id="6" idx="3"/>
          </p:cNvCxnSpPr>
          <p:nvPr/>
        </p:nvCxnSpPr>
        <p:spPr>
          <a:xfrm flipV="1">
            <a:off x="4019550" y="2473325"/>
            <a:ext cx="400050" cy="15875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37" idx="6"/>
            <a:endCxn id="8" idx="1"/>
          </p:cNvCxnSpPr>
          <p:nvPr/>
        </p:nvCxnSpPr>
        <p:spPr>
          <a:xfrm>
            <a:off x="3992563" y="3444875"/>
            <a:ext cx="469900" cy="125413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38" idx="6"/>
            <a:endCxn id="8" idx="3"/>
          </p:cNvCxnSpPr>
          <p:nvPr/>
        </p:nvCxnSpPr>
        <p:spPr>
          <a:xfrm flipV="1">
            <a:off x="3976688" y="3871913"/>
            <a:ext cx="485775" cy="123825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8" idx="6"/>
            <a:endCxn id="10" idx="2"/>
          </p:cNvCxnSpPr>
          <p:nvPr/>
        </p:nvCxnSpPr>
        <p:spPr>
          <a:xfrm>
            <a:off x="5499100" y="3721100"/>
            <a:ext cx="296863" cy="4763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7" idx="6"/>
            <a:endCxn id="19" idx="1"/>
          </p:cNvCxnSpPr>
          <p:nvPr/>
        </p:nvCxnSpPr>
        <p:spPr>
          <a:xfrm>
            <a:off x="4224338" y="5541963"/>
            <a:ext cx="542925" cy="106362"/>
          </a:xfrm>
          <a:prstGeom prst="straightConnector1">
            <a:avLst/>
          </a:prstGeom>
          <a:ln w="25400">
            <a:solidFill>
              <a:srgbClr val="7F2F2D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40" idx="6"/>
            <a:endCxn id="19" idx="3"/>
          </p:cNvCxnSpPr>
          <p:nvPr/>
        </p:nvCxnSpPr>
        <p:spPr>
          <a:xfrm flipV="1">
            <a:off x="4225925" y="5926138"/>
            <a:ext cx="541338" cy="192087"/>
          </a:xfrm>
          <a:prstGeom prst="straightConnector1">
            <a:avLst/>
          </a:prstGeom>
          <a:ln w="25400">
            <a:solidFill>
              <a:srgbClr val="7F2F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19" idx="6"/>
            <a:endCxn id="20" idx="2"/>
          </p:cNvCxnSpPr>
          <p:nvPr/>
        </p:nvCxnSpPr>
        <p:spPr>
          <a:xfrm>
            <a:off x="5540375" y="5788025"/>
            <a:ext cx="231775" cy="0"/>
          </a:xfrm>
          <a:prstGeom prst="straightConnector1">
            <a:avLst/>
          </a:prstGeom>
          <a:ln w="25400">
            <a:solidFill>
              <a:srgbClr val="7F2F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9" idx="6"/>
          </p:cNvCxnSpPr>
          <p:nvPr/>
        </p:nvCxnSpPr>
        <p:spPr>
          <a:xfrm>
            <a:off x="6856413" y="2374900"/>
            <a:ext cx="506412" cy="473075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10" idx="6"/>
            <a:endCxn id="29" idx="1"/>
          </p:cNvCxnSpPr>
          <p:nvPr/>
        </p:nvCxnSpPr>
        <p:spPr>
          <a:xfrm flipV="1">
            <a:off x="6926263" y="3478213"/>
            <a:ext cx="430212" cy="24765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11" idx="6"/>
          </p:cNvCxnSpPr>
          <p:nvPr/>
        </p:nvCxnSpPr>
        <p:spPr>
          <a:xfrm flipV="1">
            <a:off x="5329238" y="4097338"/>
            <a:ext cx="2066925" cy="31908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cxnSpLocks noChangeShapeType="1"/>
            <a:stCxn id="20" idx="6"/>
            <a:endCxn id="30" idx="1"/>
          </p:cNvCxnSpPr>
          <p:nvPr/>
        </p:nvCxnSpPr>
        <p:spPr bwMode="auto">
          <a:xfrm flipV="1">
            <a:off x="6869113" y="5735638"/>
            <a:ext cx="481012" cy="52387"/>
          </a:xfrm>
          <a:prstGeom prst="straightConnector1">
            <a:avLst/>
          </a:prstGeom>
          <a:noFill/>
          <a:ln w="25400" algn="ctr">
            <a:solidFill>
              <a:srgbClr val="7F2F2D"/>
            </a:solidFill>
            <a:round/>
            <a:headEnd/>
            <a:tailEnd type="arrow" w="med" len="med"/>
          </a:ln>
        </p:spPr>
      </p:cxnSp>
      <p:sp>
        <p:nvSpPr>
          <p:cNvPr id="44" name="Прямоугольник 43"/>
          <p:cNvSpPr/>
          <p:nvPr/>
        </p:nvSpPr>
        <p:spPr>
          <a:xfrm>
            <a:off x="1865313" y="1622425"/>
            <a:ext cx="4143375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404040"/>
                </a:solidFill>
                <a:latin typeface="Arial" charset="0"/>
              </a:rPr>
              <a:t>ППО</a:t>
            </a:r>
            <a:r>
              <a:rPr lang="ru-RU" sz="1600" b="1">
                <a:solidFill>
                  <a:srgbClr val="404040"/>
                </a:solidFill>
                <a:latin typeface="Arial" charset="0"/>
              </a:rPr>
              <a:t> субъектов отчетности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285038" y="1579563"/>
            <a:ext cx="849312" cy="366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АСФК</a:t>
            </a:r>
          </a:p>
        </p:txBody>
      </p:sp>
      <p:cxnSp>
        <p:nvCxnSpPr>
          <p:cNvPr id="65" name="Прямая со стрелкой 64"/>
          <p:cNvCxnSpPr>
            <a:stCxn id="29" idx="3"/>
            <a:endCxn id="31" idx="1"/>
          </p:cNvCxnSpPr>
          <p:nvPr/>
        </p:nvCxnSpPr>
        <p:spPr>
          <a:xfrm>
            <a:off x="9499600" y="3478213"/>
            <a:ext cx="558800" cy="30003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30" idx="3"/>
            <a:endCxn id="31" idx="3"/>
          </p:cNvCxnSpPr>
          <p:nvPr/>
        </p:nvCxnSpPr>
        <p:spPr>
          <a:xfrm flipV="1">
            <a:off x="9512300" y="4325938"/>
            <a:ext cx="755650" cy="1409700"/>
          </a:xfrm>
          <a:prstGeom prst="straightConnector1">
            <a:avLst/>
          </a:prstGeom>
          <a:ln w="25400">
            <a:solidFill>
              <a:srgbClr val="7F2F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1" name="TextBox 60"/>
          <p:cNvSpPr txBox="1">
            <a:spLocks noChangeArrowheads="1"/>
          </p:cNvSpPr>
          <p:nvPr/>
        </p:nvSpPr>
        <p:spPr bwMode="auto">
          <a:xfrm>
            <a:off x="5570538" y="1508125"/>
            <a:ext cx="12033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altLang="ru-RU" sz="1000">
                <a:solidFill>
                  <a:srgbClr val="002060"/>
                </a:solidFill>
                <a:latin typeface="Arial" charset="0"/>
              </a:rPr>
              <a:t>Открытый контур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27663" y="4937125"/>
            <a:ext cx="17383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Защищенный контур</a:t>
            </a:r>
          </a:p>
        </p:txBody>
      </p:sp>
      <p:cxnSp>
        <p:nvCxnSpPr>
          <p:cNvPr id="63" name="Прямая со стрелкой 62"/>
          <p:cNvCxnSpPr>
            <a:stCxn id="29" idx="2"/>
            <a:endCxn id="30" idx="0"/>
          </p:cNvCxnSpPr>
          <p:nvPr/>
        </p:nvCxnSpPr>
        <p:spPr>
          <a:xfrm>
            <a:off x="8428038" y="4692650"/>
            <a:ext cx="3175" cy="344488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 стрелкой 42"/>
          <p:cNvCxnSpPr>
            <a:stCxn id="8" idx="6"/>
            <a:endCxn id="10" idx="2"/>
          </p:cNvCxnSpPr>
          <p:nvPr/>
        </p:nvCxnSpPr>
        <p:spPr>
          <a:xfrm>
            <a:off x="5203825" y="2347913"/>
            <a:ext cx="514350" cy="2698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7"/>
          <p:cNvSpPr/>
          <p:nvPr/>
        </p:nvSpPr>
        <p:spPr>
          <a:xfrm>
            <a:off x="4160838" y="2801938"/>
            <a:ext cx="1214437" cy="42862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ru-RU" sz="1600" b="1">
                <a:solidFill>
                  <a:srgbClr val="F2F2F2"/>
                </a:solidFill>
                <a:cs typeface="Arial" charset="0"/>
              </a:rPr>
              <a:t>АУ/БУ</a:t>
            </a:r>
          </a:p>
        </p:txBody>
      </p:sp>
      <p:cxnSp>
        <p:nvCxnSpPr>
          <p:cNvPr id="5" name="Прямая со стрелкой 42"/>
          <p:cNvCxnSpPr>
            <a:cxnSpLocks noChangeShapeType="1"/>
          </p:cNvCxnSpPr>
          <p:nvPr/>
        </p:nvCxnSpPr>
        <p:spPr bwMode="auto">
          <a:xfrm flipV="1">
            <a:off x="5365750" y="2500313"/>
            <a:ext cx="519113" cy="477837"/>
          </a:xfrm>
          <a:prstGeom prst="straightConnector1">
            <a:avLst/>
          </a:prstGeom>
          <a:noFill/>
          <a:ln w="28575" algn="ctr">
            <a:solidFill>
              <a:srgbClr val="17375E"/>
            </a:solidFill>
            <a:round/>
            <a:headEnd/>
            <a:tailEnd type="arrow" w="med" len="med"/>
          </a:ln>
        </p:spPr>
      </p:cxnSp>
      <p:pic>
        <p:nvPicPr>
          <p:cNvPr id="20536" name="Picture 2" descr="http://www.azfiles.ru/images/icon_dumm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4500" y="1574800"/>
            <a:ext cx="144303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7" name="Picture 2" descr="http://www.azfiles.ru/images/icon_dumm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6900" y="1660525"/>
            <a:ext cx="1376363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8" name="Picture 2" descr="http://www.azfiles.ru/images/icon_dumm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8825" y="1755775"/>
            <a:ext cx="130968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45"/>
          <p:cNvSpPr/>
          <p:nvPr/>
        </p:nvSpPr>
        <p:spPr>
          <a:xfrm>
            <a:off x="8685213" y="1808163"/>
            <a:ext cx="690562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404040"/>
                </a:solidFill>
                <a:latin typeface="Arial" charset="0"/>
              </a:rPr>
              <a:t>ТОФК</a:t>
            </a:r>
          </a:p>
        </p:txBody>
      </p:sp>
      <p:cxnSp>
        <p:nvCxnSpPr>
          <p:cNvPr id="12" name="Прямая со стрелкой 64"/>
          <p:cNvCxnSpPr>
            <a:stCxn id="29" idx="3"/>
            <a:endCxn id="31" idx="1"/>
          </p:cNvCxnSpPr>
          <p:nvPr/>
        </p:nvCxnSpPr>
        <p:spPr>
          <a:xfrm>
            <a:off x="8423275" y="2049463"/>
            <a:ext cx="4763" cy="214312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67"/>
          <p:cNvCxnSpPr>
            <a:stCxn id="30" idx="3"/>
            <a:endCxn id="31" idx="3"/>
          </p:cNvCxnSpPr>
          <p:nvPr/>
        </p:nvCxnSpPr>
        <p:spPr>
          <a:xfrm flipV="1">
            <a:off x="8774113" y="2112963"/>
            <a:ext cx="257175" cy="2914650"/>
          </a:xfrm>
          <a:prstGeom prst="straightConnector1">
            <a:avLst/>
          </a:prstGeom>
          <a:ln w="25400">
            <a:solidFill>
              <a:srgbClr val="7F2F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7356475" y="2263775"/>
            <a:ext cx="2143125" cy="24288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bg1">
                    <a:lumMod val="95000"/>
                  </a:schemeClr>
                </a:solidFill>
              </a:rPr>
              <a:t>Составление и представление консолидированной отчетности об исполнении бюджетов Бюджетной системы РФ</a:t>
            </a:r>
          </a:p>
          <a:p>
            <a:pPr algn="ctr" eaLnBrk="0" hangingPunct="0">
              <a:defRPr/>
            </a:pPr>
            <a:endParaRPr lang="ru-RU" sz="1100" dirty="0"/>
          </a:p>
        </p:txBody>
      </p:sp>
      <p:sp>
        <p:nvSpPr>
          <p:cNvPr id="14" name="Прямоугольник 45"/>
          <p:cNvSpPr/>
          <p:nvPr/>
        </p:nvSpPr>
        <p:spPr>
          <a:xfrm>
            <a:off x="8685213" y="1808163"/>
            <a:ext cx="690562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404040"/>
                </a:solidFill>
                <a:latin typeface="Arial" charset="0"/>
              </a:rPr>
              <a:t>ТОФК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D0A40-17F8-475D-A748-16A222B7832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3924300" y="250825"/>
            <a:ext cx="7353300" cy="1325563"/>
          </a:xfrm>
        </p:spPr>
        <p:txBody>
          <a:bodyPr/>
          <a:lstStyle/>
          <a:p>
            <a:pPr algn="ctr"/>
            <a:r>
              <a:rPr lang="ru-RU" altLang="ru-RU" sz="2000" b="1" dirty="0" smtClean="0">
                <a:solidFill>
                  <a:srgbClr val="3070BE"/>
                </a:solidFill>
                <a:latin typeface="Arial" charset="0"/>
                <a:cs typeface="Arial" charset="0"/>
              </a:rPr>
              <a:t>Составление</a:t>
            </a:r>
            <a:r>
              <a:rPr lang="ru-RU" altLang="ru-RU" sz="2000" dirty="0" smtClean="0">
                <a:latin typeface="Arial" charset="0"/>
                <a:cs typeface="Arial" charset="0"/>
              </a:rPr>
              <a:t> </a:t>
            </a:r>
            <a:r>
              <a:rPr lang="ru-RU" altLang="ru-RU" sz="2000" b="1" dirty="0" smtClean="0">
                <a:solidFill>
                  <a:srgbClr val="3070BE"/>
                </a:solidFill>
                <a:latin typeface="Arial" charset="0"/>
                <a:cs typeface="Arial" charset="0"/>
              </a:rPr>
              <a:t>и представление бюджетной (бухгалтерской) отчетности </a:t>
            </a:r>
            <a:br>
              <a:rPr lang="ru-RU" altLang="ru-RU" sz="2000" b="1" dirty="0" smtClean="0">
                <a:solidFill>
                  <a:srgbClr val="3070BE"/>
                </a:solidFill>
                <a:latin typeface="Arial" charset="0"/>
                <a:cs typeface="Arial" charset="0"/>
              </a:rPr>
            </a:br>
            <a:r>
              <a:rPr lang="ru-RU" altLang="ru-RU" sz="2000" b="1" dirty="0" smtClean="0">
                <a:solidFill>
                  <a:srgbClr val="3070BE"/>
                </a:solidFill>
                <a:latin typeface="Arial" charset="0"/>
                <a:cs typeface="Arial" charset="0"/>
              </a:rPr>
              <a:t>об исполнении бюджетов Бюджетной системы РФ</a:t>
            </a:r>
            <a:endParaRPr lang="ru-RU" sz="2000" b="1" dirty="0" smtClean="0">
              <a:solidFill>
                <a:srgbClr val="3070BE"/>
              </a:solidFill>
              <a:latin typeface="Arial" charset="0"/>
              <a:cs typeface="Arial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ln>
            <a:noFill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При создании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подсистемы «Учет и отчетность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» были поставлены следующие цели: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прозрачность, открытость, подотчетность процессов централизованного составления, представления, свода и консолидации отчетности;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диные требования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бизнес-процессам ведения бюджетного (бухгалтерского) учета и формированию бюджетной (бухгалтерской) отчетности, а также иной управленческой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обеспечению автоматизации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отчетных процедур.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D0A40-17F8-475D-A748-16A222B7832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4143375" y="146050"/>
            <a:ext cx="6838950" cy="1335088"/>
          </a:xfrm>
        </p:spPr>
        <p:txBody>
          <a:bodyPr/>
          <a:lstStyle/>
          <a:p>
            <a:pPr algn="ctr"/>
            <a:r>
              <a:rPr lang="ru-RU" altLang="ru-RU" sz="2000" b="1" smtClean="0">
                <a:solidFill>
                  <a:srgbClr val="3070BE"/>
                </a:solidFill>
                <a:latin typeface="Arial" charset="0"/>
                <a:cs typeface="Arial" charset="0"/>
              </a:rPr>
              <a:t>Составление</a:t>
            </a:r>
            <a:r>
              <a:rPr lang="ru-RU" altLang="ru-RU" sz="2000" smtClean="0">
                <a:latin typeface="Arial" charset="0"/>
                <a:cs typeface="Arial" charset="0"/>
              </a:rPr>
              <a:t> </a:t>
            </a:r>
            <a:r>
              <a:rPr lang="ru-RU" altLang="ru-RU" sz="2000" b="1" smtClean="0">
                <a:solidFill>
                  <a:srgbClr val="3070BE"/>
                </a:solidFill>
                <a:latin typeface="Arial" charset="0"/>
                <a:cs typeface="Arial" charset="0"/>
              </a:rPr>
              <a:t>и представление бюджетной (бухгалтерской) отчетности </a:t>
            </a:r>
            <a:br>
              <a:rPr lang="ru-RU" altLang="ru-RU" sz="2000" b="1" smtClean="0">
                <a:solidFill>
                  <a:srgbClr val="3070BE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3070BE"/>
                </a:solidFill>
                <a:latin typeface="Arial" charset="0"/>
                <a:cs typeface="Arial" charset="0"/>
              </a:rPr>
              <a:t>об исполнении бюджетов Бюджетной системы РФ (целевая модель)</a:t>
            </a:r>
            <a:endParaRPr lang="ru-RU" sz="2000" b="1" smtClean="0">
              <a:solidFill>
                <a:srgbClr val="3070BE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5303838" y="4746625"/>
            <a:ext cx="4548187" cy="1784350"/>
          </a:xfrm>
          <a:prstGeom prst="rect">
            <a:avLst/>
          </a:prstGeom>
          <a:solidFill>
            <a:srgbClr val="FFCC66"/>
          </a:solidFill>
          <a:ln w="3175" algn="ctr">
            <a:solidFill>
              <a:srgbClr val="7F7F7F"/>
            </a:solidFill>
            <a:prstDash val="lgDash"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773113" y="4752975"/>
            <a:ext cx="4524375" cy="1778000"/>
          </a:xfrm>
          <a:prstGeom prst="rect">
            <a:avLst/>
          </a:prstGeom>
          <a:solidFill>
            <a:srgbClr val="FFCC66"/>
          </a:solidFill>
          <a:ln w="3175" algn="ctr">
            <a:solidFill>
              <a:srgbClr val="7F7F7F"/>
            </a:solidFill>
            <a:prstDash val="lgDash"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773113" y="1531938"/>
            <a:ext cx="9077325" cy="3205162"/>
          </a:xfrm>
          <a:prstGeom prst="rect">
            <a:avLst/>
          </a:prstGeom>
          <a:solidFill>
            <a:srgbClr val="FFFFCC"/>
          </a:solidFill>
          <a:ln w="3175" algn="ctr">
            <a:solidFill>
              <a:srgbClr val="7F7F7F"/>
            </a:solidFill>
            <a:prstDash val="lgDash"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23950" y="1970088"/>
            <a:ext cx="1152525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ПБС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6" name="Овал 5"/>
          <p:cNvSpPr/>
          <p:nvPr/>
        </p:nvSpPr>
        <p:spPr>
          <a:xfrm>
            <a:off x="2544763" y="2168525"/>
            <a:ext cx="919162" cy="3571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РБС</a:t>
            </a:r>
          </a:p>
        </p:txBody>
      </p:sp>
      <p:sp>
        <p:nvSpPr>
          <p:cNvPr id="8" name="Овал 7"/>
          <p:cNvSpPr/>
          <p:nvPr/>
        </p:nvSpPr>
        <p:spPr>
          <a:xfrm>
            <a:off x="2544763" y="3506788"/>
            <a:ext cx="1214437" cy="42862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ru-RU" sz="1600" b="1">
                <a:solidFill>
                  <a:srgbClr val="F2F2F2"/>
                </a:solidFill>
                <a:cs typeface="Arial" charset="0"/>
              </a:rPr>
              <a:t>ФО</a:t>
            </a:r>
          </a:p>
        </p:txBody>
      </p:sp>
      <p:sp>
        <p:nvSpPr>
          <p:cNvPr id="9" name="Овал 8"/>
          <p:cNvSpPr/>
          <p:nvPr/>
        </p:nvSpPr>
        <p:spPr>
          <a:xfrm>
            <a:off x="3978275" y="2195513"/>
            <a:ext cx="1138238" cy="35718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ГРБС</a:t>
            </a:r>
          </a:p>
        </p:txBody>
      </p:sp>
      <p:sp>
        <p:nvSpPr>
          <p:cNvPr id="11" name="Овал 10"/>
          <p:cNvSpPr/>
          <p:nvPr/>
        </p:nvSpPr>
        <p:spPr>
          <a:xfrm>
            <a:off x="2413000" y="4243388"/>
            <a:ext cx="1176338" cy="34448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ГВБФ</a:t>
            </a:r>
          </a:p>
        </p:txBody>
      </p:sp>
      <p:sp>
        <p:nvSpPr>
          <p:cNvPr id="17" name="Овал 16"/>
          <p:cNvSpPr/>
          <p:nvPr/>
        </p:nvSpPr>
        <p:spPr>
          <a:xfrm>
            <a:off x="1338263" y="5305425"/>
            <a:ext cx="1143000" cy="3571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ПБС 1</a:t>
            </a:r>
          </a:p>
        </p:txBody>
      </p:sp>
      <p:sp>
        <p:nvSpPr>
          <p:cNvPr id="19" name="Овал 18"/>
          <p:cNvSpPr/>
          <p:nvPr/>
        </p:nvSpPr>
        <p:spPr>
          <a:xfrm>
            <a:off x="2906713" y="5551488"/>
            <a:ext cx="890587" cy="3571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РБС</a:t>
            </a:r>
          </a:p>
        </p:txBody>
      </p:sp>
      <p:sp>
        <p:nvSpPr>
          <p:cNvPr id="20" name="Овал 19"/>
          <p:cNvSpPr/>
          <p:nvPr/>
        </p:nvSpPr>
        <p:spPr>
          <a:xfrm>
            <a:off x="4054475" y="5551488"/>
            <a:ext cx="1071563" cy="3571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ГРБС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985000" y="5307013"/>
            <a:ext cx="2565400" cy="11049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ru-RU" sz="1500" b="1">
              <a:solidFill>
                <a:srgbClr val="F2F2F2"/>
              </a:solidFill>
              <a:cs typeface="Arial" charset="0"/>
            </a:endParaRPr>
          </a:p>
          <a:p>
            <a:pPr algn="ctr" eaLnBrk="0" hangingPunct="0"/>
            <a:r>
              <a:rPr lang="ru-RU" sz="1200" b="1">
                <a:solidFill>
                  <a:srgbClr val="F2F2F2"/>
                </a:solidFill>
                <a:cs typeface="Arial" charset="0"/>
              </a:rPr>
              <a:t>Составление и представление консолидированной отчетности об исполнении бюджетов Бюджетной системы РФ</a:t>
            </a:r>
          </a:p>
          <a:p>
            <a:pPr algn="ctr" eaLnBrk="0" hangingPunct="0"/>
            <a:endParaRPr lang="ru-RU" sz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0056813" y="2830513"/>
            <a:ext cx="1928812" cy="1462087"/>
          </a:xfrm>
          <a:prstGeom prst="ellipse">
            <a:avLst/>
          </a:prstGeom>
          <a:solidFill>
            <a:schemeClr val="accent5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err="1">
                <a:solidFill>
                  <a:schemeClr val="bg1">
                    <a:lumMod val="95000"/>
                  </a:schemeClr>
                </a:solidFill>
              </a:rPr>
              <a:t>Минфин</a:t>
            </a:r>
            <a:r>
              <a:rPr lang="en-US" sz="1100" b="1" dirty="0">
                <a:solidFill>
                  <a:schemeClr val="bg1">
                    <a:lumMod val="95000"/>
                  </a:schemeClr>
                </a:solidFill>
              </a:rPr>
              <a:t> РФ, </a:t>
            </a:r>
            <a:r>
              <a:rPr lang="ru-RU" sz="1100" b="1" dirty="0">
                <a:solidFill>
                  <a:schemeClr val="bg1">
                    <a:lumMod val="95000"/>
                  </a:schemeClr>
                </a:solidFill>
              </a:rPr>
              <a:t>Счетная палата  РФ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bg1">
                    <a:lumMod val="95000"/>
                  </a:schemeClr>
                </a:solidFill>
              </a:rPr>
              <a:t>Правительство РФ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bg1">
                    <a:lumMod val="95000"/>
                  </a:schemeClr>
                </a:solidFill>
              </a:rPr>
              <a:t>Др. участники бюджетного процесса</a:t>
            </a:r>
            <a:endParaRPr lang="ru-RU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098550" y="2489200"/>
            <a:ext cx="1181100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ПБС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37" name="Овал 36"/>
          <p:cNvSpPr/>
          <p:nvPr/>
        </p:nvSpPr>
        <p:spPr>
          <a:xfrm>
            <a:off x="1047750" y="3302000"/>
            <a:ext cx="1204913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МУ 1</a:t>
            </a:r>
          </a:p>
        </p:txBody>
      </p:sp>
      <p:sp>
        <p:nvSpPr>
          <p:cNvPr id="38" name="Овал 37"/>
          <p:cNvSpPr/>
          <p:nvPr/>
        </p:nvSpPr>
        <p:spPr>
          <a:xfrm>
            <a:off x="1003300" y="3862388"/>
            <a:ext cx="1233488" cy="2667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МУ 2</a:t>
            </a:r>
          </a:p>
        </p:txBody>
      </p:sp>
      <p:sp>
        <p:nvSpPr>
          <p:cNvPr id="40" name="Овал 39"/>
          <p:cNvSpPr/>
          <p:nvPr/>
        </p:nvSpPr>
        <p:spPr>
          <a:xfrm>
            <a:off x="1339850" y="5881688"/>
            <a:ext cx="1143000" cy="3571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ПБС 2</a:t>
            </a:r>
          </a:p>
        </p:txBody>
      </p:sp>
      <p:cxnSp>
        <p:nvCxnSpPr>
          <p:cNvPr id="25" name="Прямая со стрелкой 24"/>
          <p:cNvCxnSpPr>
            <a:endCxn id="6" idx="1"/>
          </p:cNvCxnSpPr>
          <p:nvPr/>
        </p:nvCxnSpPr>
        <p:spPr>
          <a:xfrm>
            <a:off x="2295525" y="2093913"/>
            <a:ext cx="384175" cy="1270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34" idx="6"/>
            <a:endCxn id="6" idx="3"/>
          </p:cNvCxnSpPr>
          <p:nvPr/>
        </p:nvCxnSpPr>
        <p:spPr>
          <a:xfrm flipV="1">
            <a:off x="2279650" y="2473325"/>
            <a:ext cx="400050" cy="15875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37" idx="6"/>
            <a:endCxn id="8" idx="1"/>
          </p:cNvCxnSpPr>
          <p:nvPr/>
        </p:nvCxnSpPr>
        <p:spPr>
          <a:xfrm>
            <a:off x="2252663" y="3444875"/>
            <a:ext cx="469900" cy="125413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38" idx="6"/>
            <a:endCxn id="8" idx="3"/>
          </p:cNvCxnSpPr>
          <p:nvPr/>
        </p:nvCxnSpPr>
        <p:spPr>
          <a:xfrm flipV="1">
            <a:off x="2236788" y="3871913"/>
            <a:ext cx="485775" cy="123825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8" idx="6"/>
            <a:endCxn id="10" idx="2"/>
          </p:cNvCxnSpPr>
          <p:nvPr/>
        </p:nvCxnSpPr>
        <p:spPr>
          <a:xfrm>
            <a:off x="3759200" y="3721100"/>
            <a:ext cx="296863" cy="4763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7" idx="6"/>
            <a:endCxn id="19" idx="1"/>
          </p:cNvCxnSpPr>
          <p:nvPr/>
        </p:nvCxnSpPr>
        <p:spPr>
          <a:xfrm>
            <a:off x="2493963" y="5484813"/>
            <a:ext cx="542925" cy="106362"/>
          </a:xfrm>
          <a:prstGeom prst="straightConnector1">
            <a:avLst/>
          </a:prstGeom>
          <a:ln w="25400">
            <a:solidFill>
              <a:srgbClr val="7F2F2D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40" idx="6"/>
            <a:endCxn id="19" idx="3"/>
          </p:cNvCxnSpPr>
          <p:nvPr/>
        </p:nvCxnSpPr>
        <p:spPr>
          <a:xfrm flipV="1">
            <a:off x="2495550" y="5868988"/>
            <a:ext cx="541338" cy="192087"/>
          </a:xfrm>
          <a:prstGeom prst="straightConnector1">
            <a:avLst/>
          </a:prstGeom>
          <a:ln w="25400">
            <a:solidFill>
              <a:srgbClr val="7F2F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19" idx="6"/>
            <a:endCxn id="20" idx="2"/>
          </p:cNvCxnSpPr>
          <p:nvPr/>
        </p:nvCxnSpPr>
        <p:spPr>
          <a:xfrm>
            <a:off x="3810000" y="5730875"/>
            <a:ext cx="231775" cy="0"/>
          </a:xfrm>
          <a:prstGeom prst="straightConnector1">
            <a:avLst/>
          </a:prstGeom>
          <a:ln w="25400">
            <a:solidFill>
              <a:srgbClr val="7F2F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cxnSpLocks noChangeShapeType="1"/>
          </p:cNvCxnSpPr>
          <p:nvPr/>
        </p:nvCxnSpPr>
        <p:spPr bwMode="auto">
          <a:xfrm>
            <a:off x="6673850" y="3041650"/>
            <a:ext cx="388938" cy="409575"/>
          </a:xfrm>
          <a:prstGeom prst="straightConnector1">
            <a:avLst/>
          </a:prstGeom>
          <a:noFill/>
          <a:ln w="28575" algn="ctr">
            <a:solidFill>
              <a:srgbClr val="17375E"/>
            </a:solidFill>
            <a:round/>
            <a:headEnd/>
            <a:tailEnd type="arrow" w="med" len="med"/>
          </a:ln>
        </p:spPr>
      </p:cxnSp>
      <p:sp>
        <p:nvSpPr>
          <p:cNvPr id="44" name="Прямоугольник 43"/>
          <p:cNvSpPr/>
          <p:nvPr/>
        </p:nvSpPr>
        <p:spPr>
          <a:xfrm>
            <a:off x="782638" y="4918075"/>
            <a:ext cx="4143375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404040"/>
                </a:solidFill>
                <a:latin typeface="Arial" charset="0"/>
              </a:rPr>
              <a:t>ППО</a:t>
            </a:r>
            <a:r>
              <a:rPr lang="ru-RU" sz="1600" b="1">
                <a:solidFill>
                  <a:srgbClr val="404040"/>
                </a:solidFill>
                <a:latin typeface="Arial" charset="0"/>
              </a:rPr>
              <a:t> субъектов отчетности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8974138" y="4799013"/>
            <a:ext cx="849312" cy="366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АСФК</a:t>
            </a:r>
          </a:p>
        </p:txBody>
      </p:sp>
      <p:cxnSp>
        <p:nvCxnSpPr>
          <p:cNvPr id="68" name="Прямая со стрелкой 67"/>
          <p:cNvCxnSpPr>
            <a:stCxn id="20" idx="6"/>
            <a:endCxn id="31" idx="3"/>
          </p:cNvCxnSpPr>
          <p:nvPr/>
        </p:nvCxnSpPr>
        <p:spPr>
          <a:xfrm flipV="1">
            <a:off x="5138738" y="5697538"/>
            <a:ext cx="1833562" cy="33337"/>
          </a:xfrm>
          <a:prstGeom prst="straightConnector1">
            <a:avLst/>
          </a:prstGeom>
          <a:ln w="25400">
            <a:solidFill>
              <a:srgbClr val="7F2F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8" name="TextBox 60"/>
          <p:cNvSpPr txBox="1">
            <a:spLocks noChangeArrowheads="1"/>
          </p:cNvSpPr>
          <p:nvPr/>
        </p:nvSpPr>
        <p:spPr bwMode="auto">
          <a:xfrm>
            <a:off x="4630738" y="1689100"/>
            <a:ext cx="12033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altLang="ru-RU" sz="1000">
                <a:solidFill>
                  <a:srgbClr val="002060"/>
                </a:solidFill>
                <a:latin typeface="Arial" charset="0"/>
              </a:rPr>
              <a:t>Открытый контур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44913" y="4813300"/>
            <a:ext cx="17383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Защищенный контур</a:t>
            </a:r>
          </a:p>
        </p:txBody>
      </p:sp>
      <p:cxnSp>
        <p:nvCxnSpPr>
          <p:cNvPr id="63" name="Прямая со стрелкой 62"/>
          <p:cNvCxnSpPr>
            <a:stCxn id="29" idx="2"/>
            <a:endCxn id="29" idx="1"/>
          </p:cNvCxnSpPr>
          <p:nvPr/>
        </p:nvCxnSpPr>
        <p:spPr>
          <a:xfrm>
            <a:off x="6269038" y="2901950"/>
            <a:ext cx="233362" cy="71438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 стрелкой 42"/>
          <p:cNvCxnSpPr>
            <a:stCxn id="8" idx="6"/>
            <a:endCxn id="10" idx="2"/>
          </p:cNvCxnSpPr>
          <p:nvPr/>
        </p:nvCxnSpPr>
        <p:spPr>
          <a:xfrm>
            <a:off x="3463925" y="2347913"/>
            <a:ext cx="514350" cy="2698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7"/>
          <p:cNvSpPr/>
          <p:nvPr/>
        </p:nvSpPr>
        <p:spPr>
          <a:xfrm>
            <a:off x="2420938" y="2801938"/>
            <a:ext cx="1214437" cy="42862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ru-RU" sz="1600" b="1">
                <a:solidFill>
                  <a:srgbClr val="F2F2F2"/>
                </a:solidFill>
                <a:cs typeface="Arial" charset="0"/>
              </a:rPr>
              <a:t>АУ/БУ</a:t>
            </a:r>
          </a:p>
        </p:txBody>
      </p:sp>
      <p:cxnSp>
        <p:nvCxnSpPr>
          <p:cNvPr id="5" name="Прямая со стрелкой 42"/>
          <p:cNvCxnSpPr>
            <a:cxnSpLocks noChangeShapeType="1"/>
          </p:cNvCxnSpPr>
          <p:nvPr/>
        </p:nvCxnSpPr>
        <p:spPr bwMode="auto">
          <a:xfrm flipV="1">
            <a:off x="3625850" y="2500313"/>
            <a:ext cx="519113" cy="477837"/>
          </a:xfrm>
          <a:prstGeom prst="straightConnector1">
            <a:avLst/>
          </a:prstGeom>
          <a:noFill/>
          <a:ln w="28575" algn="ctr">
            <a:solidFill>
              <a:srgbClr val="17375E"/>
            </a:solidFill>
            <a:round/>
            <a:headEnd/>
            <a:tailEnd type="arrow" w="med" len="med"/>
          </a:ln>
        </p:spPr>
      </p:cxnSp>
      <p:sp>
        <p:nvSpPr>
          <p:cNvPr id="7" name="Прямоугольник 43"/>
          <p:cNvSpPr/>
          <p:nvPr/>
        </p:nvSpPr>
        <p:spPr>
          <a:xfrm>
            <a:off x="868363" y="1584325"/>
            <a:ext cx="4143375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404040"/>
                </a:solidFill>
                <a:latin typeface="Arial" charset="0"/>
              </a:rPr>
              <a:t>ПУиО</a:t>
            </a:r>
          </a:p>
        </p:txBody>
      </p:sp>
      <p:sp>
        <p:nvSpPr>
          <p:cNvPr id="12" name="Овал 8"/>
          <p:cNvSpPr/>
          <p:nvPr/>
        </p:nvSpPr>
        <p:spPr>
          <a:xfrm>
            <a:off x="5130800" y="2738438"/>
            <a:ext cx="1138238" cy="35718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ru-RU" sz="1600" b="1">
                <a:solidFill>
                  <a:srgbClr val="F2F2F2"/>
                </a:solidFill>
                <a:cs typeface="Arial" charset="0"/>
              </a:rPr>
              <a:t>ТОФК</a:t>
            </a:r>
          </a:p>
        </p:txBody>
      </p:sp>
      <p:sp>
        <p:nvSpPr>
          <p:cNvPr id="10" name="Овал 9"/>
          <p:cNvSpPr/>
          <p:nvPr/>
        </p:nvSpPr>
        <p:spPr>
          <a:xfrm>
            <a:off x="4056063" y="3444875"/>
            <a:ext cx="1130300" cy="5619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ru-RU" sz="1600" b="1">
                <a:solidFill>
                  <a:srgbClr val="F2F2F2"/>
                </a:solidFill>
                <a:cs typeface="Arial" charset="0"/>
              </a:rPr>
              <a:t>ФО </a:t>
            </a:r>
          </a:p>
        </p:txBody>
      </p:sp>
      <p:pic>
        <p:nvPicPr>
          <p:cNvPr id="22579" name="Picture 2" descr="http://www.azfiles.ru/images/icon_dumm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2100" y="4775200"/>
            <a:ext cx="130968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0" name="Picture 2" descr="http://www.azfiles.ru/images/icon_dumm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9725" y="4889500"/>
            <a:ext cx="1471613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1" name="Picture 2" descr="http://www.azfiles.ru/images/icon_dumm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3550" y="4956175"/>
            <a:ext cx="1471613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45"/>
          <p:cNvSpPr/>
          <p:nvPr/>
        </p:nvSpPr>
        <p:spPr>
          <a:xfrm>
            <a:off x="5878513" y="5018088"/>
            <a:ext cx="690562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404040"/>
                </a:solidFill>
                <a:latin typeface="Arial" charset="0"/>
              </a:rPr>
              <a:t>ТОФК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502400" y="2063750"/>
            <a:ext cx="1571625" cy="18192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ru-RU" sz="1400" b="1">
                <a:solidFill>
                  <a:srgbClr val="F2F2F2"/>
                </a:solidFill>
                <a:cs typeface="Arial" charset="0"/>
              </a:rPr>
              <a:t>Свод отчетности открытого контура</a:t>
            </a:r>
          </a:p>
          <a:p>
            <a:pPr algn="ctr" eaLnBrk="0" hangingPunct="0"/>
            <a:endParaRPr lang="ru-RU" sz="11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585" name="Line 57"/>
          <p:cNvSpPr>
            <a:spLocks noChangeShapeType="1"/>
          </p:cNvSpPr>
          <p:nvPr/>
        </p:nvSpPr>
        <p:spPr bwMode="auto">
          <a:xfrm>
            <a:off x="5137150" y="2362200"/>
            <a:ext cx="1362075" cy="161925"/>
          </a:xfrm>
          <a:prstGeom prst="line">
            <a:avLst/>
          </a:prstGeom>
          <a:noFill/>
          <a:ln w="28575">
            <a:solidFill>
              <a:srgbClr val="17375E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86" name="Line 58"/>
          <p:cNvSpPr>
            <a:spLocks noChangeShapeType="1"/>
          </p:cNvSpPr>
          <p:nvPr/>
        </p:nvSpPr>
        <p:spPr bwMode="auto">
          <a:xfrm flipV="1">
            <a:off x="5203825" y="3495675"/>
            <a:ext cx="1295400" cy="2381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87" name="Line 59"/>
          <p:cNvSpPr>
            <a:spLocks noChangeShapeType="1"/>
          </p:cNvSpPr>
          <p:nvPr/>
        </p:nvSpPr>
        <p:spPr bwMode="auto">
          <a:xfrm flipV="1">
            <a:off x="3594100" y="3686175"/>
            <a:ext cx="2886075" cy="742950"/>
          </a:xfrm>
          <a:prstGeom prst="line">
            <a:avLst/>
          </a:prstGeom>
          <a:noFill/>
          <a:ln w="28575">
            <a:solidFill>
              <a:srgbClr val="17375E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88" name="Line 60"/>
          <p:cNvSpPr>
            <a:spLocks noChangeShapeType="1"/>
          </p:cNvSpPr>
          <p:nvPr/>
        </p:nvSpPr>
        <p:spPr bwMode="auto">
          <a:xfrm>
            <a:off x="7194550" y="3914775"/>
            <a:ext cx="0" cy="809625"/>
          </a:xfrm>
          <a:prstGeom prst="line">
            <a:avLst/>
          </a:prstGeom>
          <a:noFill/>
          <a:ln w="28575">
            <a:solidFill>
              <a:srgbClr val="17375E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89" name="Line 61"/>
          <p:cNvSpPr>
            <a:spLocks noChangeShapeType="1"/>
          </p:cNvSpPr>
          <p:nvPr/>
        </p:nvSpPr>
        <p:spPr bwMode="auto">
          <a:xfrm>
            <a:off x="6832600" y="5105400"/>
            <a:ext cx="400050" cy="200025"/>
          </a:xfrm>
          <a:prstGeom prst="line">
            <a:avLst/>
          </a:prstGeom>
          <a:noFill/>
          <a:ln w="28575">
            <a:solidFill>
              <a:srgbClr val="7F2F2D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Скругленный прямоугольник 28"/>
          <p:cNvSpPr/>
          <p:nvPr/>
        </p:nvSpPr>
        <p:spPr>
          <a:xfrm>
            <a:off x="8112125" y="2025650"/>
            <a:ext cx="1657350" cy="200025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ru-RU" sz="1400" b="1">
                <a:solidFill>
                  <a:srgbClr val="F2F2F2"/>
                </a:solidFill>
                <a:cs typeface="Arial" charset="0"/>
              </a:rPr>
              <a:t>Консолидированная отчетность об исполнении бюджетов Бюджетной системы РФ</a:t>
            </a:r>
          </a:p>
          <a:p>
            <a:pPr algn="ctr" eaLnBrk="0" hangingPunct="0"/>
            <a:endParaRPr lang="ru-RU" sz="11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591" name="Line 63"/>
          <p:cNvSpPr>
            <a:spLocks noChangeShapeType="1"/>
          </p:cNvSpPr>
          <p:nvPr/>
        </p:nvSpPr>
        <p:spPr bwMode="auto">
          <a:xfrm flipV="1">
            <a:off x="9042400" y="4019550"/>
            <a:ext cx="0" cy="714375"/>
          </a:xfrm>
          <a:prstGeom prst="line">
            <a:avLst/>
          </a:prstGeom>
          <a:noFill/>
          <a:ln w="28575">
            <a:solidFill>
              <a:srgbClr val="17375E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92" name="Line 64"/>
          <p:cNvSpPr>
            <a:spLocks noChangeShapeType="1"/>
          </p:cNvSpPr>
          <p:nvPr/>
        </p:nvSpPr>
        <p:spPr bwMode="auto">
          <a:xfrm flipV="1">
            <a:off x="9880600" y="4305300"/>
            <a:ext cx="876300" cy="1066800"/>
          </a:xfrm>
          <a:prstGeom prst="line">
            <a:avLst/>
          </a:prstGeom>
          <a:noFill/>
          <a:ln w="28575">
            <a:solidFill>
              <a:srgbClr val="7F2F2D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93" name="Line 65"/>
          <p:cNvSpPr>
            <a:spLocks noChangeShapeType="1"/>
          </p:cNvSpPr>
          <p:nvPr/>
        </p:nvSpPr>
        <p:spPr bwMode="auto">
          <a:xfrm>
            <a:off x="9766300" y="2654300"/>
            <a:ext cx="647700" cy="330200"/>
          </a:xfrm>
          <a:prstGeom prst="line">
            <a:avLst/>
          </a:prstGeom>
          <a:noFill/>
          <a:ln w="28575">
            <a:solidFill>
              <a:srgbClr val="17375E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D0A40-17F8-475D-A748-16A222B7832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D0A40-17F8-475D-A748-16A222B7832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38961571"/>
              </p:ext>
            </p:extLst>
          </p:nvPr>
        </p:nvGraphicFramePr>
        <p:xfrm>
          <a:off x="658812" y="1857375"/>
          <a:ext cx="10321925" cy="4025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 bwMode="auto">
          <a:xfrm>
            <a:off x="719138" y="6158706"/>
            <a:ext cx="2025650" cy="527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altLang="ru-RU" sz="800" b="1" dirty="0">
                <a:solidFill>
                  <a:srgbClr val="404040"/>
                </a:solidFill>
                <a:latin typeface="Calibri" pitchFamily="34" charset="0"/>
                <a:cs typeface="Arial" charset="0"/>
              </a:rPr>
              <a:t>ФЛК – форматно-логический контроль</a:t>
            </a:r>
          </a:p>
          <a:p>
            <a:pPr eaLnBrk="1" hangingPunct="1"/>
            <a:r>
              <a:rPr lang="ru-RU" altLang="ru-RU" sz="800" b="1" dirty="0">
                <a:solidFill>
                  <a:srgbClr val="404040"/>
                </a:solidFill>
                <a:latin typeface="Calibri" pitchFamily="34" charset="0"/>
                <a:cs typeface="Arial" charset="0"/>
              </a:rPr>
              <a:t>ВДК – внутридокументные контроли</a:t>
            </a:r>
          </a:p>
          <a:p>
            <a:pPr eaLnBrk="1" hangingPunct="1"/>
            <a:r>
              <a:rPr lang="ru-RU" altLang="ru-RU" sz="800" b="1" dirty="0">
                <a:solidFill>
                  <a:srgbClr val="404040"/>
                </a:solidFill>
                <a:latin typeface="Calibri" pitchFamily="34" charset="0"/>
                <a:cs typeface="Arial" charset="0"/>
              </a:rPr>
              <a:t>МДК – междокументные </a:t>
            </a:r>
            <a:r>
              <a:rPr lang="ru-RU" altLang="ru-RU" sz="800" b="1" dirty="0" smtClean="0">
                <a:solidFill>
                  <a:srgbClr val="404040"/>
                </a:solidFill>
                <a:latin typeface="Calibri" pitchFamily="34" charset="0"/>
                <a:cs typeface="Arial" charset="0"/>
              </a:rPr>
              <a:t>контроли</a:t>
            </a:r>
            <a:endParaRPr lang="ru-RU" altLang="ru-RU" sz="800" b="1" dirty="0">
              <a:solidFill>
                <a:srgbClr val="40404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Rectangle 2"/>
          <p:cNvSpPr>
            <a:spLocks noGrp="1"/>
          </p:cNvSpPr>
          <p:nvPr>
            <p:ph type="title"/>
          </p:nvPr>
        </p:nvSpPr>
        <p:spPr>
          <a:xfrm>
            <a:off x="3924300" y="250825"/>
            <a:ext cx="7353300" cy="1325563"/>
          </a:xfrm>
        </p:spPr>
        <p:txBody>
          <a:bodyPr/>
          <a:lstStyle/>
          <a:p>
            <a:pPr algn="ctr"/>
            <a:r>
              <a:rPr lang="ru-RU" altLang="ru-RU" sz="2000" b="1" dirty="0" smtClean="0">
                <a:solidFill>
                  <a:srgbClr val="3070BE"/>
                </a:solidFill>
                <a:latin typeface="Arial" charset="0"/>
                <a:cs typeface="Arial" charset="0"/>
              </a:rPr>
              <a:t>Действия специалистов ТОФК по предоставлению отчетности в МОУ ФК через подсистему «Учет и отчетность»</a:t>
            </a:r>
            <a:endParaRPr lang="ru-RU" sz="2000" b="1" dirty="0" smtClean="0">
              <a:solidFill>
                <a:srgbClr val="3070B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8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>
            <a:spLocks noChangeArrowheads="1"/>
          </p:cNvSpPr>
          <p:nvPr/>
        </p:nvSpPr>
        <p:spPr bwMode="auto">
          <a:xfrm>
            <a:off x="7745415" y="1531938"/>
            <a:ext cx="1647030" cy="2135188"/>
          </a:xfrm>
          <a:prstGeom prst="rect">
            <a:avLst/>
          </a:prstGeom>
          <a:solidFill>
            <a:srgbClr val="FFCC66"/>
          </a:solidFill>
          <a:ln w="3175" algn="ctr">
            <a:solidFill>
              <a:srgbClr val="7F7F7F"/>
            </a:solidFill>
            <a:prstDash val="lgDash"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7175" y="1562716"/>
            <a:ext cx="5257800" cy="4611687"/>
          </a:xfrm>
          <a:prstGeom prst="rect">
            <a:avLst/>
          </a:prstGeom>
          <a:solidFill>
            <a:srgbClr val="FFFFCC"/>
          </a:solidFill>
          <a:ln w="3175" algn="ctr">
            <a:solidFill>
              <a:srgbClr val="7F7F7F"/>
            </a:solidFill>
            <a:prstDash val="lgDash"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00050" y="1971676"/>
            <a:ext cx="4895850" cy="2171760"/>
          </a:xfrm>
          <a:prstGeom prst="rect">
            <a:avLst/>
          </a:prstGeom>
          <a:solidFill>
            <a:srgbClr val="FFFF66"/>
          </a:solidFill>
          <a:ln w="3175" algn="ctr">
            <a:solidFill>
              <a:srgbClr val="7F7F7F"/>
            </a:solidFill>
            <a:prstDash val="lgDash"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1A889-D4CB-4BC1-887A-9D13ABFAB8C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6286" y="1531938"/>
            <a:ext cx="3862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Подсистема «Учет и отчетность» 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6310" y="1971675"/>
            <a:ext cx="809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ТОФК</a:t>
            </a:r>
            <a:endParaRPr lang="ru-R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28747" y="2346744"/>
            <a:ext cx="200025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Импорт отчетных форм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428748" y="2899240"/>
            <a:ext cx="232410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Проведение ФЛК, ВДК, МДК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447795" y="3431679"/>
            <a:ext cx="232410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Согласование отчетности</a:t>
            </a:r>
            <a:endParaRPr lang="ru-RU" sz="1400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973764" y="1531938"/>
            <a:ext cx="1771650" cy="2135188"/>
          </a:xfrm>
          <a:prstGeom prst="rect">
            <a:avLst/>
          </a:prstGeom>
          <a:solidFill>
            <a:srgbClr val="FFFFCC"/>
          </a:solidFill>
          <a:ln w="3175" algn="ctr">
            <a:solidFill>
              <a:srgbClr val="7F7F7F"/>
            </a:solidFill>
            <a:prstDash val="lgDash"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78480" y="1567865"/>
            <a:ext cx="55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ЗК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12" name="Picture 2" descr="http://www.azfiles.ru/images/icon_dumm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1439" y="2785162"/>
            <a:ext cx="1281111" cy="57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048126" y="2838767"/>
            <a:ext cx="1019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Протокол контроля</a:t>
            </a:r>
            <a:endParaRPr lang="ru-RU" sz="1100" dirty="0"/>
          </a:p>
        </p:txBody>
      </p:sp>
      <p:cxnSp>
        <p:nvCxnSpPr>
          <p:cNvPr id="15" name="Прямая со стрелкой 14"/>
          <p:cNvCxnSpPr>
            <a:stCxn id="7" idx="3"/>
            <a:endCxn id="13" idx="1"/>
          </p:cNvCxnSpPr>
          <p:nvPr/>
        </p:nvCxnSpPr>
        <p:spPr>
          <a:xfrm>
            <a:off x="3752852" y="3053129"/>
            <a:ext cx="295274" cy="1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2"/>
          </p:cNvCxnSpPr>
          <p:nvPr/>
        </p:nvCxnSpPr>
        <p:spPr>
          <a:xfrm>
            <a:off x="2428872" y="2654521"/>
            <a:ext cx="0" cy="244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133600" y="3207017"/>
            <a:ext cx="0" cy="224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6562725" y="2029608"/>
            <a:ext cx="2466975" cy="1177410"/>
          </a:xfrm>
          <a:prstGeom prst="rect">
            <a:avLst/>
          </a:prstGeom>
          <a:solidFill>
            <a:srgbClr val="FFFF66"/>
          </a:solidFill>
          <a:ln w="3175" algn="ctr">
            <a:solidFill>
              <a:srgbClr val="7F7F7F"/>
            </a:solidFill>
            <a:prstDash val="lgDash"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86549" y="2270602"/>
            <a:ext cx="2238375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Экспорт отчетности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573838" y="2029607"/>
            <a:ext cx="809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ТОФК</a:t>
            </a:r>
            <a:endParaRPr lang="ru-RU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686549" y="2796243"/>
            <a:ext cx="2238375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Формирование отчетности</a:t>
            </a:r>
            <a:endParaRPr lang="ru-RU" sz="14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7629525" y="2578379"/>
            <a:ext cx="0" cy="217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stCxn id="22" idx="1"/>
            <a:endCxn id="6" idx="3"/>
          </p:cNvCxnSpPr>
          <p:nvPr/>
        </p:nvCxnSpPr>
        <p:spPr>
          <a:xfrm rot="10800000" flipV="1">
            <a:off x="3428997" y="2424491"/>
            <a:ext cx="3257552" cy="7614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Блок-схема: карточка 28"/>
          <p:cNvSpPr/>
          <p:nvPr/>
        </p:nvSpPr>
        <p:spPr>
          <a:xfrm>
            <a:off x="5448300" y="2270602"/>
            <a:ext cx="438150" cy="307777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514974" y="2306606"/>
            <a:ext cx="371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ftp</a:t>
            </a:r>
            <a:endParaRPr lang="ru-RU" sz="1100" dirty="0"/>
          </a:p>
        </p:txBody>
      </p:sp>
      <p:cxnSp>
        <p:nvCxnSpPr>
          <p:cNvPr id="34" name="Соединительная линия уступом 33"/>
          <p:cNvCxnSpPr>
            <a:stCxn id="13" idx="3"/>
          </p:cNvCxnSpPr>
          <p:nvPr/>
        </p:nvCxnSpPr>
        <p:spPr>
          <a:xfrm flipV="1">
            <a:off x="5067299" y="2950131"/>
            <a:ext cx="1506539" cy="104080"/>
          </a:xfrm>
          <a:prstGeom prst="bentConnector3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409572" y="4182914"/>
            <a:ext cx="4895850" cy="1847789"/>
          </a:xfrm>
          <a:prstGeom prst="rect">
            <a:avLst/>
          </a:prstGeom>
          <a:solidFill>
            <a:srgbClr val="FFFF66"/>
          </a:solidFill>
          <a:ln w="3175" algn="ctr">
            <a:solidFill>
              <a:srgbClr val="7F7F7F"/>
            </a:solidFill>
            <a:prstDash val="lgDash"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04960" y="4671279"/>
            <a:ext cx="232410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Проведение ФЛК, ВДК, МДК, ВНК</a:t>
            </a:r>
            <a:endParaRPr lang="ru-RU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995360" y="4268560"/>
            <a:ext cx="809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МОУ ФК</a:t>
            </a:r>
            <a:endParaRPr lang="ru-RU" sz="1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-2514605" y="5329406"/>
            <a:ext cx="232410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Согласование отчетности</a:t>
            </a:r>
            <a:endParaRPr lang="ru-RU" sz="1400" dirty="0"/>
          </a:p>
        </p:txBody>
      </p:sp>
      <p:pic>
        <p:nvPicPr>
          <p:cNvPr id="52" name="Picture 2" descr="http://www.azfiles.ru/images/icon_dumm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" y="4662441"/>
            <a:ext cx="1281111" cy="57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597692" y="4754146"/>
            <a:ext cx="1019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Протокол контроля</a:t>
            </a:r>
            <a:endParaRPr lang="ru-RU" sz="1100" dirty="0"/>
          </a:p>
        </p:txBody>
      </p:sp>
      <p:cxnSp>
        <p:nvCxnSpPr>
          <p:cNvPr id="55" name="Прямая со стрелкой 54"/>
          <p:cNvCxnSpPr>
            <a:stCxn id="53" idx="3"/>
          </p:cNvCxnSpPr>
          <p:nvPr/>
        </p:nvCxnSpPr>
        <p:spPr>
          <a:xfrm flipH="1">
            <a:off x="1304925" y="4969590"/>
            <a:ext cx="3119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>
            <a:stCxn id="52" idx="0"/>
          </p:cNvCxnSpPr>
          <p:nvPr/>
        </p:nvCxnSpPr>
        <p:spPr>
          <a:xfrm rot="5400000" flipH="1" flipV="1">
            <a:off x="1772964" y="2387278"/>
            <a:ext cx="1392785" cy="315754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Блок-схема: карточка 65"/>
          <p:cNvSpPr/>
          <p:nvPr/>
        </p:nvSpPr>
        <p:spPr>
          <a:xfrm>
            <a:off x="4313238" y="4624968"/>
            <a:ext cx="1364455" cy="540657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4364830" y="4608233"/>
            <a:ext cx="12525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Передача отчетности ТОФК в АСФК ЗК</a:t>
            </a:r>
            <a:endParaRPr lang="ru-RU" sz="1100" dirty="0"/>
          </a:p>
        </p:txBody>
      </p:sp>
      <p:sp>
        <p:nvSpPr>
          <p:cNvPr id="70" name="Прямоугольник 69"/>
          <p:cNvSpPr>
            <a:spLocks noChangeArrowheads="1"/>
          </p:cNvSpPr>
          <p:nvPr/>
        </p:nvSpPr>
        <p:spPr bwMode="auto">
          <a:xfrm>
            <a:off x="6056311" y="4039215"/>
            <a:ext cx="5297489" cy="2135188"/>
          </a:xfrm>
          <a:prstGeom prst="rect">
            <a:avLst/>
          </a:prstGeom>
          <a:solidFill>
            <a:srgbClr val="FFCC66"/>
          </a:solidFill>
          <a:ln w="3175" algn="ctr">
            <a:solidFill>
              <a:srgbClr val="7F7F7F"/>
            </a:solidFill>
            <a:prstDash val="lgDash"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773842" y="4055726"/>
            <a:ext cx="1561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АСФК          ЗК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653210" y="1567865"/>
            <a:ext cx="1806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АСФК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017818" y="1567865"/>
            <a:ext cx="55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О</a:t>
            </a:r>
            <a:r>
              <a:rPr lang="ru-RU" sz="1600" b="1" dirty="0" smtClean="0">
                <a:solidFill>
                  <a:schemeClr val="tx2"/>
                </a:solidFill>
              </a:rPr>
              <a:t>К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00820" y="4595841"/>
            <a:ext cx="232410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Сбор и контроль отчетности ТОФК</a:t>
            </a:r>
            <a:endParaRPr lang="ru-RU" sz="1400" dirty="0"/>
          </a:p>
        </p:txBody>
      </p:sp>
      <p:sp>
        <p:nvSpPr>
          <p:cNvPr id="80" name="Блок-схема: несколько документов 79"/>
          <p:cNvSpPr/>
          <p:nvPr/>
        </p:nvSpPr>
        <p:spPr>
          <a:xfrm>
            <a:off x="2324097" y="5400675"/>
            <a:ext cx="1619254" cy="590550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2364581" y="5483294"/>
            <a:ext cx="1309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Отчетность ГРБС, ФО, ГВФ, АУ/БУ</a:t>
            </a:r>
            <a:endParaRPr lang="ru-RU" sz="1200" dirty="0"/>
          </a:p>
        </p:txBody>
      </p:sp>
      <p:cxnSp>
        <p:nvCxnSpPr>
          <p:cNvPr id="83" name="Прямая со стрелкой 82"/>
          <p:cNvCxnSpPr/>
          <p:nvPr/>
        </p:nvCxnSpPr>
        <p:spPr>
          <a:xfrm>
            <a:off x="8778480" y="3207868"/>
            <a:ext cx="9525" cy="13888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оединительная линия уступом 91"/>
          <p:cNvCxnSpPr>
            <a:stCxn id="42" idx="3"/>
          </p:cNvCxnSpPr>
          <p:nvPr/>
        </p:nvCxnSpPr>
        <p:spPr>
          <a:xfrm flipV="1">
            <a:off x="3929064" y="4895297"/>
            <a:ext cx="384174" cy="3759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оединительная линия уступом 93"/>
          <p:cNvCxnSpPr>
            <a:stCxn id="66" idx="3"/>
            <a:endCxn id="79" idx="1"/>
          </p:cNvCxnSpPr>
          <p:nvPr/>
        </p:nvCxnSpPr>
        <p:spPr>
          <a:xfrm flipV="1">
            <a:off x="5677693" y="4857451"/>
            <a:ext cx="923127" cy="3784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7762873" y="5208397"/>
            <a:ext cx="3200402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Формирование и представление сводной и консолидированной отчетности по исполнению ФБ </a:t>
            </a:r>
            <a:endParaRPr lang="ru-RU" sz="1400" dirty="0"/>
          </a:p>
        </p:txBody>
      </p:sp>
      <p:cxnSp>
        <p:nvCxnSpPr>
          <p:cNvPr id="111" name="Соединительная линия уступом 110"/>
          <p:cNvCxnSpPr/>
          <p:nvPr/>
        </p:nvCxnSpPr>
        <p:spPr>
          <a:xfrm rot="16200000" flipV="1">
            <a:off x="7316115" y="3806181"/>
            <a:ext cx="1388822" cy="190498"/>
          </a:xfrm>
          <a:prstGeom prst="bentConnector3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Picture 2" descr="http://www.azfiles.ru/images/icon_dumm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8223" y="3778799"/>
            <a:ext cx="1281111" cy="57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" name="TextBox 112"/>
          <p:cNvSpPr txBox="1"/>
          <p:nvPr/>
        </p:nvSpPr>
        <p:spPr>
          <a:xfrm>
            <a:off x="7745414" y="3851452"/>
            <a:ext cx="1019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Протокол контроля</a:t>
            </a:r>
            <a:endParaRPr lang="ru-RU" sz="1100" dirty="0"/>
          </a:p>
        </p:txBody>
      </p:sp>
      <p:sp>
        <p:nvSpPr>
          <p:cNvPr id="114" name="Блок-схема: карточка 113"/>
          <p:cNvSpPr/>
          <p:nvPr/>
        </p:nvSpPr>
        <p:spPr>
          <a:xfrm>
            <a:off x="5000624" y="5416512"/>
            <a:ext cx="438150" cy="307777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TextBox 114"/>
          <p:cNvSpPr txBox="1"/>
          <p:nvPr/>
        </p:nvSpPr>
        <p:spPr>
          <a:xfrm>
            <a:off x="5067298" y="5452516"/>
            <a:ext cx="371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ftp</a:t>
            </a:r>
            <a:endParaRPr lang="ru-RU" sz="1100" dirty="0"/>
          </a:p>
        </p:txBody>
      </p:sp>
      <p:pic>
        <p:nvPicPr>
          <p:cNvPr id="1026" name="Picture 2" descr="C:\Users\8074\AppData\Local\Microsoft\Windows\Temporary Internet Files\Content.IE5\TGKQ4ZEE\220px-Floppydisk_90mm(3.5inch)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033" y="5437372"/>
            <a:ext cx="273785" cy="27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C:\Users\8074\AppData\Local\Microsoft\Windows\Temporary Internet Files\Content.IE5\TGKQ4ZEE\220px-Floppydisk_90mm(3.5inch)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87" y="4800061"/>
            <a:ext cx="229731" cy="23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1" name="Соединительная линия уступом 120"/>
          <p:cNvCxnSpPr>
            <a:stCxn id="80" idx="3"/>
            <a:endCxn id="114" idx="1"/>
          </p:cNvCxnSpPr>
          <p:nvPr/>
        </p:nvCxnSpPr>
        <p:spPr>
          <a:xfrm flipV="1">
            <a:off x="3943351" y="5570401"/>
            <a:ext cx="1057273" cy="12554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>
            <a:stCxn id="114" idx="3"/>
            <a:endCxn id="1026" idx="1"/>
          </p:cNvCxnSpPr>
          <p:nvPr/>
        </p:nvCxnSpPr>
        <p:spPr>
          <a:xfrm>
            <a:off x="5438774" y="5570401"/>
            <a:ext cx="305259" cy="5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Соединительная линия уступом 124"/>
          <p:cNvCxnSpPr>
            <a:stCxn id="1026" idx="3"/>
            <a:endCxn id="99" idx="1"/>
          </p:cNvCxnSpPr>
          <p:nvPr/>
        </p:nvCxnSpPr>
        <p:spPr>
          <a:xfrm>
            <a:off x="6017818" y="5576131"/>
            <a:ext cx="1745055" cy="159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196007" y="4117281"/>
            <a:ext cx="809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МОУ ФК</a:t>
            </a:r>
            <a:endParaRPr lang="ru-RU" sz="1200" b="1" dirty="0"/>
          </a:p>
        </p:txBody>
      </p:sp>
      <p:sp>
        <p:nvSpPr>
          <p:cNvPr id="61" name="Rectangle 2"/>
          <p:cNvSpPr txBox="1">
            <a:spLocks/>
          </p:cNvSpPr>
          <p:nvPr/>
        </p:nvSpPr>
        <p:spPr>
          <a:xfrm>
            <a:off x="4238627" y="339727"/>
            <a:ext cx="7353300" cy="825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3070BE"/>
                </a:solidFill>
                <a:latin typeface="Arial" charset="0"/>
                <a:cs typeface="Arial" charset="0"/>
              </a:rPr>
              <a:t>Интеграционное взаимодействие подсистемы «Учет и отчетность» и ППО АСФК в части отчетности ТОФК</a:t>
            </a:r>
            <a:endParaRPr lang="ru-RU" sz="2000" b="1" dirty="0" smtClean="0">
              <a:solidFill>
                <a:srgbClr val="3070BE"/>
              </a:solidFill>
              <a:latin typeface="Arial" charset="0"/>
              <a:cs typeface="Arial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609847" y="3778799"/>
            <a:ext cx="0" cy="8836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095874" y="4935704"/>
            <a:ext cx="5214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(</a:t>
            </a:r>
            <a:r>
              <a:rPr lang="en-US" sz="1100" dirty="0" smtClean="0"/>
              <a:t>ftp</a:t>
            </a:r>
            <a:r>
              <a:rPr lang="ru-RU" sz="1100" dirty="0" smtClean="0"/>
              <a:t>)</a:t>
            </a:r>
            <a:endParaRPr lang="ru-RU" sz="1100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8924924" y="4857451"/>
            <a:ext cx="4675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9392445" y="4857451"/>
            <a:ext cx="0" cy="327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3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1A889-D4CB-4BC1-887A-9D13ABFAB8C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1050" y="1720840"/>
            <a:ext cx="107632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>
                <a:solidFill>
                  <a:schemeClr val="tx2"/>
                </a:solidFill>
              </a:rPr>
              <a:t>Возможность просмотра отчетов </a:t>
            </a:r>
            <a:r>
              <a:rPr lang="ru-RU" dirty="0">
                <a:solidFill>
                  <a:schemeClr val="tx2"/>
                </a:solidFill>
              </a:rPr>
              <a:t>по каждому получателю бюджетных средств и каждому публично-правовому образованию, входящему в состав консолидированного бюджета субъекта Российской Федерации</a:t>
            </a:r>
            <a:r>
              <a:rPr lang="ru-RU" dirty="0" smtClean="0">
                <a:solidFill>
                  <a:schemeClr val="tx2"/>
                </a:solidFill>
              </a:rPr>
              <a:t>;</a:t>
            </a:r>
          </a:p>
          <a:p>
            <a:pPr marL="342900" indent="-342900">
              <a:buFontTx/>
              <a:buAutoNum type="arabicParenR"/>
            </a:pPr>
            <a:r>
              <a:rPr lang="ru-RU" dirty="0">
                <a:solidFill>
                  <a:schemeClr val="tx2"/>
                </a:solidFill>
              </a:rPr>
              <a:t>Централизованное и унифицированное ведение справочной информации, в том числе ведение справочника «Настройка контрольных соотношений</a:t>
            </a:r>
            <a:r>
              <a:rPr lang="ru-RU" dirty="0" smtClean="0">
                <a:solidFill>
                  <a:schemeClr val="tx2"/>
                </a:solidFill>
              </a:rPr>
              <a:t>»;</a:t>
            </a:r>
            <a:endParaRPr lang="ru-RU" dirty="0">
              <a:solidFill>
                <a:schemeClr val="tx2"/>
              </a:solidFill>
            </a:endParaRPr>
          </a:p>
          <a:p>
            <a:pPr marL="342900" indent="-342900">
              <a:buFontTx/>
              <a:buAutoNum type="arabicParenR"/>
            </a:pPr>
            <a:r>
              <a:rPr lang="ru-RU" dirty="0">
                <a:solidFill>
                  <a:schemeClr val="tx2"/>
                </a:solidFill>
              </a:rPr>
              <a:t>Возможность осуществлять контролируемую синхронизацию локальных справочников подсистемы «Учет и отчетность» из централизованной НСИ; </a:t>
            </a:r>
          </a:p>
          <a:p>
            <a:pPr marL="342900" indent="-342900">
              <a:buFontTx/>
              <a:buAutoNum type="arabicParenR"/>
            </a:pPr>
            <a:r>
              <a:rPr lang="ru-RU" dirty="0">
                <a:solidFill>
                  <a:schemeClr val="tx2"/>
                </a:solidFill>
              </a:rPr>
              <a:t>Возможность настройки локальных контрольных соотношений субъектом отчетности на основании справочника «Настройка контрольных соотношений»; 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chemeClr val="tx2"/>
                </a:solidFill>
              </a:rPr>
              <a:t>Невозможность корректировки данных отчетов после включения их в сводную отчетность;</a:t>
            </a:r>
          </a:p>
          <a:p>
            <a:pPr marL="342900" indent="-342900">
              <a:buFontTx/>
              <a:buAutoNum type="arabicParenR"/>
            </a:pPr>
            <a:r>
              <a:rPr lang="ru-RU" dirty="0" smtClean="0">
                <a:solidFill>
                  <a:schemeClr val="tx2"/>
                </a:solidFill>
              </a:rPr>
              <a:t>Единое </a:t>
            </a:r>
            <a:r>
              <a:rPr lang="ru-RU" dirty="0">
                <a:solidFill>
                  <a:schemeClr val="tx2"/>
                </a:solidFill>
              </a:rPr>
              <a:t>информационное пространство централизованного хранения бюджетной и бухгалтерской отчетности, формируемой во всех учреждениях Федерального </a:t>
            </a:r>
            <a:r>
              <a:rPr lang="ru-RU" dirty="0" smtClean="0">
                <a:solidFill>
                  <a:schemeClr val="tx2"/>
                </a:solidFill>
              </a:rPr>
              <a:t>казначейства;</a:t>
            </a:r>
          </a:p>
          <a:p>
            <a:pPr marL="342900" indent="-342900">
              <a:buFontTx/>
              <a:buAutoNum type="arabicParenR"/>
            </a:pPr>
            <a:r>
              <a:rPr lang="ru-RU" dirty="0" smtClean="0">
                <a:solidFill>
                  <a:schemeClr val="tx2"/>
                </a:solidFill>
              </a:rPr>
              <a:t>Единовременное </a:t>
            </a:r>
            <a:r>
              <a:rPr lang="ru-RU" dirty="0">
                <a:solidFill>
                  <a:schemeClr val="tx2"/>
                </a:solidFill>
              </a:rPr>
              <a:t>проведение обновления </a:t>
            </a:r>
            <a:r>
              <a:rPr lang="ru-RU" dirty="0" smtClean="0">
                <a:solidFill>
                  <a:schemeClr val="tx2"/>
                </a:solidFill>
              </a:rPr>
              <a:t>подсистемы «Учет и отчетность».</a:t>
            </a:r>
          </a:p>
          <a:p>
            <a:pPr lvl="0"/>
            <a:endParaRPr lang="ru-RU" dirty="0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038600" y="301627"/>
            <a:ext cx="7353300" cy="9588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3070BE"/>
                </a:solidFill>
                <a:latin typeface="Arial" charset="0"/>
                <a:cs typeface="Arial" charset="0"/>
              </a:rPr>
              <a:t>Преимущества перехода на </a:t>
            </a:r>
          </a:p>
          <a:p>
            <a:pPr algn="ctr"/>
            <a:r>
              <a:rPr lang="ru-RU" altLang="ru-RU" sz="2000" b="1" dirty="0" smtClean="0">
                <a:solidFill>
                  <a:srgbClr val="3070BE"/>
                </a:solidFill>
                <a:latin typeface="Arial" charset="0"/>
                <a:cs typeface="Arial" charset="0"/>
              </a:rPr>
              <a:t>подсистему «Учет и отчетность»</a:t>
            </a:r>
            <a:endParaRPr lang="ru-RU" sz="2000" b="1" dirty="0" smtClean="0">
              <a:solidFill>
                <a:srgbClr val="3070B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7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1A889-D4CB-4BC1-887A-9D13ABFAB8C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" name="Rectangle 2"/>
          <p:cNvSpPr txBox="1">
            <a:spLocks/>
          </p:cNvSpPr>
          <p:nvPr/>
        </p:nvSpPr>
        <p:spPr>
          <a:xfrm>
            <a:off x="3924300" y="250825"/>
            <a:ext cx="7353300" cy="8921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3070BE"/>
                </a:solidFill>
                <a:latin typeface="Arial" charset="0"/>
                <a:cs typeface="Arial" charset="0"/>
              </a:rPr>
              <a:t>Информационное сопровождение внедрения подсистемы «Учет и отчетность»</a:t>
            </a:r>
            <a:endParaRPr lang="ru-RU" sz="2000" b="1" dirty="0" smtClean="0">
              <a:solidFill>
                <a:srgbClr val="3070BE"/>
              </a:solidFill>
              <a:latin typeface="Arial" charset="0"/>
              <a:cs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9" y="1023938"/>
            <a:ext cx="8765983" cy="53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2425" y="2362200"/>
            <a:ext cx="27527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Памятка по подключению пользователей;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Организационные вопросы проведения опытной эксплуатации;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Информация по обновлениям подсистемы «Учет и отчетность»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Обучающие материалы и т.д.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486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580</Words>
  <Application>Microsoft Office PowerPoint</Application>
  <PresentationFormat>Произвольный</PresentationFormat>
  <Paragraphs>129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План развития ГИИС «Электронный бюджет» в части развития подсистемы «Учет и отчетность»</vt:lpstr>
      <vt:lpstr>Составление и представление бюджетной (бухгалтерской) отчетности  об исполнении бюджетов Бюджетной системы РФ (текущая модель)</vt:lpstr>
      <vt:lpstr>Составление и представление бюджетной (бухгалтерской) отчетности  об исполнении бюджетов Бюджетной системы РФ</vt:lpstr>
      <vt:lpstr>Составление и представление бюджетной (бухгалтерской) отчетности  об исполнении бюджетов Бюджетной системы РФ (целевая модель)</vt:lpstr>
      <vt:lpstr>Действия специалистов ТОФК по предоставлению отчетности в МОУ ФК через подсистему «Учет и отчетность»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Бусурина Елена Владимировна</cp:lastModifiedBy>
  <cp:revision>68</cp:revision>
  <dcterms:created xsi:type="dcterms:W3CDTF">2015-03-03T16:27:21Z</dcterms:created>
  <dcterms:modified xsi:type="dcterms:W3CDTF">2016-09-14T07:29:10Z</dcterms:modified>
</cp:coreProperties>
</file>