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93" r:id="rId2"/>
    <p:sldId id="314" r:id="rId3"/>
    <p:sldId id="294" r:id="rId4"/>
    <p:sldId id="321" r:id="rId5"/>
    <p:sldId id="310" r:id="rId6"/>
    <p:sldId id="288" r:id="rId7"/>
    <p:sldId id="318" r:id="rId8"/>
    <p:sldId id="295" r:id="rId9"/>
    <p:sldId id="322" r:id="rId1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897A78-646D-4735-AD0A-F0877CD0326B}">
          <p14:sldIdLst/>
        </p14:section>
        <p14:section name="Раздел без заголовка" id="{35158A4D-836B-4C46-8657-B230111A9C27}">
          <p14:sldIdLst>
            <p14:sldId id="293"/>
            <p14:sldId id="314"/>
            <p14:sldId id="294"/>
            <p14:sldId id="321"/>
            <p14:sldId id="310"/>
            <p14:sldId id="288"/>
            <p14:sldId id="318"/>
            <p14:sldId id="295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2298-93A9-4AC5-BE8D-93CDE88144A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A47B-DA34-426D-AACC-CD8AB503E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1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363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sym typeface="Wingdings" pitchFamily="2" charset="2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B4380EA-2F50-4263-88B5-14539989100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7140A4A-C1F9-4C06-B93D-9F015CA84D04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6A2B-EE6B-4899-9640-7D6753A26704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52865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76A86A-476F-4860-8CB6-229A399AE05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52865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2C86F-C740-4084-B0FD-919BB205D4C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peo.roskazna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89063" y="5729288"/>
            <a:ext cx="2011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cs typeface="Times New Roman" pitchFamily="18" charset="0"/>
              </a:rPr>
              <a:t>24 апреля 2019 </a:t>
            </a:r>
            <a:r>
              <a:rPr lang="ru-RU" altLang="ru-RU" dirty="0">
                <a:cs typeface="Times New Roman" pitchFamily="18" charset="0"/>
              </a:rPr>
              <a:t>г.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57192" y="4856163"/>
            <a:ext cx="577753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smtClean="0">
                <a:cs typeface="Times New Roman" pitchFamily="18" charset="0"/>
              </a:rPr>
              <a:t>Заместитель начальника </a:t>
            </a:r>
            <a:r>
              <a:rPr lang="ru-RU" altLang="ru-RU" dirty="0">
                <a:cs typeface="Times New Roman" pitchFamily="18" charset="0"/>
              </a:rPr>
              <a:t>Управления развития информационных систем Федерального 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b="1" dirty="0" smtClean="0">
                <a:cs typeface="Times New Roman" pitchFamily="18" charset="0"/>
              </a:rPr>
              <a:t>Д.В</a:t>
            </a:r>
            <a:r>
              <a:rPr lang="ru-RU" altLang="ru-RU" b="1" dirty="0">
                <a:cs typeface="Times New Roman" pitchFamily="18" charset="0"/>
              </a:rPr>
              <a:t>. </a:t>
            </a:r>
            <a:r>
              <a:rPr lang="ru-RU" altLang="ru-RU" b="1" dirty="0" smtClean="0">
                <a:cs typeface="Times New Roman" pitchFamily="18" charset="0"/>
              </a:rPr>
              <a:t>Соломатин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17BDAA6-D823-4CD9-92DF-9D348E37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57" y="1597783"/>
            <a:ext cx="1023207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Вопросы технологического обеспечения передачи полномочий по ведению бюджетного учета и формированию бюджетной отчетности, а также по начислению и перечислению оплаты труда, иных выплат и связанных с ними обязательных платежей в бюджеты бюджетной системы Российской Федерации федеральных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органов исполнительной власти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второй очереди и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территориальных органов в Федеральное казначейство и его территориальные органы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07603" y="25313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направления мероприятий по технологическому обеспечению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09" y="2005882"/>
            <a:ext cx="717426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B050"/>
                </a:solidFill>
              </a:rPr>
              <a:t>Перенос </a:t>
            </a:r>
            <a:r>
              <a:rPr lang="ru-RU" sz="2600" dirty="0">
                <a:solidFill>
                  <a:srgbClr val="00B050"/>
                </a:solidFill>
              </a:rPr>
              <a:t>данных в </a:t>
            </a:r>
            <a:r>
              <a:rPr lang="ru-RU" sz="2600" dirty="0" smtClean="0">
                <a:solidFill>
                  <a:srgbClr val="00B050"/>
                </a:solidFill>
              </a:rPr>
              <a:t>систему «Электронный бюджет»</a:t>
            </a:r>
            <a:endParaRPr lang="ru-RU" sz="2600" dirty="0">
              <a:solidFill>
                <a:srgbClr val="00B050"/>
              </a:solidFill>
            </a:endParaRP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7030A0"/>
                </a:solidFill>
                <a:latin typeface="+mj-lt"/>
              </a:rPr>
              <a:t>Настройка информационного взаимодействия системы</a:t>
            </a:r>
            <a:r>
              <a:rPr lang="ru-RU" sz="2600" dirty="0">
                <a:solidFill>
                  <a:srgbClr val="7030A0"/>
                </a:solidFill>
              </a:rPr>
              <a:t> «Электронный бюджет</a:t>
            </a:r>
            <a:r>
              <a:rPr lang="ru-RU" sz="2600" dirty="0" smtClean="0">
                <a:solidFill>
                  <a:srgbClr val="7030A0"/>
                </a:solidFill>
              </a:rPr>
              <a:t>» и ведомственных информационных систем</a:t>
            </a:r>
            <a:endParaRPr lang="ru-RU" sz="1800" dirty="0" smtClean="0">
              <a:solidFill>
                <a:srgbClr val="7030A0"/>
              </a:solidFill>
              <a:latin typeface="+mj-lt"/>
            </a:endParaRP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70C0"/>
                </a:solidFill>
                <a:latin typeface="+mj-lt"/>
              </a:rPr>
              <a:t>Внедрение </a:t>
            </a:r>
            <a:r>
              <a:rPr lang="ru-RU" sz="2600" dirty="0">
                <a:solidFill>
                  <a:srgbClr val="0070C0"/>
                </a:solidFill>
              </a:rPr>
              <a:t>системы «Электронный бюджет»</a:t>
            </a:r>
            <a:endParaRPr lang="ru-RU" sz="2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68522" y="2914240"/>
            <a:ext cx="980078" cy="12958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53375" y="2555797"/>
            <a:ext cx="40862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2400" b="1" u="sng" dirty="0">
                <a:solidFill>
                  <a:srgbClr val="0070C0"/>
                </a:solidFill>
              </a:rPr>
              <a:t>Подписание дорожной карты технологического обеспечения </a:t>
            </a:r>
            <a:r>
              <a:rPr lang="ru-RU" sz="2400" dirty="0" smtClean="0">
                <a:solidFill>
                  <a:srgbClr val="0070C0"/>
                </a:solidFill>
              </a:rPr>
              <a:t>передачи </a:t>
            </a:r>
            <a:r>
              <a:rPr lang="ru-RU" sz="2400" dirty="0">
                <a:solidFill>
                  <a:srgbClr val="0070C0"/>
                </a:solidFill>
              </a:rPr>
              <a:t>полномочий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(подписывается центральным аппаратом ФОИВ и Федеральным казначейством)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9802" y="4670825"/>
            <a:ext cx="2832564" cy="1107996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Отдельный этап – Технологическое обследование!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8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Группа 105"/>
          <p:cNvGrpSpPr>
            <a:grpSpLocks/>
          </p:cNvGrpSpPr>
          <p:nvPr/>
        </p:nvGrpSpPr>
        <p:grpSpPr bwMode="auto">
          <a:xfrm>
            <a:off x="4500255" y="1634958"/>
            <a:ext cx="280988" cy="271462"/>
            <a:chOff x="6700417" y="1325880"/>
            <a:chExt cx="291245" cy="288000"/>
          </a:xfrm>
        </p:grpSpPr>
        <p:sp>
          <p:nvSpPr>
            <p:cNvPr id="76" name="Овал 75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8205" name="Группа 105"/>
          <p:cNvGrpSpPr>
            <a:grpSpLocks/>
          </p:cNvGrpSpPr>
          <p:nvPr/>
        </p:nvGrpSpPr>
        <p:grpSpPr bwMode="auto">
          <a:xfrm>
            <a:off x="6337300" y="1592323"/>
            <a:ext cx="280988" cy="271462"/>
            <a:chOff x="6700417" y="1325880"/>
            <a:chExt cx="291245" cy="288000"/>
          </a:xfrm>
        </p:grpSpPr>
        <p:sp>
          <p:nvSpPr>
            <p:cNvPr id="79" name="Овал 7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93664"/>
            <a:ext cx="7913688" cy="7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мероприятия Дорожной карты технологического обеспечения передачи полномочий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Прямая со стрелкой 120"/>
          <p:cNvCxnSpPr/>
          <p:nvPr/>
        </p:nvCxnSpPr>
        <p:spPr>
          <a:xfrm>
            <a:off x="5837238" y="228024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2" name="Прямоугольник 34"/>
          <p:cNvSpPr>
            <a:spLocks noChangeArrowheads="1"/>
          </p:cNvSpPr>
          <p:nvPr/>
        </p:nvSpPr>
        <p:spPr bwMode="auto">
          <a:xfrm>
            <a:off x="7878763" y="2737030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Загрузка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grpSp>
        <p:nvGrpSpPr>
          <p:cNvPr id="8213" name="Группа 105"/>
          <p:cNvGrpSpPr>
            <a:grpSpLocks/>
          </p:cNvGrpSpPr>
          <p:nvPr/>
        </p:nvGrpSpPr>
        <p:grpSpPr bwMode="auto">
          <a:xfrm>
            <a:off x="8148638" y="1556224"/>
            <a:ext cx="280987" cy="271462"/>
            <a:chOff x="6700417" y="1325880"/>
            <a:chExt cx="291245" cy="288000"/>
          </a:xfrm>
        </p:grpSpPr>
        <p:sp>
          <p:nvSpPr>
            <p:cNvPr id="41" name="Овал 40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5</a:t>
              </a:r>
            </a:p>
          </p:txBody>
        </p:sp>
      </p:grpSp>
      <p:cxnSp>
        <p:nvCxnSpPr>
          <p:cNvPr id="45" name="Прямая со стрелкой 120"/>
          <p:cNvCxnSpPr/>
          <p:nvPr/>
        </p:nvCxnSpPr>
        <p:spPr>
          <a:xfrm>
            <a:off x="7572375" y="2267544"/>
            <a:ext cx="573088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216" name="Группа 105"/>
          <p:cNvGrpSpPr>
            <a:grpSpLocks/>
          </p:cNvGrpSpPr>
          <p:nvPr/>
        </p:nvGrpSpPr>
        <p:grpSpPr bwMode="auto">
          <a:xfrm>
            <a:off x="10188575" y="1540349"/>
            <a:ext cx="280988" cy="271462"/>
            <a:chOff x="6700417" y="1325880"/>
            <a:chExt cx="291245" cy="288000"/>
          </a:xfrm>
        </p:grpSpPr>
        <p:sp>
          <p:nvSpPr>
            <p:cNvPr id="48" name="Овал 4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6</a:t>
              </a:r>
            </a:p>
          </p:txBody>
        </p:sp>
      </p:grpSp>
      <p:cxnSp>
        <p:nvCxnSpPr>
          <p:cNvPr id="50" name="Прямая со стрелкой 120"/>
          <p:cNvCxnSpPr/>
          <p:nvPr/>
        </p:nvCxnSpPr>
        <p:spPr>
          <a:xfrm>
            <a:off x="9507538" y="2242144"/>
            <a:ext cx="5730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8" name="Прямоугольник 34"/>
          <p:cNvSpPr>
            <a:spLocks noChangeArrowheads="1"/>
          </p:cNvSpPr>
          <p:nvPr/>
        </p:nvSpPr>
        <p:spPr bwMode="auto">
          <a:xfrm>
            <a:off x="9879013" y="27474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Проверка данных</a:t>
            </a:r>
          </a:p>
        </p:txBody>
      </p:sp>
      <p:sp>
        <p:nvSpPr>
          <p:cNvPr id="8230" name="TextBox 3"/>
          <p:cNvSpPr txBox="1">
            <a:spLocks noChangeArrowheads="1"/>
          </p:cNvSpPr>
          <p:nvPr/>
        </p:nvSpPr>
        <p:spPr bwMode="auto">
          <a:xfrm>
            <a:off x="9974263" y="3326406"/>
            <a:ext cx="19494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Начало работы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7" y="1740786"/>
            <a:ext cx="902948" cy="1005125"/>
          </a:xfrm>
          <a:prstGeom prst="rect">
            <a:avLst/>
          </a:prstGeom>
        </p:spPr>
      </p:pic>
      <p:grpSp>
        <p:nvGrpSpPr>
          <p:cNvPr id="61" name="Группа 105"/>
          <p:cNvGrpSpPr>
            <a:grpSpLocks/>
          </p:cNvGrpSpPr>
          <p:nvPr/>
        </p:nvGrpSpPr>
        <p:grpSpPr bwMode="auto">
          <a:xfrm>
            <a:off x="380560" y="1664340"/>
            <a:ext cx="280988" cy="271462"/>
            <a:chOff x="6700417" y="1325880"/>
            <a:chExt cx="291245" cy="288000"/>
          </a:xfrm>
        </p:grpSpPr>
        <p:sp>
          <p:nvSpPr>
            <p:cNvPr id="69" name="Овал 6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71435" y="3284763"/>
            <a:ext cx="259150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</a:t>
            </a:r>
            <a:r>
              <a:rPr lang="ru-RU" altLang="ru-RU" sz="1600" dirty="0">
                <a:solidFill>
                  <a:srgbClr val="00B050"/>
                </a:solidFill>
              </a:rPr>
              <a:t>Методика переноса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Обучающие материалы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Порядок </a:t>
            </a:r>
            <a:r>
              <a:rPr lang="ru-RU" altLang="ru-RU" sz="1600" dirty="0" smtClean="0">
                <a:solidFill>
                  <a:srgbClr val="4472C4"/>
                </a:solidFill>
              </a:rPr>
              <a:t>предоставления </a:t>
            </a:r>
            <a:r>
              <a:rPr lang="ru-RU" altLang="ru-RU" sz="1600" dirty="0">
                <a:solidFill>
                  <a:srgbClr val="4472C4"/>
                </a:solidFill>
              </a:rPr>
              <a:t>доступа к ГИИС «Электронный бюджет»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Информация об организации </a:t>
            </a:r>
            <a:r>
              <a:rPr lang="ru-RU" altLang="ru-RU" sz="1600" dirty="0">
                <a:solidFill>
                  <a:srgbClr val="4472C4"/>
                </a:solidFill>
              </a:rPr>
              <a:t>технической поддержки</a:t>
            </a:r>
          </a:p>
        </p:txBody>
      </p:sp>
      <p:sp>
        <p:nvSpPr>
          <p:cNvPr id="73" name="Прямоугольник 34"/>
          <p:cNvSpPr>
            <a:spLocks noChangeArrowheads="1"/>
          </p:cNvSpPr>
          <p:nvPr/>
        </p:nvSpPr>
        <p:spPr bwMode="auto">
          <a:xfrm>
            <a:off x="311142" y="2682674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Направление информации для организации работ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90397" y="1790601"/>
            <a:ext cx="930922" cy="850946"/>
            <a:chOff x="3217863" y="2078038"/>
            <a:chExt cx="930922" cy="850946"/>
          </a:xfrm>
        </p:grpSpPr>
        <p:pic>
          <p:nvPicPr>
            <p:cNvPr id="83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8" name="Прямая со стрелкой 120"/>
          <p:cNvCxnSpPr/>
          <p:nvPr/>
        </p:nvCxnSpPr>
        <p:spPr>
          <a:xfrm>
            <a:off x="1717676" y="2283396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1" name="Группа 105"/>
          <p:cNvGrpSpPr>
            <a:grpSpLocks/>
          </p:cNvGrpSpPr>
          <p:nvPr/>
        </p:nvGrpSpPr>
        <p:grpSpPr bwMode="auto">
          <a:xfrm>
            <a:off x="2620837" y="1685556"/>
            <a:ext cx="280988" cy="271462"/>
            <a:chOff x="6700417" y="1325880"/>
            <a:chExt cx="291245" cy="288000"/>
          </a:xfrm>
        </p:grpSpPr>
        <p:sp>
          <p:nvSpPr>
            <p:cNvPr id="84" name="Овал 8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87" name="Прямая со стрелкой 120"/>
          <p:cNvCxnSpPr/>
          <p:nvPr/>
        </p:nvCxnSpPr>
        <p:spPr>
          <a:xfrm>
            <a:off x="3792806" y="229227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2624633" y="3298705"/>
            <a:ext cx="1949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Получение ЭП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Направление заявок на </a:t>
            </a:r>
            <a:r>
              <a:rPr lang="ru-RU" altLang="ru-RU" sz="1600" dirty="0" smtClean="0">
                <a:solidFill>
                  <a:srgbClr val="4472C4"/>
                </a:solidFill>
              </a:rPr>
              <a:t>подключение*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АРМ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СКЗИ</a:t>
            </a:r>
          </a:p>
        </p:txBody>
      </p:sp>
      <p:sp>
        <p:nvSpPr>
          <p:cNvPr id="89" name="Прямоугольник 34"/>
          <p:cNvSpPr>
            <a:spLocks noChangeArrowheads="1"/>
          </p:cNvSpPr>
          <p:nvPr/>
        </p:nvSpPr>
        <p:spPr bwMode="auto">
          <a:xfrm>
            <a:off x="2289574" y="2721746"/>
            <a:ext cx="215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Подключение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пользователей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4671741" y="1774758"/>
            <a:ext cx="930922" cy="850946"/>
            <a:chOff x="3217863" y="2078038"/>
            <a:chExt cx="930922" cy="850946"/>
          </a:xfrm>
        </p:grpSpPr>
        <p:pic>
          <p:nvPicPr>
            <p:cNvPr id="91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Группа 95"/>
          <p:cNvGrpSpPr/>
          <p:nvPr/>
        </p:nvGrpSpPr>
        <p:grpSpPr>
          <a:xfrm>
            <a:off x="6427124" y="1758082"/>
            <a:ext cx="930922" cy="850946"/>
            <a:chOff x="3217863" y="2078038"/>
            <a:chExt cx="930922" cy="850946"/>
          </a:xfrm>
        </p:grpSpPr>
        <p:pic>
          <p:nvPicPr>
            <p:cNvPr id="97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8" y="1663054"/>
            <a:ext cx="902948" cy="1005125"/>
          </a:xfrm>
          <a:prstGeom prst="rect">
            <a:avLst/>
          </a:prstGeom>
        </p:spPr>
      </p:pic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8118829" y="3262046"/>
            <a:ext cx="19494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Загрузка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Первичная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Уведомление ответственных лиц организации о результатах переноса данных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0352088" y="1741853"/>
            <a:ext cx="930922" cy="850946"/>
            <a:chOff x="3217863" y="2078038"/>
            <a:chExt cx="930922" cy="850946"/>
          </a:xfrm>
        </p:grpSpPr>
        <p:pic>
          <p:nvPicPr>
            <p:cNvPr id="10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60" name="Прямоугольник 34"/>
          <p:cNvSpPr>
            <a:spLocks noChangeArrowheads="1"/>
          </p:cNvSpPr>
          <p:nvPr/>
        </p:nvSpPr>
        <p:spPr bwMode="auto">
          <a:xfrm>
            <a:off x="4199337" y="2761256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Подготовка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4446987" y="3269971"/>
            <a:ext cx="194945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Использование механизмов поиска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Устранение ошибок**</a:t>
            </a:r>
            <a:endParaRPr lang="ru-RU" altLang="ru-RU" sz="16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Внесение </a:t>
            </a:r>
            <a:r>
              <a:rPr lang="ru-RU" altLang="ru-RU" sz="1600" dirty="0">
                <a:solidFill>
                  <a:srgbClr val="00B050"/>
                </a:solidFill>
              </a:rPr>
              <a:t>отсутствующих </a:t>
            </a:r>
            <a:r>
              <a:rPr lang="ru-RU" altLang="ru-RU" sz="1600" dirty="0" smtClean="0">
                <a:solidFill>
                  <a:srgbClr val="00B050"/>
                </a:solidFill>
              </a:rPr>
              <a:t>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B050"/>
                </a:solidFill>
              </a:rPr>
              <a:t>Тестовая выгрузка данных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63" name="Прямоугольник 34"/>
          <p:cNvSpPr>
            <a:spLocks noChangeArrowheads="1"/>
          </p:cNvSpPr>
          <p:nvPr/>
        </p:nvSpPr>
        <p:spPr bwMode="auto">
          <a:xfrm>
            <a:off x="5854313" y="27576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Передача данных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196013" y="3277460"/>
            <a:ext cx="19494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Выгрузка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B050"/>
                </a:solidFill>
              </a:rPr>
              <a:t>Передача данных в </a:t>
            </a:r>
            <a:r>
              <a:rPr lang="ru-RU" altLang="ru-RU" sz="1600" dirty="0" smtClean="0">
                <a:solidFill>
                  <a:srgbClr val="00B050"/>
                </a:solidFill>
              </a:rPr>
              <a:t>Федеральное казначейство</a:t>
            </a:r>
            <a:r>
              <a:rPr lang="ru-RU" altLang="ru-RU" sz="1000" dirty="0" smtClean="0">
                <a:solidFill>
                  <a:srgbClr val="00B050"/>
                </a:solidFill>
              </a:rPr>
              <a:t> в порядке, установленном Федеральным казначейством</a:t>
            </a:r>
            <a:endParaRPr lang="ru-RU" altLang="ru-RU" sz="1000" dirty="0">
              <a:solidFill>
                <a:srgbClr val="00B05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278044" y="6544934"/>
            <a:ext cx="563337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под ошибками понимаются «технические» ошибки, препятствующие передаче данных в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89659" y="6554427"/>
            <a:ext cx="4268387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подключение к 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07603" y="25313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Мероприятия по настройке информационного взаимодействия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4283" y="1967742"/>
            <a:ext cx="11577991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Обследование существующей модели интеграций ФОИВ, </a:t>
            </a:r>
            <a:r>
              <a:rPr lang="ru-RU" sz="2400" dirty="0">
                <a:solidFill>
                  <a:srgbClr val="7030A0"/>
                </a:solidFill>
              </a:rPr>
              <a:t>территориальных органов и подведомственных </a:t>
            </a:r>
            <a:r>
              <a:rPr lang="ru-RU" sz="2400" dirty="0" smtClean="0">
                <a:solidFill>
                  <a:srgbClr val="7030A0"/>
                </a:solidFill>
              </a:rPr>
              <a:t>ФКУ</a:t>
            </a:r>
            <a:endParaRPr lang="ru-RU" sz="2400" dirty="0">
              <a:solidFill>
                <a:srgbClr val="7030A0"/>
              </a:solidFill>
            </a:endParaRP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Согласование форматов информационного взаимодействия 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Подготовка описания механизмов информационного взаимодействия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Доработка программного обеспечения системы «Электронный бюджет», а также ведомственных информационных систем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Интеграционное 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755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Подготовка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данных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 передаче в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ГИИС «Электронный бюджет»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6909" y="955635"/>
            <a:ext cx="9552857" cy="564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Подготовка ведомственных информационных систем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 (настройка механизмов поиска неточностей, механизмов выгрузки данных в форматы Федерального казначейства)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Запуск механизмов поиска неточностей ведения бюджетного учета, определения полноты содержащейся информации</a:t>
            </a:r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для получения информации о том, какие исправления необходимо выполнить в ведомственной информационной системе</a:t>
            </a:r>
            <a:endParaRPr lang="ru-RU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Внесение исправлений/внесение недостающей информации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Создание копии базы данных</a:t>
            </a:r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для «фиксации» информации, передаваемой в Федеральное казначейство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Тестовая выгрузка данных</a:t>
            </a:r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для апробации механизмов выгрузки данных из ведомственной информационной системы в форматы Федерального казначейства</a:t>
            </a:r>
            <a:endParaRPr lang="ru-RU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Выгрузка данных, а также проверочных отчетов к ним, для передачи в Федеральное казначейство</a:t>
            </a:r>
            <a:endParaRPr lang="ru-RU" sz="2000" b="1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Передача данных в Федеральное </a:t>
            </a:r>
            <a:r>
              <a:rPr lang="ru-RU" sz="2000" b="1" dirty="0">
                <a:solidFill>
                  <a:srgbClr val="00B050"/>
                </a:solidFill>
                <a:latin typeface="+mj-lt"/>
              </a:rPr>
              <a:t>казначейство</a:t>
            </a:r>
            <a:r>
              <a:rPr lang="ru-RU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dirty="0">
                <a:solidFill>
                  <a:srgbClr val="00B050"/>
                </a:solidFill>
                <a:latin typeface="+mj-lt"/>
              </a:rPr>
              <a:t>в порядке, установленном Федеральным казначейством</a:t>
            </a:r>
          </a:p>
        </p:txBody>
      </p:sp>
      <p:pic>
        <p:nvPicPr>
          <p:cNvPr id="21" name="Рисунок 58" descr="business_user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195420" y="2870592"/>
            <a:ext cx="633812" cy="5687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8" descr="business_user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778151" y="5772529"/>
            <a:ext cx="633812" cy="5687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male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0299107" y="1023493"/>
            <a:ext cx="656579" cy="5836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466184" y="1966974"/>
            <a:ext cx="836056" cy="568702"/>
            <a:chOff x="10883281" y="2024475"/>
            <a:chExt cx="836056" cy="568702"/>
          </a:xfrm>
        </p:grpSpPr>
        <p:pic>
          <p:nvPicPr>
            <p:cNvPr id="19" name="Рисунок 58" descr="business_user.png"/>
            <p:cNvPicPr>
              <a:picLocks noChangeAspect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10883281" y="2024475"/>
              <a:ext cx="633812" cy="5687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4" descr="male_user.png"/>
            <p:cNvPicPr>
              <a:picLocks noChangeAspect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11391048" y="2270726"/>
              <a:ext cx="328289" cy="2918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Рисунок 25" descr="male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0331476" y="3373385"/>
            <a:ext cx="656579" cy="5836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male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0411963" y="4986436"/>
            <a:ext cx="656579" cy="5836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58" descr="business_user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21556" y="6411773"/>
            <a:ext cx="545431" cy="489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55219" y="6539740"/>
            <a:ext cx="2436812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dirty="0">
                <a:solidFill>
                  <a:srgbClr val="0070C0"/>
                </a:solidFill>
                <a:latin typeface="Arial" pitchFamily="34" charset="0"/>
              </a:rPr>
              <a:t>- </a:t>
            </a:r>
            <a:r>
              <a:rPr lang="ru-RU" altLang="ru-RU" sz="900" dirty="0" smtClean="0">
                <a:solidFill>
                  <a:srgbClr val="0070C0"/>
                </a:solidFill>
                <a:latin typeface="Arial" pitchFamily="34" charset="0"/>
              </a:rPr>
              <a:t>сотрудник ФОИВ, его территориального органа, подведомственного ФКУ</a:t>
            </a:r>
            <a:endParaRPr lang="ru-RU" altLang="ru-RU" sz="9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33" name="Рисунок 32" descr="male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773006" y="6430391"/>
            <a:ext cx="523645" cy="4654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211716" y="6535805"/>
            <a:ext cx="6938124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dirty="0">
                <a:solidFill>
                  <a:srgbClr val="0070C0"/>
                </a:solidFill>
                <a:latin typeface="Arial" pitchFamily="34" charset="0"/>
              </a:rPr>
              <a:t>- </a:t>
            </a:r>
            <a:r>
              <a:rPr lang="ru-RU" altLang="ru-RU" sz="900" dirty="0" smtClean="0">
                <a:solidFill>
                  <a:srgbClr val="0070C0"/>
                </a:solidFill>
                <a:latin typeface="Arial" pitchFamily="34" charset="0"/>
              </a:rPr>
              <a:t>сотрудник организации, обслуживающей ведомственную информационную систему ФОИВ, его территориального органа, подведомственного ФКУ/ предоставленный Федеральным казначейством в случае отсутствия обслуживающей организации</a:t>
            </a:r>
            <a:endParaRPr lang="ru-RU" altLang="ru-RU" sz="9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35" name="Рисунок 34" descr="male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0278485" y="4222945"/>
            <a:ext cx="656579" cy="5836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06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39718" y="198782"/>
            <a:ext cx="4006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Материалы для обучения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0807" y="3277901"/>
            <a:ext cx="461751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Руководства пользователей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Технологические регламенты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Обучающие видеоролики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Презентации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1890" y="1954462"/>
            <a:ext cx="2624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Размещены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сайте Федерального казначейства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www.roskazna.ru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в разделе «ГИС/Ведение бюджетного учета»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414" y="1739103"/>
            <a:ext cx="4667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Состав материалов для самостоятельного обучения пользователей: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04" y="761839"/>
            <a:ext cx="3762375" cy="2662770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120"/>
          <p:cNvCxnSpPr/>
          <p:nvPr/>
        </p:nvCxnSpPr>
        <p:spPr>
          <a:xfrm flipH="1">
            <a:off x="4327310" y="3424609"/>
            <a:ext cx="1064580" cy="592706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0226" y="4407892"/>
            <a:ext cx="26240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Доступны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портале обучения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Федерального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азначейства </a:t>
            </a:r>
            <a:r>
              <a:rPr lang="ru-RU" sz="1600" u="sng" dirty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peo.roskazna.ru</a:t>
            </a:r>
            <a:endParaRPr lang="ru-RU" sz="1600" u="sng" dirty="0" smtClean="0"/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(подробная информация о курсе размещена на сайте Федерального казначейства в разделе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«ГИС/Исполнение ПП РФ от 08.06.2018 №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658», запись от 26.12.2018)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 стрелкой 120"/>
          <p:cNvCxnSpPr/>
          <p:nvPr/>
        </p:nvCxnSpPr>
        <p:spPr>
          <a:xfrm flipH="1" flipV="1">
            <a:off x="4327310" y="4388461"/>
            <a:ext cx="1024816" cy="507060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07" y="3829050"/>
            <a:ext cx="3667210" cy="2475367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5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62401" y="25313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Протокол миграции данных в систему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1816099"/>
            <a:ext cx="3727466" cy="483235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0" y="977899"/>
            <a:ext cx="3672790" cy="504190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0134" y="609599"/>
            <a:ext cx="5619741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Формируется в 2 экземплярах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по форме, содержащейся в соглашении об организации работ по переходу на ведение бюджетного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учета с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использованием программного обеспечения, предоставляемого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по </a:t>
            </a:r>
            <a:r>
              <a:rPr lang="ru-RU" sz="1800" dirty="0">
                <a:solidFill>
                  <a:srgbClr val="0070C0"/>
                </a:solidFill>
                <a:latin typeface="+mj-lt"/>
              </a:rPr>
              <a:t>результатам централизованных закупок программного обеспечения для ведения бюджетного учета, заключенном между ФОИВ и Федеральным казначейством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Подписывается представителем организации (руководитель, заместитель руководителя или главный бухгалтер)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1 экземпляр отдается в организацию, которой были переданы полномочия по ведению бюджетного учета (ТОФК, ФКУ «ЦОКР» или филиал ФКУ «ЦОКР»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Содержит решение «принять»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или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«не принять» результаты переноса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3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E778CC-C7EC-41C2-B620-27DA8E68655A}" type="slidenum">
              <a:rPr lang="ru-RU" altLang="ru-RU" smtClean="0">
                <a:cs typeface="Arial" pitchFamily="34" charset="0"/>
              </a:rPr>
              <a:pPr/>
              <a:t>8</a:t>
            </a:fld>
            <a:endParaRPr lang="ru-RU" altLang="ru-RU"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930650" y="119063"/>
            <a:ext cx="821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Взаимодействие с иными подсистемами ГИИС «Электронный бюджет» и внешними информационными системами</a:t>
            </a:r>
          </a:p>
        </p:txBody>
      </p:sp>
      <p:grpSp>
        <p:nvGrpSpPr>
          <p:cNvPr id="9220" name="Группа 102"/>
          <p:cNvGrpSpPr>
            <a:grpSpLocks/>
          </p:cNvGrpSpPr>
          <p:nvPr/>
        </p:nvGrpSpPr>
        <p:grpSpPr bwMode="auto">
          <a:xfrm>
            <a:off x="4448175" y="2459038"/>
            <a:ext cx="3295650" cy="1939925"/>
            <a:chOff x="5000414" y="3429000"/>
            <a:chExt cx="1910340" cy="875978"/>
          </a:xfrm>
        </p:grpSpPr>
        <p:sp>
          <p:nvSpPr>
            <p:cNvPr id="11" name="Облако 10"/>
            <p:cNvSpPr/>
            <p:nvPr/>
          </p:nvSpPr>
          <p:spPr bwMode="auto">
            <a:xfrm>
              <a:off x="5000414" y="3429000"/>
              <a:ext cx="1910340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79" name="TextBox 45"/>
            <p:cNvSpPr txBox="1">
              <a:spLocks noChangeArrowheads="1"/>
            </p:cNvSpPr>
            <p:nvPr/>
          </p:nvSpPr>
          <p:spPr bwMode="auto">
            <a:xfrm>
              <a:off x="5377409" y="3549342"/>
              <a:ext cx="1182748" cy="43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itchFamily="34" charset="0"/>
                </a:rPr>
                <a:t>«бухгалтерские подсистемы»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itchFamily="34" charset="0"/>
                </a:rPr>
                <a:t>ГИИС Электронный бюджет</a:t>
              </a:r>
            </a:p>
          </p:txBody>
        </p:sp>
      </p:grpSp>
      <p:grpSp>
        <p:nvGrpSpPr>
          <p:cNvPr id="9221" name="Группа 344"/>
          <p:cNvGrpSpPr>
            <a:grpSpLocks/>
          </p:cNvGrpSpPr>
          <p:nvPr/>
        </p:nvGrpSpPr>
        <p:grpSpPr bwMode="auto">
          <a:xfrm>
            <a:off x="5287963" y="887413"/>
            <a:ext cx="1616075" cy="974725"/>
            <a:chOff x="10171110" y="4160822"/>
            <a:chExt cx="1906589" cy="1155701"/>
          </a:xfrm>
        </p:grpSpPr>
        <p:grpSp>
          <p:nvGrpSpPr>
            <p:cNvPr id="9274" name="Группа 132"/>
            <p:cNvGrpSpPr>
              <a:grpSpLocks/>
            </p:cNvGrpSpPr>
            <p:nvPr/>
          </p:nvGrpSpPr>
          <p:grpSpPr bwMode="auto">
            <a:xfrm>
              <a:off x="10171110" y="4160822"/>
              <a:ext cx="1906589" cy="1155701"/>
              <a:chOff x="5000625" y="3429000"/>
              <a:chExt cx="1909628" cy="875978"/>
            </a:xfrm>
          </p:grpSpPr>
          <p:sp>
            <p:nvSpPr>
              <p:cNvPr id="17" name="Облако 16"/>
              <p:cNvSpPr/>
              <p:nvPr/>
            </p:nvSpPr>
            <p:spPr bwMode="auto">
              <a:xfrm>
                <a:off x="5000625" y="3429000"/>
                <a:ext cx="1909628" cy="875978"/>
              </a:xfrm>
              <a:prstGeom prst="cloud">
                <a:avLst/>
              </a:prstGeom>
              <a:solidFill>
                <a:srgbClr val="DDF7F4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77" name="TextBox 45"/>
              <p:cNvSpPr txBox="1">
                <a:spLocks noChangeArrowheads="1"/>
              </p:cNvSpPr>
              <p:nvPr/>
            </p:nvSpPr>
            <p:spPr bwMode="auto">
              <a:xfrm>
                <a:off x="5747004" y="3495171"/>
                <a:ext cx="731586" cy="24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Arial" pitchFamily="34" charset="0"/>
                  </a:rPr>
                  <a:t>НСИ</a:t>
                </a:r>
              </a:p>
            </p:txBody>
          </p:sp>
        </p:grpSp>
        <p:pic>
          <p:nvPicPr>
            <p:cNvPr id="15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93982" y="4277521"/>
              <a:ext cx="346483" cy="344451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2" name="Группа 344"/>
          <p:cNvGrpSpPr>
            <a:grpSpLocks/>
          </p:cNvGrpSpPr>
          <p:nvPr/>
        </p:nvGrpSpPr>
        <p:grpSpPr bwMode="auto">
          <a:xfrm>
            <a:off x="1222375" y="887413"/>
            <a:ext cx="2867025" cy="1525587"/>
            <a:chOff x="10171110" y="4160819"/>
            <a:chExt cx="1906589" cy="1155700"/>
          </a:xfrm>
        </p:grpSpPr>
        <p:grpSp>
          <p:nvGrpSpPr>
            <p:cNvPr id="9270" name="Группа 132"/>
            <p:cNvGrpSpPr>
              <a:grpSpLocks/>
            </p:cNvGrpSpPr>
            <p:nvPr/>
          </p:nvGrpSpPr>
          <p:grpSpPr bwMode="auto">
            <a:xfrm>
              <a:off x="10171110" y="4160819"/>
              <a:ext cx="1906589" cy="1155700"/>
              <a:chOff x="5000625" y="3429000"/>
              <a:chExt cx="1909628" cy="875978"/>
            </a:xfrm>
          </p:grpSpPr>
          <p:sp>
            <p:nvSpPr>
              <p:cNvPr id="22" name="Облако 21"/>
              <p:cNvSpPr/>
              <p:nvPr/>
            </p:nvSpPr>
            <p:spPr bwMode="auto">
              <a:xfrm>
                <a:off x="5000625" y="3429000"/>
                <a:ext cx="1909628" cy="875978"/>
              </a:xfrm>
              <a:prstGeom prst="cloud">
                <a:avLst/>
              </a:prstGeom>
              <a:solidFill>
                <a:srgbClr val="DDF7F4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73" name="TextBox 45"/>
              <p:cNvSpPr txBox="1">
                <a:spLocks noChangeArrowheads="1"/>
              </p:cNvSpPr>
              <p:nvPr/>
            </p:nvSpPr>
            <p:spPr bwMode="auto">
              <a:xfrm>
                <a:off x="5667380" y="3516290"/>
                <a:ext cx="947367" cy="41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Arial" pitchFamily="34" charset="0"/>
                  </a:rPr>
                  <a:t>ПУР (АСФК)</a:t>
                </a:r>
              </a:p>
            </p:txBody>
          </p:sp>
        </p:grpSp>
        <p:pic>
          <p:nvPicPr>
            <p:cNvPr id="21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39257" y="4241393"/>
              <a:ext cx="346269" cy="343944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Облако 26"/>
          <p:cNvSpPr/>
          <p:nvPr/>
        </p:nvSpPr>
        <p:spPr bwMode="auto">
          <a:xfrm>
            <a:off x="7899400" y="804863"/>
            <a:ext cx="2425700" cy="1377950"/>
          </a:xfrm>
          <a:prstGeom prst="cloud">
            <a:avLst/>
          </a:prstGeom>
          <a:solidFill>
            <a:srgbClr val="DDF7F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8488" y="960438"/>
            <a:ext cx="384175" cy="3540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5" name="Группа 344"/>
          <p:cNvGrpSpPr>
            <a:grpSpLocks/>
          </p:cNvGrpSpPr>
          <p:nvPr/>
        </p:nvGrpSpPr>
        <p:grpSpPr bwMode="auto">
          <a:xfrm>
            <a:off x="869950" y="2609850"/>
            <a:ext cx="1871663" cy="1192213"/>
            <a:chOff x="10171110" y="4160819"/>
            <a:chExt cx="1906589" cy="1155700"/>
          </a:xfrm>
        </p:grpSpPr>
        <p:grpSp>
          <p:nvGrpSpPr>
            <p:cNvPr id="9266" name="Группа 132"/>
            <p:cNvGrpSpPr>
              <a:grpSpLocks/>
            </p:cNvGrpSpPr>
            <p:nvPr/>
          </p:nvGrpSpPr>
          <p:grpSpPr bwMode="auto">
            <a:xfrm>
              <a:off x="10171110" y="4160819"/>
              <a:ext cx="1906589" cy="1155700"/>
              <a:chOff x="5000625" y="3429000"/>
              <a:chExt cx="1909628" cy="875978"/>
            </a:xfrm>
          </p:grpSpPr>
          <p:sp>
            <p:nvSpPr>
              <p:cNvPr id="32" name="Облако 31"/>
              <p:cNvSpPr/>
              <p:nvPr/>
            </p:nvSpPr>
            <p:spPr bwMode="auto">
              <a:xfrm>
                <a:off x="5000625" y="3429000"/>
                <a:ext cx="1909628" cy="875978"/>
              </a:xfrm>
              <a:prstGeom prst="cloud">
                <a:avLst/>
              </a:prstGeom>
              <a:solidFill>
                <a:srgbClr val="DDF7F4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69" name="TextBox 45"/>
              <p:cNvSpPr txBox="1">
                <a:spLocks noChangeArrowheads="1"/>
              </p:cNvSpPr>
              <p:nvPr/>
            </p:nvSpPr>
            <p:spPr bwMode="auto">
              <a:xfrm>
                <a:off x="5800521" y="3506676"/>
                <a:ext cx="871403" cy="248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Arial" pitchFamily="34" charset="0"/>
                  </a:rPr>
                  <a:t>ПИАО</a:t>
                </a:r>
              </a:p>
            </p:txBody>
          </p:sp>
        </p:grpSp>
        <p:pic>
          <p:nvPicPr>
            <p:cNvPr id="31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94273" y="4277774"/>
              <a:ext cx="346064" cy="344709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6" name="Группа 132"/>
          <p:cNvGrpSpPr>
            <a:grpSpLocks/>
          </p:cNvGrpSpPr>
          <p:nvPr/>
        </p:nvGrpSpPr>
        <p:grpSpPr bwMode="auto">
          <a:xfrm>
            <a:off x="9267825" y="2068513"/>
            <a:ext cx="2400300" cy="1430337"/>
            <a:chOff x="5000624" y="3312745"/>
            <a:chExt cx="2304354" cy="1050940"/>
          </a:xfrm>
        </p:grpSpPr>
        <p:sp>
          <p:nvSpPr>
            <p:cNvPr id="37" name="Облако 36"/>
            <p:cNvSpPr/>
            <p:nvPr/>
          </p:nvSpPr>
          <p:spPr bwMode="auto">
            <a:xfrm>
              <a:off x="5000624" y="3312745"/>
              <a:ext cx="2304354" cy="1050940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5" name="TextBox 45"/>
            <p:cNvSpPr txBox="1">
              <a:spLocks noChangeArrowheads="1"/>
            </p:cNvSpPr>
            <p:nvPr/>
          </p:nvSpPr>
          <p:spPr bwMode="auto">
            <a:xfrm>
              <a:off x="5572141" y="3397150"/>
              <a:ext cx="1618054" cy="40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>
                  <a:solidFill>
                    <a:srgbClr val="0070C0"/>
                  </a:solidFill>
                  <a:latin typeface="Arial" pitchFamily="34" charset="0"/>
                </a:rPr>
                <a:t>модуль формирования начислений и квитирования оплат </a:t>
              </a:r>
              <a:r>
                <a:rPr lang="ru-RU" altLang="ru-RU" sz="1200" b="1">
                  <a:solidFill>
                    <a:srgbClr val="0070C0"/>
                  </a:solidFill>
                  <a:latin typeface="Arial" pitchFamily="34" charset="0"/>
                </a:rPr>
                <a:t>ПУД</a:t>
              </a:r>
            </a:p>
          </p:txBody>
        </p:sp>
      </p:grpSp>
      <p:pic>
        <p:nvPicPr>
          <p:cNvPr id="3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8338" y="2220913"/>
            <a:ext cx="361950" cy="35560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8" name="Группа 132"/>
          <p:cNvGrpSpPr>
            <a:grpSpLocks/>
          </p:cNvGrpSpPr>
          <p:nvPr/>
        </p:nvGrpSpPr>
        <p:grpSpPr bwMode="auto">
          <a:xfrm>
            <a:off x="1735138" y="4162425"/>
            <a:ext cx="1911350" cy="1201738"/>
            <a:chOff x="5000625" y="3429000"/>
            <a:chExt cx="1909628" cy="875978"/>
          </a:xfrm>
        </p:grpSpPr>
        <p:sp>
          <p:nvSpPr>
            <p:cNvPr id="42" name="Облако 41"/>
            <p:cNvSpPr/>
            <p:nvPr/>
          </p:nvSpPr>
          <p:spPr bwMode="auto"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3" name="TextBox 45"/>
            <p:cNvSpPr txBox="1">
              <a:spLocks noChangeArrowheads="1"/>
            </p:cNvSpPr>
            <p:nvPr/>
          </p:nvSpPr>
          <p:spPr bwMode="auto">
            <a:xfrm>
              <a:off x="5701966" y="3515195"/>
              <a:ext cx="1026444" cy="2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itchFamily="34" charset="0"/>
                </a:rPr>
                <a:t>ЕИСУ КС</a:t>
              </a:r>
            </a:p>
          </p:txBody>
        </p:sp>
      </p:grpSp>
      <p:grpSp>
        <p:nvGrpSpPr>
          <p:cNvPr id="9229" name="Группа 132"/>
          <p:cNvGrpSpPr>
            <a:grpSpLocks/>
          </p:cNvGrpSpPr>
          <p:nvPr/>
        </p:nvGrpSpPr>
        <p:grpSpPr bwMode="auto">
          <a:xfrm>
            <a:off x="8767763" y="3948113"/>
            <a:ext cx="2259012" cy="1223962"/>
            <a:chOff x="5000625" y="3429000"/>
            <a:chExt cx="1909628" cy="875978"/>
          </a:xfrm>
        </p:grpSpPr>
        <p:sp>
          <p:nvSpPr>
            <p:cNvPr id="48" name="Облако 47"/>
            <p:cNvSpPr/>
            <p:nvPr/>
          </p:nvSpPr>
          <p:spPr bwMode="auto"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61" name="TextBox 48"/>
            <p:cNvSpPr txBox="1">
              <a:spLocks noChangeArrowheads="1"/>
            </p:cNvSpPr>
            <p:nvPr/>
          </p:nvSpPr>
          <p:spPr bwMode="auto">
            <a:xfrm>
              <a:off x="5410761" y="3536558"/>
              <a:ext cx="1374643" cy="35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solidFill>
                    <a:srgbClr val="0070C0"/>
                  </a:solidFill>
                  <a:latin typeface="Arial" pitchFamily="34" charset="0"/>
                </a:rPr>
                <a:t>ФСС, ПФР, ФНС, Росстат</a:t>
              </a:r>
            </a:p>
          </p:txBody>
        </p:sp>
      </p:grpSp>
      <p:pic>
        <p:nvPicPr>
          <p:cNvPr id="9230" name="Рисунок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164013"/>
            <a:ext cx="2254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362450"/>
            <a:ext cx="2238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Прямая со стрелкой 120"/>
          <p:cNvCxnSpPr/>
          <p:nvPr/>
        </p:nvCxnSpPr>
        <p:spPr>
          <a:xfrm flipH="1">
            <a:off x="3556000" y="3943350"/>
            <a:ext cx="827088" cy="311150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120"/>
          <p:cNvCxnSpPr/>
          <p:nvPr/>
        </p:nvCxnSpPr>
        <p:spPr>
          <a:xfrm flipH="1" flipV="1">
            <a:off x="3298825" y="3205163"/>
            <a:ext cx="984250" cy="34925"/>
          </a:xfrm>
          <a:prstGeom prst="straightConnector1">
            <a:avLst/>
          </a:prstGeom>
          <a:ln w="38100">
            <a:solidFill>
              <a:srgbClr val="47B0FF"/>
            </a:solidFill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 стрелкой 120"/>
          <p:cNvCxnSpPr/>
          <p:nvPr/>
        </p:nvCxnSpPr>
        <p:spPr>
          <a:xfrm flipH="1" flipV="1">
            <a:off x="6096000" y="1943100"/>
            <a:ext cx="0" cy="557213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35" name="TextBox 45"/>
          <p:cNvSpPr txBox="1">
            <a:spLocks noChangeArrowheads="1"/>
          </p:cNvSpPr>
          <p:nvPr/>
        </p:nvSpPr>
        <p:spPr bwMode="auto">
          <a:xfrm>
            <a:off x="5429250" y="1228725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Справочники, реестры, классификаторы</a:t>
            </a:r>
          </a:p>
        </p:txBody>
      </p:sp>
      <p:sp>
        <p:nvSpPr>
          <p:cNvPr id="9236" name="TextBox 45"/>
          <p:cNvSpPr txBox="1">
            <a:spLocks noChangeArrowheads="1"/>
          </p:cNvSpPr>
          <p:nvPr/>
        </p:nvSpPr>
        <p:spPr bwMode="auto">
          <a:xfrm>
            <a:off x="8174038" y="1484313"/>
            <a:ext cx="155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Свод, консолидация, представление регламентированной отчетности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9663113" y="2809875"/>
            <a:ext cx="155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Передача данных о начислениях по администрируемым доходам</a:t>
            </a:r>
          </a:p>
        </p:txBody>
      </p:sp>
      <p:sp>
        <p:nvSpPr>
          <p:cNvPr id="9238" name="TextBox 45"/>
          <p:cNvSpPr txBox="1">
            <a:spLocks noChangeArrowheads="1"/>
          </p:cNvSpPr>
          <p:nvPr/>
        </p:nvSpPr>
        <p:spPr bwMode="auto">
          <a:xfrm>
            <a:off x="1160463" y="2933700"/>
            <a:ext cx="126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Информация для формирования управленческой отчетности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(Главная книга)</a:t>
            </a:r>
          </a:p>
        </p:txBody>
      </p:sp>
      <p:sp>
        <p:nvSpPr>
          <p:cNvPr id="9239" name="TextBox 45"/>
          <p:cNvSpPr txBox="1">
            <a:spLocks noChangeArrowheads="1"/>
          </p:cNvSpPr>
          <p:nvPr/>
        </p:nvSpPr>
        <p:spPr bwMode="auto">
          <a:xfrm>
            <a:off x="1851025" y="4597400"/>
            <a:ext cx="1262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Кадровая информация</a:t>
            </a:r>
          </a:p>
        </p:txBody>
      </p:sp>
      <p:sp>
        <p:nvSpPr>
          <p:cNvPr id="9240" name="TextBox 45"/>
          <p:cNvSpPr txBox="1">
            <a:spLocks noChangeArrowheads="1"/>
          </p:cNvSpPr>
          <p:nvPr/>
        </p:nvSpPr>
        <p:spPr bwMode="auto">
          <a:xfrm>
            <a:off x="9085263" y="4410075"/>
            <a:ext cx="1555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Направление отчетности в контролирующие органы</a:t>
            </a:r>
          </a:p>
        </p:txBody>
      </p:sp>
      <p:sp>
        <p:nvSpPr>
          <p:cNvPr id="9241" name="TextBox 45"/>
          <p:cNvSpPr txBox="1">
            <a:spLocks noChangeArrowheads="1"/>
          </p:cNvSpPr>
          <p:nvPr/>
        </p:nvSpPr>
        <p:spPr bwMode="auto">
          <a:xfrm>
            <a:off x="1557338" y="1293813"/>
            <a:ext cx="2233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70C0"/>
                </a:solidFill>
                <a:latin typeface="Arial" pitchFamily="34" charset="0"/>
              </a:rPr>
              <a:t>- Доведение бюджетных данных;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70C0"/>
                </a:solidFill>
                <a:latin typeface="Arial" pitchFamily="34" charset="0"/>
              </a:rPr>
              <a:t>- Сведения о БО, ДО;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70C0"/>
                </a:solidFill>
                <a:latin typeface="Arial" pitchFamily="34" charset="0"/>
              </a:rPr>
              <a:t>- Осуществление операций по движению средств на л/с;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70C0"/>
                </a:solidFill>
                <a:latin typeface="Arial" pitchFamily="34" charset="0"/>
              </a:rPr>
              <a:t>- Исполнении документов по движению средств на л/с.</a:t>
            </a:r>
          </a:p>
        </p:txBody>
      </p:sp>
      <p:grpSp>
        <p:nvGrpSpPr>
          <p:cNvPr id="9242" name="Группа 132"/>
          <p:cNvGrpSpPr>
            <a:grpSpLocks/>
          </p:cNvGrpSpPr>
          <p:nvPr/>
        </p:nvGrpSpPr>
        <p:grpSpPr bwMode="auto">
          <a:xfrm>
            <a:off x="6919913" y="5364163"/>
            <a:ext cx="2259012" cy="1223962"/>
            <a:chOff x="5000625" y="3429000"/>
            <a:chExt cx="1909628" cy="875978"/>
          </a:xfrm>
        </p:grpSpPr>
        <p:sp>
          <p:nvSpPr>
            <p:cNvPr id="70" name="Облако 69"/>
            <p:cNvSpPr/>
            <p:nvPr/>
          </p:nvSpPr>
          <p:spPr bwMode="auto"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59" name="TextBox 48"/>
            <p:cNvSpPr txBox="1">
              <a:spLocks noChangeArrowheads="1"/>
            </p:cNvSpPr>
            <p:nvPr/>
          </p:nvSpPr>
          <p:spPr bwMode="auto">
            <a:xfrm>
              <a:off x="5410761" y="3509290"/>
              <a:ext cx="1374643" cy="28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solidFill>
                    <a:srgbClr val="0070C0"/>
                  </a:solidFill>
                  <a:latin typeface="Arial" pitchFamily="34" charset="0"/>
                </a:rPr>
                <a:t>Кредитные организации</a:t>
              </a:r>
            </a:p>
          </p:txBody>
        </p:sp>
      </p:grpSp>
      <p:pic>
        <p:nvPicPr>
          <p:cNvPr id="9243" name="Рисунок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580063"/>
            <a:ext cx="2254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Box 45"/>
          <p:cNvSpPr txBox="1">
            <a:spLocks noChangeArrowheads="1"/>
          </p:cNvSpPr>
          <p:nvPr/>
        </p:nvSpPr>
        <p:spPr bwMode="auto">
          <a:xfrm>
            <a:off x="7237413" y="5870575"/>
            <a:ext cx="155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srgbClr val="0070C0"/>
                </a:solidFill>
                <a:latin typeface="Arial" pitchFamily="34" charset="0"/>
              </a:rPr>
              <a:t>Направление реестров на перечисление заработной платы</a:t>
            </a:r>
          </a:p>
        </p:txBody>
      </p:sp>
      <p:pic>
        <p:nvPicPr>
          <p:cNvPr id="74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2671763"/>
            <a:ext cx="384175" cy="3540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 стрелкой 120"/>
          <p:cNvCxnSpPr/>
          <p:nvPr/>
        </p:nvCxnSpPr>
        <p:spPr>
          <a:xfrm flipH="1">
            <a:off x="8012113" y="2974975"/>
            <a:ext cx="1092200" cy="100013"/>
          </a:xfrm>
          <a:prstGeom prst="straightConnector1">
            <a:avLst/>
          </a:prstGeom>
          <a:ln w="38100">
            <a:solidFill>
              <a:srgbClr val="47B0FF"/>
            </a:solidFill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 стрелкой 120"/>
          <p:cNvCxnSpPr/>
          <p:nvPr/>
        </p:nvCxnSpPr>
        <p:spPr>
          <a:xfrm flipH="1">
            <a:off x="7315200" y="2103438"/>
            <a:ext cx="631825" cy="396875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 стрелкой 120"/>
          <p:cNvCxnSpPr/>
          <p:nvPr/>
        </p:nvCxnSpPr>
        <p:spPr>
          <a:xfrm flipH="1" flipV="1">
            <a:off x="7080250" y="4316413"/>
            <a:ext cx="384175" cy="863600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Прямая со стрелкой 120"/>
          <p:cNvCxnSpPr/>
          <p:nvPr/>
        </p:nvCxnSpPr>
        <p:spPr>
          <a:xfrm flipH="1" flipV="1">
            <a:off x="7712075" y="3846513"/>
            <a:ext cx="925513" cy="317500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50" name="TextBox 45"/>
          <p:cNvSpPr txBox="1">
            <a:spLocks noChangeArrowheads="1"/>
          </p:cNvSpPr>
          <p:nvPr/>
        </p:nvSpPr>
        <p:spPr bwMode="auto">
          <a:xfrm>
            <a:off x="3035300" y="5513388"/>
            <a:ext cx="147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70C0"/>
                </a:solidFill>
                <a:latin typeface="Arial" pitchFamily="34" charset="0"/>
              </a:rPr>
              <a:t>Ведомственные  информационные системы организаций</a:t>
            </a:r>
          </a:p>
        </p:txBody>
      </p:sp>
      <p:grpSp>
        <p:nvGrpSpPr>
          <p:cNvPr id="9251" name="Группа 1"/>
          <p:cNvGrpSpPr>
            <a:grpSpLocks/>
          </p:cNvGrpSpPr>
          <p:nvPr/>
        </p:nvGrpSpPr>
        <p:grpSpPr bwMode="auto">
          <a:xfrm>
            <a:off x="4362450" y="5041900"/>
            <a:ext cx="2133600" cy="1816100"/>
            <a:chOff x="2786063" y="4954588"/>
            <a:chExt cx="2133600" cy="1816100"/>
          </a:xfrm>
        </p:grpSpPr>
        <p:pic>
          <p:nvPicPr>
            <p:cNvPr id="9255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4954588"/>
              <a:ext cx="18288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5106988"/>
              <a:ext cx="18288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863" y="5259388"/>
              <a:ext cx="18288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52" name="TextBox 45"/>
          <p:cNvSpPr txBox="1">
            <a:spLocks noChangeArrowheads="1"/>
          </p:cNvSpPr>
          <p:nvPr/>
        </p:nvSpPr>
        <p:spPr bwMode="auto">
          <a:xfrm>
            <a:off x="8453438" y="944563"/>
            <a:ext cx="1862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pitchFamily="34" charset="0"/>
              </a:rPr>
              <a:t>модуль формирования бюджетной (бухгалтерской) отчетности </a:t>
            </a:r>
            <a:r>
              <a:rPr lang="ru-RU" altLang="ru-RU" sz="1200" b="1">
                <a:solidFill>
                  <a:srgbClr val="0070C0"/>
                </a:solidFill>
                <a:latin typeface="Arial" pitchFamily="34" charset="0"/>
              </a:rPr>
              <a:t>ПУиО</a:t>
            </a:r>
          </a:p>
        </p:txBody>
      </p:sp>
      <p:cxnSp>
        <p:nvCxnSpPr>
          <p:cNvPr id="65" name="Прямая со стрелкой 120"/>
          <p:cNvCxnSpPr/>
          <p:nvPr/>
        </p:nvCxnSpPr>
        <p:spPr>
          <a:xfrm flipH="1" flipV="1">
            <a:off x="3868738" y="2182813"/>
            <a:ext cx="798512" cy="427037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 стрелкой 120"/>
          <p:cNvCxnSpPr/>
          <p:nvPr/>
        </p:nvCxnSpPr>
        <p:spPr>
          <a:xfrm flipV="1">
            <a:off x="5429250" y="4386263"/>
            <a:ext cx="227013" cy="595312"/>
          </a:xfrm>
          <a:prstGeom prst="straightConnector1">
            <a:avLst/>
          </a:prstGeom>
          <a:ln w="38100">
            <a:solidFill>
              <a:srgbClr val="47B0FF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1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5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349" y="2276883"/>
            <a:ext cx="8160907" cy="1015663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0953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757</Words>
  <Application>Microsoft Office PowerPoint</Application>
  <PresentationFormat>Произвольный</PresentationFormat>
  <Paragraphs>112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СОВЕЩАНИЯ</dc:title>
  <dc:creator>Дубовик Антон Викторович</dc:creator>
  <cp:lastModifiedBy>С</cp:lastModifiedBy>
  <cp:revision>238</cp:revision>
  <cp:lastPrinted>2019-04-23T08:53:02Z</cp:lastPrinted>
  <dcterms:modified xsi:type="dcterms:W3CDTF">2019-04-23T15:29:56Z</dcterms:modified>
</cp:coreProperties>
</file>