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29" r:id="rId2"/>
    <p:sldId id="330" r:id="rId3"/>
    <p:sldId id="331" r:id="rId4"/>
    <p:sldId id="332" r:id="rId5"/>
    <p:sldId id="333" r:id="rId6"/>
    <p:sldId id="334" r:id="rId7"/>
    <p:sldId id="337" r:id="rId8"/>
    <p:sldId id="340" r:id="rId9"/>
    <p:sldId id="342" r:id="rId10"/>
    <p:sldId id="341" r:id="rId11"/>
    <p:sldId id="336" r:id="rId12"/>
    <p:sldId id="343" r:id="rId13"/>
    <p:sldId id="344" r:id="rId14"/>
    <p:sldId id="345" r:id="rId15"/>
    <p:sldId id="346" r:id="rId16"/>
    <p:sldId id="347" r:id="rId17"/>
    <p:sldId id="349" r:id="rId18"/>
    <p:sldId id="348" r:id="rId19"/>
  </p:sldIdLst>
  <p:sldSz cx="9144000" cy="5143500" type="screen16x9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34289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6857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0286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37156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1714457" algn="l" defTabSz="685783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057348" algn="l" defTabSz="685783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2400240" algn="l" defTabSz="685783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2743132" algn="l" defTabSz="685783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87C4"/>
    <a:srgbClr val="A2A9E8"/>
    <a:srgbClr val="C9A6E4"/>
    <a:srgbClr val="AA8C7E"/>
    <a:srgbClr val="AD4F0F"/>
    <a:srgbClr val="9F5FCF"/>
    <a:srgbClr val="FF66CC"/>
    <a:srgbClr val="EDB9E2"/>
    <a:srgbClr val="CC66FF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7356" autoAdjust="0"/>
  </p:normalViewPr>
  <p:slideViewPr>
    <p:cSldViewPr snapToGrid="0">
      <p:cViewPr>
        <p:scale>
          <a:sx n="125" d="100"/>
          <a:sy n="125" d="100"/>
        </p:scale>
        <p:origin x="-1224" y="-53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4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12384511000187"/>
          <c:y val="0.10314248650915472"/>
          <c:w val="0.79512424772284851"/>
          <c:h val="0.8187192661354250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explosion val="11"/>
          <c:dLbls>
            <c:dLbl>
              <c:idx val="0"/>
              <c:layout>
                <c:manualLayout>
                  <c:x val="-5.0317866047035205E-2"/>
                  <c:y val="-9.0640613037003562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6.2157480470946325E-2"/>
                  <c:y val="-0.14064884523975643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20571127589817331"/>
                  <c:y val="4.6882948413252148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7.5476915601043887E-2"/>
                  <c:y val="3.4380828836384908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9.6196153445020055E-2"/>
                  <c:y val="-4.0632380834250692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0.10063561556357933"/>
                  <c:y val="-7.1887187566986629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0.24270959028461989"/>
                  <c:y val="-5.3134008201685769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0.15983322156117064"/>
                  <c:y val="-4.9220943216012749E-7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0.14651378643107318"/>
                  <c:y val="5.3134008201685783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-0.16131315879784816"/>
                  <c:y val="-0.1156446060860220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</c:dLbl>
            <c:dLbl>
              <c:idx val="10"/>
              <c:layout>
                <c:manualLayout>
                  <c:x val="-1.4799372366775059E-3"/>
                  <c:y val="1.2502119576867239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</c:dLbl>
            <c:dLbl>
              <c:idx val="11"/>
              <c:layout>
                <c:manualLayout>
                  <c:x val="1.9239184076807577E-2"/>
                  <c:y val="2.8129276838519127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</c:dLbl>
            <c:dLbl>
              <c:idx val="12"/>
              <c:layout>
                <c:manualLayout>
                  <c:x val="-7.3996861833875299E-2"/>
                  <c:y val="5.93850679901195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</c:dLbl>
            <c:dLbl>
              <c:idx val="13"/>
              <c:layout>
                <c:manualLayout>
                  <c:x val="-5.7717552230422728E-2"/>
                  <c:y val="7.5012717461203443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</c:dLbl>
            <c:dLbl>
              <c:idx val="14"/>
              <c:layout>
                <c:manualLayout>
                  <c:x val="-4.2918296394138751E-2"/>
                  <c:y val="1.8753179365300746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</c:dLbl>
            <c:dLbl>
              <c:idx val="15"/>
              <c:layout>
                <c:manualLayout>
                  <c:x val="-4.6616391528466361E-2"/>
                  <c:y val="-2.8129769047951173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</c:dLbl>
            <c:dLbl>
              <c:idx val="16"/>
              <c:layout>
                <c:manualLayout>
                  <c:x val="-1.9790955952057026E-2"/>
                  <c:y val="-0.2000351437534563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</c:dLbl>
            <c:numFmt formatCode="0.00%" sourceLinked="0"/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dLblPos val="outEnd"/>
            <c:showLegendKey val="1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Лист1!$A$2:$A$18</c:f>
              <c:strCache>
                <c:ptCount val="17"/>
                <c:pt idx="0">
                  <c:v>ст. 7.29.3 КоАП</c:v>
                </c:pt>
                <c:pt idx="1">
                  <c:v>ст. 15.1 КоАП</c:v>
                </c:pt>
                <c:pt idx="2">
                  <c:v>ст. 15.14 КоАП</c:v>
                </c:pt>
                <c:pt idx="3">
                  <c:v>ст. 15.15 КоАП</c:v>
                </c:pt>
                <c:pt idx="4">
                  <c:v>ст. 15.15.1 КоАП</c:v>
                </c:pt>
                <c:pt idx="5">
                  <c:v>ст. 15.15.2 КоАП</c:v>
                </c:pt>
                <c:pt idx="6">
                  <c:v>ст. 15.15.3 КоАП</c:v>
                </c:pt>
                <c:pt idx="7">
                  <c:v>ст. 15.15.4 КоАП</c:v>
                </c:pt>
                <c:pt idx="8">
                  <c:v>ст. 15.15.5 КоАП</c:v>
                </c:pt>
                <c:pt idx="9">
                  <c:v>ст. 15.15.6 КоАП</c:v>
                </c:pt>
                <c:pt idx="10">
                  <c:v>ст. 15.15.7 КоАП</c:v>
                </c:pt>
                <c:pt idx="11">
                  <c:v>ст. 15.15.8 КоАП</c:v>
                </c:pt>
                <c:pt idx="12">
                  <c:v>ст. 15.15.10 КоАП</c:v>
                </c:pt>
                <c:pt idx="13">
                  <c:v>ст. 15.15.11 КоАП</c:v>
                </c:pt>
                <c:pt idx="14">
                  <c:v>ст. 15.15.12 КоАП</c:v>
                </c:pt>
                <c:pt idx="15">
                  <c:v>ч. 20 ст. 19.5 КоАП</c:v>
                </c:pt>
                <c:pt idx="16">
                  <c:v>ч. 1 ст. 19.7.2 КоАП</c:v>
                </c:pt>
              </c:strCache>
            </c:strRef>
          </c:cat>
          <c:val>
            <c:numRef>
              <c:f>Лист1!$B$2:$B$18</c:f>
              <c:numCache>
                <c:formatCode>General</c:formatCode>
                <c:ptCount val="17"/>
                <c:pt idx="0">
                  <c:v>4</c:v>
                </c:pt>
                <c:pt idx="1">
                  <c:v>3</c:v>
                </c:pt>
                <c:pt idx="2">
                  <c:v>341</c:v>
                </c:pt>
                <c:pt idx="3">
                  <c:v>4</c:v>
                </c:pt>
                <c:pt idx="4">
                  <c:v>9</c:v>
                </c:pt>
                <c:pt idx="5">
                  <c:v>2</c:v>
                </c:pt>
                <c:pt idx="6">
                  <c:v>131</c:v>
                </c:pt>
                <c:pt idx="7">
                  <c:v>16</c:v>
                </c:pt>
                <c:pt idx="8">
                  <c:v>55</c:v>
                </c:pt>
                <c:pt idx="9">
                  <c:v>565</c:v>
                </c:pt>
                <c:pt idx="10">
                  <c:v>122</c:v>
                </c:pt>
                <c:pt idx="11">
                  <c:v>1</c:v>
                </c:pt>
                <c:pt idx="12">
                  <c:v>145</c:v>
                </c:pt>
                <c:pt idx="13">
                  <c:v>3</c:v>
                </c:pt>
                <c:pt idx="14">
                  <c:v>22</c:v>
                </c:pt>
                <c:pt idx="15">
                  <c:v>30</c:v>
                </c:pt>
                <c:pt idx="16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 b="1" i="0" u="none" strike="noStrike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Дела об административных правонарушениях, рассмотренные в 2016 году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4.5335084979596561E-2"/>
          <c:y val="7.7621914027003443E-3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0988467580750248E-3"/>
          <c:y val="0.13897757498007698"/>
          <c:w val="0.70668957527441256"/>
          <c:h val="0.811815102815943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explosion val="13"/>
          <c:dLbls>
            <c:dLbl>
              <c:idx val="0"/>
              <c:layout>
                <c:manualLayout>
                  <c:x val="-3.9740115656244142E-2"/>
                  <c:y val="7.86267730468865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1211956749874716E-2"/>
                  <c:y val="-0.121161704940197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21935051420300514"/>
                  <c:y val="-4.7789946863353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2074009001388933E-2"/>
                  <c:y val="7.45014235125054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effectLst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Лист1!$A$2:$A$6</c:f>
              <c:strCache>
                <c:ptCount val="5"/>
                <c:pt idx="0">
                  <c:v>ст. 15.15.3 КоАП</c:v>
                </c:pt>
                <c:pt idx="1">
                  <c:v>ст. 15.15.6 КоАП</c:v>
                </c:pt>
                <c:pt idx="2">
                  <c:v>ст. 15.15.7 КоАП</c:v>
                </c:pt>
                <c:pt idx="3">
                  <c:v>ст. 15.15.10 КоАП</c:v>
                </c:pt>
                <c:pt idx="4">
                  <c:v>ст. 15.15.11 КоАП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14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9978938816468572"/>
          <c:y val="0.14904114888339315"/>
          <c:w val="0.29015630954651356"/>
          <c:h val="0.65773297027424449"/>
        </c:manualLayout>
      </c:layout>
      <c:overlay val="0"/>
      <c:txPr>
        <a:bodyPr/>
        <a:lstStyle/>
        <a:p>
          <a:pPr>
            <a:defRPr sz="1200" b="1">
              <a:effectLst/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 b="1" i="0" u="none" strike="noStrike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Дела об административных правонарушениях, перешедшие с 2016 года на 2017 год</a:t>
            </a:r>
            <a:endParaRPr lang="ru-RU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4505061267980818"/>
          <c:y val="2.2093631268477635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960502385619094E-2"/>
          <c:y val="0.13827117924318169"/>
          <c:w val="0.6334201361890911"/>
          <c:h val="0.8135872915959153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1 КВАРТАЛ 2017</c:v>
                </c:pt>
              </c:strCache>
            </c:strRef>
          </c:tx>
          <c:dPt>
            <c:idx val="2"/>
            <c:bubble3D val="0"/>
            <c:explosion val="15"/>
          </c:dPt>
          <c:dPt>
            <c:idx val="3"/>
            <c:bubble3D val="0"/>
            <c:explosion val="16"/>
          </c:dPt>
          <c:dPt>
            <c:idx val="4"/>
            <c:bubble3D val="0"/>
            <c:explosion val="17"/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layout>
                <c:manualLayout>
                  <c:x val="-5.3043883037721791E-2"/>
                  <c:y val="-0.171074766210903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5697020188005087E-2"/>
                  <c:y val="6.18191123995958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90301471833812E-2"/>
                  <c:y val="6.03517285681253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Кв. 1</c:v>
                </c:pt>
                <c:pt idx="1">
                  <c:v>Кв. 2</c:v>
                </c:pt>
                <c:pt idx="2">
                  <c:v>ст. 15.15.7 КоАП</c:v>
                </c:pt>
                <c:pt idx="3">
                  <c:v>ст. 15.15.10 КоАП</c:v>
                </c:pt>
                <c:pt idx="4">
                  <c:v>ч. 20 ст. 19.5 КоАП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26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egendEntry>
        <c:idx val="0"/>
        <c:delete val="1"/>
      </c:legendEntry>
      <c:legendEntry>
        <c:idx val="1"/>
        <c:delete val="1"/>
      </c:legendEntry>
      <c:legendEntry>
        <c:idx val="2"/>
        <c:txPr>
          <a:bodyPr/>
          <a:lstStyle/>
          <a:p>
            <a:pPr>
              <a:defRPr lang="ru-RU" sz="1200" b="1" i="0" u="none" strike="noStrike" kern="1200" baseline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lang="ru-RU" sz="1200" b="1" i="0" u="none" strike="noStrike" kern="1200" baseline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lang="ru-RU" sz="1200" b="1" i="0" u="none" strike="noStrike" kern="1200" baseline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70086877329983066"/>
          <c:y val="0.22575380605719012"/>
          <c:w val="0.29913128379948173"/>
          <c:h val="0.48760228423319962"/>
        </c:manualLayout>
      </c:layout>
      <c:overlay val="0"/>
      <c:txPr>
        <a:bodyPr/>
        <a:lstStyle/>
        <a:p>
          <a:pPr>
            <a:defRPr lang="ru-RU" sz="1200" b="1" i="0" u="none" strike="noStrike" kern="1200" baseline="0">
              <a:solidFill>
                <a:prstClr val="black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28188649601273447"/>
          <c:w val="0.99154513046622306"/>
          <c:h val="0.7181135039872655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explosion val="13"/>
          <c:dLbls>
            <c:dLbl>
              <c:idx val="0"/>
              <c:layout>
                <c:manualLayout>
                  <c:x val="9.3963368233340422E-2"/>
                  <c:y val="-0.12599552433963337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0"/>
              <c:layout>
                <c:manualLayout>
                  <c:x val="-3.7513204361270161E-2"/>
                  <c:y val="-0.1655174806949308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</c:dLbl>
            <c:numFmt formatCode="0.00%" sourceLinked="0"/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Лист1!$A$2:$A$12</c:f>
              <c:strCache>
                <c:ptCount val="11"/>
                <c:pt idx="0">
                  <c:v>ст. 7.29.3 КоАП</c:v>
                </c:pt>
                <c:pt idx="1">
                  <c:v>ст. 15.1 КоАП</c:v>
                </c:pt>
                <c:pt idx="2">
                  <c:v>ст. 15.14 КоАП</c:v>
                </c:pt>
                <c:pt idx="3">
                  <c:v>ст. 15.15.3 КоАП</c:v>
                </c:pt>
                <c:pt idx="4">
                  <c:v>ст. 15.15.4 КоАП</c:v>
                </c:pt>
                <c:pt idx="5">
                  <c:v>ст. 15.15.5 КоАП</c:v>
                </c:pt>
                <c:pt idx="6">
                  <c:v>ст. 15.15.6 КоАП</c:v>
                </c:pt>
                <c:pt idx="7">
                  <c:v>ст. 15.15.7 КоАП</c:v>
                </c:pt>
                <c:pt idx="8">
                  <c:v>ст. 15.15.10 КоАП</c:v>
                </c:pt>
                <c:pt idx="9">
                  <c:v>ч. 20 ст. 19.5 КоАП</c:v>
                </c:pt>
                <c:pt idx="10">
                  <c:v>ч. 1 ст. 19.7.2 КоАП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10</c:v>
                </c:pt>
                <c:pt idx="1">
                  <c:v>6</c:v>
                </c:pt>
                <c:pt idx="2">
                  <c:v>119</c:v>
                </c:pt>
                <c:pt idx="3">
                  <c:v>11</c:v>
                </c:pt>
                <c:pt idx="4">
                  <c:v>8</c:v>
                </c:pt>
                <c:pt idx="5">
                  <c:v>15</c:v>
                </c:pt>
                <c:pt idx="6">
                  <c:v>306</c:v>
                </c:pt>
                <c:pt idx="7">
                  <c:v>130</c:v>
                </c:pt>
                <c:pt idx="8">
                  <c:v>82</c:v>
                </c:pt>
                <c:pt idx="9">
                  <c:v>12</c:v>
                </c:pt>
                <c:pt idx="10">
                  <c:v>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 b="1" i="0" u="none" strike="noStrike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Дела об административных правонарушениях, рассмотренные в 2017 году</a:t>
            </a:r>
            <a:endParaRPr lang="ru-RU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9.3608565410146061E-2"/>
          <c:y val="2.2963400419836241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0988361581541952E-3"/>
          <c:y val="0.13897757498007701"/>
          <c:w val="0.70668957527441256"/>
          <c:h val="0.811815102815943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explosion val="13"/>
          <c:dLbls>
            <c:dLbl>
              <c:idx val="0"/>
              <c:layout>
                <c:manualLayout>
                  <c:x val="-1.4553932263769763E-2"/>
                  <c:y val="1.78225728650963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7862934399305178E-2"/>
                  <c:y val="5.50007504770376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0988467580750236E-2"/>
                  <c:y val="8.5572575677889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9.4657988789183575E-3"/>
                  <c:y val="2.21348833457056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0963704494275478E-2"/>
                  <c:y val="1.9777403962279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effectLst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Лист1!$A$2:$A$6</c:f>
              <c:strCache>
                <c:ptCount val="5"/>
                <c:pt idx="0">
                  <c:v>ст. 15.15.3 КоАП</c:v>
                </c:pt>
                <c:pt idx="1">
                  <c:v>ст. 15.15.7 КоАП</c:v>
                </c:pt>
                <c:pt idx="2">
                  <c:v>ст. 15.15.10 КоАП</c:v>
                </c:pt>
                <c:pt idx="3">
                  <c:v>ч. 20 ст. 19.5 КоАП</c:v>
                </c:pt>
                <c:pt idx="4">
                  <c:v>ч. 1 ст. 19.7.2 КоАП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11</c:v>
                </c:pt>
                <c:pt idx="1">
                  <c:v>27</c:v>
                </c:pt>
                <c:pt idx="2">
                  <c:v>40</c:v>
                </c:pt>
                <c:pt idx="3">
                  <c:v>1</c:v>
                </c:pt>
                <c:pt idx="4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9978938816468572"/>
          <c:y val="0.14904114888339315"/>
          <c:w val="0.29015630954651356"/>
          <c:h val="0.69725570354614597"/>
        </c:manualLayout>
      </c:layout>
      <c:overlay val="0"/>
      <c:txPr>
        <a:bodyPr/>
        <a:lstStyle/>
        <a:p>
          <a:pPr>
            <a:defRPr sz="1200" b="1">
              <a:effectLst/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DE59C2-63B8-408A-9212-AEAEDF8CFD67}" type="datetimeFigureOut">
              <a:rPr lang="ru-RU" smtClean="0"/>
              <a:pPr/>
              <a:t>19.06.2017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FCF556-E513-4DEE-8617-EDC67855F17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9597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92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83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75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66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57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348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132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40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1CEF1-54A4-4BFD-A9CE-208A64CD03C5}" type="datetimeFigureOut">
              <a:rPr lang="ru-RU" smtClean="0"/>
              <a:pPr>
                <a:defRPr/>
              </a:pPr>
              <a:t>19.06.2017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228ED-B2EE-4F15-A0C7-6C0A4540E08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5873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7588B-F629-4679-B3BF-633FB6B23ED2}" type="datetimeFigureOut">
              <a:rPr lang="ru-RU" smtClean="0"/>
              <a:pPr>
                <a:defRPr/>
              </a:pPr>
              <a:t>19.06.2017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EBDE8-C4F5-46D8-A81D-B6AF711C3B2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463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6" y="273845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1" y="273845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AFE4D-73DF-468E-A439-A22EE9DE71B4}" type="datetimeFigureOut">
              <a:rPr lang="ru-RU" smtClean="0"/>
              <a:pPr>
                <a:defRPr/>
              </a:pPr>
              <a:t>19.06.2017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9F1A9-CE99-4E9B-9B96-ACE372EA209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342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1F0C0-6257-49B1-8516-A2ABA55BC7E0}" type="datetimeFigureOut">
              <a:rPr lang="ru-RU" smtClean="0"/>
              <a:pPr>
                <a:defRPr/>
              </a:pPr>
              <a:t>19.06.2017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CD68-0AFD-4048-852E-53B764BC6EE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1189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CE359-164C-447C-B0FA-328FEA65E95C}" type="datetimeFigureOut">
              <a:rPr lang="ru-RU" smtClean="0"/>
              <a:pPr>
                <a:defRPr/>
              </a:pPr>
              <a:t>19.06.2017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2171C-80CF-4EB9-A959-3CDAA13E4B7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5377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0C83F-DE21-4CE3-8286-9AD11DB42161}" type="datetimeFigureOut">
              <a:rPr lang="ru-RU" smtClean="0"/>
              <a:pPr>
                <a:defRPr/>
              </a:pPr>
              <a:t>19.06.2017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7E1EA-8D70-4860-BF45-409C57149FC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593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40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40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011B1-D2F8-47D4-87BE-C3C03422F1C7}" type="datetimeFigureOut">
              <a:rPr lang="ru-RU" smtClean="0"/>
              <a:pPr>
                <a:defRPr/>
              </a:pPr>
              <a:t>19.06.2017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C3CE3-15E3-41B9-AE14-EA2B846D9B6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8066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F9E83-7934-484F-893E-955309F48F0E}" type="datetimeFigureOut">
              <a:rPr lang="ru-RU" smtClean="0"/>
              <a:pPr>
                <a:defRPr/>
              </a:pPr>
              <a:t>19.06.2017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D3E9E-ECEF-4AC7-BCA9-85B732FA39F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2313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053B0-7F9F-47C4-A219-A8705BF3A4FB}" type="datetimeFigureOut">
              <a:rPr lang="ru-RU" smtClean="0"/>
              <a:pPr>
                <a:defRPr/>
              </a:pPr>
              <a:t>19.06.2017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A9584-6FC9-446B-89E9-C9D48C4D166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4262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100"/>
            </a:lvl2pPr>
            <a:lvl3pPr marL="685783" indent="0">
              <a:buNone/>
              <a:defRPr sz="900"/>
            </a:lvl3pPr>
            <a:lvl4pPr marL="1028675" indent="0">
              <a:buNone/>
              <a:defRPr sz="800"/>
            </a:lvl4pPr>
            <a:lvl5pPr marL="1371566" indent="0">
              <a:buNone/>
              <a:defRPr sz="800"/>
            </a:lvl5pPr>
            <a:lvl6pPr marL="1714457" indent="0">
              <a:buNone/>
              <a:defRPr sz="800"/>
            </a:lvl6pPr>
            <a:lvl7pPr marL="2057348" indent="0">
              <a:buNone/>
              <a:defRPr sz="800"/>
            </a:lvl7pPr>
            <a:lvl8pPr marL="2400240" indent="0">
              <a:buNone/>
              <a:defRPr sz="800"/>
            </a:lvl8pPr>
            <a:lvl9pPr marL="2743132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D101B-92AD-4C83-83E7-1D3E3ED2055B}" type="datetimeFigureOut">
              <a:rPr lang="ru-RU" smtClean="0"/>
              <a:pPr>
                <a:defRPr/>
              </a:pPr>
              <a:t>19.06.2017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EB9F3-39CE-44E7-B9F9-66414ECE55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5878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100"/>
            </a:lvl2pPr>
            <a:lvl3pPr marL="685783" indent="0">
              <a:buNone/>
              <a:defRPr sz="900"/>
            </a:lvl3pPr>
            <a:lvl4pPr marL="1028675" indent="0">
              <a:buNone/>
              <a:defRPr sz="800"/>
            </a:lvl4pPr>
            <a:lvl5pPr marL="1371566" indent="0">
              <a:buNone/>
              <a:defRPr sz="800"/>
            </a:lvl5pPr>
            <a:lvl6pPr marL="1714457" indent="0">
              <a:buNone/>
              <a:defRPr sz="800"/>
            </a:lvl6pPr>
            <a:lvl7pPr marL="2057348" indent="0">
              <a:buNone/>
              <a:defRPr sz="800"/>
            </a:lvl7pPr>
            <a:lvl8pPr marL="2400240" indent="0">
              <a:buNone/>
              <a:defRPr sz="800"/>
            </a:lvl8pPr>
            <a:lvl9pPr marL="2743132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AE86F-C728-4F8E-AA80-77263059910C}" type="datetimeFigureOut">
              <a:rPr lang="ru-RU" smtClean="0"/>
              <a:pPr>
                <a:defRPr/>
              </a:pPr>
              <a:t>19.06.2017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B362C-59B7-4224-B209-68A5E34A71C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1016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79" tIns="34289" rIns="68579" bIns="3428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79" tIns="34289" rIns="68579" bIns="342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68579" tIns="34289" rIns="68579" bIns="34289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818497C-94A6-4D24-9C60-94C6965EAA5F}" type="datetimeFigureOut">
              <a:rPr lang="ru-RU" smtClean="0"/>
              <a:pPr>
                <a:defRPr/>
              </a:pPr>
              <a:t>19.06.2017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68579" tIns="34289" rIns="68579" bIns="34289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68579" tIns="34289" rIns="68579" bIns="34289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F6D111-74A9-45D9-ADCC-62D41ADA5A7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342892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685783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028675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371566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46" indent="-171446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428750" y="1112110"/>
            <a:ext cx="6410324" cy="19500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21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ДОКЛАД</a:t>
            </a:r>
          </a:p>
          <a:p>
            <a:pPr algn="ctr"/>
            <a:r>
              <a:rPr lang="ru-RU" sz="21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«Осуществление административного производства </a:t>
            </a:r>
            <a:br>
              <a:rPr lang="ru-RU" sz="21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1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Федеральном казначействе»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869174" y="3484822"/>
            <a:ext cx="2900972" cy="837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</a:t>
            </a:r>
          </a:p>
          <a:p>
            <a:pPr algn="ctr"/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Юридического управления </a:t>
            </a:r>
          </a:p>
          <a:p>
            <a:pPr algn="ctr"/>
            <a:endParaRPr lang="ru-RU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С.Н. Сауль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084224" y="4570477"/>
            <a:ext cx="1512498" cy="4186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2017 г. </a:t>
            </a:r>
          </a:p>
          <a:p>
            <a:pPr algn="ctr"/>
            <a:endParaRPr lang="ru-R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50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32006" y="177628"/>
            <a:ext cx="7259594" cy="431972"/>
          </a:xfrm>
        </p:spPr>
        <p:txBody>
          <a:bodyPr/>
          <a:lstStyle/>
          <a:p>
            <a:pPr algn="r"/>
            <a: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Статистика рассмотрения Федеральным казначейством дел </a:t>
            </a:r>
            <a:b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 административных правонарушениях, возбужденных в 2017 году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057121466"/>
              </p:ext>
            </p:extLst>
          </p:nvPr>
        </p:nvGraphicFramePr>
        <p:xfrm>
          <a:off x="2486771" y="874451"/>
          <a:ext cx="5546035" cy="31330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Горизонтальный свиток 1"/>
          <p:cNvSpPr/>
          <p:nvPr/>
        </p:nvSpPr>
        <p:spPr>
          <a:xfrm>
            <a:off x="2409247" y="3405149"/>
            <a:ext cx="4353339" cy="1669773"/>
          </a:xfrm>
          <a:prstGeom prst="horizontalScroll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Общая сумма наложенных штрафов по делам, возбужденным в 2017году:</a:t>
            </a:r>
          </a:p>
          <a:p>
            <a:pPr algn="ctr"/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статье 15.15.7 КоАП – 40 000,00 руб. </a:t>
            </a:r>
          </a:p>
          <a:p>
            <a:pPr lvl="0"/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статье 15.15.10 КоАП – 300 000,00 руб. (исполнено 80 000,00 руб.)</a:t>
            </a:r>
          </a:p>
          <a:p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ИТОГО: наложено штрафов: 340 000,00 рублей; </a:t>
            </a:r>
          </a:p>
          <a:p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исполнено: 80 000,00 рублей.</a:t>
            </a:r>
          </a:p>
        </p:txBody>
      </p:sp>
    </p:spTree>
    <p:extLst>
      <p:ext uri="{BB962C8B-B14F-4D97-AF65-F5344CB8AC3E}">
        <p14:creationId xmlns:p14="http://schemas.microsoft.com/office/powerpoint/2010/main" val="118153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1" y="696279"/>
            <a:ext cx="7688580" cy="4279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732006" y="177628"/>
            <a:ext cx="7259594" cy="431972"/>
          </a:xfrm>
        </p:spPr>
        <p:txBody>
          <a:bodyPr/>
          <a:lstStyle/>
          <a:p>
            <a:pPr algn="r"/>
            <a: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Федеральный закон от 07.06.2017 </a:t>
            </a:r>
            <a:r>
              <a:rPr lang="ru-RU" sz="15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118-ФЗ</a:t>
            </a:r>
            <a:b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"О внесении изменений в </a:t>
            </a:r>
            <a:r>
              <a:rPr lang="ru-RU" sz="15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КоАП РФ "</a:t>
            </a:r>
            <a:endParaRPr lang="ru-RU" sz="15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021" y="881063"/>
            <a:ext cx="7774939" cy="4245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732006" y="177628"/>
            <a:ext cx="7259594" cy="431972"/>
          </a:xfrm>
        </p:spPr>
        <p:txBody>
          <a:bodyPr/>
          <a:lstStyle/>
          <a:p>
            <a:pPr algn="r"/>
            <a: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Федеральный закон от 07.06.2017 </a:t>
            </a:r>
            <a:r>
              <a:rPr lang="ru-RU" sz="15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118-ФЗ</a:t>
            </a:r>
            <a:b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"О внесении изменений в </a:t>
            </a:r>
            <a:r>
              <a:rPr lang="ru-RU" sz="15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КоАП РФ "</a:t>
            </a:r>
            <a:endParaRPr lang="ru-RU" sz="15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95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1173480"/>
            <a:ext cx="8562975" cy="3855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732006" y="177628"/>
            <a:ext cx="7259594" cy="431972"/>
          </a:xfrm>
        </p:spPr>
        <p:txBody>
          <a:bodyPr/>
          <a:lstStyle/>
          <a:p>
            <a:pPr algn="r"/>
            <a: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Федеральный закон от 07.06.2017 </a:t>
            </a:r>
            <a:r>
              <a:rPr lang="ru-RU" sz="15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118-ФЗ</a:t>
            </a:r>
            <a:b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"О внесении изменений в </a:t>
            </a:r>
            <a:r>
              <a:rPr lang="ru-RU" sz="15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КоАП РФ "</a:t>
            </a:r>
            <a:endParaRPr lang="ru-RU" sz="15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25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88" y="1347788"/>
            <a:ext cx="8505825" cy="282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732006" y="177628"/>
            <a:ext cx="7259594" cy="431972"/>
          </a:xfrm>
        </p:spPr>
        <p:txBody>
          <a:bodyPr/>
          <a:lstStyle/>
          <a:p>
            <a:pPr algn="r"/>
            <a: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Федеральный закон от 07.06.2017 </a:t>
            </a:r>
            <a:r>
              <a:rPr lang="ru-RU" sz="15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118-ФЗ</a:t>
            </a:r>
            <a:b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"О внесении изменений в </a:t>
            </a:r>
            <a:r>
              <a:rPr lang="ru-RU" sz="15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КоАП РФ "</a:t>
            </a:r>
            <a:endParaRPr lang="ru-RU" sz="15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35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" y="1165860"/>
            <a:ext cx="8496300" cy="3977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732006" y="177628"/>
            <a:ext cx="7259594" cy="431972"/>
          </a:xfrm>
        </p:spPr>
        <p:txBody>
          <a:bodyPr/>
          <a:lstStyle/>
          <a:p>
            <a:pPr algn="r"/>
            <a: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Федеральный закон от 07.06.2017 </a:t>
            </a:r>
            <a:r>
              <a:rPr lang="ru-RU" sz="15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118-ФЗ</a:t>
            </a:r>
            <a:b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"О внесении изменений в </a:t>
            </a:r>
            <a:r>
              <a:rPr lang="ru-RU" sz="15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КоАП РФ "</a:t>
            </a:r>
            <a:endParaRPr lang="ru-RU" sz="15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54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28713"/>
            <a:ext cx="8496300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732006" y="177628"/>
            <a:ext cx="7259594" cy="431972"/>
          </a:xfrm>
        </p:spPr>
        <p:txBody>
          <a:bodyPr/>
          <a:lstStyle/>
          <a:p>
            <a:pPr algn="r"/>
            <a: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Федеральный закон от 07.06.2017 </a:t>
            </a:r>
            <a:r>
              <a:rPr lang="ru-RU" sz="15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118-ФЗ</a:t>
            </a:r>
            <a:b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"О внесении изменений в </a:t>
            </a:r>
            <a:r>
              <a:rPr lang="ru-RU" sz="15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КоАП РФ "</a:t>
            </a:r>
            <a:endParaRPr lang="ru-RU" sz="15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79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41108"/>
            <a:ext cx="8534400" cy="313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732006" y="177628"/>
            <a:ext cx="7259594" cy="431972"/>
          </a:xfrm>
        </p:spPr>
        <p:txBody>
          <a:bodyPr/>
          <a:lstStyle/>
          <a:p>
            <a:pPr algn="r"/>
            <a: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Федеральный закон от 07.06.2017 </a:t>
            </a:r>
            <a:r>
              <a:rPr lang="ru-RU" sz="15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118-ФЗ</a:t>
            </a:r>
            <a:b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"О внесении изменений в </a:t>
            </a:r>
            <a:r>
              <a:rPr lang="ru-RU" sz="15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КоАП РФ "</a:t>
            </a:r>
            <a:endParaRPr lang="ru-RU" sz="15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42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089070" y="2285035"/>
            <a:ext cx="7259594" cy="431972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БЛАГОДАРЮ</a:t>
            </a:r>
            <a:r>
              <a:rPr lang="en-US" b="1" i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b="1" i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ВНИМАНИЕ!</a:t>
            </a:r>
            <a:endParaRPr lang="ru-RU" b="1" i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09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1152" y="155052"/>
            <a:ext cx="7057750" cy="655982"/>
          </a:xfrm>
        </p:spPr>
        <p:txBody>
          <a:bodyPr/>
          <a:lstStyle/>
          <a:p>
            <a:pPr algn="r"/>
            <a: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Полномочия Федерального казначейства при </a:t>
            </a:r>
            <a:b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осуществлении административного производства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89888" y="1149180"/>
            <a:ext cx="3898557" cy="111210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alpha val="42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000000" scaled="0"/>
            <a:tileRect l="-100000" b="-100000"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15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Правовые основания осуществления производств по делам об административных правонарушениях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1507525" y="2261288"/>
            <a:ext cx="1155356" cy="667265"/>
          </a:xfrm>
          <a:prstGeom prst="straightConnector1">
            <a:avLst/>
          </a:prstGeom>
          <a:ln w="22225">
            <a:solidFill>
              <a:schemeClr val="accent3">
                <a:lumMod val="75000"/>
              </a:schemeClr>
            </a:solidFill>
            <a:tailEnd type="arrow"/>
          </a:ln>
          <a:scene3d>
            <a:camera prst="orthographicFront"/>
            <a:lightRig rig="threePt" dir="t"/>
          </a:scene3d>
          <a:sp3d extrusionH="76200">
            <a:bevelT w="25400"/>
            <a:extrusionClr>
              <a:schemeClr val="accent5">
                <a:lumMod val="75000"/>
              </a:schemeClr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>
            <a:stCxn id="4" idx="2"/>
            <a:endCxn id="11" idx="0"/>
          </p:cNvCxnSpPr>
          <p:nvPr/>
        </p:nvCxnSpPr>
        <p:spPr>
          <a:xfrm>
            <a:off x="4439165" y="2261288"/>
            <a:ext cx="0" cy="667265"/>
          </a:xfrm>
          <a:prstGeom prst="straightConnector1">
            <a:avLst/>
          </a:prstGeom>
          <a:ln w="22225">
            <a:solidFill>
              <a:schemeClr val="accent3">
                <a:lumMod val="75000"/>
              </a:schemeClr>
            </a:solidFill>
            <a:tailEnd type="arrow"/>
          </a:ln>
          <a:scene3d>
            <a:camera prst="orthographicFront"/>
            <a:lightRig rig="threePt" dir="t"/>
          </a:scene3d>
          <a:sp3d extrusionH="76200">
            <a:bevelT w="0" h="38100"/>
            <a:extrusionClr>
              <a:schemeClr val="accent5">
                <a:lumMod val="75000"/>
              </a:schemeClr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6233983" y="2255110"/>
            <a:ext cx="864974" cy="642551"/>
          </a:xfrm>
          <a:prstGeom prst="straightConnector1">
            <a:avLst/>
          </a:prstGeom>
          <a:ln w="22225">
            <a:solidFill>
              <a:schemeClr val="accent3">
                <a:lumMod val="75000"/>
              </a:schemeClr>
            </a:solidFill>
            <a:tailEnd type="arrow"/>
          </a:ln>
          <a:scene3d>
            <a:camera prst="orthographicFront"/>
            <a:lightRig rig="threePt" dir="t"/>
          </a:scene3d>
          <a:sp3d extrusionH="76200">
            <a:bevelT w="25400"/>
            <a:extrusionClr>
              <a:schemeClr val="accent5">
                <a:lumMod val="75000"/>
              </a:schemeClr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Скругленный прямоугольник 8"/>
          <p:cNvSpPr/>
          <p:nvPr/>
        </p:nvSpPr>
        <p:spPr>
          <a:xfrm>
            <a:off x="463380" y="2940910"/>
            <a:ext cx="2162432" cy="1556951"/>
          </a:xfrm>
          <a:prstGeom prst="roundRect">
            <a:avLst/>
          </a:prstGeom>
          <a:gradFill>
            <a:gsLst>
              <a:gs pos="12000">
                <a:srgbClr val="8488C4"/>
              </a:gs>
              <a:gs pos="53000">
                <a:srgbClr val="D4DEFF"/>
              </a:gs>
              <a:gs pos="83000">
                <a:srgbClr val="D4DEFF"/>
              </a:gs>
            </a:gsLst>
            <a:lin ang="5400000" scaled="0"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пункт 2 статьи 269.2 Бюджетного кодекса Российской Федерации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38617" y="2928553"/>
            <a:ext cx="2601096" cy="1556951"/>
          </a:xfrm>
          <a:prstGeom prst="roundRect">
            <a:avLst/>
          </a:prstGeom>
          <a:gradFill>
            <a:gsLst>
              <a:gs pos="12000">
                <a:srgbClr val="8488C4"/>
              </a:gs>
              <a:gs pos="53000">
                <a:srgbClr val="D4DEFF"/>
              </a:gs>
              <a:gs pos="83000">
                <a:srgbClr val="D4DEFF"/>
              </a:gs>
            </a:gsLst>
            <a:lin ang="5400000" scaled="0"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пункт 5.15(6) Положения о Федеральном казначействе, утвержденного постановлением Правительства Российской Федерации от 01.12.2004 № 703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999207" y="2916196"/>
            <a:ext cx="2471351" cy="1594022"/>
          </a:xfrm>
          <a:prstGeom prst="roundRect">
            <a:avLst/>
          </a:prstGeom>
          <a:gradFill>
            <a:gsLst>
              <a:gs pos="12000">
                <a:srgbClr val="8488C4"/>
              </a:gs>
              <a:gs pos="53000">
                <a:srgbClr val="D4DEFF"/>
              </a:gs>
              <a:gs pos="83000">
                <a:srgbClr val="D4DEFF"/>
              </a:gs>
            </a:gsLst>
            <a:lin ang="5400000" scaled="0"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пункт 10 Правил осуществления Федеральным казначейством полномочий по контролю в финансово-бюджетной сфере, утвержденных постановлением Правительства Российской Федерации от 28.11.2013 № 1092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2006" y="177628"/>
            <a:ext cx="7259594" cy="431972"/>
          </a:xfrm>
        </p:spPr>
        <p:txBody>
          <a:bodyPr/>
          <a:lstStyle/>
          <a:p>
            <a:pPr algn="r"/>
            <a: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Полномочия Федерального казначейства по рассмотрению </a:t>
            </a:r>
            <a:b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дел об административных правонарушениях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77018" y="663917"/>
            <a:ext cx="5579075" cy="41395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alpha val="42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000000" scaled="0"/>
            <a:tileRect l="-100000" b="-100000"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11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соответствии с частью 1 статьи 23.7 КоАП Федеральное казначейство составляет протоколы и рассматривает дела об административных правонарушениях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675496" y="1109663"/>
            <a:ext cx="3819525" cy="2571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800" b="1" dirty="0">
                <a:latin typeface="Times New Roman" pitchFamily="18" charset="0"/>
                <a:cs typeface="Times New Roman" pitchFamily="18" charset="0"/>
              </a:rPr>
              <a:t>Ст. 7.29.3 Нарушение законодательства РФ о контрактной системе в сфере закупок при планировании закупок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75496" y="1366837"/>
            <a:ext cx="3819525" cy="2101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800" b="1" dirty="0">
                <a:latin typeface="Times New Roman" pitchFamily="18" charset="0"/>
                <a:cs typeface="Times New Roman" pitchFamily="18" charset="0"/>
              </a:rPr>
              <a:t>Ч. 8-10 ст.7.32 Нарушение порядка заключения, изменения контракта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673709" y="1576968"/>
            <a:ext cx="3820121" cy="36973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800" b="1" dirty="0">
                <a:latin typeface="Times New Roman" pitchFamily="18" charset="0"/>
                <a:cs typeface="Times New Roman" pitchFamily="18" charset="0"/>
              </a:rPr>
              <a:t>Статья 15.1. Нарушение порядка работы с денежной наличностью и порядка ведения кассовых операций, а также нарушение требований об использовании специальных банковских счетов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674186" y="1946702"/>
            <a:ext cx="3820835" cy="26835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700" b="1" dirty="0">
                <a:latin typeface="Times New Roman" pitchFamily="18" charset="0"/>
                <a:cs typeface="Times New Roman" pitchFamily="18" charset="0"/>
              </a:rPr>
              <a:t>Статья 15.14. Нецелевое использование бюджетных средств </a:t>
            </a:r>
            <a:r>
              <a:rPr lang="ru-RU" sz="7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(за исключением случаев, предусматривающих направление дела в суд для дисквалификации)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675495" y="2215060"/>
            <a:ext cx="3818962" cy="2623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800" b="1" dirty="0">
                <a:latin typeface="Times New Roman" pitchFamily="18" charset="0"/>
                <a:cs typeface="Times New Roman" pitchFamily="18" charset="0"/>
              </a:rPr>
              <a:t>Статья 15.15. Невозврат либо несвоевременный возврат бюджетного кредита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673708" y="2477453"/>
            <a:ext cx="3820244" cy="23853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800" b="1" dirty="0">
                <a:latin typeface="Times New Roman" pitchFamily="18" charset="0"/>
                <a:cs typeface="Times New Roman" pitchFamily="18" charset="0"/>
              </a:rPr>
              <a:t>Статья 15.15.1. Неперечисление либо несвоевременное перечисление платы за пользование бюджетным кредитом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675496" y="2715992"/>
            <a:ext cx="3818456" cy="26835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700" b="1" dirty="0">
                <a:latin typeface="Times New Roman" pitchFamily="18" charset="0"/>
                <a:cs typeface="Times New Roman" pitchFamily="18" charset="0"/>
              </a:rPr>
              <a:t>Статья 15.15.2. Нарушение условий предоставления бюджетного кредита </a:t>
            </a:r>
            <a:r>
              <a:rPr lang="ru-RU" sz="7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(за исключением случаев, предусматривающих направление дела в суд для дисквалификации)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675496" y="2984348"/>
            <a:ext cx="3818456" cy="2981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700" b="1" dirty="0">
                <a:latin typeface="Times New Roman" pitchFamily="18" charset="0"/>
                <a:cs typeface="Times New Roman" pitchFamily="18" charset="0"/>
              </a:rPr>
              <a:t>Статья 15.15.3. Нарушение условий предоставления межбюджетных трансфертов </a:t>
            </a:r>
            <a:r>
              <a:rPr lang="ru-RU" sz="7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(за исключением случаев, предусматривающих направление дела в суд для дисквалификации)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675496" y="3282522"/>
            <a:ext cx="3819525" cy="2894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700" b="1" dirty="0">
                <a:latin typeface="Times New Roman" pitchFamily="18" charset="0"/>
                <a:cs typeface="Times New Roman" pitchFamily="18" charset="0"/>
              </a:rPr>
              <a:t>Статья 15.15.4. Нарушение условий предоставления бюджетных инвестиций </a:t>
            </a:r>
            <a:r>
              <a:rPr lang="ru-RU" sz="7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(за исключением случаев, предусматривающих направление дела в суд для дисквалификации)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675496" y="3572010"/>
            <a:ext cx="3819525" cy="27159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800" b="1" dirty="0">
                <a:latin typeface="Times New Roman" pitchFamily="18" charset="0"/>
                <a:cs typeface="Times New Roman" pitchFamily="18" charset="0"/>
              </a:rPr>
              <a:t>Статья 15.15.5. Нарушение условий предоставления субсидий </a:t>
            </a:r>
            <a:r>
              <a:rPr lang="ru-RU" sz="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(за исключением случаев, предусматривающих направление дела в суд для дисквалификации)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675496" y="3843601"/>
            <a:ext cx="3819525" cy="32151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800" b="1" dirty="0">
                <a:latin typeface="Times New Roman" pitchFamily="18" charset="0"/>
                <a:cs typeface="Times New Roman" pitchFamily="18" charset="0"/>
              </a:rPr>
              <a:t>Статья 15.15.6. Нарушение порядка представления бюджетной отчетности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4504546" y="1109663"/>
            <a:ext cx="3819525" cy="2571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800" b="1" dirty="0">
                <a:latin typeface="Times New Roman" pitchFamily="18" charset="0"/>
                <a:cs typeface="Times New Roman" pitchFamily="18" charset="0"/>
              </a:rPr>
              <a:t>Статья 15.15.7. Нарушение порядка составления, утверждения и ведения бюджетных смет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4505209" y="1366837"/>
            <a:ext cx="3816626" cy="26324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800" b="1" dirty="0">
                <a:latin typeface="Times New Roman" pitchFamily="18" charset="0"/>
                <a:cs typeface="Times New Roman" pitchFamily="18" charset="0"/>
              </a:rPr>
              <a:t>Статья 15.15.8. Нарушение запрета на предоставление бюджетных кредитов и (или) субсидий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4504546" y="1624013"/>
            <a:ext cx="3819525" cy="2571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800" b="1" dirty="0">
                <a:latin typeface="Times New Roman" pitchFamily="18" charset="0"/>
                <a:cs typeface="Times New Roman" pitchFamily="18" charset="0"/>
              </a:rPr>
              <a:t>Статья 15.15.9. Несоответствие бюджетной росписи сводной бюджетной росписи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4504426" y="1886189"/>
            <a:ext cx="3819525" cy="2571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800" b="1" dirty="0">
                <a:latin typeface="Times New Roman" pitchFamily="18" charset="0"/>
                <a:cs typeface="Times New Roman" pitchFamily="18" charset="0"/>
              </a:rPr>
              <a:t>Статья 15.15.10. Нарушение порядка принятия бюджетных обязательств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4505209" y="2143364"/>
            <a:ext cx="3816626" cy="25852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800" b="1" dirty="0">
                <a:latin typeface="Times New Roman" pitchFamily="18" charset="0"/>
                <a:cs typeface="Times New Roman" pitchFamily="18" charset="0"/>
              </a:rPr>
              <a:t>Статья 15.15.11. Нарушение сроков доведения бюджетных ассигнований и (или) лимитов бюджетных обязательств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4503610" y="2401885"/>
            <a:ext cx="3820244" cy="25967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700" b="1" dirty="0">
                <a:latin typeface="Times New Roman" pitchFamily="18" charset="0"/>
                <a:cs typeface="Times New Roman" pitchFamily="18" charset="0"/>
              </a:rPr>
              <a:t>Статья 15.15.12. Нарушение запрета на размещение бюджетных средств </a:t>
            </a:r>
            <a:r>
              <a:rPr lang="ru-RU" sz="7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(за исключением случаев, предусматривающих направление дела в суд для дисквалификации)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4505208" y="2659858"/>
            <a:ext cx="3818647" cy="32449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700" b="1" dirty="0">
                <a:latin typeface="Times New Roman" pitchFamily="18" charset="0"/>
                <a:cs typeface="Times New Roman" pitchFamily="18" charset="0"/>
              </a:rPr>
              <a:t>Статья 15.15.13. Нарушение сроков обслуживания и погашения государственного</a:t>
            </a:r>
          </a:p>
          <a:p>
            <a:pPr algn="ctr"/>
            <a:r>
              <a:rPr lang="ru-RU" sz="700" b="1" dirty="0">
                <a:latin typeface="Times New Roman" pitchFamily="18" charset="0"/>
                <a:cs typeface="Times New Roman" pitchFamily="18" charset="0"/>
              </a:rPr>
              <a:t>(муниципального) долга </a:t>
            </a:r>
            <a:r>
              <a:rPr lang="ru-RU" sz="7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(за исключением случаев, предусматривающих направление дела в суд для дисквалификации)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4505208" y="2984348"/>
            <a:ext cx="3818646" cy="2445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800" b="1" dirty="0">
                <a:latin typeface="Times New Roman" pitchFamily="18" charset="0"/>
                <a:cs typeface="Times New Roman" pitchFamily="18" charset="0"/>
              </a:rPr>
              <a:t>Статья 15.15.14. Нарушение срока направления информации о результатах рассмотрения дела в суде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4503610" y="3228851"/>
            <a:ext cx="3820244" cy="21205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800" b="1" dirty="0">
                <a:latin typeface="Times New Roman" pitchFamily="18" charset="0"/>
                <a:cs typeface="Times New Roman" pitchFamily="18" charset="0"/>
              </a:rPr>
              <a:t>Статья 15.15.15. Нарушение порядка формирования государственного (муниципального) задания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4503610" y="3445940"/>
            <a:ext cx="3820244" cy="25214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800" b="1" dirty="0">
                <a:latin typeface="Times New Roman" pitchFamily="18" charset="0"/>
                <a:cs typeface="Times New Roman" pitchFamily="18" charset="0"/>
              </a:rPr>
              <a:t>Статья 15.15.16. Нарушение исполнения платежных документов и представления органа Федерального казначейства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4503950" y="3706953"/>
            <a:ext cx="3820121" cy="4581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700" b="1" dirty="0">
                <a:latin typeface="Times New Roman" pitchFamily="18" charset="0"/>
                <a:cs typeface="Times New Roman" pitchFamily="18" charset="0"/>
              </a:rPr>
              <a:t>Часть 20 статьи 19.5. Невыполнение в срок законного предписания (постановления, представления, решения) органа (должностного лица), осуществляющего государственный надзор (контроль), муниципальный контроль </a:t>
            </a:r>
            <a:r>
              <a:rPr lang="ru-RU" sz="7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(за исключением случаев, предусматривающих направление дела в суд для дисквалификации)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682453" y="4165117"/>
            <a:ext cx="7639382" cy="5486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800" b="1" dirty="0">
                <a:latin typeface="Times New Roman" pitchFamily="18" charset="0"/>
                <a:cs typeface="Times New Roman" pitchFamily="18" charset="0"/>
              </a:rPr>
              <a:t>Часть 1 статьи 19.7.2. Непредставление информации и документов или представление заведомо недостоверных информации и документов в орган, уполномоченный на осуществление контроля в сфере закупок товаров, работ, услуг для обеспечения государственных и муниципальных нужд, в федеральный орган исполнительной власти, осуществляющий функции по контролю и надзору в сфере государственного оборонного заказа, орган внутреннего государственного (муниципального) финансового контроля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682453" y="4703116"/>
            <a:ext cx="7639382" cy="2133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8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Статья 15.15.5-1. Невыполнение государственного (муниципального) задания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06277" y="4625130"/>
            <a:ext cx="177042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Новый состав</a:t>
            </a:r>
            <a:endParaRPr lang="ru-RU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32006" y="177628"/>
            <a:ext cx="7259594" cy="431972"/>
          </a:xfrm>
        </p:spPr>
        <p:txBody>
          <a:bodyPr/>
          <a:lstStyle/>
          <a:p>
            <a:pPr algn="r"/>
            <a: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Полномочия Федерального казначейства по возбуждению</a:t>
            </a:r>
            <a:b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дел об административных правонарушениях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477018" y="663917"/>
            <a:ext cx="5579075" cy="41395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alpha val="42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000000" scaled="0"/>
            <a:tileRect l="-100000" b="-100000"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1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соответствии со статьей 28.3 КоАП Федеральное казначейство составляет протоколы об административных правонарушениях и направляет их на рассмотрение в: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731771" y="1150144"/>
            <a:ext cx="2303145" cy="434340"/>
          </a:xfrm>
          <a:prstGeom prst="rect">
            <a:avLst/>
          </a:prstGeom>
          <a:gradFill>
            <a:gsLst>
              <a:gs pos="0">
                <a:schemeClr val="bg2">
                  <a:lumMod val="75000"/>
                </a:schemeClr>
              </a:gs>
              <a:gs pos="53000">
                <a:schemeClr val="accent3">
                  <a:lumMod val="40000"/>
                  <a:lumOff val="60000"/>
                </a:schemeClr>
              </a:gs>
              <a:gs pos="83000">
                <a:srgbClr val="D4DEFF">
                  <a:alpha val="44000"/>
                </a:srgbClr>
              </a:gs>
            </a:gsLst>
            <a:lin ang="16200000" scaled="0"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СУД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249725" y="1164789"/>
            <a:ext cx="1744131" cy="767075"/>
          </a:xfrm>
          <a:prstGeom prst="rect">
            <a:avLst/>
          </a:prstGeom>
          <a:gradFill>
            <a:gsLst>
              <a:gs pos="0">
                <a:schemeClr val="bg2">
                  <a:lumMod val="75000"/>
                </a:schemeClr>
              </a:gs>
              <a:gs pos="53000">
                <a:schemeClr val="accent3">
                  <a:lumMod val="40000"/>
                  <a:lumOff val="60000"/>
                </a:schemeClr>
              </a:gs>
              <a:gs pos="83000">
                <a:srgbClr val="D4DEFF">
                  <a:alpha val="44000"/>
                </a:srgbClr>
              </a:gs>
            </a:gsLst>
            <a:lin ang="16200000" scaled="0"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ФАС РОСИИ</a:t>
            </a:r>
          </a:p>
          <a:p>
            <a:pPr algn="ctr"/>
            <a:r>
              <a:rPr lang="ru-RU" sz="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Части 4-5 статьи 7.32</a:t>
            </a:r>
            <a:endParaRPr lang="en-US" sz="9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Нарушение порядка заключения, изменения контракта</a:t>
            </a:r>
          </a:p>
        </p:txBody>
      </p:sp>
      <p:cxnSp>
        <p:nvCxnSpPr>
          <p:cNvPr id="10" name="Прямая соединительная линия 9"/>
          <p:cNvCxnSpPr>
            <a:stCxn id="6" idx="1"/>
          </p:cNvCxnSpPr>
          <p:nvPr/>
        </p:nvCxnSpPr>
        <p:spPr>
          <a:xfrm flipH="1">
            <a:off x="1850233" y="870895"/>
            <a:ext cx="626785" cy="644"/>
          </a:xfrm>
          <a:prstGeom prst="line">
            <a:avLst/>
          </a:prstGeom>
          <a:ln w="2222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1850233" y="873920"/>
            <a:ext cx="2381" cy="492323"/>
          </a:xfrm>
          <a:prstGeom prst="line">
            <a:avLst/>
          </a:prstGeom>
          <a:ln w="2222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1850233" y="1362671"/>
            <a:ext cx="881539" cy="2861"/>
          </a:xfrm>
          <a:prstGeom prst="straightConnector1">
            <a:avLst/>
          </a:prstGeom>
          <a:ln w="22225">
            <a:solidFill>
              <a:schemeClr val="accent3">
                <a:lumMod val="75000"/>
              </a:schemeClr>
            </a:solidFill>
            <a:tailEnd type="arrow"/>
          </a:ln>
          <a:scene3d>
            <a:camera prst="orthographicFront"/>
            <a:lightRig rig="threePt" dir="t"/>
          </a:scene3d>
          <a:sp3d extrusionH="76200">
            <a:bevelT w="25400"/>
            <a:extrusionClr>
              <a:schemeClr val="accent5">
                <a:lumMod val="75000"/>
              </a:schemeClr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6" idx="3"/>
          </p:cNvCxnSpPr>
          <p:nvPr/>
        </p:nvCxnSpPr>
        <p:spPr>
          <a:xfrm flipV="1">
            <a:off x="8056093" y="869752"/>
            <a:ext cx="636067" cy="1142"/>
          </a:xfrm>
          <a:prstGeom prst="line">
            <a:avLst/>
          </a:prstGeom>
          <a:ln w="2222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endCxn id="8" idx="3"/>
          </p:cNvCxnSpPr>
          <p:nvPr/>
        </p:nvCxnSpPr>
        <p:spPr>
          <a:xfrm flipH="1">
            <a:off x="7993857" y="1548326"/>
            <a:ext cx="706859" cy="0"/>
          </a:xfrm>
          <a:prstGeom prst="straightConnector1">
            <a:avLst/>
          </a:prstGeom>
          <a:ln w="22225">
            <a:solidFill>
              <a:schemeClr val="accent3">
                <a:lumMod val="75000"/>
              </a:schemeClr>
            </a:solidFill>
            <a:tailEnd type="arrow"/>
          </a:ln>
          <a:scene3d>
            <a:camera prst="orthographicFront"/>
            <a:lightRig rig="threePt" dir="t"/>
          </a:scene3d>
          <a:sp3d extrusionH="76200">
            <a:bevelT w="25400"/>
            <a:extrusionClr>
              <a:schemeClr val="accent5">
                <a:lumMod val="75000"/>
              </a:schemeClr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8690373" y="869753"/>
            <a:ext cx="10343" cy="678574"/>
          </a:xfrm>
          <a:prstGeom prst="line">
            <a:avLst/>
          </a:prstGeom>
          <a:ln w="2222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Прямоугольник 53"/>
          <p:cNvSpPr/>
          <p:nvPr/>
        </p:nvSpPr>
        <p:spPr>
          <a:xfrm>
            <a:off x="5034915" y="4548715"/>
            <a:ext cx="3570384" cy="38308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800" b="1" dirty="0">
                <a:latin typeface="Times New Roman" pitchFamily="18" charset="0"/>
                <a:cs typeface="Times New Roman" pitchFamily="18" charset="0"/>
              </a:rPr>
              <a:t>Часть 1 статья 20.25. Уклонение от исполнения административного наказания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655982" y="4537213"/>
            <a:ext cx="3780843" cy="3945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800" b="1" dirty="0">
                <a:latin typeface="Times New Roman" pitchFamily="18" charset="0"/>
                <a:cs typeface="Times New Roman" pitchFamily="18" charset="0"/>
              </a:rPr>
              <a:t>Статья 17.7. Невыполнение законных требований должностного лица, осуществляющего производство по делу об административном правонарушении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5034915" y="4233222"/>
            <a:ext cx="3570384" cy="30956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800" b="1" dirty="0">
                <a:latin typeface="Times New Roman" pitchFamily="18" charset="0"/>
                <a:cs typeface="Times New Roman" pitchFamily="18" charset="0"/>
              </a:rPr>
              <a:t>Часть 1 статья 19.26. Заведомо ложное заключение эксперта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655983" y="4281779"/>
            <a:ext cx="3780845" cy="25903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800" b="1" dirty="0">
                <a:latin typeface="Times New Roman" pitchFamily="18" charset="0"/>
                <a:cs typeface="Times New Roman" pitchFamily="18" charset="0"/>
              </a:rPr>
              <a:t>Статья 15.11. Грубое нарушение правил ведения бухгалтерского учета и представления бухгалтерской отчетности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5034915" y="3917120"/>
            <a:ext cx="3570384" cy="30956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800" b="1" dirty="0">
                <a:latin typeface="Times New Roman" pitchFamily="18" charset="0"/>
                <a:cs typeface="Times New Roman" pitchFamily="18" charset="0"/>
              </a:rPr>
              <a:t>Статья 19.7. Непредставление сведений (информации)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655982" y="3919330"/>
            <a:ext cx="3780843" cy="3624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800" b="1" dirty="0">
                <a:latin typeface="Times New Roman" pitchFamily="18" charset="0"/>
                <a:cs typeface="Times New Roman" pitchFamily="18" charset="0"/>
              </a:rPr>
              <a:t>Статья 15.15.13. Нарушение сроков обслуживания и погашения государственного (муниципального) долга </a:t>
            </a:r>
            <a:r>
              <a:rPr lang="ru-RU" sz="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(в случае принятия решения о назначении дисквалификации)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5034915" y="3601637"/>
            <a:ext cx="3570384" cy="30956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800" b="1" dirty="0">
                <a:latin typeface="Times New Roman" pitchFamily="18" charset="0"/>
                <a:cs typeface="Times New Roman" pitchFamily="18" charset="0"/>
              </a:rPr>
              <a:t>Статья 19.6. Непринятие мер по устранению причин и условий, способствовавших совершению административного правонарушения</a:t>
            </a:r>
          </a:p>
        </p:txBody>
      </p:sp>
      <p:sp>
        <p:nvSpPr>
          <p:cNvPr id="63" name="Прямоугольник 62"/>
          <p:cNvSpPr/>
          <p:nvPr/>
        </p:nvSpPr>
        <p:spPr>
          <a:xfrm>
            <a:off x="655983" y="3615774"/>
            <a:ext cx="3780844" cy="30956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800" b="1" dirty="0">
                <a:latin typeface="Times New Roman" pitchFamily="18" charset="0"/>
                <a:cs typeface="Times New Roman" pitchFamily="18" charset="0"/>
              </a:rPr>
              <a:t>Статья 15.15.12. Нарушение запрета на размещение бюджетных средств </a:t>
            </a:r>
            <a:r>
              <a:rPr lang="ru-RU" sz="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(в случае принятия решения о назначении дисквалификации)</a:t>
            </a:r>
          </a:p>
        </p:txBody>
      </p:sp>
      <p:sp>
        <p:nvSpPr>
          <p:cNvPr id="64" name="Прямоугольник 63"/>
          <p:cNvSpPr/>
          <p:nvPr/>
        </p:nvSpPr>
        <p:spPr>
          <a:xfrm>
            <a:off x="5034915" y="3287927"/>
            <a:ext cx="3570384" cy="30956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700" b="1" dirty="0">
                <a:latin typeface="Times New Roman" pitchFamily="18" charset="0"/>
                <a:cs typeface="Times New Roman" pitchFamily="18" charset="0"/>
              </a:rPr>
              <a:t>Часть 20.1 статьи 19.5. Повторное невыполнение в установленный срок законного предписания органа государственного (муниципального) финансового контроля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655983" y="3300026"/>
            <a:ext cx="3780844" cy="30956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800" b="1" dirty="0">
                <a:latin typeface="Times New Roman" pitchFamily="18" charset="0"/>
                <a:cs typeface="Times New Roman" pitchFamily="18" charset="0"/>
              </a:rPr>
              <a:t>Статья 15.15.5. Нарушение условий предоставления субсидий </a:t>
            </a:r>
            <a:r>
              <a:rPr lang="ru-RU" sz="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(в случае принятия решения о назначении дисквалификации)</a:t>
            </a:r>
          </a:p>
        </p:txBody>
      </p:sp>
      <p:sp>
        <p:nvSpPr>
          <p:cNvPr id="66" name="Прямоугольник 65"/>
          <p:cNvSpPr/>
          <p:nvPr/>
        </p:nvSpPr>
        <p:spPr>
          <a:xfrm>
            <a:off x="5034916" y="2977205"/>
            <a:ext cx="3570383" cy="30956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700" b="1" dirty="0">
                <a:latin typeface="Times New Roman" pitchFamily="18" charset="0"/>
                <a:cs typeface="Times New Roman" pitchFamily="18" charset="0"/>
              </a:rPr>
              <a:t>Часть 20 статьи 19.5. Невыполнение в установленный срок законного предписания органа государственного (муниципального) финансового контроля </a:t>
            </a:r>
            <a:r>
              <a:rPr lang="ru-RU" sz="7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(в случае принятия решения о назначении дисквалификации)</a:t>
            </a:r>
          </a:p>
        </p:txBody>
      </p:sp>
      <p:sp>
        <p:nvSpPr>
          <p:cNvPr id="67" name="Прямоугольник 66"/>
          <p:cNvSpPr/>
          <p:nvPr/>
        </p:nvSpPr>
        <p:spPr>
          <a:xfrm>
            <a:off x="655983" y="2993129"/>
            <a:ext cx="3780845" cy="30956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800" b="1" dirty="0">
                <a:latin typeface="Times New Roman" pitchFamily="18" charset="0"/>
                <a:cs typeface="Times New Roman" pitchFamily="18" charset="0"/>
              </a:rPr>
              <a:t>Статья 15.15.4. Нарушение условий предоставления бюджетных инвестиций </a:t>
            </a:r>
            <a:r>
              <a:rPr lang="ru-RU" sz="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(в случае принятия решения о назначении дисквалификации)</a:t>
            </a:r>
          </a:p>
        </p:txBody>
      </p:sp>
      <p:sp>
        <p:nvSpPr>
          <p:cNvPr id="68" name="Прямоугольник 67"/>
          <p:cNvSpPr/>
          <p:nvPr/>
        </p:nvSpPr>
        <p:spPr>
          <a:xfrm>
            <a:off x="5034917" y="2665281"/>
            <a:ext cx="3570383" cy="30956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700" b="1" dirty="0">
                <a:latin typeface="Times New Roman" pitchFamily="18" charset="0"/>
                <a:cs typeface="Times New Roman" pitchFamily="18" charset="0"/>
              </a:rPr>
              <a:t>Статья 19.4.1. Воспрепятствование законной деятельности должностного лица органа государственного контроля (надзора), органа муниципального контроля</a:t>
            </a:r>
          </a:p>
        </p:txBody>
      </p:sp>
      <p:sp>
        <p:nvSpPr>
          <p:cNvPr id="69" name="Прямоугольник 68"/>
          <p:cNvSpPr/>
          <p:nvPr/>
        </p:nvSpPr>
        <p:spPr>
          <a:xfrm>
            <a:off x="655983" y="2681205"/>
            <a:ext cx="3780845" cy="30956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800" b="1" dirty="0">
                <a:latin typeface="Times New Roman" pitchFamily="18" charset="0"/>
                <a:cs typeface="Times New Roman" pitchFamily="18" charset="0"/>
              </a:rPr>
              <a:t>Статья 15.15.3. Нарушение условий предоставления межбюджетных трансфертов </a:t>
            </a:r>
            <a:r>
              <a:rPr lang="ru-RU" sz="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(в случае принятия решения о назначении дисквалификации)</a:t>
            </a:r>
          </a:p>
        </p:txBody>
      </p:sp>
      <p:sp>
        <p:nvSpPr>
          <p:cNvPr id="70" name="Прямоугольник 69"/>
          <p:cNvSpPr/>
          <p:nvPr/>
        </p:nvSpPr>
        <p:spPr>
          <a:xfrm>
            <a:off x="5034915" y="2355800"/>
            <a:ext cx="3570384" cy="30355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700" b="1" dirty="0">
                <a:latin typeface="Times New Roman" pitchFamily="18" charset="0"/>
                <a:cs typeface="Times New Roman" pitchFamily="18" charset="0"/>
              </a:rPr>
              <a:t>Часть 1 статьи 19.4. Неповиновение законному распоряжению должностного лица органа, осуществляющего государственный надзор (контроль) муниципальный контроль</a:t>
            </a:r>
          </a:p>
        </p:txBody>
      </p:sp>
      <p:sp>
        <p:nvSpPr>
          <p:cNvPr id="71" name="Прямоугольник 70"/>
          <p:cNvSpPr/>
          <p:nvPr/>
        </p:nvSpPr>
        <p:spPr>
          <a:xfrm>
            <a:off x="655983" y="2371683"/>
            <a:ext cx="3780845" cy="30956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800" b="1" dirty="0">
                <a:latin typeface="Times New Roman" pitchFamily="18" charset="0"/>
                <a:cs typeface="Times New Roman" pitchFamily="18" charset="0"/>
              </a:rPr>
              <a:t>Статья 15.15.2. Нарушение условий предоставления бюджетного кредита </a:t>
            </a:r>
            <a:r>
              <a:rPr lang="ru-RU" sz="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(в случае принятия решения о назначении дисквалификации)</a:t>
            </a:r>
          </a:p>
        </p:txBody>
      </p:sp>
      <p:sp>
        <p:nvSpPr>
          <p:cNvPr id="72" name="Прямоугольник 71"/>
          <p:cNvSpPr/>
          <p:nvPr/>
        </p:nvSpPr>
        <p:spPr>
          <a:xfrm>
            <a:off x="5034915" y="2069327"/>
            <a:ext cx="3570384" cy="28647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800" b="1" dirty="0">
                <a:latin typeface="Times New Roman" pitchFamily="18" charset="0"/>
                <a:cs typeface="Times New Roman" pitchFamily="18" charset="0"/>
              </a:rPr>
              <a:t>Статья 17.9. Заведомо ложные показания свидетеля, пояснения специалиста, заключение эксперта или заведомо неправильный перевод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655983" y="2062164"/>
            <a:ext cx="3780845" cy="30956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800" b="1" dirty="0">
                <a:latin typeface="Times New Roman" pitchFamily="18" charset="0"/>
                <a:cs typeface="Times New Roman" pitchFamily="18" charset="0"/>
              </a:rPr>
              <a:t>Статья 15.14. Нецелевое использование бюджетных средств </a:t>
            </a:r>
            <a:r>
              <a:rPr lang="ru-RU" sz="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(в случае принятия решения о назначении дисквалификации)</a:t>
            </a:r>
          </a:p>
        </p:txBody>
      </p:sp>
      <p:cxnSp>
        <p:nvCxnSpPr>
          <p:cNvPr id="75" name="Соединительная линия уступом 74"/>
          <p:cNvCxnSpPr>
            <a:stCxn id="7" idx="2"/>
          </p:cNvCxnSpPr>
          <p:nvPr/>
        </p:nvCxnSpPr>
        <p:spPr>
          <a:xfrm rot="5400000">
            <a:off x="2800590" y="712708"/>
            <a:ext cx="210979" cy="1954530"/>
          </a:xfrm>
          <a:prstGeom prst="bentConnector2">
            <a:avLst/>
          </a:prstGeom>
          <a:ln w="2222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flipV="1">
            <a:off x="3883342" y="1789043"/>
            <a:ext cx="2098026" cy="6420"/>
          </a:xfrm>
          <a:prstGeom prst="line">
            <a:avLst/>
          </a:prstGeom>
          <a:ln w="2222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 стрелкой 83"/>
          <p:cNvCxnSpPr/>
          <p:nvPr/>
        </p:nvCxnSpPr>
        <p:spPr>
          <a:xfrm>
            <a:off x="5986340" y="1791296"/>
            <a:ext cx="6957" cy="283995"/>
          </a:xfrm>
          <a:prstGeom prst="straightConnector1">
            <a:avLst/>
          </a:prstGeom>
          <a:ln w="22225">
            <a:solidFill>
              <a:schemeClr val="accent3">
                <a:lumMod val="75000"/>
              </a:schemeClr>
            </a:solidFill>
            <a:tailEnd type="arrow"/>
          </a:ln>
          <a:scene3d>
            <a:camera prst="orthographicFront"/>
            <a:lightRig rig="threePt" dir="t"/>
          </a:scene3d>
          <a:sp3d extrusionH="76200">
            <a:bevelT w="25400"/>
            <a:extrusionClr>
              <a:schemeClr val="accent5">
                <a:lumMod val="75000"/>
              </a:schemeClr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 стрелкой 85"/>
          <p:cNvCxnSpPr/>
          <p:nvPr/>
        </p:nvCxnSpPr>
        <p:spPr>
          <a:xfrm>
            <a:off x="1926204" y="1800972"/>
            <a:ext cx="6182" cy="261787"/>
          </a:xfrm>
          <a:prstGeom prst="straightConnector1">
            <a:avLst/>
          </a:prstGeom>
          <a:ln w="22225">
            <a:solidFill>
              <a:schemeClr val="accent3">
                <a:lumMod val="75000"/>
              </a:schemeClr>
            </a:solidFill>
            <a:tailEnd type="arrow"/>
          </a:ln>
          <a:scene3d>
            <a:camera prst="orthographicFront"/>
            <a:lightRig rig="threePt" dir="t"/>
          </a:scene3d>
          <a:sp3d extrusionH="76200">
            <a:bevelT w="25400"/>
            <a:extrusionClr>
              <a:schemeClr val="accent5">
                <a:lumMod val="75000"/>
              </a:schemeClr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32006" y="177628"/>
            <a:ext cx="7259594" cy="431972"/>
          </a:xfrm>
        </p:spPr>
        <p:txBody>
          <a:bodyPr/>
          <a:lstStyle/>
          <a:p>
            <a:pPr algn="r"/>
            <a: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Порядок осуществления административного производства в Федеральном казначействе</a:t>
            </a: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3763151" y="643976"/>
            <a:ext cx="1790363" cy="430901"/>
          </a:xfrm>
          <a:prstGeom prst="roundRect">
            <a:avLst/>
          </a:prstGeom>
          <a:gradFill>
            <a:gsLst>
              <a:gs pos="12000">
                <a:srgbClr val="8488C4"/>
              </a:gs>
              <a:gs pos="53000">
                <a:srgbClr val="D4DEFF"/>
              </a:gs>
              <a:gs pos="83000">
                <a:srgbClr val="D4DEFF"/>
              </a:gs>
            </a:gsLst>
            <a:lin ang="5400000" scaled="0"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КОАП</a:t>
            </a:r>
          </a:p>
        </p:txBody>
      </p:sp>
      <p:cxnSp>
        <p:nvCxnSpPr>
          <p:cNvPr id="36" name="Прямая соединительная линия 35"/>
          <p:cNvCxnSpPr>
            <a:stCxn id="34" idx="2"/>
          </p:cNvCxnSpPr>
          <p:nvPr/>
        </p:nvCxnSpPr>
        <p:spPr>
          <a:xfrm flipH="1">
            <a:off x="4658332" y="1074877"/>
            <a:ext cx="1" cy="127449"/>
          </a:xfrm>
          <a:prstGeom prst="line">
            <a:avLst/>
          </a:prstGeom>
          <a:ln w="2222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V="1">
            <a:off x="3197752" y="1202326"/>
            <a:ext cx="3069864" cy="4764"/>
          </a:xfrm>
          <a:prstGeom prst="line">
            <a:avLst/>
          </a:prstGeom>
          <a:ln w="2222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Прямоугольник 43"/>
          <p:cNvSpPr/>
          <p:nvPr/>
        </p:nvSpPr>
        <p:spPr>
          <a:xfrm>
            <a:off x="2469471" y="1469063"/>
            <a:ext cx="1456567" cy="46124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alpha val="42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000000" scaled="0"/>
            <a:tileRect l="-100000" b="-100000"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асть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 статьи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28.3 КоАП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5421632" y="1469064"/>
            <a:ext cx="1456567" cy="46124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alpha val="42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000000" scaled="0"/>
            <a:tileRect l="-100000" b="-100000"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асть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статьи 23.7 КоАП</a:t>
            </a:r>
          </a:p>
        </p:txBody>
      </p:sp>
      <p:cxnSp>
        <p:nvCxnSpPr>
          <p:cNvPr id="49" name="Прямая со стрелкой 48"/>
          <p:cNvCxnSpPr/>
          <p:nvPr/>
        </p:nvCxnSpPr>
        <p:spPr>
          <a:xfrm>
            <a:off x="3199083" y="1216988"/>
            <a:ext cx="0" cy="252075"/>
          </a:xfrm>
          <a:prstGeom prst="straightConnector1">
            <a:avLst/>
          </a:prstGeom>
          <a:ln w="22225">
            <a:solidFill>
              <a:schemeClr val="accent3">
                <a:lumMod val="75000"/>
              </a:schemeClr>
            </a:solidFill>
            <a:tailEnd type="arrow"/>
          </a:ln>
          <a:scene3d>
            <a:camera prst="orthographicFront"/>
            <a:lightRig rig="threePt" dir="t"/>
          </a:scene3d>
          <a:sp3d extrusionH="76200">
            <a:bevelT w="25400"/>
            <a:extrusionClr>
              <a:schemeClr val="accent5">
                <a:lumMod val="75000"/>
              </a:schemeClr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 flipH="1">
            <a:off x="6254519" y="1207090"/>
            <a:ext cx="1" cy="269707"/>
          </a:xfrm>
          <a:prstGeom prst="straightConnector1">
            <a:avLst/>
          </a:prstGeom>
          <a:ln w="22225">
            <a:solidFill>
              <a:schemeClr val="accent3">
                <a:lumMod val="75000"/>
              </a:schemeClr>
            </a:solidFill>
            <a:tailEnd type="arrow"/>
          </a:ln>
          <a:scene3d>
            <a:camera prst="orthographicFront"/>
            <a:lightRig rig="threePt" dir="t"/>
          </a:scene3d>
          <a:sp3d extrusionH="76200">
            <a:bevelT w="25400"/>
            <a:extrusionClr>
              <a:schemeClr val="accent5">
                <a:lumMod val="75000"/>
              </a:schemeClr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3196424" y="2196643"/>
            <a:ext cx="932691" cy="8850"/>
          </a:xfrm>
          <a:prstGeom prst="line">
            <a:avLst/>
          </a:prstGeom>
          <a:ln w="2222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>
            <a:stCxn id="44" idx="2"/>
          </p:cNvCxnSpPr>
          <p:nvPr/>
        </p:nvCxnSpPr>
        <p:spPr>
          <a:xfrm flipH="1">
            <a:off x="3196424" y="1930309"/>
            <a:ext cx="1331" cy="266334"/>
          </a:xfrm>
          <a:prstGeom prst="line">
            <a:avLst/>
          </a:prstGeom>
          <a:ln w="2222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 flipH="1">
            <a:off x="6254519" y="1924261"/>
            <a:ext cx="1" cy="289064"/>
          </a:xfrm>
          <a:prstGeom prst="line">
            <a:avLst/>
          </a:prstGeom>
          <a:ln w="2222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Скругленный прямоугольник 76"/>
          <p:cNvSpPr/>
          <p:nvPr/>
        </p:nvSpPr>
        <p:spPr>
          <a:xfrm>
            <a:off x="4129114" y="1980939"/>
            <a:ext cx="1062080" cy="449108"/>
          </a:xfrm>
          <a:prstGeom prst="roundRect">
            <a:avLst/>
          </a:prstGeom>
          <a:gradFill>
            <a:gsLst>
              <a:gs pos="0">
                <a:schemeClr val="bg2">
                  <a:lumMod val="75000"/>
                </a:schemeClr>
              </a:gs>
              <a:gs pos="53000">
                <a:schemeClr val="accent3">
                  <a:lumMod val="40000"/>
                  <a:lumOff val="60000"/>
                </a:schemeClr>
              </a:gs>
              <a:gs pos="83000">
                <a:srgbClr val="D4DEFF">
                  <a:alpha val="44000"/>
                </a:srgbClr>
              </a:gs>
            </a:gsLst>
            <a:lin ang="16200000" scaled="0"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2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ФК</a:t>
            </a:r>
          </a:p>
        </p:txBody>
      </p:sp>
      <p:cxnSp>
        <p:nvCxnSpPr>
          <p:cNvPr id="87" name="Прямая со стрелкой 86"/>
          <p:cNvCxnSpPr/>
          <p:nvPr/>
        </p:nvCxnSpPr>
        <p:spPr>
          <a:xfrm flipH="1">
            <a:off x="1941754" y="2580408"/>
            <a:ext cx="5715" cy="161007"/>
          </a:xfrm>
          <a:prstGeom prst="straightConnector1">
            <a:avLst/>
          </a:prstGeom>
          <a:ln w="22225">
            <a:solidFill>
              <a:schemeClr val="accent3">
                <a:lumMod val="75000"/>
              </a:schemeClr>
            </a:solidFill>
            <a:tailEnd type="arrow"/>
          </a:ln>
          <a:scene3d>
            <a:camera prst="orthographicFront"/>
            <a:lightRig rig="threePt" dir="t"/>
          </a:scene3d>
          <a:sp3d extrusionH="76200">
            <a:bevelT w="25400"/>
            <a:extrusionClr>
              <a:schemeClr val="accent5">
                <a:lumMod val="75000"/>
              </a:schemeClr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/>
          <p:nvPr/>
        </p:nvCxnSpPr>
        <p:spPr>
          <a:xfrm flipH="1">
            <a:off x="7710698" y="2586655"/>
            <a:ext cx="4703" cy="154760"/>
          </a:xfrm>
          <a:prstGeom prst="straightConnector1">
            <a:avLst/>
          </a:prstGeom>
          <a:ln w="22225">
            <a:solidFill>
              <a:schemeClr val="accent3">
                <a:lumMod val="75000"/>
              </a:schemeClr>
            </a:solidFill>
            <a:tailEnd type="arrow"/>
          </a:ln>
          <a:scene3d>
            <a:camera prst="orthographicFront"/>
            <a:lightRig rig="threePt" dir="t"/>
          </a:scene3d>
          <a:sp3d extrusionH="76200">
            <a:bevelT w="25400"/>
            <a:extrusionClr>
              <a:schemeClr val="accent5">
                <a:lumMod val="75000"/>
              </a:schemeClr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Прямоугольник 88"/>
          <p:cNvSpPr/>
          <p:nvPr/>
        </p:nvSpPr>
        <p:spPr>
          <a:xfrm>
            <a:off x="1219185" y="2756279"/>
            <a:ext cx="1456567" cy="46124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alpha val="42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000000" scaled="0"/>
            <a:tileRect l="-100000" b="-100000"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Приказ ФК от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14.06.2016 № 9н</a:t>
            </a:r>
          </a:p>
        </p:txBody>
      </p:sp>
      <p:sp>
        <p:nvSpPr>
          <p:cNvPr id="90" name="Прямоугольник 89"/>
          <p:cNvSpPr/>
          <p:nvPr/>
        </p:nvSpPr>
        <p:spPr>
          <a:xfrm>
            <a:off x="6930027" y="2741415"/>
            <a:ext cx="1456567" cy="46124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alpha val="42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000000" scaled="0"/>
            <a:tileRect l="-100000" b="-100000"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Приказ ФК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17.05.2016 № 151</a:t>
            </a:r>
          </a:p>
        </p:txBody>
      </p:sp>
      <p:cxnSp>
        <p:nvCxnSpPr>
          <p:cNvPr id="92" name="Прямая соединительная линия 91"/>
          <p:cNvCxnSpPr>
            <a:stCxn id="89" idx="2"/>
          </p:cNvCxnSpPr>
          <p:nvPr/>
        </p:nvCxnSpPr>
        <p:spPr>
          <a:xfrm>
            <a:off x="1947469" y="3217525"/>
            <a:ext cx="0" cy="84906"/>
          </a:xfrm>
          <a:prstGeom prst="line">
            <a:avLst/>
          </a:prstGeom>
          <a:ln w="2222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>
            <a:stCxn id="90" idx="2"/>
          </p:cNvCxnSpPr>
          <p:nvPr/>
        </p:nvCxnSpPr>
        <p:spPr>
          <a:xfrm flipH="1">
            <a:off x="7658310" y="3202661"/>
            <a:ext cx="1" cy="99770"/>
          </a:xfrm>
          <a:prstGeom prst="line">
            <a:avLst/>
          </a:prstGeom>
          <a:ln w="2222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1945192" y="3292906"/>
            <a:ext cx="5713118" cy="4762"/>
          </a:xfrm>
          <a:prstGeom prst="line">
            <a:avLst/>
          </a:prstGeom>
          <a:ln w="2222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Стрелка вниз 98"/>
          <p:cNvSpPr/>
          <p:nvPr/>
        </p:nvSpPr>
        <p:spPr>
          <a:xfrm>
            <a:off x="4549244" y="3312701"/>
            <a:ext cx="252413" cy="157163"/>
          </a:xfrm>
          <a:prstGeom prst="downArrow">
            <a:avLst/>
          </a:prstGeom>
          <a:gradFill>
            <a:gsLst>
              <a:gs pos="0">
                <a:schemeClr val="bg2">
                  <a:lumMod val="75000"/>
                </a:schemeClr>
              </a:gs>
              <a:gs pos="53000">
                <a:schemeClr val="accent3">
                  <a:lumMod val="40000"/>
                  <a:lumOff val="60000"/>
                </a:schemeClr>
              </a:gs>
              <a:gs pos="83000">
                <a:schemeClr val="bg1">
                  <a:lumMod val="50000"/>
                </a:schemeClr>
              </a:gs>
            </a:gsLst>
            <a:lin ang="5400000" scaled="0"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Скругленный прямоугольник 100"/>
          <p:cNvSpPr/>
          <p:nvPr/>
        </p:nvSpPr>
        <p:spPr>
          <a:xfrm>
            <a:off x="2660912" y="3487310"/>
            <a:ext cx="4029075" cy="58327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alpha val="42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000000" scaled="0"/>
            <a:tileRect l="-100000" b="-100000"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Порядок осуществления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производства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делам об административных правонарушениях</a:t>
            </a:r>
          </a:p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(приказ ФК от 30.11.2016 № 437)</a:t>
            </a:r>
          </a:p>
        </p:txBody>
      </p:sp>
      <p:cxnSp>
        <p:nvCxnSpPr>
          <p:cNvPr id="104" name="Прямая со стрелкой 103"/>
          <p:cNvCxnSpPr/>
          <p:nvPr/>
        </p:nvCxnSpPr>
        <p:spPr>
          <a:xfrm>
            <a:off x="913316" y="4166846"/>
            <a:ext cx="1" cy="291257"/>
          </a:xfrm>
          <a:prstGeom prst="straightConnector1">
            <a:avLst/>
          </a:prstGeom>
          <a:ln w="22225">
            <a:solidFill>
              <a:schemeClr val="accent3">
                <a:lumMod val="75000"/>
              </a:schemeClr>
            </a:solidFill>
            <a:tailEnd type="arrow"/>
          </a:ln>
          <a:scene3d>
            <a:camera prst="orthographicFront"/>
            <a:lightRig rig="threePt" dir="t"/>
          </a:scene3d>
          <a:sp3d extrusionH="76200">
            <a:bevelT w="25400"/>
            <a:extrusionClr>
              <a:schemeClr val="accent5">
                <a:lumMod val="75000"/>
              </a:schemeClr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 стрелкой 104"/>
          <p:cNvCxnSpPr/>
          <p:nvPr/>
        </p:nvCxnSpPr>
        <p:spPr>
          <a:xfrm>
            <a:off x="8431516" y="4166846"/>
            <a:ext cx="6069" cy="309521"/>
          </a:xfrm>
          <a:prstGeom prst="straightConnector1">
            <a:avLst/>
          </a:prstGeom>
          <a:ln w="22225">
            <a:solidFill>
              <a:schemeClr val="accent3">
                <a:lumMod val="75000"/>
              </a:schemeClr>
            </a:solidFill>
            <a:tailEnd type="arrow"/>
          </a:ln>
          <a:scene3d>
            <a:camera prst="orthographicFront"/>
            <a:lightRig rig="threePt" dir="t"/>
          </a:scene3d>
          <a:sp3d extrusionH="76200">
            <a:bevelT w="25400"/>
            <a:extrusionClr>
              <a:schemeClr val="accent5">
                <a:lumMod val="75000"/>
              </a:schemeClr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 стрелкой 110"/>
          <p:cNvCxnSpPr/>
          <p:nvPr/>
        </p:nvCxnSpPr>
        <p:spPr>
          <a:xfrm>
            <a:off x="2785280" y="4166846"/>
            <a:ext cx="3866" cy="296021"/>
          </a:xfrm>
          <a:prstGeom prst="straightConnector1">
            <a:avLst/>
          </a:prstGeom>
          <a:ln w="22225">
            <a:solidFill>
              <a:schemeClr val="accent3">
                <a:lumMod val="75000"/>
              </a:schemeClr>
            </a:solidFill>
            <a:tailEnd type="arrow"/>
          </a:ln>
          <a:scene3d>
            <a:camera prst="orthographicFront"/>
            <a:lightRig rig="threePt" dir="t"/>
          </a:scene3d>
          <a:sp3d extrusionH="76200">
            <a:bevelT w="25400"/>
            <a:extrusionClr>
              <a:schemeClr val="accent5">
                <a:lumMod val="75000"/>
              </a:schemeClr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 стрелкой 111"/>
          <p:cNvCxnSpPr/>
          <p:nvPr/>
        </p:nvCxnSpPr>
        <p:spPr>
          <a:xfrm flipH="1">
            <a:off x="4263195" y="4159209"/>
            <a:ext cx="1492" cy="298894"/>
          </a:xfrm>
          <a:prstGeom prst="straightConnector1">
            <a:avLst/>
          </a:prstGeom>
          <a:ln w="22225">
            <a:solidFill>
              <a:schemeClr val="accent3">
                <a:lumMod val="75000"/>
              </a:schemeClr>
            </a:solidFill>
            <a:tailEnd type="arrow"/>
          </a:ln>
          <a:scene3d>
            <a:camera prst="orthographicFront"/>
            <a:lightRig rig="threePt" dir="t"/>
          </a:scene3d>
          <a:sp3d extrusionH="76200">
            <a:bevelT w="25400"/>
            <a:extrusionClr>
              <a:schemeClr val="accent5">
                <a:lumMod val="75000"/>
              </a:schemeClr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 стрелкой 112"/>
          <p:cNvCxnSpPr/>
          <p:nvPr/>
        </p:nvCxnSpPr>
        <p:spPr>
          <a:xfrm>
            <a:off x="6194606" y="4154318"/>
            <a:ext cx="1" cy="286495"/>
          </a:xfrm>
          <a:prstGeom prst="straightConnector1">
            <a:avLst/>
          </a:prstGeom>
          <a:ln w="22225">
            <a:solidFill>
              <a:schemeClr val="accent3">
                <a:lumMod val="75000"/>
              </a:schemeClr>
            </a:solidFill>
            <a:tailEnd type="arrow"/>
          </a:ln>
          <a:scene3d>
            <a:camera prst="orthographicFront"/>
            <a:lightRig rig="threePt" dir="t"/>
          </a:scene3d>
          <a:sp3d extrusionH="76200">
            <a:bevelT w="25400"/>
            <a:extrusionClr>
              <a:schemeClr val="accent5">
                <a:lumMod val="75000"/>
              </a:schemeClr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Прямоугольник 115"/>
          <p:cNvSpPr/>
          <p:nvPr/>
        </p:nvSpPr>
        <p:spPr>
          <a:xfrm>
            <a:off x="141047" y="4479132"/>
            <a:ext cx="1544540" cy="66436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alpha val="42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000000" scaled="0"/>
            <a:tileRect l="-100000" b="-100000"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Общие требования к учету, оформлению, ведению и хранению материалов дел об административных правонарушениях</a:t>
            </a:r>
          </a:p>
        </p:txBody>
      </p:sp>
      <p:sp>
        <p:nvSpPr>
          <p:cNvPr id="117" name="Прямоугольник 116"/>
          <p:cNvSpPr/>
          <p:nvPr/>
        </p:nvSpPr>
        <p:spPr>
          <a:xfrm>
            <a:off x="1941754" y="4472940"/>
            <a:ext cx="1642017" cy="67178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alpha val="42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000000" scaled="0"/>
            <a:tileRect l="-100000" b="-100000"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Порядок действий должностных лиц Федерального казначейства при возбуждении дел об административных правонарушениях</a:t>
            </a:r>
          </a:p>
        </p:txBody>
      </p:sp>
      <p:sp>
        <p:nvSpPr>
          <p:cNvPr id="118" name="Прямоугольник 117"/>
          <p:cNvSpPr/>
          <p:nvPr/>
        </p:nvSpPr>
        <p:spPr>
          <a:xfrm>
            <a:off x="3662769" y="4472940"/>
            <a:ext cx="1528424" cy="67178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alpha val="42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000000" scaled="0"/>
            <a:tileRect l="-100000" b="-100000"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Вопросы организации работы по рассмотрению дел об административных правонарушениях</a:t>
            </a:r>
          </a:p>
        </p:txBody>
      </p:sp>
      <p:sp>
        <p:nvSpPr>
          <p:cNvPr id="119" name="Прямоугольник 118"/>
          <p:cNvSpPr/>
          <p:nvPr/>
        </p:nvSpPr>
        <p:spPr>
          <a:xfrm>
            <a:off x="5330887" y="4476366"/>
            <a:ext cx="1727440" cy="66767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alpha val="42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000000" scaled="0"/>
            <a:tileRect l="-100000" b="-100000"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Порядок действий должностных лиц Федерального казначейства при пересмотре постановлений по делам об административных правонарушениях</a:t>
            </a:r>
          </a:p>
        </p:txBody>
      </p:sp>
      <p:sp>
        <p:nvSpPr>
          <p:cNvPr id="120" name="Прямоугольник 119"/>
          <p:cNvSpPr/>
          <p:nvPr/>
        </p:nvSpPr>
        <p:spPr>
          <a:xfrm>
            <a:off x="7171859" y="4467628"/>
            <a:ext cx="1774975" cy="67814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alpha val="42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000000" scaled="0"/>
            <a:tileRect l="-100000" b="-100000"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Порядок действий должностных лиц Федерального казначейства при исполнении постановлений по делам об административных правонарушениях</a:t>
            </a:r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>
            <a:off x="5191193" y="2219372"/>
            <a:ext cx="1076423" cy="0"/>
          </a:xfrm>
          <a:prstGeom prst="line">
            <a:avLst/>
          </a:prstGeom>
          <a:ln w="2222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flipV="1">
            <a:off x="913317" y="4154318"/>
            <a:ext cx="7524268" cy="12528"/>
          </a:xfrm>
          <a:prstGeom prst="line">
            <a:avLst/>
          </a:prstGeom>
          <a:ln w="2222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>
            <a:off x="1941754" y="2575646"/>
            <a:ext cx="5773647" cy="4762"/>
          </a:xfrm>
          <a:prstGeom prst="line">
            <a:avLst/>
          </a:prstGeom>
          <a:ln w="2222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>
            <a:stCxn id="77" idx="2"/>
          </p:cNvCxnSpPr>
          <p:nvPr/>
        </p:nvCxnSpPr>
        <p:spPr>
          <a:xfrm flipH="1">
            <a:off x="4658332" y="2430047"/>
            <a:ext cx="1822" cy="156608"/>
          </a:xfrm>
          <a:prstGeom prst="straightConnector1">
            <a:avLst/>
          </a:prstGeom>
          <a:ln w="22225">
            <a:solidFill>
              <a:schemeClr val="accent3">
                <a:lumMod val="75000"/>
              </a:schemeClr>
            </a:solidFill>
            <a:tailEnd type="arrow"/>
          </a:ln>
          <a:scene3d>
            <a:camera prst="orthographicFront"/>
            <a:lightRig rig="threePt" dir="t"/>
          </a:scene3d>
          <a:sp3d extrusionH="76200">
            <a:bevelT w="25400"/>
            <a:extrusionClr>
              <a:schemeClr val="accent5">
                <a:lumMod val="75000"/>
              </a:schemeClr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32006" y="101380"/>
            <a:ext cx="7259594" cy="381663"/>
          </a:xfrm>
        </p:spPr>
        <p:txBody>
          <a:bodyPr/>
          <a:lstStyle/>
          <a:p>
            <a:pPr algn="r"/>
            <a: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Стадии осуществления в Федеральном казначействе    производства по делам об административных правонарушениях</a:t>
            </a: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2757489" y="554604"/>
            <a:ext cx="4036219" cy="274072"/>
          </a:xfrm>
          <a:prstGeom prst="roundRect">
            <a:avLst/>
          </a:prstGeom>
          <a:pattFill prst="dkUpDiag">
            <a:fgClr>
              <a:schemeClr val="accent2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79" tIns="34289" rIns="68579" bIns="3428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Порядок в соответствии приказом ФК от 30.11.2016 № 437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1000124" y="977762"/>
            <a:ext cx="1568391" cy="314325"/>
          </a:xfrm>
          <a:prstGeom prst="rect">
            <a:avLst/>
          </a:prstGeom>
          <a:solidFill>
            <a:srgbClr val="C9A6E4">
              <a:alpha val="55000"/>
            </a:srgb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I.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Возбуждение дела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3953056" y="1007270"/>
            <a:ext cx="1650307" cy="314325"/>
          </a:xfrm>
          <a:prstGeom prst="rect">
            <a:avLst/>
          </a:prstGeom>
          <a:solidFill>
            <a:srgbClr val="C9A6E4">
              <a:alpha val="55000"/>
            </a:srgb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Рассмотрение дела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6955048" y="977762"/>
            <a:ext cx="1669211" cy="329544"/>
          </a:xfrm>
          <a:prstGeom prst="rect">
            <a:avLst/>
          </a:prstGeom>
          <a:solidFill>
            <a:srgbClr val="C9A6E4">
              <a:alpha val="55000"/>
            </a:srgb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Исполнение постановления по делу</a:t>
            </a: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>
            <a:off x="3157537" y="942976"/>
            <a:ext cx="14288" cy="4093369"/>
          </a:xfrm>
          <a:prstGeom prst="line">
            <a:avLst/>
          </a:prstGeom>
          <a:ln w="25400">
            <a:solidFill>
              <a:srgbClr val="7030A0">
                <a:alpha val="80000"/>
              </a:srgb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6522784" y="968855"/>
            <a:ext cx="14288" cy="4093369"/>
          </a:xfrm>
          <a:prstGeom prst="line">
            <a:avLst/>
          </a:prstGeom>
          <a:ln w="25400">
            <a:solidFill>
              <a:srgbClr val="7030A0">
                <a:alpha val="80000"/>
              </a:srgb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Скругленный прямоугольник 41"/>
          <p:cNvSpPr/>
          <p:nvPr/>
        </p:nvSpPr>
        <p:spPr>
          <a:xfrm>
            <a:off x="2150270" y="1521619"/>
            <a:ext cx="5436393" cy="392906"/>
          </a:xfrm>
          <a:prstGeom prst="roundRect">
            <a:avLst/>
          </a:prstGeom>
          <a:gradFill>
            <a:gsLst>
              <a:gs pos="12000">
                <a:srgbClr val="8488C4"/>
              </a:gs>
              <a:gs pos="53000">
                <a:srgbClr val="D4DEFF"/>
              </a:gs>
              <a:gs pos="83000">
                <a:srgbClr val="D4DEFF"/>
              </a:gs>
            </a:gsLst>
            <a:lin ang="5400000" scaled="0"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1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ЮРИДИЧЕСКОЕ УПРАВЛЕНИЕ</a:t>
            </a:r>
          </a:p>
        </p:txBody>
      </p:sp>
      <p:sp>
        <p:nvSpPr>
          <p:cNvPr id="51" name="Прямоугольник с двумя скругленными соседними углами 50"/>
          <p:cNvSpPr/>
          <p:nvPr/>
        </p:nvSpPr>
        <p:spPr>
          <a:xfrm>
            <a:off x="407193" y="4321836"/>
            <a:ext cx="592931" cy="564491"/>
          </a:xfrm>
          <a:prstGeom prst="round2SameRect">
            <a:avLst/>
          </a:prstGeom>
          <a:gradFill>
            <a:gsLst>
              <a:gs pos="12000">
                <a:srgbClr val="8488C4"/>
              </a:gs>
              <a:gs pos="53000">
                <a:srgbClr val="D4DEFF"/>
              </a:gs>
              <a:gs pos="83000">
                <a:srgbClr val="D4DEFF"/>
              </a:gs>
            </a:gsLst>
            <a:lin ang="5400000" scaled="0"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1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КРУ</a:t>
            </a:r>
          </a:p>
        </p:txBody>
      </p:sp>
      <p:sp>
        <p:nvSpPr>
          <p:cNvPr id="54" name="Прямоугольник с двумя скругленными соседними углами 53"/>
          <p:cNvSpPr/>
          <p:nvPr/>
        </p:nvSpPr>
        <p:spPr>
          <a:xfrm>
            <a:off x="1994338" y="4321835"/>
            <a:ext cx="928688" cy="575415"/>
          </a:xfrm>
          <a:prstGeom prst="round2SameRect">
            <a:avLst/>
          </a:prstGeom>
          <a:gradFill>
            <a:gsLst>
              <a:gs pos="12000">
                <a:srgbClr val="8488C4"/>
              </a:gs>
              <a:gs pos="53000">
                <a:srgbClr val="D4DEFF"/>
              </a:gs>
              <a:gs pos="83000">
                <a:srgbClr val="D4DEFF"/>
              </a:gs>
            </a:gsLst>
            <a:lin ang="5400000" scaled="0"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Управление по надзору за аудиторской деятельностью</a:t>
            </a:r>
          </a:p>
        </p:txBody>
      </p:sp>
      <p:sp>
        <p:nvSpPr>
          <p:cNvPr id="53" name="Прямоугольник с двумя скругленными соседними углами 52"/>
          <p:cNvSpPr/>
          <p:nvPr/>
        </p:nvSpPr>
        <p:spPr>
          <a:xfrm>
            <a:off x="1092995" y="4321835"/>
            <a:ext cx="796191" cy="571635"/>
          </a:xfrm>
          <a:prstGeom prst="round2SameRect">
            <a:avLst/>
          </a:prstGeom>
          <a:gradFill>
            <a:gsLst>
              <a:gs pos="12000">
                <a:srgbClr val="8488C4"/>
              </a:gs>
              <a:gs pos="53000">
                <a:srgbClr val="D4DEFF"/>
              </a:gs>
              <a:gs pos="83000">
                <a:srgbClr val="D4DEFF"/>
              </a:gs>
            </a:gsLst>
            <a:lin ang="5400000" scaled="0"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Управление по контролю в сфере контрактных отношений</a:t>
            </a:r>
          </a:p>
        </p:txBody>
      </p:sp>
      <p:sp>
        <p:nvSpPr>
          <p:cNvPr id="55" name="Горизонтальный свиток 54"/>
          <p:cNvSpPr/>
          <p:nvPr/>
        </p:nvSpPr>
        <p:spPr>
          <a:xfrm>
            <a:off x="407194" y="3539365"/>
            <a:ext cx="1371601" cy="396843"/>
          </a:xfrm>
          <a:prstGeom prst="horizontalScroll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alpha val="42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000000" scaled="0"/>
            <a:tileRect l="-100000" b="-100000"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ПРОТОКОЛ</a:t>
            </a:r>
          </a:p>
        </p:txBody>
      </p:sp>
      <p:sp>
        <p:nvSpPr>
          <p:cNvPr id="60" name="Прямоугольник с двумя вырезанными противолежащими углами 59"/>
          <p:cNvSpPr/>
          <p:nvPr/>
        </p:nvSpPr>
        <p:spPr>
          <a:xfrm>
            <a:off x="2705382" y="2778079"/>
            <a:ext cx="1135856" cy="385763"/>
          </a:xfrm>
          <a:prstGeom prst="snip2DiagRect">
            <a:avLst/>
          </a:prstGeom>
          <a:gradFill>
            <a:gsLst>
              <a:gs pos="12000">
                <a:srgbClr val="8488C4"/>
              </a:gs>
              <a:gs pos="53000">
                <a:srgbClr val="D4DEFF"/>
              </a:gs>
              <a:gs pos="83000">
                <a:srgbClr val="D4DEFF"/>
              </a:gs>
            </a:gsLst>
            <a:lin ang="5400000" scaled="0"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1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</a:t>
            </a:r>
          </a:p>
        </p:txBody>
      </p:sp>
      <p:cxnSp>
        <p:nvCxnSpPr>
          <p:cNvPr id="63" name="Соединительная линия уступом 62"/>
          <p:cNvCxnSpPr>
            <a:stCxn id="57" idx="0"/>
            <a:endCxn id="60" idx="1"/>
          </p:cNvCxnSpPr>
          <p:nvPr/>
        </p:nvCxnSpPr>
        <p:spPr>
          <a:xfrm rot="5400000" flipH="1" flipV="1">
            <a:off x="2653432" y="2969092"/>
            <a:ext cx="425129" cy="814627"/>
          </a:xfrm>
          <a:prstGeom prst="bentConnector3">
            <a:avLst>
              <a:gd name="adj1" fmla="val 47725"/>
            </a:avLst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Соединительная линия уступом 70"/>
          <p:cNvCxnSpPr/>
          <p:nvPr/>
        </p:nvCxnSpPr>
        <p:spPr>
          <a:xfrm rot="10800000" flipV="1">
            <a:off x="85726" y="1618060"/>
            <a:ext cx="2064545" cy="1"/>
          </a:xfrm>
          <a:prstGeom prst="bentConnector3">
            <a:avLst>
              <a:gd name="adj1" fmla="val 50000"/>
            </a:avLst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82153" y="1618060"/>
            <a:ext cx="15002" cy="342257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>
            <a:off x="95726" y="5037774"/>
            <a:ext cx="1395363" cy="2856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 стрелкой 94"/>
          <p:cNvCxnSpPr/>
          <p:nvPr/>
        </p:nvCxnSpPr>
        <p:spPr>
          <a:xfrm flipH="1" flipV="1">
            <a:off x="696517" y="4882755"/>
            <a:ext cx="3572" cy="146447"/>
          </a:xfrm>
          <a:prstGeom prst="straightConnector1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 стрелкой 109"/>
          <p:cNvCxnSpPr/>
          <p:nvPr/>
        </p:nvCxnSpPr>
        <p:spPr>
          <a:xfrm flipH="1">
            <a:off x="2600865" y="1921536"/>
            <a:ext cx="2" cy="433477"/>
          </a:xfrm>
          <a:prstGeom prst="straightConnector1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Прямая со стрелкой 140"/>
          <p:cNvCxnSpPr/>
          <p:nvPr/>
        </p:nvCxnSpPr>
        <p:spPr>
          <a:xfrm flipH="1">
            <a:off x="3448411" y="1915066"/>
            <a:ext cx="6470" cy="854015"/>
          </a:xfrm>
          <a:prstGeom prst="straightConnector1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Прямая со стрелкой 144"/>
          <p:cNvCxnSpPr>
            <a:stCxn id="54" idx="3"/>
            <a:endCxn id="57" idx="2"/>
          </p:cNvCxnSpPr>
          <p:nvPr/>
        </p:nvCxnSpPr>
        <p:spPr>
          <a:xfrm flipV="1">
            <a:off x="2458683" y="3886601"/>
            <a:ext cx="1" cy="435234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>
            <a:stCxn id="51" idx="3"/>
          </p:cNvCxnSpPr>
          <p:nvPr/>
        </p:nvCxnSpPr>
        <p:spPr>
          <a:xfrm flipV="1">
            <a:off x="703659" y="3886141"/>
            <a:ext cx="0" cy="435695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>
            <a:stCxn id="53" idx="3"/>
          </p:cNvCxnSpPr>
          <p:nvPr/>
        </p:nvCxnSpPr>
        <p:spPr>
          <a:xfrm flipV="1">
            <a:off x="1491089" y="3875216"/>
            <a:ext cx="0" cy="446619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Горизонтальный свиток 56"/>
          <p:cNvSpPr/>
          <p:nvPr/>
        </p:nvSpPr>
        <p:spPr>
          <a:xfrm>
            <a:off x="1842715" y="3539363"/>
            <a:ext cx="1231934" cy="396843"/>
          </a:xfrm>
          <a:prstGeom prst="horizontalScroll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alpha val="42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000000" scaled="0"/>
            <a:tileRect l="-100000" b="-100000"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ПРОТОКОЛ</a:t>
            </a:r>
            <a:endParaRPr lang="ru-RU" sz="12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7" name="Соединительная линия уступом 76"/>
          <p:cNvCxnSpPr>
            <a:stCxn id="55" idx="0"/>
          </p:cNvCxnSpPr>
          <p:nvPr/>
        </p:nvCxnSpPr>
        <p:spPr>
          <a:xfrm rot="5400000" flipH="1" flipV="1">
            <a:off x="748463" y="2187163"/>
            <a:ext cx="1746340" cy="1057277"/>
          </a:xfrm>
          <a:prstGeom prst="bentConnector3">
            <a:avLst>
              <a:gd name="adj1" fmla="val 99966"/>
            </a:avLst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 стрелкой 105"/>
          <p:cNvCxnSpPr/>
          <p:nvPr/>
        </p:nvCxnSpPr>
        <p:spPr>
          <a:xfrm flipV="1">
            <a:off x="1491089" y="4893470"/>
            <a:ext cx="0" cy="147161"/>
          </a:xfrm>
          <a:prstGeom prst="straightConnector1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Овал 29"/>
          <p:cNvSpPr/>
          <p:nvPr/>
        </p:nvSpPr>
        <p:spPr>
          <a:xfrm>
            <a:off x="964003" y="2549107"/>
            <a:ext cx="265262" cy="245852"/>
          </a:xfrm>
          <a:prstGeom prst="ellipse">
            <a:avLst/>
          </a:prstGeom>
          <a:solidFill>
            <a:schemeClr val="bg1"/>
          </a:solidFill>
          <a:ln w="2222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Овал 35"/>
          <p:cNvSpPr/>
          <p:nvPr/>
        </p:nvSpPr>
        <p:spPr>
          <a:xfrm>
            <a:off x="2753985" y="3258630"/>
            <a:ext cx="265262" cy="245852"/>
          </a:xfrm>
          <a:prstGeom prst="ellipse">
            <a:avLst/>
          </a:prstGeom>
          <a:solidFill>
            <a:schemeClr val="bg1"/>
          </a:solidFill>
          <a:ln w="2222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Овал 37"/>
          <p:cNvSpPr/>
          <p:nvPr/>
        </p:nvSpPr>
        <p:spPr>
          <a:xfrm>
            <a:off x="2467156" y="1975450"/>
            <a:ext cx="265262" cy="245852"/>
          </a:xfrm>
          <a:prstGeom prst="ellipse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43" name="Овал 42"/>
          <p:cNvSpPr/>
          <p:nvPr/>
        </p:nvSpPr>
        <p:spPr>
          <a:xfrm>
            <a:off x="3325483" y="1986235"/>
            <a:ext cx="265262" cy="245852"/>
          </a:xfrm>
          <a:prstGeom prst="ellipse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44" name="Овал 43"/>
          <p:cNvSpPr/>
          <p:nvPr/>
        </p:nvSpPr>
        <p:spPr>
          <a:xfrm>
            <a:off x="1766260" y="1494528"/>
            <a:ext cx="265262" cy="245852"/>
          </a:xfrm>
          <a:prstGeom prst="ellipse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 flipH="1">
            <a:off x="4224787" y="1915066"/>
            <a:ext cx="6470" cy="2574985"/>
          </a:xfrm>
          <a:prstGeom prst="line">
            <a:avLst/>
          </a:prstGeom>
          <a:ln w="22225">
            <a:solidFill>
              <a:srgbClr val="8487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4231257" y="2257964"/>
            <a:ext cx="278202" cy="0"/>
          </a:xfrm>
          <a:prstGeom prst="line">
            <a:avLst/>
          </a:prstGeom>
          <a:ln w="22225">
            <a:solidFill>
              <a:srgbClr val="8487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>
            <a:off x="4235569" y="2721635"/>
            <a:ext cx="278202" cy="0"/>
          </a:xfrm>
          <a:prstGeom prst="line">
            <a:avLst/>
          </a:prstGeom>
          <a:ln w="22225">
            <a:solidFill>
              <a:srgbClr val="8487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4239884" y="3204713"/>
            <a:ext cx="278202" cy="0"/>
          </a:xfrm>
          <a:prstGeom prst="line">
            <a:avLst/>
          </a:prstGeom>
          <a:ln w="22225">
            <a:solidFill>
              <a:srgbClr val="8487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4237727" y="3603686"/>
            <a:ext cx="278202" cy="0"/>
          </a:xfrm>
          <a:prstGeom prst="line">
            <a:avLst/>
          </a:prstGeom>
          <a:ln w="22225">
            <a:solidFill>
              <a:srgbClr val="8487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4235570" y="3970307"/>
            <a:ext cx="278202" cy="0"/>
          </a:xfrm>
          <a:prstGeom prst="line">
            <a:avLst/>
          </a:prstGeom>
          <a:ln w="22225">
            <a:solidFill>
              <a:srgbClr val="8487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Овал 73"/>
          <p:cNvSpPr/>
          <p:nvPr/>
        </p:nvSpPr>
        <p:spPr>
          <a:xfrm>
            <a:off x="4099705" y="1951729"/>
            <a:ext cx="265262" cy="245852"/>
          </a:xfrm>
          <a:prstGeom prst="ellipse">
            <a:avLst/>
          </a:prstGeom>
          <a:solidFill>
            <a:schemeClr val="bg1"/>
          </a:solidFill>
          <a:ln w="22225">
            <a:solidFill>
              <a:srgbClr val="8487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Скругленный прямоугольник 75"/>
          <p:cNvSpPr/>
          <p:nvPr/>
        </p:nvSpPr>
        <p:spPr>
          <a:xfrm>
            <a:off x="4509458" y="2109159"/>
            <a:ext cx="1895655" cy="317021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000000" scaled="0"/>
            <a:tileRect l="-100000" b="-100000"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Готовит проекты процессуальных документов</a:t>
            </a:r>
          </a:p>
        </p:txBody>
      </p:sp>
      <p:sp>
        <p:nvSpPr>
          <p:cNvPr id="78" name="Скругленный прямоугольник 77"/>
          <p:cNvSpPr/>
          <p:nvPr/>
        </p:nvSpPr>
        <p:spPr>
          <a:xfrm>
            <a:off x="4513772" y="2503818"/>
            <a:ext cx="1895655" cy="45288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000000" scaled="0"/>
            <a:tileRect l="-100000" b="-100000"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Извещает лиц, участвующих в деле, о времени и месте его рассмотрения</a:t>
            </a:r>
          </a:p>
        </p:txBody>
      </p:sp>
      <p:sp>
        <p:nvSpPr>
          <p:cNvPr id="79" name="Скругленный прямоугольник 78"/>
          <p:cNvSpPr/>
          <p:nvPr/>
        </p:nvSpPr>
        <p:spPr>
          <a:xfrm>
            <a:off x="4513772" y="3032186"/>
            <a:ext cx="1895655" cy="317021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000000" scaled="0"/>
            <a:tileRect l="-100000" b="-100000"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Организует рассмотрение дела должностным лицом  ЮУ</a:t>
            </a:r>
          </a:p>
        </p:txBody>
      </p:sp>
      <p:sp>
        <p:nvSpPr>
          <p:cNvPr id="80" name="Скругленный прямоугольник 79"/>
          <p:cNvSpPr/>
          <p:nvPr/>
        </p:nvSpPr>
        <p:spPr>
          <a:xfrm>
            <a:off x="4520242" y="3433313"/>
            <a:ext cx="1895655" cy="317021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000000" scaled="0"/>
            <a:tileRect l="-100000" b="-100000"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Осуществляет подготовку проекта постановления по делу</a:t>
            </a:r>
          </a:p>
        </p:txBody>
      </p:sp>
      <p:sp>
        <p:nvSpPr>
          <p:cNvPr id="82" name="Скругленный прямоугольник 81"/>
          <p:cNvSpPr/>
          <p:nvPr/>
        </p:nvSpPr>
        <p:spPr>
          <a:xfrm>
            <a:off x="3336266" y="4464171"/>
            <a:ext cx="1895655" cy="39465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000000" scaled="0"/>
            <a:tileRect l="-100000" b="-100000"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Готовит проект определения о передаче протокола и материалов дела в суд для дисквалификации</a:t>
            </a:r>
          </a:p>
        </p:txBody>
      </p:sp>
      <p:sp>
        <p:nvSpPr>
          <p:cNvPr id="83" name="Скругленный прямоугольник 82"/>
          <p:cNvSpPr/>
          <p:nvPr/>
        </p:nvSpPr>
        <p:spPr>
          <a:xfrm>
            <a:off x="1636862" y="2348542"/>
            <a:ext cx="1498839" cy="29545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000000" scaled="0"/>
            <a:tileRect l="-100000" b="-100000"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Принимает дело к производству</a:t>
            </a:r>
          </a:p>
        </p:txBody>
      </p:sp>
      <p:sp>
        <p:nvSpPr>
          <p:cNvPr id="86" name="Скругленный прямоугольник 85"/>
          <p:cNvSpPr/>
          <p:nvPr/>
        </p:nvSpPr>
        <p:spPr>
          <a:xfrm>
            <a:off x="198406" y="1479430"/>
            <a:ext cx="1498839" cy="29545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000000" scaled="0"/>
            <a:tileRect l="-100000" b="-100000"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Возвращает протокол и материалы дела</a:t>
            </a:r>
          </a:p>
        </p:txBody>
      </p:sp>
      <p:sp>
        <p:nvSpPr>
          <p:cNvPr id="87" name="Скругленный прямоугольник 86"/>
          <p:cNvSpPr/>
          <p:nvPr/>
        </p:nvSpPr>
        <p:spPr>
          <a:xfrm>
            <a:off x="3196087" y="2348543"/>
            <a:ext cx="1182898" cy="291141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000000" scaled="0"/>
            <a:tileRect l="-100000" b="-100000"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Направляет дело по подведомственности</a:t>
            </a:r>
          </a:p>
        </p:txBody>
      </p:sp>
      <p:cxnSp>
        <p:nvCxnSpPr>
          <p:cNvPr id="90" name="Прямая со стрелкой 89"/>
          <p:cNvCxnSpPr/>
          <p:nvPr/>
        </p:nvCxnSpPr>
        <p:spPr>
          <a:xfrm flipV="1">
            <a:off x="3603685" y="3170210"/>
            <a:ext cx="0" cy="1293961"/>
          </a:xfrm>
          <a:prstGeom prst="straightConnector1">
            <a:avLst/>
          </a:prstGeom>
          <a:ln w="28575">
            <a:solidFill>
              <a:srgbClr val="8487C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Овал 90"/>
          <p:cNvSpPr/>
          <p:nvPr/>
        </p:nvSpPr>
        <p:spPr>
          <a:xfrm>
            <a:off x="3469977" y="3787000"/>
            <a:ext cx="265262" cy="245852"/>
          </a:xfrm>
          <a:prstGeom prst="ellipse">
            <a:avLst/>
          </a:prstGeom>
          <a:solidFill>
            <a:schemeClr val="bg1"/>
          </a:solidFill>
          <a:ln w="22225">
            <a:solidFill>
              <a:srgbClr val="8487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Скругленный прямоугольник 95"/>
          <p:cNvSpPr/>
          <p:nvPr/>
        </p:nvSpPr>
        <p:spPr>
          <a:xfrm>
            <a:off x="4507301" y="3840913"/>
            <a:ext cx="1895655" cy="26741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000000" scaled="0"/>
            <a:tileRect l="-100000" b="-100000"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Направляет копию постановления д/л, составившему протокол</a:t>
            </a:r>
          </a:p>
        </p:txBody>
      </p:sp>
      <p:cxnSp>
        <p:nvCxnSpPr>
          <p:cNvPr id="102" name="Shape 101"/>
          <p:cNvCxnSpPr>
            <a:stCxn id="96" idx="2"/>
          </p:cNvCxnSpPr>
          <p:nvPr/>
        </p:nvCxnSpPr>
        <p:spPr>
          <a:xfrm rot="5400000">
            <a:off x="3015472" y="2600326"/>
            <a:ext cx="931652" cy="3947663"/>
          </a:xfrm>
          <a:prstGeom prst="bentConnector2">
            <a:avLst/>
          </a:prstGeom>
          <a:ln w="28575">
            <a:solidFill>
              <a:srgbClr val="8487C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Овал 102"/>
          <p:cNvSpPr/>
          <p:nvPr/>
        </p:nvSpPr>
        <p:spPr>
          <a:xfrm>
            <a:off x="5318185" y="4684144"/>
            <a:ext cx="265262" cy="245852"/>
          </a:xfrm>
          <a:prstGeom prst="ellipse">
            <a:avLst/>
          </a:prstGeom>
          <a:solidFill>
            <a:schemeClr val="bg1"/>
          </a:solidFill>
          <a:ln w="22225">
            <a:solidFill>
              <a:srgbClr val="8487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4" name="Прямая соединительная линия 103"/>
          <p:cNvCxnSpPr/>
          <p:nvPr/>
        </p:nvCxnSpPr>
        <p:spPr>
          <a:xfrm>
            <a:off x="6739388" y="1906439"/>
            <a:ext cx="2157" cy="2344229"/>
          </a:xfrm>
          <a:prstGeom prst="line">
            <a:avLst/>
          </a:prstGeom>
          <a:ln w="22225">
            <a:solidFill>
              <a:srgbClr val="8487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>
            <a:off x="6726448" y="2870441"/>
            <a:ext cx="278202" cy="0"/>
          </a:xfrm>
          <a:prstGeom prst="line">
            <a:avLst/>
          </a:prstGeom>
          <a:ln w="22225">
            <a:solidFill>
              <a:srgbClr val="8487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Скругленный прямоугольник 107"/>
          <p:cNvSpPr/>
          <p:nvPr/>
        </p:nvSpPr>
        <p:spPr>
          <a:xfrm>
            <a:off x="7011118" y="2128569"/>
            <a:ext cx="1895655" cy="28251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000000" scaled="0"/>
            <a:tileRect l="-100000" b="-100000"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Осуществляет мониторинг исполнения постановления по делу</a:t>
            </a:r>
          </a:p>
        </p:txBody>
      </p:sp>
      <p:sp>
        <p:nvSpPr>
          <p:cNvPr id="109" name="Скругленный прямоугольник 108"/>
          <p:cNvSpPr/>
          <p:nvPr/>
        </p:nvSpPr>
        <p:spPr>
          <a:xfrm>
            <a:off x="7028372" y="3987560"/>
            <a:ext cx="1895655" cy="48954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000000" scaled="0"/>
            <a:tileRect l="-100000" b="-100000"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случае неисполнения постановления по делу составляет протокол по части 1 статьи 20.25 КоАП </a:t>
            </a:r>
          </a:p>
        </p:txBody>
      </p:sp>
      <p:sp>
        <p:nvSpPr>
          <p:cNvPr id="111" name="Скругленный прямоугольник 110"/>
          <p:cNvSpPr/>
          <p:nvPr/>
        </p:nvSpPr>
        <p:spPr>
          <a:xfrm>
            <a:off x="7006805" y="2497348"/>
            <a:ext cx="1895655" cy="73108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000000" scaled="0"/>
            <a:tileRect l="-100000" b="-100000"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случае неисполнения постановления по делу направляет в службу судебных приставов-исполнителей заявление о возбуждении исполнительного производства </a:t>
            </a:r>
          </a:p>
        </p:txBody>
      </p:sp>
      <p:sp>
        <p:nvSpPr>
          <p:cNvPr id="115" name="Овал 114"/>
          <p:cNvSpPr/>
          <p:nvPr/>
        </p:nvSpPr>
        <p:spPr>
          <a:xfrm>
            <a:off x="6614305" y="1962513"/>
            <a:ext cx="265262" cy="245852"/>
          </a:xfrm>
          <a:prstGeom prst="ellipse">
            <a:avLst/>
          </a:prstGeom>
          <a:solidFill>
            <a:schemeClr val="bg1"/>
          </a:solidFill>
          <a:ln w="22225">
            <a:solidFill>
              <a:srgbClr val="8487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6" name="Прямая соединительная линия 115"/>
          <p:cNvCxnSpPr/>
          <p:nvPr/>
        </p:nvCxnSpPr>
        <p:spPr>
          <a:xfrm>
            <a:off x="6737231" y="2273061"/>
            <a:ext cx="278202" cy="0"/>
          </a:xfrm>
          <a:prstGeom prst="line">
            <a:avLst/>
          </a:prstGeom>
          <a:ln w="22225">
            <a:solidFill>
              <a:srgbClr val="8487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единительная линия 116"/>
          <p:cNvCxnSpPr/>
          <p:nvPr/>
        </p:nvCxnSpPr>
        <p:spPr>
          <a:xfrm>
            <a:off x="6750170" y="3605843"/>
            <a:ext cx="278202" cy="0"/>
          </a:xfrm>
          <a:prstGeom prst="line">
            <a:avLst/>
          </a:prstGeom>
          <a:ln w="22225">
            <a:solidFill>
              <a:srgbClr val="8487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Прямая соединительная линия 117"/>
          <p:cNvCxnSpPr/>
          <p:nvPr/>
        </p:nvCxnSpPr>
        <p:spPr>
          <a:xfrm>
            <a:off x="6741544" y="4244197"/>
            <a:ext cx="278202" cy="0"/>
          </a:xfrm>
          <a:prstGeom prst="line">
            <a:avLst/>
          </a:prstGeom>
          <a:ln w="22225">
            <a:solidFill>
              <a:srgbClr val="8487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Соединительная линия уступом 123"/>
          <p:cNvCxnSpPr/>
          <p:nvPr/>
        </p:nvCxnSpPr>
        <p:spPr>
          <a:xfrm rot="10800000">
            <a:off x="3403123" y="3163740"/>
            <a:ext cx="3629564" cy="1164568"/>
          </a:xfrm>
          <a:prstGeom prst="bentConnector3">
            <a:avLst>
              <a:gd name="adj1" fmla="val 100014"/>
            </a:avLst>
          </a:prstGeom>
          <a:ln w="28575">
            <a:solidFill>
              <a:srgbClr val="8487C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Скругленный прямоугольник 133"/>
          <p:cNvSpPr/>
          <p:nvPr/>
        </p:nvSpPr>
        <p:spPr>
          <a:xfrm>
            <a:off x="7026215" y="3312544"/>
            <a:ext cx="1895655" cy="58228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000000" scaled="0"/>
            <a:tileRect l="-100000" b="-100000"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Направляет информацию о рассмотрении дела в Управление делами в целях отражения в бюджетном учете начисленных сумм, подлежащих уплате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32006" y="177628"/>
            <a:ext cx="7259594" cy="431972"/>
          </a:xfrm>
        </p:spPr>
        <p:txBody>
          <a:bodyPr/>
          <a:lstStyle/>
          <a:p>
            <a:pPr algn="r"/>
            <a: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ru-RU" sz="15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Количество вынесенных постановлений о наложении штрафа территориальными </a:t>
            </a:r>
            <a: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органами Федерального казначейства </a:t>
            </a:r>
            <a:r>
              <a:rPr lang="ru-RU" sz="15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2016 год</a:t>
            </a:r>
            <a:endParaRPr lang="ru-RU" sz="15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4064678785"/>
              </p:ext>
            </p:extLst>
          </p:nvPr>
        </p:nvGraphicFramePr>
        <p:xfrm>
          <a:off x="193814" y="874450"/>
          <a:ext cx="8581445" cy="4063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543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32006" y="177628"/>
            <a:ext cx="7259594" cy="431972"/>
          </a:xfrm>
        </p:spPr>
        <p:txBody>
          <a:bodyPr/>
          <a:lstStyle/>
          <a:p>
            <a:pPr algn="r"/>
            <a: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Статистика рассмотрения Федеральным казначейством дел </a:t>
            </a:r>
            <a:b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 административных правонарушениях, возбужденных в 2016 году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293542135"/>
              </p:ext>
            </p:extLst>
          </p:nvPr>
        </p:nvGraphicFramePr>
        <p:xfrm>
          <a:off x="369738" y="999684"/>
          <a:ext cx="4538207" cy="31330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938154397"/>
              </p:ext>
            </p:extLst>
          </p:nvPr>
        </p:nvGraphicFramePr>
        <p:xfrm>
          <a:off x="3959750" y="1079391"/>
          <a:ext cx="4967579" cy="3889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Горизонтальный свиток 1"/>
          <p:cNvSpPr/>
          <p:nvPr/>
        </p:nvSpPr>
        <p:spPr>
          <a:xfrm>
            <a:off x="268358" y="3393221"/>
            <a:ext cx="4353339" cy="1669773"/>
          </a:xfrm>
          <a:prstGeom prst="horizontalScroll">
            <a:avLst/>
          </a:prstGeom>
          <a:blipFill>
            <a:blip r:embed="rId4" cstate="print"/>
            <a:tile tx="0" ty="0" sx="100000" sy="100000" flip="none" algn="tl"/>
          </a:blip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Общая сумма наложенных штрафов по делам, возбужденным в 2016 году:</a:t>
            </a:r>
          </a:p>
          <a:p>
            <a:pPr algn="ctr"/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4308" indent="-214308">
              <a:buFontTx/>
              <a:buChar char="-"/>
            </a:pPr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статье 15.15.3 КоАП – 20 000,00 руб. (исполнено 20 000,00 руб.)</a:t>
            </a:r>
          </a:p>
          <a:p>
            <a:pPr marL="214308" indent="-214308">
              <a:buFontTx/>
              <a:buChar char="-"/>
            </a:pPr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статье 15.15.7 КоАП – 20 000,00 руб. (исполнено 20 000,00 руб.)</a:t>
            </a:r>
          </a:p>
          <a:p>
            <a:pPr marL="214308" indent="-214308">
              <a:buFontTx/>
              <a:buChar char="-"/>
            </a:pPr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статье 15.15.10 КоАП – 120 000,00 руб. (исполнено 80 000,00 руб.)</a:t>
            </a:r>
          </a:p>
          <a:p>
            <a:pPr marL="214308" indent="-214308">
              <a:buFontTx/>
              <a:buChar char="-"/>
            </a:pPr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статье 15.15.11 КоАП – 10 000,00 руб. (исполнено 10 000,00 руб.)</a:t>
            </a:r>
          </a:p>
          <a:p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ИТОГО: наложено штрафов: 170 000,00 рублей </a:t>
            </a:r>
          </a:p>
          <a:p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исполнено: 130 000,00 рублей</a:t>
            </a:r>
          </a:p>
        </p:txBody>
      </p:sp>
    </p:spTree>
    <p:extLst>
      <p:ext uri="{BB962C8B-B14F-4D97-AF65-F5344CB8AC3E}">
        <p14:creationId xmlns:p14="http://schemas.microsoft.com/office/powerpoint/2010/main" val="132060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32006" y="177628"/>
            <a:ext cx="7259594" cy="431972"/>
          </a:xfrm>
        </p:spPr>
        <p:txBody>
          <a:bodyPr/>
          <a:lstStyle/>
          <a:p>
            <a:pPr algn="r"/>
            <a: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Статистика рассмотрения территориальными органами Федерального казначейства дел </a:t>
            </a:r>
            <a:b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 административных правонарушениях, возбужденных в 2017 году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233038160"/>
              </p:ext>
            </p:extLst>
          </p:nvPr>
        </p:nvGraphicFramePr>
        <p:xfrm>
          <a:off x="357810" y="874450"/>
          <a:ext cx="8581445" cy="4063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Горизонтальный свиток 3"/>
          <p:cNvSpPr/>
          <p:nvPr/>
        </p:nvSpPr>
        <p:spPr>
          <a:xfrm>
            <a:off x="114300" y="2445358"/>
            <a:ext cx="1979874" cy="2623930"/>
          </a:xfrm>
          <a:prstGeom prst="horizontalScroll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Общая сумма наложенных штрафов по статьям КоАП:</a:t>
            </a:r>
          </a:p>
          <a:p>
            <a:pPr lvl="0"/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7.29.3 – 45 тыс. руб.;</a:t>
            </a:r>
          </a:p>
          <a:p>
            <a:pPr lvl="0"/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15.1 – 92 тыс. руб.;</a:t>
            </a:r>
          </a:p>
          <a:p>
            <a:pPr lvl="0"/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15.14 – 7 433,57 тыс. руб.;</a:t>
            </a:r>
          </a:p>
          <a:p>
            <a:pPr lvl="0"/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15.15.3 – 90 тыс. руб.;</a:t>
            </a:r>
          </a:p>
          <a:p>
            <a:pPr lvl="0"/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15.15.4 – 72 тыс. руб.;</a:t>
            </a:r>
          </a:p>
          <a:p>
            <a:pPr lvl="0"/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15.15.5 – 134,47 тыс. руб.;</a:t>
            </a:r>
          </a:p>
          <a:p>
            <a:pPr lvl="0"/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15.15.6 – 1 730 тыс. руб.;</a:t>
            </a:r>
          </a:p>
          <a:p>
            <a:pPr lvl="0"/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15.15.7 – 830 тыс. руб.;</a:t>
            </a:r>
          </a:p>
          <a:p>
            <a:pPr lvl="0"/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15.15.10 – 1 100 тыс. руб.;</a:t>
            </a:r>
          </a:p>
          <a:p>
            <a:pPr lvl="0"/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ч. 20 ст. 19.5 – 200 тыс. руб.;</a:t>
            </a:r>
          </a:p>
          <a:p>
            <a:pPr lvl="0"/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ч. 1 ст. 19.7.2 – 100 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83521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10708</TotalTime>
  <Words>1662</Words>
  <Application>Microsoft Office PowerPoint</Application>
  <PresentationFormat>Экран (16:9)</PresentationFormat>
  <Paragraphs>187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Полномочия Федерального казначейства при  осуществлении административного производства</vt:lpstr>
      <vt:lpstr>                        Полномочия Федерального казначейства по рассмотрению                              дел об административных правонарушениях</vt:lpstr>
      <vt:lpstr>                        Полномочия Федерального казначейства по возбуждению                             дел об административных правонарушениях</vt:lpstr>
      <vt:lpstr>                        Порядок осуществления административного производства в Федеральном казначействе</vt:lpstr>
      <vt:lpstr>                               Стадии осуществления в Федеральном казначействе    производства по делам об административных правонарушениях</vt:lpstr>
      <vt:lpstr>                               Количество вынесенных постановлений о наложении штрафа территориальными органами Федерального казначейства за 2016 год</vt:lpstr>
      <vt:lpstr>                               Статистика рассмотрения Федеральным казначейством дел  об административных правонарушениях, возбужденных в 2016 году</vt:lpstr>
      <vt:lpstr>                               Статистика рассмотрения территориальными органами Федерального казначейства дел  об административных правонарушениях, возбужденных в 2017 году</vt:lpstr>
      <vt:lpstr>                               Статистика рассмотрения Федеральным казначейством дел  об административных правонарушениях, возбужденных в 2017 году</vt:lpstr>
      <vt:lpstr>                               Федеральный закон от 07.06.2017 № 118-ФЗ "О внесении изменений в КоАП РФ "</vt:lpstr>
      <vt:lpstr>                               Федеральный закон от 07.06.2017 № 118-ФЗ "О внесении изменений в КоАП РФ "</vt:lpstr>
      <vt:lpstr>                               Федеральный закон от 07.06.2017 № 118-ФЗ "О внесении изменений в КоАП РФ "</vt:lpstr>
      <vt:lpstr>                               Федеральный закон от 07.06.2017 № 118-ФЗ "О внесении изменений в КоАП РФ "</vt:lpstr>
      <vt:lpstr>                               Федеральный закон от 07.06.2017 № 118-ФЗ "О внесении изменений в КоАП РФ "</vt:lpstr>
      <vt:lpstr>                               Федеральный закон от 07.06.2017 № 118-ФЗ "О внесении изменений в КоАП РФ "</vt:lpstr>
      <vt:lpstr>                               Федеральный закон от 07.06.2017 № 118-ФЗ "О внесении изменений в КоАП РФ "</vt:lpstr>
      <vt:lpstr>БЛАГОДАРЮ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Mazur Nataliya</dc:creator>
  <cp:lastModifiedBy>Гринько Евгений Александрович</cp:lastModifiedBy>
  <cp:revision>644</cp:revision>
  <cp:lastPrinted>2016-09-19T09:12:38Z</cp:lastPrinted>
  <dcterms:created xsi:type="dcterms:W3CDTF">2015-03-03T16:27:21Z</dcterms:created>
  <dcterms:modified xsi:type="dcterms:W3CDTF">2017-06-19T09:49:04Z</dcterms:modified>
</cp:coreProperties>
</file>