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9" r:id="rId2"/>
    <p:sldId id="330" r:id="rId3"/>
    <p:sldId id="331" r:id="rId4"/>
    <p:sldId id="332" r:id="rId5"/>
    <p:sldId id="333" r:id="rId6"/>
    <p:sldId id="334" r:id="rId7"/>
    <p:sldId id="337" r:id="rId8"/>
    <p:sldId id="340" r:id="rId9"/>
    <p:sldId id="342" r:id="rId10"/>
    <p:sldId id="341" r:id="rId11"/>
    <p:sldId id="336" r:id="rId12"/>
    <p:sldId id="343" r:id="rId13"/>
    <p:sldId id="344" r:id="rId14"/>
    <p:sldId id="345" r:id="rId15"/>
    <p:sldId id="346" r:id="rId16"/>
    <p:sldId id="347" r:id="rId17"/>
    <p:sldId id="349" r:id="rId18"/>
    <p:sldId id="348" r:id="rId19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5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457" algn="l" defTabSz="68578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348" algn="l" defTabSz="68578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240" algn="l" defTabSz="68578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3132" algn="l" defTabSz="68578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7C4"/>
    <a:srgbClr val="A2A9E8"/>
    <a:srgbClr val="C9A6E4"/>
    <a:srgbClr val="AA8C7E"/>
    <a:srgbClr val="AD4F0F"/>
    <a:srgbClr val="9F5FCF"/>
    <a:srgbClr val="FF66CC"/>
    <a:srgbClr val="EDB9E2"/>
    <a:srgbClr val="CC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7356" autoAdjust="0"/>
  </p:normalViewPr>
  <p:slideViewPr>
    <p:cSldViewPr snapToGrid="0">
      <p:cViewPr>
        <p:scale>
          <a:sx n="125" d="100"/>
          <a:sy n="125" d="100"/>
        </p:scale>
        <p:origin x="-1224" y="-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2384511000187"/>
          <c:y val="0.10314248650915472"/>
          <c:w val="0.79512424772284851"/>
          <c:h val="0.818719266135425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explosion val="11"/>
          <c:dLbls>
            <c:dLbl>
              <c:idx val="0"/>
              <c:layout>
                <c:manualLayout>
                  <c:x val="-5.0317866047035205E-2"/>
                  <c:y val="-9.064061303700356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2157480470946325E-2"/>
                  <c:y val="-0.1406488452397564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0571127589817331"/>
                  <c:y val="4.688294841325214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5476915601043887E-2"/>
                  <c:y val="3.438082883638490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6196153445020055E-2"/>
                  <c:y val="-4.063238083425069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063561556357933"/>
                  <c:y val="-7.188718756698662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24270959028461989"/>
                  <c:y val="-5.313400820168576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5983322156117064"/>
                  <c:y val="-4.9220943216012749E-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4651378643107318"/>
                  <c:y val="5.31340082016857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6131315879784816"/>
                  <c:y val="-0.1156446060860220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1.4799372366775059E-3"/>
                  <c:y val="1.250211957686723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1.9239184076807577E-2"/>
                  <c:y val="2.812927683851912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7.3996861833875299E-2"/>
                  <c:y val="5.9385067990119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5.7717552230422728E-2"/>
                  <c:y val="7.501271746120344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4.2918296394138751E-2"/>
                  <c:y val="1.875317936530074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-4.6616391528466361E-2"/>
                  <c:y val="-2.812976904795117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-1.9790955952057026E-2"/>
                  <c:y val="-0.200035143753456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Лист1!$A$2:$A$18</c:f>
              <c:strCache>
                <c:ptCount val="17"/>
                <c:pt idx="0">
                  <c:v>ст. 7.29.3 КоАП</c:v>
                </c:pt>
                <c:pt idx="1">
                  <c:v>ст. 15.1 КоАП</c:v>
                </c:pt>
                <c:pt idx="2">
                  <c:v>ст. 15.14 КоАП</c:v>
                </c:pt>
                <c:pt idx="3">
                  <c:v>ст. 15.15 КоАП</c:v>
                </c:pt>
                <c:pt idx="4">
                  <c:v>ст. 15.15.1 КоАП</c:v>
                </c:pt>
                <c:pt idx="5">
                  <c:v>ст. 15.15.2 КоАП</c:v>
                </c:pt>
                <c:pt idx="6">
                  <c:v>ст. 15.15.3 КоАП</c:v>
                </c:pt>
                <c:pt idx="7">
                  <c:v>ст. 15.15.4 КоАП</c:v>
                </c:pt>
                <c:pt idx="8">
                  <c:v>ст. 15.15.5 КоАП</c:v>
                </c:pt>
                <c:pt idx="9">
                  <c:v>ст. 15.15.6 КоАП</c:v>
                </c:pt>
                <c:pt idx="10">
                  <c:v>ст. 15.15.7 КоАП</c:v>
                </c:pt>
                <c:pt idx="11">
                  <c:v>ст. 15.15.8 КоАП</c:v>
                </c:pt>
                <c:pt idx="12">
                  <c:v>ст. 15.15.10 КоАП</c:v>
                </c:pt>
                <c:pt idx="13">
                  <c:v>ст. 15.15.11 КоАП</c:v>
                </c:pt>
                <c:pt idx="14">
                  <c:v>ст. 15.15.12 КоАП</c:v>
                </c:pt>
                <c:pt idx="15">
                  <c:v>ч. 20 ст. 19.5 КоАП</c:v>
                </c:pt>
                <c:pt idx="16">
                  <c:v>ч. 1 ст. 19.7.2 КоАП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4</c:v>
                </c:pt>
                <c:pt idx="1">
                  <c:v>3</c:v>
                </c:pt>
                <c:pt idx="2">
                  <c:v>341</c:v>
                </c:pt>
                <c:pt idx="3">
                  <c:v>4</c:v>
                </c:pt>
                <c:pt idx="4">
                  <c:v>9</c:v>
                </c:pt>
                <c:pt idx="5">
                  <c:v>2</c:v>
                </c:pt>
                <c:pt idx="6">
                  <c:v>131</c:v>
                </c:pt>
                <c:pt idx="7">
                  <c:v>16</c:v>
                </c:pt>
                <c:pt idx="8">
                  <c:v>55</c:v>
                </c:pt>
                <c:pt idx="9">
                  <c:v>565</c:v>
                </c:pt>
                <c:pt idx="10">
                  <c:v>122</c:v>
                </c:pt>
                <c:pt idx="11">
                  <c:v>1</c:v>
                </c:pt>
                <c:pt idx="12">
                  <c:v>145</c:v>
                </c:pt>
                <c:pt idx="13">
                  <c:v>3</c:v>
                </c:pt>
                <c:pt idx="14">
                  <c:v>22</c:v>
                </c:pt>
                <c:pt idx="15">
                  <c:v>30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Дела об административных правонарушениях, рассмотренные в 2016 году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4.5335084979596561E-2"/>
          <c:y val="7.7621914027003443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988467580750248E-3"/>
          <c:y val="0.13897757498007698"/>
          <c:w val="0.70668957527441256"/>
          <c:h val="0.81181510281594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3.9740115656244142E-2"/>
                  <c:y val="7.8626773046886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211956749874716E-2"/>
                  <c:y val="-0.121161704940197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1935051420300514"/>
                  <c:y val="-4.7789946863353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074009001388933E-2"/>
                  <c:y val="7.4501423512505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effectLst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ст. 15.15.3 КоАП</c:v>
                </c:pt>
                <c:pt idx="1">
                  <c:v>ст. 15.15.6 КоАП</c:v>
                </c:pt>
                <c:pt idx="2">
                  <c:v>ст. 15.15.7 КоАП</c:v>
                </c:pt>
                <c:pt idx="3">
                  <c:v>ст. 15.15.10 КоАП</c:v>
                </c:pt>
                <c:pt idx="4">
                  <c:v>ст. 15.15.11 КоАП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978938816468572"/>
          <c:y val="0.14904114888339315"/>
          <c:w val="0.29015630954651356"/>
          <c:h val="0.65773297027424449"/>
        </c:manualLayout>
      </c:layout>
      <c:overlay val="0"/>
      <c:txPr>
        <a:bodyPr/>
        <a:lstStyle/>
        <a:p>
          <a:pPr>
            <a:defRPr sz="1200" b="1">
              <a:effectLst/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Дела об административных правонарушениях, перешедшие с 2016 года на 2017 год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505061267980818"/>
          <c:y val="2.209363126847763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960502385619094E-2"/>
          <c:y val="0.13827117924318169"/>
          <c:w val="0.6334201361890911"/>
          <c:h val="0.813587291595915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2017</c:v>
                </c:pt>
              </c:strCache>
            </c:strRef>
          </c:tx>
          <c:dPt>
            <c:idx val="2"/>
            <c:bubble3D val="0"/>
            <c:explosion val="15"/>
          </c:dPt>
          <c:dPt>
            <c:idx val="3"/>
            <c:bubble3D val="0"/>
            <c:explosion val="16"/>
          </c:dPt>
          <c:dPt>
            <c:idx val="4"/>
            <c:bubble3D val="0"/>
            <c:explosion val="17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5.3043883037721791E-2"/>
                  <c:y val="-0.17107476621090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697020188005087E-2"/>
                  <c:y val="6.1819112399595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0301471833812E-2"/>
                  <c:y val="6.035172856812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Кв. 1</c:v>
                </c:pt>
                <c:pt idx="1">
                  <c:v>Кв. 2</c:v>
                </c:pt>
                <c:pt idx="2">
                  <c:v>ст. 15.15.7 КоАП</c:v>
                </c:pt>
                <c:pt idx="3">
                  <c:v>ст. 15.15.10 КоАП</c:v>
                </c:pt>
                <c:pt idx="4">
                  <c:v>ч. 20 ст. 19.5 КоАП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lang="ru-RU" sz="1200" b="1" i="0" u="none" strike="noStrike" kern="1200" baseline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lang="ru-RU" sz="1200" b="1" i="0" u="none" strike="noStrike" kern="1200" baseline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lang="ru-RU" sz="1200" b="1" i="0" u="none" strike="noStrike" kern="1200" baseline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086877329983066"/>
          <c:y val="0.22575380605719012"/>
          <c:w val="0.29913128379948173"/>
          <c:h val="0.48760228423319962"/>
        </c:manualLayout>
      </c:layout>
      <c:overlay val="0"/>
      <c:txPr>
        <a:bodyPr/>
        <a:lstStyle/>
        <a:p>
          <a:pPr>
            <a:defRPr lang="ru-RU" sz="1200" b="1" i="0" u="none" strike="noStrike" kern="1200" baseline="0">
              <a:solidFill>
                <a:prstClr val="black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8188649601273447"/>
          <c:w val="0.99154513046622306"/>
          <c:h val="0.718113503987265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9.3963368233340422E-2"/>
                  <c:y val="-0.1259955243396333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3.7513204361270161E-2"/>
                  <c:y val="-0.165517480694930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ст. 7.29.3 КоАП</c:v>
                </c:pt>
                <c:pt idx="1">
                  <c:v>ст. 15.1 КоАП</c:v>
                </c:pt>
                <c:pt idx="2">
                  <c:v>ст. 15.14 КоАП</c:v>
                </c:pt>
                <c:pt idx="3">
                  <c:v>ст. 15.15.3 КоАП</c:v>
                </c:pt>
                <c:pt idx="4">
                  <c:v>ст. 15.15.4 КоАП</c:v>
                </c:pt>
                <c:pt idx="5">
                  <c:v>ст. 15.15.5 КоАП</c:v>
                </c:pt>
                <c:pt idx="6">
                  <c:v>ст. 15.15.6 КоАП</c:v>
                </c:pt>
                <c:pt idx="7">
                  <c:v>ст. 15.15.7 КоАП</c:v>
                </c:pt>
                <c:pt idx="8">
                  <c:v>ст. 15.15.10 КоАП</c:v>
                </c:pt>
                <c:pt idx="9">
                  <c:v>ч. 20 ст. 19.5 КоАП</c:v>
                </c:pt>
                <c:pt idx="10">
                  <c:v>ч. 1 ст. 19.7.2 КоАП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</c:v>
                </c:pt>
                <c:pt idx="1">
                  <c:v>6</c:v>
                </c:pt>
                <c:pt idx="2">
                  <c:v>119</c:v>
                </c:pt>
                <c:pt idx="3">
                  <c:v>11</c:v>
                </c:pt>
                <c:pt idx="4">
                  <c:v>8</c:v>
                </c:pt>
                <c:pt idx="5">
                  <c:v>15</c:v>
                </c:pt>
                <c:pt idx="6">
                  <c:v>306</c:v>
                </c:pt>
                <c:pt idx="7">
                  <c:v>130</c:v>
                </c:pt>
                <c:pt idx="8">
                  <c:v>82</c:v>
                </c:pt>
                <c:pt idx="9">
                  <c:v>12</c:v>
                </c:pt>
                <c:pt idx="10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Дела об административных правонарушениях, рассмотренные в 2017 году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608565410146061E-2"/>
          <c:y val="2.296340041983624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988361581541952E-3"/>
          <c:y val="0.13897757498007701"/>
          <c:w val="0.70668957527441256"/>
          <c:h val="0.81181510281594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1.4553932263769763E-2"/>
                  <c:y val="1.7822572865096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862934399305178E-2"/>
                  <c:y val="5.50007504770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988467580750236E-2"/>
                  <c:y val="8.5572575677889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657988789183575E-3"/>
                  <c:y val="2.2134883345705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963704494275478E-2"/>
                  <c:y val="1.977740396227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effectLst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ст. 15.15.3 КоАП</c:v>
                </c:pt>
                <c:pt idx="1">
                  <c:v>ст. 15.15.7 КоАП</c:v>
                </c:pt>
                <c:pt idx="2">
                  <c:v>ст. 15.15.10 КоАП</c:v>
                </c:pt>
                <c:pt idx="3">
                  <c:v>ч. 20 ст. 19.5 КоАП</c:v>
                </c:pt>
                <c:pt idx="4">
                  <c:v>ч. 1 ст. 19.7.2 КоАП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27</c:v>
                </c:pt>
                <c:pt idx="2">
                  <c:v>40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978938816468572"/>
          <c:y val="0.14904114888339315"/>
          <c:w val="0.29015630954651356"/>
          <c:h val="0.69725570354614597"/>
        </c:manualLayout>
      </c:layout>
      <c:overlay val="0"/>
      <c:txPr>
        <a:bodyPr/>
        <a:lstStyle/>
        <a:p>
          <a:pPr>
            <a:defRPr sz="1200" b="1">
              <a:effectLst/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E59C2-63B8-408A-9212-AEAEDF8CFD67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CF556-E513-4DEE-8617-EDC67855F1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59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CEF1-54A4-4BFD-A9CE-208A64CD03C5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7588B-F629-4679-B3BF-633FB6B23ED2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FE4D-73DF-468E-A439-A22EE9DE71B4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F0C0-6257-49B1-8516-A2ABA55BC7E0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E359-164C-447C-B0FA-328FEA65E95C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0C83F-DE21-4CE3-8286-9AD11DB42161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11B1-D2F8-47D4-87BE-C3C03422F1C7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9E83-7934-484F-893E-955309F48F0E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053B0-7F9F-47C4-A219-A8705BF3A4FB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101B-92AD-4C83-83E7-1D3E3ED2055B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E86F-C728-4F8E-AA80-77263059910C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18497C-94A6-4D24-9C60-94C6965EAA5F}" type="datetimeFigureOut">
              <a:rPr lang="ru-RU" smtClean="0"/>
              <a:pPr>
                <a:defRPr/>
              </a:pPr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9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675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46" indent="-171446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50" y="1112110"/>
            <a:ext cx="6410324" cy="19500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</a:t>
            </a:r>
          </a:p>
          <a:p>
            <a:pPr algn="ctr"/>
            <a:r>
              <a:rPr lang="ru-RU" sz="2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«Осуществление административного производства </a:t>
            </a:r>
            <a:br>
              <a:rPr lang="ru-RU" sz="2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Федеральном казначействе»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69174" y="3484822"/>
            <a:ext cx="2900972" cy="837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</a:p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Юридического управления </a:t>
            </a:r>
          </a:p>
          <a:p>
            <a:pPr algn="ctr"/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С.Н. Сауль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84224" y="4570477"/>
            <a:ext cx="1512498" cy="418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 г. </a:t>
            </a:r>
          </a:p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Статистика рассмотрения Федеральным казначейством дел 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административных правонарушениях, возбужденных в 2017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57121466"/>
              </p:ext>
            </p:extLst>
          </p:nvPr>
        </p:nvGraphicFramePr>
        <p:xfrm>
          <a:off x="2486771" y="874451"/>
          <a:ext cx="5546035" cy="313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Горизонтальный свиток 1"/>
          <p:cNvSpPr/>
          <p:nvPr/>
        </p:nvSpPr>
        <p:spPr>
          <a:xfrm>
            <a:off x="2409247" y="3405149"/>
            <a:ext cx="4353339" cy="1669773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наложенных штрафов по делам, возбужденным в 2017году: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15.15.7 КоАП – 40 000,00 руб. 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15.15.10 КоАП – 300 000,00 руб. (исполнено 80 000,00 руб.)</a:t>
            </a:r>
          </a:p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наложено штрафов: 340 000,00 рублей; </a:t>
            </a:r>
          </a:p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исполнено: 80 000,00 рублей.</a:t>
            </a:r>
          </a:p>
        </p:txBody>
      </p:sp>
    </p:spTree>
    <p:extLst>
      <p:ext uri="{BB962C8B-B14F-4D97-AF65-F5344CB8AC3E}">
        <p14:creationId xmlns:p14="http://schemas.microsoft.com/office/powerpoint/2010/main" val="11815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1" y="696279"/>
            <a:ext cx="7688580" cy="427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Федеральный закон от 07.06.2017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118-ФЗ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 РФ "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21" y="881063"/>
            <a:ext cx="7774939" cy="424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Федеральный закон от 07.06.2017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118-ФЗ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 РФ "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173480"/>
            <a:ext cx="8562975" cy="385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Федеральный закон от 07.06.2017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118-ФЗ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 РФ "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347788"/>
            <a:ext cx="85058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Федеральный закон от 07.06.2017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118-ФЗ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 РФ "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165860"/>
            <a:ext cx="8496300" cy="397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Федеральный закон от 07.06.2017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118-ФЗ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 РФ "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8713"/>
            <a:ext cx="84963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Федеральный закон от 07.06.2017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118-ФЗ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 РФ "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41108"/>
            <a:ext cx="85344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Федеральный закон от 07.06.2017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118-ФЗ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 внесении изменений в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 РФ "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89070" y="2285035"/>
            <a:ext cx="7259594" cy="43197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152" y="155052"/>
            <a:ext cx="7057750" cy="65598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Полномочия Федерального казначейства при 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осуществлении административного производства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9888" y="1149180"/>
            <a:ext cx="3898557" cy="11121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Правовые основания осуществления производств по делам об административных правонарушениях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507525" y="2261288"/>
            <a:ext cx="1155356" cy="667265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2"/>
            <a:endCxn id="11" idx="0"/>
          </p:cNvCxnSpPr>
          <p:nvPr/>
        </p:nvCxnSpPr>
        <p:spPr>
          <a:xfrm>
            <a:off x="4439165" y="2261288"/>
            <a:ext cx="0" cy="667265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0" h="381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233983" y="2255110"/>
            <a:ext cx="864974" cy="642551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63380" y="2940910"/>
            <a:ext cx="2162432" cy="1556951"/>
          </a:xfrm>
          <a:prstGeom prst="round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2 статьи 269.2 Бюджетного кодекса Российской Федерации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8617" y="2928553"/>
            <a:ext cx="2601096" cy="1556951"/>
          </a:xfrm>
          <a:prstGeom prst="round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5.15(6) Положения о Федеральном казначействе, утвержденного постановлением Правительства Российской Федерации от 01.12.2004 № 703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99207" y="2916196"/>
            <a:ext cx="2471351" cy="1594022"/>
          </a:xfrm>
          <a:prstGeom prst="round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10 Правил осуществления Федеральным казначейством полномочий по контролю в финансово-бюджетной сфере, утвержденных постановлением Правительства Российской Федерации от 28.11.2013 № 1092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Полномочия Федерального казначейства по рассмотрению 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дел об административных правонарушениях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7018" y="663917"/>
            <a:ext cx="5579075" cy="4139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1 статьи 23.7 КоАП Федеральное казначейство составляет протоколы и рассматривает дела об административных правонарушениях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5496" y="1109663"/>
            <a:ext cx="3819525" cy="257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Ст. 7.29.3 Нарушение законодательства РФ о контрактной системе в сфере закупок при планировании закупок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5496" y="1366837"/>
            <a:ext cx="3819525" cy="2101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Ч. 8-10 ст.7.32 Нарушение порядка заключения, изменения контракта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3709" y="1576968"/>
            <a:ext cx="3820121" cy="3697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15.1. Нарушение порядка работы с денежной наличностью и порядка ведения кассовых операций, а также нарушение требований об использовании специальных банковских счетов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74186" y="1946702"/>
            <a:ext cx="3820835" cy="2683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Статья 15.14. Нецелевое использование бюджетных средств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5495" y="2215060"/>
            <a:ext cx="3818962" cy="262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 Невозврат либо несвоевременный возврат бюджетного кредита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73708" y="2477453"/>
            <a:ext cx="3820244" cy="2385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15.15.1. Неперечисление либо несвоевременное перечисление платы за пользование бюджетным кредитом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75496" y="2715992"/>
            <a:ext cx="3818456" cy="2683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Статья 15.15.2. Нарушение условий предоставления бюджетного кредита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5496" y="2984348"/>
            <a:ext cx="3818456" cy="298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Статья 15.15.3. Нарушение условий предоставления межбюджетных трансфертов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75496" y="3282522"/>
            <a:ext cx="3819525" cy="2894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Статья 15.15.4. Нарушение условий предоставления бюджетных инвестиций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5496" y="3572010"/>
            <a:ext cx="3819525" cy="2715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15.15.5. Нарушение условий предоставления субсидий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75496" y="3843601"/>
            <a:ext cx="3819525" cy="3215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15.15.6. Нарушение порядка представления бюджетной отчетности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04546" y="1109663"/>
            <a:ext cx="3819525" cy="257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15.15.7. Нарушение порядка составления, утверждения и ведения бюджетных смет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05209" y="1366837"/>
            <a:ext cx="3816626" cy="2632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15.15.8. Нарушение запрета на предоставление бюджетных кредитов и (или) субсидий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504546" y="1624013"/>
            <a:ext cx="3819525" cy="257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15.15.9. Несоответствие бюджетной росписи сводной бюджетной росписи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504426" y="1886189"/>
            <a:ext cx="3819525" cy="257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15.15.10. Нарушение порядка принятия бюджетных обязательств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05209" y="2143364"/>
            <a:ext cx="3816626" cy="2585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15.15.11. Нарушение сроков доведения бюджетных ассигнований и (или) лимитов бюджетных обязательств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503610" y="2401885"/>
            <a:ext cx="3820244" cy="2596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Статья 15.15.12. Нарушение запрета на размещение бюджетных средств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505208" y="2659858"/>
            <a:ext cx="3818647" cy="324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Статья 15.15.13. Нарушение сроков обслуживания и погашения государственного</a:t>
            </a:r>
          </a:p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(муниципального) долга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505208" y="2984348"/>
            <a:ext cx="3818646" cy="2445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15.15.14. Нарушение срока направления информации о результатах рассмотрения дела в суде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503610" y="3228851"/>
            <a:ext cx="3820244" cy="2120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15.15.15. Нарушение порядка формирования государственного (муниципального) задания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503610" y="3445940"/>
            <a:ext cx="3820244" cy="2521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15.15.16. Нарушение исполнения платежных документов и представления органа Федерального казначейства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503950" y="3706953"/>
            <a:ext cx="3820121" cy="4581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Часть 20 статьи 19.5. Невыполнение в срок законного предписания (постановления, представления, решения) органа (должностного лица), осуществляющего государственный надзор (контроль), муниципальный контроль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исключением случаев, предусматривающих направление дела в суд для дисквалификации)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2453" y="4165117"/>
            <a:ext cx="7639382" cy="5486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Часть 1 статьи 19.7.2. Непредставление информации и документов или представление заведомо недостоверных информации и документов в орган, уполномоченный на осуществление контроля в сфере закупок товаров, работ, услуг для обеспечения государственных и муниципальных нужд, в федеральный орган исполнительной власти, осуществляющий функции по контролю и надзору в сфере государственного оборонного заказа, орган внутреннего государственного (муниципального) финансового контроля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82453" y="4703116"/>
            <a:ext cx="7639382" cy="213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15.15.5-1. Невыполнение государственного (муниципального) задания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6277" y="4625130"/>
            <a:ext cx="177042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Новый состав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Полномочия Федерального казначейства по возбуждению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дел об административных правонарушениях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77018" y="663917"/>
            <a:ext cx="5579075" cy="4139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со статьей 28.3 КоАП Федеральное казначейство составляет протоколы об административных правонарушениях и направляет их на рассмотрение в: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31771" y="1150144"/>
            <a:ext cx="2303145" cy="43434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3000">
                <a:schemeClr val="accent3">
                  <a:lumMod val="40000"/>
                  <a:lumOff val="60000"/>
                </a:schemeClr>
              </a:gs>
              <a:gs pos="83000">
                <a:srgbClr val="D4DEFF">
                  <a:alpha val="44000"/>
                </a:srgbClr>
              </a:gs>
            </a:gsLst>
            <a:lin ang="162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49725" y="1164789"/>
            <a:ext cx="1744131" cy="76707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3000">
                <a:schemeClr val="accent3">
                  <a:lumMod val="40000"/>
                  <a:lumOff val="60000"/>
                </a:schemeClr>
              </a:gs>
              <a:gs pos="83000">
                <a:srgbClr val="D4DEFF">
                  <a:alpha val="44000"/>
                </a:srgbClr>
              </a:gs>
            </a:gsLst>
            <a:lin ang="162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ФАС РОСИИ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 4-5 статьи 7.32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порядка заключения, изменения контракта</a:t>
            </a:r>
          </a:p>
        </p:txBody>
      </p:sp>
      <p:cxnSp>
        <p:nvCxnSpPr>
          <p:cNvPr id="10" name="Прямая соединительная линия 9"/>
          <p:cNvCxnSpPr>
            <a:stCxn id="6" idx="1"/>
          </p:cNvCxnSpPr>
          <p:nvPr/>
        </p:nvCxnSpPr>
        <p:spPr>
          <a:xfrm flipH="1">
            <a:off x="1850233" y="870895"/>
            <a:ext cx="626785" cy="644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850233" y="873920"/>
            <a:ext cx="2381" cy="492323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850233" y="1362671"/>
            <a:ext cx="881539" cy="2861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3"/>
          </p:cNvCxnSpPr>
          <p:nvPr/>
        </p:nvCxnSpPr>
        <p:spPr>
          <a:xfrm flipV="1">
            <a:off x="8056093" y="869752"/>
            <a:ext cx="636067" cy="1142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8" idx="3"/>
          </p:cNvCxnSpPr>
          <p:nvPr/>
        </p:nvCxnSpPr>
        <p:spPr>
          <a:xfrm flipH="1">
            <a:off x="7993857" y="1548326"/>
            <a:ext cx="706859" cy="0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690373" y="869753"/>
            <a:ext cx="10343" cy="678574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5034915" y="4548715"/>
            <a:ext cx="3570384" cy="3830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Часть 1 статья 20.25. Уклонение от исполнения административного наказания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55982" y="4537213"/>
            <a:ext cx="3780843" cy="394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17.7. Невыполнение законных требований должностного лица, осуществляющего производство по делу об административном правонарушении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034915" y="4233222"/>
            <a:ext cx="3570384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Часть 1 статья 19.26. Заведомо ложное заключение эксперта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55983" y="4281779"/>
            <a:ext cx="3780845" cy="2590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15.11. Грубое нарушение правил ведения бухгалтерского учета и представления бухгалтерской отчетности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034915" y="3917120"/>
            <a:ext cx="3570384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19.7. Непредставление сведений (информации)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55982" y="3919330"/>
            <a:ext cx="3780843" cy="3624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15.15.13. Нарушение сроков обслуживания и погашения государственного (муниципального) долга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034915" y="3601637"/>
            <a:ext cx="3570384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19.6. Непринятие мер по устранению причин и условий, способствовавших совершению административного правонарушения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655983" y="3615774"/>
            <a:ext cx="3780844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15.15.12. Нарушение запрета на размещение бюджетных средств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034915" y="3287927"/>
            <a:ext cx="3570384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Часть 20.1 статьи 19.5. Повторное невыполнение в установленный срок законного предписания органа государственного (муниципального) финансового контроля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55983" y="3300026"/>
            <a:ext cx="3780844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15.15.5. Нарушение условий предоставления субсидий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034916" y="2977205"/>
            <a:ext cx="3570383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Часть 20 статьи 19.5. Невыполнение в установленный срок законного предписания органа государственного (муниципального) финансового контроля </a:t>
            </a:r>
            <a:r>
              <a:rPr lang="ru-RU" sz="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55983" y="2993129"/>
            <a:ext cx="3780845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15.15.4. Нарушение условий предоставления бюджетных инвестиций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034917" y="2665281"/>
            <a:ext cx="3570383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Статья 19.4.1. Воспрепятствование законной деятельности должностного лица органа государственного контроля (надзора), органа муниципального контроля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55983" y="2681205"/>
            <a:ext cx="3780845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15.15.3. Нарушение условий предоставления межбюджетных трансфертов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5034915" y="2355800"/>
            <a:ext cx="3570384" cy="3035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latin typeface="Times New Roman" pitchFamily="18" charset="0"/>
                <a:cs typeface="Times New Roman" pitchFamily="18" charset="0"/>
              </a:rPr>
              <a:t>Часть 1 статьи 19.4. Неповиновение законному распоряжению должностного лица органа, осуществляющего государственный надзор (контроль) муниципальный контроль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55983" y="2371683"/>
            <a:ext cx="3780845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15.15.2. Нарушение условий предоставления бюджетного кредита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5034915" y="2069327"/>
            <a:ext cx="3570384" cy="2864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17.9. Заведомо ложные показания свидетеля, пояснения специалиста, заключение эксперта или заведомо неправильный перевод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55983" y="2062164"/>
            <a:ext cx="3780845" cy="309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Статья 15.14. Нецелевое использование бюджетных средств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случае принятия решения о назначении дисквалификации)</a:t>
            </a:r>
          </a:p>
        </p:txBody>
      </p:sp>
      <p:cxnSp>
        <p:nvCxnSpPr>
          <p:cNvPr id="75" name="Соединительная линия уступом 74"/>
          <p:cNvCxnSpPr>
            <a:stCxn id="7" idx="2"/>
          </p:cNvCxnSpPr>
          <p:nvPr/>
        </p:nvCxnSpPr>
        <p:spPr>
          <a:xfrm rot="5400000">
            <a:off x="2800590" y="712708"/>
            <a:ext cx="210979" cy="1954530"/>
          </a:xfrm>
          <a:prstGeom prst="bentConnector2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3883342" y="1789043"/>
            <a:ext cx="2098026" cy="642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5986340" y="1791296"/>
            <a:ext cx="6957" cy="283995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926204" y="1800972"/>
            <a:ext cx="6182" cy="261787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Порядок осуществления административного производства в Федеральном казначействе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763151" y="643976"/>
            <a:ext cx="1790363" cy="430901"/>
          </a:xfrm>
          <a:prstGeom prst="round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</a:p>
        </p:txBody>
      </p:sp>
      <p:cxnSp>
        <p:nvCxnSpPr>
          <p:cNvPr id="36" name="Прямая соединительная линия 35"/>
          <p:cNvCxnSpPr>
            <a:stCxn id="34" idx="2"/>
          </p:cNvCxnSpPr>
          <p:nvPr/>
        </p:nvCxnSpPr>
        <p:spPr>
          <a:xfrm flipH="1">
            <a:off x="4658332" y="1074877"/>
            <a:ext cx="1" cy="127449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197752" y="1202326"/>
            <a:ext cx="3069864" cy="4764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469471" y="1469063"/>
            <a:ext cx="1456567" cy="4612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асть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статьи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28.3 КоАП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421632" y="1469064"/>
            <a:ext cx="1456567" cy="4612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асть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статьи 23.7 КоАП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3199083" y="1216988"/>
            <a:ext cx="0" cy="252075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6254519" y="1207090"/>
            <a:ext cx="1" cy="269707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196424" y="2196643"/>
            <a:ext cx="932691" cy="885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4" idx="2"/>
          </p:cNvCxnSpPr>
          <p:nvPr/>
        </p:nvCxnSpPr>
        <p:spPr>
          <a:xfrm flipH="1">
            <a:off x="3196424" y="1930309"/>
            <a:ext cx="1331" cy="266334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6254519" y="1924261"/>
            <a:ext cx="1" cy="289064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Скругленный прямоугольник 76"/>
          <p:cNvSpPr/>
          <p:nvPr/>
        </p:nvSpPr>
        <p:spPr>
          <a:xfrm>
            <a:off x="4129114" y="1980939"/>
            <a:ext cx="1062080" cy="44910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3000">
                <a:schemeClr val="accent3">
                  <a:lumMod val="40000"/>
                  <a:lumOff val="60000"/>
                </a:schemeClr>
              </a:gs>
              <a:gs pos="83000">
                <a:srgbClr val="D4DEFF">
                  <a:alpha val="44000"/>
                </a:srgbClr>
              </a:gs>
            </a:gsLst>
            <a:lin ang="162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ФК</a:t>
            </a:r>
          </a:p>
        </p:txBody>
      </p:sp>
      <p:cxnSp>
        <p:nvCxnSpPr>
          <p:cNvPr id="87" name="Прямая со стрелкой 86"/>
          <p:cNvCxnSpPr/>
          <p:nvPr/>
        </p:nvCxnSpPr>
        <p:spPr>
          <a:xfrm flipH="1">
            <a:off x="1941754" y="2580408"/>
            <a:ext cx="5715" cy="161007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7710698" y="2586655"/>
            <a:ext cx="4703" cy="154760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1219185" y="2756279"/>
            <a:ext cx="1456567" cy="4612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ФК от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14.06.2016 № 9н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6930027" y="2741415"/>
            <a:ext cx="1456567" cy="4612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ФК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17.05.2016 № 151</a:t>
            </a:r>
          </a:p>
        </p:txBody>
      </p:sp>
      <p:cxnSp>
        <p:nvCxnSpPr>
          <p:cNvPr id="92" name="Прямая соединительная линия 91"/>
          <p:cNvCxnSpPr>
            <a:stCxn id="89" idx="2"/>
          </p:cNvCxnSpPr>
          <p:nvPr/>
        </p:nvCxnSpPr>
        <p:spPr>
          <a:xfrm>
            <a:off x="1947469" y="3217525"/>
            <a:ext cx="0" cy="84906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90" idx="2"/>
          </p:cNvCxnSpPr>
          <p:nvPr/>
        </p:nvCxnSpPr>
        <p:spPr>
          <a:xfrm flipH="1">
            <a:off x="7658310" y="3202661"/>
            <a:ext cx="1" cy="9977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945192" y="3292906"/>
            <a:ext cx="5713118" cy="4762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Стрелка вниз 98"/>
          <p:cNvSpPr/>
          <p:nvPr/>
        </p:nvSpPr>
        <p:spPr>
          <a:xfrm>
            <a:off x="4549244" y="3312701"/>
            <a:ext cx="252413" cy="157163"/>
          </a:xfrm>
          <a:prstGeom prst="downArrow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3000">
                <a:schemeClr val="accent3">
                  <a:lumMod val="40000"/>
                  <a:lumOff val="60000"/>
                </a:schemeClr>
              </a:gs>
              <a:gs pos="83000">
                <a:schemeClr val="bg1">
                  <a:lumMod val="50000"/>
                </a:schemeClr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660912" y="3487310"/>
            <a:ext cx="4029075" cy="58327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осуществления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делам об административных правонарушениях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(приказ ФК от 30.11.2016 № 437)</a:t>
            </a:r>
          </a:p>
        </p:txBody>
      </p:sp>
      <p:cxnSp>
        <p:nvCxnSpPr>
          <p:cNvPr id="104" name="Прямая со стрелкой 103"/>
          <p:cNvCxnSpPr/>
          <p:nvPr/>
        </p:nvCxnSpPr>
        <p:spPr>
          <a:xfrm>
            <a:off x="913316" y="4166846"/>
            <a:ext cx="1" cy="291257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8431516" y="4166846"/>
            <a:ext cx="6069" cy="309521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2785280" y="4166846"/>
            <a:ext cx="3866" cy="296021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>
            <a:off x="4263195" y="4159209"/>
            <a:ext cx="1492" cy="298894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6194606" y="4154318"/>
            <a:ext cx="1" cy="286495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141047" y="4479132"/>
            <a:ext cx="1544540" cy="6643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требования к учету, оформлению, ведению и хранению материалов дел об административных правонарушениях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1941754" y="4472940"/>
            <a:ext cx="1642017" cy="67178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действий должностных лиц Федерального казначейства при возбуждении дел об административных правонарушениях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3662769" y="4472940"/>
            <a:ext cx="1528424" cy="67178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организации работы по рассмотрению дел об административных правонарушениях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5330887" y="4476366"/>
            <a:ext cx="1727440" cy="6676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действий должностных лиц Федерального казначейства при пересмотре постановлений по делам об административных правонарушениях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7171859" y="4467628"/>
            <a:ext cx="1774975" cy="6781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действий должностных лиц Федерального казначейства при исполнении постановлений по делам об административных правонарушениях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191193" y="2219372"/>
            <a:ext cx="1076423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913317" y="4154318"/>
            <a:ext cx="7524268" cy="12528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941754" y="2575646"/>
            <a:ext cx="5773647" cy="4762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77" idx="2"/>
          </p:cNvCxnSpPr>
          <p:nvPr/>
        </p:nvCxnSpPr>
        <p:spPr>
          <a:xfrm flipH="1">
            <a:off x="4658332" y="2430047"/>
            <a:ext cx="1822" cy="156608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  <a:scene3d>
            <a:camera prst="orthographicFront"/>
            <a:lightRig rig="threePt" dir="t"/>
          </a:scene3d>
          <a:sp3d extrusionH="76200">
            <a:bevelT w="25400"/>
            <a:extrusionClr>
              <a:schemeClr val="accent5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32006" y="101380"/>
            <a:ext cx="7259594" cy="381663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Стадии осуществления в Федеральном казначействе    производства по делам об административных правонарушениях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757489" y="554604"/>
            <a:ext cx="4036219" cy="274072"/>
          </a:xfrm>
          <a:prstGeom prst="roundRect">
            <a:avLst/>
          </a:prstGeom>
          <a:pattFill prst="dk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в соответствии приказом ФК от 30.11.2016 № 437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000124" y="977762"/>
            <a:ext cx="1568391" cy="314325"/>
          </a:xfrm>
          <a:prstGeom prst="rect">
            <a:avLst/>
          </a:prstGeom>
          <a:solidFill>
            <a:srgbClr val="C9A6E4">
              <a:alpha val="55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Возбуждение дела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953056" y="1007270"/>
            <a:ext cx="1650307" cy="314325"/>
          </a:xfrm>
          <a:prstGeom prst="rect">
            <a:avLst/>
          </a:prstGeom>
          <a:solidFill>
            <a:srgbClr val="C9A6E4">
              <a:alpha val="55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дела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955048" y="977762"/>
            <a:ext cx="1669211" cy="329544"/>
          </a:xfrm>
          <a:prstGeom prst="rect">
            <a:avLst/>
          </a:prstGeom>
          <a:solidFill>
            <a:srgbClr val="C9A6E4">
              <a:alpha val="55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постановления по делу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3157537" y="942976"/>
            <a:ext cx="14288" cy="4093369"/>
          </a:xfrm>
          <a:prstGeom prst="line">
            <a:avLst/>
          </a:prstGeom>
          <a:ln w="25400">
            <a:solidFill>
              <a:srgbClr val="7030A0">
                <a:alpha val="8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522784" y="968855"/>
            <a:ext cx="14288" cy="4093369"/>
          </a:xfrm>
          <a:prstGeom prst="line">
            <a:avLst/>
          </a:prstGeom>
          <a:ln w="25400">
            <a:solidFill>
              <a:srgbClr val="7030A0">
                <a:alpha val="8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2150270" y="1521619"/>
            <a:ext cx="5436393" cy="392906"/>
          </a:xfrm>
          <a:prstGeom prst="round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ЮРИДИЧЕСКОЕ УПРАВЛЕНИЕ</a:t>
            </a:r>
          </a:p>
        </p:txBody>
      </p:sp>
      <p:sp>
        <p:nvSpPr>
          <p:cNvPr id="51" name="Прямоугольник с двумя скругленными соседними углами 50"/>
          <p:cNvSpPr/>
          <p:nvPr/>
        </p:nvSpPr>
        <p:spPr>
          <a:xfrm>
            <a:off x="407193" y="4321836"/>
            <a:ext cx="592931" cy="564491"/>
          </a:xfrm>
          <a:prstGeom prst="round2Same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</a:t>
            </a:r>
          </a:p>
        </p:txBody>
      </p:sp>
      <p:sp>
        <p:nvSpPr>
          <p:cNvPr id="54" name="Прямоугольник с двумя скругленными соседними углами 53"/>
          <p:cNvSpPr/>
          <p:nvPr/>
        </p:nvSpPr>
        <p:spPr>
          <a:xfrm>
            <a:off x="1994338" y="4321835"/>
            <a:ext cx="928688" cy="575415"/>
          </a:xfrm>
          <a:prstGeom prst="round2Same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надзору за аудиторской деятельностью</a:t>
            </a:r>
          </a:p>
        </p:txBody>
      </p:sp>
      <p:sp>
        <p:nvSpPr>
          <p:cNvPr id="53" name="Прямоугольник с двумя скругленными соседними углами 52"/>
          <p:cNvSpPr/>
          <p:nvPr/>
        </p:nvSpPr>
        <p:spPr>
          <a:xfrm>
            <a:off x="1092995" y="4321835"/>
            <a:ext cx="796191" cy="571635"/>
          </a:xfrm>
          <a:prstGeom prst="round2Same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контролю в сфере контрактных отношений</a:t>
            </a:r>
          </a:p>
        </p:txBody>
      </p:sp>
      <p:sp>
        <p:nvSpPr>
          <p:cNvPr id="55" name="Горизонтальный свиток 54"/>
          <p:cNvSpPr/>
          <p:nvPr/>
        </p:nvSpPr>
        <p:spPr>
          <a:xfrm>
            <a:off x="407194" y="3539365"/>
            <a:ext cx="1371601" cy="396843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</a:t>
            </a:r>
          </a:p>
        </p:txBody>
      </p:sp>
      <p:sp>
        <p:nvSpPr>
          <p:cNvPr id="60" name="Прямоугольник с двумя вырезанными противолежащими углами 59"/>
          <p:cNvSpPr/>
          <p:nvPr/>
        </p:nvSpPr>
        <p:spPr>
          <a:xfrm>
            <a:off x="2705382" y="2778079"/>
            <a:ext cx="1135856" cy="385763"/>
          </a:xfrm>
          <a:prstGeom prst="snip2DiagRect">
            <a:avLst/>
          </a:prstGeom>
          <a:gradFill>
            <a:gsLst>
              <a:gs pos="12000">
                <a:srgbClr val="8488C4"/>
              </a:gs>
              <a:gs pos="53000">
                <a:srgbClr val="D4DEFF"/>
              </a:gs>
              <a:gs pos="83000">
                <a:srgbClr val="D4DEF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</a:t>
            </a:r>
          </a:p>
        </p:txBody>
      </p:sp>
      <p:cxnSp>
        <p:nvCxnSpPr>
          <p:cNvPr id="63" name="Соединительная линия уступом 62"/>
          <p:cNvCxnSpPr>
            <a:stCxn id="57" idx="0"/>
            <a:endCxn id="60" idx="1"/>
          </p:cNvCxnSpPr>
          <p:nvPr/>
        </p:nvCxnSpPr>
        <p:spPr>
          <a:xfrm rot="5400000" flipH="1" flipV="1">
            <a:off x="2653432" y="2969092"/>
            <a:ext cx="425129" cy="814627"/>
          </a:xfrm>
          <a:prstGeom prst="bentConnector3">
            <a:avLst>
              <a:gd name="adj1" fmla="val 47725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70"/>
          <p:cNvCxnSpPr/>
          <p:nvPr/>
        </p:nvCxnSpPr>
        <p:spPr>
          <a:xfrm rot="10800000" flipV="1">
            <a:off x="85726" y="1618060"/>
            <a:ext cx="2064545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82153" y="1618060"/>
            <a:ext cx="15002" cy="342257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95726" y="5037774"/>
            <a:ext cx="1395363" cy="2856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H="1" flipV="1">
            <a:off x="696517" y="4882755"/>
            <a:ext cx="3572" cy="146447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H="1">
            <a:off x="2600865" y="1921536"/>
            <a:ext cx="2" cy="433477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 flipH="1">
            <a:off x="3448411" y="1915066"/>
            <a:ext cx="6470" cy="854015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stCxn id="54" idx="3"/>
            <a:endCxn id="57" idx="2"/>
          </p:cNvCxnSpPr>
          <p:nvPr/>
        </p:nvCxnSpPr>
        <p:spPr>
          <a:xfrm flipV="1">
            <a:off x="2458683" y="3886601"/>
            <a:ext cx="1" cy="43523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1" idx="3"/>
          </p:cNvCxnSpPr>
          <p:nvPr/>
        </p:nvCxnSpPr>
        <p:spPr>
          <a:xfrm flipV="1">
            <a:off x="703659" y="3886141"/>
            <a:ext cx="0" cy="435695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3" idx="3"/>
          </p:cNvCxnSpPr>
          <p:nvPr/>
        </p:nvCxnSpPr>
        <p:spPr>
          <a:xfrm flipV="1">
            <a:off x="1491089" y="3875216"/>
            <a:ext cx="0" cy="44661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Горизонтальный свиток 56"/>
          <p:cNvSpPr/>
          <p:nvPr/>
        </p:nvSpPr>
        <p:spPr>
          <a:xfrm>
            <a:off x="1842715" y="3539363"/>
            <a:ext cx="1231934" cy="396843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42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Соединительная линия уступом 76"/>
          <p:cNvCxnSpPr>
            <a:stCxn id="55" idx="0"/>
          </p:cNvCxnSpPr>
          <p:nvPr/>
        </p:nvCxnSpPr>
        <p:spPr>
          <a:xfrm rot="5400000" flipH="1" flipV="1">
            <a:off x="748463" y="2187163"/>
            <a:ext cx="1746340" cy="1057277"/>
          </a:xfrm>
          <a:prstGeom prst="bentConnector3">
            <a:avLst>
              <a:gd name="adj1" fmla="val 99966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V="1">
            <a:off x="1491089" y="4893470"/>
            <a:ext cx="0" cy="147161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964003" y="2549107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753985" y="3258630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467156" y="1975450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3" name="Овал 42"/>
          <p:cNvSpPr/>
          <p:nvPr/>
        </p:nvSpPr>
        <p:spPr>
          <a:xfrm>
            <a:off x="3325483" y="1986235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" name="Овал 43"/>
          <p:cNvSpPr/>
          <p:nvPr/>
        </p:nvSpPr>
        <p:spPr>
          <a:xfrm>
            <a:off x="1766260" y="1494528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4224787" y="1915066"/>
            <a:ext cx="6470" cy="2574985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231257" y="2257964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235569" y="2721635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239884" y="3204713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237727" y="3603686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235570" y="3970307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4099705" y="1951729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8487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509458" y="2109159"/>
            <a:ext cx="1895655" cy="31702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Готовит проекты процессуальных документов</a:t>
            </a: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513772" y="2503818"/>
            <a:ext cx="1895655" cy="4528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Извещает лиц, участвующих в деле, о времени и месте его рассмотрения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513772" y="3032186"/>
            <a:ext cx="1895655" cy="31702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Организует рассмотрение дела должностным лицом  ЮУ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4520242" y="3433313"/>
            <a:ext cx="1895655" cy="31702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 подготовку проекта постановления по делу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336266" y="4464171"/>
            <a:ext cx="1895655" cy="39465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Готовит проект определения о передаче протокола и материалов дела в суд для дисквалификации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1636862" y="2348542"/>
            <a:ext cx="1498839" cy="29545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Принимает дело к производству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198406" y="1479430"/>
            <a:ext cx="1498839" cy="29545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Возвращает протокол и материалы дела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3196087" y="2348543"/>
            <a:ext cx="1182898" cy="29114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Направляет дело по подведомственности</a:t>
            </a:r>
          </a:p>
        </p:txBody>
      </p:sp>
      <p:cxnSp>
        <p:nvCxnSpPr>
          <p:cNvPr id="90" name="Прямая со стрелкой 89"/>
          <p:cNvCxnSpPr/>
          <p:nvPr/>
        </p:nvCxnSpPr>
        <p:spPr>
          <a:xfrm flipV="1">
            <a:off x="3603685" y="3170210"/>
            <a:ext cx="0" cy="1293961"/>
          </a:xfrm>
          <a:prstGeom prst="straightConnector1">
            <a:avLst/>
          </a:prstGeom>
          <a:ln w="28575">
            <a:solidFill>
              <a:srgbClr val="8487C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Овал 90"/>
          <p:cNvSpPr/>
          <p:nvPr/>
        </p:nvSpPr>
        <p:spPr>
          <a:xfrm>
            <a:off x="3469977" y="3787000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8487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4507301" y="3840913"/>
            <a:ext cx="1895655" cy="2674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Направляет копию постановления д/л, составившему протокол</a:t>
            </a:r>
          </a:p>
        </p:txBody>
      </p:sp>
      <p:cxnSp>
        <p:nvCxnSpPr>
          <p:cNvPr id="102" name="Shape 101"/>
          <p:cNvCxnSpPr>
            <a:stCxn id="96" idx="2"/>
          </p:cNvCxnSpPr>
          <p:nvPr/>
        </p:nvCxnSpPr>
        <p:spPr>
          <a:xfrm rot="5400000">
            <a:off x="3015472" y="2600326"/>
            <a:ext cx="931652" cy="3947663"/>
          </a:xfrm>
          <a:prstGeom prst="bentConnector2">
            <a:avLst/>
          </a:prstGeom>
          <a:ln w="28575">
            <a:solidFill>
              <a:srgbClr val="8487C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Овал 102"/>
          <p:cNvSpPr/>
          <p:nvPr/>
        </p:nvSpPr>
        <p:spPr>
          <a:xfrm>
            <a:off x="5318185" y="4684144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8487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6739388" y="1906439"/>
            <a:ext cx="2157" cy="2344229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6726448" y="2870441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Скругленный прямоугольник 107"/>
          <p:cNvSpPr/>
          <p:nvPr/>
        </p:nvSpPr>
        <p:spPr>
          <a:xfrm>
            <a:off x="7011118" y="2128569"/>
            <a:ext cx="1895655" cy="28251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 мониторинг исполнения постановления по делу</a:t>
            </a: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7028372" y="3987560"/>
            <a:ext cx="1895655" cy="48954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неисполнения постановления по делу составляет протокол по части 1 статьи 20.25 КоАП 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006805" y="2497348"/>
            <a:ext cx="1895655" cy="73108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неисполнения постановления по делу направляет в службу судебных приставов-исполнителей заявление о возбуждении исполнительного производства </a:t>
            </a:r>
          </a:p>
        </p:txBody>
      </p:sp>
      <p:sp>
        <p:nvSpPr>
          <p:cNvPr id="115" name="Овал 114"/>
          <p:cNvSpPr/>
          <p:nvPr/>
        </p:nvSpPr>
        <p:spPr>
          <a:xfrm>
            <a:off x="6614305" y="1962513"/>
            <a:ext cx="265262" cy="2458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8487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6737231" y="2273061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750170" y="3605843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6741544" y="4244197"/>
            <a:ext cx="278202" cy="0"/>
          </a:xfrm>
          <a:prstGeom prst="line">
            <a:avLst/>
          </a:prstGeom>
          <a:ln w="22225">
            <a:solidFill>
              <a:srgbClr val="8487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Соединительная линия уступом 123"/>
          <p:cNvCxnSpPr/>
          <p:nvPr/>
        </p:nvCxnSpPr>
        <p:spPr>
          <a:xfrm rot="10800000">
            <a:off x="3403123" y="3163740"/>
            <a:ext cx="3629564" cy="1164568"/>
          </a:xfrm>
          <a:prstGeom prst="bentConnector3">
            <a:avLst>
              <a:gd name="adj1" fmla="val 100014"/>
            </a:avLst>
          </a:prstGeom>
          <a:ln w="28575">
            <a:solidFill>
              <a:srgbClr val="8487C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Скругленный прямоугольник 133"/>
          <p:cNvSpPr/>
          <p:nvPr/>
        </p:nvSpPr>
        <p:spPr>
          <a:xfrm>
            <a:off x="7026215" y="3312544"/>
            <a:ext cx="1895655" cy="58228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9000000" scaled="0"/>
            <a:tileRect l="-100000" b="-100000"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Направляет информацию о рассмотрении дела в Управление делами в целях отражения в бюджетном учете начисленных сумм, подлежащих уплате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вынесенных постановлений о наложении штрафа территориальными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органами Федерального казначейства </a:t>
            </a:r>
            <a:r>
              <a:rPr lang="ru-RU" sz="1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2016 год</a:t>
            </a:r>
            <a:endParaRPr lang="ru-RU" sz="15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64678785"/>
              </p:ext>
            </p:extLst>
          </p:nvPr>
        </p:nvGraphicFramePr>
        <p:xfrm>
          <a:off x="193814" y="874450"/>
          <a:ext cx="8581445" cy="4063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4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Статистика рассмотрения Федеральным казначейством дел 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административных правонарушениях, возбужденных в 2016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93542135"/>
              </p:ext>
            </p:extLst>
          </p:nvPr>
        </p:nvGraphicFramePr>
        <p:xfrm>
          <a:off x="369738" y="999684"/>
          <a:ext cx="4538207" cy="313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38154397"/>
              </p:ext>
            </p:extLst>
          </p:nvPr>
        </p:nvGraphicFramePr>
        <p:xfrm>
          <a:off x="3959750" y="1079391"/>
          <a:ext cx="4967579" cy="388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Горизонтальный свиток 1"/>
          <p:cNvSpPr/>
          <p:nvPr/>
        </p:nvSpPr>
        <p:spPr>
          <a:xfrm>
            <a:off x="268358" y="3393221"/>
            <a:ext cx="4353339" cy="1669773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наложенных штрафов по делам, возбужденным в 2016 году: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08" indent="-214308">
              <a:buFontTx/>
              <a:buChar char="-"/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15.15.3 КоАП – 20 000,00 руб. (исполнено 20 000,00 руб.)</a:t>
            </a:r>
          </a:p>
          <a:p>
            <a:pPr marL="214308" indent="-214308">
              <a:buFontTx/>
              <a:buChar char="-"/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15.15.7 КоАП – 20 000,00 руб. (исполнено 20 000,00 руб.)</a:t>
            </a:r>
          </a:p>
          <a:p>
            <a:pPr marL="214308" indent="-214308">
              <a:buFontTx/>
              <a:buChar char="-"/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15.15.10 КоАП – 120 000,00 руб. (исполнено 80 000,00 руб.)</a:t>
            </a:r>
          </a:p>
          <a:p>
            <a:pPr marL="214308" indent="-214308">
              <a:buFontTx/>
              <a:buChar char="-"/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15.15.11 КоАП – 10 000,00 руб. (исполнено 10 000,00 руб.)</a:t>
            </a:r>
          </a:p>
          <a:p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ИТОГО: наложено штрафов: 170 000,00 рублей </a:t>
            </a:r>
          </a:p>
          <a:p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исполнено: 130 000,00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13206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32006" y="177628"/>
            <a:ext cx="7259594" cy="431972"/>
          </a:xfrm>
        </p:spPr>
        <p:txBody>
          <a:bodyPr/>
          <a:lstStyle/>
          <a:p>
            <a:pPr algn="r"/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Статистика рассмотрения территориальными органами Федерального казначейства дел </a:t>
            </a:r>
            <a:b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административных правонарушениях, возбужденных в 2017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33038160"/>
              </p:ext>
            </p:extLst>
          </p:nvPr>
        </p:nvGraphicFramePr>
        <p:xfrm>
          <a:off x="357810" y="874450"/>
          <a:ext cx="8581445" cy="4063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Горизонтальный свиток 3"/>
          <p:cNvSpPr/>
          <p:nvPr/>
        </p:nvSpPr>
        <p:spPr>
          <a:xfrm>
            <a:off x="114300" y="2445358"/>
            <a:ext cx="1979874" cy="2623930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наложенных штрафов по статьям КоАП: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7.29.3 – 45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 – 92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15.14 – 7 433,57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15.15.3 – 90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15.15.4 – 72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15.15.5 – 134,47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15.15.6 – 1 730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15.15.7 – 830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15.15.10 – 1 100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20 ст. 19.5 – 200 тыс. руб.;</a:t>
            </a:r>
          </a:p>
          <a:p>
            <a:pPr lvl="0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1 ст. 19.7.2 – 100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8352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10708</TotalTime>
  <Words>1662</Words>
  <Application>Microsoft Office PowerPoint</Application>
  <PresentationFormat>Экран (16:9)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Полномочия Федерального казначейства при  осуществлении административного производства</vt:lpstr>
      <vt:lpstr>                        Полномочия Федерального казначейства по рассмотрению                              дел об административных правонарушениях</vt:lpstr>
      <vt:lpstr>                        Полномочия Федерального казначейства по возбуждению                             дел об административных правонарушениях</vt:lpstr>
      <vt:lpstr>                        Порядок осуществления административного производства в Федеральном казначействе</vt:lpstr>
      <vt:lpstr>                               Стадии осуществления в Федеральном казначействе    производства по делам об административных правонарушениях</vt:lpstr>
      <vt:lpstr>                               Количество вынесенных постановлений о наложении штрафа территориальными органами Федерального казначейства за 2016 год</vt:lpstr>
      <vt:lpstr>                               Статистика рассмотрения Федеральным казначейством дел  об административных правонарушениях, возбужденных в 2016 году</vt:lpstr>
      <vt:lpstr>                               Статистика рассмотрения территориальными органами Федерального казначейства дел  об административных правонарушениях, возбужденных в 2017 году</vt:lpstr>
      <vt:lpstr>                               Статистика рассмотрения Федеральным казначейством дел  об административных правонарушениях, возбужденных в 2017 году</vt:lpstr>
      <vt:lpstr>                               Федеральный закон от 07.06.2017 № 118-ФЗ "О внесении изменений в КоАП РФ "</vt:lpstr>
      <vt:lpstr>                               Федеральный закон от 07.06.2017 № 118-ФЗ "О внесении изменений в КоАП РФ "</vt:lpstr>
      <vt:lpstr>                               Федеральный закон от 07.06.2017 № 118-ФЗ "О внесении изменений в КоАП РФ "</vt:lpstr>
      <vt:lpstr>                               Федеральный закон от 07.06.2017 № 118-ФЗ "О внесении изменений в КоАП РФ "</vt:lpstr>
      <vt:lpstr>                               Федеральный закон от 07.06.2017 № 118-ФЗ "О внесении изменений в КоАП РФ "</vt:lpstr>
      <vt:lpstr>                               Федеральный закон от 07.06.2017 № 118-ФЗ "О внесении изменений в КоАП РФ "</vt:lpstr>
      <vt:lpstr>                               Федеральный закон от 07.06.2017 № 118-ФЗ "О внесении изменений в КоАП РФ "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Гринько Евгений Александрович</cp:lastModifiedBy>
  <cp:revision>644</cp:revision>
  <cp:lastPrinted>2016-09-19T09:12:38Z</cp:lastPrinted>
  <dcterms:created xsi:type="dcterms:W3CDTF">2015-03-03T16:27:21Z</dcterms:created>
  <dcterms:modified xsi:type="dcterms:W3CDTF">2017-06-19T09:49:04Z</dcterms:modified>
</cp:coreProperties>
</file>