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3" r:id="rId2"/>
    <p:sldId id="264" r:id="rId3"/>
    <p:sldId id="265" r:id="rId4"/>
    <p:sldId id="268" r:id="rId5"/>
    <p:sldId id="267" r:id="rId6"/>
    <p:sldId id="274" r:id="rId7"/>
    <p:sldId id="270" r:id="rId8"/>
    <p:sldId id="271" r:id="rId9"/>
    <p:sldId id="272" r:id="rId10"/>
    <p:sldId id="269" r:id="rId11"/>
    <p:sldId id="259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5110"/>
    <a:srgbClr val="9E480E"/>
    <a:srgbClr val="AC0000"/>
    <a:srgbClr val="7A0000"/>
    <a:srgbClr val="3E89CE"/>
    <a:srgbClr val="C0D8EE"/>
    <a:srgbClr val="98C0E4"/>
    <a:srgbClr val="245A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6" y="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2CF91B-C679-4948-B486-A822FC02C604}" type="datetimeFigureOut">
              <a:rPr lang="ru-RU" smtClean="0"/>
              <a:t>02.07.2018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2D39F-DD10-4BEA-AD12-7B267B0ECA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687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2950"/>
            <a:ext cx="6592887" cy="3709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5525" indent="-286742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6963" indent="-229393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5749" indent="-229393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64532" indent="-229393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23317" indent="-229393" defTabSz="1045012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82103" indent="-229393" defTabSz="1045012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40888" indent="-229393" defTabSz="1045012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99674" indent="-229393" defTabSz="1045012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1045012" eaLnBrk="1" fontAlgn="base" hangingPunct="1">
              <a:spcBef>
                <a:spcPct val="0"/>
              </a:spcBef>
              <a:spcAft>
                <a:spcPct val="0"/>
              </a:spcAft>
            </a:pPr>
            <a:fld id="{6D8468D7-8F8A-451D-AD5C-6143CF953C14}" type="slidenum">
              <a:rPr lang="ru-RU" sz="1200">
                <a:solidFill>
                  <a:srgbClr val="000000"/>
                </a:solidFill>
                <a:latin typeface="Calibri" pitchFamily="34" charset="0"/>
              </a:rPr>
              <a:pPr defTabSz="1045012"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sz="12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49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BBB96-D1AA-44A6-951C-CEA00303F3E9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E03B9-7471-41F8-A068-9DB253141D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773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BBB96-D1AA-44A6-951C-CEA00303F3E9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E03B9-7471-41F8-A068-9DB253141D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109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BBB96-D1AA-44A6-951C-CEA00303F3E9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E03B9-7471-41F8-A068-9DB253141D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354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3714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BBB96-D1AA-44A6-951C-CEA00303F3E9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E03B9-7471-41F8-A068-9DB253141D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179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BBB96-D1AA-44A6-951C-CEA00303F3E9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E03B9-7471-41F8-A068-9DB253141D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747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BBB96-D1AA-44A6-951C-CEA00303F3E9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E03B9-7471-41F8-A068-9DB253141D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312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BBB96-D1AA-44A6-951C-CEA00303F3E9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E03B9-7471-41F8-A068-9DB253141D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09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BBB96-D1AA-44A6-951C-CEA00303F3E9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E03B9-7471-41F8-A068-9DB253141D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3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BBB96-D1AA-44A6-951C-CEA00303F3E9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E03B9-7471-41F8-A068-9DB253141D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884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BBB96-D1AA-44A6-951C-CEA00303F3E9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E03B9-7471-41F8-A068-9DB253141D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485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BBB96-D1AA-44A6-951C-CEA00303F3E9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E03B9-7471-41F8-A068-9DB253141D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394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BBB96-D1AA-44A6-951C-CEA00303F3E9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E03B9-7471-41F8-A068-9DB253141D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85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0386" y="4704356"/>
            <a:ext cx="458178" cy="1831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Рисунок 6" descr="C:\Users\panova_ea\Desktop\ФНС\Новая папка\word\jpg\true-logo-FN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372" y="1392098"/>
            <a:ext cx="1034100" cy="1085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34754" y="86627"/>
            <a:ext cx="11935326" cy="6583679"/>
          </a:xfrm>
          <a:prstGeom prst="rect">
            <a:avLst/>
          </a:prstGeom>
          <a:solidFill>
            <a:schemeClr val="bg1">
              <a:lumMod val="65000"/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194" tIns="43097" rIns="86194" bIns="43097" anchor="ctr"/>
          <a:lstStyle/>
          <a:p>
            <a:pPr algn="ctr" defTabSz="861592">
              <a:defRPr/>
            </a:pPr>
            <a:endParaRPr lang="ru-RU" sz="1980" dirty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208174" y="5146462"/>
            <a:ext cx="4933697" cy="1245218"/>
          </a:xfrm>
          <a:prstGeom prst="rect">
            <a:avLst/>
          </a:prstGeom>
        </p:spPr>
        <p:txBody>
          <a:bodyPr>
            <a:noAutofit/>
          </a:bodyPr>
          <a:lstStyle>
            <a:lvl1pPr marL="318585" indent="0" algn="l" defTabSz="914077" rtl="0" eaLnBrk="1" latinLnBrk="0" hangingPunct="1">
              <a:spcBef>
                <a:spcPct val="20000"/>
              </a:spcBef>
              <a:buFont typeface="+mj-lt"/>
              <a:buNone/>
              <a:defRPr sz="3200" b="0" i="0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18585" indent="0" algn="l" defTabSz="914077" rtl="0" eaLnBrk="1" latinLnBrk="0" hangingPunct="1">
              <a:spcBef>
                <a:spcPct val="20000"/>
              </a:spcBef>
              <a:buFont typeface="Arial" pitchFamily="34" charset="0"/>
              <a:buNone/>
              <a:defRPr sz="2100" b="0" i="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4649" indent="-228156" algn="l" defTabSz="9140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b="0" i="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15802" algn="just" defTabSz="914077" rtl="0" eaLnBrk="1" latinLnBrk="0" hangingPunct="1">
              <a:lnSpc>
                <a:spcPts val="1578"/>
              </a:lnSpc>
              <a:spcBef>
                <a:spcPts val="351"/>
              </a:spcBef>
              <a:buFont typeface="Arial" pitchFamily="34" charset="0"/>
              <a:buNone/>
              <a:tabLst/>
              <a:defRPr sz="1400" b="0" i="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257643" indent="0" algn="l" defTabSz="914077" rtl="0" eaLnBrk="1" latinLnBrk="0" hangingPunct="1">
              <a:lnSpc>
                <a:spcPts val="1578"/>
              </a:lnSpc>
              <a:spcBef>
                <a:spcPts val="351"/>
              </a:spcBef>
              <a:buFont typeface="Arial" pitchFamily="34" charset="0"/>
              <a:buNone/>
              <a:defRPr sz="1200" b="0" i="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513713" indent="-228519" algn="l" defTabSz="9140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750" indent="-228519" algn="l" defTabSz="9140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790" indent="-228519" algn="l" defTabSz="9140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4829" indent="-228519" algn="l" defTabSz="9140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defTabSz="913432">
              <a:spcBef>
                <a:spcPts val="0"/>
              </a:spcBef>
            </a:pPr>
            <a:r>
              <a:rPr lang="ru-RU" sz="1697" dirty="0" smtClean="0">
                <a:solidFill>
                  <a:srgbClr val="104E72"/>
                </a:solidFill>
                <a:latin typeface="Arial" pitchFamily="34" charset="0"/>
                <a:cs typeface="Arial" pitchFamily="34" charset="0"/>
              </a:rPr>
              <a:t>Заместитель </a:t>
            </a:r>
            <a:r>
              <a:rPr lang="ru-RU" sz="1697" dirty="0">
                <a:solidFill>
                  <a:srgbClr val="104E72"/>
                </a:solidFill>
                <a:latin typeface="Arial" pitchFamily="34" charset="0"/>
                <a:cs typeface="Arial" pitchFamily="34" charset="0"/>
              </a:rPr>
              <a:t>начальника Управления контроля налоговых органов ФНС России</a:t>
            </a:r>
          </a:p>
          <a:p>
            <a:pPr marL="0" defTabSz="913432">
              <a:spcBef>
                <a:spcPts val="0"/>
              </a:spcBef>
            </a:pPr>
            <a:r>
              <a:rPr lang="ru-RU" sz="1697" dirty="0">
                <a:solidFill>
                  <a:srgbClr val="104E72"/>
                </a:solidFill>
                <a:latin typeface="Arial" pitchFamily="34" charset="0"/>
                <a:cs typeface="Arial" pitchFamily="34" charset="0"/>
              </a:rPr>
              <a:t>Семенова О.С.</a:t>
            </a:r>
          </a:p>
          <a:p>
            <a:pPr marL="0" defTabSz="913432">
              <a:spcBef>
                <a:spcPts val="0"/>
              </a:spcBef>
            </a:pPr>
            <a:endParaRPr lang="ru-RU" sz="1697" dirty="0">
              <a:solidFill>
                <a:srgbClr val="104E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2222570" y="2831651"/>
            <a:ext cx="7617846" cy="147002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077" rtl="0" eaLnBrk="1" latinLnBrk="0" hangingPunct="1">
              <a:lnSpc>
                <a:spcPts val="4557"/>
              </a:lnSpc>
              <a:spcBef>
                <a:spcPct val="0"/>
              </a:spcBef>
              <a:buNone/>
              <a:defRPr sz="3700" b="1" i="0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1042688">
              <a:lnSpc>
                <a:spcPct val="100000"/>
              </a:lnSpc>
            </a:pPr>
            <a:r>
              <a:rPr lang="ru-RU" sz="2800" cap="all" dirty="0">
                <a:solidFill>
                  <a:srgbClr val="104E72"/>
                </a:solidFill>
                <a:latin typeface="Arial Narrow" pitchFamily="34" charset="0"/>
                <a:ea typeface="+mn-ea"/>
                <a:cs typeface="Aharoni" pitchFamily="2" charset="-79"/>
              </a:rPr>
              <a:t>Развитие механизмов внутреннего контроля и </a:t>
            </a:r>
            <a:r>
              <a:rPr lang="ru-RU" sz="2800" cap="all" dirty="0" smtClean="0">
                <a:solidFill>
                  <a:srgbClr val="104E72"/>
                </a:solidFill>
                <a:latin typeface="Arial Narrow" pitchFamily="34" charset="0"/>
                <a:ea typeface="+mn-ea"/>
                <a:cs typeface="Aharoni" pitchFamily="2" charset="-79"/>
              </a:rPr>
              <a:t>аудита</a:t>
            </a:r>
            <a:endParaRPr lang="ru-RU" sz="2800" cap="all" dirty="0">
              <a:solidFill>
                <a:srgbClr val="104E72"/>
              </a:solidFill>
              <a:latin typeface="Arial Narrow" pitchFamily="34" charset="0"/>
              <a:ea typeface="+mn-ea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3104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16" y="327259"/>
            <a:ext cx="11357810" cy="6381549"/>
          </a:xfrm>
          <a:prstGeom prst="rect">
            <a:avLst/>
          </a:prstGeom>
          <a:ln>
            <a:solidFill>
              <a:sysClr val="windowText" lastClr="000000">
                <a:lumMod val="65000"/>
                <a:lumOff val="35000"/>
              </a:sysClr>
            </a:solidFill>
          </a:ln>
        </p:spPr>
      </p:pic>
    </p:spTree>
    <p:extLst>
      <p:ext uri="{BB962C8B-B14F-4D97-AF65-F5344CB8AC3E}">
        <p14:creationId xmlns:p14="http://schemas.microsoft.com/office/powerpoint/2010/main" val="2041350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10100572" y="6204894"/>
            <a:ext cx="567428" cy="653106"/>
          </a:xfrm>
          <a:prstGeom prst="rect">
            <a:avLst/>
          </a:prstGeom>
        </p:spPr>
        <p:txBody>
          <a:bodyPr vert="horz" lIns="91408" tIns="45704" rIns="91408" bIns="45704" rtlCol="0" anchor="ctr">
            <a:normAutofit/>
          </a:bodyPr>
          <a:lstStyle/>
          <a:p>
            <a:fld id="{6D362541-A2AF-40D3-8036-149BFA0E4B8E}" type="slidenum">
              <a:rPr lang="ru-RU" b="1" i="1">
                <a:latin typeface="Arial Narrow" panose="020B0606020202030204" pitchFamily="34" charset="0"/>
              </a:rPr>
              <a:pPr/>
              <a:t>11</a:t>
            </a:fld>
            <a:endParaRPr lang="ru-RU" b="1" i="1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0888" y="116632"/>
            <a:ext cx="11194181" cy="792088"/>
          </a:xfrm>
          <a:prstGeom prst="rect">
            <a:avLst/>
          </a:prstGeom>
          <a:ln>
            <a:noFill/>
          </a:ln>
        </p:spPr>
        <p:txBody>
          <a:bodyPr vert="horz" wrap="none" lIns="104306" tIns="52153" rIns="104306" bIns="52153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sz="2800" b="1" cap="all" dirty="0">
                <a:solidFill>
                  <a:schemeClr val="accent5">
                    <a:lumMod val="50000"/>
                  </a:schemeClr>
                </a:solidFill>
                <a:ea typeface="+mj-ea"/>
                <a:cs typeface="+mj-cs"/>
              </a:rPr>
              <a:t>Система внутреннего контроля, внутреннего аудита, </a:t>
            </a:r>
          </a:p>
          <a:p>
            <a:pPr algn="ctr">
              <a:spcBef>
                <a:spcPct val="0"/>
              </a:spcBef>
            </a:pPr>
            <a:r>
              <a:rPr lang="ru-RU" sz="2800" b="1" cap="all" dirty="0">
                <a:solidFill>
                  <a:schemeClr val="accent5">
                    <a:lumMod val="50000"/>
                  </a:schemeClr>
                </a:solidFill>
                <a:ea typeface="+mj-ea"/>
                <a:cs typeface="+mj-cs"/>
              </a:rPr>
              <a:t>управления рисками в деятельности ФНС России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75520" y="2343616"/>
            <a:ext cx="3240360" cy="8874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 Narrow" panose="020B0606020202030204" pitchFamily="34" charset="0"/>
              </a:rPr>
              <a:t>Внутренний контроль технологических процессов</a:t>
            </a:r>
          </a:p>
          <a:p>
            <a:pPr algn="ctr"/>
            <a:r>
              <a:rPr lang="ru-RU" sz="1400" i="1" dirty="0">
                <a:solidFill>
                  <a:schemeClr val="bg1"/>
                </a:solidFill>
                <a:latin typeface="Arial Narrow" panose="020B0606020202030204" pitchFamily="34" charset="0"/>
              </a:rPr>
              <a:t>(Карты, журналы внутреннего контроля)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936749" y="2338296"/>
            <a:ext cx="3505331" cy="8746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 Narrow" panose="020B0606020202030204" pitchFamily="34" charset="0"/>
              </a:rPr>
              <a:t>Внутренний аудит</a:t>
            </a:r>
          </a:p>
          <a:p>
            <a:pPr algn="ctr"/>
            <a:r>
              <a:rPr lang="ru-RU" sz="1400" i="1" dirty="0">
                <a:solidFill>
                  <a:schemeClr val="bg1"/>
                </a:solidFill>
                <a:latin typeface="Arial Narrow" panose="020B0606020202030204" pitchFamily="34" charset="0"/>
              </a:rPr>
              <a:t>(Акты проверок, рекомендации)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67608" y="5085184"/>
            <a:ext cx="7200800" cy="100811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defTabSz="1043056">
              <a:spcBef>
                <a:spcPct val="0"/>
              </a:spcBef>
            </a:pPr>
            <a:endParaRPr lang="ru-RU" sz="48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75522" y="3185764"/>
            <a:ext cx="3240359" cy="747293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 defTabSz="1043056">
              <a:spcBef>
                <a:spcPct val="0"/>
              </a:spcBef>
            </a:pPr>
            <a:r>
              <a:rPr lang="ru-RU" sz="1500" b="1" i="1" dirty="0">
                <a:solidFill>
                  <a:srgbClr val="7A0000"/>
                </a:solidFill>
                <a:latin typeface="Arial Narrow" panose="020B0606020202030204" pitchFamily="34" charset="0"/>
              </a:rPr>
              <a:t>Пресечение рисков</a:t>
            </a:r>
          </a:p>
          <a:p>
            <a:pPr algn="ctr" defTabSz="1043056">
              <a:spcBef>
                <a:spcPct val="0"/>
              </a:spcBef>
            </a:pPr>
            <a:r>
              <a:rPr lang="ru-RU" sz="1500" b="1" i="1" dirty="0">
                <a:solidFill>
                  <a:srgbClr val="7A0000"/>
                </a:solidFill>
                <a:latin typeface="Arial Narrow" panose="020B0606020202030204" pitchFamily="34" charset="0"/>
              </a:rPr>
              <a:t>в ходе выполнения техпроцесса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74876" y="3228164"/>
            <a:ext cx="4136423" cy="920916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defTabSz="1043056">
              <a:lnSpc>
                <a:spcPct val="120000"/>
              </a:lnSpc>
              <a:spcBef>
                <a:spcPct val="0"/>
              </a:spcBef>
            </a:pPr>
            <a:r>
              <a:rPr lang="ru-RU" sz="1500" b="1" i="1" dirty="0">
                <a:solidFill>
                  <a:srgbClr val="7A0000"/>
                </a:solidFill>
                <a:latin typeface="Arial Narrow" panose="020B0606020202030204" pitchFamily="34" charset="0"/>
              </a:rPr>
              <a:t>Оценка надежности внутреннего контроля, </a:t>
            </a:r>
          </a:p>
          <a:p>
            <a:pPr defTabSz="1043056">
              <a:lnSpc>
                <a:spcPct val="120000"/>
              </a:lnSpc>
              <a:spcBef>
                <a:spcPct val="0"/>
              </a:spcBef>
            </a:pPr>
            <a:r>
              <a:rPr lang="ru-RU" sz="1500" b="1" i="1" dirty="0">
                <a:solidFill>
                  <a:srgbClr val="7A0000"/>
                </a:solidFill>
                <a:latin typeface="Arial Narrow" panose="020B0606020202030204" pitchFamily="34" charset="0"/>
              </a:rPr>
              <a:t>выявление остаточных рисков по результатам выполнения техпроцесса </a:t>
            </a:r>
          </a:p>
        </p:txBody>
      </p:sp>
      <p:sp>
        <p:nvSpPr>
          <p:cNvPr id="42" name="Стрелка вниз 41"/>
          <p:cNvSpPr/>
          <p:nvPr/>
        </p:nvSpPr>
        <p:spPr>
          <a:xfrm>
            <a:off x="7392144" y="4185192"/>
            <a:ext cx="360040" cy="97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низ 42"/>
          <p:cNvSpPr/>
          <p:nvPr/>
        </p:nvSpPr>
        <p:spPr>
          <a:xfrm flipV="1">
            <a:off x="8040216" y="4185192"/>
            <a:ext cx="360040" cy="97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трелка вниз 43"/>
          <p:cNvSpPr/>
          <p:nvPr/>
        </p:nvSpPr>
        <p:spPr>
          <a:xfrm>
            <a:off x="3503712" y="4257200"/>
            <a:ext cx="360040" cy="97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трелка вниз 44"/>
          <p:cNvSpPr/>
          <p:nvPr/>
        </p:nvSpPr>
        <p:spPr>
          <a:xfrm flipV="1">
            <a:off x="4151784" y="4257200"/>
            <a:ext cx="360040" cy="97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2685520" y="5373216"/>
            <a:ext cx="6480720" cy="1296144"/>
          </a:xfrm>
          <a:prstGeom prst="roundRect">
            <a:avLst/>
          </a:prstGeom>
          <a:solidFill>
            <a:srgbClr val="B0511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ru-RU" b="1" cap="all" dirty="0">
                <a:latin typeface="Arial Narrow" panose="020B0606020202030204" pitchFamily="34" charset="0"/>
              </a:rPr>
              <a:t>Реестр рисков</a:t>
            </a:r>
            <a:r>
              <a:rPr lang="ru-RU" b="1" dirty="0">
                <a:latin typeface="Arial Narrow" panose="020B0606020202030204" pitchFamily="34" charset="0"/>
              </a:rPr>
              <a:t> </a:t>
            </a:r>
          </a:p>
          <a:p>
            <a:pPr algn="ctr"/>
            <a:r>
              <a:rPr lang="ru-RU" sz="140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(«база знаний о рисках»)</a:t>
            </a:r>
          </a:p>
          <a:p>
            <a:pPr algn="ctr" defTabSz="1043056">
              <a:spcBef>
                <a:spcPct val="0"/>
              </a:spcBef>
            </a:pPr>
            <a:r>
              <a:rPr lang="ru-RU" sz="1400" i="1" dirty="0">
                <a:solidFill>
                  <a:schemeClr val="bg1"/>
                </a:solidFill>
                <a:latin typeface="Arial Narrow" panose="020B0606020202030204" pitchFamily="34" charset="0"/>
              </a:rPr>
              <a:t>Содержит информацию о всех этапах управления рисками в рамках ВК и ВА:</a:t>
            </a:r>
          </a:p>
          <a:p>
            <a:pPr algn="ctr" defTabSz="1043056">
              <a:spcBef>
                <a:spcPct val="0"/>
              </a:spcBef>
            </a:pPr>
            <a:r>
              <a:rPr lang="ru-RU" sz="1400" i="1" dirty="0">
                <a:solidFill>
                  <a:schemeClr val="bg1"/>
                </a:solidFill>
                <a:latin typeface="Arial Narrow" panose="020B0606020202030204" pitchFamily="34" charset="0"/>
              </a:rPr>
              <a:t>о техпроцессе, наименовании риска и его характеристиках, взаимосвязанных рисках, рекомендованных контрольных действиях, мерах по минимизации последствий и др.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799856" y="4509120"/>
            <a:ext cx="2520280" cy="504056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defTabSz="1043056">
              <a:spcBef>
                <a:spcPct val="0"/>
              </a:spcBef>
            </a:pPr>
            <a:r>
              <a:rPr lang="ru-RU" sz="1600" b="1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Наполнение / применение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23592" y="1124744"/>
            <a:ext cx="7416824" cy="64807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92500" lnSpcReduction="20000"/>
          </a:bodyPr>
          <a:lstStyle/>
          <a:p>
            <a:pPr defTabSz="1043056">
              <a:spcBef>
                <a:spcPct val="0"/>
              </a:spcBef>
            </a:pPr>
            <a:endParaRPr lang="ru-RU" sz="48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31504" y="1082971"/>
            <a:ext cx="8928992" cy="977877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 defTabSz="1043056">
              <a:spcBef>
                <a:spcPct val="0"/>
              </a:spcBef>
            </a:pPr>
            <a:r>
              <a:rPr lang="ru-RU" sz="1900" b="1" i="1" u="sng" dirty="0">
                <a:solidFill>
                  <a:srgbClr val="C00000"/>
                </a:solidFill>
                <a:latin typeface="Arial Narrow" panose="020B0606020202030204" pitchFamily="34" charset="0"/>
                <a:ea typeface="+mj-ea"/>
                <a:cs typeface="+mj-cs"/>
              </a:rPr>
              <a:t>Цель:</a:t>
            </a:r>
            <a:r>
              <a:rPr lang="ru-RU" sz="1900" b="1" i="1" dirty="0">
                <a:solidFill>
                  <a:srgbClr val="C00000"/>
                </a:solidFill>
                <a:latin typeface="Arial Narrow" panose="020B0606020202030204" pitchFamily="34" charset="0"/>
                <a:ea typeface="+mj-ea"/>
                <a:cs typeface="+mj-cs"/>
              </a:rPr>
              <a:t> предотвращение / минимизация рисков в деятельности налоговых органов </a:t>
            </a:r>
          </a:p>
          <a:p>
            <a:pPr algn="ctr" defTabSz="1043056">
              <a:spcBef>
                <a:spcPct val="0"/>
              </a:spcBef>
            </a:pPr>
            <a:r>
              <a:rPr lang="ru-RU" sz="1900" b="1" i="1" dirty="0">
                <a:solidFill>
                  <a:srgbClr val="C00000"/>
                </a:solidFill>
                <a:latin typeface="Arial Narrow" panose="020B0606020202030204" pitchFamily="34" charset="0"/>
                <a:ea typeface="+mj-ea"/>
                <a:cs typeface="+mj-cs"/>
              </a:rPr>
              <a:t>за счет своевременного информирования о существующих рисках в системе налоговых органов, рекомендуемых мероприятиях</a:t>
            </a:r>
          </a:p>
        </p:txBody>
      </p:sp>
    </p:spTree>
    <p:extLst>
      <p:ext uri="{BB962C8B-B14F-4D97-AF65-F5344CB8AC3E}">
        <p14:creationId xmlns:p14="http://schemas.microsoft.com/office/powerpoint/2010/main" val="323397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9785" y="0"/>
            <a:ext cx="11862215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cap="all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Система управления рисками в деятельности налоговых органов</a:t>
            </a:r>
            <a:endParaRPr lang="ru-RU" sz="2800" b="1" cap="all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107304" y="1394085"/>
            <a:ext cx="3852472" cy="3170951"/>
          </a:xfrm>
          <a:prstGeom prst="ellipse">
            <a:avLst/>
          </a:prstGeom>
          <a:solidFill>
            <a:srgbClr val="C0D8EE">
              <a:alpha val="43000"/>
            </a:srgb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324750" y="3525893"/>
            <a:ext cx="3852472" cy="3170951"/>
          </a:xfrm>
          <a:prstGeom prst="ellipse">
            <a:avLst/>
          </a:prstGeom>
          <a:solidFill>
            <a:srgbClr val="C0D8EE">
              <a:alpha val="43000"/>
            </a:srgb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889858" y="3510095"/>
            <a:ext cx="3852472" cy="3170951"/>
          </a:xfrm>
          <a:prstGeom prst="ellipse">
            <a:avLst/>
          </a:prstGeom>
          <a:solidFill>
            <a:srgbClr val="C0D8EE">
              <a:alpha val="43000"/>
            </a:srgb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685701" y="2358944"/>
            <a:ext cx="2983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chemeClr val="tx2"/>
                </a:solidFill>
                <a:latin typeface="Arial Narrow" pitchFamily="34" charset="0"/>
              </a:rPr>
              <a:t>Методология</a:t>
            </a:r>
            <a:endParaRPr lang="ru-RU" sz="3600" b="1" i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45724" y="4459057"/>
            <a:ext cx="32528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chemeClr val="tx2"/>
                </a:solidFill>
                <a:latin typeface="Arial Narrow" pitchFamily="34" charset="0"/>
              </a:rPr>
              <a:t>Автоматизация процессов УР</a:t>
            </a:r>
            <a:endParaRPr lang="ru-RU" sz="3200" b="1" i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69741" y="4262103"/>
            <a:ext cx="34302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tx2"/>
                </a:solidFill>
                <a:latin typeface="Arial Narrow" pitchFamily="34" charset="0"/>
              </a:rPr>
              <a:t>Культура управления рисками</a:t>
            </a:r>
            <a:endParaRPr lang="ru-RU" sz="3200" b="1" i="1" dirty="0">
              <a:solidFill>
                <a:schemeClr val="tx2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77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74558" y="2156781"/>
            <a:ext cx="1100278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Риск-культура – это ценности, убеждения, понимание и знания в сфере управления рисками, разделяемые и применяемые на практике сотрудниками организации на всех уровнях. 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//из презентации  Сбербанка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852" y="200233"/>
            <a:ext cx="11967148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2800" b="1" cap="all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Развитие</a:t>
            </a:r>
            <a:r>
              <a:rPr lang="ru-RU" sz="2800" b="1" cap="all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 методологии в сфере управления рисками</a:t>
            </a:r>
            <a:endParaRPr lang="ru-RU" sz="2800" b="1" cap="all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24989" y="2272937"/>
            <a:ext cx="10961914" cy="4139158"/>
          </a:xfrm>
        </p:spPr>
        <p:txBody>
          <a:bodyPr>
            <a:normAutofit/>
          </a:bodyPr>
          <a:lstStyle/>
          <a:p>
            <a:pPr marL="0" indent="0">
              <a:spcBef>
                <a:spcPts val="3000"/>
              </a:spcBef>
              <a:buNone/>
            </a:pPr>
            <a:r>
              <a:rPr lang="ru-RU" sz="2400" dirty="0" smtClean="0">
                <a:latin typeface="Arial Narrow" panose="020B0606020202030204" pitchFamily="34" charset="0"/>
              </a:rPr>
              <a:t>1. </a:t>
            </a:r>
            <a:r>
              <a:rPr lang="ru-RU" sz="2400" dirty="0" smtClean="0">
                <a:latin typeface="Arial Narrow" panose="020B0606020202030204" pitchFamily="34" charset="0"/>
              </a:rPr>
              <a:t>Основные положения </a:t>
            </a:r>
            <a:r>
              <a:rPr lang="ru-RU" sz="2400" dirty="0">
                <a:latin typeface="Arial Narrow" panose="020B0606020202030204" pitchFamily="34" charset="0"/>
              </a:rPr>
              <a:t>об осуществлении внутреннего контроля </a:t>
            </a:r>
            <a:r>
              <a:rPr lang="ru-RU" sz="2400" dirty="0" smtClean="0">
                <a:latin typeface="Arial Narrow" panose="020B0606020202030204" pitchFamily="34" charset="0"/>
              </a:rPr>
              <a:t>деятельности </a:t>
            </a:r>
            <a:r>
              <a:rPr lang="ru-RU" sz="2400" dirty="0">
                <a:latin typeface="Arial Narrow" panose="020B0606020202030204" pitchFamily="34" charset="0"/>
              </a:rPr>
              <a:t>по технологическим процессам ФНС </a:t>
            </a:r>
            <a:r>
              <a:rPr lang="ru-RU" sz="2400" dirty="0" smtClean="0">
                <a:latin typeface="Arial Narrow" panose="020B0606020202030204" pitchFamily="34" charset="0"/>
              </a:rPr>
              <a:t>России </a:t>
            </a:r>
            <a:r>
              <a:rPr lang="ru-RU" sz="1600" i="1" dirty="0" smtClean="0">
                <a:latin typeface="Arial Narrow" panose="020B0606020202030204" pitchFamily="34" charset="0"/>
              </a:rPr>
              <a:t>(</a:t>
            </a:r>
            <a:r>
              <a:rPr lang="ru-RU" sz="1600" i="1" dirty="0" smtClean="0">
                <a:latin typeface="Arial Narrow" panose="020B0606020202030204" pitchFamily="34" charset="0"/>
              </a:rPr>
              <a:t>приказ ФНС России от 14.03.2016 № ММВ-7-16/132</a:t>
            </a:r>
            <a:r>
              <a:rPr lang="en-US" sz="1600" i="1" dirty="0" smtClean="0">
                <a:latin typeface="Arial Narrow" panose="020B0606020202030204" pitchFamily="34" charset="0"/>
              </a:rPr>
              <a:t>@</a:t>
            </a:r>
            <a:r>
              <a:rPr lang="ru-RU" sz="1600" i="1" dirty="0" smtClean="0">
                <a:latin typeface="Arial Narrow" panose="020B0606020202030204" pitchFamily="34" charset="0"/>
              </a:rPr>
              <a:t>), </a:t>
            </a:r>
            <a:endParaRPr lang="ru-RU" sz="2000" dirty="0" smtClean="0">
              <a:latin typeface="Arial Narrow" panose="020B0606020202030204" pitchFamily="34" charset="0"/>
            </a:endParaRPr>
          </a:p>
          <a:p>
            <a:pPr marL="0" indent="0">
              <a:spcBef>
                <a:spcPts val="3000"/>
              </a:spcBef>
              <a:buNone/>
            </a:pPr>
            <a:r>
              <a:rPr lang="ru-RU" sz="2400" dirty="0" smtClean="0">
                <a:latin typeface="Arial Narrow" panose="020B0606020202030204" pitchFamily="34" charset="0"/>
              </a:rPr>
              <a:t>2. </a:t>
            </a:r>
            <a:r>
              <a:rPr lang="ru-RU" sz="2400" dirty="0">
                <a:latin typeface="Arial Narrow" panose="020B0606020202030204" pitchFamily="34" charset="0"/>
              </a:rPr>
              <a:t>Основные положения </a:t>
            </a:r>
            <a:r>
              <a:rPr lang="ru-RU" sz="2400" dirty="0">
                <a:latin typeface="Arial Narrow" panose="020B0606020202030204" pitchFamily="34" charset="0"/>
              </a:rPr>
              <a:t>об управлении рисками в деятельности ФНС </a:t>
            </a:r>
            <a:r>
              <a:rPr lang="ru-RU" sz="2400" dirty="0" smtClean="0">
                <a:latin typeface="Arial Narrow" panose="020B0606020202030204" pitchFamily="34" charset="0"/>
              </a:rPr>
              <a:t>России</a:t>
            </a:r>
            <a:r>
              <a:rPr lang="ru-RU" sz="2000" dirty="0" smtClean="0">
                <a:latin typeface="Arial Narrow" panose="020B0606020202030204" pitchFamily="34" charset="0"/>
              </a:rPr>
              <a:t> </a:t>
            </a:r>
            <a:r>
              <a:rPr lang="ru-RU" sz="1600" dirty="0" smtClean="0">
                <a:latin typeface="Arial Narrow" panose="020B0606020202030204" pitchFamily="34" charset="0"/>
              </a:rPr>
              <a:t>(</a:t>
            </a:r>
            <a:r>
              <a:rPr lang="ru-RU" sz="1600" i="1" dirty="0" smtClean="0">
                <a:latin typeface="Arial Narrow" panose="020B0606020202030204" pitchFamily="34" charset="0"/>
              </a:rPr>
              <a:t>приказ </a:t>
            </a:r>
            <a:r>
              <a:rPr lang="ru-RU" sz="1600" i="1" dirty="0">
                <a:latin typeface="Arial Narrow" panose="020B0606020202030204" pitchFamily="34" charset="0"/>
              </a:rPr>
              <a:t>ФНС России от </a:t>
            </a:r>
            <a:r>
              <a:rPr lang="ru-RU" sz="1600" i="1" dirty="0" smtClean="0">
                <a:latin typeface="Arial Narrow" panose="020B0606020202030204" pitchFamily="34" charset="0"/>
              </a:rPr>
              <a:t>20.03.2017 </a:t>
            </a:r>
            <a:r>
              <a:rPr lang="ru-RU" sz="1600" i="1" dirty="0">
                <a:latin typeface="Arial Narrow" panose="020B0606020202030204" pitchFamily="34" charset="0"/>
              </a:rPr>
              <a:t>№ </a:t>
            </a:r>
            <a:r>
              <a:rPr lang="ru-RU" sz="1600" i="1" dirty="0" smtClean="0">
                <a:latin typeface="Arial Narrow" panose="020B0606020202030204" pitchFamily="34" charset="0"/>
              </a:rPr>
              <a:t>ММВ-7-16/225</a:t>
            </a:r>
            <a:r>
              <a:rPr lang="en-US" sz="1600" i="1" dirty="0" smtClean="0">
                <a:latin typeface="Arial Narrow" panose="020B0606020202030204" pitchFamily="34" charset="0"/>
              </a:rPr>
              <a:t>@</a:t>
            </a:r>
            <a:r>
              <a:rPr lang="ru-RU" sz="1600" i="1" dirty="0">
                <a:latin typeface="Arial Narrow" panose="020B0606020202030204" pitchFamily="34" charset="0"/>
              </a:rPr>
              <a:t>)</a:t>
            </a:r>
            <a:r>
              <a:rPr lang="ru-RU" sz="2000" i="1" dirty="0">
                <a:latin typeface="Arial Narrow" panose="020B0606020202030204" pitchFamily="34" charset="0"/>
              </a:rPr>
              <a:t>,</a:t>
            </a:r>
            <a:endParaRPr lang="ru-RU" sz="20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3000"/>
              </a:spcBef>
              <a:buNone/>
            </a:pPr>
            <a:r>
              <a:rPr lang="ru-RU" sz="2400" dirty="0" smtClean="0">
                <a:latin typeface="Arial Narrow" panose="020B0606020202030204" pitchFamily="34" charset="0"/>
              </a:rPr>
              <a:t>3. </a:t>
            </a:r>
            <a:r>
              <a:rPr lang="ru-RU" sz="2400" dirty="0">
                <a:latin typeface="Arial Narrow" panose="020B0606020202030204" pitchFamily="34" charset="0"/>
              </a:rPr>
              <a:t>Порядок </a:t>
            </a:r>
            <a:r>
              <a:rPr lang="ru-RU" sz="2400" dirty="0">
                <a:latin typeface="Arial Narrow" panose="020B0606020202030204" pitchFamily="34" charset="0"/>
              </a:rPr>
              <a:t>ведения документа по учету информации о рисках </a:t>
            </a:r>
            <a:r>
              <a:rPr lang="ru-RU" sz="2400" dirty="0">
                <a:latin typeface="Arial Narrow" panose="020B0606020202030204" pitchFamily="34" charset="0"/>
              </a:rPr>
              <a:t>в </a:t>
            </a:r>
            <a:r>
              <a:rPr lang="ru-RU" sz="2400" dirty="0">
                <a:latin typeface="Arial Narrow" panose="020B0606020202030204" pitchFamily="34" charset="0"/>
              </a:rPr>
              <a:t>деятельности ФНС России</a:t>
            </a:r>
            <a:r>
              <a:rPr lang="ru-RU" sz="2000" dirty="0">
                <a:latin typeface="Arial Narrow" panose="020B0606020202030204" pitchFamily="34" charset="0"/>
              </a:rPr>
              <a:t> </a:t>
            </a:r>
            <a:r>
              <a:rPr lang="ru-RU" sz="1600" i="1" dirty="0">
                <a:latin typeface="Arial Narrow" panose="020B0606020202030204" pitchFamily="34" charset="0"/>
              </a:rPr>
              <a:t>(приказ ФНС России </a:t>
            </a:r>
            <a:r>
              <a:rPr lang="ru-RU" sz="1600" i="1" dirty="0">
                <a:latin typeface="Arial Narrow" panose="020B0606020202030204" pitchFamily="34" charset="0"/>
              </a:rPr>
              <a:t>от </a:t>
            </a:r>
            <a:r>
              <a:rPr lang="ru-RU" sz="1600" i="1" dirty="0">
                <a:latin typeface="Arial Narrow" panose="020B0606020202030204" pitchFamily="34" charset="0"/>
              </a:rPr>
              <a:t>12.03.2018 № </a:t>
            </a:r>
            <a:r>
              <a:rPr lang="ru-RU" sz="1600" i="1" dirty="0">
                <a:latin typeface="Arial Narrow" panose="020B0606020202030204" pitchFamily="34" charset="0"/>
              </a:rPr>
              <a:t>ММВ-7-16/140</a:t>
            </a:r>
            <a:r>
              <a:rPr lang="ru-RU" sz="1600" i="1" dirty="0">
                <a:latin typeface="Arial Narrow" panose="020B0606020202030204" pitchFamily="34" charset="0"/>
              </a:rPr>
              <a:t>@)</a:t>
            </a:r>
            <a:endParaRPr lang="ru-RU" sz="1600" i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399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9497" y="116632"/>
            <a:ext cx="9036495" cy="8161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chemeClr val="accent5">
                    <a:lumMod val="50000"/>
                  </a:schemeClr>
                </a:solidFill>
                <a:ea typeface="+mj-ea"/>
                <a:cs typeface="+mj-cs"/>
              </a:defRPr>
            </a:lvl1pPr>
          </a:lstStyle>
          <a:p>
            <a:r>
              <a:rPr lang="ru-RU" sz="2800" cap="all" dirty="0"/>
              <a:t>Этапы управления рисками:</a:t>
            </a:r>
            <a:endParaRPr lang="ru-RU" sz="2800" cap="all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423592" y="1196752"/>
            <a:ext cx="6710772" cy="504056"/>
          </a:xfrm>
          <a:prstGeom prst="roundRect">
            <a:avLst/>
          </a:prstGeom>
          <a:solidFill>
            <a:srgbClr val="3E89C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latin typeface="Arial Narrow" pitchFamily="34" charset="0"/>
              </a:rPr>
              <a:t>1. Анализ внутреннего и внешнего контекста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23592" y="2132856"/>
            <a:ext cx="6624736" cy="504056"/>
          </a:xfrm>
          <a:prstGeom prst="roundRect">
            <a:avLst/>
          </a:prstGeom>
          <a:solidFill>
            <a:srgbClr val="3E89C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latin typeface="Arial Narrow" pitchFamily="34" charset="0"/>
              </a:rPr>
              <a:t>2. Идентификация рисков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23592" y="3140968"/>
            <a:ext cx="6624736" cy="504056"/>
          </a:xfrm>
          <a:prstGeom prst="roundRect">
            <a:avLst/>
          </a:prstGeom>
          <a:solidFill>
            <a:srgbClr val="3E89C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latin typeface="Arial Narrow" pitchFamily="34" charset="0"/>
              </a:rPr>
              <a:t>3. Анализ и оценка рисков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495600" y="4149080"/>
            <a:ext cx="6624736" cy="504056"/>
          </a:xfrm>
          <a:prstGeom prst="roundRect">
            <a:avLst/>
          </a:prstGeom>
          <a:solidFill>
            <a:srgbClr val="3E89C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latin typeface="Arial Narrow" pitchFamily="34" charset="0"/>
              </a:rPr>
              <a:t>4. Воздействие на риски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95600" y="5157192"/>
            <a:ext cx="6624736" cy="504056"/>
          </a:xfrm>
          <a:prstGeom prst="roundRect">
            <a:avLst/>
          </a:prstGeom>
          <a:solidFill>
            <a:srgbClr val="3E89C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latin typeface="Arial Narrow" pitchFamily="34" charset="0"/>
              </a:rPr>
              <a:t>5.Мониторинг и пересмотр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943872" y="1772816"/>
            <a:ext cx="216024" cy="324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943872" y="2744960"/>
            <a:ext cx="216024" cy="324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943872" y="3753072"/>
            <a:ext cx="216024" cy="324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943872" y="4761184"/>
            <a:ext cx="216024" cy="324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5400000">
            <a:off x="9210340" y="1340768"/>
            <a:ext cx="216024" cy="32400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9444384" y="1449208"/>
            <a:ext cx="108000" cy="39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9084344" y="5337224"/>
            <a:ext cx="468000" cy="10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641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9497" y="261011"/>
            <a:ext cx="9036495" cy="8161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chemeClr val="accent5">
                    <a:lumMod val="50000"/>
                  </a:schemeClr>
                </a:solidFill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ru-RU" sz="2800" cap="all" dirty="0"/>
              <a:t>Комплексный подход к управлению рисками </a:t>
            </a:r>
          </a:p>
          <a:p>
            <a:pPr>
              <a:lnSpc>
                <a:spcPct val="120000"/>
              </a:lnSpc>
            </a:pPr>
            <a:r>
              <a:rPr lang="ru-RU" sz="2800" cap="all" dirty="0" smtClean="0"/>
              <a:t>подразумевает </a:t>
            </a:r>
            <a:r>
              <a:rPr lang="ru-RU" sz="2800" cap="all" dirty="0"/>
              <a:t>решение следующих задач</a:t>
            </a:r>
            <a:endParaRPr lang="ru-RU" sz="2800" cap="all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59497" y="1507741"/>
            <a:ext cx="8784976" cy="4845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14363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идентификации существующих </a:t>
            </a:r>
            <a:r>
              <a:rPr lang="ru-RU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системе налоговых органов рисков</a:t>
            </a:r>
            <a:r>
              <a:rPr lang="ru-RU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614363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определение причин и условий, способствующих возникновению рисков;</a:t>
            </a:r>
          </a:p>
          <a:p>
            <a:pPr marL="614363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разработка и реализация комплекса </a:t>
            </a:r>
            <a:r>
              <a:rPr lang="ru-RU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мер</a:t>
            </a:r>
            <a:r>
              <a:rPr lang="ru-RU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направленных на предотвращение или минимизацию рисков;</a:t>
            </a:r>
          </a:p>
          <a:p>
            <a:pPr marL="614363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</a:t>
            </a:r>
            <a:r>
              <a:rPr lang="ru-RU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взаимодействия </a:t>
            </a:r>
            <a:r>
              <a:rPr lang="ru-RU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структурных подразделений налоговых органов по </a:t>
            </a:r>
            <a:r>
              <a:rPr lang="ru-RU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управлению </a:t>
            </a:r>
            <a:r>
              <a:rPr lang="ru-RU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рисками;</a:t>
            </a:r>
            <a:endParaRPr lang="ru-RU" b="1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14363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</a:t>
            </a:r>
            <a:r>
              <a:rPr lang="ru-RU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осуществление контроля за практической реализацией мер по предотвращению и (или) минимизации рисков;</a:t>
            </a:r>
          </a:p>
          <a:p>
            <a:pPr marL="614363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разработка подходов к оценке эффективности применяемых мер по управлению рисками;</a:t>
            </a:r>
          </a:p>
          <a:p>
            <a:pPr marL="614363" indent="-3429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системы учета информации о рисках и мерах по их предотвращению и (или) минимизации, включающей процедуры сбора, хранения и обработки этой информации.</a:t>
            </a:r>
          </a:p>
        </p:txBody>
      </p:sp>
    </p:spTree>
    <p:extLst>
      <p:ext uri="{BB962C8B-B14F-4D97-AF65-F5344CB8AC3E}">
        <p14:creationId xmlns:p14="http://schemas.microsoft.com/office/powerpoint/2010/main" val="453309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rcRect t="5051" b="3838"/>
          <a:stretch>
            <a:fillRect/>
          </a:stretch>
        </p:blipFill>
        <p:spPr>
          <a:xfrm>
            <a:off x="0" y="595754"/>
            <a:ext cx="12192000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66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4260" y="83124"/>
            <a:ext cx="11200540" cy="816182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wrap="none" lIns="104306" tIns="52153" rIns="104306" bIns="52153" rtlCol="0" anchor="ctr">
            <a:noAutofit/>
          </a:bodyPr>
          <a:lstStyle/>
          <a:p>
            <a:pPr algn="ctr">
              <a:lnSpc>
                <a:spcPct val="70000"/>
              </a:lnSpc>
              <a:spcBef>
                <a:spcPct val="0"/>
              </a:spcBef>
            </a:pPr>
            <a:r>
              <a:rPr lang="ru-RU" sz="2800" b="1" cap="all" dirty="0">
                <a:solidFill>
                  <a:schemeClr val="accent5">
                    <a:lumMod val="50000"/>
                  </a:schemeClr>
                </a:solidFill>
                <a:ea typeface="+mj-ea"/>
                <a:cs typeface="+mj-cs"/>
              </a:rPr>
              <a:t>Реестр рисков содержит информацию о: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8655" y="1219208"/>
            <a:ext cx="9047018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 технологический процесс ФНС России (класс, подкласс, группа 1,2 уровня), в ходе которого возникает риск</a:t>
            </a:r>
          </a:p>
          <a:p>
            <a:pPr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  код и наименование риска (класса, подкласса 1,2. уровня), группа риска</a:t>
            </a:r>
          </a:p>
          <a:p>
            <a:pPr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   реквизиты нормативного правового акта, иного документа, положения которого нарушены</a:t>
            </a:r>
          </a:p>
          <a:p>
            <a:pPr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 мера ответственности</a:t>
            </a:r>
          </a:p>
          <a:p>
            <a:pPr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 признак, указывающий на каком уровне организационной структуры ФНС России, возникает риск (ЦА, УФНС, ИФНС, МИ по КН и т.д.)</a:t>
            </a:r>
          </a:p>
          <a:p>
            <a:pPr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 взаимосвязанные риски</a:t>
            </a:r>
          </a:p>
          <a:p>
            <a:pPr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 рекомендации для проведения анализа и оценки: диапазоны значений для проведения оценки вероятности рисков, единица измерения величины негативных последствий, диапазоны значений для проведения оценки величины негативных последствий реализации рисков.</a:t>
            </a:r>
          </a:p>
          <a:p>
            <a:pPr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 рекомендованные контрольные действия</a:t>
            </a:r>
          </a:p>
          <a:p>
            <a:pPr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  рекомендованные мероприятия по минимизации последствий риска</a:t>
            </a:r>
            <a:endParaRPr lang="ru-RU" sz="17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9240982" y="1427026"/>
            <a:ext cx="554182" cy="2410691"/>
          </a:xfrm>
          <a:prstGeom prst="rightBrace">
            <a:avLst>
              <a:gd name="adj1" fmla="val 43333"/>
              <a:gd name="adj2" fmla="val 50000"/>
            </a:avLst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9240984" y="4142517"/>
            <a:ext cx="554182" cy="1413165"/>
          </a:xfrm>
          <a:prstGeom prst="rightBrace">
            <a:avLst>
              <a:gd name="adj1" fmla="val 43333"/>
              <a:gd name="adj2" fmla="val 50000"/>
            </a:avLst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авая фигурная скобка 6"/>
          <p:cNvSpPr/>
          <p:nvPr/>
        </p:nvSpPr>
        <p:spPr>
          <a:xfrm>
            <a:off x="9282541" y="5818915"/>
            <a:ext cx="554182" cy="900547"/>
          </a:xfrm>
          <a:prstGeom prst="rightBrace">
            <a:avLst>
              <a:gd name="adj1" fmla="val 43333"/>
              <a:gd name="adj2" fmla="val 50000"/>
            </a:avLst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906000" y="2258298"/>
            <a:ext cx="1870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 Narrow" pitchFamily="34" charset="0"/>
              </a:rPr>
              <a:t>Идентификация риска</a:t>
            </a:r>
            <a:endParaRPr lang="ru-RU" b="1" dirty="0"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33705" y="4419673"/>
            <a:ext cx="1870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 Narrow" pitchFamily="34" charset="0"/>
              </a:rPr>
              <a:t>Анализ и оценка риска</a:t>
            </a:r>
            <a:endParaRPr lang="ru-RU" b="1" dirty="0">
              <a:latin typeface="Arial Narrow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33705" y="5929868"/>
            <a:ext cx="1870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 Narrow" pitchFamily="34" charset="0"/>
              </a:rPr>
              <a:t>Меры воздействия</a:t>
            </a:r>
            <a:endParaRPr lang="ru-RU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40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rcRect t="5051" b="3838"/>
          <a:stretch>
            <a:fillRect/>
          </a:stretch>
        </p:blipFill>
        <p:spPr>
          <a:xfrm>
            <a:off x="0" y="609600"/>
            <a:ext cx="12192000" cy="6248400"/>
          </a:xfrm>
          <a:prstGeom prst="rect">
            <a:avLst/>
          </a:prstGeom>
        </p:spPr>
      </p:pic>
      <p:sp>
        <p:nvSpPr>
          <p:cNvPr id="6" name="Овал 5"/>
          <p:cNvSpPr/>
          <p:nvPr/>
        </p:nvSpPr>
        <p:spPr>
          <a:xfrm>
            <a:off x="6580906" y="1537855"/>
            <a:ext cx="983673" cy="74814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09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</TotalTime>
  <Words>500</Words>
  <Application>Microsoft Office PowerPoint</Application>
  <PresentationFormat>Широкоэкранный</PresentationFormat>
  <Paragraphs>59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Aharoni</vt:lpstr>
      <vt:lpstr>Arial</vt:lpstr>
      <vt:lpstr>Arial Narrow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Система управления рисками в деятельности налоговых органов</vt:lpstr>
      <vt:lpstr>Презентация PowerPoint</vt:lpstr>
      <vt:lpstr>Развитие методологии в сфере управления рисками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клромуомп</dc:title>
  <dc:creator>Семёнова Ольга Сергеевна</dc:creator>
  <cp:lastModifiedBy>Семёнова Ольга Сергеевна</cp:lastModifiedBy>
  <cp:revision>33</cp:revision>
  <dcterms:created xsi:type="dcterms:W3CDTF">2018-06-29T13:03:04Z</dcterms:created>
  <dcterms:modified xsi:type="dcterms:W3CDTF">2018-07-02T15:14:38Z</dcterms:modified>
</cp:coreProperties>
</file>