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  <p:sldMasterId id="2147483696" r:id="rId2"/>
    <p:sldMasterId id="2147483711" r:id="rId3"/>
  </p:sldMasterIdLst>
  <p:notesMasterIdLst>
    <p:notesMasterId r:id="rId10"/>
  </p:notesMasterIdLst>
  <p:sldIdLst>
    <p:sldId id="525" r:id="rId4"/>
    <p:sldId id="529" r:id="rId5"/>
    <p:sldId id="523" r:id="rId6"/>
    <p:sldId id="524" r:id="rId7"/>
    <p:sldId id="530" r:id="rId8"/>
    <p:sldId id="500" r:id="rId9"/>
  </p:sldIdLst>
  <p:sldSz cx="12192000" cy="6858000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8C4"/>
    <a:srgbClr val="42ADCA"/>
    <a:srgbClr val="EF8D4B"/>
    <a:srgbClr val="EC7A2C"/>
    <a:srgbClr val="4472C4"/>
    <a:srgbClr val="0070C0"/>
    <a:srgbClr val="FF9900"/>
    <a:srgbClr val="5FBAD3"/>
    <a:srgbClr val="F79443"/>
    <a:srgbClr val="85B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0" autoAdjust="0"/>
    <p:restoredTop sz="91389" autoAdjust="0"/>
  </p:normalViewPr>
  <p:slideViewPr>
    <p:cSldViewPr snapToGrid="0">
      <p:cViewPr>
        <p:scale>
          <a:sx n="100" d="100"/>
          <a:sy n="100" d="100"/>
        </p:scale>
        <p:origin x="-1200" y="-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8" tIns="45703" rIns="91408" bIns="45703" rtlCol="0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08" tIns="45703" rIns="91408" bIns="45703" rtlCol="0"/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A33A83F5-5422-4D84-B18B-338A7D97B82C}" type="datetimeFigureOut">
              <a:rPr lang="ru-RU"/>
              <a:pPr>
                <a:defRPr/>
              </a:pPr>
              <a:t>06.07.18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8" tIns="45703" rIns="91408" bIns="45703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08" tIns="45703" rIns="91408" bIns="4570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08" tIns="45703" rIns="91408" bIns="45703" rtlCol="0" anchor="b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08" tIns="45703" rIns="91408" bIns="457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163B17-E008-41CA-82FE-3B08521F76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B2587A-FA68-4EE9-AE08-FCF0BBE26127}" type="slidenum">
              <a:rPr lang="ru-RU" altLang="ru-RU">
                <a:solidFill>
                  <a:schemeClr val="tx1"/>
                </a:solidFill>
              </a:rPr>
              <a:pPr eaLnBrk="1" hangingPunct="1"/>
              <a:t>5</a:t>
            </a:fld>
            <a:endParaRPr lang="ru-RU" alt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baseline="0" dirty="0" smtClean="0"/>
          </a:p>
          <a:p>
            <a:pPr marL="0" indent="0">
              <a:buNone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163B17-E008-41CA-82FE-3B08521F764E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332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9517E-B232-4D06-A242-2475F3143F1A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D7218-78D7-419F-A700-B2320ABE45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08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FF844-B848-4D54-B273-C8974FE45FCE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AEE1E-6A9D-4DF6-AE0F-0EB662C7AE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34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FA0DD-BB20-4185-BF76-4D8327CE1ADA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2C37-B6DA-4A20-BC1C-8CE8DDB26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755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92767" y="4508501"/>
            <a:ext cx="7296151" cy="1470025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988214980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ABAC6-6D12-47E7-A505-AF3B89680616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29877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51A9D-E44E-4FD9-891B-150BEC68D6EE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59855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31334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9701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240C8-DC24-4392-8386-AD934D3D9D8B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22422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9F761-5F0C-4B6C-A8BF-44269C6E6CD8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71897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147C2-1E97-49F9-8920-1D81EE416A6C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94538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18C09-FCBD-47FF-B992-65453CFB3B40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169775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72424-DA66-4B44-AE3C-70DCB1EF31D0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64360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8236-5F77-4D1A-89C8-4AFB5C20CF82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AC401-7FEE-40CB-90EB-28CC8AC772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8640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E21E2-EE04-40F0-88A6-6E009FB16058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922179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0933D-4A7B-47B1-9D2E-7D7A45D85BDB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677613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84734" y="134939"/>
            <a:ext cx="2760133" cy="5553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97984" y="134939"/>
            <a:ext cx="8083549" cy="5553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CD0E8-F485-45B2-8DDA-A08C922B2723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23360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984" y="134938"/>
            <a:ext cx="83142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31334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9701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C7DBA-0B56-4A59-A662-5225CA655C50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27473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984" y="134938"/>
            <a:ext cx="83142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31334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489701" y="1628776"/>
            <a:ext cx="5355167" cy="1952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489701" y="3733801"/>
            <a:ext cx="5355167" cy="1954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08C0B-D530-4808-81D2-3B59F0E3585C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04083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984" y="134938"/>
            <a:ext cx="83142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31334" y="1628775"/>
            <a:ext cx="10913533" cy="4059238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2FD-4BA8-4DB5-9E21-29626992125E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34642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92767" y="4508501"/>
            <a:ext cx="7296151" cy="1470025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51255467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ABAC6-6D12-47E7-A505-AF3B89680616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954264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51A9D-E44E-4FD9-891B-150BEC68D6EE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60462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31334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9701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240C8-DC24-4392-8386-AD934D3D9D8B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67394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ABB8-70C8-4C30-B669-A5ED92A82783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AEDF-ED4D-4031-B412-55C258614D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05884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9F761-5F0C-4B6C-A8BF-44269C6E6CD8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28339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147C2-1E97-49F9-8920-1D81EE416A6C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156674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18C09-FCBD-47FF-B992-65453CFB3B40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777998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72424-DA66-4B44-AE3C-70DCB1EF31D0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285914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E21E2-EE04-40F0-88A6-6E009FB16058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74158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0933D-4A7B-47B1-9D2E-7D7A45D85BDB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61996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84734" y="134939"/>
            <a:ext cx="2760133" cy="5553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97984" y="134939"/>
            <a:ext cx="8083549" cy="5553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CD0E8-F485-45B2-8DDA-A08C922B2723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17723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984" y="134938"/>
            <a:ext cx="83142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31334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9701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C7DBA-0B56-4A59-A662-5225CA655C50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386752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984" y="134938"/>
            <a:ext cx="83142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31334" y="1628775"/>
            <a:ext cx="5355167" cy="4059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489701" y="1628776"/>
            <a:ext cx="5355167" cy="1952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489701" y="3733801"/>
            <a:ext cx="5355167" cy="1954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08C0B-D530-4808-81D2-3B59F0E3585C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23898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984" y="134938"/>
            <a:ext cx="83142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31334" y="1628775"/>
            <a:ext cx="10913533" cy="4059238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2FD-4BA8-4DB5-9E21-29626992125E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67999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8873-CB45-48DF-ABA2-947D914EACF2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AAE69-6339-40AE-A249-A6659218D4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316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EF49F-F0A5-459D-8272-969A0E4979F9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6927-CD47-4A2B-AC69-A1D8430FD3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7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223B0-CB62-41A8-A570-4F2DA9E22E19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828A3-1449-4C97-AD89-4FD0D800A0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844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D3D47-CF01-4C51-82D3-4A7E596CDA73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CD840-E929-41F8-B399-1E0BCA0730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94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056F1-CE6F-4B02-9513-86CBA23C0CBC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E2BF0-FE07-4BB5-808E-F59698445B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9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6CBBF-D68B-45B9-8C87-93F7568A7401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2CD55-9F7C-46E1-B66D-89A200826D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43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theme" Target="../theme/theme2.xml"/><Relationship Id="rId16" Type="http://schemas.openxmlformats.org/officeDocument/2006/relationships/image" Target="../media/image2.jpeg"/><Relationship Id="rId17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39.xml"/><Relationship Id="rId15" Type="http://schemas.openxmlformats.org/officeDocument/2006/relationships/theme" Target="../theme/theme3.xml"/><Relationship Id="rId16" Type="http://schemas.openxmlformats.org/officeDocument/2006/relationships/image" Target="../media/image2.jpeg"/><Relationship Id="rId17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5387D-41B3-4243-933B-8F1EF3011EB5}" type="datetime1">
              <a:rPr lang="ru-RU" smtClean="0"/>
              <a:t>06.07.18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E9BE37-F438-4066-8E60-F56DB53A4B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334" y="1628775"/>
            <a:ext cx="10913533" cy="40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82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58501" y="6330950"/>
            <a:ext cx="768351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058742AA-850F-47C8-ADC4-38C6AA02AA8B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97984" y="134938"/>
            <a:ext cx="83142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44190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76225" indent="-276225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30225" indent="-252413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76225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62038" indent="-252413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84163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334" y="1628775"/>
            <a:ext cx="10913533" cy="40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82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58501" y="6330950"/>
            <a:ext cx="768351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058742AA-850F-47C8-ADC4-38C6AA02AA8B}" type="slidenum">
              <a:rPr lang="ru-RU" altLang="ru-RU">
                <a:solidFill>
                  <a:srgbClr val="605E5D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605E5D"/>
              </a:solidFill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97984" y="134938"/>
            <a:ext cx="83142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9474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76225" indent="-276225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30225" indent="-252413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76225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62038" indent="-252413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84163" algn="l" rtl="0" eaLnBrk="0" fontAlgn="base" hangingPunct="0">
        <a:spcBef>
          <a:spcPct val="0"/>
        </a:spcBef>
        <a:spcAft>
          <a:spcPct val="30000"/>
        </a:spcAft>
        <a:buSzPct val="80000"/>
        <a:buBlip>
          <a:blip r:embed="rId17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8B618F-9CCF-412C-A1DB-6C2F56EDDD7F}" type="slidenum">
              <a:rPr kumimoji="0" lang="ru-RU" altLang="ru-RU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kumimoji="0" lang="ru-RU" altLang="ru-RU" sz="1200">
              <a:solidFill>
                <a:srgbClr val="898989"/>
              </a:solidFill>
            </a:endParaRPr>
          </a:p>
        </p:txBody>
      </p:sp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542925" y="1420813"/>
            <a:ext cx="10608733" cy="2449512"/>
          </a:xfrm>
        </p:spPr>
        <p:txBody>
          <a:bodyPr/>
          <a:lstStyle/>
          <a:p>
            <a:pPr algn="ctr"/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представляемой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подсистему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ГИИС «</a:t>
            </a: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altLang="ru-RU" sz="2800" b="1" cap="none" dirty="0" err="1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altLang="ru-RU" sz="2800" b="1" cap="none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57800" y="5044678"/>
            <a:ext cx="6096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/>
            <a:r>
              <a:rPr lang="ru-RU" altLang="ru-RU" b="1" dirty="0">
                <a:solidFill>
                  <a:srgbClr val="000090"/>
                </a:solidFill>
              </a:rPr>
              <a:t>Дельдинов Михаил Юрьевич</a:t>
            </a:r>
          </a:p>
          <a:p>
            <a:pPr algn="r" eaLnBrk="1" hangingPunct="1"/>
            <a:r>
              <a:rPr lang="ru-RU" altLang="ru-RU" sz="1400" dirty="0">
                <a:solidFill>
                  <a:srgbClr val="000090"/>
                </a:solidFill>
              </a:rPr>
              <a:t>Начальник Отдела развития систем бухгалтерской отчетности </a:t>
            </a:r>
          </a:p>
          <a:p>
            <a:pPr algn="r" eaLnBrk="1" hangingPunct="1"/>
            <a:r>
              <a:rPr lang="ru-RU" altLang="ru-RU" sz="1400" dirty="0">
                <a:solidFill>
                  <a:srgbClr val="000090"/>
                </a:solidFill>
              </a:rPr>
              <a:t>Управления развития </a:t>
            </a:r>
            <a:r>
              <a:rPr lang="ru-RU" altLang="ru-RU" sz="1400" dirty="0" smtClean="0">
                <a:solidFill>
                  <a:srgbClr val="000090"/>
                </a:solidFill>
              </a:rPr>
              <a:t>информационных </a:t>
            </a:r>
            <a:r>
              <a:rPr lang="ru-RU" altLang="ru-RU" sz="1400" dirty="0">
                <a:solidFill>
                  <a:srgbClr val="000090"/>
                </a:solidFill>
              </a:rPr>
              <a:t>систем </a:t>
            </a:r>
            <a:endParaRPr lang="ru-RU" altLang="ru-RU" sz="1400" dirty="0" smtClean="0">
              <a:solidFill>
                <a:srgbClr val="000090"/>
              </a:solidFill>
            </a:endParaRPr>
          </a:p>
          <a:p>
            <a:pPr algn="r" eaLnBrk="1" hangingPunct="1"/>
            <a:r>
              <a:rPr lang="ru-RU" altLang="ru-RU" sz="1400" dirty="0" smtClean="0">
                <a:solidFill>
                  <a:srgbClr val="000090"/>
                </a:solidFill>
              </a:rPr>
              <a:t>Федерального </a:t>
            </a:r>
            <a:r>
              <a:rPr lang="ru-RU" altLang="ru-RU" sz="1400" dirty="0">
                <a:solidFill>
                  <a:srgbClr val="000090"/>
                </a:solidFill>
              </a:rPr>
              <a:t>казначейства </a:t>
            </a:r>
            <a:endParaRPr lang="ru-RU" altLang="ru-RU" sz="1400" b="1" dirty="0" smtClean="0">
              <a:solidFill>
                <a:srgbClr val="000090"/>
              </a:solidFill>
            </a:endParaRPr>
          </a:p>
          <a:p>
            <a:pPr algn="r" eaLnBrk="1" hangingPunct="1"/>
            <a:r>
              <a:rPr lang="ru-RU" altLang="ru-RU" sz="1400" b="1" dirty="0" smtClean="0">
                <a:solidFill>
                  <a:srgbClr val="000090"/>
                </a:solidFill>
              </a:rPr>
              <a:t>06.07.2018</a:t>
            </a:r>
            <a:endParaRPr lang="ru-RU" altLang="ru-RU" sz="1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2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" y="1985427"/>
            <a:ext cx="10499726" cy="141922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доработки: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</a:t>
            </a:r>
            <a:r>
              <a:rPr lang="ru-RU" sz="2000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30.12.2016 года </a:t>
            </a:r>
            <a:r>
              <a:rPr lang="ru-RU" sz="2000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000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512 (ред. от 26.01.2018) «Об утверждении Порядка мониторинга в Федеральном казначействе информации, представляемой в подсистему «Учет и отчетность» государственной интегрированной информационной системы управления общественными финансами </a:t>
            </a:r>
            <a:r>
              <a:rPr lang="ru-RU" sz="2000" dirty="0" smtClean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«Электронный </a:t>
            </a:r>
            <a:r>
              <a:rPr lang="ru-RU" sz="2000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бюджет».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8AEDF-ED4D-4031-B412-55C258614D77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00500" y="176213"/>
            <a:ext cx="8020049" cy="132343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ru-RU" altLang="ru-RU" sz="1600" b="1" dirty="0">
                <a:solidFill>
                  <a:srgbClr val="00009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Arial" pitchFamily="34" charset="0"/>
              </a:rPr>
              <a:t>Основание для доработки и апробации Сведений о результатах мониторинга информации, представляемой в подсистему «Учет и отчетность» государственной интегрированной системы управления общественными финансами «Электронный бюджет»</a:t>
            </a:r>
          </a:p>
          <a:p>
            <a:pPr algn="just"/>
            <a:endParaRPr lang="ru-RU" altLang="ru-RU" sz="1600" b="1" dirty="0">
              <a:solidFill>
                <a:schemeClr val="tx2">
                  <a:lumMod val="75000"/>
                </a:schemeClr>
              </a:solidFill>
              <a:sym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81050" y="3862388"/>
            <a:ext cx="10633076" cy="1095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endParaRPr lang="ru-RU" sz="2200" b="1" dirty="0">
              <a:solidFill>
                <a:srgbClr val="00009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Письма Федерального казначейства о проведении апробации: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11.04.2018 года № 07-04-05/08-6630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0000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24.05.2018 года № 07-04-05/08-10191</a:t>
            </a:r>
          </a:p>
        </p:txBody>
      </p:sp>
    </p:spTree>
    <p:extLst>
      <p:ext uri="{BB962C8B-B14F-4D97-AF65-F5344CB8AC3E}">
        <p14:creationId xmlns:p14="http://schemas.microsoft.com/office/powerpoint/2010/main" val="166588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194103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12CD5A9-0B3A-4039-A669-4783467C2293}" type="slidenum">
              <a:rPr lang="ru-RU" altLang="ru-RU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6275" y="4419424"/>
            <a:ext cx="11344274" cy="386731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Прямоугольник 4"/>
          <p:cNvSpPr/>
          <p:nvPr/>
        </p:nvSpPr>
        <p:spPr>
          <a:xfrm>
            <a:off x="676275" y="5225408"/>
            <a:ext cx="11344274" cy="386733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676275" y="3665116"/>
            <a:ext cx="11344274" cy="363959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676275" y="2860168"/>
            <a:ext cx="11344274" cy="492632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рямоугольник 10"/>
          <p:cNvSpPr/>
          <p:nvPr/>
        </p:nvSpPr>
        <p:spPr bwMode="auto">
          <a:xfrm>
            <a:off x="676275" y="2004588"/>
            <a:ext cx="11234738" cy="471912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857250" y="1659782"/>
            <a:ext cx="10715625" cy="683368"/>
          </a:xfrm>
          <a:custGeom>
            <a:avLst/>
            <a:gdLst>
              <a:gd name="T0" fmla="*/ 0 w 7657946"/>
              <a:gd name="T1" fmla="*/ 76459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76459 h 560880"/>
              <a:gd name="T8" fmla="*/ 7656994 w 7657946"/>
              <a:gd name="T9" fmla="*/ 382285 h 560880"/>
              <a:gd name="T10" fmla="*/ 7563524 w 7657946"/>
              <a:gd name="T11" fmla="*/ 458744 h 560880"/>
              <a:gd name="T12" fmla="*/ 93470 w 7657946"/>
              <a:gd name="T13" fmla="*/ 458744 h 560880"/>
              <a:gd name="T14" fmla="*/ 0 w 7657946"/>
              <a:gd name="T15" fmla="*/ 382285 h 560880"/>
              <a:gd name="T16" fmla="*/ 0 w 7657946"/>
              <a:gd name="T17" fmla="*/ 76459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altLang="ru-RU" sz="1400" dirty="0">
                <a:cs typeface="Times New Roman" pitchFamily="18" charset="0"/>
              </a:rPr>
              <a:t>Отражение в </a:t>
            </a:r>
            <a:r>
              <a:rPr lang="ru-RU" altLang="ru-RU" sz="1400" dirty="0" smtClean="0">
                <a:cs typeface="Times New Roman" pitchFamily="18" charset="0"/>
              </a:rPr>
              <a:t>гр.1 «Общие сведения» кода </a:t>
            </a:r>
            <a:r>
              <a:rPr lang="ru-RU" altLang="ru-RU" sz="1400" dirty="0">
                <a:cs typeface="Times New Roman" pitchFamily="18" charset="0"/>
              </a:rPr>
              <a:t>ТОФК, в котором открыт лицевой счет субъекта </a:t>
            </a:r>
            <a:r>
              <a:rPr lang="ru-RU" altLang="ru-RU" sz="1400" dirty="0" smtClean="0">
                <a:cs typeface="Times New Roman" pitchFamily="18" charset="0"/>
              </a:rPr>
              <a:t>отчетности при условии 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altLang="ru-RU" sz="1400" dirty="0" smtClean="0">
                <a:cs typeface="Times New Roman" pitchFamily="18" charset="0"/>
              </a:rPr>
              <a:t>передачи субъектом отчетности учреждению полномочий по формированию и представлению бюджетной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altLang="ru-RU" sz="1400" dirty="0" smtClean="0">
                <a:cs typeface="Times New Roman" pitchFamily="18" charset="0"/>
              </a:rPr>
              <a:t> (бухгалтерской)  отчетности</a:t>
            </a:r>
            <a:endParaRPr lang="ru-RU" altLang="ru-RU" sz="1400" dirty="0">
              <a:cs typeface="Times New Roman" pitchFamily="18" charset="0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857249" y="2564551"/>
            <a:ext cx="10715625" cy="627681"/>
          </a:xfrm>
          <a:custGeom>
            <a:avLst/>
            <a:gdLst>
              <a:gd name="T0" fmla="*/ 0 w 7657946"/>
              <a:gd name="T1" fmla="*/ 82015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82015 h 560880"/>
              <a:gd name="T8" fmla="*/ 7656994 w 7657946"/>
              <a:gd name="T9" fmla="*/ 410064 h 560880"/>
              <a:gd name="T10" fmla="*/ 7563524 w 7657946"/>
              <a:gd name="T11" fmla="*/ 492079 h 560880"/>
              <a:gd name="T12" fmla="*/ 93470 w 7657946"/>
              <a:gd name="T13" fmla="*/ 492079 h 560880"/>
              <a:gd name="T14" fmla="*/ 0 w 7657946"/>
              <a:gd name="T15" fmla="*/ 410064 h 560880"/>
              <a:gd name="T16" fmla="*/ 0 w 7657946"/>
              <a:gd name="T17" fmla="*/ 82015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altLang="ru-RU" sz="1400" dirty="0">
                <a:cs typeface="Times New Roman" pitchFamily="18" charset="0"/>
              </a:rPr>
              <a:t>Отражение в </a:t>
            </a:r>
            <a:r>
              <a:rPr lang="ru-RU" altLang="ru-RU" sz="1400" dirty="0" smtClean="0">
                <a:cs typeface="Times New Roman" pitchFamily="18" charset="0"/>
              </a:rPr>
              <a:t>гр</a:t>
            </a:r>
            <a:r>
              <a:rPr lang="ru-RU" altLang="ru-RU" sz="1400" dirty="0">
                <a:cs typeface="Times New Roman" pitchFamily="18" charset="0"/>
              </a:rPr>
              <a:t>. 5 </a:t>
            </a:r>
            <a:r>
              <a:rPr lang="ru-RU" altLang="ru-RU" sz="1400" dirty="0" smtClean="0">
                <a:cs typeface="Times New Roman" pitchFamily="18" charset="0"/>
              </a:rPr>
              <a:t>«Сведения о несоответствии показателей бюджетных и денежных обязательствах требующих 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altLang="ru-RU" sz="1400" dirty="0" smtClean="0">
                <a:cs typeface="Times New Roman" pitchFamily="18" charset="0"/>
              </a:rPr>
              <a:t>дополнительного контроля»  печатной версии Сведений </a:t>
            </a:r>
            <a:r>
              <a:rPr lang="ru-RU" altLang="ru-RU" sz="1400" dirty="0">
                <a:cs typeface="Times New Roman" pitchFamily="18" charset="0"/>
              </a:rPr>
              <a:t>наименования субъекта отчетности, </a:t>
            </a:r>
            <a:r>
              <a:rPr lang="ru-RU" altLang="ru-RU" sz="1400" dirty="0" smtClean="0">
                <a:cs typeface="Times New Roman" pitchFamily="18" charset="0"/>
              </a:rPr>
              <a:t>передавшего 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altLang="ru-RU" sz="1400" dirty="0" smtClean="0">
                <a:cs typeface="Times New Roman" pitchFamily="18" charset="0"/>
              </a:rPr>
              <a:t>полномочия </a:t>
            </a:r>
            <a:r>
              <a:rPr lang="ru-RU" altLang="ru-RU" sz="1400" dirty="0">
                <a:cs typeface="Times New Roman" pitchFamily="18" charset="0"/>
              </a:rPr>
              <a:t>по </a:t>
            </a:r>
            <a:r>
              <a:rPr lang="ru-RU" altLang="ru-RU" sz="1400" dirty="0" smtClean="0">
                <a:cs typeface="Times New Roman" pitchFamily="18" charset="0"/>
              </a:rPr>
              <a:t> формированию </a:t>
            </a:r>
            <a:r>
              <a:rPr lang="ru-RU" altLang="ru-RU" sz="1400" dirty="0">
                <a:cs typeface="Times New Roman" pitchFamily="18" charset="0"/>
              </a:rPr>
              <a:t>и представлению бюджетных обязательств</a:t>
            </a:r>
          </a:p>
        </p:txBody>
      </p:sp>
      <p:sp>
        <p:nvSpPr>
          <p:cNvPr id="14" name="Полилиния 13"/>
          <p:cNvSpPr>
            <a:spLocks/>
          </p:cNvSpPr>
          <p:nvPr/>
        </p:nvSpPr>
        <p:spPr bwMode="auto">
          <a:xfrm>
            <a:off x="857250" y="3468200"/>
            <a:ext cx="10715623" cy="419216"/>
          </a:xfrm>
          <a:custGeom>
            <a:avLst/>
            <a:gdLst>
              <a:gd name="T0" fmla="*/ 0 w 7657946"/>
              <a:gd name="T1" fmla="*/ 83867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83867 h 560880"/>
              <a:gd name="T8" fmla="*/ 7656994 w 7657946"/>
              <a:gd name="T9" fmla="*/ 419323 h 560880"/>
              <a:gd name="T10" fmla="*/ 7563524 w 7657946"/>
              <a:gd name="T11" fmla="*/ 503190 h 560880"/>
              <a:gd name="T12" fmla="*/ 93470 w 7657946"/>
              <a:gd name="T13" fmla="*/ 503190 h 560880"/>
              <a:gd name="T14" fmla="*/ 0 w 7657946"/>
              <a:gd name="T15" fmla="*/ 419323 h 560880"/>
              <a:gd name="T16" fmla="*/ 0 w 7657946"/>
              <a:gd name="T17" fmla="*/ 83867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 smtClean="0">
                <a:cs typeface="Times New Roman" pitchFamily="18" charset="0"/>
              </a:rPr>
              <a:t>В гр. 6 </a:t>
            </a:r>
            <a:r>
              <a:rPr lang="ru-RU" altLang="ru-RU" sz="1400" dirty="0">
                <a:cs typeface="Times New Roman" pitchFamily="18" charset="0"/>
              </a:rPr>
              <a:t>Сведений «</a:t>
            </a:r>
            <a:r>
              <a:rPr lang="ru-RU" altLang="ru-RU" sz="1400" dirty="0" smtClean="0">
                <a:cs typeface="Times New Roman" pitchFamily="18" charset="0"/>
              </a:rPr>
              <a:t>Код типа субъекта мониторинга»  каждый тип субъекта мониторинга указан отдельно</a:t>
            </a:r>
            <a:endParaRPr lang="ru-RU" altLang="ru-RU" sz="1400" dirty="0">
              <a:cs typeface="Times New Roman" pitchFamily="18" charset="0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857249" y="4995552"/>
            <a:ext cx="10715623" cy="470847"/>
          </a:xfrm>
          <a:custGeom>
            <a:avLst/>
            <a:gdLst>
              <a:gd name="T0" fmla="*/ 0 w 7657946"/>
              <a:gd name="T1" fmla="*/ 71961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71961 h 560880"/>
              <a:gd name="T8" fmla="*/ 7656994 w 7657946"/>
              <a:gd name="T9" fmla="*/ 359798 h 560880"/>
              <a:gd name="T10" fmla="*/ 7563524 w 7657946"/>
              <a:gd name="T11" fmla="*/ 431759 h 560880"/>
              <a:gd name="T12" fmla="*/ 93470 w 7657946"/>
              <a:gd name="T13" fmla="*/ 431759 h 560880"/>
              <a:gd name="T14" fmla="*/ 0 w 7657946"/>
              <a:gd name="T15" fmla="*/ 359798 h 560880"/>
              <a:gd name="T16" fmla="*/ 0 w 7657946"/>
              <a:gd name="T17" fmla="*/ 71961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>
                <a:cs typeface="Times New Roman" pitchFamily="18" charset="0"/>
              </a:rPr>
              <a:t>В</a:t>
            </a:r>
            <a:r>
              <a:rPr lang="ru-RU" altLang="ru-RU" sz="1400" dirty="0" smtClean="0">
                <a:cs typeface="Times New Roman" pitchFamily="18" charset="0"/>
              </a:rPr>
              <a:t> графе 10 Сведений «Код формы» отражается наименования таблиц к ф.0503160</a:t>
            </a:r>
            <a:endParaRPr lang="ru-RU" altLang="ru-RU" sz="1400" dirty="0">
              <a:cs typeface="Times New Roman" pitchFamily="18" charset="0"/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857250" y="4178019"/>
            <a:ext cx="10715623" cy="472870"/>
          </a:xfrm>
          <a:custGeom>
            <a:avLst/>
            <a:gdLst>
              <a:gd name="T0" fmla="*/ 0 w 7657946"/>
              <a:gd name="T1" fmla="*/ 71961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71961 h 560880"/>
              <a:gd name="T8" fmla="*/ 7656994 w 7657946"/>
              <a:gd name="T9" fmla="*/ 359798 h 560880"/>
              <a:gd name="T10" fmla="*/ 7563524 w 7657946"/>
              <a:gd name="T11" fmla="*/ 431759 h 560880"/>
              <a:gd name="T12" fmla="*/ 93470 w 7657946"/>
              <a:gd name="T13" fmla="*/ 431759 h 560880"/>
              <a:gd name="T14" fmla="*/ 0 w 7657946"/>
              <a:gd name="T15" fmla="*/ 359798 h 560880"/>
              <a:gd name="T16" fmla="*/ 0 w 7657946"/>
              <a:gd name="T17" fmla="*/ 71961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 smtClean="0">
                <a:cs typeface="Times New Roman" pitchFamily="18" charset="0"/>
              </a:rPr>
              <a:t>Гр. 8 </a:t>
            </a:r>
            <a:r>
              <a:rPr lang="ru-RU" altLang="ru-RU" sz="1400" dirty="0">
                <a:cs typeface="Times New Roman" pitchFamily="18" charset="0"/>
              </a:rPr>
              <a:t>Сведений «</a:t>
            </a:r>
            <a:r>
              <a:rPr lang="ru-RU" altLang="ru-RU" sz="1400" dirty="0" smtClean="0">
                <a:cs typeface="Times New Roman" pitchFamily="18" charset="0"/>
              </a:rPr>
              <a:t>Регламентированный срок предоставления информации» заполняется автоматически на основании </a:t>
            </a:r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 smtClean="0">
                <a:cs typeface="Times New Roman" pitchFamily="18" charset="0"/>
              </a:rPr>
              <a:t>справочника </a:t>
            </a:r>
            <a:endParaRPr lang="ru-RU" altLang="ru-RU" sz="1400" dirty="0"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091736" y="1864836"/>
            <a:ext cx="1928813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4">
                    <a:lumMod val="50000"/>
                  </a:schemeClr>
                </a:solidFill>
              </a:rPr>
              <a:t>Реализовано 20.06.2017</a:t>
            </a:r>
            <a:endParaRPr lang="ru-RU" sz="1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000500" y="176213"/>
            <a:ext cx="8020049" cy="132343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ru-RU" altLang="ru-RU" sz="1600" b="1" dirty="0">
                <a:solidFill>
                  <a:srgbClr val="00009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Arial" pitchFamily="34" charset="0"/>
              </a:rPr>
              <a:t>Реализация предложений, полученных по итогам проведения апробации автоматического формирования Сведений о результатах мониторинга информации, представляемой в подсистему «Учет и отчетность» государственной интегрированной системы управления общественными финансами «Электронный бюджет»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091736" y="2722086"/>
            <a:ext cx="1928813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Реализовано  20.06.2017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101261" y="3541236"/>
            <a:ext cx="1919288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Реализовано  20.06.2017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139361" y="4284186"/>
            <a:ext cx="1881188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Реализовано  20.06.2017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148886" y="5093811"/>
            <a:ext cx="1871663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Реализовано  20.06.2017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76275" y="5977883"/>
            <a:ext cx="11344274" cy="386733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Полилиния 34"/>
          <p:cNvSpPr>
            <a:spLocks/>
          </p:cNvSpPr>
          <p:nvPr/>
        </p:nvSpPr>
        <p:spPr bwMode="auto">
          <a:xfrm>
            <a:off x="857250" y="5776602"/>
            <a:ext cx="10715625" cy="470847"/>
          </a:xfrm>
          <a:custGeom>
            <a:avLst/>
            <a:gdLst>
              <a:gd name="T0" fmla="*/ 0 w 7657946"/>
              <a:gd name="T1" fmla="*/ 71961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71961 h 560880"/>
              <a:gd name="T8" fmla="*/ 7656994 w 7657946"/>
              <a:gd name="T9" fmla="*/ 359798 h 560880"/>
              <a:gd name="T10" fmla="*/ 7563524 w 7657946"/>
              <a:gd name="T11" fmla="*/ 431759 h 560880"/>
              <a:gd name="T12" fmla="*/ 93470 w 7657946"/>
              <a:gd name="T13" fmla="*/ 431759 h 560880"/>
              <a:gd name="T14" fmla="*/ 0 w 7657946"/>
              <a:gd name="T15" fmla="*/ 359798 h 560880"/>
              <a:gd name="T16" fmla="*/ 0 w 7657946"/>
              <a:gd name="T17" fmla="*/ 71961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 smtClean="0">
                <a:cs typeface="Times New Roman" pitchFamily="18" charset="0"/>
              </a:rPr>
              <a:t>В </a:t>
            </a:r>
            <a:r>
              <a:rPr lang="ru-RU" altLang="ru-RU" sz="1400" dirty="0">
                <a:cs typeface="Times New Roman" pitchFamily="18" charset="0"/>
              </a:rPr>
              <a:t>графах 11-13, </a:t>
            </a:r>
            <a:r>
              <a:rPr lang="ru-RU" altLang="ru-RU" sz="1400" dirty="0" smtClean="0">
                <a:cs typeface="Times New Roman" pitchFamily="18" charset="0"/>
              </a:rPr>
              <a:t>15-17 (Сведения об арифметических/логических ошибках и о несоответствии показателей </a:t>
            </a:r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 smtClean="0">
                <a:cs typeface="Times New Roman" pitchFamily="18" charset="0"/>
              </a:rPr>
              <a:t>данным НСИ) предусмотрена </a:t>
            </a:r>
            <a:r>
              <a:rPr lang="ru-RU" altLang="ru-RU" sz="1400" dirty="0">
                <a:cs typeface="Times New Roman" pitchFamily="18" charset="0"/>
              </a:rPr>
              <a:t>возможность ручного </a:t>
            </a:r>
            <a:r>
              <a:rPr lang="ru-RU" altLang="ru-RU" sz="1400" dirty="0" smtClean="0">
                <a:cs typeface="Times New Roman" pitchFamily="18" charset="0"/>
              </a:rPr>
              <a:t>редактирования</a:t>
            </a:r>
            <a:endParaRPr lang="ru-RU" altLang="ru-RU" sz="1400" dirty="0"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0148886" y="5846286"/>
            <a:ext cx="1871663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Реализовано  20.06.2017</a:t>
            </a:r>
          </a:p>
        </p:txBody>
      </p:sp>
    </p:spTree>
    <p:extLst>
      <p:ext uri="{BB962C8B-B14F-4D97-AF65-F5344CB8AC3E}">
        <p14:creationId xmlns:p14="http://schemas.microsoft.com/office/powerpoint/2010/main" val="250477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194103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12CD5A9-0B3A-4039-A669-4783467C2293}" type="slidenum">
              <a:rPr lang="ru-RU" altLang="ru-RU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85801" y="1881661"/>
            <a:ext cx="11192696" cy="490064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857250" y="1642752"/>
            <a:ext cx="10715625" cy="586098"/>
          </a:xfrm>
          <a:custGeom>
            <a:avLst/>
            <a:gdLst>
              <a:gd name="T0" fmla="*/ 0 w 7657946"/>
              <a:gd name="T1" fmla="*/ 71961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71961 h 560880"/>
              <a:gd name="T8" fmla="*/ 7656994 w 7657946"/>
              <a:gd name="T9" fmla="*/ 359798 h 560880"/>
              <a:gd name="T10" fmla="*/ 7563524 w 7657946"/>
              <a:gd name="T11" fmla="*/ 431759 h 560880"/>
              <a:gd name="T12" fmla="*/ 93470 w 7657946"/>
              <a:gd name="T13" fmla="*/ 431759 h 560880"/>
              <a:gd name="T14" fmla="*/ 0 w 7657946"/>
              <a:gd name="T15" fmla="*/ 359798 h 560880"/>
              <a:gd name="T16" fmla="*/ 0 w 7657946"/>
              <a:gd name="T17" fmla="*/ 71961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>
                <a:cs typeface="Times New Roman" pitchFamily="18" charset="0"/>
              </a:rPr>
              <a:t>В Сведениях обеспечена возможность добавления и удаления строк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85801" y="3008721"/>
            <a:ext cx="11192696" cy="457532"/>
          </a:xfrm>
          <a:prstGeom prst="rect">
            <a:avLst/>
          </a:prstGeom>
          <a:ln w="1905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Полилиния 28"/>
          <p:cNvSpPr>
            <a:spLocks/>
          </p:cNvSpPr>
          <p:nvPr/>
        </p:nvSpPr>
        <p:spPr bwMode="auto">
          <a:xfrm>
            <a:off x="857248" y="2714625"/>
            <a:ext cx="10715625" cy="611874"/>
          </a:xfrm>
          <a:custGeom>
            <a:avLst/>
            <a:gdLst>
              <a:gd name="T0" fmla="*/ 0 w 7657946"/>
              <a:gd name="T1" fmla="*/ 76459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76459 h 560880"/>
              <a:gd name="T8" fmla="*/ 7656994 w 7657946"/>
              <a:gd name="T9" fmla="*/ 382285 h 560880"/>
              <a:gd name="T10" fmla="*/ 7563524 w 7657946"/>
              <a:gd name="T11" fmla="*/ 458744 h 560880"/>
              <a:gd name="T12" fmla="*/ 93470 w 7657946"/>
              <a:gd name="T13" fmla="*/ 458744 h 560880"/>
              <a:gd name="T14" fmla="*/ 0 w 7657946"/>
              <a:gd name="T15" fmla="*/ 382285 h 560880"/>
              <a:gd name="T16" fmla="*/ 0 w 7657946"/>
              <a:gd name="T17" fmla="*/ 76459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>
                <a:cs typeface="Times New Roman" pitchFamily="18" charset="0"/>
              </a:rPr>
              <a:t>Сведения наполняются данными из отчетных форм, в статусах отличных от «Принят», «Принят условно</a:t>
            </a:r>
            <a:r>
              <a:rPr lang="ru-RU" altLang="ru-RU" sz="1400" dirty="0" smtClean="0">
                <a:cs typeface="Times New Roman" pitchFamily="18" charset="0"/>
              </a:rPr>
              <a:t>»,</a:t>
            </a:r>
            <a:endParaRPr lang="ru-RU" altLang="ru-RU" sz="1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>
                <a:cs typeface="Times New Roman" pitchFamily="18" charset="0"/>
              </a:rPr>
              <a:t>«</a:t>
            </a:r>
            <a:r>
              <a:rPr lang="ru-RU" altLang="ru-RU" sz="1400" dirty="0" smtClean="0">
                <a:cs typeface="Times New Roman" pitchFamily="18" charset="0"/>
              </a:rPr>
              <a:t>Показатели </a:t>
            </a:r>
            <a:r>
              <a:rPr lang="ru-RU" altLang="ru-RU" sz="1400" dirty="0">
                <a:cs typeface="Times New Roman" pitchFamily="18" charset="0"/>
              </a:rPr>
              <a:t>отсутствуют»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625011" y="1796048"/>
            <a:ext cx="1843089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Реализовано  20.06.2017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625010" y="2868967"/>
            <a:ext cx="1843090" cy="279505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Реализовано  20.06.2017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000500" y="176213"/>
            <a:ext cx="8020049" cy="132343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ru-RU" altLang="ru-RU" sz="1600" b="1" dirty="0">
                <a:solidFill>
                  <a:srgbClr val="00009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Arial" pitchFamily="34" charset="0"/>
              </a:rPr>
              <a:t>Реализация предложений, полученных по итогам проведения апробации автоматического формирования Сведений о результатах мониторинга информации, представляемой в подсистему «Учет и отчетность» государственной интегрированной системы управления общественными финансами «Электронный бюджет» (далее -  Сведения)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685801" y="5580196"/>
            <a:ext cx="11192696" cy="456878"/>
          </a:xfrm>
          <a:prstGeom prst="rect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887400" y="5266356"/>
            <a:ext cx="10685474" cy="627681"/>
          </a:xfrm>
          <a:custGeom>
            <a:avLst/>
            <a:gdLst>
              <a:gd name="T0" fmla="*/ 0 w 7657946"/>
              <a:gd name="T1" fmla="*/ 82015 h 560880"/>
              <a:gd name="T2" fmla="*/ 93470 w 7657946"/>
              <a:gd name="T3" fmla="*/ 0 h 560880"/>
              <a:gd name="T4" fmla="*/ 7563524 w 7657946"/>
              <a:gd name="T5" fmla="*/ 0 h 560880"/>
              <a:gd name="T6" fmla="*/ 7656994 w 7657946"/>
              <a:gd name="T7" fmla="*/ 82015 h 560880"/>
              <a:gd name="T8" fmla="*/ 7656994 w 7657946"/>
              <a:gd name="T9" fmla="*/ 410064 h 560880"/>
              <a:gd name="T10" fmla="*/ 7563524 w 7657946"/>
              <a:gd name="T11" fmla="*/ 492079 h 560880"/>
              <a:gd name="T12" fmla="*/ 93470 w 7657946"/>
              <a:gd name="T13" fmla="*/ 492079 h 560880"/>
              <a:gd name="T14" fmla="*/ 0 w 7657946"/>
              <a:gd name="T15" fmla="*/ 410064 h 560880"/>
              <a:gd name="T16" fmla="*/ 0 w 7657946"/>
              <a:gd name="T17" fmla="*/ 82015 h 5608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57946"/>
              <a:gd name="T28" fmla="*/ 0 h 560880"/>
              <a:gd name="T29" fmla="*/ 7657946 w 7657946"/>
              <a:gd name="T30" fmla="*/ 560880 h 5608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5794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7564464" y="0"/>
                </a:lnTo>
                <a:cubicBezTo>
                  <a:pt x="7616093" y="0"/>
                  <a:pt x="7657946" y="41853"/>
                  <a:pt x="7657946" y="93482"/>
                </a:cubicBezTo>
                <a:lnTo>
                  <a:pt x="7657946" y="467398"/>
                </a:lnTo>
                <a:cubicBezTo>
                  <a:pt x="7657946" y="519027"/>
                  <a:pt x="7616093" y="560880"/>
                  <a:pt x="756446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  <a:gradFill>
            <a:gsLst>
              <a:gs pos="57000">
                <a:schemeClr val="accent1">
                  <a:tint val="66000"/>
                  <a:satMod val="160000"/>
                </a:schemeClr>
              </a:gs>
              <a:gs pos="100000">
                <a:schemeClr val="accent4">
                  <a:lumMod val="66000"/>
                  <a:lumOff val="34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0"/>
          </a:gradFill>
          <a:ln w="19050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246479" tIns="27380" rIns="246479" bIns="27380" anchor="ctr"/>
          <a:lstStyle>
            <a:lvl1pPr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533400"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533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400" dirty="0" smtClean="0">
                <a:cs typeface="Times New Roman" pitchFamily="18" charset="0"/>
              </a:rPr>
              <a:t>В Сведениях обеспечить многопользовательский режим формирования</a:t>
            </a:r>
            <a:endParaRPr lang="ru-RU" altLang="ru-RU" sz="1400" dirty="0"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363075" y="5411975"/>
            <a:ext cx="2105025" cy="336442"/>
          </a:xfrm>
          <a:prstGeom prst="roundRect">
            <a:avLst/>
          </a:prstGeom>
          <a:gradFill>
            <a:gsLst>
              <a:gs pos="19000">
                <a:schemeClr val="accent6">
                  <a:lumMod val="75000"/>
                </a:schemeClr>
              </a:gs>
              <a:gs pos="93000">
                <a:schemeClr val="bg1">
                  <a:lumMod val="75000"/>
                </a:schemeClr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200" b="1" dirty="0">
                <a:solidFill>
                  <a:schemeClr val="accent4">
                    <a:lumMod val="50000"/>
                  </a:schemeClr>
                </a:solidFill>
              </a:rPr>
              <a:t>Запланировано 19.07.2018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57250" y="3966927"/>
            <a:ext cx="107156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  <a:sym typeface="Arial" pitchFamily="34" charset="0"/>
              </a:rPr>
              <a:t>Запланированная реализация </a:t>
            </a:r>
            <a:r>
              <a:rPr lang="ru-RU" altLang="ru-RU" sz="1600" b="1" dirty="0">
                <a:solidFill>
                  <a:schemeClr val="accent2">
                    <a:lumMod val="75000"/>
                  </a:schemeClr>
                </a:solidFill>
                <a:sym typeface="Arial" pitchFamily="34" charset="0"/>
              </a:rPr>
              <a:t>предложений</a:t>
            </a:r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  <a:sym typeface="Arial" pitchFamily="34" charset="0"/>
              </a:rPr>
              <a:t>, </a:t>
            </a:r>
            <a:r>
              <a:rPr lang="ru-RU" altLang="ru-RU" sz="1600" b="1" dirty="0">
                <a:solidFill>
                  <a:srgbClr val="0070C0"/>
                </a:solidFill>
                <a:sym typeface="Arial" pitchFamily="34" charset="0"/>
              </a:rPr>
              <a:t>полученных по итогам проведения апробации автоматического формирования Сведений о результатах мониторинга информации, представляемой в </a:t>
            </a:r>
            <a:r>
              <a:rPr lang="ru-RU" altLang="ru-RU" sz="1600" b="1" dirty="0" smtClean="0">
                <a:solidFill>
                  <a:srgbClr val="0070C0"/>
                </a:solidFill>
                <a:sym typeface="Arial" pitchFamily="34" charset="0"/>
              </a:rPr>
              <a:t>ПУиО ГИИС «Электронный </a:t>
            </a:r>
            <a:r>
              <a:rPr lang="ru-RU" altLang="ru-RU" sz="1600" b="1" dirty="0">
                <a:solidFill>
                  <a:srgbClr val="0070C0"/>
                </a:solidFill>
                <a:sym typeface="Arial" pitchFamily="34" charset="0"/>
              </a:rPr>
              <a:t>бюджет» (далее -  Сведения)</a:t>
            </a:r>
          </a:p>
        </p:txBody>
      </p:sp>
    </p:spTree>
    <p:extLst>
      <p:ext uri="{BB962C8B-B14F-4D97-AF65-F5344CB8AC3E}">
        <p14:creationId xmlns:p14="http://schemas.microsoft.com/office/powerpoint/2010/main" val="3252114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D4663B-CF5A-4AE8-BEC4-B7E4CCCB6D2A}" type="slidenum">
              <a:rPr kumimoji="0" lang="ru-RU" altLang="ru-RU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kumimoji="0" lang="ru-RU" altLang="ru-RU" sz="1200">
              <a:solidFill>
                <a:srgbClr val="898989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142783" y="1483133"/>
            <a:ext cx="5759295" cy="713588"/>
          </a:xfrm>
          <a:prstGeom prst="round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30000"/>
              </a:spcBef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ТОФК_П тип </a:t>
            </a:r>
            <a:r>
              <a:rPr lang="ru-RU" alt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отчета «Первичный</a:t>
            </a: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>
              <a:spcBef>
                <a:spcPct val="30000"/>
              </a:spcBef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Сведений в разрезе каждого ГРБС. </a:t>
            </a:r>
            <a:endParaRPr lang="ru-RU" alt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66004" y="2486025"/>
            <a:ext cx="5759296" cy="906870"/>
          </a:xfrm>
          <a:prstGeom prst="round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30000"/>
              </a:spcBef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ТОФК_ЦК тип </a:t>
            </a:r>
            <a:r>
              <a:rPr lang="ru-RU" alt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отчета «Сводный». </a:t>
            </a:r>
            <a:endParaRPr lang="ru-RU" altLang="ru-RU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alt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Сведений в разрезе каждого </a:t>
            </a: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ГРБС </a:t>
            </a:r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основании отчетов, полученных от  УФК по субъектам РФ</a:t>
            </a: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6863" y="2600825"/>
            <a:ext cx="2918889" cy="675881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30000"/>
              </a:spcBef>
            </a:pPr>
            <a:r>
              <a:rPr lang="ru-RU" alt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ТОФК – Центры компетенций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66004" y="3758441"/>
            <a:ext cx="5759295" cy="1432684"/>
          </a:xfrm>
          <a:prstGeom prst="round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30000"/>
              </a:spcBef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ТОФК_К тип отчета «</a:t>
            </a:r>
            <a:r>
              <a:rPr lang="ru-RU" alt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Консолидированный». Формирование Сведений в разрезе каждого ГРБС 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основании отчетов, полученных </a:t>
            </a:r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 ТОФК - Центров </a:t>
            </a:r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МОУ ФК</a:t>
            </a:r>
            <a:endParaRPr lang="ru-RU" alt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8736354" y="4929601"/>
            <a:ext cx="280206" cy="1020767"/>
          </a:xfrm>
          <a:prstGeom prst="rightArrow">
            <a:avLst/>
          </a:prstGeom>
          <a:solidFill>
            <a:srgbClr val="4F81BD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30000"/>
              </a:spcBef>
            </a:pPr>
            <a:endParaRPr lang="ru-RU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3789" y="4069601"/>
            <a:ext cx="2914663" cy="603348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30000"/>
              </a:spcBef>
            </a:pPr>
            <a:r>
              <a:rPr lang="ru-RU" alt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УФК по Краснодарскому краю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86863" y="1549813"/>
            <a:ext cx="2918887" cy="646908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hangingPunct="0">
              <a:spcBef>
                <a:spcPct val="30000"/>
              </a:spcBef>
              <a:defRPr/>
            </a:pPr>
            <a:r>
              <a:rPr kumimoji="0"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УФК по субъектам РФ</a:t>
            </a: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8771311" y="3111933"/>
            <a:ext cx="208790" cy="1020767"/>
          </a:xfrm>
          <a:prstGeom prst="rightArrow">
            <a:avLst/>
          </a:prstGeom>
          <a:solidFill>
            <a:srgbClr val="4F81BD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30000"/>
              </a:spcBef>
            </a:pPr>
            <a:endParaRPr lang="ru-RU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8775291" y="1854217"/>
            <a:ext cx="200821" cy="1020771"/>
          </a:xfrm>
          <a:prstGeom prst="rightArrow">
            <a:avLst/>
          </a:prstGeom>
          <a:solidFill>
            <a:schemeClr val="accent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30000"/>
              </a:spcBef>
            </a:pPr>
            <a:endParaRPr lang="ru-RU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65563" y="299983"/>
            <a:ext cx="73677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200" b="1" dirty="0">
                <a:solidFill>
                  <a:srgbClr val="00009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Arial" pitchFamily="34" charset="0"/>
              </a:rPr>
              <a:t>Схема составления и представления Сведений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91093" y="5599573"/>
            <a:ext cx="2918886" cy="508270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30000"/>
              </a:spcBef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МОУ ФК </a:t>
            </a:r>
            <a:endParaRPr lang="ru-RU" alt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42783" y="5633451"/>
            <a:ext cx="5782516" cy="619516"/>
          </a:xfrm>
          <a:prstGeom prst="round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30000"/>
              </a:spcBef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Возможность формирования сводных Сведений на уровне УФК по Краснодарскому краю</a:t>
            </a:r>
            <a:endParaRPr lang="ru-RU" alt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Стрелка вправо с вырезом 46"/>
          <p:cNvSpPr/>
          <p:nvPr/>
        </p:nvSpPr>
        <p:spPr>
          <a:xfrm rot="16200000">
            <a:off x="1799057" y="4956686"/>
            <a:ext cx="653222" cy="380805"/>
          </a:xfrm>
          <a:prstGeom prst="notchedRightArrow">
            <a:avLst/>
          </a:prstGeom>
          <a:gradFill>
            <a:gsLst>
              <a:gs pos="19000">
                <a:schemeClr val="accent1">
                  <a:lumMod val="60000"/>
                  <a:lumOff val="40000"/>
                </a:schemeClr>
              </a:gs>
              <a:gs pos="21000">
                <a:schemeClr val="tx2">
                  <a:lumMod val="60000"/>
                  <a:lumOff val="40000"/>
                </a:schemeClr>
              </a:gs>
              <a:gs pos="70000">
                <a:srgbClr val="BBBEC1"/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8" name="Стрелка вправо с вырезом 47"/>
          <p:cNvSpPr/>
          <p:nvPr/>
        </p:nvSpPr>
        <p:spPr>
          <a:xfrm>
            <a:off x="3686175" y="4197556"/>
            <a:ext cx="2381251" cy="380805"/>
          </a:xfrm>
          <a:prstGeom prst="notchedRightArrow">
            <a:avLst/>
          </a:prstGeom>
          <a:gradFill>
            <a:gsLst>
              <a:gs pos="19000">
                <a:schemeClr val="accent1">
                  <a:lumMod val="60000"/>
                  <a:lumOff val="40000"/>
                </a:schemeClr>
              </a:gs>
              <a:gs pos="21000">
                <a:schemeClr val="tx2">
                  <a:lumMod val="60000"/>
                  <a:lumOff val="40000"/>
                </a:schemeClr>
              </a:gs>
              <a:gs pos="70000">
                <a:srgbClr val="BBBEC1"/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с вырезом 49"/>
          <p:cNvSpPr/>
          <p:nvPr/>
        </p:nvSpPr>
        <p:spPr>
          <a:xfrm>
            <a:off x="3724275" y="2748364"/>
            <a:ext cx="2381251" cy="380805"/>
          </a:xfrm>
          <a:prstGeom prst="notchedRightArrow">
            <a:avLst/>
          </a:prstGeom>
          <a:gradFill>
            <a:gsLst>
              <a:gs pos="19000">
                <a:schemeClr val="accent1">
                  <a:lumMod val="60000"/>
                  <a:lumOff val="40000"/>
                </a:schemeClr>
              </a:gs>
              <a:gs pos="21000">
                <a:schemeClr val="tx2">
                  <a:lumMod val="60000"/>
                  <a:lumOff val="40000"/>
                </a:schemeClr>
              </a:gs>
              <a:gs pos="70000">
                <a:srgbClr val="BBBEC1"/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с вырезом 50"/>
          <p:cNvSpPr/>
          <p:nvPr/>
        </p:nvSpPr>
        <p:spPr>
          <a:xfrm>
            <a:off x="3724275" y="1680769"/>
            <a:ext cx="2386014" cy="380805"/>
          </a:xfrm>
          <a:prstGeom prst="notchedRightArrow">
            <a:avLst/>
          </a:prstGeom>
          <a:gradFill>
            <a:gsLst>
              <a:gs pos="19000">
                <a:schemeClr val="accent1">
                  <a:lumMod val="60000"/>
                  <a:lumOff val="40000"/>
                </a:schemeClr>
              </a:gs>
              <a:gs pos="21000">
                <a:schemeClr val="tx2">
                  <a:lumMod val="60000"/>
                  <a:lumOff val="40000"/>
                </a:schemeClr>
              </a:gs>
              <a:gs pos="70000">
                <a:srgbClr val="BBBEC1"/>
              </a:gs>
              <a:gs pos="100000">
                <a:srgbClr val="A3C4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59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42CBF59-92F4-49F4-945B-1DE271F2C098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dirty="0" smtClean="0">
              <a:solidFill>
                <a:srgbClr val="898989"/>
              </a:solidFill>
            </a:endParaRP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3733799" y="2895599"/>
            <a:ext cx="5648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dirty="0">
                <a:solidFill>
                  <a:srgbClr val="00009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33692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Оформление по умолчанию">
  <a:themeElements>
    <a:clrScheme name="">
      <a:dk1>
        <a:srgbClr val="605E5D"/>
      </a:dk1>
      <a:lt1>
        <a:srgbClr val="FFFFFF"/>
      </a:lt1>
      <a:dk2>
        <a:srgbClr val="FFFFFF"/>
      </a:dk2>
      <a:lt2>
        <a:srgbClr val="A2BD90"/>
      </a:lt2>
      <a:accent1>
        <a:srgbClr val="C8DCF0"/>
      </a:accent1>
      <a:accent2>
        <a:srgbClr val="F3811F"/>
      </a:accent2>
      <a:accent3>
        <a:srgbClr val="FFFFFF"/>
      </a:accent3>
      <a:accent4>
        <a:srgbClr val="514F4E"/>
      </a:accent4>
      <a:accent5>
        <a:srgbClr val="E0EBF6"/>
      </a:accent5>
      <a:accent6>
        <a:srgbClr val="DC741B"/>
      </a:accent6>
      <a:hlink>
        <a:srgbClr val="F3781F"/>
      </a:hlink>
      <a:folHlink>
        <a:srgbClr val="BDA7AF"/>
      </a:folHlink>
    </a:clrScheme>
    <a:fontScheme name="6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6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3">
        <a:dk1>
          <a:srgbClr val="0076D5"/>
        </a:dk1>
        <a:lt1>
          <a:srgbClr val="FFFFFF"/>
        </a:lt1>
        <a:dk2>
          <a:srgbClr val="FFFFFF"/>
        </a:dk2>
        <a:lt2>
          <a:srgbClr val="009999"/>
        </a:lt2>
        <a:accent1>
          <a:srgbClr val="BBE0E3"/>
        </a:accent1>
        <a:accent2>
          <a:srgbClr val="009065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00825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4">
        <a:dk1>
          <a:srgbClr val="0076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009065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00825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5">
        <a:dk1>
          <a:srgbClr val="0076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D9F354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C4DC4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6">
        <a:dk1>
          <a:srgbClr val="2464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D9F354"/>
        </a:accent2>
        <a:accent3>
          <a:srgbClr val="FFFFFF"/>
        </a:accent3>
        <a:accent4>
          <a:srgbClr val="1D54B6"/>
        </a:accent4>
        <a:accent5>
          <a:srgbClr val="DAEDEF"/>
        </a:accent5>
        <a:accent6>
          <a:srgbClr val="C4DC4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Оформление по умолчанию">
  <a:themeElements>
    <a:clrScheme name="">
      <a:dk1>
        <a:srgbClr val="605E5D"/>
      </a:dk1>
      <a:lt1>
        <a:srgbClr val="FFFFFF"/>
      </a:lt1>
      <a:dk2>
        <a:srgbClr val="FFFFFF"/>
      </a:dk2>
      <a:lt2>
        <a:srgbClr val="A2BD90"/>
      </a:lt2>
      <a:accent1>
        <a:srgbClr val="C8DCF0"/>
      </a:accent1>
      <a:accent2>
        <a:srgbClr val="F3811F"/>
      </a:accent2>
      <a:accent3>
        <a:srgbClr val="FFFFFF"/>
      </a:accent3>
      <a:accent4>
        <a:srgbClr val="514F4E"/>
      </a:accent4>
      <a:accent5>
        <a:srgbClr val="E0EBF6"/>
      </a:accent5>
      <a:accent6>
        <a:srgbClr val="DC741B"/>
      </a:accent6>
      <a:hlink>
        <a:srgbClr val="F3781F"/>
      </a:hlink>
      <a:folHlink>
        <a:srgbClr val="BDA7AF"/>
      </a:folHlink>
    </a:clrScheme>
    <a:fontScheme name="6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6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3">
        <a:dk1>
          <a:srgbClr val="0076D5"/>
        </a:dk1>
        <a:lt1>
          <a:srgbClr val="FFFFFF"/>
        </a:lt1>
        <a:dk2>
          <a:srgbClr val="FFFFFF"/>
        </a:dk2>
        <a:lt2>
          <a:srgbClr val="009999"/>
        </a:lt2>
        <a:accent1>
          <a:srgbClr val="BBE0E3"/>
        </a:accent1>
        <a:accent2>
          <a:srgbClr val="009065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00825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4">
        <a:dk1>
          <a:srgbClr val="0076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009065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00825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5">
        <a:dk1>
          <a:srgbClr val="0076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D9F354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C4DC4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6">
        <a:dk1>
          <a:srgbClr val="2464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D9F354"/>
        </a:accent2>
        <a:accent3>
          <a:srgbClr val="FFFFFF"/>
        </a:accent3>
        <a:accent4>
          <a:srgbClr val="1D54B6"/>
        </a:accent4>
        <a:accent5>
          <a:srgbClr val="DAEDEF"/>
        </a:accent5>
        <a:accent6>
          <a:srgbClr val="C4DC4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23483</TotalTime>
  <Words>495</Words>
  <Application>Microsoft Macintosh PowerPoint</Application>
  <PresentationFormat>Другой</PresentationFormat>
  <Paragraphs>60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6_Оформление по умолчанию</vt:lpstr>
      <vt:lpstr>7_Оформление по умолчанию</vt:lpstr>
      <vt:lpstr>Автоматизация мониторинга информации,  представляемой в подсистему «Учет и отчетность»  ГИИС «Электронный бюджет»</vt:lpstr>
      <vt:lpstr>Основание для доработки:  Приказ Федерального казначейства от 30.12.2016 года № 512 (ред. от 26.01.2018) «Об утверждении Порядка мониторинга в Федеральном казначействе информации, представляемой в подсистему «Учет и отчетность» государственной интегрированной информационной системы управления общественными финансами «Электронный бюджет».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Михаил Дельдинов</cp:lastModifiedBy>
  <cp:revision>1350</cp:revision>
  <cp:lastPrinted>2018-07-05T16:59:46Z</cp:lastPrinted>
  <dcterms:created xsi:type="dcterms:W3CDTF">2015-03-03T16:27:21Z</dcterms:created>
  <dcterms:modified xsi:type="dcterms:W3CDTF">2018-07-05T21:48:14Z</dcterms:modified>
</cp:coreProperties>
</file>