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19"/>
  </p:notesMasterIdLst>
  <p:sldIdLst>
    <p:sldId id="403" r:id="rId2"/>
    <p:sldId id="390" r:id="rId3"/>
    <p:sldId id="391" r:id="rId4"/>
    <p:sldId id="392" r:id="rId5"/>
    <p:sldId id="408" r:id="rId6"/>
    <p:sldId id="443" r:id="rId7"/>
    <p:sldId id="398" r:id="rId8"/>
    <p:sldId id="444" r:id="rId9"/>
    <p:sldId id="445" r:id="rId10"/>
    <p:sldId id="460" r:id="rId11"/>
    <p:sldId id="453" r:id="rId12"/>
    <p:sldId id="454" r:id="rId13"/>
    <p:sldId id="455" r:id="rId14"/>
    <p:sldId id="458" r:id="rId15"/>
    <p:sldId id="456" r:id="rId16"/>
    <p:sldId id="457" r:id="rId17"/>
    <p:sldId id="459" r:id="rId18"/>
  </p:sldIdLst>
  <p:sldSz cx="12801600" cy="9601200" type="A3"/>
  <p:notesSz cx="6645275" cy="9775825"/>
  <p:embeddedFontLst>
    <p:embeddedFont>
      <p:font typeface="Open Sans Condensed Light" panose="020B0604020202020204" charset="0"/>
      <p:regular r:id="rId20"/>
      <p:italic r:id="rId21"/>
    </p:embeddedFont>
    <p:embeddedFont>
      <p:font typeface="Calibri Light" panose="020B0604020202020204" charset="0"/>
      <p:regular r:id="rId22"/>
      <p:italic r:id="rId23"/>
    </p:embeddedFont>
    <p:embeddedFont>
      <p:font typeface="Calibri" panose="020F0502020204030204" pitchFamily="34" charset="0"/>
      <p:regular r:id="rId24"/>
      <p:bold r:id="rId25"/>
      <p:italic r:id="rId26"/>
      <p:boldItalic r:id="rId27"/>
    </p:embeddedFont>
  </p:embeddedFontLst>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548503" algn="l" rtl="0" fontAlgn="base">
      <a:spcBef>
        <a:spcPct val="0"/>
      </a:spcBef>
      <a:spcAft>
        <a:spcPct val="0"/>
      </a:spcAft>
      <a:defRPr kern="1200">
        <a:solidFill>
          <a:schemeClr val="tx1"/>
        </a:solidFill>
        <a:latin typeface="Calibri" pitchFamily="34" charset="0"/>
        <a:ea typeface="+mn-ea"/>
        <a:cs typeface="Arial" charset="0"/>
      </a:defRPr>
    </a:lvl2pPr>
    <a:lvl3pPr marL="1097006" algn="l" rtl="0" fontAlgn="base">
      <a:spcBef>
        <a:spcPct val="0"/>
      </a:spcBef>
      <a:spcAft>
        <a:spcPct val="0"/>
      </a:spcAft>
      <a:defRPr kern="1200">
        <a:solidFill>
          <a:schemeClr val="tx1"/>
        </a:solidFill>
        <a:latin typeface="Calibri" pitchFamily="34" charset="0"/>
        <a:ea typeface="+mn-ea"/>
        <a:cs typeface="Arial" charset="0"/>
      </a:defRPr>
    </a:lvl3pPr>
    <a:lvl4pPr marL="1645509" algn="l" rtl="0" fontAlgn="base">
      <a:spcBef>
        <a:spcPct val="0"/>
      </a:spcBef>
      <a:spcAft>
        <a:spcPct val="0"/>
      </a:spcAft>
      <a:defRPr kern="1200">
        <a:solidFill>
          <a:schemeClr val="tx1"/>
        </a:solidFill>
        <a:latin typeface="Calibri" pitchFamily="34" charset="0"/>
        <a:ea typeface="+mn-ea"/>
        <a:cs typeface="Arial" charset="0"/>
      </a:defRPr>
    </a:lvl4pPr>
    <a:lvl5pPr marL="2194011" algn="l" rtl="0" fontAlgn="base">
      <a:spcBef>
        <a:spcPct val="0"/>
      </a:spcBef>
      <a:spcAft>
        <a:spcPct val="0"/>
      </a:spcAft>
      <a:defRPr kern="1200">
        <a:solidFill>
          <a:schemeClr val="tx1"/>
        </a:solidFill>
        <a:latin typeface="Calibri" pitchFamily="34" charset="0"/>
        <a:ea typeface="+mn-ea"/>
        <a:cs typeface="Arial" charset="0"/>
      </a:defRPr>
    </a:lvl5pPr>
    <a:lvl6pPr marL="2742514" algn="l" defTabSz="1097006" rtl="0" eaLnBrk="1" latinLnBrk="0" hangingPunct="1">
      <a:defRPr kern="1200">
        <a:solidFill>
          <a:schemeClr val="tx1"/>
        </a:solidFill>
        <a:latin typeface="Calibri" pitchFamily="34" charset="0"/>
        <a:ea typeface="+mn-ea"/>
        <a:cs typeface="Arial" charset="0"/>
      </a:defRPr>
    </a:lvl6pPr>
    <a:lvl7pPr marL="3291017" algn="l" defTabSz="1097006" rtl="0" eaLnBrk="1" latinLnBrk="0" hangingPunct="1">
      <a:defRPr kern="1200">
        <a:solidFill>
          <a:schemeClr val="tx1"/>
        </a:solidFill>
        <a:latin typeface="Calibri" pitchFamily="34" charset="0"/>
        <a:ea typeface="+mn-ea"/>
        <a:cs typeface="Arial" charset="0"/>
      </a:defRPr>
    </a:lvl7pPr>
    <a:lvl8pPr marL="3839520" algn="l" defTabSz="1097006" rtl="0" eaLnBrk="1" latinLnBrk="0" hangingPunct="1">
      <a:defRPr kern="1200">
        <a:solidFill>
          <a:schemeClr val="tx1"/>
        </a:solidFill>
        <a:latin typeface="Calibri" pitchFamily="34" charset="0"/>
        <a:ea typeface="+mn-ea"/>
        <a:cs typeface="Arial" charset="0"/>
      </a:defRPr>
    </a:lvl8pPr>
    <a:lvl9pPr marL="4388023" algn="l" defTabSz="1097006"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FFCC"/>
    <a:srgbClr val="D2DEEF"/>
    <a:srgbClr val="4EA7C5"/>
    <a:srgbClr val="E6E6E6"/>
    <a:srgbClr val="EAEFF7"/>
    <a:srgbClr val="DBDBDB"/>
    <a:srgbClr val="57AAC5"/>
    <a:srgbClr val="3798BB"/>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5522" autoAdjust="0"/>
  </p:normalViewPr>
  <p:slideViewPr>
    <p:cSldViewPr snapToGrid="0">
      <p:cViewPr>
        <p:scale>
          <a:sx n="82" d="100"/>
          <a:sy n="82" d="100"/>
        </p:scale>
        <p:origin x="-654" y="648"/>
      </p:cViewPr>
      <p:guideLst>
        <p:guide orient="horz" pos="5581"/>
        <p:guide pos="170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880343" cy="489339"/>
          </a:xfrm>
          <a:prstGeom prst="rect">
            <a:avLst/>
          </a:prstGeom>
        </p:spPr>
        <p:txBody>
          <a:bodyPr vert="horz" lIns="90349" tIns="45175" rIns="90349" bIns="45175" rtlCol="0"/>
          <a:lstStyle>
            <a:lvl1pPr algn="l">
              <a:defRPr sz="1200"/>
            </a:lvl1pPr>
          </a:lstStyle>
          <a:p>
            <a:endParaRPr lang="ru-RU"/>
          </a:p>
        </p:txBody>
      </p:sp>
      <p:sp>
        <p:nvSpPr>
          <p:cNvPr id="3" name="Дата 2"/>
          <p:cNvSpPr>
            <a:spLocks noGrp="1"/>
          </p:cNvSpPr>
          <p:nvPr>
            <p:ph type="dt" idx="1"/>
          </p:nvPr>
        </p:nvSpPr>
        <p:spPr>
          <a:xfrm>
            <a:off x="3763380" y="1"/>
            <a:ext cx="2880343" cy="489339"/>
          </a:xfrm>
          <a:prstGeom prst="rect">
            <a:avLst/>
          </a:prstGeom>
        </p:spPr>
        <p:txBody>
          <a:bodyPr vert="horz" lIns="90349" tIns="45175" rIns="90349" bIns="45175" rtlCol="0"/>
          <a:lstStyle>
            <a:lvl1pPr algn="r">
              <a:defRPr sz="1200"/>
            </a:lvl1pPr>
          </a:lstStyle>
          <a:p>
            <a:fld id="{364AC6B0-C38D-44B3-B1E5-026FABB06AC7}" type="datetimeFigureOut">
              <a:rPr lang="ru-RU" smtClean="0"/>
              <a:pPr/>
              <a:t>28.08.2017</a:t>
            </a:fld>
            <a:endParaRPr lang="ru-RU"/>
          </a:p>
        </p:txBody>
      </p:sp>
      <p:sp>
        <p:nvSpPr>
          <p:cNvPr id="4" name="Образ слайда 3"/>
          <p:cNvSpPr>
            <a:spLocks noGrp="1" noRot="1" noChangeAspect="1"/>
          </p:cNvSpPr>
          <p:nvPr>
            <p:ph type="sldImg" idx="2"/>
          </p:nvPr>
        </p:nvSpPr>
        <p:spPr>
          <a:xfrm>
            <a:off x="874713" y="730250"/>
            <a:ext cx="4895850" cy="3671888"/>
          </a:xfrm>
          <a:prstGeom prst="rect">
            <a:avLst/>
          </a:prstGeom>
          <a:noFill/>
          <a:ln w="12700">
            <a:solidFill>
              <a:prstClr val="black"/>
            </a:solidFill>
          </a:ln>
        </p:spPr>
        <p:txBody>
          <a:bodyPr vert="horz" lIns="90349" tIns="45175" rIns="90349" bIns="45175" rtlCol="0" anchor="ctr"/>
          <a:lstStyle/>
          <a:p>
            <a:endParaRPr lang="ru-RU"/>
          </a:p>
        </p:txBody>
      </p:sp>
      <p:sp>
        <p:nvSpPr>
          <p:cNvPr id="5" name="Заметки 4"/>
          <p:cNvSpPr>
            <a:spLocks noGrp="1"/>
          </p:cNvSpPr>
          <p:nvPr>
            <p:ph type="body" sz="quarter" idx="3"/>
          </p:nvPr>
        </p:nvSpPr>
        <p:spPr>
          <a:xfrm>
            <a:off x="664219" y="4643245"/>
            <a:ext cx="5316841" cy="4399356"/>
          </a:xfrm>
          <a:prstGeom prst="rect">
            <a:avLst/>
          </a:prstGeom>
        </p:spPr>
        <p:txBody>
          <a:bodyPr vert="horz" lIns="90349" tIns="45175" rIns="90349" bIns="45175"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284925"/>
            <a:ext cx="2880343" cy="489338"/>
          </a:xfrm>
          <a:prstGeom prst="rect">
            <a:avLst/>
          </a:prstGeom>
        </p:spPr>
        <p:txBody>
          <a:bodyPr vert="horz" lIns="90349" tIns="45175" rIns="90349" bIns="45175" rtlCol="0" anchor="b"/>
          <a:lstStyle>
            <a:lvl1pPr algn="l">
              <a:defRPr sz="1200"/>
            </a:lvl1pPr>
          </a:lstStyle>
          <a:p>
            <a:endParaRPr lang="ru-RU"/>
          </a:p>
        </p:txBody>
      </p:sp>
      <p:sp>
        <p:nvSpPr>
          <p:cNvPr id="7" name="Номер слайда 6"/>
          <p:cNvSpPr>
            <a:spLocks noGrp="1"/>
          </p:cNvSpPr>
          <p:nvPr>
            <p:ph type="sldNum" sz="quarter" idx="5"/>
          </p:nvPr>
        </p:nvSpPr>
        <p:spPr>
          <a:xfrm>
            <a:off x="3763380" y="9284925"/>
            <a:ext cx="2880343" cy="489338"/>
          </a:xfrm>
          <a:prstGeom prst="rect">
            <a:avLst/>
          </a:prstGeom>
        </p:spPr>
        <p:txBody>
          <a:bodyPr vert="horz" lIns="90349" tIns="45175" rIns="90349" bIns="45175" rtlCol="0" anchor="b"/>
          <a:lstStyle>
            <a:lvl1pPr algn="r">
              <a:defRPr sz="1200"/>
            </a:lvl1pPr>
          </a:lstStyle>
          <a:p>
            <a:fld id="{C608DC69-DD7A-435E-BB76-5052C14525C9}" type="slidenum">
              <a:rPr lang="ru-RU" smtClean="0"/>
              <a:pPr/>
              <a:t>‹#›</a:t>
            </a:fld>
            <a:endParaRPr lang="ru-RU"/>
          </a:p>
        </p:txBody>
      </p:sp>
    </p:spTree>
    <p:extLst>
      <p:ext uri="{BB962C8B-B14F-4D97-AF65-F5344CB8AC3E}">
        <p14:creationId xmlns:p14="http://schemas.microsoft.com/office/powerpoint/2010/main" val="1741300242"/>
      </p:ext>
    </p:extLst>
  </p:cSld>
  <p:clrMap bg1="lt1" tx1="dk1" bg2="lt2" tx2="dk2" accent1="accent1" accent2="accent2" accent3="accent3" accent4="accent4" accent5="accent5" accent6="accent6" hlink="hlink" folHlink="folHlink"/>
  <p:notesStyle>
    <a:lvl1pPr marL="0" algn="l" defTabSz="1097006" rtl="0" eaLnBrk="1" latinLnBrk="0" hangingPunct="1">
      <a:defRPr sz="1400" kern="1200">
        <a:solidFill>
          <a:schemeClr val="tx1"/>
        </a:solidFill>
        <a:latin typeface="+mn-lt"/>
        <a:ea typeface="+mn-ea"/>
        <a:cs typeface="+mn-cs"/>
      </a:defRPr>
    </a:lvl1pPr>
    <a:lvl2pPr marL="548503" algn="l" defTabSz="1097006" rtl="0" eaLnBrk="1" latinLnBrk="0" hangingPunct="1">
      <a:defRPr sz="1400" kern="1200">
        <a:solidFill>
          <a:schemeClr val="tx1"/>
        </a:solidFill>
        <a:latin typeface="+mn-lt"/>
        <a:ea typeface="+mn-ea"/>
        <a:cs typeface="+mn-cs"/>
      </a:defRPr>
    </a:lvl2pPr>
    <a:lvl3pPr marL="1097006" algn="l" defTabSz="1097006" rtl="0" eaLnBrk="1" latinLnBrk="0" hangingPunct="1">
      <a:defRPr sz="1400" kern="1200">
        <a:solidFill>
          <a:schemeClr val="tx1"/>
        </a:solidFill>
        <a:latin typeface="+mn-lt"/>
        <a:ea typeface="+mn-ea"/>
        <a:cs typeface="+mn-cs"/>
      </a:defRPr>
    </a:lvl3pPr>
    <a:lvl4pPr marL="1645509" algn="l" defTabSz="1097006" rtl="0" eaLnBrk="1" latinLnBrk="0" hangingPunct="1">
      <a:defRPr sz="1400" kern="1200">
        <a:solidFill>
          <a:schemeClr val="tx1"/>
        </a:solidFill>
        <a:latin typeface="+mn-lt"/>
        <a:ea typeface="+mn-ea"/>
        <a:cs typeface="+mn-cs"/>
      </a:defRPr>
    </a:lvl4pPr>
    <a:lvl5pPr marL="2194011" algn="l" defTabSz="1097006" rtl="0" eaLnBrk="1" latinLnBrk="0" hangingPunct="1">
      <a:defRPr sz="1400" kern="1200">
        <a:solidFill>
          <a:schemeClr val="tx1"/>
        </a:solidFill>
        <a:latin typeface="+mn-lt"/>
        <a:ea typeface="+mn-ea"/>
        <a:cs typeface="+mn-cs"/>
      </a:defRPr>
    </a:lvl5pPr>
    <a:lvl6pPr marL="2742514" algn="l" defTabSz="1097006" rtl="0" eaLnBrk="1" latinLnBrk="0" hangingPunct="1">
      <a:defRPr sz="1400" kern="1200">
        <a:solidFill>
          <a:schemeClr val="tx1"/>
        </a:solidFill>
        <a:latin typeface="+mn-lt"/>
        <a:ea typeface="+mn-ea"/>
        <a:cs typeface="+mn-cs"/>
      </a:defRPr>
    </a:lvl6pPr>
    <a:lvl7pPr marL="3291017" algn="l" defTabSz="1097006" rtl="0" eaLnBrk="1" latinLnBrk="0" hangingPunct="1">
      <a:defRPr sz="1400" kern="1200">
        <a:solidFill>
          <a:schemeClr val="tx1"/>
        </a:solidFill>
        <a:latin typeface="+mn-lt"/>
        <a:ea typeface="+mn-ea"/>
        <a:cs typeface="+mn-cs"/>
      </a:defRPr>
    </a:lvl7pPr>
    <a:lvl8pPr marL="3839520" algn="l" defTabSz="1097006" rtl="0" eaLnBrk="1" latinLnBrk="0" hangingPunct="1">
      <a:defRPr sz="1400" kern="1200">
        <a:solidFill>
          <a:schemeClr val="tx1"/>
        </a:solidFill>
        <a:latin typeface="+mn-lt"/>
        <a:ea typeface="+mn-ea"/>
        <a:cs typeface="+mn-cs"/>
      </a:defRPr>
    </a:lvl8pPr>
    <a:lvl9pPr marL="4388023" algn="l" defTabSz="109700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00200" y="1571309"/>
            <a:ext cx="9601200" cy="3342640"/>
          </a:xfrm>
        </p:spPr>
        <p:txBody>
          <a:bodyPr anchor="b"/>
          <a:lstStyle>
            <a:lvl1pPr algn="ctr">
              <a:defRPr sz="7200"/>
            </a:lvl1pPr>
          </a:lstStyle>
          <a:p>
            <a:r>
              <a:rPr lang="ru-RU" smtClean="0"/>
              <a:t>Образец заголовка</a:t>
            </a:r>
            <a:endParaRPr lang="ru-RU"/>
          </a:p>
        </p:txBody>
      </p:sp>
      <p:sp>
        <p:nvSpPr>
          <p:cNvPr id="3" name="Подзаголовок 2"/>
          <p:cNvSpPr>
            <a:spLocks noGrp="1"/>
          </p:cNvSpPr>
          <p:nvPr>
            <p:ph type="subTitle" idx="1"/>
          </p:nvPr>
        </p:nvSpPr>
        <p:spPr>
          <a:xfrm>
            <a:off x="1600200" y="5042853"/>
            <a:ext cx="9601200" cy="2318067"/>
          </a:xfrm>
        </p:spPr>
        <p:txBody>
          <a:bodyPr/>
          <a:lstStyle>
            <a:lvl1pPr marL="0" indent="0" algn="ctr">
              <a:buNone/>
              <a:defRPr sz="2900"/>
            </a:lvl1pPr>
            <a:lvl2pPr marL="548503" indent="0" algn="ctr">
              <a:buNone/>
              <a:defRPr sz="2400"/>
            </a:lvl2pPr>
            <a:lvl3pPr marL="1097006" indent="0" algn="ctr">
              <a:buNone/>
              <a:defRPr sz="2200"/>
            </a:lvl3pPr>
            <a:lvl4pPr marL="1645509" indent="0" algn="ctr">
              <a:buNone/>
              <a:defRPr sz="1900"/>
            </a:lvl4pPr>
            <a:lvl5pPr marL="2194011" indent="0" algn="ctr">
              <a:buNone/>
              <a:defRPr sz="1900"/>
            </a:lvl5pPr>
            <a:lvl6pPr marL="2742514" indent="0" algn="ctr">
              <a:buNone/>
              <a:defRPr sz="1900"/>
            </a:lvl6pPr>
            <a:lvl7pPr marL="3291017" indent="0" algn="ctr">
              <a:buNone/>
              <a:defRPr sz="1900"/>
            </a:lvl7pPr>
            <a:lvl8pPr marL="3839520" indent="0" algn="ctr">
              <a:buNone/>
              <a:defRPr sz="1900"/>
            </a:lvl8pPr>
            <a:lvl9pPr marL="4388023" indent="0" algn="ctr">
              <a:buNone/>
              <a:defRPr sz="19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BF228ED-B2EE-4F15-A0C7-6C0A4540E08A}" type="slidenum">
              <a:rPr lang="ru-RU"/>
              <a:pPr>
                <a:defRPr/>
              </a:pPr>
              <a:t>‹#›</a:t>
            </a:fld>
            <a:endParaRPr lang="ru-RU"/>
          </a:p>
        </p:txBody>
      </p:sp>
    </p:spTree>
    <p:extLst>
      <p:ext uri="{BB962C8B-B14F-4D97-AF65-F5344CB8AC3E}">
        <p14:creationId xmlns:p14="http://schemas.microsoft.com/office/powerpoint/2010/main" val="985873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18EBDE8-C4F5-46D8-A81D-B6AF711C3B2B}" type="slidenum">
              <a:rPr lang="ru-RU"/>
              <a:pPr>
                <a:defRPr/>
              </a:pPr>
              <a:t>‹#›</a:t>
            </a:fld>
            <a:endParaRPr lang="ru-RU"/>
          </a:p>
        </p:txBody>
      </p:sp>
    </p:spTree>
    <p:extLst>
      <p:ext uri="{BB962C8B-B14F-4D97-AF65-F5344CB8AC3E}">
        <p14:creationId xmlns:p14="http://schemas.microsoft.com/office/powerpoint/2010/main" val="80463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61145" y="511175"/>
            <a:ext cx="2760345" cy="813657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80110" y="511175"/>
            <a:ext cx="8121015" cy="813657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499F1A9-CE99-4E9B-9B96-ACE372EA209C}" type="slidenum">
              <a:rPr lang="ru-RU"/>
              <a:pPr>
                <a:defRPr/>
              </a:pPr>
              <a:t>‹#›</a:t>
            </a:fld>
            <a:endParaRPr lang="ru-RU"/>
          </a:p>
        </p:txBody>
      </p:sp>
    </p:spTree>
    <p:extLst>
      <p:ext uri="{BB962C8B-B14F-4D97-AF65-F5344CB8AC3E}">
        <p14:creationId xmlns:p14="http://schemas.microsoft.com/office/powerpoint/2010/main" val="1923424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71FCD68-0AFD-4048-852E-53B764BC6EED}" type="slidenum">
              <a:rPr lang="ru-RU"/>
              <a:pPr>
                <a:defRPr/>
              </a:pPr>
              <a:t>‹#›</a:t>
            </a:fld>
            <a:endParaRPr lang="ru-RU"/>
          </a:p>
        </p:txBody>
      </p:sp>
    </p:spTree>
    <p:extLst>
      <p:ext uri="{BB962C8B-B14F-4D97-AF65-F5344CB8AC3E}">
        <p14:creationId xmlns:p14="http://schemas.microsoft.com/office/powerpoint/2010/main" val="1891189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3443" y="2393635"/>
            <a:ext cx="11041380" cy="3993831"/>
          </a:xfrm>
        </p:spPr>
        <p:txBody>
          <a:bodyPr anchor="b"/>
          <a:lstStyle>
            <a:lvl1pPr>
              <a:defRPr sz="7200"/>
            </a:lvl1pPr>
          </a:lstStyle>
          <a:p>
            <a:r>
              <a:rPr lang="ru-RU" smtClean="0"/>
              <a:t>Образец заголовка</a:t>
            </a:r>
            <a:endParaRPr lang="ru-RU"/>
          </a:p>
        </p:txBody>
      </p:sp>
      <p:sp>
        <p:nvSpPr>
          <p:cNvPr id="3" name="Текст 2"/>
          <p:cNvSpPr>
            <a:spLocks noGrp="1"/>
          </p:cNvSpPr>
          <p:nvPr>
            <p:ph type="body" idx="1"/>
          </p:nvPr>
        </p:nvSpPr>
        <p:spPr>
          <a:xfrm>
            <a:off x="873443" y="6425249"/>
            <a:ext cx="11041380" cy="2100262"/>
          </a:xfrm>
        </p:spPr>
        <p:txBody>
          <a:bodyPr/>
          <a:lstStyle>
            <a:lvl1pPr marL="0" indent="0">
              <a:buNone/>
              <a:defRPr sz="2900">
                <a:solidFill>
                  <a:schemeClr val="tx1">
                    <a:tint val="75000"/>
                  </a:schemeClr>
                </a:solidFill>
              </a:defRPr>
            </a:lvl1pPr>
            <a:lvl2pPr marL="548503" indent="0">
              <a:buNone/>
              <a:defRPr sz="2400">
                <a:solidFill>
                  <a:schemeClr val="tx1">
                    <a:tint val="75000"/>
                  </a:schemeClr>
                </a:solidFill>
              </a:defRPr>
            </a:lvl2pPr>
            <a:lvl3pPr marL="1097006" indent="0">
              <a:buNone/>
              <a:defRPr sz="2200">
                <a:solidFill>
                  <a:schemeClr val="tx1">
                    <a:tint val="75000"/>
                  </a:schemeClr>
                </a:solidFill>
              </a:defRPr>
            </a:lvl3pPr>
            <a:lvl4pPr marL="1645509" indent="0">
              <a:buNone/>
              <a:defRPr sz="1900">
                <a:solidFill>
                  <a:schemeClr val="tx1">
                    <a:tint val="75000"/>
                  </a:schemeClr>
                </a:solidFill>
              </a:defRPr>
            </a:lvl4pPr>
            <a:lvl5pPr marL="2194011" indent="0">
              <a:buNone/>
              <a:defRPr sz="1900">
                <a:solidFill>
                  <a:schemeClr val="tx1">
                    <a:tint val="75000"/>
                  </a:schemeClr>
                </a:solidFill>
              </a:defRPr>
            </a:lvl5pPr>
            <a:lvl6pPr marL="2742514" indent="0">
              <a:buNone/>
              <a:defRPr sz="1900">
                <a:solidFill>
                  <a:schemeClr val="tx1">
                    <a:tint val="75000"/>
                  </a:schemeClr>
                </a:solidFill>
              </a:defRPr>
            </a:lvl6pPr>
            <a:lvl7pPr marL="3291017" indent="0">
              <a:buNone/>
              <a:defRPr sz="1900">
                <a:solidFill>
                  <a:schemeClr val="tx1">
                    <a:tint val="75000"/>
                  </a:schemeClr>
                </a:solidFill>
              </a:defRPr>
            </a:lvl7pPr>
            <a:lvl8pPr marL="3839520" indent="0">
              <a:buNone/>
              <a:defRPr sz="1900">
                <a:solidFill>
                  <a:schemeClr val="tx1">
                    <a:tint val="75000"/>
                  </a:schemeClr>
                </a:solidFill>
              </a:defRPr>
            </a:lvl8pPr>
            <a:lvl9pPr marL="4388023" indent="0">
              <a:buNone/>
              <a:defRPr sz="19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A22171C-80CF-4EB9-A959-3CDAA13E4B70}" type="slidenum">
              <a:rPr lang="ru-RU"/>
              <a:pPr>
                <a:defRPr/>
              </a:pPr>
              <a:t>‹#›</a:t>
            </a:fld>
            <a:endParaRPr lang="ru-RU"/>
          </a:p>
        </p:txBody>
      </p:sp>
    </p:spTree>
    <p:extLst>
      <p:ext uri="{BB962C8B-B14F-4D97-AF65-F5344CB8AC3E}">
        <p14:creationId xmlns:p14="http://schemas.microsoft.com/office/powerpoint/2010/main" val="1835377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80110" y="2555874"/>
            <a:ext cx="5440680" cy="609187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480810" y="2555874"/>
            <a:ext cx="5440680" cy="609187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0B7E1EA-8D70-4860-BF45-409C57149FC5}" type="slidenum">
              <a:rPr lang="ru-RU"/>
              <a:pPr>
                <a:defRPr/>
              </a:pPr>
              <a:t>‹#›</a:t>
            </a:fld>
            <a:endParaRPr lang="ru-RU"/>
          </a:p>
        </p:txBody>
      </p:sp>
    </p:spTree>
    <p:extLst>
      <p:ext uri="{BB962C8B-B14F-4D97-AF65-F5344CB8AC3E}">
        <p14:creationId xmlns:p14="http://schemas.microsoft.com/office/powerpoint/2010/main" val="655932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777" y="511176"/>
            <a:ext cx="11041380" cy="1855788"/>
          </a:xfrm>
        </p:spPr>
        <p:txBody>
          <a:bodyPr/>
          <a:lstStyle/>
          <a:p>
            <a:r>
              <a:rPr lang="ru-RU" smtClean="0"/>
              <a:t>Образец заголовка</a:t>
            </a:r>
            <a:endParaRPr lang="ru-RU"/>
          </a:p>
        </p:txBody>
      </p:sp>
      <p:sp>
        <p:nvSpPr>
          <p:cNvPr id="3" name="Текст 2"/>
          <p:cNvSpPr>
            <a:spLocks noGrp="1"/>
          </p:cNvSpPr>
          <p:nvPr>
            <p:ph type="body" idx="1"/>
          </p:nvPr>
        </p:nvSpPr>
        <p:spPr>
          <a:xfrm>
            <a:off x="881779" y="2353629"/>
            <a:ext cx="5415676" cy="1153477"/>
          </a:xfrm>
        </p:spPr>
        <p:txBody>
          <a:bodyPr anchor="b"/>
          <a:lstStyle>
            <a:lvl1pPr marL="0" indent="0">
              <a:buNone/>
              <a:defRPr sz="2900" b="1"/>
            </a:lvl1pPr>
            <a:lvl2pPr marL="548503" indent="0">
              <a:buNone/>
              <a:defRPr sz="2400" b="1"/>
            </a:lvl2pPr>
            <a:lvl3pPr marL="1097006" indent="0">
              <a:buNone/>
              <a:defRPr sz="2200" b="1"/>
            </a:lvl3pPr>
            <a:lvl4pPr marL="1645509" indent="0">
              <a:buNone/>
              <a:defRPr sz="1900" b="1"/>
            </a:lvl4pPr>
            <a:lvl5pPr marL="2194011" indent="0">
              <a:buNone/>
              <a:defRPr sz="1900" b="1"/>
            </a:lvl5pPr>
            <a:lvl6pPr marL="2742514" indent="0">
              <a:buNone/>
              <a:defRPr sz="1900" b="1"/>
            </a:lvl6pPr>
            <a:lvl7pPr marL="3291017" indent="0">
              <a:buNone/>
              <a:defRPr sz="1900" b="1"/>
            </a:lvl7pPr>
            <a:lvl8pPr marL="3839520" indent="0">
              <a:buNone/>
              <a:defRPr sz="1900" b="1"/>
            </a:lvl8pPr>
            <a:lvl9pPr marL="4388023" indent="0">
              <a:buNone/>
              <a:defRPr sz="1900" b="1"/>
            </a:lvl9pPr>
          </a:lstStyle>
          <a:p>
            <a:pPr lvl="0"/>
            <a:r>
              <a:rPr lang="ru-RU" smtClean="0"/>
              <a:t>Образец текста</a:t>
            </a:r>
          </a:p>
        </p:txBody>
      </p:sp>
      <p:sp>
        <p:nvSpPr>
          <p:cNvPr id="4" name="Объект 3"/>
          <p:cNvSpPr>
            <a:spLocks noGrp="1"/>
          </p:cNvSpPr>
          <p:nvPr>
            <p:ph sz="half" idx="2"/>
          </p:nvPr>
        </p:nvSpPr>
        <p:spPr>
          <a:xfrm>
            <a:off x="881779" y="3507105"/>
            <a:ext cx="5415676" cy="51584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480810" y="2353629"/>
            <a:ext cx="5442347" cy="1153477"/>
          </a:xfrm>
        </p:spPr>
        <p:txBody>
          <a:bodyPr anchor="b"/>
          <a:lstStyle>
            <a:lvl1pPr marL="0" indent="0">
              <a:buNone/>
              <a:defRPr sz="2900" b="1"/>
            </a:lvl1pPr>
            <a:lvl2pPr marL="548503" indent="0">
              <a:buNone/>
              <a:defRPr sz="2400" b="1"/>
            </a:lvl2pPr>
            <a:lvl3pPr marL="1097006" indent="0">
              <a:buNone/>
              <a:defRPr sz="2200" b="1"/>
            </a:lvl3pPr>
            <a:lvl4pPr marL="1645509" indent="0">
              <a:buNone/>
              <a:defRPr sz="1900" b="1"/>
            </a:lvl4pPr>
            <a:lvl5pPr marL="2194011" indent="0">
              <a:buNone/>
              <a:defRPr sz="1900" b="1"/>
            </a:lvl5pPr>
            <a:lvl6pPr marL="2742514" indent="0">
              <a:buNone/>
              <a:defRPr sz="1900" b="1"/>
            </a:lvl6pPr>
            <a:lvl7pPr marL="3291017" indent="0">
              <a:buNone/>
              <a:defRPr sz="1900" b="1"/>
            </a:lvl7pPr>
            <a:lvl8pPr marL="3839520" indent="0">
              <a:buNone/>
              <a:defRPr sz="1900" b="1"/>
            </a:lvl8pPr>
            <a:lvl9pPr marL="4388023" indent="0">
              <a:buNone/>
              <a:defRPr sz="1900" b="1"/>
            </a:lvl9pPr>
          </a:lstStyle>
          <a:p>
            <a:pPr lvl="0"/>
            <a:r>
              <a:rPr lang="ru-RU" smtClean="0"/>
              <a:t>Образец текста</a:t>
            </a:r>
          </a:p>
        </p:txBody>
      </p:sp>
      <p:sp>
        <p:nvSpPr>
          <p:cNvPr id="6" name="Объект 5"/>
          <p:cNvSpPr>
            <a:spLocks noGrp="1"/>
          </p:cNvSpPr>
          <p:nvPr>
            <p:ph sz="quarter" idx="4"/>
          </p:nvPr>
        </p:nvSpPr>
        <p:spPr>
          <a:xfrm>
            <a:off x="6480810" y="3507105"/>
            <a:ext cx="5442347" cy="51584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9AC3CE3-15E3-41B9-AE14-EA2B846D9B63}" type="slidenum">
              <a:rPr lang="ru-RU"/>
              <a:pPr>
                <a:defRPr/>
              </a:pPr>
              <a:t>‹#›</a:t>
            </a:fld>
            <a:endParaRPr lang="ru-RU"/>
          </a:p>
        </p:txBody>
      </p:sp>
    </p:spTree>
    <p:extLst>
      <p:ext uri="{BB962C8B-B14F-4D97-AF65-F5344CB8AC3E}">
        <p14:creationId xmlns:p14="http://schemas.microsoft.com/office/powerpoint/2010/main" val="127806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DDD3E9E-ECEF-4AC7-BCA9-85B732FA39F3}" type="slidenum">
              <a:rPr lang="ru-RU"/>
              <a:pPr>
                <a:defRPr/>
              </a:pPr>
              <a:t>‹#›</a:t>
            </a:fld>
            <a:endParaRPr lang="ru-RU"/>
          </a:p>
        </p:txBody>
      </p:sp>
    </p:spTree>
    <p:extLst>
      <p:ext uri="{BB962C8B-B14F-4D97-AF65-F5344CB8AC3E}">
        <p14:creationId xmlns:p14="http://schemas.microsoft.com/office/powerpoint/2010/main" val="2122313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7EA9584-6FC9-446B-89E9-C9D48C4D1663}" type="slidenum">
              <a:rPr lang="ru-RU"/>
              <a:pPr>
                <a:defRPr/>
              </a:pPr>
              <a:t>‹#›</a:t>
            </a:fld>
            <a:endParaRPr lang="ru-RU"/>
          </a:p>
        </p:txBody>
      </p:sp>
    </p:spTree>
    <p:extLst>
      <p:ext uri="{BB962C8B-B14F-4D97-AF65-F5344CB8AC3E}">
        <p14:creationId xmlns:p14="http://schemas.microsoft.com/office/powerpoint/2010/main" val="1994262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779" y="640081"/>
            <a:ext cx="4128849" cy="2240280"/>
          </a:xfrm>
        </p:spPr>
        <p:txBody>
          <a:bodyPr anchor="b"/>
          <a:lstStyle>
            <a:lvl1pPr>
              <a:defRPr sz="3800"/>
            </a:lvl1pPr>
          </a:lstStyle>
          <a:p>
            <a:r>
              <a:rPr lang="ru-RU" smtClean="0"/>
              <a:t>Образец заголовка</a:t>
            </a:r>
            <a:endParaRPr lang="ru-RU"/>
          </a:p>
        </p:txBody>
      </p:sp>
      <p:sp>
        <p:nvSpPr>
          <p:cNvPr id="3" name="Объект 2"/>
          <p:cNvSpPr>
            <a:spLocks noGrp="1"/>
          </p:cNvSpPr>
          <p:nvPr>
            <p:ph idx="1"/>
          </p:nvPr>
        </p:nvSpPr>
        <p:spPr>
          <a:xfrm>
            <a:off x="5442347" y="1382396"/>
            <a:ext cx="6480810" cy="6823074"/>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81779" y="2880359"/>
            <a:ext cx="4128849" cy="5336224"/>
          </a:xfrm>
        </p:spPr>
        <p:txBody>
          <a:bodyPr/>
          <a:lstStyle>
            <a:lvl1pPr marL="0" indent="0">
              <a:buNone/>
              <a:defRPr sz="1900"/>
            </a:lvl1pPr>
            <a:lvl2pPr marL="548503" indent="0">
              <a:buNone/>
              <a:defRPr sz="1700"/>
            </a:lvl2pPr>
            <a:lvl3pPr marL="1097006" indent="0">
              <a:buNone/>
              <a:defRPr sz="1400"/>
            </a:lvl3pPr>
            <a:lvl4pPr marL="1645509" indent="0">
              <a:buNone/>
              <a:defRPr sz="1200"/>
            </a:lvl4pPr>
            <a:lvl5pPr marL="2194011" indent="0">
              <a:buNone/>
              <a:defRPr sz="1200"/>
            </a:lvl5pPr>
            <a:lvl6pPr marL="2742514" indent="0">
              <a:buNone/>
              <a:defRPr sz="1200"/>
            </a:lvl6pPr>
            <a:lvl7pPr marL="3291017" indent="0">
              <a:buNone/>
              <a:defRPr sz="1200"/>
            </a:lvl7pPr>
            <a:lvl8pPr marL="3839520" indent="0">
              <a:buNone/>
              <a:defRPr sz="1200"/>
            </a:lvl8pPr>
            <a:lvl9pPr marL="4388023" indent="0">
              <a:buNone/>
              <a:defRPr sz="12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60EB9F3-39CE-44E7-B9F9-66414ECE5524}" type="slidenum">
              <a:rPr lang="ru-RU"/>
              <a:pPr>
                <a:defRPr/>
              </a:pPr>
              <a:t>‹#›</a:t>
            </a:fld>
            <a:endParaRPr lang="ru-RU"/>
          </a:p>
        </p:txBody>
      </p:sp>
    </p:spTree>
    <p:extLst>
      <p:ext uri="{BB962C8B-B14F-4D97-AF65-F5344CB8AC3E}">
        <p14:creationId xmlns:p14="http://schemas.microsoft.com/office/powerpoint/2010/main" val="3205878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779" y="640081"/>
            <a:ext cx="4128849" cy="2240280"/>
          </a:xfrm>
        </p:spPr>
        <p:txBody>
          <a:bodyPr anchor="b"/>
          <a:lstStyle>
            <a:lvl1pPr>
              <a:defRPr sz="3800"/>
            </a:lvl1pPr>
          </a:lstStyle>
          <a:p>
            <a:r>
              <a:rPr lang="ru-RU" smtClean="0"/>
              <a:t>Образец заголовка</a:t>
            </a:r>
            <a:endParaRPr lang="ru-RU"/>
          </a:p>
        </p:txBody>
      </p:sp>
      <p:sp>
        <p:nvSpPr>
          <p:cNvPr id="3" name="Рисунок 2"/>
          <p:cNvSpPr>
            <a:spLocks noGrp="1"/>
          </p:cNvSpPr>
          <p:nvPr>
            <p:ph type="pic" idx="1"/>
          </p:nvPr>
        </p:nvSpPr>
        <p:spPr>
          <a:xfrm>
            <a:off x="5442347" y="1382396"/>
            <a:ext cx="6480810" cy="6823074"/>
          </a:xfrm>
        </p:spPr>
        <p:txBody>
          <a:bodyPr rtlCol="0">
            <a:normAutofit/>
          </a:bodyPr>
          <a:lstStyle>
            <a:lvl1pPr marL="0" indent="0">
              <a:buNone/>
              <a:defRPr sz="3800"/>
            </a:lvl1pPr>
            <a:lvl2pPr marL="548503" indent="0">
              <a:buNone/>
              <a:defRPr sz="3400"/>
            </a:lvl2pPr>
            <a:lvl3pPr marL="1097006" indent="0">
              <a:buNone/>
              <a:defRPr sz="2900"/>
            </a:lvl3pPr>
            <a:lvl4pPr marL="1645509" indent="0">
              <a:buNone/>
              <a:defRPr sz="2400"/>
            </a:lvl4pPr>
            <a:lvl5pPr marL="2194011" indent="0">
              <a:buNone/>
              <a:defRPr sz="2400"/>
            </a:lvl5pPr>
            <a:lvl6pPr marL="2742514" indent="0">
              <a:buNone/>
              <a:defRPr sz="2400"/>
            </a:lvl6pPr>
            <a:lvl7pPr marL="3291017" indent="0">
              <a:buNone/>
              <a:defRPr sz="2400"/>
            </a:lvl7pPr>
            <a:lvl8pPr marL="3839520" indent="0">
              <a:buNone/>
              <a:defRPr sz="2400"/>
            </a:lvl8pPr>
            <a:lvl9pPr marL="4388023" indent="0">
              <a:buNone/>
              <a:defRPr sz="2400"/>
            </a:lvl9pPr>
          </a:lstStyle>
          <a:p>
            <a:pPr lvl="0"/>
            <a:endParaRPr lang="ru-RU" noProof="0"/>
          </a:p>
        </p:txBody>
      </p:sp>
      <p:sp>
        <p:nvSpPr>
          <p:cNvPr id="4" name="Текст 3"/>
          <p:cNvSpPr>
            <a:spLocks noGrp="1"/>
          </p:cNvSpPr>
          <p:nvPr>
            <p:ph type="body" sz="half" idx="2"/>
          </p:nvPr>
        </p:nvSpPr>
        <p:spPr>
          <a:xfrm>
            <a:off x="881779" y="2880359"/>
            <a:ext cx="4128849" cy="5336224"/>
          </a:xfrm>
        </p:spPr>
        <p:txBody>
          <a:bodyPr/>
          <a:lstStyle>
            <a:lvl1pPr marL="0" indent="0">
              <a:buNone/>
              <a:defRPr sz="1900"/>
            </a:lvl1pPr>
            <a:lvl2pPr marL="548503" indent="0">
              <a:buNone/>
              <a:defRPr sz="1700"/>
            </a:lvl2pPr>
            <a:lvl3pPr marL="1097006" indent="0">
              <a:buNone/>
              <a:defRPr sz="1400"/>
            </a:lvl3pPr>
            <a:lvl4pPr marL="1645509" indent="0">
              <a:buNone/>
              <a:defRPr sz="1200"/>
            </a:lvl4pPr>
            <a:lvl5pPr marL="2194011" indent="0">
              <a:buNone/>
              <a:defRPr sz="1200"/>
            </a:lvl5pPr>
            <a:lvl6pPr marL="2742514" indent="0">
              <a:buNone/>
              <a:defRPr sz="1200"/>
            </a:lvl6pPr>
            <a:lvl7pPr marL="3291017" indent="0">
              <a:buNone/>
              <a:defRPr sz="1200"/>
            </a:lvl7pPr>
            <a:lvl8pPr marL="3839520" indent="0">
              <a:buNone/>
              <a:defRPr sz="1200"/>
            </a:lvl8pPr>
            <a:lvl9pPr marL="4388023" indent="0">
              <a:buNone/>
              <a:defRPr sz="12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B2B362C-59B7-4224-B209-68A5E34A71CF}" type="slidenum">
              <a:rPr lang="ru-RU"/>
              <a:pPr>
                <a:defRPr/>
              </a:pPr>
              <a:t>‹#›</a:t>
            </a:fld>
            <a:endParaRPr lang="ru-RU"/>
          </a:p>
        </p:txBody>
      </p:sp>
    </p:spTree>
    <p:extLst>
      <p:ext uri="{BB962C8B-B14F-4D97-AF65-F5344CB8AC3E}">
        <p14:creationId xmlns:p14="http://schemas.microsoft.com/office/powerpoint/2010/main" val="2291016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80110" y="511176"/>
            <a:ext cx="11041380"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01" tIns="54850" rIns="109701" bIns="5485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880110" y="2555874"/>
            <a:ext cx="11041380" cy="609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01" tIns="54850" rIns="109701" bIns="5485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880110" y="8898892"/>
            <a:ext cx="2880360" cy="511175"/>
          </a:xfrm>
          <a:prstGeom prst="rect">
            <a:avLst/>
          </a:prstGeom>
        </p:spPr>
        <p:txBody>
          <a:bodyPr vert="horz" lIns="109701" tIns="54850" rIns="109701" bIns="54850" rtlCol="0" anchor="ctr"/>
          <a:lstStyle>
            <a:lvl1pPr algn="l" fontAlgn="auto">
              <a:spcBef>
                <a:spcPts val="0"/>
              </a:spcBef>
              <a:spcAft>
                <a:spcPts val="0"/>
              </a:spcAft>
              <a:defRPr sz="1400">
                <a:solidFill>
                  <a:schemeClr val="tx1">
                    <a:tint val="75000"/>
                  </a:schemeClr>
                </a:solidFill>
                <a:latin typeface="+mn-lt"/>
                <a:cs typeface="+mn-cs"/>
              </a:defRPr>
            </a:lvl1pPr>
          </a:lstStyle>
          <a:p>
            <a:pPr>
              <a:defRPr/>
            </a:pPr>
            <a:r>
              <a:rPr lang="ru-RU" smtClean="0"/>
              <a:t>10.02.2016</a:t>
            </a:r>
            <a:endParaRPr lang="ru-RU"/>
          </a:p>
        </p:txBody>
      </p:sp>
      <p:sp>
        <p:nvSpPr>
          <p:cNvPr id="5" name="Нижний колонтитул 4"/>
          <p:cNvSpPr>
            <a:spLocks noGrp="1"/>
          </p:cNvSpPr>
          <p:nvPr>
            <p:ph type="ftr" sz="quarter" idx="3"/>
          </p:nvPr>
        </p:nvSpPr>
        <p:spPr>
          <a:xfrm>
            <a:off x="4240530" y="8898892"/>
            <a:ext cx="4320540" cy="511175"/>
          </a:xfrm>
          <a:prstGeom prst="rect">
            <a:avLst/>
          </a:prstGeom>
        </p:spPr>
        <p:txBody>
          <a:bodyPr vert="horz" lIns="109701" tIns="54850" rIns="109701" bIns="54850" rtlCol="0" anchor="ctr"/>
          <a:lstStyle>
            <a:lvl1pPr algn="ctr" fontAlgn="auto">
              <a:spcBef>
                <a:spcPts val="0"/>
              </a:spcBef>
              <a:spcAft>
                <a:spcPts val="0"/>
              </a:spcAft>
              <a:defRPr sz="14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9041130" y="8898892"/>
            <a:ext cx="2880360" cy="511175"/>
          </a:xfrm>
          <a:prstGeom prst="rect">
            <a:avLst/>
          </a:prstGeom>
        </p:spPr>
        <p:txBody>
          <a:bodyPr vert="horz" lIns="109701" tIns="54850" rIns="109701" bIns="54850" rtlCol="0" anchor="ctr"/>
          <a:lstStyle>
            <a:lvl1pPr algn="r" fontAlgn="auto">
              <a:spcBef>
                <a:spcPts val="0"/>
              </a:spcBef>
              <a:spcAft>
                <a:spcPts val="0"/>
              </a:spcAft>
              <a:defRPr sz="1400">
                <a:solidFill>
                  <a:schemeClr val="tx1">
                    <a:tint val="75000"/>
                  </a:schemeClr>
                </a:solidFill>
                <a:latin typeface="+mn-lt"/>
                <a:cs typeface="+mn-cs"/>
              </a:defRPr>
            </a:lvl1pPr>
          </a:lstStyle>
          <a:p>
            <a:pPr>
              <a:defRPr/>
            </a:pPr>
            <a:fld id="{1AF6D111-74A9-45D9-ADCC-62D41ADA5A7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0" fontAlgn="base" hangingPunct="0">
        <a:lnSpc>
          <a:spcPct val="90000"/>
        </a:lnSpc>
        <a:spcBef>
          <a:spcPct val="0"/>
        </a:spcBef>
        <a:spcAft>
          <a:spcPct val="0"/>
        </a:spcAft>
        <a:defRPr sz="5300" kern="1200">
          <a:solidFill>
            <a:schemeClr val="tx1"/>
          </a:solidFill>
          <a:latin typeface="+mj-lt"/>
          <a:ea typeface="+mj-ea"/>
          <a:cs typeface="+mj-cs"/>
        </a:defRPr>
      </a:lvl1pPr>
      <a:lvl2pPr algn="l" rtl="0" eaLnBrk="0" fontAlgn="base" hangingPunct="0">
        <a:lnSpc>
          <a:spcPct val="90000"/>
        </a:lnSpc>
        <a:spcBef>
          <a:spcPct val="0"/>
        </a:spcBef>
        <a:spcAft>
          <a:spcPct val="0"/>
        </a:spcAft>
        <a:defRPr sz="5300">
          <a:solidFill>
            <a:schemeClr val="tx1"/>
          </a:solidFill>
          <a:latin typeface="Calibri Light" pitchFamily="34" charset="0"/>
        </a:defRPr>
      </a:lvl2pPr>
      <a:lvl3pPr algn="l" rtl="0" eaLnBrk="0" fontAlgn="base" hangingPunct="0">
        <a:lnSpc>
          <a:spcPct val="90000"/>
        </a:lnSpc>
        <a:spcBef>
          <a:spcPct val="0"/>
        </a:spcBef>
        <a:spcAft>
          <a:spcPct val="0"/>
        </a:spcAft>
        <a:defRPr sz="5300">
          <a:solidFill>
            <a:schemeClr val="tx1"/>
          </a:solidFill>
          <a:latin typeface="Calibri Light" pitchFamily="34" charset="0"/>
        </a:defRPr>
      </a:lvl3pPr>
      <a:lvl4pPr algn="l" rtl="0" eaLnBrk="0" fontAlgn="base" hangingPunct="0">
        <a:lnSpc>
          <a:spcPct val="90000"/>
        </a:lnSpc>
        <a:spcBef>
          <a:spcPct val="0"/>
        </a:spcBef>
        <a:spcAft>
          <a:spcPct val="0"/>
        </a:spcAft>
        <a:defRPr sz="5300">
          <a:solidFill>
            <a:schemeClr val="tx1"/>
          </a:solidFill>
          <a:latin typeface="Calibri Light" pitchFamily="34" charset="0"/>
        </a:defRPr>
      </a:lvl4pPr>
      <a:lvl5pPr algn="l" rtl="0" eaLnBrk="0" fontAlgn="base" hangingPunct="0">
        <a:lnSpc>
          <a:spcPct val="90000"/>
        </a:lnSpc>
        <a:spcBef>
          <a:spcPct val="0"/>
        </a:spcBef>
        <a:spcAft>
          <a:spcPct val="0"/>
        </a:spcAft>
        <a:defRPr sz="5300">
          <a:solidFill>
            <a:schemeClr val="tx1"/>
          </a:solidFill>
          <a:latin typeface="Calibri Light" pitchFamily="34" charset="0"/>
        </a:defRPr>
      </a:lvl5pPr>
      <a:lvl6pPr marL="548503" algn="l" rtl="0" fontAlgn="base">
        <a:lnSpc>
          <a:spcPct val="90000"/>
        </a:lnSpc>
        <a:spcBef>
          <a:spcPct val="0"/>
        </a:spcBef>
        <a:spcAft>
          <a:spcPct val="0"/>
        </a:spcAft>
        <a:defRPr sz="5300">
          <a:solidFill>
            <a:schemeClr val="tx1"/>
          </a:solidFill>
          <a:latin typeface="Calibri Light" pitchFamily="34" charset="0"/>
        </a:defRPr>
      </a:lvl6pPr>
      <a:lvl7pPr marL="1097006" algn="l" rtl="0" fontAlgn="base">
        <a:lnSpc>
          <a:spcPct val="90000"/>
        </a:lnSpc>
        <a:spcBef>
          <a:spcPct val="0"/>
        </a:spcBef>
        <a:spcAft>
          <a:spcPct val="0"/>
        </a:spcAft>
        <a:defRPr sz="5300">
          <a:solidFill>
            <a:schemeClr val="tx1"/>
          </a:solidFill>
          <a:latin typeface="Calibri Light" pitchFamily="34" charset="0"/>
        </a:defRPr>
      </a:lvl7pPr>
      <a:lvl8pPr marL="1645509" algn="l" rtl="0" fontAlgn="base">
        <a:lnSpc>
          <a:spcPct val="90000"/>
        </a:lnSpc>
        <a:spcBef>
          <a:spcPct val="0"/>
        </a:spcBef>
        <a:spcAft>
          <a:spcPct val="0"/>
        </a:spcAft>
        <a:defRPr sz="5300">
          <a:solidFill>
            <a:schemeClr val="tx1"/>
          </a:solidFill>
          <a:latin typeface="Calibri Light" pitchFamily="34" charset="0"/>
        </a:defRPr>
      </a:lvl8pPr>
      <a:lvl9pPr marL="2194011" algn="l" rtl="0" fontAlgn="base">
        <a:lnSpc>
          <a:spcPct val="90000"/>
        </a:lnSpc>
        <a:spcBef>
          <a:spcPct val="0"/>
        </a:spcBef>
        <a:spcAft>
          <a:spcPct val="0"/>
        </a:spcAft>
        <a:defRPr sz="5300">
          <a:solidFill>
            <a:schemeClr val="tx1"/>
          </a:solidFill>
          <a:latin typeface="Calibri Light" pitchFamily="34" charset="0"/>
        </a:defRPr>
      </a:lvl9pPr>
    </p:titleStyle>
    <p:bodyStyle>
      <a:lvl1pPr marL="274251" indent="-274251" algn="l" rtl="0" eaLnBrk="0" fontAlgn="base" hangingPunct="0">
        <a:lnSpc>
          <a:spcPct val="90000"/>
        </a:lnSpc>
        <a:spcBef>
          <a:spcPts val="1200"/>
        </a:spcBef>
        <a:spcAft>
          <a:spcPct val="0"/>
        </a:spcAft>
        <a:buFont typeface="Arial" charset="0"/>
        <a:buChar char="•"/>
        <a:defRPr sz="3400" kern="1200">
          <a:solidFill>
            <a:schemeClr val="tx1"/>
          </a:solidFill>
          <a:latin typeface="+mn-lt"/>
          <a:ea typeface="+mn-ea"/>
          <a:cs typeface="+mn-cs"/>
        </a:defRPr>
      </a:lvl1pPr>
      <a:lvl2pPr marL="822754" indent="-274251" algn="l" rtl="0" eaLnBrk="0" fontAlgn="base" hangingPunct="0">
        <a:lnSpc>
          <a:spcPct val="90000"/>
        </a:lnSpc>
        <a:spcBef>
          <a:spcPts val="600"/>
        </a:spcBef>
        <a:spcAft>
          <a:spcPct val="0"/>
        </a:spcAft>
        <a:buFont typeface="Arial" charset="0"/>
        <a:buChar char="•"/>
        <a:defRPr sz="2900" kern="1200">
          <a:solidFill>
            <a:schemeClr val="tx1"/>
          </a:solidFill>
          <a:latin typeface="+mn-lt"/>
          <a:ea typeface="+mn-ea"/>
          <a:cs typeface="+mn-cs"/>
        </a:defRPr>
      </a:lvl2pPr>
      <a:lvl3pPr marL="1371257" indent="-274251" algn="l" rtl="0" eaLnBrk="0" fontAlgn="base" hangingPunct="0">
        <a:lnSpc>
          <a:spcPct val="90000"/>
        </a:lnSpc>
        <a:spcBef>
          <a:spcPts val="600"/>
        </a:spcBef>
        <a:spcAft>
          <a:spcPct val="0"/>
        </a:spcAft>
        <a:buFont typeface="Arial" charset="0"/>
        <a:buChar char="•"/>
        <a:defRPr sz="2400" kern="1200">
          <a:solidFill>
            <a:schemeClr val="tx1"/>
          </a:solidFill>
          <a:latin typeface="+mn-lt"/>
          <a:ea typeface="+mn-ea"/>
          <a:cs typeface="+mn-cs"/>
        </a:defRPr>
      </a:lvl3pPr>
      <a:lvl4pPr marL="1919760" indent="-274251" algn="l" rtl="0" eaLnBrk="0" fontAlgn="base" hangingPunct="0">
        <a:lnSpc>
          <a:spcPct val="90000"/>
        </a:lnSpc>
        <a:spcBef>
          <a:spcPts val="600"/>
        </a:spcBef>
        <a:spcAft>
          <a:spcPct val="0"/>
        </a:spcAft>
        <a:buFont typeface="Arial" charset="0"/>
        <a:buChar char="•"/>
        <a:defRPr sz="2400" kern="1200">
          <a:solidFill>
            <a:schemeClr val="tx1"/>
          </a:solidFill>
          <a:latin typeface="+mn-lt"/>
          <a:ea typeface="+mn-ea"/>
          <a:cs typeface="+mn-cs"/>
        </a:defRPr>
      </a:lvl4pPr>
      <a:lvl5pPr marL="2468263" indent="-274251" algn="l" rtl="0" eaLnBrk="0" fontAlgn="base" hangingPunct="0">
        <a:lnSpc>
          <a:spcPct val="90000"/>
        </a:lnSpc>
        <a:spcBef>
          <a:spcPts val="600"/>
        </a:spcBef>
        <a:spcAft>
          <a:spcPct val="0"/>
        </a:spcAft>
        <a:buFont typeface="Arial" charset="0"/>
        <a:buChar char="•"/>
        <a:defRPr sz="2400" kern="1200">
          <a:solidFill>
            <a:schemeClr val="tx1"/>
          </a:solidFill>
          <a:latin typeface="+mn-lt"/>
          <a:ea typeface="+mn-ea"/>
          <a:cs typeface="+mn-cs"/>
        </a:defRPr>
      </a:lvl5pPr>
      <a:lvl6pPr marL="3016766" indent="-274251" algn="l" defTabSz="1097006"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5268" indent="-274251" algn="l" defTabSz="1097006"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3771" indent="-274251" algn="l" defTabSz="1097006"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2274" indent="-274251" algn="l" defTabSz="1097006"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ru-RU"/>
      </a:defPPr>
      <a:lvl1pPr marL="0" algn="l" defTabSz="1097006" rtl="0" eaLnBrk="1" latinLnBrk="0" hangingPunct="1">
        <a:defRPr sz="2200" kern="1200">
          <a:solidFill>
            <a:schemeClr val="tx1"/>
          </a:solidFill>
          <a:latin typeface="+mn-lt"/>
          <a:ea typeface="+mn-ea"/>
          <a:cs typeface="+mn-cs"/>
        </a:defRPr>
      </a:lvl1pPr>
      <a:lvl2pPr marL="548503" algn="l" defTabSz="1097006" rtl="0" eaLnBrk="1" latinLnBrk="0" hangingPunct="1">
        <a:defRPr sz="2200" kern="1200">
          <a:solidFill>
            <a:schemeClr val="tx1"/>
          </a:solidFill>
          <a:latin typeface="+mn-lt"/>
          <a:ea typeface="+mn-ea"/>
          <a:cs typeface="+mn-cs"/>
        </a:defRPr>
      </a:lvl2pPr>
      <a:lvl3pPr marL="1097006" algn="l" defTabSz="1097006" rtl="0" eaLnBrk="1" latinLnBrk="0" hangingPunct="1">
        <a:defRPr sz="2200" kern="1200">
          <a:solidFill>
            <a:schemeClr val="tx1"/>
          </a:solidFill>
          <a:latin typeface="+mn-lt"/>
          <a:ea typeface="+mn-ea"/>
          <a:cs typeface="+mn-cs"/>
        </a:defRPr>
      </a:lvl3pPr>
      <a:lvl4pPr marL="1645509" algn="l" defTabSz="1097006" rtl="0" eaLnBrk="1" latinLnBrk="0" hangingPunct="1">
        <a:defRPr sz="2200" kern="1200">
          <a:solidFill>
            <a:schemeClr val="tx1"/>
          </a:solidFill>
          <a:latin typeface="+mn-lt"/>
          <a:ea typeface="+mn-ea"/>
          <a:cs typeface="+mn-cs"/>
        </a:defRPr>
      </a:lvl4pPr>
      <a:lvl5pPr marL="2194011" algn="l" defTabSz="1097006" rtl="0" eaLnBrk="1" latinLnBrk="0" hangingPunct="1">
        <a:defRPr sz="2200" kern="1200">
          <a:solidFill>
            <a:schemeClr val="tx1"/>
          </a:solidFill>
          <a:latin typeface="+mn-lt"/>
          <a:ea typeface="+mn-ea"/>
          <a:cs typeface="+mn-cs"/>
        </a:defRPr>
      </a:lvl5pPr>
      <a:lvl6pPr marL="2742514" algn="l" defTabSz="1097006" rtl="0" eaLnBrk="1" latinLnBrk="0" hangingPunct="1">
        <a:defRPr sz="2200" kern="1200">
          <a:solidFill>
            <a:schemeClr val="tx1"/>
          </a:solidFill>
          <a:latin typeface="+mn-lt"/>
          <a:ea typeface="+mn-ea"/>
          <a:cs typeface="+mn-cs"/>
        </a:defRPr>
      </a:lvl6pPr>
      <a:lvl7pPr marL="3291017" algn="l" defTabSz="1097006" rtl="0" eaLnBrk="1" latinLnBrk="0" hangingPunct="1">
        <a:defRPr sz="2200" kern="1200">
          <a:solidFill>
            <a:schemeClr val="tx1"/>
          </a:solidFill>
          <a:latin typeface="+mn-lt"/>
          <a:ea typeface="+mn-ea"/>
          <a:cs typeface="+mn-cs"/>
        </a:defRPr>
      </a:lvl7pPr>
      <a:lvl8pPr marL="3839520" algn="l" defTabSz="1097006" rtl="0" eaLnBrk="1" latinLnBrk="0" hangingPunct="1">
        <a:defRPr sz="2200" kern="1200">
          <a:solidFill>
            <a:schemeClr val="tx1"/>
          </a:solidFill>
          <a:latin typeface="+mn-lt"/>
          <a:ea typeface="+mn-ea"/>
          <a:cs typeface="+mn-cs"/>
        </a:defRPr>
      </a:lvl8pPr>
      <a:lvl9pPr marL="4388023" algn="l" defTabSz="1097006"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a:xfrm>
            <a:off x="4772966" y="8378032"/>
            <a:ext cx="4320540" cy="511175"/>
          </a:xfrm>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fld id="{47EA9584-6FC9-446B-89E9-C9D48C4D1663}" type="slidenum">
              <a:rPr lang="ru-RU" smtClean="0">
                <a:solidFill>
                  <a:schemeClr val="bg1"/>
                </a:solidFill>
              </a:rPr>
              <a:pPr>
                <a:defRPr/>
              </a:pPr>
              <a:t>1</a:t>
            </a:fld>
            <a:endParaRPr lang="ru-RU" dirty="0">
              <a:solidFill>
                <a:schemeClr val="bg1"/>
              </a:solidFill>
            </a:endParaRPr>
          </a:p>
        </p:txBody>
      </p:sp>
      <p:sp>
        <p:nvSpPr>
          <p:cNvPr id="4" name="TextBox 3"/>
          <p:cNvSpPr txBox="1"/>
          <p:nvPr/>
        </p:nvSpPr>
        <p:spPr>
          <a:xfrm>
            <a:off x="1446836" y="3020993"/>
            <a:ext cx="9896354" cy="2308324"/>
          </a:xfrm>
          <a:prstGeom prst="rect">
            <a:avLst/>
          </a:prstGeom>
          <a:noFill/>
        </p:spPr>
        <p:txBody>
          <a:bodyPr wrap="square" rtlCol="0">
            <a:spAutoFit/>
          </a:bodyPr>
          <a:lstStyle/>
          <a:p>
            <a:pPr algn="ctr">
              <a:lnSpc>
                <a:spcPct val="150000"/>
              </a:lnSpc>
            </a:pPr>
            <a:r>
              <a:rPr lang="ru-RU"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КАЗНАЧЕЙСКОЕ СОПРОВОЖДЕНИЕ,</a:t>
            </a:r>
          </a:p>
          <a:p>
            <a:pPr algn="ctr">
              <a:lnSpc>
                <a:spcPct val="150000"/>
              </a:lnSpc>
            </a:pPr>
            <a:r>
              <a:rPr lang="ru-RU"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 ТОМ ЧИСЛЕ ГОСУДАРСТВЕННОГО ОБОРОННОГО ЗАКАЗА В 2017 ГОДУ</a:t>
            </a:r>
          </a:p>
          <a:p>
            <a:endParaRPr lang="ru-RU" dirty="0"/>
          </a:p>
        </p:txBody>
      </p:sp>
      <p:sp>
        <p:nvSpPr>
          <p:cNvPr id="5" name="TextBox 4"/>
          <p:cNvSpPr txBox="1"/>
          <p:nvPr/>
        </p:nvSpPr>
        <p:spPr>
          <a:xfrm>
            <a:off x="7326775" y="7280475"/>
            <a:ext cx="4548850" cy="1477328"/>
          </a:xfrm>
          <a:prstGeom prst="rect">
            <a:avLst/>
          </a:prstGeom>
          <a:noFill/>
        </p:spPr>
        <p:txBody>
          <a:bodyPr wrap="square" rtlCol="0">
            <a:spAutoFit/>
          </a:bodyPr>
          <a:lstStyle/>
          <a:p>
            <a:pPr algn="r"/>
            <a:r>
              <a:rPr lang="ru-RU" dirty="0" smtClean="0"/>
              <a:t>Начальник Управления </a:t>
            </a:r>
          </a:p>
          <a:p>
            <a:pPr algn="r"/>
            <a:r>
              <a:rPr lang="ru-RU" dirty="0" smtClean="0"/>
              <a:t>казначейского сопровождения</a:t>
            </a:r>
          </a:p>
          <a:p>
            <a:pPr algn="r"/>
            <a:r>
              <a:rPr lang="ru-RU" dirty="0" smtClean="0"/>
              <a:t>Федерального казначейства</a:t>
            </a:r>
          </a:p>
          <a:p>
            <a:pPr algn="r"/>
            <a:endParaRPr lang="ru-RU" dirty="0" smtClean="0"/>
          </a:p>
          <a:p>
            <a:pPr algn="r"/>
            <a:r>
              <a:rPr lang="ru-RU" dirty="0" smtClean="0"/>
              <a:t>В.М. Карпенко</a:t>
            </a:r>
            <a:endParaRPr lang="ru-RU" dirty="0"/>
          </a:p>
        </p:txBody>
      </p:sp>
    </p:spTree>
    <p:extLst>
      <p:ext uri="{BB962C8B-B14F-4D97-AF65-F5344CB8AC3E}">
        <p14:creationId xmlns:p14="http://schemas.microsoft.com/office/powerpoint/2010/main" val="830431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1"/>
          <p:cNvSpPr txBox="1">
            <a:spLocks noChangeArrowheads="1"/>
          </p:cNvSpPr>
          <p:nvPr/>
        </p:nvSpPr>
        <p:spPr bwMode="auto">
          <a:xfrm>
            <a:off x="5008721" y="368197"/>
            <a:ext cx="7290911" cy="67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a:lnSpc>
                <a:spcPct val="100000"/>
              </a:lnSpc>
              <a:spcBef>
                <a:spcPct val="0"/>
              </a:spcBef>
              <a:buFontTx/>
              <a:buNone/>
            </a:pPr>
            <a:r>
              <a:rPr lang="ru-RU" altLang="ru-RU"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ВИДЫ «ГРАЖДАНСКОГО» КАЗНАЧЕЙСКОГО </a:t>
            </a:r>
            <a:r>
              <a:rPr lang="ru-RU" alt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СОПРОВОЖДЕНИЯ </a:t>
            </a:r>
            <a:r>
              <a:rPr lang="ru-RU" altLang="ru-RU"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СРЕДСТВ В </a:t>
            </a:r>
            <a:r>
              <a:rPr lang="ru-RU" alt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2018</a:t>
            </a:r>
            <a:r>
              <a:rPr lang="ru-RU" altLang="ru-RU"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alt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ГОДУ</a:t>
            </a:r>
          </a:p>
        </p:txBody>
      </p:sp>
      <p:sp>
        <p:nvSpPr>
          <p:cNvPr id="5" name="TextBox 4"/>
          <p:cNvSpPr txBox="1"/>
          <p:nvPr/>
        </p:nvSpPr>
        <p:spPr>
          <a:xfrm>
            <a:off x="3102015" y="1319510"/>
            <a:ext cx="6632294" cy="923330"/>
          </a:xfrm>
          <a:prstGeom prst="rect">
            <a:avLst/>
          </a:prstGeom>
          <a:noFill/>
          <a:ln>
            <a:solidFill>
              <a:schemeClr val="accent1">
                <a:lumMod val="50000"/>
              </a:schemeClr>
            </a:solidFill>
          </a:ln>
        </p:spPr>
        <p:txBody>
          <a:bodyPr wrap="square" rtlCol="0">
            <a:spAutoFit/>
          </a:bodyPr>
          <a:lstStyle/>
          <a:p>
            <a:pPr algn="ctr">
              <a:spcBef>
                <a:spcPts val="0"/>
              </a:spcBef>
              <a:spcAft>
                <a:spcPts val="0"/>
              </a:spcAft>
            </a:pPr>
            <a:endParaRPr lang="ru-RU" b="1" dirty="0" smtClean="0">
              <a:latin typeface="Times New Roman" panose="02020603050405020304" pitchFamily="18" charset="0"/>
              <a:cs typeface="Times New Roman" panose="02020603050405020304" pitchFamily="18" charset="0"/>
            </a:endParaRPr>
          </a:p>
          <a:p>
            <a:pPr algn="ctr">
              <a:spcBef>
                <a:spcPts val="0"/>
              </a:spcBef>
              <a:spcAft>
                <a:spcPts val="0"/>
              </a:spcAft>
            </a:pPr>
            <a:r>
              <a:rPr lang="ru-RU" b="1" dirty="0" smtClean="0">
                <a:latin typeface="Times New Roman" panose="02020603050405020304" pitchFamily="18" charset="0"/>
                <a:cs typeface="Times New Roman" panose="02020603050405020304" pitchFamily="18" charset="0"/>
              </a:rPr>
              <a:t>«ГРАЖДАНСКОЕ» КАЗНАЧЕЙСКОЕ СОПРОВОЖДЕНИЕ</a:t>
            </a:r>
          </a:p>
          <a:p>
            <a:pPr algn="ctr">
              <a:spcBef>
                <a:spcPts val="0"/>
              </a:spcBef>
              <a:spcAft>
                <a:spcPts val="0"/>
              </a:spcAft>
            </a:pPr>
            <a:endParaRPr lang="ru-RU"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57801" y="3181350"/>
            <a:ext cx="1504949" cy="1743075"/>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субсидий </a:t>
            </a:r>
            <a:r>
              <a:rPr lang="ru-RU" sz="1200" dirty="0">
                <a:solidFill>
                  <a:schemeClr val="tx1"/>
                </a:solidFill>
              </a:rPr>
              <a:t>и </a:t>
            </a:r>
            <a:r>
              <a:rPr lang="ru-RU" sz="1200" dirty="0" smtClean="0">
                <a:solidFill>
                  <a:schemeClr val="tx1"/>
                </a:solidFill>
              </a:rPr>
              <a:t>бюджетных инвестиций </a:t>
            </a:r>
            <a:r>
              <a:rPr lang="ru-RU" sz="1200" dirty="0">
                <a:solidFill>
                  <a:schemeClr val="tx1"/>
                </a:solidFill>
              </a:rPr>
              <a:t>юридическим </a:t>
            </a:r>
            <a:r>
              <a:rPr lang="ru-RU" sz="1200" dirty="0" smtClean="0">
                <a:solidFill>
                  <a:schemeClr val="tx1"/>
                </a:solidFill>
              </a:rPr>
              <a:t>лицам</a:t>
            </a:r>
            <a:endParaRPr lang="ru-RU" sz="1200" dirty="0">
              <a:solidFill>
                <a:schemeClr val="tx1"/>
              </a:solidFill>
            </a:endParaRPr>
          </a:p>
        </p:txBody>
      </p:sp>
      <p:sp>
        <p:nvSpPr>
          <p:cNvPr id="8" name="Прямоугольник 7"/>
          <p:cNvSpPr/>
          <p:nvPr/>
        </p:nvSpPr>
        <p:spPr>
          <a:xfrm>
            <a:off x="1966091" y="3188532"/>
            <a:ext cx="1721489" cy="1743075"/>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взносов </a:t>
            </a:r>
            <a:r>
              <a:rPr lang="ru-RU" sz="1200" dirty="0">
                <a:solidFill>
                  <a:schemeClr val="tx1"/>
                </a:solidFill>
              </a:rPr>
              <a:t>в уставные (складочные) </a:t>
            </a:r>
            <a:r>
              <a:rPr lang="ru-RU" sz="1200" dirty="0" smtClean="0">
                <a:solidFill>
                  <a:schemeClr val="tx1"/>
                </a:solidFill>
              </a:rPr>
              <a:t>капиталы, вкладов в </a:t>
            </a:r>
            <a:r>
              <a:rPr lang="ru-RU" sz="1200" dirty="0">
                <a:solidFill>
                  <a:schemeClr val="tx1"/>
                </a:solidFill>
              </a:rPr>
              <a:t>имущество юридических </a:t>
            </a:r>
            <a:r>
              <a:rPr lang="ru-RU" sz="1200" dirty="0" smtClean="0">
                <a:solidFill>
                  <a:schemeClr val="tx1"/>
                </a:solidFill>
              </a:rPr>
              <a:t>лиц</a:t>
            </a:r>
            <a:endParaRPr lang="ru-RU" sz="1200" dirty="0">
              <a:solidFill>
                <a:schemeClr val="tx1"/>
              </a:solidFill>
            </a:endParaRPr>
          </a:p>
        </p:txBody>
      </p:sp>
      <p:sp>
        <p:nvSpPr>
          <p:cNvPr id="9" name="Прямоугольник 8"/>
          <p:cNvSpPr/>
          <p:nvPr/>
        </p:nvSpPr>
        <p:spPr>
          <a:xfrm>
            <a:off x="257801" y="5237033"/>
            <a:ext cx="3429779" cy="901127"/>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авансовых платежей </a:t>
            </a:r>
            <a:r>
              <a:rPr lang="ru-RU" sz="1200" dirty="0">
                <a:solidFill>
                  <a:schemeClr val="tx1"/>
                </a:solidFill>
              </a:rPr>
              <a:t>по контрактам (договорам</a:t>
            </a:r>
            <a:r>
              <a:rPr lang="ru-RU" sz="1200" dirty="0" smtClean="0">
                <a:solidFill>
                  <a:schemeClr val="tx1"/>
                </a:solidFill>
              </a:rPr>
              <a:t>), заключаемым в рамках полученных субсидий, бюджетных инвестиций, взносов </a:t>
            </a:r>
            <a:r>
              <a:rPr lang="ru-RU" sz="1200" dirty="0">
                <a:solidFill>
                  <a:schemeClr val="tx1"/>
                </a:solidFill>
              </a:rPr>
              <a:t>(</a:t>
            </a:r>
            <a:r>
              <a:rPr lang="ru-RU" sz="1200" dirty="0" smtClean="0">
                <a:solidFill>
                  <a:schemeClr val="tx1"/>
                </a:solidFill>
              </a:rPr>
              <a:t>вкладов)</a:t>
            </a:r>
            <a:endParaRPr lang="ru-RU" sz="1200" dirty="0">
              <a:solidFill>
                <a:schemeClr val="tx1"/>
              </a:solidFill>
            </a:endParaRPr>
          </a:p>
        </p:txBody>
      </p:sp>
      <p:sp>
        <p:nvSpPr>
          <p:cNvPr id="10" name="Прямоугольник 9"/>
          <p:cNvSpPr/>
          <p:nvPr/>
        </p:nvSpPr>
        <p:spPr>
          <a:xfrm>
            <a:off x="4013358" y="3194310"/>
            <a:ext cx="1562983" cy="1743075"/>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 </a:t>
            </a:r>
            <a:r>
              <a:rPr lang="ru-RU" sz="1200" dirty="0">
                <a:solidFill>
                  <a:schemeClr val="tx1"/>
                </a:solidFill>
              </a:rPr>
              <a:t>авансовых платежей по государственным контрактам , заключаемым на сумму</a:t>
            </a:r>
            <a:r>
              <a:rPr lang="ru-RU" sz="1200" b="1" i="1" dirty="0">
                <a:solidFill>
                  <a:srgbClr val="FF0000"/>
                </a:solidFill>
              </a:rPr>
              <a:t> 100 млн. рублей и более</a:t>
            </a:r>
            <a:r>
              <a:rPr lang="ru-RU" sz="1200" dirty="0">
                <a:solidFill>
                  <a:schemeClr val="tx1"/>
                </a:solidFill>
              </a:rPr>
              <a:t>.</a:t>
            </a:r>
            <a:endParaRPr lang="ru-RU" sz="1400" dirty="0">
              <a:solidFill>
                <a:schemeClr val="tx1"/>
              </a:solidFill>
            </a:endParaRPr>
          </a:p>
        </p:txBody>
      </p:sp>
      <p:sp>
        <p:nvSpPr>
          <p:cNvPr id="11" name="Прямоугольник 10"/>
          <p:cNvSpPr/>
          <p:nvPr/>
        </p:nvSpPr>
        <p:spPr>
          <a:xfrm>
            <a:off x="5823444" y="3197355"/>
            <a:ext cx="2481263" cy="1711063"/>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 авансовых платежей по контрактам (договорам), заключаемыми на сумму  </a:t>
            </a:r>
            <a:r>
              <a:rPr lang="ru-RU" sz="1200" b="1" i="1" dirty="0" smtClean="0">
                <a:solidFill>
                  <a:srgbClr val="FF0000"/>
                </a:solidFill>
              </a:rPr>
              <a:t>100 </a:t>
            </a:r>
            <a:r>
              <a:rPr lang="ru-RU" sz="1200" b="1" i="1" dirty="0">
                <a:solidFill>
                  <a:srgbClr val="FF0000"/>
                </a:solidFill>
              </a:rPr>
              <a:t>млн. рублей и более</a:t>
            </a:r>
            <a:r>
              <a:rPr lang="ru-RU" sz="1200" dirty="0">
                <a:solidFill>
                  <a:schemeClr val="tx1"/>
                </a:solidFill>
              </a:rPr>
              <a:t> федеральными бюджетными или автономными учреждениями </a:t>
            </a:r>
            <a:r>
              <a:rPr lang="ru-RU" sz="1200" b="1" i="1" dirty="0">
                <a:solidFill>
                  <a:srgbClr val="FF0000"/>
                </a:solidFill>
              </a:rPr>
              <a:t>по всем средствам, поступающим на лицевые счета </a:t>
            </a:r>
          </a:p>
        </p:txBody>
      </p:sp>
      <p:sp>
        <p:nvSpPr>
          <p:cNvPr id="12" name="Прямоугольник 11"/>
          <p:cNvSpPr/>
          <p:nvPr/>
        </p:nvSpPr>
        <p:spPr>
          <a:xfrm>
            <a:off x="10320337" y="3179047"/>
            <a:ext cx="1979295" cy="1729372"/>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  </a:t>
            </a:r>
            <a:r>
              <a:rPr lang="ru-RU" sz="1200" dirty="0" smtClean="0">
                <a:solidFill>
                  <a:schemeClr val="tx1"/>
                </a:solidFill>
              </a:rPr>
              <a:t>средств, получаемых </a:t>
            </a:r>
            <a:r>
              <a:rPr lang="ru-RU" sz="1200" dirty="0">
                <a:solidFill>
                  <a:schemeClr val="tx1"/>
                </a:solidFill>
              </a:rPr>
              <a:t>юридическими лицами по государственным контрактам (контрактам, </a:t>
            </a:r>
            <a:r>
              <a:rPr lang="ru-RU" sz="1200" dirty="0" smtClean="0">
                <a:solidFill>
                  <a:schemeClr val="tx1"/>
                </a:solidFill>
              </a:rPr>
              <a:t>договорам, </a:t>
            </a:r>
            <a:r>
              <a:rPr lang="ru-RU" sz="1200" b="1" i="1" dirty="0" smtClean="0">
                <a:solidFill>
                  <a:srgbClr val="FF0000"/>
                </a:solidFill>
              </a:rPr>
              <a:t>соглашениям</a:t>
            </a:r>
            <a:r>
              <a:rPr lang="ru-RU" sz="1200" dirty="0" smtClean="0">
                <a:solidFill>
                  <a:schemeClr val="tx1"/>
                </a:solidFill>
              </a:rPr>
              <a:t>) </a:t>
            </a:r>
            <a:r>
              <a:rPr lang="ru-RU" sz="1200" dirty="0">
                <a:solidFill>
                  <a:schemeClr val="tx1"/>
                </a:solidFill>
              </a:rPr>
              <a:t>в случаях, установленных Правительством Российской </a:t>
            </a:r>
            <a:r>
              <a:rPr lang="ru-RU" sz="1200" dirty="0" smtClean="0">
                <a:solidFill>
                  <a:schemeClr val="tx1"/>
                </a:solidFill>
              </a:rPr>
              <a:t>Федерации</a:t>
            </a:r>
            <a:endParaRPr lang="ru-RU" sz="1200" dirty="0">
              <a:solidFill>
                <a:schemeClr val="tx1"/>
              </a:solidFill>
            </a:endParaRPr>
          </a:p>
        </p:txBody>
      </p:sp>
      <p:sp>
        <p:nvSpPr>
          <p:cNvPr id="13" name="Прямоугольник 12"/>
          <p:cNvSpPr/>
          <p:nvPr/>
        </p:nvSpPr>
        <p:spPr>
          <a:xfrm>
            <a:off x="4013358" y="5223760"/>
            <a:ext cx="6090012" cy="914400"/>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авансовых платежей </a:t>
            </a:r>
            <a:r>
              <a:rPr lang="ru-RU" sz="1200" dirty="0">
                <a:solidFill>
                  <a:schemeClr val="tx1"/>
                </a:solidFill>
              </a:rPr>
              <a:t>по контрактам (договорам</a:t>
            </a:r>
            <a:r>
              <a:rPr lang="ru-RU" sz="1200" dirty="0" smtClean="0">
                <a:solidFill>
                  <a:schemeClr val="tx1"/>
                </a:solidFill>
              </a:rPr>
              <a:t>), заключаемым в рамках исполнения государственных контрактов, контрактов (договоров)</a:t>
            </a:r>
            <a:endParaRPr lang="ru-RU" sz="1200" dirty="0">
              <a:solidFill>
                <a:schemeClr val="tx1"/>
              </a:solidFill>
            </a:endParaRPr>
          </a:p>
        </p:txBody>
      </p:sp>
      <p:pic>
        <p:nvPicPr>
          <p:cNvPr id="14"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29300" y="2082338"/>
            <a:ext cx="1061671" cy="7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Прямая соединительная линия 15"/>
          <p:cNvCxnSpPr>
            <a:stCxn id="10" idx="2"/>
          </p:cNvCxnSpPr>
          <p:nvPr/>
        </p:nvCxnSpPr>
        <p:spPr>
          <a:xfrm>
            <a:off x="4794850" y="4937385"/>
            <a:ext cx="0" cy="28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a:stCxn id="11" idx="2"/>
          </p:cNvCxnSpPr>
          <p:nvPr/>
        </p:nvCxnSpPr>
        <p:spPr>
          <a:xfrm>
            <a:off x="7064076" y="4908418"/>
            <a:ext cx="0" cy="3286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stCxn id="6" idx="2"/>
          </p:cNvCxnSpPr>
          <p:nvPr/>
        </p:nvCxnSpPr>
        <p:spPr>
          <a:xfrm flipH="1">
            <a:off x="1010275" y="4924425"/>
            <a:ext cx="1" cy="323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a:stCxn id="8" idx="2"/>
          </p:cNvCxnSpPr>
          <p:nvPr/>
        </p:nvCxnSpPr>
        <p:spPr>
          <a:xfrm flipH="1">
            <a:off x="2826835" y="4931607"/>
            <a:ext cx="1" cy="3166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1010276" y="2914650"/>
            <a:ext cx="102997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a:endCxn id="6" idx="0"/>
          </p:cNvCxnSpPr>
          <p:nvPr/>
        </p:nvCxnSpPr>
        <p:spPr>
          <a:xfrm>
            <a:off x="1010276" y="2914650"/>
            <a:ext cx="0" cy="266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a:endCxn id="8" idx="0"/>
          </p:cNvCxnSpPr>
          <p:nvPr/>
        </p:nvCxnSpPr>
        <p:spPr>
          <a:xfrm>
            <a:off x="2826835" y="2921833"/>
            <a:ext cx="1" cy="26669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a:endCxn id="10" idx="0"/>
          </p:cNvCxnSpPr>
          <p:nvPr/>
        </p:nvCxnSpPr>
        <p:spPr>
          <a:xfrm>
            <a:off x="4794849" y="2921833"/>
            <a:ext cx="1" cy="272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a:endCxn id="11" idx="0"/>
          </p:cNvCxnSpPr>
          <p:nvPr/>
        </p:nvCxnSpPr>
        <p:spPr>
          <a:xfrm>
            <a:off x="7064075" y="2927221"/>
            <a:ext cx="1" cy="2701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a:stCxn id="23" idx="0"/>
          </p:cNvCxnSpPr>
          <p:nvPr/>
        </p:nvCxnSpPr>
        <p:spPr>
          <a:xfrm flipV="1">
            <a:off x="9305261" y="2927221"/>
            <a:ext cx="0" cy="270134"/>
          </a:xfrm>
          <a:prstGeom prst="line">
            <a:avLst/>
          </a:prstGeom>
        </p:spPr>
        <p:style>
          <a:lnRef idx="1">
            <a:schemeClr val="accent1"/>
          </a:lnRef>
          <a:fillRef idx="0">
            <a:schemeClr val="accent1"/>
          </a:fillRef>
          <a:effectRef idx="0">
            <a:schemeClr val="accent1"/>
          </a:effectRef>
          <a:fontRef idx="minor">
            <a:schemeClr val="tx1"/>
          </a:fontRef>
        </p:style>
      </p:cxnSp>
      <p:sp>
        <p:nvSpPr>
          <p:cNvPr id="23" name="Прямоугольник 22"/>
          <p:cNvSpPr/>
          <p:nvPr/>
        </p:nvSpPr>
        <p:spPr>
          <a:xfrm>
            <a:off x="8507152" y="3197355"/>
            <a:ext cx="1596218" cy="1711063"/>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  </a:t>
            </a:r>
            <a:r>
              <a:rPr lang="ru-RU" sz="1200" dirty="0">
                <a:solidFill>
                  <a:schemeClr val="tx1"/>
                </a:solidFill>
              </a:rPr>
              <a:t>авансовые платежи по государственным контрактам размер </a:t>
            </a:r>
            <a:r>
              <a:rPr lang="ru-RU" sz="1200" dirty="0" smtClean="0">
                <a:solidFill>
                  <a:schemeClr val="tx1"/>
                </a:solidFill>
              </a:rPr>
              <a:t>которых составляет от </a:t>
            </a:r>
            <a:r>
              <a:rPr lang="ru-RU" sz="1200" dirty="0">
                <a:solidFill>
                  <a:schemeClr val="tx1"/>
                </a:solidFill>
              </a:rPr>
              <a:t>30% до 80% </a:t>
            </a:r>
          </a:p>
        </p:txBody>
      </p:sp>
      <p:cxnSp>
        <p:nvCxnSpPr>
          <p:cNvPr id="46" name="Прямая соединительная линия 45"/>
          <p:cNvCxnSpPr>
            <a:stCxn id="23" idx="2"/>
          </p:cNvCxnSpPr>
          <p:nvPr/>
        </p:nvCxnSpPr>
        <p:spPr>
          <a:xfrm>
            <a:off x="9305261" y="4908418"/>
            <a:ext cx="0" cy="31534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a:endCxn id="12" idx="0"/>
          </p:cNvCxnSpPr>
          <p:nvPr/>
        </p:nvCxnSpPr>
        <p:spPr>
          <a:xfrm>
            <a:off x="11309984" y="2914650"/>
            <a:ext cx="1" cy="264397"/>
          </a:xfrm>
          <a:prstGeom prst="line">
            <a:avLst/>
          </a:prstGeom>
        </p:spPr>
        <p:style>
          <a:lnRef idx="1">
            <a:schemeClr val="accent1"/>
          </a:lnRef>
          <a:fillRef idx="0">
            <a:schemeClr val="accent1"/>
          </a:fillRef>
          <a:effectRef idx="0">
            <a:schemeClr val="accent1"/>
          </a:effectRef>
          <a:fontRef idx="minor">
            <a:schemeClr val="tx1"/>
          </a:fontRef>
        </p:style>
      </p:cxnSp>
      <p:sp>
        <p:nvSpPr>
          <p:cNvPr id="25" name="Номер слайда 2"/>
          <p:cNvSpPr>
            <a:spLocks noGrp="1"/>
          </p:cNvSpPr>
          <p:nvPr>
            <p:ph type="sldNum" sz="quarter" idx="12"/>
          </p:nvPr>
        </p:nvSpPr>
        <p:spPr>
          <a:xfrm>
            <a:off x="12299632" y="9090025"/>
            <a:ext cx="512901" cy="511175"/>
          </a:xfrm>
        </p:spPr>
        <p:txBody>
          <a:bodyPr/>
          <a:lstStyle/>
          <a:p>
            <a:pPr>
              <a:defRPr/>
            </a:pPr>
            <a:fld id="{47EA9584-6FC9-446B-89E9-C9D48C4D1663}" type="slidenum">
              <a:rPr lang="ru-RU" smtClean="0"/>
              <a:pPr>
                <a:defRPr/>
              </a:pPr>
              <a:t>10</a:t>
            </a:fld>
            <a:endParaRPr lang="ru-RU" dirty="0"/>
          </a:p>
        </p:txBody>
      </p:sp>
      <p:cxnSp>
        <p:nvCxnSpPr>
          <p:cNvPr id="15" name="Прямая соединительная линия 14"/>
          <p:cNvCxnSpPr/>
          <p:nvPr/>
        </p:nvCxnSpPr>
        <p:spPr>
          <a:xfrm flipH="1">
            <a:off x="3867643" y="2927221"/>
            <a:ext cx="2" cy="348578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Прямоугольник 30"/>
          <p:cNvSpPr/>
          <p:nvPr/>
        </p:nvSpPr>
        <p:spPr>
          <a:xfrm>
            <a:off x="914401" y="6425576"/>
            <a:ext cx="4236334" cy="1723814"/>
          </a:xfrm>
          <a:prstGeom prst="rect">
            <a:avLst/>
          </a:prstGeom>
          <a:solidFill>
            <a:srgbClr val="CCFFCC">
              <a:alpha val="69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 </a:t>
            </a:r>
            <a:r>
              <a:rPr lang="ru-RU" sz="1200" b="1" i="1" dirty="0" smtClean="0">
                <a:solidFill>
                  <a:srgbClr val="FF0000"/>
                </a:solidFill>
              </a:rPr>
              <a:t>расчетов </a:t>
            </a:r>
            <a:r>
              <a:rPr lang="ru-RU" sz="1200" b="1" i="1" dirty="0">
                <a:solidFill>
                  <a:srgbClr val="FF0000"/>
                </a:solidFill>
              </a:rPr>
              <a:t>по государственным контрактам о поставке товаров, выполнении работ, оказании услуг, заключаемым с единственным исполнителем, определенным пунктом 2 части 1 статьи 93 Федерального закона № 44-ФЗ</a:t>
            </a:r>
          </a:p>
        </p:txBody>
      </p:sp>
      <p:sp>
        <p:nvSpPr>
          <p:cNvPr id="35" name="Прямоугольник 34"/>
          <p:cNvSpPr/>
          <p:nvPr/>
        </p:nvSpPr>
        <p:spPr>
          <a:xfrm>
            <a:off x="914400" y="8310320"/>
            <a:ext cx="4236335" cy="833680"/>
          </a:xfrm>
          <a:prstGeom prst="rect">
            <a:avLst/>
          </a:prstGeom>
          <a:solidFill>
            <a:srgbClr val="CCFFCC">
              <a:alpha val="29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 </a:t>
            </a:r>
            <a:r>
              <a:rPr lang="ru-RU" sz="1200" b="1" i="1" dirty="0" smtClean="0">
                <a:solidFill>
                  <a:srgbClr val="FF0000"/>
                </a:solidFill>
              </a:rPr>
              <a:t>расчетов </a:t>
            </a:r>
            <a:r>
              <a:rPr lang="ru-RU" sz="1200" b="1" i="1" dirty="0">
                <a:solidFill>
                  <a:srgbClr val="FF0000"/>
                </a:solidFill>
              </a:rPr>
              <a:t>по </a:t>
            </a:r>
            <a:r>
              <a:rPr lang="ru-RU" sz="1200" b="1" i="1" dirty="0" smtClean="0">
                <a:solidFill>
                  <a:srgbClr val="FF0000"/>
                </a:solidFill>
              </a:rPr>
              <a:t>контрактам (договорам), заключаемым в рамках исполнения государственных контактов с единственным поставщиком</a:t>
            </a:r>
            <a:endParaRPr lang="ru-RU" sz="1200" b="1" i="1" dirty="0">
              <a:solidFill>
                <a:srgbClr val="FF0000"/>
              </a:solidFill>
            </a:endParaRPr>
          </a:p>
        </p:txBody>
      </p:sp>
      <p:cxnSp>
        <p:nvCxnSpPr>
          <p:cNvPr id="29" name="Прямая соединительная линия 28"/>
          <p:cNvCxnSpPr>
            <a:stCxn id="31" idx="2"/>
            <a:endCxn id="35" idx="0"/>
          </p:cNvCxnSpPr>
          <p:nvPr/>
        </p:nvCxnSpPr>
        <p:spPr>
          <a:xfrm>
            <a:off x="3032568" y="8149390"/>
            <a:ext cx="0" cy="16093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10224074" y="2914650"/>
            <a:ext cx="0" cy="349835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Прямоугольник 50"/>
          <p:cNvSpPr/>
          <p:nvPr/>
        </p:nvSpPr>
        <p:spPr>
          <a:xfrm>
            <a:off x="5576342" y="6413005"/>
            <a:ext cx="6866444" cy="717813"/>
          </a:xfrm>
          <a:prstGeom prst="rect">
            <a:avLst/>
          </a:prstGeom>
          <a:solidFill>
            <a:srgbClr val="FFCCFF">
              <a:alpha val="26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i="1" dirty="0" smtClean="0">
                <a:solidFill>
                  <a:srgbClr val="002060"/>
                </a:solidFill>
              </a:rPr>
              <a:t>за счет субсидий федерального </a:t>
            </a:r>
            <a:r>
              <a:rPr lang="ru-RU" sz="1200" b="1" i="1" dirty="0">
                <a:solidFill>
                  <a:srgbClr val="002060"/>
                </a:solidFill>
              </a:rPr>
              <a:t>бюджета бюджету субъекта Российской Федерации на софинансирование капитальных вложений в объекты государственной собственности субъектов Российской Федерации (муниципальной собственности</a:t>
            </a:r>
            <a:r>
              <a:rPr lang="ru-RU" sz="1200" b="1" i="1" dirty="0" smtClean="0">
                <a:solidFill>
                  <a:srgbClr val="002060"/>
                </a:solidFill>
              </a:rPr>
              <a:t>) </a:t>
            </a:r>
            <a:endParaRPr lang="ru-RU" sz="1200" b="1" i="1" dirty="0">
              <a:solidFill>
                <a:srgbClr val="002060"/>
              </a:solidFill>
            </a:endParaRPr>
          </a:p>
        </p:txBody>
      </p:sp>
      <p:sp>
        <p:nvSpPr>
          <p:cNvPr id="52" name="Прямоугольник 51"/>
          <p:cNvSpPr/>
          <p:nvPr/>
        </p:nvSpPr>
        <p:spPr>
          <a:xfrm>
            <a:off x="5576343" y="7257175"/>
            <a:ext cx="3077833" cy="892215"/>
          </a:xfrm>
          <a:prstGeom prst="rect">
            <a:avLst/>
          </a:prstGeom>
          <a:solidFill>
            <a:srgbClr val="CCFFCC">
              <a:alpha val="69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 </a:t>
            </a:r>
            <a:r>
              <a:rPr lang="ru-RU" sz="1200" b="1" i="1" dirty="0" smtClean="0">
                <a:solidFill>
                  <a:srgbClr val="FF0000"/>
                </a:solidFill>
              </a:rPr>
              <a:t>субсидий </a:t>
            </a:r>
            <a:r>
              <a:rPr lang="ru-RU" sz="1200" b="1" i="1" dirty="0">
                <a:solidFill>
                  <a:srgbClr val="FF0000"/>
                </a:solidFill>
              </a:rPr>
              <a:t>юридическим лицам из бюджета субъекта Российской Федерации (местного бюджета</a:t>
            </a:r>
            <a:r>
              <a:rPr lang="ru-RU" sz="1200" b="1" i="1" dirty="0" smtClean="0">
                <a:solidFill>
                  <a:srgbClr val="FF0000"/>
                </a:solidFill>
              </a:rPr>
              <a:t>)</a:t>
            </a:r>
            <a:endParaRPr lang="ru-RU" sz="1200" b="1" i="1" dirty="0">
              <a:solidFill>
                <a:srgbClr val="FF0000"/>
              </a:solidFill>
            </a:endParaRPr>
          </a:p>
        </p:txBody>
      </p:sp>
      <p:sp>
        <p:nvSpPr>
          <p:cNvPr id="53" name="Прямоугольник 52"/>
          <p:cNvSpPr/>
          <p:nvPr/>
        </p:nvSpPr>
        <p:spPr>
          <a:xfrm>
            <a:off x="8785185" y="7257175"/>
            <a:ext cx="3657601" cy="892216"/>
          </a:xfrm>
          <a:prstGeom prst="rect">
            <a:avLst/>
          </a:prstGeom>
          <a:solidFill>
            <a:srgbClr val="CCFFCC">
              <a:alpha val="69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 </a:t>
            </a:r>
            <a:r>
              <a:rPr lang="ru-RU" sz="1100" b="1" i="1" dirty="0" smtClean="0">
                <a:solidFill>
                  <a:srgbClr val="FF0000"/>
                </a:solidFill>
              </a:rPr>
              <a:t>авансовых платежей </a:t>
            </a:r>
            <a:r>
              <a:rPr lang="ru-RU" sz="1100" b="1" i="1" dirty="0">
                <a:solidFill>
                  <a:srgbClr val="FF0000"/>
                </a:solidFill>
              </a:rPr>
              <a:t>по государственным (муниципальным) контрактам для обеспечения нужд субъекта Российской </a:t>
            </a:r>
            <a:r>
              <a:rPr lang="ru-RU" sz="1100" b="1" i="1" dirty="0" smtClean="0">
                <a:solidFill>
                  <a:srgbClr val="FF0000"/>
                </a:solidFill>
              </a:rPr>
              <a:t>Федерации, заключаемых на сумму 100 млн. рублей и более </a:t>
            </a:r>
            <a:r>
              <a:rPr lang="ru-RU" sz="1100" b="1" i="1" dirty="0">
                <a:solidFill>
                  <a:srgbClr val="FF0000"/>
                </a:solidFill>
              </a:rPr>
              <a:t>(</a:t>
            </a:r>
            <a:r>
              <a:rPr lang="ru-RU" sz="1100" b="1" i="1" dirty="0" smtClean="0">
                <a:solidFill>
                  <a:srgbClr val="FF0000"/>
                </a:solidFill>
              </a:rPr>
              <a:t>муниципалитета  - 100 млн. рублей  и более)</a:t>
            </a:r>
            <a:endParaRPr lang="ru-RU" sz="1100" b="1" i="1" dirty="0">
              <a:solidFill>
                <a:srgbClr val="FF0000"/>
              </a:solidFill>
            </a:endParaRPr>
          </a:p>
        </p:txBody>
      </p:sp>
      <p:sp>
        <p:nvSpPr>
          <p:cNvPr id="54" name="Прямоугольник 53"/>
          <p:cNvSpPr/>
          <p:nvPr/>
        </p:nvSpPr>
        <p:spPr>
          <a:xfrm>
            <a:off x="5576342" y="8310320"/>
            <a:ext cx="6866443" cy="833680"/>
          </a:xfrm>
          <a:prstGeom prst="rect">
            <a:avLst/>
          </a:prstGeom>
          <a:solidFill>
            <a:srgbClr val="CCFFCC">
              <a:alpha val="29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 </a:t>
            </a:r>
            <a:r>
              <a:rPr lang="ru-RU" sz="1200" b="1" i="1" dirty="0">
                <a:solidFill>
                  <a:srgbClr val="FF0000"/>
                </a:solidFill>
              </a:rPr>
              <a:t>авансовых платежей по контрактам (договорам), заключаемым в рамках исполнения </a:t>
            </a:r>
            <a:r>
              <a:rPr lang="ru-RU" sz="1200" b="1" i="1" dirty="0" smtClean="0">
                <a:solidFill>
                  <a:srgbClr val="FF0000"/>
                </a:solidFill>
              </a:rPr>
              <a:t>государственных (муниципальных) </a:t>
            </a:r>
            <a:r>
              <a:rPr lang="ru-RU" sz="1200" b="1" i="1" dirty="0">
                <a:solidFill>
                  <a:srgbClr val="FF0000"/>
                </a:solidFill>
              </a:rPr>
              <a:t>контрактов, </a:t>
            </a:r>
            <a:r>
              <a:rPr lang="ru-RU" sz="1200" b="1" i="1" dirty="0" smtClean="0">
                <a:solidFill>
                  <a:srgbClr val="FF0000"/>
                </a:solidFill>
              </a:rPr>
              <a:t>субсидий юридическим лицам</a:t>
            </a:r>
            <a:endParaRPr lang="ru-RU" sz="1200" b="1" i="1" dirty="0">
              <a:solidFill>
                <a:srgbClr val="FF0000"/>
              </a:solidFill>
            </a:endParaRPr>
          </a:p>
        </p:txBody>
      </p:sp>
      <p:cxnSp>
        <p:nvCxnSpPr>
          <p:cNvPr id="65" name="Прямая соединительная линия 64"/>
          <p:cNvCxnSpPr/>
          <p:nvPr/>
        </p:nvCxnSpPr>
        <p:spPr>
          <a:xfrm>
            <a:off x="7115259" y="8139999"/>
            <a:ext cx="0" cy="16093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p:nvPr/>
        </p:nvCxnSpPr>
        <p:spPr>
          <a:xfrm>
            <a:off x="10683433" y="8149391"/>
            <a:ext cx="0" cy="16093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144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47EA9584-6FC9-446B-89E9-C9D48C4D1663}" type="slidenum">
              <a:rPr lang="ru-RU" smtClean="0"/>
              <a:pPr>
                <a:defRPr/>
              </a:pPr>
              <a:t>11</a:t>
            </a:fld>
            <a:endParaRPr lang="ru-RU"/>
          </a:p>
        </p:txBody>
      </p:sp>
      <p:sp>
        <p:nvSpPr>
          <p:cNvPr id="4" name="TextBox 101"/>
          <p:cNvSpPr txBox="1">
            <a:spLocks noChangeArrowheads="1"/>
          </p:cNvSpPr>
          <p:nvPr/>
        </p:nvSpPr>
        <p:spPr bwMode="auto">
          <a:xfrm>
            <a:off x="6189821" y="364919"/>
            <a:ext cx="6306979" cy="92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a:lnSpc>
                <a:spcPct val="100000"/>
              </a:lnSpc>
              <a:spcBef>
                <a:spcPct val="0"/>
              </a:spcBef>
              <a:buFontTx/>
              <a:buNone/>
            </a:pPr>
            <a:r>
              <a:rPr lang="ru-RU" altLang="ru-RU"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ПРОЕКТ ФЕДЕРАЛЬНОГО ЗАКОНА О ФЕДЕРАЛЬНОМ БЮДЖЕТЕ НА 2018 ГОД И ПЛАНОВЫЙ ПЕРИОД </a:t>
            </a:r>
          </a:p>
          <a:p>
            <a:pPr algn="ctr">
              <a:lnSpc>
                <a:spcPct val="100000"/>
              </a:lnSpc>
              <a:spcBef>
                <a:spcPct val="0"/>
              </a:spcBef>
              <a:buFontTx/>
              <a:buNone/>
            </a:pPr>
            <a:r>
              <a:rPr lang="ru-RU" altLang="ru-RU"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2019-2020 ГОДОВ </a:t>
            </a:r>
            <a:endParaRPr lang="ru-RU" alt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717628" y="1400537"/>
            <a:ext cx="11525473" cy="830997"/>
          </a:xfrm>
          <a:prstGeom prst="rect">
            <a:avLst/>
          </a:prstGeom>
          <a:noFill/>
          <a:ln>
            <a:solidFill>
              <a:schemeClr val="accent1">
                <a:lumMod val="50000"/>
              </a:schemeClr>
            </a:solidFill>
          </a:ln>
        </p:spPr>
        <p:txBody>
          <a:bodyPr wrap="square" rtlCol="0">
            <a:spAutoFit/>
          </a:bodyPr>
          <a:lstStyle/>
          <a:p>
            <a:pPr algn="ctr">
              <a:spcBef>
                <a:spcPts val="0"/>
              </a:spcBef>
              <a:spcAft>
                <a:spcPts val="0"/>
              </a:spcAft>
            </a:pPr>
            <a:r>
              <a:rPr lang="ru-RU" sz="1600" b="1" dirty="0" smtClean="0">
                <a:solidFill>
                  <a:srgbClr val="FF0000"/>
                </a:solidFill>
                <a:latin typeface="Times New Roman" panose="02020603050405020304" pitchFamily="18" charset="0"/>
                <a:cs typeface="Times New Roman" panose="02020603050405020304" pitchFamily="18" charset="0"/>
              </a:rPr>
              <a:t>Статья 6. Особенности использования средств, предоставляемых юридическим лицам на основании государственных контрактов по государственному оборонному заказу, а также контрактов, договоров, заключаемых в рамках их исполнения</a:t>
            </a:r>
          </a:p>
        </p:txBody>
      </p:sp>
      <p:sp>
        <p:nvSpPr>
          <p:cNvPr id="6" name="Прямоугольник 5"/>
          <p:cNvSpPr/>
          <p:nvPr/>
        </p:nvSpPr>
        <p:spPr>
          <a:xfrm>
            <a:off x="717628" y="2314937"/>
            <a:ext cx="11525473" cy="532435"/>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dirty="0" smtClean="0">
                <a:solidFill>
                  <a:schemeClr val="tx1"/>
                </a:solidFill>
              </a:rPr>
              <a:t>1 часть - </a:t>
            </a:r>
            <a:r>
              <a:rPr lang="ru-RU" sz="1400" dirty="0" smtClean="0">
                <a:solidFill>
                  <a:schemeClr val="tx1"/>
                </a:solidFill>
              </a:rPr>
              <a:t>Казначейское сопровождение государственного оборонного заказа, осуществляется в соответствии со статьей 5 проекта Федерального закона с учетом особенностей, установленных статьей 6 проекта Федерального закона</a:t>
            </a:r>
          </a:p>
        </p:txBody>
      </p:sp>
      <p:sp>
        <p:nvSpPr>
          <p:cNvPr id="8" name="Прямоугольник 7"/>
          <p:cNvSpPr/>
          <p:nvPr/>
        </p:nvSpPr>
        <p:spPr>
          <a:xfrm>
            <a:off x="717628" y="6643865"/>
            <a:ext cx="11525473" cy="2558005"/>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400" b="1" dirty="0" smtClean="0">
              <a:solidFill>
                <a:schemeClr val="tx1"/>
              </a:solidFill>
            </a:endParaRPr>
          </a:p>
          <a:p>
            <a:pPr algn="just"/>
            <a:r>
              <a:rPr lang="ru-RU" sz="1400" b="1" dirty="0" smtClean="0">
                <a:solidFill>
                  <a:schemeClr val="tx1"/>
                </a:solidFill>
              </a:rPr>
              <a:t>4 часть </a:t>
            </a:r>
            <a:r>
              <a:rPr lang="ru-RU" sz="1400" dirty="0" smtClean="0">
                <a:solidFill>
                  <a:schemeClr val="tx1"/>
                </a:solidFill>
              </a:rPr>
              <a:t>прописаны виды государственных контрактов, заключенных в рамках государственного оборонного заказа, не подлежащих казначейскому сопровождению: </a:t>
            </a:r>
          </a:p>
          <a:p>
            <a:pPr algn="just"/>
            <a:r>
              <a:rPr lang="ru-RU" sz="1200" b="1" i="1" dirty="0" smtClean="0">
                <a:solidFill>
                  <a:srgbClr val="FF0000"/>
                </a:solidFill>
              </a:rPr>
              <a:t>Государственные контракты, заключенные: </a:t>
            </a:r>
          </a:p>
          <a:p>
            <a:pPr marL="285750" indent="-285750" algn="just">
              <a:spcBef>
                <a:spcPts val="600"/>
              </a:spcBef>
              <a:buFontTx/>
              <a:buChar char="-"/>
            </a:pPr>
            <a:r>
              <a:rPr lang="ru-RU" sz="1200" b="1" i="1" dirty="0">
                <a:solidFill>
                  <a:srgbClr val="FF0000"/>
                </a:solidFill>
              </a:rPr>
              <a:t>в</a:t>
            </a:r>
            <a:r>
              <a:rPr lang="ru-RU" sz="1200" b="1" i="1" dirty="0" smtClean="0">
                <a:solidFill>
                  <a:srgbClr val="FF0000"/>
                </a:solidFill>
              </a:rPr>
              <a:t> целях реализации ГОЗ, подлежащие исполнению на отдельных счетах, открытых в уполномоченных банках в соответствии с ФЗ «О государственном оборонном заказе»;</a:t>
            </a:r>
          </a:p>
          <a:p>
            <a:pPr marL="285750" indent="-285750" algn="just">
              <a:spcBef>
                <a:spcPts val="600"/>
              </a:spcBef>
              <a:buFontTx/>
              <a:buChar char="-"/>
            </a:pPr>
            <a:r>
              <a:rPr lang="ru-RU" sz="1200" b="1" i="1" dirty="0" smtClean="0">
                <a:solidFill>
                  <a:srgbClr val="FF0000"/>
                </a:solidFill>
              </a:rPr>
              <a:t>в </a:t>
            </a:r>
            <a:r>
              <a:rPr lang="ru-RU" sz="1200" b="1" i="1" dirty="0">
                <a:solidFill>
                  <a:srgbClr val="FF0000"/>
                </a:solidFill>
              </a:rPr>
              <a:t>целях обеспечения органов внешней разведки Российской Федерации средствами разведывательной деятельности, обеспечения органов федеральной службы безопасности средствами контрразведывательной деятельности, борьбы с терроризмом;</a:t>
            </a:r>
          </a:p>
          <a:p>
            <a:pPr marL="285750" indent="-285750" algn="just">
              <a:spcBef>
                <a:spcPts val="600"/>
              </a:spcBef>
              <a:buFontTx/>
              <a:buChar char="-"/>
            </a:pPr>
            <a:r>
              <a:rPr lang="ru-RU" sz="1200" b="1" i="1" dirty="0">
                <a:solidFill>
                  <a:srgbClr val="FF0000"/>
                </a:solidFill>
              </a:rPr>
              <a:t>Государственной корпорацией по атомной энергии "</a:t>
            </a:r>
            <a:r>
              <a:rPr lang="ru-RU" sz="1200" b="1" i="1" dirty="0" err="1">
                <a:solidFill>
                  <a:srgbClr val="FF0000"/>
                </a:solidFill>
              </a:rPr>
              <a:t>Росатом</a:t>
            </a:r>
            <a:r>
              <a:rPr lang="ru-RU" sz="1200" b="1" i="1" dirty="0">
                <a:solidFill>
                  <a:srgbClr val="FF0000"/>
                </a:solidFill>
              </a:rPr>
              <a:t>" в целях обеспечения товарами, работами, услугами по разработке, испытаниям, производству, разборке и утилизации ядерных боеприпасов и ядерных зарядов, обеспечению их надежности и безопасности на всех стадиях жизненного цикла, поддержанию базовых и критических технологий на всех стадиях жизненного цикла ядерных боеприпасов, ядерных зарядов, в том числе обеспечению ядерной и радиационной безопасности, формированию государственного запаса специального сырья и делящихся </a:t>
            </a:r>
            <a:r>
              <a:rPr lang="ru-RU" sz="1200" b="1" i="1" dirty="0" smtClean="0">
                <a:solidFill>
                  <a:srgbClr val="FF0000"/>
                </a:solidFill>
              </a:rPr>
              <a:t>материалов;</a:t>
            </a:r>
          </a:p>
          <a:p>
            <a:pPr marL="285750" indent="-285750" algn="just">
              <a:spcBef>
                <a:spcPts val="600"/>
              </a:spcBef>
              <a:buFontTx/>
              <a:buChar char="-"/>
            </a:pPr>
            <a:r>
              <a:rPr lang="ru-RU" sz="1200" b="1" i="1" dirty="0" smtClean="0">
                <a:solidFill>
                  <a:srgbClr val="FF0000"/>
                </a:solidFill>
              </a:rPr>
              <a:t>с федеральными казенными учреждениями, исполняющими наказания в виде лишения свободы</a:t>
            </a:r>
            <a:endParaRPr lang="ru-RU" sz="1200" b="1" i="1" dirty="0">
              <a:solidFill>
                <a:srgbClr val="FF0000"/>
              </a:solidFill>
            </a:endParaRPr>
          </a:p>
        </p:txBody>
      </p:sp>
      <p:sp>
        <p:nvSpPr>
          <p:cNvPr id="9" name="Прямоугольник 8"/>
          <p:cNvSpPr/>
          <p:nvPr/>
        </p:nvSpPr>
        <p:spPr>
          <a:xfrm>
            <a:off x="717628" y="3530276"/>
            <a:ext cx="11525473" cy="2963118"/>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dirty="0" smtClean="0">
                <a:solidFill>
                  <a:schemeClr val="tx1"/>
                </a:solidFill>
              </a:rPr>
              <a:t>3 часть – </a:t>
            </a:r>
            <a:r>
              <a:rPr lang="ru-RU" sz="1400" dirty="0" smtClean="0">
                <a:solidFill>
                  <a:schemeClr val="tx1"/>
                </a:solidFill>
              </a:rPr>
              <a:t>Казначейское сопровождение средств, предоставляемых юридическим лицам на основании государственных контрактов, контрактов (договоров),заключенных в целях реализации государственного оборонного заказа, осуществляется в порядке, установленном постановлением Правительства Российской Федерации, который должен устанавливать следующие положения:</a:t>
            </a:r>
          </a:p>
          <a:p>
            <a:pPr marL="285750" indent="-285750" algn="just">
              <a:spcBef>
                <a:spcPts val="600"/>
              </a:spcBef>
              <a:buFontTx/>
              <a:buChar char="-"/>
            </a:pPr>
            <a:r>
              <a:rPr lang="ru-RU" sz="1400" b="1" i="1" dirty="0" smtClean="0">
                <a:solidFill>
                  <a:srgbClr val="FF0000"/>
                </a:solidFill>
              </a:rPr>
              <a:t>об обязанностях государственного заказчика, головного исполнителя, исполнителя по государственному контракту, в том числе подлежащие </a:t>
            </a:r>
            <a:r>
              <a:rPr lang="ru-RU" sz="1400" b="1" i="1" dirty="0">
                <a:solidFill>
                  <a:srgbClr val="FF0000"/>
                </a:solidFill>
              </a:rPr>
              <a:t>включению в условия государственного </a:t>
            </a:r>
            <a:r>
              <a:rPr lang="ru-RU" sz="1400" b="1" i="1" dirty="0" smtClean="0">
                <a:solidFill>
                  <a:srgbClr val="FF0000"/>
                </a:solidFill>
              </a:rPr>
              <a:t>контракта (контракта, договора);</a:t>
            </a:r>
          </a:p>
          <a:p>
            <a:pPr marL="285750" indent="-285750" algn="just">
              <a:spcBef>
                <a:spcPts val="600"/>
              </a:spcBef>
              <a:buFontTx/>
              <a:buChar char="-"/>
            </a:pPr>
            <a:r>
              <a:rPr lang="ru-RU" sz="1400" b="1" i="1" dirty="0">
                <a:solidFill>
                  <a:srgbClr val="FF0000"/>
                </a:solidFill>
              </a:rPr>
              <a:t>о</a:t>
            </a:r>
            <a:r>
              <a:rPr lang="ru-RU" sz="1400" b="1" i="1" dirty="0" smtClean="0">
                <a:solidFill>
                  <a:srgbClr val="FF0000"/>
                </a:solidFill>
              </a:rPr>
              <a:t>б указании идентификатора государственного контракта; </a:t>
            </a:r>
          </a:p>
          <a:p>
            <a:pPr marL="285750" indent="-285750" algn="just">
              <a:spcBef>
                <a:spcPts val="600"/>
              </a:spcBef>
              <a:buFontTx/>
              <a:buChar char="-"/>
            </a:pPr>
            <a:r>
              <a:rPr lang="ru-RU" sz="1400" b="1" i="1" dirty="0" smtClean="0">
                <a:solidFill>
                  <a:srgbClr val="FF0000"/>
                </a:solidFill>
              </a:rPr>
              <a:t>о приостановлении </a:t>
            </a:r>
            <a:r>
              <a:rPr lang="ru-RU" sz="1400" b="1" i="1" dirty="0">
                <a:solidFill>
                  <a:srgbClr val="FF0000"/>
                </a:solidFill>
              </a:rPr>
              <a:t>открытия </a:t>
            </a:r>
            <a:r>
              <a:rPr lang="ru-RU" sz="1400" b="1" i="1" dirty="0" smtClean="0">
                <a:solidFill>
                  <a:srgbClr val="FF0000"/>
                </a:solidFill>
              </a:rPr>
              <a:t>лицевых </a:t>
            </a:r>
            <a:r>
              <a:rPr lang="ru-RU" sz="1400" b="1" i="1" dirty="0">
                <a:solidFill>
                  <a:srgbClr val="FF0000"/>
                </a:solidFill>
              </a:rPr>
              <a:t>счетов, предназначенных для учета операций по исполнению государственных контрактов, контрактов (договоров) в порядке, установленном Федеральным </a:t>
            </a:r>
            <a:r>
              <a:rPr lang="ru-RU" sz="1400" b="1" i="1" dirty="0" smtClean="0">
                <a:solidFill>
                  <a:srgbClr val="FF0000"/>
                </a:solidFill>
              </a:rPr>
              <a:t>казначейством по согласовании с органом финансового мониторинга;</a:t>
            </a:r>
            <a:endParaRPr lang="ru-RU" sz="1400" b="1" i="1" dirty="0">
              <a:solidFill>
                <a:srgbClr val="FF0000"/>
              </a:solidFill>
            </a:endParaRPr>
          </a:p>
          <a:p>
            <a:pPr marL="285750" indent="-285750" algn="just">
              <a:spcBef>
                <a:spcPts val="600"/>
              </a:spcBef>
              <a:buFontTx/>
              <a:buChar char="-"/>
            </a:pPr>
            <a:r>
              <a:rPr lang="ru-RU" sz="1400" b="1" i="1" dirty="0" smtClean="0">
                <a:solidFill>
                  <a:srgbClr val="FF0000"/>
                </a:solidFill>
              </a:rPr>
              <a:t>об установлении </a:t>
            </a:r>
            <a:r>
              <a:rPr lang="ru-RU" sz="1400" b="1" i="1" dirty="0">
                <a:solidFill>
                  <a:srgbClr val="FF0000"/>
                </a:solidFill>
              </a:rPr>
              <a:t>режима использования лицевых </a:t>
            </a:r>
            <a:r>
              <a:rPr lang="ru-RU" sz="1400" b="1" i="1" dirty="0" smtClean="0">
                <a:solidFill>
                  <a:srgbClr val="FF0000"/>
                </a:solidFill>
              </a:rPr>
              <a:t>счетов и осуществлении контроля за его соблюдением;</a:t>
            </a:r>
          </a:p>
          <a:p>
            <a:pPr marL="285750" indent="-285750" algn="just">
              <a:spcBef>
                <a:spcPts val="600"/>
              </a:spcBef>
              <a:buFontTx/>
              <a:buChar char="-"/>
            </a:pPr>
            <a:r>
              <a:rPr lang="ru-RU" sz="1400" b="1" i="1" dirty="0">
                <a:solidFill>
                  <a:srgbClr val="FF0000"/>
                </a:solidFill>
              </a:rPr>
              <a:t> </a:t>
            </a:r>
            <a:r>
              <a:rPr lang="ru-RU" sz="1400" b="1" i="1" dirty="0" smtClean="0">
                <a:solidFill>
                  <a:srgbClr val="FF0000"/>
                </a:solidFill>
              </a:rPr>
              <a:t>о критериях и порядке приостановления ТОФК операций по лицевым счетам, установленные МФРФ по согласованию с органом финансового мониторинга </a:t>
            </a:r>
            <a:endParaRPr lang="ru-RU" sz="1400" b="1" i="1" dirty="0">
              <a:solidFill>
                <a:srgbClr val="FF0000"/>
              </a:solidFill>
            </a:endParaRPr>
          </a:p>
          <a:p>
            <a:pPr algn="just"/>
            <a:endParaRPr lang="ru-RU" sz="1400" dirty="0">
              <a:solidFill>
                <a:schemeClr val="tx1"/>
              </a:solidFill>
            </a:endParaRPr>
          </a:p>
        </p:txBody>
      </p:sp>
      <p:sp>
        <p:nvSpPr>
          <p:cNvPr id="10" name="Прямоугольник 9"/>
          <p:cNvSpPr/>
          <p:nvPr/>
        </p:nvSpPr>
        <p:spPr>
          <a:xfrm>
            <a:off x="717628" y="2928395"/>
            <a:ext cx="11525473" cy="590309"/>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dirty="0" smtClean="0">
                <a:solidFill>
                  <a:schemeClr val="tx1"/>
                </a:solidFill>
              </a:rPr>
              <a:t>2 часть - </a:t>
            </a:r>
            <a:r>
              <a:rPr lang="ru-RU" sz="1400" dirty="0" smtClean="0">
                <a:solidFill>
                  <a:schemeClr val="tx1"/>
                </a:solidFill>
              </a:rPr>
              <a:t>Казначейскому сопровождению подлежат расчеты по государственным контрактам, заключаемым в целях реализации государственного оборонного заказа, а также расчеты по контрактам (договорам), заключаемым в рамках исполнения указанных государственных контрактов</a:t>
            </a:r>
          </a:p>
        </p:txBody>
      </p:sp>
    </p:spTree>
    <p:extLst>
      <p:ext uri="{BB962C8B-B14F-4D97-AF65-F5344CB8AC3E}">
        <p14:creationId xmlns:p14="http://schemas.microsoft.com/office/powerpoint/2010/main" val="3076377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47EA9584-6FC9-446B-89E9-C9D48C4D1663}" type="slidenum">
              <a:rPr lang="ru-RU" smtClean="0"/>
              <a:pPr>
                <a:defRPr/>
              </a:pPr>
              <a:t>12</a:t>
            </a:fld>
            <a:endParaRPr lang="ru-RU"/>
          </a:p>
        </p:txBody>
      </p:sp>
      <p:sp>
        <p:nvSpPr>
          <p:cNvPr id="4" name="TextBox 101"/>
          <p:cNvSpPr txBox="1">
            <a:spLocks noChangeArrowheads="1"/>
          </p:cNvSpPr>
          <p:nvPr/>
        </p:nvSpPr>
        <p:spPr bwMode="auto">
          <a:xfrm>
            <a:off x="6189821" y="364919"/>
            <a:ext cx="6306979"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a:lnSpc>
                <a:spcPct val="100000"/>
              </a:lnSpc>
              <a:spcBef>
                <a:spcPct val="0"/>
              </a:spcBef>
              <a:buFontTx/>
              <a:buNone/>
            </a:pPr>
            <a:r>
              <a:rPr lang="ru-RU" altLang="ru-RU"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ПРОЕКТ ПОСТАНОВЛЕНИЯ ПРАВИТЕЛЬСТВА РОССИЙСКОЙ ФЕДЕРАЦИИ О КАЗНАЧЕЙСКОМ СОПРОВОЖДЕНИИ ГОСУДАРСТВЕННОГО ОБОРОННОГО ЗАКАЗА </a:t>
            </a:r>
            <a:endParaRPr lang="ru-RU" alt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101"/>
          <p:cNvSpPr txBox="1">
            <a:spLocks noChangeArrowheads="1"/>
          </p:cNvSpPr>
          <p:nvPr/>
        </p:nvSpPr>
        <p:spPr bwMode="auto">
          <a:xfrm>
            <a:off x="3207532" y="2349735"/>
            <a:ext cx="6306979" cy="923330"/>
          </a:xfrm>
          <a:prstGeom prst="rect">
            <a:avLst/>
          </a:prstGeom>
          <a:noFill/>
          <a:ln>
            <a:solidFill>
              <a:schemeClr val="accent1">
                <a:lumMod val="50000"/>
              </a:schemeClr>
            </a:solidFill>
          </a:ln>
          <a:extLst/>
        </p:spPr>
        <p:txBody>
          <a:bodyPr wrap="square" rtlCol="0">
            <a:spAutoFit/>
          </a:bodyPr>
          <a:lstStyle>
            <a:defPPr>
              <a:defRPr lang="ru-RU"/>
            </a:defPPr>
            <a:lvl1pPr algn="ctr">
              <a:spcBef>
                <a:spcPts val="0"/>
              </a:spcBef>
              <a:spcAft>
                <a:spcPts val="0"/>
              </a:spcAft>
              <a:defRPr b="1">
                <a:latin typeface="Times New Roman" panose="02020603050405020304" pitchFamily="18" charset="0"/>
                <a:cs typeface="Times New Roman" panose="02020603050405020304" pitchFamily="18" charset="0"/>
              </a:defRPr>
            </a:lvl1pPr>
          </a:lstStyle>
          <a:p>
            <a:endParaRPr lang="ru-RU" altLang="ru-RU" dirty="0" smtClean="0"/>
          </a:p>
          <a:p>
            <a:r>
              <a:rPr lang="ru-RU" altLang="ru-RU" dirty="0" smtClean="0"/>
              <a:t>ПРОЕКТ ПОСТАНОВЛЕНИЯ </a:t>
            </a:r>
          </a:p>
          <a:p>
            <a:endParaRPr lang="ru-RU" altLang="ru-RU" dirty="0"/>
          </a:p>
        </p:txBody>
      </p:sp>
      <p:pic>
        <p:nvPicPr>
          <p:cNvPr id="6"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30186" y="3162183"/>
            <a:ext cx="1061671" cy="51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712611" y="4512439"/>
            <a:ext cx="1906665" cy="1743075"/>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ОБЩИЕ ПОЛОЖЕНИЯ</a:t>
            </a:r>
          </a:p>
        </p:txBody>
      </p:sp>
      <p:sp>
        <p:nvSpPr>
          <p:cNvPr id="8" name="Прямоугольник 7"/>
          <p:cNvSpPr/>
          <p:nvPr/>
        </p:nvSpPr>
        <p:spPr>
          <a:xfrm>
            <a:off x="3085527" y="4512439"/>
            <a:ext cx="1906664" cy="1743075"/>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ОСНОВНЫЕ ПРАВА И ОБЯЗАННОСТИ </a:t>
            </a:r>
            <a:r>
              <a:rPr lang="ru-RU" sz="1400" dirty="0">
                <a:solidFill>
                  <a:schemeClr val="tx1"/>
                </a:solidFill>
              </a:rPr>
              <a:t>ГОСУДАРСТВЕННОГО </a:t>
            </a:r>
            <a:r>
              <a:rPr lang="ru-RU" sz="1400" dirty="0" smtClean="0">
                <a:solidFill>
                  <a:schemeClr val="tx1"/>
                </a:solidFill>
              </a:rPr>
              <a:t>ЗАКАЗЧИКА, ГОЛОВНОГО ИСПОЛНИТЕЛЯ, ИСПОЛНИТЕЛЯ</a:t>
            </a:r>
            <a:endParaRPr lang="ru-RU" sz="1400" dirty="0">
              <a:solidFill>
                <a:schemeClr val="tx1"/>
              </a:solidFill>
            </a:endParaRPr>
          </a:p>
        </p:txBody>
      </p:sp>
      <p:sp>
        <p:nvSpPr>
          <p:cNvPr id="9" name="Прямоугольник 8"/>
          <p:cNvSpPr/>
          <p:nvPr/>
        </p:nvSpPr>
        <p:spPr>
          <a:xfrm>
            <a:off x="5437306" y="4512432"/>
            <a:ext cx="1906665" cy="1743075"/>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ПОЛНОМОЧИЯ ФЕДЕРАЛЬНОГО КАЗНАЧЕЙСТВА </a:t>
            </a:r>
            <a:endParaRPr lang="ru-RU" sz="1400" dirty="0">
              <a:solidFill>
                <a:schemeClr val="tx1"/>
              </a:solidFill>
            </a:endParaRPr>
          </a:p>
        </p:txBody>
      </p:sp>
      <p:sp>
        <p:nvSpPr>
          <p:cNvPr id="10" name="Прямоугольник 9"/>
          <p:cNvSpPr/>
          <p:nvPr/>
        </p:nvSpPr>
        <p:spPr>
          <a:xfrm>
            <a:off x="7807035" y="4512435"/>
            <a:ext cx="1850165" cy="1743075"/>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РЕЖИМ ИСПОЛЬЗОВАНИЯ ЛИЦЕВОГО СЧЕТА</a:t>
            </a:r>
          </a:p>
        </p:txBody>
      </p:sp>
      <p:sp>
        <p:nvSpPr>
          <p:cNvPr id="11" name="Прямоугольник 10"/>
          <p:cNvSpPr/>
          <p:nvPr/>
        </p:nvSpPr>
        <p:spPr>
          <a:xfrm>
            <a:off x="10102770" y="4512436"/>
            <a:ext cx="1906665" cy="1743075"/>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САНКЦИОНИРОВАНИЕ ОПЕРАЦИЙ ПРИ РАСЧЕТАХ ПО ГОСУДАРСТВЕННОМУ ОБОРОННОМУ ЗАКАЗУ</a:t>
            </a:r>
          </a:p>
        </p:txBody>
      </p:sp>
      <p:cxnSp>
        <p:nvCxnSpPr>
          <p:cNvPr id="15" name="Прямая соединительная линия 14"/>
          <p:cNvCxnSpPr/>
          <p:nvPr/>
        </p:nvCxnSpPr>
        <p:spPr>
          <a:xfrm>
            <a:off x="1665943" y="4085863"/>
            <a:ext cx="93901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endCxn id="11" idx="0"/>
          </p:cNvCxnSpPr>
          <p:nvPr/>
        </p:nvCxnSpPr>
        <p:spPr>
          <a:xfrm>
            <a:off x="11056102" y="4085863"/>
            <a:ext cx="1" cy="426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a:stCxn id="10" idx="0"/>
          </p:cNvCxnSpPr>
          <p:nvPr/>
        </p:nvCxnSpPr>
        <p:spPr>
          <a:xfrm flipH="1" flipV="1">
            <a:off x="8732117" y="4085863"/>
            <a:ext cx="1" cy="426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a:stCxn id="9" idx="0"/>
          </p:cNvCxnSpPr>
          <p:nvPr/>
        </p:nvCxnSpPr>
        <p:spPr>
          <a:xfrm flipH="1" flipV="1">
            <a:off x="6390638" y="4085863"/>
            <a:ext cx="1" cy="426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a:stCxn id="8" idx="0"/>
          </p:cNvCxnSpPr>
          <p:nvPr/>
        </p:nvCxnSpPr>
        <p:spPr>
          <a:xfrm flipV="1">
            <a:off x="4038859" y="4085863"/>
            <a:ext cx="0" cy="426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a:stCxn id="7" idx="0"/>
          </p:cNvCxnSpPr>
          <p:nvPr/>
        </p:nvCxnSpPr>
        <p:spPr>
          <a:xfrm flipH="1" flipV="1">
            <a:off x="1665943" y="4085863"/>
            <a:ext cx="1" cy="42657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106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47EA9584-6FC9-446B-89E9-C9D48C4D1663}" type="slidenum">
              <a:rPr lang="ru-RU" smtClean="0"/>
              <a:pPr>
                <a:defRPr/>
              </a:pPr>
              <a:t>13</a:t>
            </a:fld>
            <a:endParaRPr lang="ru-RU"/>
          </a:p>
        </p:txBody>
      </p:sp>
      <p:sp>
        <p:nvSpPr>
          <p:cNvPr id="4" name="TextBox 101"/>
          <p:cNvSpPr txBox="1">
            <a:spLocks noChangeArrowheads="1"/>
          </p:cNvSpPr>
          <p:nvPr/>
        </p:nvSpPr>
        <p:spPr bwMode="auto">
          <a:xfrm>
            <a:off x="6189821" y="364919"/>
            <a:ext cx="6306979"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a:lnSpc>
                <a:spcPct val="100000"/>
              </a:lnSpc>
              <a:spcBef>
                <a:spcPct val="0"/>
              </a:spcBef>
              <a:buFontTx/>
              <a:buNone/>
            </a:pPr>
            <a:r>
              <a:rPr lang="ru-RU" altLang="ru-RU"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ПРОЕКТ ПОСТАНОВЛЕНИЯ ПРАВИТЕЛЬСТВА РОССИЙСКОЙ ФЕДЕРАЦИИ О КАЗНАЧЕЙСКОМ СОПРОВОЖДЕНИИ ГОСУДАРСТВЕННОГО ОБОРОННОГО ЗАКАЗА </a:t>
            </a:r>
            <a:endParaRPr lang="ru-RU" alt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1920938236"/>
              </p:ext>
            </p:extLst>
          </p:nvPr>
        </p:nvGraphicFramePr>
        <p:xfrm>
          <a:off x="863081" y="2638706"/>
          <a:ext cx="11290336" cy="3038162"/>
        </p:xfrm>
        <a:graphic>
          <a:graphicData uri="http://schemas.openxmlformats.org/drawingml/2006/table">
            <a:tbl>
              <a:tblPr firstRow="1" bandRow="1">
                <a:tableStyleId>{3B4B98B0-60AC-42C2-AFA5-B58CD77FA1E5}</a:tableStyleId>
              </a:tblPr>
              <a:tblGrid>
                <a:gridCol w="11290336"/>
              </a:tblGrid>
              <a:tr h="914722">
                <a:tc>
                  <a:txBody>
                    <a:bodyPr/>
                    <a:lstStyle/>
                    <a:p>
                      <a:pPr marL="0" marR="0" indent="0" algn="ctr" defTabSz="1097006" rtl="0" eaLnBrk="1" fontAlgn="auto" latinLnBrk="0" hangingPunct="1">
                        <a:lnSpc>
                          <a:spcPct val="100000"/>
                        </a:lnSpc>
                        <a:spcBef>
                          <a:spcPts val="1800"/>
                        </a:spcBef>
                        <a:spcAft>
                          <a:spcPts val="1800"/>
                        </a:spcAft>
                        <a:buClrTx/>
                        <a:buSzTx/>
                        <a:buFontTx/>
                        <a:buNone/>
                        <a:tabLst/>
                        <a:defRPr/>
                      </a:pPr>
                      <a:r>
                        <a:rPr lang="ru-RU" sz="2400" dirty="0" smtClean="0"/>
                        <a:t>ОБЩИЕ ПОЛОЖЕНИЯ</a:t>
                      </a:r>
                    </a:p>
                  </a:txBody>
                  <a:tcPr anchor="ctr"/>
                </a:tc>
              </a:tr>
              <a:tr h="370840">
                <a:tc>
                  <a:txBody>
                    <a:bodyPr/>
                    <a:lstStyle/>
                    <a:p>
                      <a:pPr marL="358775" indent="-358775"/>
                      <a:r>
                        <a:rPr lang="ru-RU" sz="1800" dirty="0" smtClean="0"/>
                        <a:t>1.    Перечень целевых средств по государственному оборонному заказу, подлежащих</a:t>
                      </a:r>
                      <a:r>
                        <a:rPr lang="ru-RU" sz="1800" baseline="0" dirty="0" smtClean="0"/>
                        <a:t> казначейскому сопровождению;</a:t>
                      </a:r>
                      <a:endParaRPr lang="ru-RU" sz="1800" dirty="0"/>
                    </a:p>
                  </a:txBody>
                  <a:tcPr/>
                </a:tc>
              </a:tr>
              <a:tr h="370840">
                <a:tc>
                  <a:txBody>
                    <a:bodyPr/>
                    <a:lstStyle/>
                    <a:p>
                      <a:r>
                        <a:rPr lang="ru-RU" sz="1800" dirty="0" smtClean="0"/>
                        <a:t>2.    Перечень исключений;</a:t>
                      </a:r>
                      <a:endParaRPr lang="ru-RU" sz="1800" dirty="0"/>
                    </a:p>
                  </a:txBody>
                  <a:tcPr/>
                </a:tc>
              </a:tr>
              <a:tr h="370840">
                <a:tc>
                  <a:txBody>
                    <a:bodyPr/>
                    <a:lstStyle/>
                    <a:p>
                      <a:r>
                        <a:rPr lang="ru-RU" sz="1800" dirty="0" smtClean="0"/>
                        <a:t>3.    Что обеспечивается при казначейском сопровождении</a:t>
                      </a:r>
                      <a:r>
                        <a:rPr lang="ru-RU" sz="1800" baseline="0" dirty="0" smtClean="0"/>
                        <a:t> государственного оборонного заказа;</a:t>
                      </a:r>
                      <a:endParaRPr lang="ru-RU" sz="1800" dirty="0"/>
                    </a:p>
                  </a:txBody>
                  <a:tcPr/>
                </a:tc>
              </a:tr>
              <a:tr h="370840">
                <a:tc>
                  <a:txBody>
                    <a:bodyPr/>
                    <a:lstStyle/>
                    <a:p>
                      <a:r>
                        <a:rPr lang="ru-RU" sz="1800" dirty="0" smtClean="0"/>
                        <a:t>4.    Положения о присвоении идентификатора</a:t>
                      </a:r>
                      <a:r>
                        <a:rPr lang="ru-RU" sz="1800" baseline="0" dirty="0" smtClean="0"/>
                        <a:t> государственного контракта</a:t>
                      </a:r>
                      <a:endParaRPr lang="ru-RU" sz="1800" dirty="0"/>
                    </a:p>
                  </a:txBody>
                  <a:tcPr/>
                </a:tc>
              </a:tr>
              <a:tr h="370840">
                <a:tc>
                  <a:txBody>
                    <a:bodyPr/>
                    <a:lstStyle/>
                    <a:p>
                      <a:pPr marL="358775" indent="-358775"/>
                      <a:endParaRPr lang="ru-RU" sz="1800" dirty="0"/>
                    </a:p>
                  </a:txBody>
                  <a:tcPr/>
                </a:tc>
              </a:tr>
            </a:tbl>
          </a:graphicData>
        </a:graphic>
      </p:graphicFrame>
    </p:spTree>
    <p:extLst>
      <p:ext uri="{BB962C8B-B14F-4D97-AF65-F5344CB8AC3E}">
        <p14:creationId xmlns:p14="http://schemas.microsoft.com/office/powerpoint/2010/main" val="1632626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47EA9584-6FC9-446B-89E9-C9D48C4D1663}" type="slidenum">
              <a:rPr lang="ru-RU" smtClean="0"/>
              <a:pPr>
                <a:defRPr/>
              </a:pPr>
              <a:t>14</a:t>
            </a:fld>
            <a:endParaRPr lang="ru-RU"/>
          </a:p>
        </p:txBody>
      </p:sp>
      <p:sp>
        <p:nvSpPr>
          <p:cNvPr id="4" name="TextBox 101"/>
          <p:cNvSpPr txBox="1">
            <a:spLocks noChangeArrowheads="1"/>
          </p:cNvSpPr>
          <p:nvPr/>
        </p:nvSpPr>
        <p:spPr bwMode="auto">
          <a:xfrm>
            <a:off x="4699323" y="364919"/>
            <a:ext cx="7797478" cy="92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a:lnSpc>
                <a:spcPct val="100000"/>
              </a:lnSpc>
              <a:spcBef>
                <a:spcPct val="0"/>
              </a:spcBef>
              <a:buFontTx/>
              <a:buNone/>
            </a:pPr>
            <a:r>
              <a:rPr lang="ru-RU" altLang="ru-RU"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ПРОЕКТ ПОСТАНОВЛЕНИЯ ПРАВИТЕЛЬСТВА РОССИЙСКОЙ ФЕДЕРАЦИИ О КАЗНАЧЕЙСКОМ СОПРОВОЖДЕНИИ ГОСУДАРСТВЕННОГО ОБОРОННОГО ЗАКАЗА </a:t>
            </a:r>
            <a:endParaRPr lang="ru-RU" alt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20" name="Таблица 19"/>
          <p:cNvGraphicFramePr>
            <a:graphicFrameLocks noGrp="1"/>
          </p:cNvGraphicFramePr>
          <p:nvPr>
            <p:extLst>
              <p:ext uri="{D42A27DB-BD31-4B8C-83A1-F6EECF244321}">
                <p14:modId xmlns:p14="http://schemas.microsoft.com/office/powerpoint/2010/main" val="955347808"/>
              </p:ext>
            </p:extLst>
          </p:nvPr>
        </p:nvGraphicFramePr>
        <p:xfrm>
          <a:off x="505427" y="1614204"/>
          <a:ext cx="12103261" cy="7579360"/>
        </p:xfrm>
        <a:graphic>
          <a:graphicData uri="http://schemas.openxmlformats.org/drawingml/2006/table">
            <a:tbl>
              <a:tblPr firstRow="1" bandRow="1">
                <a:tableStyleId>{3B4B98B0-60AC-42C2-AFA5-B58CD77FA1E5}</a:tableStyleId>
              </a:tblPr>
              <a:tblGrid>
                <a:gridCol w="12103261"/>
              </a:tblGrid>
              <a:tr h="370840">
                <a:tc>
                  <a:txBody>
                    <a:bodyPr/>
                    <a:lstStyle/>
                    <a:p>
                      <a:pPr marL="0" marR="0" indent="0" algn="ctr" defTabSz="1097006" rtl="0" eaLnBrk="1" fontAlgn="auto" latinLnBrk="0" hangingPunct="1">
                        <a:lnSpc>
                          <a:spcPct val="100000"/>
                        </a:lnSpc>
                        <a:spcBef>
                          <a:spcPts val="0"/>
                        </a:spcBef>
                        <a:spcAft>
                          <a:spcPts val="0"/>
                        </a:spcAft>
                        <a:buClrTx/>
                        <a:buSzTx/>
                        <a:buFontTx/>
                        <a:buNone/>
                        <a:tabLst/>
                        <a:defRPr/>
                      </a:pPr>
                      <a:r>
                        <a:rPr lang="ru-RU" sz="1800" dirty="0" smtClean="0"/>
                        <a:t>ОСНОВНЫЕ ПРАВА И ОБЯЗАННОСТИ ГОСУДАРСТВЕННОГО ЗАКАЗЧИКА, ГОЛОВНОГО ИСПОЛНИТЕЛЯ, ИСПОЛНИТЕЛЯ</a:t>
                      </a:r>
                    </a:p>
                  </a:txBody>
                  <a:tcPr anchor="ctr"/>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100" b="1" i="0" u="none" strike="noStrike" kern="1200" cap="none" spc="0" normalizeH="0" baseline="0" noProof="0" dirty="0" smtClean="0">
                          <a:ln>
                            <a:noFill/>
                          </a:ln>
                          <a:solidFill>
                            <a:prstClr val="black"/>
                          </a:solidFill>
                          <a:effectLst/>
                          <a:uLnTx/>
                          <a:uFillTx/>
                          <a:latin typeface="+mn-lt"/>
                          <a:ea typeface="+mn-ea"/>
                          <a:cs typeface="+mn-cs"/>
                        </a:rPr>
                        <a:t>ПРАВА ГОСУДАРСТВЕННОГО ЗАКАЗЧИКА: </a:t>
                      </a:r>
                    </a:p>
                    <a:p>
                      <a:pPr marL="342900" marR="0" lvl="0" indent="-342900" algn="l" defTabSz="914400" rtl="0" eaLnBrk="1" fontAlgn="base" latinLnBrk="0" hangingPunct="1">
                        <a:lnSpc>
                          <a:spcPct val="100000"/>
                        </a:lnSpc>
                        <a:spcBef>
                          <a:spcPts val="600"/>
                        </a:spcBef>
                        <a:spcAft>
                          <a:spcPct val="0"/>
                        </a:spcAft>
                        <a:buClrTx/>
                        <a:buSzTx/>
                        <a:buFont typeface="+mj-lt"/>
                        <a:buAutoNum type="alphaUcPeriod"/>
                        <a:tabLst/>
                        <a:defRPr/>
                      </a:pPr>
                      <a:r>
                        <a:rPr kumimoji="0" lang="ru-RU" sz="1100" b="0" i="0" u="none" strike="noStrike" kern="1200" cap="none" spc="0" normalizeH="0" baseline="0" noProof="0" dirty="0" smtClean="0">
                          <a:ln>
                            <a:noFill/>
                          </a:ln>
                          <a:solidFill>
                            <a:prstClr val="black"/>
                          </a:solidFill>
                          <a:effectLst/>
                          <a:uLnTx/>
                          <a:uFillTx/>
                          <a:latin typeface="+mn-lt"/>
                          <a:ea typeface="+mn-ea"/>
                          <a:cs typeface="+mn-cs"/>
                        </a:rPr>
                        <a:t>получать информацию об операциях на лицевых счетах, открытых государственному заказчику, головному исполнителю, исполнителю в ТОФК в рамках исполнения заключенных им ГК;</a:t>
                      </a:r>
                    </a:p>
                    <a:p>
                      <a:pPr marL="342900" marR="0" lvl="0" indent="-342900" algn="l" defTabSz="914400" rtl="0" eaLnBrk="1" fontAlgn="base" latinLnBrk="0" hangingPunct="1">
                        <a:lnSpc>
                          <a:spcPct val="100000"/>
                        </a:lnSpc>
                        <a:spcBef>
                          <a:spcPct val="0"/>
                        </a:spcBef>
                        <a:spcAft>
                          <a:spcPct val="0"/>
                        </a:spcAft>
                        <a:buClrTx/>
                        <a:buSzTx/>
                        <a:buFont typeface="+mj-lt"/>
                        <a:buAutoNum type="alphaUcPeriod"/>
                        <a:tabLst/>
                        <a:defRPr/>
                      </a:pPr>
                      <a:r>
                        <a:rPr kumimoji="0" lang="ru-RU" sz="1100" b="0" i="0" u="none" strike="noStrike" kern="1200" cap="none" spc="0" normalizeH="0" baseline="0" noProof="0" dirty="0" smtClean="0">
                          <a:ln>
                            <a:noFill/>
                          </a:ln>
                          <a:solidFill>
                            <a:prstClr val="black"/>
                          </a:solidFill>
                          <a:effectLst/>
                          <a:uLnTx/>
                          <a:uFillTx/>
                          <a:latin typeface="+mn-lt"/>
                          <a:ea typeface="+mn-ea"/>
                          <a:cs typeface="+mn-cs"/>
                        </a:rPr>
                        <a:t>получать доступ к сведениям о кооперации;</a:t>
                      </a:r>
                    </a:p>
                    <a:p>
                      <a:pPr marL="342900" marR="0" lvl="0" indent="-342900" algn="l" defTabSz="914400" rtl="0" eaLnBrk="1" fontAlgn="base" latinLnBrk="0" hangingPunct="1">
                        <a:lnSpc>
                          <a:spcPct val="100000"/>
                        </a:lnSpc>
                        <a:spcBef>
                          <a:spcPct val="0"/>
                        </a:spcBef>
                        <a:spcAft>
                          <a:spcPct val="0"/>
                        </a:spcAft>
                        <a:buClrTx/>
                        <a:buSzTx/>
                        <a:buFont typeface="+mj-lt"/>
                        <a:buAutoNum type="alphaUcPeriod"/>
                        <a:tabLst/>
                        <a:defRPr/>
                      </a:pPr>
                      <a:r>
                        <a:rPr kumimoji="0" lang="ru-RU" sz="1100" b="0" i="0" u="none" strike="noStrike" kern="1200" cap="none" spc="0" normalizeH="0" baseline="0" noProof="0" dirty="0" smtClean="0">
                          <a:ln>
                            <a:noFill/>
                          </a:ln>
                          <a:solidFill>
                            <a:prstClr val="black"/>
                          </a:solidFill>
                          <a:effectLst/>
                          <a:uLnTx/>
                          <a:uFillTx/>
                          <a:latin typeface="+mn-lt"/>
                          <a:ea typeface="+mn-ea"/>
                          <a:cs typeface="+mn-cs"/>
                        </a:rPr>
                        <a:t>иные права.</a:t>
                      </a:r>
                    </a:p>
                  </a:txBody>
                  <a:tcPr/>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100" b="1" i="0" u="none" strike="noStrike" kern="1200" cap="none" spc="0" normalizeH="0" baseline="0" noProof="0" dirty="0" smtClean="0">
                          <a:ln>
                            <a:noFill/>
                          </a:ln>
                          <a:solidFill>
                            <a:prstClr val="black"/>
                          </a:solidFill>
                          <a:effectLst/>
                          <a:uLnTx/>
                          <a:uFillTx/>
                          <a:latin typeface="+mn-lt"/>
                          <a:ea typeface="+mn-ea"/>
                          <a:cs typeface="+mn-cs"/>
                        </a:rPr>
                        <a:t>ОБЯЗАННОСТИ ГОСУДАРСТВЕННОГО ЗАКАЗЧИКА:</a:t>
                      </a:r>
                    </a:p>
                    <a:p>
                      <a:pPr marL="342900" marR="0" lvl="0" indent="-342900" algn="l" defTabSz="914400" rtl="0" eaLnBrk="1" fontAlgn="base" latinLnBrk="0" hangingPunct="1">
                        <a:lnSpc>
                          <a:spcPct val="100000"/>
                        </a:lnSpc>
                        <a:spcBef>
                          <a:spcPts val="600"/>
                        </a:spcBef>
                        <a:spcAft>
                          <a:spcPct val="0"/>
                        </a:spcAft>
                        <a:buClrTx/>
                        <a:buSzTx/>
                        <a:buFont typeface="+mj-lt"/>
                        <a:buAutoNum type="alphaUcPeriod"/>
                        <a:tabLst/>
                        <a:defRPr/>
                      </a:pPr>
                      <a:r>
                        <a:rPr kumimoji="0" lang="ru-RU" sz="1100" b="0" i="0" u="none" strike="noStrike" kern="1200" cap="none" spc="0" normalizeH="0" baseline="0" noProof="0" dirty="0" smtClean="0">
                          <a:ln>
                            <a:noFill/>
                          </a:ln>
                          <a:solidFill>
                            <a:prstClr val="black"/>
                          </a:solidFill>
                          <a:effectLst/>
                          <a:uLnTx/>
                          <a:uFillTx/>
                          <a:latin typeface="+mn-lt"/>
                          <a:ea typeface="+mn-ea"/>
                          <a:cs typeface="+mn-cs"/>
                        </a:rPr>
                        <a:t>включать в ГК условие об осуществлении КС ГОЗ;</a:t>
                      </a:r>
                    </a:p>
                    <a:p>
                      <a:pPr marL="342900" marR="0" lvl="0" indent="-342900" algn="l" defTabSz="914400" rtl="0" eaLnBrk="1" fontAlgn="base" latinLnBrk="0" hangingPunct="1">
                        <a:lnSpc>
                          <a:spcPct val="100000"/>
                        </a:lnSpc>
                        <a:spcBef>
                          <a:spcPct val="0"/>
                        </a:spcBef>
                        <a:spcAft>
                          <a:spcPct val="0"/>
                        </a:spcAft>
                        <a:buClrTx/>
                        <a:buSzTx/>
                        <a:buFont typeface="+mj-lt"/>
                        <a:buAutoNum type="alphaUcPeriod"/>
                        <a:tabLst/>
                        <a:defRPr/>
                      </a:pPr>
                      <a:r>
                        <a:rPr kumimoji="0" lang="ru-RU" sz="1100" b="0" i="0" u="none" strike="noStrike" kern="1200" cap="none" spc="0" normalizeH="0" baseline="0" noProof="0" dirty="0" smtClean="0">
                          <a:ln>
                            <a:noFill/>
                          </a:ln>
                          <a:solidFill>
                            <a:prstClr val="black"/>
                          </a:solidFill>
                          <a:effectLst/>
                          <a:uLnTx/>
                          <a:uFillTx/>
                          <a:latin typeface="+mn-lt"/>
                          <a:ea typeface="+mn-ea"/>
                          <a:cs typeface="+mn-cs"/>
                        </a:rPr>
                        <a:t>использовать для расчетов по ГК лицевой счет, открываемый в ТОФК;</a:t>
                      </a:r>
                    </a:p>
                    <a:p>
                      <a:pPr marL="342900" marR="0" lvl="0" indent="-342900" algn="l" defTabSz="914400" rtl="0" eaLnBrk="1" fontAlgn="base" latinLnBrk="0" hangingPunct="1">
                        <a:lnSpc>
                          <a:spcPct val="100000"/>
                        </a:lnSpc>
                        <a:spcBef>
                          <a:spcPct val="0"/>
                        </a:spcBef>
                        <a:spcAft>
                          <a:spcPct val="0"/>
                        </a:spcAft>
                        <a:buClrTx/>
                        <a:buSzTx/>
                        <a:buFont typeface="+mj-lt"/>
                        <a:buAutoNum type="alphaUcPeriod"/>
                        <a:tabLst/>
                        <a:defRPr/>
                      </a:pPr>
                      <a:r>
                        <a:rPr kumimoji="0" lang="ru-RU" sz="1100" b="0" i="0" u="none" strike="noStrike" kern="1200" cap="none" spc="0" normalizeH="0" baseline="0" noProof="0" dirty="0" smtClean="0">
                          <a:ln>
                            <a:noFill/>
                          </a:ln>
                          <a:solidFill>
                            <a:prstClr val="black"/>
                          </a:solidFill>
                          <a:effectLst/>
                          <a:uLnTx/>
                          <a:uFillTx/>
                          <a:latin typeface="+mn-lt"/>
                          <a:ea typeface="+mn-ea"/>
                          <a:cs typeface="+mn-cs"/>
                        </a:rPr>
                        <a:t>указывать идентификатор ГК в ГК и платежных документах;</a:t>
                      </a:r>
                    </a:p>
                    <a:p>
                      <a:pPr marL="342900" marR="0" lvl="0" indent="-342900" algn="l" defTabSz="914400" rtl="0" eaLnBrk="1" fontAlgn="base" latinLnBrk="0" hangingPunct="1">
                        <a:lnSpc>
                          <a:spcPct val="100000"/>
                        </a:lnSpc>
                        <a:spcBef>
                          <a:spcPct val="0"/>
                        </a:spcBef>
                        <a:spcAft>
                          <a:spcPct val="0"/>
                        </a:spcAft>
                        <a:buClrTx/>
                        <a:buSzTx/>
                        <a:buFont typeface="+mj-lt"/>
                        <a:buAutoNum type="alphaUcPeriod"/>
                        <a:tabLst/>
                        <a:defRPr/>
                      </a:pPr>
                      <a:r>
                        <a:rPr kumimoji="0" lang="ru-RU" sz="1100" b="0" i="0" u="none" strike="noStrike" kern="1200" cap="none" spc="0" normalizeH="0" baseline="0" noProof="0" dirty="0" smtClean="0">
                          <a:ln>
                            <a:noFill/>
                          </a:ln>
                          <a:solidFill>
                            <a:prstClr val="black"/>
                          </a:solidFill>
                          <a:effectLst/>
                          <a:uLnTx/>
                          <a:uFillTx/>
                          <a:latin typeface="+mn-lt"/>
                          <a:ea typeface="+mn-ea"/>
                          <a:cs typeface="+mn-cs"/>
                        </a:rPr>
                        <a:t>направлять в ФК уведомление о полном исполнении ГК;</a:t>
                      </a:r>
                    </a:p>
                    <a:p>
                      <a:pPr marL="342900" marR="0" lvl="0" indent="-342900" algn="l" defTabSz="914400" rtl="0" eaLnBrk="1" fontAlgn="base" latinLnBrk="0" hangingPunct="1">
                        <a:lnSpc>
                          <a:spcPct val="100000"/>
                        </a:lnSpc>
                        <a:spcBef>
                          <a:spcPct val="0"/>
                        </a:spcBef>
                        <a:spcAft>
                          <a:spcPct val="0"/>
                        </a:spcAft>
                        <a:buClrTx/>
                        <a:buSzTx/>
                        <a:buFont typeface="+mj-lt"/>
                        <a:buAutoNum type="alphaUcPeriod"/>
                        <a:tabLst/>
                        <a:defRPr/>
                      </a:pPr>
                      <a:r>
                        <a:rPr kumimoji="0" lang="ru-RU" sz="1100" b="0" i="0" u="none" strike="noStrike" kern="1200" cap="none" spc="0" normalizeH="0" baseline="0" noProof="0" dirty="0" smtClean="0">
                          <a:ln>
                            <a:noFill/>
                          </a:ln>
                          <a:solidFill>
                            <a:prstClr val="black"/>
                          </a:solidFill>
                          <a:effectLst/>
                          <a:uLnTx/>
                          <a:uFillTx/>
                          <a:latin typeface="+mn-lt"/>
                          <a:ea typeface="+mn-ea"/>
                          <a:cs typeface="+mn-cs"/>
                        </a:rPr>
                        <a:t>исполнять иные обязанности в соответствии с законодательством РФ.</a:t>
                      </a:r>
                    </a:p>
                  </a:txBody>
                  <a:tcPr/>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100" b="1" i="0" u="none" strike="noStrike" kern="1200" cap="none" spc="0" normalizeH="0" baseline="0" noProof="0" dirty="0" smtClean="0">
                          <a:ln>
                            <a:noFill/>
                          </a:ln>
                          <a:solidFill>
                            <a:prstClr val="black"/>
                          </a:solidFill>
                          <a:effectLst/>
                          <a:uLnTx/>
                          <a:uFillTx/>
                          <a:latin typeface="+mn-lt"/>
                          <a:ea typeface="+mn-ea"/>
                          <a:cs typeface="+mn-cs"/>
                        </a:rPr>
                        <a:t>ПРАВА ГОЛОВНОГО ИСПОЛНИТЕЛЯ: </a:t>
                      </a:r>
                    </a:p>
                    <a:p>
                      <a:pPr marL="342900" marR="0" lvl="0" indent="-342900" algn="l" defTabSz="914400" rtl="0" eaLnBrk="1" fontAlgn="base" latinLnBrk="0" hangingPunct="1">
                        <a:lnSpc>
                          <a:spcPct val="100000"/>
                        </a:lnSpc>
                        <a:spcBef>
                          <a:spcPts val="600"/>
                        </a:spcBef>
                        <a:spcAft>
                          <a:spcPct val="0"/>
                        </a:spcAft>
                        <a:buClrTx/>
                        <a:buSzTx/>
                        <a:buFont typeface="+mj-lt"/>
                        <a:buAutoNum type="alphaUcPeriod"/>
                        <a:tabLst/>
                        <a:defRPr/>
                      </a:pPr>
                      <a:r>
                        <a:rPr kumimoji="0" lang="ru-RU" sz="1100" b="0" i="0" u="none" strike="noStrike" kern="1200" cap="none" spc="0" normalizeH="0" baseline="0" noProof="0" dirty="0" smtClean="0">
                          <a:ln>
                            <a:noFill/>
                          </a:ln>
                          <a:solidFill>
                            <a:prstClr val="black"/>
                          </a:solidFill>
                          <a:effectLst/>
                          <a:uLnTx/>
                          <a:uFillTx/>
                          <a:latin typeface="+mn-lt"/>
                          <a:ea typeface="+mn-ea"/>
                          <a:cs typeface="+mn-cs"/>
                        </a:rPr>
                        <a:t>получать информацию об операциях на лицевых счетах, открытых головному исполнителю, исполнителю в ТОФК в рамках исполнения заключенных им ГК и о контрактах  заключенных в рамках его кооперации;</a:t>
                      </a:r>
                    </a:p>
                    <a:p>
                      <a:pPr marL="342900" marR="0" lvl="0" indent="-342900" algn="l" defTabSz="914400" rtl="0" eaLnBrk="1" fontAlgn="base" latinLnBrk="0" hangingPunct="1">
                        <a:lnSpc>
                          <a:spcPct val="100000"/>
                        </a:lnSpc>
                        <a:spcBef>
                          <a:spcPct val="0"/>
                        </a:spcBef>
                        <a:spcAft>
                          <a:spcPct val="0"/>
                        </a:spcAft>
                        <a:buClrTx/>
                        <a:buSzTx/>
                        <a:buFont typeface="+mj-lt"/>
                        <a:buAutoNum type="alphaUcPeriod"/>
                        <a:tabLst/>
                        <a:defRPr/>
                      </a:pPr>
                      <a:r>
                        <a:rPr kumimoji="0" lang="ru-RU" sz="1100" b="0" i="0" u="none" strike="noStrike" kern="1200" cap="none" spc="0" normalizeH="0" baseline="0" noProof="0" dirty="0" smtClean="0">
                          <a:ln>
                            <a:noFill/>
                          </a:ln>
                          <a:solidFill>
                            <a:prstClr val="black"/>
                          </a:solidFill>
                          <a:effectLst/>
                          <a:uLnTx/>
                          <a:uFillTx/>
                          <a:latin typeface="+mn-lt"/>
                          <a:ea typeface="+mn-ea"/>
                          <a:cs typeface="+mn-cs"/>
                        </a:rPr>
                        <a:t>включать по согласованию с государственным заказчиком в ГК условие о возмещении (компенсации) в пределах цены ГК, понесенных головным исполнителем за счет собственных средств расходов;</a:t>
                      </a:r>
                    </a:p>
                    <a:p>
                      <a:pPr marL="342900" marR="0" lvl="0" indent="-342900" algn="l" defTabSz="914400" rtl="0" eaLnBrk="1" fontAlgn="base" latinLnBrk="0" hangingPunct="1">
                        <a:lnSpc>
                          <a:spcPct val="100000"/>
                        </a:lnSpc>
                        <a:spcBef>
                          <a:spcPct val="0"/>
                        </a:spcBef>
                        <a:spcAft>
                          <a:spcPct val="0"/>
                        </a:spcAft>
                        <a:buClrTx/>
                        <a:buSzTx/>
                        <a:buFont typeface="+mj-lt"/>
                        <a:buAutoNum type="alphaUcPeriod"/>
                        <a:tabLst/>
                        <a:defRPr/>
                      </a:pPr>
                      <a:r>
                        <a:rPr kumimoji="0" lang="ru-RU" sz="1100" b="0" i="0" u="none" strike="noStrike" kern="1200" cap="none" spc="0" normalizeH="0" baseline="0" noProof="0" dirty="0" smtClean="0">
                          <a:ln>
                            <a:noFill/>
                          </a:ln>
                          <a:solidFill>
                            <a:prstClr val="black"/>
                          </a:solidFill>
                          <a:effectLst/>
                          <a:uLnTx/>
                          <a:uFillTx/>
                          <a:latin typeface="+mn-lt"/>
                          <a:ea typeface="+mn-ea"/>
                          <a:cs typeface="+mn-cs"/>
                        </a:rPr>
                        <a:t>включать в контракт с исполнителем условие о возмещении (компенсации) после исполнения контракта в пределах цены контракта, понесенных исполнителем за счет собственных средств расходов, связанных с формирование запасов продукция , сырья и т.п.;</a:t>
                      </a:r>
                    </a:p>
                    <a:p>
                      <a:pPr marL="342900" marR="0" lvl="0" indent="-342900" algn="l" defTabSz="914400" rtl="0" eaLnBrk="1" fontAlgn="base" latinLnBrk="0" hangingPunct="1">
                        <a:lnSpc>
                          <a:spcPct val="100000"/>
                        </a:lnSpc>
                        <a:spcBef>
                          <a:spcPct val="0"/>
                        </a:spcBef>
                        <a:spcAft>
                          <a:spcPct val="0"/>
                        </a:spcAft>
                        <a:buClrTx/>
                        <a:buSzTx/>
                        <a:buFont typeface="+mj-lt"/>
                        <a:buAutoNum type="alphaUcPeriod"/>
                        <a:tabLst/>
                        <a:defRPr/>
                      </a:pPr>
                      <a:r>
                        <a:rPr kumimoji="0" lang="ru-RU" sz="1100" b="0" i="0" u="none" strike="noStrike" kern="1200" cap="none" spc="0" normalizeH="0" baseline="0" noProof="0" dirty="0" smtClean="0">
                          <a:ln>
                            <a:noFill/>
                          </a:ln>
                          <a:solidFill>
                            <a:prstClr val="black"/>
                          </a:solidFill>
                          <a:effectLst/>
                          <a:uLnTx/>
                          <a:uFillTx/>
                          <a:latin typeface="+mn-lt"/>
                          <a:ea typeface="+mn-ea"/>
                          <a:cs typeface="+mn-cs"/>
                        </a:rPr>
                        <a:t>иные права.</a:t>
                      </a:r>
                    </a:p>
                  </a:txBody>
                  <a:tcPr/>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100" b="1" i="0" u="none" strike="noStrike" kern="1200" cap="none" spc="0" normalizeH="0" baseline="0" noProof="0" dirty="0" smtClean="0">
                          <a:ln>
                            <a:noFill/>
                          </a:ln>
                          <a:solidFill>
                            <a:prstClr val="black"/>
                          </a:solidFill>
                          <a:effectLst/>
                          <a:uLnTx/>
                          <a:uFillTx/>
                          <a:latin typeface="+mn-lt"/>
                          <a:ea typeface="+mn-ea"/>
                          <a:cs typeface="+mn-cs"/>
                        </a:rPr>
                        <a:t>ОБЯЗАННОСТИ ГОЛОВНОГО ИСПОЛНИТЕЛЯ:</a:t>
                      </a:r>
                    </a:p>
                    <a:p>
                      <a:pPr marL="342900" marR="0" lvl="0" indent="-342900" algn="l" defTabSz="914400" rtl="0" eaLnBrk="1" fontAlgn="base" latinLnBrk="0" hangingPunct="1">
                        <a:lnSpc>
                          <a:spcPct val="100000"/>
                        </a:lnSpc>
                        <a:spcBef>
                          <a:spcPts val="600"/>
                        </a:spcBef>
                        <a:spcAft>
                          <a:spcPct val="0"/>
                        </a:spcAft>
                        <a:buClrTx/>
                        <a:buSzTx/>
                        <a:buFont typeface="+mj-lt"/>
                        <a:buAutoNum type="alphaUcPeriod"/>
                        <a:tabLst/>
                        <a:defRPr/>
                      </a:pPr>
                      <a:r>
                        <a:rPr kumimoji="0" lang="ru-RU" sz="1100" b="0" i="0" u="none" strike="noStrike" kern="1200" cap="none" spc="0" normalizeH="0" baseline="0" noProof="0" dirty="0" smtClean="0">
                          <a:ln>
                            <a:noFill/>
                          </a:ln>
                          <a:solidFill>
                            <a:prstClr val="black"/>
                          </a:solidFill>
                          <a:effectLst/>
                          <a:uLnTx/>
                          <a:uFillTx/>
                          <a:latin typeface="+mn-lt"/>
                          <a:ea typeface="+mn-ea"/>
                          <a:cs typeface="+mn-cs"/>
                        </a:rPr>
                        <a:t>открывать лицевые счета в ТОФК;</a:t>
                      </a:r>
                    </a:p>
                    <a:p>
                      <a:pPr marL="342900" marR="0" lvl="0" indent="-342900" algn="l" defTabSz="914400" rtl="0" eaLnBrk="1" fontAlgn="base" latinLnBrk="0" hangingPunct="1">
                        <a:lnSpc>
                          <a:spcPct val="100000"/>
                        </a:lnSpc>
                        <a:spcBef>
                          <a:spcPts val="0"/>
                        </a:spcBef>
                        <a:spcAft>
                          <a:spcPct val="0"/>
                        </a:spcAft>
                        <a:buClrTx/>
                        <a:buSzTx/>
                        <a:buFont typeface="+mj-lt"/>
                        <a:buAutoNum type="alphaUcPeriod"/>
                        <a:tabLst/>
                        <a:defRPr/>
                      </a:pPr>
                      <a:r>
                        <a:rPr kumimoji="0" lang="ru-RU" sz="1100" b="0" i="0" u="none" strike="noStrike" kern="1200" cap="none" spc="0" normalizeH="0" baseline="0" noProof="0" dirty="0" smtClean="0">
                          <a:ln>
                            <a:noFill/>
                          </a:ln>
                          <a:solidFill>
                            <a:prstClr val="black"/>
                          </a:solidFill>
                          <a:effectLst/>
                          <a:uLnTx/>
                          <a:uFillTx/>
                          <a:latin typeface="+mn-lt"/>
                          <a:ea typeface="+mn-ea"/>
                          <a:cs typeface="+mn-cs"/>
                        </a:rPr>
                        <a:t>уведомлять (до заключения контракта) исполнителей, входящих в кооперацию, об осуществлении КС ГОЗ, о необходимости открытия для каждого контракта лицевого счета;</a:t>
                      </a:r>
                    </a:p>
                    <a:p>
                      <a:pPr marL="342900" marR="0" lvl="0" indent="-342900" algn="l" defTabSz="914400" rtl="0" eaLnBrk="1" fontAlgn="base" latinLnBrk="0" hangingPunct="1">
                        <a:lnSpc>
                          <a:spcPct val="100000"/>
                        </a:lnSpc>
                        <a:spcBef>
                          <a:spcPts val="0"/>
                        </a:spcBef>
                        <a:spcAft>
                          <a:spcPct val="0"/>
                        </a:spcAft>
                        <a:buClrTx/>
                        <a:buSzTx/>
                        <a:buFont typeface="+mj-lt"/>
                        <a:buAutoNum type="alphaUcPeriod"/>
                        <a:tabLst/>
                        <a:defRPr/>
                      </a:pPr>
                      <a:r>
                        <a:rPr kumimoji="0" lang="ru-RU" sz="1100" b="0" i="0" u="none" strike="noStrike" kern="1200" cap="none" spc="0" normalizeH="0" baseline="0" noProof="0" dirty="0" smtClean="0">
                          <a:ln>
                            <a:noFill/>
                          </a:ln>
                          <a:solidFill>
                            <a:prstClr val="black"/>
                          </a:solidFill>
                          <a:effectLst/>
                          <a:uLnTx/>
                          <a:uFillTx/>
                          <a:latin typeface="+mn-lt"/>
                          <a:ea typeface="+mn-ea"/>
                          <a:cs typeface="+mn-cs"/>
                        </a:rPr>
                        <a:t>указывать идентификатор ГК в ГК и платежных документах ;</a:t>
                      </a:r>
                    </a:p>
                    <a:p>
                      <a:pPr marL="342900" marR="0" lvl="0" indent="-342900" algn="l" defTabSz="914400" rtl="0" eaLnBrk="1" fontAlgn="base" latinLnBrk="0" hangingPunct="1">
                        <a:lnSpc>
                          <a:spcPct val="100000"/>
                        </a:lnSpc>
                        <a:spcBef>
                          <a:spcPts val="0"/>
                        </a:spcBef>
                        <a:spcAft>
                          <a:spcPct val="0"/>
                        </a:spcAft>
                        <a:buClrTx/>
                        <a:buSzTx/>
                        <a:buFont typeface="+mj-lt"/>
                        <a:buAutoNum type="alphaUcPeriod"/>
                        <a:tabLst/>
                        <a:defRPr/>
                      </a:pPr>
                      <a:r>
                        <a:rPr kumimoji="0" lang="ru-RU" sz="1100" b="0" i="0" u="none" strike="noStrike" kern="1200" cap="none" spc="0" normalizeH="0" baseline="0" noProof="0" dirty="0" smtClean="0">
                          <a:ln>
                            <a:noFill/>
                          </a:ln>
                          <a:solidFill>
                            <a:prstClr val="black"/>
                          </a:solidFill>
                          <a:effectLst/>
                          <a:uLnTx/>
                          <a:uFillTx/>
                          <a:latin typeface="+mn-lt"/>
                          <a:ea typeface="+mn-ea"/>
                          <a:cs typeface="+mn-cs"/>
                        </a:rPr>
                        <a:t>использовать для расчетов только лицевые  счета ;</a:t>
                      </a:r>
                    </a:p>
                    <a:p>
                      <a:pPr marL="342900" marR="0" lvl="0" indent="-342900" algn="l" defTabSz="914400" rtl="0" eaLnBrk="1" fontAlgn="base" latinLnBrk="0" hangingPunct="1">
                        <a:lnSpc>
                          <a:spcPct val="100000"/>
                        </a:lnSpc>
                        <a:spcBef>
                          <a:spcPts val="0"/>
                        </a:spcBef>
                        <a:spcAft>
                          <a:spcPct val="0"/>
                        </a:spcAft>
                        <a:buClrTx/>
                        <a:buSzTx/>
                        <a:buFont typeface="+mj-lt"/>
                        <a:buAutoNum type="alphaUcPeriod"/>
                        <a:tabLst/>
                        <a:defRPr/>
                      </a:pPr>
                      <a:r>
                        <a:rPr kumimoji="0" lang="ru-RU" sz="1100" b="0" i="0" u="none" strike="noStrike" kern="1200" cap="none" spc="0" normalizeH="0" baseline="0" noProof="0" dirty="0" smtClean="0">
                          <a:ln>
                            <a:noFill/>
                          </a:ln>
                          <a:solidFill>
                            <a:prstClr val="black"/>
                          </a:solidFill>
                          <a:effectLst/>
                          <a:uLnTx/>
                          <a:uFillTx/>
                          <a:latin typeface="+mn-lt"/>
                          <a:ea typeface="+mn-ea"/>
                          <a:cs typeface="+mn-cs"/>
                        </a:rPr>
                        <a:t>представлять в ТОФК информацию о каждом привлеченном исполнителе ;</a:t>
                      </a:r>
                    </a:p>
                    <a:p>
                      <a:pPr marL="342900" marR="0" lvl="0" indent="-342900" algn="l" defTabSz="914400" rtl="0" eaLnBrk="1" fontAlgn="base" latinLnBrk="0" hangingPunct="1">
                        <a:lnSpc>
                          <a:spcPct val="100000"/>
                        </a:lnSpc>
                        <a:spcBef>
                          <a:spcPts val="0"/>
                        </a:spcBef>
                        <a:spcAft>
                          <a:spcPct val="0"/>
                        </a:spcAft>
                        <a:buClrTx/>
                        <a:buSzTx/>
                        <a:buFont typeface="+mj-lt"/>
                        <a:buAutoNum type="alphaUcPeriod"/>
                        <a:tabLst/>
                        <a:defRPr/>
                      </a:pPr>
                      <a:r>
                        <a:rPr kumimoji="0" lang="ru-RU" sz="1100" b="0" i="0" u="none" strike="noStrike" kern="1200" cap="none" spc="0" normalizeH="0" baseline="0" noProof="0" dirty="0" smtClean="0">
                          <a:ln>
                            <a:noFill/>
                          </a:ln>
                          <a:solidFill>
                            <a:prstClr val="black"/>
                          </a:solidFill>
                          <a:effectLst/>
                          <a:uLnTx/>
                          <a:uFillTx/>
                          <a:latin typeface="+mn-lt"/>
                          <a:ea typeface="+mn-ea"/>
                          <a:cs typeface="+mn-cs"/>
                        </a:rPr>
                        <a:t>представлять после исполнения ГК заявление о закрытии лицевого счета  и иные обязанности.</a:t>
                      </a:r>
                    </a:p>
                  </a:txBody>
                  <a:tcPr/>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100" b="1" i="0" u="none" strike="noStrike" kern="1200" cap="none" spc="0" normalizeH="0" baseline="0" noProof="0" dirty="0" smtClean="0">
                          <a:ln>
                            <a:noFill/>
                          </a:ln>
                          <a:solidFill>
                            <a:prstClr val="black"/>
                          </a:solidFill>
                          <a:effectLst/>
                          <a:uLnTx/>
                          <a:uFillTx/>
                          <a:latin typeface="+mn-lt"/>
                          <a:ea typeface="+mn-ea"/>
                          <a:cs typeface="+mn-cs"/>
                        </a:rPr>
                        <a:t>ПРАВА ИСПОЛНИТЕЛЯ: </a:t>
                      </a:r>
                    </a:p>
                    <a:p>
                      <a:pPr marL="342900" marR="0" lvl="0" indent="-342900" algn="l" defTabSz="914400" rtl="0" eaLnBrk="1" fontAlgn="base" latinLnBrk="0" hangingPunct="1">
                        <a:lnSpc>
                          <a:spcPct val="100000"/>
                        </a:lnSpc>
                        <a:spcBef>
                          <a:spcPts val="600"/>
                        </a:spcBef>
                        <a:spcAft>
                          <a:spcPct val="0"/>
                        </a:spcAft>
                        <a:buClrTx/>
                        <a:buSzTx/>
                        <a:buFont typeface="+mj-lt"/>
                        <a:buAutoNum type="alphaUcPeriod"/>
                        <a:tabLst/>
                        <a:defRPr/>
                      </a:pPr>
                      <a:r>
                        <a:rPr kumimoji="0" lang="ru-RU" sz="1100" b="0" i="0" u="none" strike="noStrike" kern="1200" cap="none" spc="0" normalizeH="0" baseline="0" noProof="0" dirty="0" smtClean="0">
                          <a:ln>
                            <a:noFill/>
                          </a:ln>
                          <a:solidFill>
                            <a:prstClr val="black"/>
                          </a:solidFill>
                          <a:effectLst/>
                          <a:uLnTx/>
                          <a:uFillTx/>
                          <a:latin typeface="+mn-lt"/>
                          <a:ea typeface="+mn-ea"/>
                          <a:cs typeface="+mn-cs"/>
                        </a:rPr>
                        <a:t>получать информацию об операциях на лицевых счетах, открытых  исполнителю в ТОФК в рамках исполнения заключенных им ГК;</a:t>
                      </a:r>
                    </a:p>
                    <a:p>
                      <a:pPr marL="342900" marR="0" lvl="0" indent="-342900" algn="l" defTabSz="914400" rtl="0" eaLnBrk="1" fontAlgn="base" latinLnBrk="0" hangingPunct="1">
                        <a:lnSpc>
                          <a:spcPct val="100000"/>
                        </a:lnSpc>
                        <a:spcBef>
                          <a:spcPct val="0"/>
                        </a:spcBef>
                        <a:spcAft>
                          <a:spcPct val="0"/>
                        </a:spcAft>
                        <a:buClrTx/>
                        <a:buSzTx/>
                        <a:buFont typeface="+mj-lt"/>
                        <a:buAutoNum type="alphaUcPeriod"/>
                        <a:tabLst/>
                        <a:defRPr/>
                      </a:pPr>
                      <a:r>
                        <a:rPr kumimoji="0" lang="ru-RU" sz="1100" b="0" i="0" u="none" strike="noStrike" kern="1200" cap="none" spc="0" normalizeH="0" baseline="0" noProof="0" dirty="0" smtClean="0">
                          <a:ln>
                            <a:noFill/>
                          </a:ln>
                          <a:solidFill>
                            <a:prstClr val="black"/>
                          </a:solidFill>
                          <a:effectLst/>
                          <a:uLnTx/>
                          <a:uFillTx/>
                          <a:latin typeface="+mn-lt"/>
                          <a:ea typeface="+mn-ea"/>
                          <a:cs typeface="+mn-cs"/>
                        </a:rPr>
                        <a:t>включать по согласованию с головным исполнителем , исполнителем в контракт  условие о возмещении (компенсации) в пределах цены контракта , понесенных головным исполнителем за счет собственных средств расходов, связанных с формирование запасов продукция , сырья и т.п.;</a:t>
                      </a:r>
                    </a:p>
                    <a:p>
                      <a:pPr marL="342900" marR="0" lvl="0" indent="-342900" algn="l" defTabSz="914400" rtl="0" eaLnBrk="1" fontAlgn="base" latinLnBrk="0" hangingPunct="1">
                        <a:lnSpc>
                          <a:spcPct val="100000"/>
                        </a:lnSpc>
                        <a:spcBef>
                          <a:spcPct val="0"/>
                        </a:spcBef>
                        <a:spcAft>
                          <a:spcPct val="0"/>
                        </a:spcAft>
                        <a:buClrTx/>
                        <a:buSzTx/>
                        <a:buFont typeface="+mj-lt"/>
                        <a:buAutoNum type="alphaUcPeriod"/>
                        <a:tabLst/>
                        <a:defRPr/>
                      </a:pPr>
                      <a:r>
                        <a:rPr kumimoji="0" lang="ru-RU" sz="1100" b="0" i="0" u="none" strike="noStrike" kern="1200" cap="none" spc="0" normalizeH="0" baseline="0" noProof="0" dirty="0" smtClean="0">
                          <a:ln>
                            <a:noFill/>
                          </a:ln>
                          <a:solidFill>
                            <a:prstClr val="black"/>
                          </a:solidFill>
                          <a:effectLst/>
                          <a:uLnTx/>
                          <a:uFillTx/>
                          <a:latin typeface="+mn-lt"/>
                          <a:ea typeface="+mn-ea"/>
                          <a:cs typeface="+mn-cs"/>
                        </a:rPr>
                        <a:t>иные права.</a:t>
                      </a:r>
                    </a:p>
                  </a:txBody>
                  <a:tcPr/>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100" b="1" i="0" u="none" strike="noStrike" kern="1200" cap="none" spc="0" normalizeH="0" baseline="0" noProof="0" dirty="0" smtClean="0">
                          <a:ln>
                            <a:noFill/>
                          </a:ln>
                          <a:solidFill>
                            <a:prstClr val="black"/>
                          </a:solidFill>
                          <a:effectLst/>
                          <a:uLnTx/>
                          <a:uFillTx/>
                          <a:latin typeface="+mn-lt"/>
                          <a:ea typeface="+mn-ea"/>
                          <a:cs typeface="+mn-cs"/>
                        </a:rPr>
                        <a:t>ОБЯЗАННОСТИ ИСПОЛНИТЕЛЯ:</a:t>
                      </a:r>
                    </a:p>
                    <a:p>
                      <a:pPr marL="342900" marR="0" lvl="0" indent="-342900" algn="l" defTabSz="914400" rtl="0" eaLnBrk="1" fontAlgn="base" latinLnBrk="0" hangingPunct="1">
                        <a:lnSpc>
                          <a:spcPct val="100000"/>
                        </a:lnSpc>
                        <a:spcBef>
                          <a:spcPts val="600"/>
                        </a:spcBef>
                        <a:spcAft>
                          <a:spcPct val="0"/>
                        </a:spcAft>
                        <a:buClrTx/>
                        <a:buSzTx/>
                        <a:buFont typeface="+mj-lt"/>
                        <a:buAutoNum type="alphaUcPeriod"/>
                        <a:tabLst/>
                        <a:defRPr/>
                      </a:pPr>
                      <a:r>
                        <a:rPr kumimoji="0" lang="ru-RU" sz="1100" b="0" i="0" u="none" strike="noStrike" kern="1200" cap="none" spc="0" normalizeH="0" baseline="0" noProof="0" dirty="0" smtClean="0">
                          <a:ln>
                            <a:noFill/>
                          </a:ln>
                          <a:solidFill>
                            <a:prstClr val="black"/>
                          </a:solidFill>
                          <a:effectLst/>
                          <a:uLnTx/>
                          <a:uFillTx/>
                          <a:latin typeface="+mn-lt"/>
                          <a:ea typeface="+mn-ea"/>
                          <a:cs typeface="+mn-cs"/>
                        </a:rPr>
                        <a:t>открывать лицевые счета в ТОФК;</a:t>
                      </a:r>
                    </a:p>
                    <a:p>
                      <a:pPr marL="342900" marR="0" lvl="0" indent="-342900" algn="l" defTabSz="914400" rtl="0" eaLnBrk="1" fontAlgn="base" latinLnBrk="0" hangingPunct="1">
                        <a:lnSpc>
                          <a:spcPct val="100000"/>
                        </a:lnSpc>
                        <a:spcBef>
                          <a:spcPts val="0"/>
                        </a:spcBef>
                        <a:spcAft>
                          <a:spcPct val="0"/>
                        </a:spcAft>
                        <a:buClrTx/>
                        <a:buSzTx/>
                        <a:buFont typeface="+mj-lt"/>
                        <a:buAutoNum type="alphaUcPeriod"/>
                        <a:tabLst/>
                        <a:defRPr/>
                      </a:pPr>
                      <a:r>
                        <a:rPr kumimoji="0" lang="ru-RU" sz="1100" b="0" i="0" u="none" strike="noStrike" kern="1200" cap="none" spc="0" normalizeH="0" baseline="0" noProof="0" dirty="0" smtClean="0">
                          <a:ln>
                            <a:noFill/>
                          </a:ln>
                          <a:solidFill>
                            <a:prstClr val="black"/>
                          </a:solidFill>
                          <a:effectLst/>
                          <a:uLnTx/>
                          <a:uFillTx/>
                          <a:latin typeface="+mn-lt"/>
                          <a:ea typeface="+mn-ea"/>
                          <a:cs typeface="+mn-cs"/>
                        </a:rPr>
                        <a:t>уведомлять (до заключения контракта) других исполнителей,  об осуществлении КС ГОЗ, о необходимости открытия для каждого контракта лицевого счета;</a:t>
                      </a:r>
                    </a:p>
                    <a:p>
                      <a:pPr marL="342900" marR="0" lvl="0" indent="-342900" algn="l" defTabSz="914400" rtl="0" eaLnBrk="1" fontAlgn="base" latinLnBrk="0" hangingPunct="1">
                        <a:lnSpc>
                          <a:spcPct val="100000"/>
                        </a:lnSpc>
                        <a:spcBef>
                          <a:spcPts val="0"/>
                        </a:spcBef>
                        <a:spcAft>
                          <a:spcPct val="0"/>
                        </a:spcAft>
                        <a:buClrTx/>
                        <a:buSzTx/>
                        <a:buFont typeface="+mj-lt"/>
                        <a:buAutoNum type="alphaUcPeriod"/>
                        <a:tabLst/>
                        <a:defRPr/>
                      </a:pPr>
                      <a:r>
                        <a:rPr kumimoji="0" lang="ru-RU" sz="1100" b="0" i="0" u="none" strike="noStrike" kern="1200" cap="none" spc="0" normalizeH="0" baseline="0" noProof="0" dirty="0" smtClean="0">
                          <a:ln>
                            <a:noFill/>
                          </a:ln>
                          <a:solidFill>
                            <a:prstClr val="black"/>
                          </a:solidFill>
                          <a:effectLst/>
                          <a:uLnTx/>
                          <a:uFillTx/>
                          <a:latin typeface="+mn-lt"/>
                          <a:ea typeface="+mn-ea"/>
                          <a:cs typeface="+mn-cs"/>
                        </a:rPr>
                        <a:t>указывать идентификатор ГК в ГК и платежных документах ;</a:t>
                      </a:r>
                    </a:p>
                    <a:p>
                      <a:pPr marL="342900" marR="0" lvl="0" indent="-342900" algn="l" defTabSz="914400" rtl="0" eaLnBrk="1" fontAlgn="base" latinLnBrk="0" hangingPunct="1">
                        <a:lnSpc>
                          <a:spcPct val="100000"/>
                        </a:lnSpc>
                        <a:spcBef>
                          <a:spcPts val="0"/>
                        </a:spcBef>
                        <a:spcAft>
                          <a:spcPct val="0"/>
                        </a:spcAft>
                        <a:buClrTx/>
                        <a:buSzTx/>
                        <a:buFont typeface="+mj-lt"/>
                        <a:buAutoNum type="alphaUcPeriod"/>
                        <a:tabLst/>
                        <a:defRPr/>
                      </a:pPr>
                      <a:r>
                        <a:rPr kumimoji="0" lang="ru-RU" sz="1100" b="0" i="0" u="none" strike="noStrike" kern="1200" cap="none" spc="0" normalizeH="0" baseline="0" noProof="0" dirty="0" smtClean="0">
                          <a:ln>
                            <a:noFill/>
                          </a:ln>
                          <a:solidFill>
                            <a:prstClr val="black"/>
                          </a:solidFill>
                          <a:effectLst/>
                          <a:uLnTx/>
                          <a:uFillTx/>
                          <a:latin typeface="+mn-lt"/>
                          <a:ea typeface="+mn-ea"/>
                          <a:cs typeface="+mn-cs"/>
                        </a:rPr>
                        <a:t>использовать для расчетов только лицевые  счета ;</a:t>
                      </a:r>
                    </a:p>
                    <a:p>
                      <a:pPr marL="342900" marR="0" lvl="0" indent="-342900" algn="l" defTabSz="914400" rtl="0" eaLnBrk="1" fontAlgn="base" latinLnBrk="0" hangingPunct="1">
                        <a:lnSpc>
                          <a:spcPct val="100000"/>
                        </a:lnSpc>
                        <a:spcBef>
                          <a:spcPts val="0"/>
                        </a:spcBef>
                        <a:spcAft>
                          <a:spcPct val="0"/>
                        </a:spcAft>
                        <a:buClrTx/>
                        <a:buSzTx/>
                        <a:buFont typeface="+mj-lt"/>
                        <a:buAutoNum type="alphaUcPeriod"/>
                        <a:tabLst/>
                        <a:defRPr/>
                      </a:pPr>
                      <a:r>
                        <a:rPr kumimoji="0" lang="ru-RU" sz="1100" b="0" i="0" u="none" strike="noStrike" kern="1200" cap="none" spc="0" normalizeH="0" baseline="0" noProof="0" dirty="0" smtClean="0">
                          <a:ln>
                            <a:noFill/>
                          </a:ln>
                          <a:solidFill>
                            <a:prstClr val="black"/>
                          </a:solidFill>
                          <a:effectLst/>
                          <a:uLnTx/>
                          <a:uFillTx/>
                          <a:latin typeface="+mn-lt"/>
                          <a:ea typeface="+mn-ea"/>
                          <a:cs typeface="+mn-cs"/>
                        </a:rPr>
                        <a:t>представлять в ТОФК информацию о каждом привлеченном исполнителе ;</a:t>
                      </a:r>
                    </a:p>
                    <a:p>
                      <a:pPr marL="342900" marR="0" lvl="0" indent="-342900" algn="l" defTabSz="914400" rtl="0" eaLnBrk="1" fontAlgn="base" latinLnBrk="0" hangingPunct="1">
                        <a:lnSpc>
                          <a:spcPct val="100000"/>
                        </a:lnSpc>
                        <a:spcBef>
                          <a:spcPts val="0"/>
                        </a:spcBef>
                        <a:spcAft>
                          <a:spcPct val="0"/>
                        </a:spcAft>
                        <a:buClrTx/>
                        <a:buSzTx/>
                        <a:buFont typeface="+mj-lt"/>
                        <a:buAutoNum type="alphaUcPeriod"/>
                        <a:tabLst/>
                        <a:defRPr/>
                      </a:pPr>
                      <a:r>
                        <a:rPr kumimoji="0" lang="ru-RU" sz="1100" b="0" i="0" u="none" strike="noStrike" kern="1200" cap="none" spc="0" normalizeH="0" baseline="0" noProof="0" dirty="0" smtClean="0">
                          <a:ln>
                            <a:noFill/>
                          </a:ln>
                          <a:solidFill>
                            <a:prstClr val="black"/>
                          </a:solidFill>
                          <a:effectLst/>
                          <a:uLnTx/>
                          <a:uFillTx/>
                          <a:latin typeface="+mn-lt"/>
                          <a:ea typeface="+mn-ea"/>
                          <a:cs typeface="+mn-cs"/>
                        </a:rPr>
                        <a:t>представлять после исполнения ГК заявление о закрытии лицевого счета  и иные обязанности.</a:t>
                      </a:r>
                    </a:p>
                  </a:txBody>
                  <a:tcPr/>
                </a:tc>
              </a:tr>
            </a:tbl>
          </a:graphicData>
        </a:graphic>
      </p:graphicFrame>
      <p:cxnSp>
        <p:nvCxnSpPr>
          <p:cNvPr id="14" name="Прямая соединительная линия 13"/>
          <p:cNvCxnSpPr/>
          <p:nvPr/>
        </p:nvCxnSpPr>
        <p:spPr>
          <a:xfrm>
            <a:off x="868101" y="4016415"/>
            <a:ext cx="113779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1020501" y="6842567"/>
            <a:ext cx="1137791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067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a:xfrm>
            <a:off x="11930075" y="8968340"/>
            <a:ext cx="566725" cy="511175"/>
          </a:xfrm>
        </p:spPr>
        <p:txBody>
          <a:bodyPr/>
          <a:lstStyle/>
          <a:p>
            <a:pPr>
              <a:defRPr/>
            </a:pPr>
            <a:fld id="{47EA9584-6FC9-446B-89E9-C9D48C4D1663}" type="slidenum">
              <a:rPr lang="ru-RU" smtClean="0"/>
              <a:pPr>
                <a:defRPr/>
              </a:pPr>
              <a:t>15</a:t>
            </a:fld>
            <a:endParaRPr lang="ru-RU"/>
          </a:p>
        </p:txBody>
      </p:sp>
      <p:sp>
        <p:nvSpPr>
          <p:cNvPr id="4" name="TextBox 101"/>
          <p:cNvSpPr txBox="1">
            <a:spLocks noChangeArrowheads="1"/>
          </p:cNvSpPr>
          <p:nvPr/>
        </p:nvSpPr>
        <p:spPr bwMode="auto">
          <a:xfrm>
            <a:off x="6189821" y="364919"/>
            <a:ext cx="6306979"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a:lnSpc>
                <a:spcPct val="100000"/>
              </a:lnSpc>
              <a:spcBef>
                <a:spcPct val="0"/>
              </a:spcBef>
              <a:buFontTx/>
              <a:buNone/>
            </a:pPr>
            <a:r>
              <a:rPr lang="ru-RU" altLang="ru-RU"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ПРОЕКТ ПОСТАНОВЛЕНИЯ ПРАВИТЕЛЬСТВА РОССИЙСКОЙ ФЕДЕРАЦИИ О КАЗНАЧЕЙСКОМ СОПРОВОЖДЕНИИ ГОСУДАРСТВЕННОГО ОБОРОННОГО ЗАКАЗА </a:t>
            </a:r>
            <a:endParaRPr lang="ru-RU" alt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3485202826"/>
              </p:ext>
            </p:extLst>
          </p:nvPr>
        </p:nvGraphicFramePr>
        <p:xfrm>
          <a:off x="944103" y="1770605"/>
          <a:ext cx="11290336" cy="7508562"/>
        </p:xfrm>
        <a:graphic>
          <a:graphicData uri="http://schemas.openxmlformats.org/drawingml/2006/table">
            <a:tbl>
              <a:tblPr firstRow="1" bandRow="1">
                <a:tableStyleId>{3B4B98B0-60AC-42C2-AFA5-B58CD77FA1E5}</a:tableStyleId>
              </a:tblPr>
              <a:tblGrid>
                <a:gridCol w="11290336"/>
              </a:tblGrid>
              <a:tr h="914722">
                <a:tc>
                  <a:txBody>
                    <a:bodyPr/>
                    <a:lstStyle/>
                    <a:p>
                      <a:pPr marL="0" marR="0" indent="0" algn="ctr" defTabSz="1097006" rtl="0" eaLnBrk="1" fontAlgn="auto" latinLnBrk="0" hangingPunct="1">
                        <a:lnSpc>
                          <a:spcPct val="100000"/>
                        </a:lnSpc>
                        <a:spcBef>
                          <a:spcPts val="1800"/>
                        </a:spcBef>
                        <a:spcAft>
                          <a:spcPts val="1800"/>
                        </a:spcAft>
                        <a:buClrTx/>
                        <a:buSzTx/>
                        <a:buFontTx/>
                        <a:buNone/>
                        <a:tabLst/>
                        <a:defRPr/>
                      </a:pPr>
                      <a:r>
                        <a:rPr lang="ru-RU" sz="2400" dirty="0" smtClean="0"/>
                        <a:t>ПОЛНОМОЧИЯ ФЕДЕРАЛЬНОГО КАЗНАЧЕЙСТВА </a:t>
                      </a:r>
                    </a:p>
                  </a:txBody>
                  <a:tcPr anchor="ctr"/>
                </a:tc>
              </a:tr>
              <a:tr h="370840">
                <a:tc>
                  <a:txBody>
                    <a:bodyPr/>
                    <a:lstStyle/>
                    <a:p>
                      <a:pPr marL="358775" indent="-358775"/>
                      <a:r>
                        <a:rPr lang="ru-RU" sz="1600" dirty="0" smtClean="0"/>
                        <a:t>1.    Открывает и ведет лицевые счета головных исполнителей, исполнителей</a:t>
                      </a:r>
                      <a:r>
                        <a:rPr lang="ru-RU" sz="1600" baseline="0" dirty="0" smtClean="0"/>
                        <a:t>;</a:t>
                      </a:r>
                      <a:endParaRPr lang="ru-RU" sz="1600" dirty="0"/>
                    </a:p>
                  </a:txBody>
                  <a:tcPr/>
                </a:tc>
              </a:tr>
              <a:tr h="370840">
                <a:tc>
                  <a:txBody>
                    <a:bodyPr/>
                    <a:lstStyle/>
                    <a:p>
                      <a:pPr marL="358775" indent="-358775"/>
                      <a:r>
                        <a:rPr lang="ru-RU" sz="1600" dirty="0" smtClean="0"/>
                        <a:t>2.    Приостанавливает</a:t>
                      </a:r>
                      <a:r>
                        <a:rPr lang="ru-RU" sz="1600" baseline="0" dirty="0" smtClean="0"/>
                        <a:t> открытие лицевых счетов в порядке, установленном Федеральным казначейством , по согласованию с органом финансового мониторинга</a:t>
                      </a:r>
                      <a:r>
                        <a:rPr lang="ru-RU" sz="1600" dirty="0" smtClean="0"/>
                        <a:t>;</a:t>
                      </a:r>
                      <a:endParaRPr lang="ru-RU" sz="1600" dirty="0"/>
                    </a:p>
                  </a:txBody>
                  <a:tcPr/>
                </a:tc>
              </a:tr>
              <a:tr h="370840">
                <a:tc>
                  <a:txBody>
                    <a:bodyPr/>
                    <a:lstStyle/>
                    <a:p>
                      <a:pPr marL="358775" indent="-358775"/>
                      <a:r>
                        <a:rPr lang="ru-RU" sz="1600" dirty="0" smtClean="0"/>
                        <a:t>3.    Получает от федерального органа в области обороны с соблюдением требований законодательства Российской Федерации о защите государственной тайны доступ к содержащейся в единой информационной системе государственного оборонного заказа информации о государственных контрактах, контрактах, казначейское сопровождение которых он осуществляет</a:t>
                      </a:r>
                      <a:r>
                        <a:rPr lang="ru-RU" sz="1600" baseline="0" dirty="0" smtClean="0"/>
                        <a:t>;</a:t>
                      </a:r>
                      <a:endParaRPr lang="ru-RU" sz="1600" dirty="0"/>
                    </a:p>
                  </a:txBody>
                  <a:tcPr/>
                </a:tc>
              </a:tr>
              <a:tr h="416238">
                <a:tc>
                  <a:txBody>
                    <a:bodyPr/>
                    <a:lstStyle/>
                    <a:p>
                      <a:pPr marL="342900" indent="-342900">
                        <a:buAutoNum type="arabicPeriod" startAt="4"/>
                      </a:pPr>
                      <a:r>
                        <a:rPr lang="ru-RU" sz="1600" dirty="0" smtClean="0"/>
                        <a:t>Приостанавливает операции по лицевому счету в порядке, установленном МФ РФ по согласованию  с органом</a:t>
                      </a:r>
                    </a:p>
                    <a:p>
                      <a:pPr marL="0" indent="0">
                        <a:buNone/>
                      </a:pPr>
                      <a:r>
                        <a:rPr lang="ru-RU" sz="1600" baseline="0" dirty="0" smtClean="0"/>
                        <a:t>        финансового мониторинга</a:t>
                      </a:r>
                      <a:r>
                        <a:rPr lang="ru-RU" sz="1600" dirty="0" smtClean="0"/>
                        <a:t>;</a:t>
                      </a:r>
                    </a:p>
                  </a:txBody>
                  <a:tcPr/>
                </a:tc>
              </a:tr>
              <a:tr h="370840">
                <a:tc>
                  <a:txBody>
                    <a:bodyPr/>
                    <a:lstStyle/>
                    <a:p>
                      <a:pPr marL="358775" indent="-358775"/>
                      <a:r>
                        <a:rPr lang="ru-RU" sz="1600" dirty="0" smtClean="0"/>
                        <a:t>5.    Запрашивает у головного исполнителя, исполнителя документы и сведения, предусмотренные Федеральным законом «О государственном оборонном заказе»;</a:t>
                      </a:r>
                    </a:p>
                  </a:txBody>
                  <a:tcPr/>
                </a:tc>
              </a:tr>
              <a:tr h="370840">
                <a:tc>
                  <a:txBody>
                    <a:bodyPr/>
                    <a:lstStyle/>
                    <a:p>
                      <a:pPr marL="358775" indent="-358775"/>
                      <a:r>
                        <a:rPr lang="ru-RU" sz="1600" dirty="0" smtClean="0"/>
                        <a:t>6.    Передает по запросу государственного заказчика, информацию о каждом открытии, закрытии лицевого счета, об изменении его реквизитов, данных об участниках расчетов по государственному оборонному заказу, об исполненных платежных поручениях, включая документы, представленные головным исполнителем, исполнителем и являющиеся основанием для составления платежных поручений</a:t>
                      </a:r>
                    </a:p>
                  </a:txBody>
                  <a:tcPr/>
                </a:tc>
              </a:tr>
              <a:tr h="370840">
                <a:tc>
                  <a:txBody>
                    <a:bodyPr/>
                    <a:lstStyle/>
                    <a:p>
                      <a:pPr marL="358775" indent="-358775"/>
                      <a:r>
                        <a:rPr lang="ru-RU" sz="1600" dirty="0" smtClean="0"/>
                        <a:t>7.    Осуществляет при расчетах по государственному оборонному заказу санкционирование операций;</a:t>
                      </a:r>
                    </a:p>
                  </a:txBody>
                  <a:tcPr/>
                </a:tc>
              </a:tr>
              <a:tr h="370840">
                <a:tc>
                  <a:txBody>
                    <a:bodyPr/>
                    <a:lstStyle/>
                    <a:p>
                      <a:pPr marL="358775" indent="-358775"/>
                      <a:r>
                        <a:rPr lang="ru-RU" sz="1600" dirty="0" smtClean="0"/>
                        <a:t>8.    Соблюдает установленный проектом Постановления режим использования лицевого счета и осуществляет контроль за его соблюдением;</a:t>
                      </a:r>
                    </a:p>
                  </a:txBody>
                  <a:tcPr/>
                </a:tc>
              </a:tr>
              <a:tr h="370840">
                <a:tc>
                  <a:txBody>
                    <a:bodyPr/>
                    <a:lstStyle/>
                    <a:p>
                      <a:pPr marL="358775" indent="-358775"/>
                      <a:r>
                        <a:rPr lang="ru-RU" sz="1600" dirty="0" smtClean="0"/>
                        <a:t>9.    Уведомляет головного исполнителя о получении уведомления от государственного заказчика об исполнении государственного контракта;</a:t>
                      </a:r>
                    </a:p>
                  </a:txBody>
                  <a:tcPr/>
                </a:tc>
              </a:tr>
              <a:tr h="370840">
                <a:tc>
                  <a:txBody>
                    <a:bodyPr/>
                    <a:lstStyle/>
                    <a:p>
                      <a:pPr marL="358775" indent="-358775"/>
                      <a:r>
                        <a:rPr lang="ru-RU" sz="1600" dirty="0" smtClean="0"/>
                        <a:t>10.  Уведомляет исполнителей о закрытии лицевого счета головным исполнителем после получения уведомления от государственного заказчика об исполнении государственного контракта и иные полномочия.</a:t>
                      </a:r>
                    </a:p>
                    <a:p>
                      <a:pPr marL="358775" indent="-358775"/>
                      <a:endParaRPr lang="ru-RU" sz="1600" dirty="0" smtClean="0"/>
                    </a:p>
                  </a:txBody>
                  <a:tcPr/>
                </a:tc>
              </a:tr>
            </a:tbl>
          </a:graphicData>
        </a:graphic>
      </p:graphicFrame>
    </p:spTree>
    <p:extLst>
      <p:ext uri="{BB962C8B-B14F-4D97-AF65-F5344CB8AC3E}">
        <p14:creationId xmlns:p14="http://schemas.microsoft.com/office/powerpoint/2010/main" val="3421151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a:xfrm>
            <a:off x="11930075" y="8968340"/>
            <a:ext cx="566725" cy="511175"/>
          </a:xfrm>
        </p:spPr>
        <p:txBody>
          <a:bodyPr/>
          <a:lstStyle/>
          <a:p>
            <a:pPr>
              <a:defRPr/>
            </a:pPr>
            <a:fld id="{47EA9584-6FC9-446B-89E9-C9D48C4D1663}" type="slidenum">
              <a:rPr lang="ru-RU" smtClean="0"/>
              <a:pPr>
                <a:defRPr/>
              </a:pPr>
              <a:t>16</a:t>
            </a:fld>
            <a:endParaRPr lang="ru-RU"/>
          </a:p>
        </p:txBody>
      </p:sp>
      <p:sp>
        <p:nvSpPr>
          <p:cNvPr id="4" name="TextBox 101"/>
          <p:cNvSpPr txBox="1">
            <a:spLocks noChangeArrowheads="1"/>
          </p:cNvSpPr>
          <p:nvPr/>
        </p:nvSpPr>
        <p:spPr bwMode="auto">
          <a:xfrm>
            <a:off x="6189821" y="364919"/>
            <a:ext cx="6306979"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a:lnSpc>
                <a:spcPct val="100000"/>
              </a:lnSpc>
              <a:spcBef>
                <a:spcPct val="0"/>
              </a:spcBef>
              <a:buFontTx/>
              <a:buNone/>
            </a:pPr>
            <a:r>
              <a:rPr lang="ru-RU" altLang="ru-RU"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ПРОЕКТ ПОСТАНОВЛЕНИЯ ПРАВИТЕЛЬСТВА РОССИЙСКОЙ ФЕДЕРАЦИИ О КАЗНАЧЕЙСКОМ СОПРОВОЖДЕНИИ ГОСУДАРСТВЕННОГО ОБОРОННОГО ЗАКАЗА </a:t>
            </a:r>
            <a:endParaRPr lang="ru-RU" alt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1519620201"/>
              </p:ext>
            </p:extLst>
          </p:nvPr>
        </p:nvGraphicFramePr>
        <p:xfrm>
          <a:off x="944103" y="1770605"/>
          <a:ext cx="11290336" cy="6147122"/>
        </p:xfrm>
        <a:graphic>
          <a:graphicData uri="http://schemas.openxmlformats.org/drawingml/2006/table">
            <a:tbl>
              <a:tblPr firstRow="1" bandRow="1">
                <a:tableStyleId>{3B4B98B0-60AC-42C2-AFA5-B58CD77FA1E5}</a:tableStyleId>
              </a:tblPr>
              <a:tblGrid>
                <a:gridCol w="11290336"/>
              </a:tblGrid>
              <a:tr h="914722">
                <a:tc>
                  <a:txBody>
                    <a:bodyPr/>
                    <a:lstStyle/>
                    <a:p>
                      <a:pPr marL="0" marR="0" indent="0" algn="ctr" defTabSz="1097006" rtl="0" eaLnBrk="1" fontAlgn="auto" latinLnBrk="0" hangingPunct="1">
                        <a:lnSpc>
                          <a:spcPct val="100000"/>
                        </a:lnSpc>
                        <a:spcBef>
                          <a:spcPts val="1800"/>
                        </a:spcBef>
                        <a:spcAft>
                          <a:spcPts val="1800"/>
                        </a:spcAft>
                        <a:buClrTx/>
                        <a:buSzTx/>
                        <a:buFontTx/>
                        <a:buNone/>
                        <a:tabLst/>
                        <a:defRPr/>
                      </a:pPr>
                      <a:r>
                        <a:rPr lang="ru-RU" sz="2400" dirty="0" smtClean="0"/>
                        <a:t>РЕЖИМ ИСПОЛЬЗОВАНИЯ ЛИЦЕВОГО СЧЕТА </a:t>
                      </a:r>
                    </a:p>
                  </a:txBody>
                  <a:tcPr anchor="ctr"/>
                </a:tc>
              </a:tr>
              <a:tr h="370840">
                <a:tc>
                  <a:txBody>
                    <a:bodyPr/>
                    <a:lstStyle/>
                    <a:p>
                      <a:pPr marL="358775" indent="-358775"/>
                      <a:r>
                        <a:rPr lang="ru-RU" sz="1600" dirty="0" smtClean="0"/>
                        <a:t>1.    Списание денежных средств при указании в платежных  документах идентификатора ГК</a:t>
                      </a:r>
                      <a:r>
                        <a:rPr lang="ru-RU" sz="1600" baseline="0" dirty="0" smtClean="0"/>
                        <a:t>;</a:t>
                      </a:r>
                      <a:endParaRPr lang="ru-RU" sz="1600" dirty="0"/>
                    </a:p>
                  </a:txBody>
                  <a:tcPr/>
                </a:tc>
              </a:tr>
              <a:tr h="370840">
                <a:tc>
                  <a:txBody>
                    <a:bodyPr/>
                    <a:lstStyle/>
                    <a:p>
                      <a:pPr marL="358775" indent="-358775"/>
                      <a:r>
                        <a:rPr lang="ru-RU" sz="1600" dirty="0" smtClean="0"/>
                        <a:t>2.    Списание денежных средств только на лицевой счет, за исключением списания денежных средств с такого счета на банковские счета в целях:</a:t>
                      </a:r>
                    </a:p>
                    <a:p>
                      <a:pPr marL="907278" lvl="1" indent="-358775">
                        <a:spcBef>
                          <a:spcPts val="600"/>
                        </a:spcBef>
                        <a:buFont typeface="+mj-lt"/>
                        <a:buAutoNum type="alphaLcParenR"/>
                      </a:pPr>
                      <a:r>
                        <a:rPr lang="ru-RU" sz="1100" dirty="0" smtClean="0"/>
                        <a:t>оплаты расходов на поставки товаров, выполнение работ, оказание услуг по ценам (тарифам), подлежащим государственному регулированию;</a:t>
                      </a:r>
                    </a:p>
                    <a:p>
                      <a:pPr marL="907278" lvl="1" indent="-358775">
                        <a:spcBef>
                          <a:spcPts val="600"/>
                        </a:spcBef>
                        <a:buFont typeface="+mj-lt"/>
                        <a:buAutoNum type="alphaLcParenR"/>
                      </a:pPr>
                      <a:r>
                        <a:rPr lang="ru-RU" sz="1100" dirty="0" smtClean="0"/>
                        <a:t>перечисления</a:t>
                      </a:r>
                      <a:r>
                        <a:rPr lang="ru-RU" sz="1100" baseline="0" dirty="0" smtClean="0"/>
                        <a:t> </a:t>
                      </a:r>
                      <a:r>
                        <a:rPr lang="ru-RU" sz="1100" dirty="0" smtClean="0"/>
                        <a:t>прибыли в размере, согласованном сторонами при заключении контракта и предусмотренном его условиями, после исполнения этапа работ  или контракта и представления в Федеральное казначейство акта приема-передачи товара (акта выполненных работ, оказанных услуг);</a:t>
                      </a:r>
                    </a:p>
                    <a:p>
                      <a:pPr marL="907278" lvl="1" indent="-358775">
                        <a:spcBef>
                          <a:spcPts val="600"/>
                        </a:spcBef>
                        <a:buFont typeface="+mj-lt"/>
                        <a:buAutoNum type="alphaLcParenR"/>
                      </a:pPr>
                      <a:r>
                        <a:rPr lang="ru-RU" sz="1100" dirty="0" smtClean="0"/>
                        <a:t>перечисление головным исполнителем денежных средств при частичном исполнении им государственного контракта, если результатом такого частичного исполнения является принятая государственным заказчиком продукция;</a:t>
                      </a:r>
                    </a:p>
                    <a:p>
                      <a:pPr marL="907278" lvl="1" indent="-358775">
                        <a:spcBef>
                          <a:spcPts val="600"/>
                        </a:spcBef>
                        <a:buFont typeface="+mj-lt"/>
                        <a:buAutoNum type="alphaLcParenR"/>
                      </a:pPr>
                      <a:r>
                        <a:rPr lang="ru-RU" sz="1100" dirty="0" smtClean="0"/>
                        <a:t>расчетов в валюте Российской Федерации с иностранными исполнителями, участвующими в поставках продукции по государственному оборонному заказу и входящими в кооперацию головного исполнителя в рамках сопровождаемой сделки;</a:t>
                      </a:r>
                    </a:p>
                    <a:p>
                      <a:pPr marL="907278" lvl="1" indent="-358775">
                        <a:spcBef>
                          <a:spcPts val="600"/>
                        </a:spcBef>
                        <a:buFont typeface="+mj-lt"/>
                        <a:buAutoNum type="alphaLcParenR"/>
                      </a:pPr>
                      <a:r>
                        <a:rPr lang="ru-RU" sz="1100" dirty="0" smtClean="0"/>
                        <a:t>перечисления после исполнения контракта в пределах цены контракта в размере, согласованном сторонами при заключении контракта и предусмотренном его условиями, денежных средств, направленных на возмещение (компенсацию) расходов, понесенных исполнителем за счет собственных средств (за исключением средств, находящихся на лицевых счетах);</a:t>
                      </a:r>
                    </a:p>
                    <a:p>
                      <a:pPr marL="907278" lvl="1" indent="-358775">
                        <a:spcBef>
                          <a:spcPts val="600"/>
                        </a:spcBef>
                        <a:buFont typeface="+mj-lt"/>
                        <a:buAutoNum type="alphaLcParenR"/>
                      </a:pPr>
                      <a:r>
                        <a:rPr lang="ru-RU" sz="1100" dirty="0" smtClean="0"/>
                        <a:t>перечисления в размере, согласованном сторонами при заключении контракта и предусмотренном его условиями, денежных средств, направленных на возмещение (компенсацию) расходов, понесенных исполнителем за счет собственных средств в пределах цены контракта на формирование запаса продукции, сырья, материалов, полуфабрикатов, комплектующих изделий, необходимого для изготовления продукции с длительным технологическим циклом производства в целях выполнения государственного оборонного заказа, при условии подтверждения исполнителем обоснованности фактических расходов, связанных с формированием такого запаса;</a:t>
                      </a:r>
                    </a:p>
                    <a:p>
                      <a:pPr marL="907278" lvl="1" indent="-358775">
                        <a:spcBef>
                          <a:spcPts val="600"/>
                        </a:spcBef>
                        <a:buFont typeface="+mj-lt"/>
                        <a:buAutoNum type="alphaLcParenR"/>
                      </a:pPr>
                      <a:r>
                        <a:rPr lang="ru-RU" sz="1100" dirty="0" smtClean="0"/>
                        <a:t>оплаты головным исполнителем расходов на сумму не более пяти миллионов рублей в месяц и оплаты исполнителем расходов на сумму не более трех миллионов рублей в месяц, за исключением авансов по товарам, работам, услугам;</a:t>
                      </a:r>
                    </a:p>
                    <a:p>
                      <a:pPr marL="907278" lvl="1" indent="-358775">
                        <a:spcBef>
                          <a:spcPts val="600"/>
                        </a:spcBef>
                        <a:buFont typeface="+mj-lt"/>
                        <a:buAutoNum type="alphaLcParenR"/>
                      </a:pPr>
                      <a:r>
                        <a:rPr lang="ru-RU" sz="1100" dirty="0" smtClean="0"/>
                        <a:t>оплаты расходов исполнителям, не включенным государственным заказчиком в кооперацию головного исполнителя.</a:t>
                      </a:r>
                    </a:p>
                  </a:txBody>
                  <a:tcPr/>
                </a:tc>
              </a:tr>
              <a:tr h="370840">
                <a:tc>
                  <a:txBody>
                    <a:bodyPr/>
                    <a:lstStyle/>
                    <a:p>
                      <a:pPr marL="358775" indent="-358775"/>
                      <a:r>
                        <a:rPr lang="ru-RU" sz="1600" dirty="0" smtClean="0"/>
                        <a:t>3.    Закрытие лицевого счета после получения территориальным органом Федерального казначейства от государственного заказчика уведомления об исполнении государственного контракта.</a:t>
                      </a:r>
                    </a:p>
                    <a:p>
                      <a:pPr marL="358775" indent="-358775"/>
                      <a:endParaRPr lang="ru-RU" sz="1600" dirty="0" smtClean="0"/>
                    </a:p>
                  </a:txBody>
                  <a:tcPr/>
                </a:tc>
              </a:tr>
            </a:tbl>
          </a:graphicData>
        </a:graphic>
      </p:graphicFrame>
    </p:spTree>
    <p:extLst>
      <p:ext uri="{BB962C8B-B14F-4D97-AF65-F5344CB8AC3E}">
        <p14:creationId xmlns:p14="http://schemas.microsoft.com/office/powerpoint/2010/main" val="4169568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a:xfrm>
            <a:off x="11930075" y="8968340"/>
            <a:ext cx="566725" cy="511175"/>
          </a:xfrm>
        </p:spPr>
        <p:txBody>
          <a:bodyPr/>
          <a:lstStyle/>
          <a:p>
            <a:pPr>
              <a:defRPr/>
            </a:pPr>
            <a:fld id="{47EA9584-6FC9-446B-89E9-C9D48C4D1663}" type="slidenum">
              <a:rPr lang="ru-RU" smtClean="0"/>
              <a:pPr>
                <a:defRPr/>
              </a:pPr>
              <a:t>17</a:t>
            </a:fld>
            <a:endParaRPr lang="ru-RU"/>
          </a:p>
        </p:txBody>
      </p:sp>
      <p:sp>
        <p:nvSpPr>
          <p:cNvPr id="4" name="TextBox 101"/>
          <p:cNvSpPr txBox="1">
            <a:spLocks noChangeArrowheads="1"/>
          </p:cNvSpPr>
          <p:nvPr/>
        </p:nvSpPr>
        <p:spPr bwMode="auto">
          <a:xfrm>
            <a:off x="6189821" y="364919"/>
            <a:ext cx="6306979"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a:lnSpc>
                <a:spcPct val="100000"/>
              </a:lnSpc>
              <a:spcBef>
                <a:spcPct val="0"/>
              </a:spcBef>
              <a:buFontTx/>
              <a:buNone/>
            </a:pPr>
            <a:r>
              <a:rPr lang="ru-RU" altLang="ru-RU"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ПРОЕКТ ПОСТАНОВЛЕНИЯ ПРАВИТЕЛЬСТВА РОССИЙСКОЙ ФЕДЕРАЦИИ О КАЗНАЧЕЙСКОМ СОПРОВОЖДЕНИИ ГОСУДАРСТВЕННОГО ОБОРОННОГО ЗАКАЗА </a:t>
            </a:r>
            <a:endParaRPr lang="ru-RU" alt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3118427453"/>
              </p:ext>
            </p:extLst>
          </p:nvPr>
        </p:nvGraphicFramePr>
        <p:xfrm>
          <a:off x="944103" y="1770605"/>
          <a:ext cx="11290336" cy="7071682"/>
        </p:xfrm>
        <a:graphic>
          <a:graphicData uri="http://schemas.openxmlformats.org/drawingml/2006/table">
            <a:tbl>
              <a:tblPr firstRow="1" bandRow="1">
                <a:tableStyleId>{3B4B98B0-60AC-42C2-AFA5-B58CD77FA1E5}</a:tableStyleId>
              </a:tblPr>
              <a:tblGrid>
                <a:gridCol w="11290336"/>
              </a:tblGrid>
              <a:tr h="914722">
                <a:tc>
                  <a:txBody>
                    <a:bodyPr/>
                    <a:lstStyle/>
                    <a:p>
                      <a:pPr marL="0" marR="0" indent="0" algn="ctr" defTabSz="1097006" rtl="0" eaLnBrk="1" fontAlgn="auto" latinLnBrk="0" hangingPunct="1">
                        <a:lnSpc>
                          <a:spcPct val="100000"/>
                        </a:lnSpc>
                        <a:spcBef>
                          <a:spcPts val="1800"/>
                        </a:spcBef>
                        <a:spcAft>
                          <a:spcPts val="1800"/>
                        </a:spcAft>
                        <a:buClrTx/>
                        <a:buSzTx/>
                        <a:buFontTx/>
                        <a:buNone/>
                        <a:tabLst/>
                        <a:defRPr/>
                      </a:pPr>
                      <a:r>
                        <a:rPr lang="ru-RU" sz="2400" dirty="0" smtClean="0"/>
                        <a:t>САНКЦИОНИРОВАНИЕ ОПЕРАЦИЙ ПРИ РАСЧЕТАХ ПО ГОСУДАРСТВЕННОМУ ОБОРОННОМУ ЗАКАЗУ </a:t>
                      </a:r>
                    </a:p>
                  </a:txBody>
                  <a:tcPr anchor="ctr"/>
                </a:tc>
              </a:tr>
              <a:tr h="370840">
                <a:tc>
                  <a:txBody>
                    <a:bodyPr/>
                    <a:lstStyle/>
                    <a:p>
                      <a:pPr marL="358775" indent="-358775"/>
                      <a:r>
                        <a:rPr lang="ru-RU" sz="1600" dirty="0" smtClean="0"/>
                        <a:t>1.    Проверка территориальным органом Федерального казначейства платежного поручения на :</a:t>
                      </a:r>
                    </a:p>
                    <a:p>
                      <a:pPr marL="907278" lvl="1" indent="-358775">
                        <a:spcBef>
                          <a:spcPts val="600"/>
                        </a:spcBef>
                        <a:buFont typeface="+mj-lt"/>
                        <a:buAutoNum type="alphaLcParenR"/>
                      </a:pPr>
                      <a:r>
                        <a:rPr lang="ru-RU" sz="1200" dirty="0" smtClean="0"/>
                        <a:t>наличие указания в платежных документах идентификатора государственного контракта, в том числе правильность его указания и заполнения;</a:t>
                      </a:r>
                    </a:p>
                    <a:p>
                      <a:pPr marL="907278" lvl="1" indent="-358775">
                        <a:spcBef>
                          <a:spcPts val="600"/>
                        </a:spcBef>
                        <a:buFont typeface="+mj-lt"/>
                        <a:buAutoNum type="alphaLcParenR"/>
                      </a:pPr>
                      <a:r>
                        <a:rPr lang="ru-RU" sz="1200" dirty="0" smtClean="0"/>
                        <a:t>наличие указания в платежном поручении лицевого счета, за исключением установленных Порядком случаев;</a:t>
                      </a:r>
                    </a:p>
                    <a:p>
                      <a:pPr marL="907278" lvl="1" indent="-358775">
                        <a:spcBef>
                          <a:spcPts val="600"/>
                        </a:spcBef>
                        <a:buFont typeface="+mj-lt"/>
                        <a:buAutoNum type="alphaLcParenR"/>
                      </a:pPr>
                      <a:r>
                        <a:rPr lang="ru-RU" sz="1200" dirty="0" smtClean="0"/>
                        <a:t>соответствие назначения платежа, указанного в платежном поручении, содержанию документов, представленных головным исполнителем, исполнителем и являющихся основанием для составления платежного поручения, а также условиям контракта, в том числе соответствие размера платежа, указанного в платежном поручении (совокупного размера всех платежей, указанных в платежных поручениях) по одному контракту, цене этого контракта;</a:t>
                      </a:r>
                    </a:p>
                    <a:p>
                      <a:pPr marL="907278" lvl="1" indent="-358775">
                        <a:spcBef>
                          <a:spcPts val="600"/>
                        </a:spcBef>
                        <a:buFont typeface="+mj-lt"/>
                        <a:buAutoNum type="alphaLcParenR"/>
                      </a:pPr>
                      <a:r>
                        <a:rPr lang="ru-RU" sz="1200" dirty="0" smtClean="0"/>
                        <a:t>соблюдение режима использования лицевого счета.</a:t>
                      </a:r>
                    </a:p>
                  </a:txBody>
                  <a:tcPr/>
                </a:tc>
              </a:tr>
              <a:tr h="370840">
                <a:tc>
                  <a:txBody>
                    <a:bodyPr/>
                    <a:lstStyle/>
                    <a:p>
                      <a:pPr marL="358775" indent="-358775"/>
                      <a:r>
                        <a:rPr lang="ru-RU" sz="1600" dirty="0" smtClean="0"/>
                        <a:t>2.     Представление</a:t>
                      </a:r>
                      <a:r>
                        <a:rPr lang="ru-RU" sz="1600" baseline="0" dirty="0" smtClean="0"/>
                        <a:t> головным исполнителем, исполнителем </a:t>
                      </a:r>
                      <a:r>
                        <a:rPr lang="ru-RU" sz="1600" dirty="0" smtClean="0"/>
                        <a:t> в территориальные органы Федерального казначейства документов (копий документов), являющиеся основанием для составления платежных поручений, к которым относятся:</a:t>
                      </a:r>
                    </a:p>
                    <a:p>
                      <a:pPr marL="907278" lvl="1" indent="-358775">
                        <a:spcBef>
                          <a:spcPts val="600"/>
                        </a:spcBef>
                        <a:buFont typeface="+mj-lt"/>
                        <a:buAutoNum type="alphaLcParenR"/>
                      </a:pPr>
                      <a:r>
                        <a:rPr lang="ru-RU" sz="1200" dirty="0" smtClean="0"/>
                        <a:t>контракт или выписка из контракта в случае если контракт содержит сведения, составляющие государственную тайну. Форма и порядок представления выписки устанавливаются Федеральным казначейством по согласованию с федеральным органом в области обороны и федеральным органом исполнительной власти в области обеспечения безопасности;</a:t>
                      </a:r>
                    </a:p>
                    <a:p>
                      <a:pPr marL="907278" lvl="1" indent="-358775">
                        <a:spcBef>
                          <a:spcPts val="600"/>
                        </a:spcBef>
                        <a:buFont typeface="+mj-lt"/>
                        <a:buAutoNum type="alphaLcParenR"/>
                      </a:pPr>
                      <a:r>
                        <a:rPr lang="ru-RU" sz="1200" dirty="0" smtClean="0"/>
                        <a:t>подтверждающие документы (за исключением платежных поручений на авансирование).</a:t>
                      </a:r>
                    </a:p>
                    <a:p>
                      <a:pPr marL="907278" lvl="1" indent="-358775">
                        <a:spcBef>
                          <a:spcPts val="600"/>
                        </a:spcBef>
                        <a:buFont typeface="+mj-lt"/>
                        <a:buAutoNum type="alphaLcParenR"/>
                      </a:pPr>
                      <a:endParaRPr lang="ru-RU" sz="1100" dirty="0" smtClean="0"/>
                    </a:p>
                  </a:txBody>
                  <a:tcPr/>
                </a:tc>
              </a:tr>
              <a:tr h="370840">
                <a:tc>
                  <a:txBody>
                    <a:bodyPr/>
                    <a:lstStyle/>
                    <a:p>
                      <a:pPr marL="358775" indent="-358775"/>
                      <a:r>
                        <a:rPr lang="ru-RU" sz="1600" dirty="0" smtClean="0"/>
                        <a:t>3.    Право Федерального казначейства запрашивать  у головного исполнителя, исполнителя с соблюдением требований законодательства Российской Федерации о государственной тайне дополнительные документы (копии документов), являющиеся основанием для составления платежного поручения.</a:t>
                      </a:r>
                    </a:p>
                    <a:p>
                      <a:pPr marL="358775" indent="-358775"/>
                      <a:endParaRPr lang="ru-RU" sz="1600" dirty="0" smtClean="0"/>
                    </a:p>
                  </a:txBody>
                  <a:tcPr/>
                </a:tc>
              </a:tr>
              <a:tr h="370840">
                <a:tc>
                  <a:txBody>
                    <a:bodyPr/>
                    <a:lstStyle/>
                    <a:p>
                      <a:pPr marL="358775" indent="-358775"/>
                      <a:r>
                        <a:rPr lang="ru-RU" sz="1600" dirty="0" smtClean="0"/>
                        <a:t>4.    Право территориального органа Федерального казначейства приостановить операцию по лицевому счету с уведомлением головного исполнителя  о приостановлении операции;</a:t>
                      </a:r>
                    </a:p>
                  </a:txBody>
                  <a:tcPr/>
                </a:tc>
              </a:tr>
              <a:tr h="370840">
                <a:tc>
                  <a:txBody>
                    <a:bodyPr/>
                    <a:lstStyle/>
                    <a:p>
                      <a:pPr marL="358775" indent="-358775"/>
                      <a:r>
                        <a:rPr lang="ru-RU" sz="1600" dirty="0" smtClean="0"/>
                        <a:t>5.    Уведомление территориальным органом Федерального казначейства органа финансового мониторинга  о каждом случае отказа в принятии к исполнению платежных поручений о совершении операций, совершение которых не допускается в соответствии с Порядком, а также о каждом случае проведения ранее приостановленной операции или отказа в проведении ранее приостановленной операции и иные  положения.</a:t>
                      </a:r>
                    </a:p>
                  </a:txBody>
                  <a:tcPr/>
                </a:tc>
              </a:tr>
            </a:tbl>
          </a:graphicData>
        </a:graphic>
      </p:graphicFrame>
    </p:spTree>
    <p:extLst>
      <p:ext uri="{BB962C8B-B14F-4D97-AF65-F5344CB8AC3E}">
        <p14:creationId xmlns:p14="http://schemas.microsoft.com/office/powerpoint/2010/main" val="1652248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12108866" y="8910467"/>
            <a:ext cx="381531" cy="511175"/>
          </a:xfrm>
        </p:spPr>
        <p:txBody>
          <a:bodyPr/>
          <a:lstStyle/>
          <a:p>
            <a:pPr>
              <a:defRPr/>
            </a:pPr>
            <a:fld id="{47EA9584-6FC9-446B-89E9-C9D48C4D1663}" type="slidenum">
              <a:rPr lang="ru-RU" smtClean="0"/>
              <a:pPr>
                <a:defRPr/>
              </a:pPr>
              <a:t>2</a:t>
            </a:fld>
            <a:endParaRPr lang="ru-RU" dirty="0"/>
          </a:p>
        </p:txBody>
      </p:sp>
      <p:sp>
        <p:nvSpPr>
          <p:cNvPr id="4" name="TextBox 101"/>
          <p:cNvSpPr txBox="1">
            <a:spLocks noChangeArrowheads="1"/>
          </p:cNvSpPr>
          <p:nvPr/>
        </p:nvSpPr>
        <p:spPr bwMode="auto">
          <a:xfrm>
            <a:off x="5008721" y="368197"/>
            <a:ext cx="7290911"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a:lnSpc>
                <a:spcPct val="100000"/>
              </a:lnSpc>
              <a:spcBef>
                <a:spcPct val="0"/>
              </a:spcBef>
              <a:buFontTx/>
              <a:buNone/>
            </a:pPr>
            <a:r>
              <a:rPr lang="ru-RU" alt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НОРМАТИВНОЕ ПРАВОВОЕ </a:t>
            </a:r>
            <a:r>
              <a:rPr lang="ru-RU" altLang="ru-RU"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РЕГУЛИРОВАНИЕ КАЗНАЧЕЙСКОГО </a:t>
            </a:r>
            <a:r>
              <a:rPr lang="ru-RU" alt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СОПРОВОЖДЕНИЯ </a:t>
            </a:r>
            <a:r>
              <a:rPr lang="ru-RU" altLang="ru-RU"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a:t>
            </a:r>
            <a:r>
              <a:rPr lang="ru-RU" alt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2017 ГОДУ</a:t>
            </a:r>
          </a:p>
        </p:txBody>
      </p:sp>
      <p:sp>
        <p:nvSpPr>
          <p:cNvPr id="5" name="TextBox 19"/>
          <p:cNvSpPr txBox="1">
            <a:spLocks noChangeArrowheads="1"/>
          </p:cNvSpPr>
          <p:nvPr/>
        </p:nvSpPr>
        <p:spPr bwMode="auto">
          <a:xfrm>
            <a:off x="1123257" y="1701576"/>
            <a:ext cx="10810182" cy="829712"/>
          </a:xfrm>
          <a:prstGeom prst="rect">
            <a:avLst/>
          </a:prstGeom>
          <a:solidFill>
            <a:schemeClr val="accent1">
              <a:lumMod val="20000"/>
              <a:lumOff val="80000"/>
              <a:alpha val="69000"/>
            </a:schemeClr>
          </a:solidFill>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vl1pPr algn="ctr">
              <a:defRPr sz="1400">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ru-RU" altLang="ru-RU" dirty="0">
                <a:solidFill>
                  <a:schemeClr val="tx1"/>
                </a:solidFill>
              </a:rPr>
              <a:t>Статья 5 Федерального закона от 19 декабря 2016 г. № 415-ФЗ «О федеральном бюджете на 2017 год и </a:t>
            </a:r>
            <a:endParaRPr lang="ru-RU" altLang="ru-RU" dirty="0" smtClean="0">
              <a:solidFill>
                <a:schemeClr val="tx1"/>
              </a:solidFill>
            </a:endParaRPr>
          </a:p>
          <a:p>
            <a:r>
              <a:rPr lang="ru-RU" altLang="ru-RU" dirty="0" smtClean="0">
                <a:solidFill>
                  <a:schemeClr val="tx1"/>
                </a:solidFill>
              </a:rPr>
              <a:t>на плановый </a:t>
            </a:r>
            <a:r>
              <a:rPr lang="ru-RU" altLang="ru-RU" dirty="0">
                <a:solidFill>
                  <a:schemeClr val="tx1"/>
                </a:solidFill>
              </a:rPr>
              <a:t>период 2018 и 2019 годов»</a:t>
            </a:r>
          </a:p>
        </p:txBody>
      </p:sp>
      <p:sp>
        <p:nvSpPr>
          <p:cNvPr id="6" name="TextBox 19"/>
          <p:cNvSpPr txBox="1">
            <a:spLocks noChangeArrowheads="1"/>
          </p:cNvSpPr>
          <p:nvPr/>
        </p:nvSpPr>
        <p:spPr bwMode="auto">
          <a:xfrm>
            <a:off x="1123262" y="6975923"/>
            <a:ext cx="10810181" cy="1000614"/>
          </a:xfrm>
          <a:prstGeom prst="rect">
            <a:avLst/>
          </a:prstGeom>
          <a:solidFill>
            <a:schemeClr val="accent1">
              <a:lumMod val="20000"/>
              <a:lumOff val="80000"/>
              <a:alpha val="69000"/>
            </a:schemeClr>
          </a:solidFill>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vl1pPr algn="ctr">
              <a:defRPr sz="1400">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ru-RU" altLang="ru-RU" dirty="0">
                <a:solidFill>
                  <a:schemeClr val="tx1"/>
                </a:solidFill>
              </a:rPr>
              <a:t>Приказ Минфина России от 28 декабря 2016 г. № 244н «О порядке проведения территориальными органами Федерального казначейства санкционирования операций при казначейском сопровождении средств в валюте Российской Федерации в случаях, предусмотренных Федеральным законом «О федеральном бюджете на 2017 год и на плановый период 2018 и 2019 годов» </a:t>
            </a:r>
          </a:p>
        </p:txBody>
      </p:sp>
      <p:sp>
        <p:nvSpPr>
          <p:cNvPr id="8" name="TextBox 19"/>
          <p:cNvSpPr txBox="1">
            <a:spLocks noChangeArrowheads="1"/>
          </p:cNvSpPr>
          <p:nvPr/>
        </p:nvSpPr>
        <p:spPr bwMode="auto">
          <a:xfrm rot="10800000" flipV="1">
            <a:off x="1123261" y="8166439"/>
            <a:ext cx="10810181" cy="971415"/>
          </a:xfrm>
          <a:prstGeom prst="rect">
            <a:avLst/>
          </a:prstGeom>
          <a:solidFill>
            <a:schemeClr val="accent1">
              <a:lumMod val="20000"/>
              <a:lumOff val="80000"/>
              <a:alpha val="69000"/>
            </a:schemeClr>
          </a:solidFill>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vl1pPr algn="ctr">
              <a:defRPr sz="1400">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ru-RU" altLang="ru-RU" dirty="0">
                <a:solidFill>
                  <a:schemeClr val="tx1"/>
                </a:solidFill>
              </a:rPr>
              <a:t>Приказ Федерального казначейства от </a:t>
            </a:r>
            <a:r>
              <a:rPr lang="ru-RU" dirty="0">
                <a:solidFill>
                  <a:schemeClr val="tx1"/>
                </a:solidFill>
              </a:rPr>
              <a:t>20 марта 2017 г. № 9н «Об утверждении порядка формирования идентификатора государственного контракта, контракта учреждения, соглашения при казначейском сопровождении средств в валюте Российской Федерации в случаях, предусмотренных Федеральным законом «О федеральном бюджете на 2017 год и на плановый период 2018 и 2019 годов»</a:t>
            </a:r>
            <a:endParaRPr lang="ru-RU" altLang="ru-RU" dirty="0">
              <a:solidFill>
                <a:schemeClr val="tx1"/>
              </a:solidFill>
            </a:endParaRPr>
          </a:p>
        </p:txBody>
      </p:sp>
      <p:sp>
        <p:nvSpPr>
          <p:cNvPr id="9" name="TextBox 19"/>
          <p:cNvSpPr txBox="1">
            <a:spLocks noChangeArrowheads="1"/>
          </p:cNvSpPr>
          <p:nvPr/>
        </p:nvSpPr>
        <p:spPr bwMode="auto">
          <a:xfrm>
            <a:off x="1123261" y="2792215"/>
            <a:ext cx="10810181" cy="748299"/>
          </a:xfrm>
          <a:prstGeom prst="rect">
            <a:avLst/>
          </a:prstGeom>
          <a:solidFill>
            <a:schemeClr val="accent1">
              <a:lumMod val="20000"/>
              <a:lumOff val="80000"/>
              <a:alpha val="69000"/>
            </a:schemeClr>
          </a:solidFill>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vl1pPr algn="ctr">
              <a:defRPr sz="1400">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ru-RU" altLang="ru-RU" dirty="0">
                <a:solidFill>
                  <a:schemeClr val="tx1"/>
                </a:solidFill>
              </a:rPr>
              <a:t>Постановление Правительства РФ от </a:t>
            </a:r>
            <a:r>
              <a:rPr lang="ru-RU" altLang="ru-RU" dirty="0" smtClean="0">
                <a:solidFill>
                  <a:schemeClr val="tx1"/>
                </a:solidFill>
              </a:rPr>
              <a:t>30 декабря 2016 г.  № </a:t>
            </a:r>
            <a:r>
              <a:rPr lang="ru-RU" altLang="ru-RU" dirty="0">
                <a:solidFill>
                  <a:schemeClr val="tx1"/>
                </a:solidFill>
              </a:rPr>
              <a:t>1551 </a:t>
            </a:r>
            <a:r>
              <a:rPr lang="ru-RU" altLang="ru-RU" dirty="0" smtClean="0">
                <a:solidFill>
                  <a:schemeClr val="tx1"/>
                </a:solidFill>
              </a:rPr>
              <a:t> «О </a:t>
            </a:r>
            <a:r>
              <a:rPr lang="ru-RU" altLang="ru-RU" dirty="0">
                <a:solidFill>
                  <a:schemeClr val="tx1"/>
                </a:solidFill>
              </a:rPr>
              <a:t>мерах по реализации Федерального закона "О федеральном бюджете на 2017 год и на плановый период 2018 и 2019 </a:t>
            </a:r>
            <a:r>
              <a:rPr lang="ru-RU" altLang="ru-RU" dirty="0" smtClean="0">
                <a:solidFill>
                  <a:schemeClr val="tx1"/>
                </a:solidFill>
              </a:rPr>
              <a:t>годов»</a:t>
            </a:r>
            <a:endParaRPr lang="ru-RU" altLang="ru-RU" dirty="0">
              <a:solidFill>
                <a:schemeClr val="tx1"/>
              </a:solidFill>
            </a:endParaRPr>
          </a:p>
        </p:txBody>
      </p:sp>
      <p:sp>
        <p:nvSpPr>
          <p:cNvPr id="10" name="TextBox 19"/>
          <p:cNvSpPr txBox="1">
            <a:spLocks noChangeArrowheads="1"/>
          </p:cNvSpPr>
          <p:nvPr/>
        </p:nvSpPr>
        <p:spPr bwMode="auto">
          <a:xfrm rot="10800000" flipV="1">
            <a:off x="1123262" y="4956972"/>
            <a:ext cx="10810181" cy="818795"/>
          </a:xfrm>
          <a:prstGeom prst="rect">
            <a:avLst/>
          </a:prstGeom>
          <a:solidFill>
            <a:schemeClr val="accent1">
              <a:lumMod val="20000"/>
              <a:lumOff val="80000"/>
              <a:alpha val="69000"/>
            </a:schemeClr>
          </a:solidFill>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vl1pPr algn="ctr">
              <a:defRPr sz="1400">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ru-RU" altLang="ru-RU" dirty="0">
                <a:solidFill>
                  <a:schemeClr val="tx1"/>
                </a:solidFill>
              </a:rPr>
              <a:t>Постановление Правительства Российской Федерации от 3 марта 2017 г. № 249 </a:t>
            </a:r>
            <a:r>
              <a:rPr lang="ru-RU" altLang="ru-RU" dirty="0" smtClean="0">
                <a:solidFill>
                  <a:schemeClr val="tx1"/>
                </a:solidFill>
              </a:rPr>
              <a:t>«О </a:t>
            </a:r>
            <a:r>
              <a:rPr lang="ru-RU" altLang="ru-RU" dirty="0">
                <a:solidFill>
                  <a:schemeClr val="tx1"/>
                </a:solidFill>
              </a:rPr>
              <a:t>казначейском сопровождении расчетов по государственным контрактам, заключенным иными государственными заказчиками государственного оборонного заказа в 2017 </a:t>
            </a:r>
            <a:r>
              <a:rPr lang="ru-RU" altLang="ru-RU" dirty="0" smtClean="0">
                <a:solidFill>
                  <a:schemeClr val="tx1"/>
                </a:solidFill>
              </a:rPr>
              <a:t>году»</a:t>
            </a:r>
            <a:endParaRPr lang="ru-RU" altLang="ru-RU" dirty="0">
              <a:solidFill>
                <a:schemeClr val="tx1"/>
              </a:solidFill>
            </a:endParaRPr>
          </a:p>
        </p:txBody>
      </p:sp>
      <p:sp>
        <p:nvSpPr>
          <p:cNvPr id="14" name="TextBox 19"/>
          <p:cNvSpPr txBox="1">
            <a:spLocks noChangeArrowheads="1"/>
          </p:cNvSpPr>
          <p:nvPr/>
        </p:nvSpPr>
        <p:spPr bwMode="auto">
          <a:xfrm rot="10800000" flipV="1">
            <a:off x="1123258" y="6021375"/>
            <a:ext cx="10810181" cy="781434"/>
          </a:xfrm>
          <a:prstGeom prst="rect">
            <a:avLst/>
          </a:prstGeom>
          <a:solidFill>
            <a:schemeClr val="accent1">
              <a:lumMod val="20000"/>
              <a:lumOff val="80000"/>
              <a:alpha val="69000"/>
            </a:schemeClr>
          </a:solidFill>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vl1pPr algn="ctr">
              <a:defRPr sz="1400">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ru-RU" altLang="ru-RU" dirty="0">
                <a:solidFill>
                  <a:schemeClr val="tx1"/>
                </a:solidFill>
              </a:rPr>
              <a:t>Постановление Правительства Российской Федерации от 26 декабря 2016 г. № 1480-58 «О государственном оборонном заказе на 2017 год и плановый период 2018 и 2019 годов» </a:t>
            </a:r>
          </a:p>
        </p:txBody>
      </p:sp>
      <p:sp>
        <p:nvSpPr>
          <p:cNvPr id="15" name="TextBox 19"/>
          <p:cNvSpPr txBox="1">
            <a:spLocks noChangeArrowheads="1"/>
          </p:cNvSpPr>
          <p:nvPr/>
        </p:nvSpPr>
        <p:spPr bwMode="auto">
          <a:xfrm>
            <a:off x="1123262" y="3784921"/>
            <a:ext cx="10810181" cy="948160"/>
          </a:xfrm>
          <a:prstGeom prst="rect">
            <a:avLst/>
          </a:prstGeom>
          <a:solidFill>
            <a:schemeClr val="accent1">
              <a:lumMod val="20000"/>
              <a:lumOff val="80000"/>
              <a:alpha val="69000"/>
            </a:schemeClr>
          </a:solidFill>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vl1pPr algn="ctr">
              <a:defRPr sz="1400">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ru-RU" altLang="ru-RU" dirty="0">
                <a:solidFill>
                  <a:schemeClr val="tx1"/>
                </a:solidFill>
              </a:rPr>
              <a:t>Постановление Правительства Российской Федерации от 30 декабря 2016 г. № 1552 «Об утверждении правил казначейского сопровождения средств в валюте Российской Федерации в случаях, предусмотренных Федеральным законом «О федеральном бюджете на 2017 год и на плановый период 2018 и 2019 годов» </a:t>
            </a:r>
          </a:p>
        </p:txBody>
      </p:sp>
    </p:spTree>
    <p:extLst>
      <p:ext uri="{BB962C8B-B14F-4D97-AF65-F5344CB8AC3E}">
        <p14:creationId xmlns:p14="http://schemas.microsoft.com/office/powerpoint/2010/main" val="704824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1"/>
          <p:cNvSpPr txBox="1">
            <a:spLocks noChangeArrowheads="1"/>
          </p:cNvSpPr>
          <p:nvPr/>
        </p:nvSpPr>
        <p:spPr bwMode="auto">
          <a:xfrm>
            <a:off x="5008721" y="368197"/>
            <a:ext cx="7290911"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a:lnSpc>
                <a:spcPct val="100000"/>
              </a:lnSpc>
              <a:spcBef>
                <a:spcPct val="0"/>
              </a:spcBef>
              <a:buFontTx/>
              <a:buNone/>
            </a:pPr>
            <a:r>
              <a:rPr lang="ru-RU" altLang="ru-RU"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ВИДЫ «ГРАЖДАНСКОГО» КАЗНАЧЕЙСКОГО СОПРОВОЖДЕНИЯ В </a:t>
            </a:r>
            <a:r>
              <a:rPr lang="ru-RU" alt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2017 ГОДУ</a:t>
            </a:r>
          </a:p>
        </p:txBody>
      </p:sp>
      <p:sp>
        <p:nvSpPr>
          <p:cNvPr id="5" name="TextBox 4"/>
          <p:cNvSpPr txBox="1"/>
          <p:nvPr/>
        </p:nvSpPr>
        <p:spPr>
          <a:xfrm>
            <a:off x="3914775" y="1319510"/>
            <a:ext cx="5105400" cy="923330"/>
          </a:xfrm>
          <a:prstGeom prst="rect">
            <a:avLst/>
          </a:prstGeom>
          <a:noFill/>
          <a:ln>
            <a:solidFill>
              <a:schemeClr val="accent1">
                <a:lumMod val="50000"/>
              </a:schemeClr>
            </a:solidFill>
          </a:ln>
        </p:spPr>
        <p:txBody>
          <a:bodyPr wrap="square" rtlCol="0">
            <a:spAutoFit/>
          </a:bodyPr>
          <a:lstStyle/>
          <a:p>
            <a:pPr algn="ctr">
              <a:spcBef>
                <a:spcPts val="0"/>
              </a:spcBef>
              <a:spcAft>
                <a:spcPts val="0"/>
              </a:spcAft>
            </a:pPr>
            <a:endParaRPr lang="ru-RU" b="1" dirty="0" smtClean="0">
              <a:latin typeface="Times New Roman" panose="02020603050405020304" pitchFamily="18" charset="0"/>
              <a:cs typeface="Times New Roman" panose="02020603050405020304" pitchFamily="18" charset="0"/>
            </a:endParaRPr>
          </a:p>
          <a:p>
            <a:pPr algn="ctr">
              <a:spcBef>
                <a:spcPts val="0"/>
              </a:spcBef>
              <a:spcAft>
                <a:spcPts val="0"/>
              </a:spcAft>
            </a:pPr>
            <a:r>
              <a:rPr lang="ru-RU" b="1" dirty="0" smtClean="0">
                <a:latin typeface="Times New Roman" panose="02020603050405020304" pitchFamily="18" charset="0"/>
                <a:cs typeface="Times New Roman" panose="02020603050405020304" pitchFamily="18" charset="0"/>
              </a:rPr>
              <a:t>КАЗНАЧЕЙСКОЕ СОПРОВОЖДЕНИЕ</a:t>
            </a:r>
          </a:p>
          <a:p>
            <a:pPr algn="ctr">
              <a:spcBef>
                <a:spcPts val="0"/>
              </a:spcBef>
              <a:spcAft>
                <a:spcPts val="0"/>
              </a:spcAft>
            </a:pPr>
            <a:endParaRPr lang="ru-RU"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57801" y="3181350"/>
            <a:ext cx="1504949" cy="1743075"/>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субсидий </a:t>
            </a:r>
            <a:r>
              <a:rPr lang="ru-RU" sz="1400" dirty="0">
                <a:solidFill>
                  <a:schemeClr val="tx1"/>
                </a:solidFill>
              </a:rPr>
              <a:t>и </a:t>
            </a:r>
            <a:r>
              <a:rPr lang="ru-RU" sz="1400" dirty="0" smtClean="0">
                <a:solidFill>
                  <a:schemeClr val="tx1"/>
                </a:solidFill>
              </a:rPr>
              <a:t>бюджетных инвестиций </a:t>
            </a:r>
            <a:r>
              <a:rPr lang="ru-RU" sz="1400" dirty="0">
                <a:solidFill>
                  <a:schemeClr val="tx1"/>
                </a:solidFill>
              </a:rPr>
              <a:t>юридическим </a:t>
            </a:r>
            <a:r>
              <a:rPr lang="ru-RU" sz="1400" dirty="0" smtClean="0">
                <a:solidFill>
                  <a:schemeClr val="tx1"/>
                </a:solidFill>
              </a:rPr>
              <a:t>лицам</a:t>
            </a:r>
            <a:endParaRPr lang="ru-RU" sz="1400" dirty="0">
              <a:solidFill>
                <a:schemeClr val="tx1"/>
              </a:solidFill>
            </a:endParaRPr>
          </a:p>
        </p:txBody>
      </p:sp>
      <p:sp>
        <p:nvSpPr>
          <p:cNvPr id="8" name="Прямоугольник 7"/>
          <p:cNvSpPr/>
          <p:nvPr/>
        </p:nvSpPr>
        <p:spPr>
          <a:xfrm>
            <a:off x="1966091" y="3188532"/>
            <a:ext cx="1721489" cy="1743075"/>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взносов </a:t>
            </a:r>
            <a:r>
              <a:rPr lang="ru-RU" sz="1400" dirty="0">
                <a:solidFill>
                  <a:schemeClr val="tx1"/>
                </a:solidFill>
              </a:rPr>
              <a:t>в уставные (складочные) </a:t>
            </a:r>
            <a:r>
              <a:rPr lang="ru-RU" sz="1400" dirty="0" smtClean="0">
                <a:solidFill>
                  <a:schemeClr val="tx1"/>
                </a:solidFill>
              </a:rPr>
              <a:t>капиталы, вкладов в </a:t>
            </a:r>
            <a:r>
              <a:rPr lang="ru-RU" sz="1400" dirty="0">
                <a:solidFill>
                  <a:schemeClr val="tx1"/>
                </a:solidFill>
              </a:rPr>
              <a:t>имущество юридических </a:t>
            </a:r>
            <a:r>
              <a:rPr lang="ru-RU" sz="1400" dirty="0" smtClean="0">
                <a:solidFill>
                  <a:schemeClr val="tx1"/>
                </a:solidFill>
              </a:rPr>
              <a:t>лиц</a:t>
            </a:r>
            <a:endParaRPr lang="ru-RU" sz="1400" dirty="0">
              <a:solidFill>
                <a:schemeClr val="tx1"/>
              </a:solidFill>
            </a:endParaRPr>
          </a:p>
        </p:txBody>
      </p:sp>
      <p:sp>
        <p:nvSpPr>
          <p:cNvPr id="9" name="Прямоугольник 8"/>
          <p:cNvSpPr/>
          <p:nvPr/>
        </p:nvSpPr>
        <p:spPr>
          <a:xfrm>
            <a:off x="257801" y="5237033"/>
            <a:ext cx="3429779" cy="1828800"/>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авансовых платежей </a:t>
            </a:r>
            <a:r>
              <a:rPr lang="ru-RU" sz="1400" dirty="0">
                <a:solidFill>
                  <a:schemeClr val="tx1"/>
                </a:solidFill>
              </a:rPr>
              <a:t>по контрактам (договорам</a:t>
            </a:r>
            <a:r>
              <a:rPr lang="ru-RU" sz="1400" dirty="0" smtClean="0">
                <a:solidFill>
                  <a:schemeClr val="tx1"/>
                </a:solidFill>
              </a:rPr>
              <a:t>), заключаемым в рамках полученных субсидий, бюджетных инвестиций, взносов </a:t>
            </a:r>
            <a:r>
              <a:rPr lang="ru-RU" sz="1400" dirty="0">
                <a:solidFill>
                  <a:schemeClr val="tx1"/>
                </a:solidFill>
              </a:rPr>
              <a:t>(</a:t>
            </a:r>
            <a:r>
              <a:rPr lang="ru-RU" sz="1400" dirty="0" smtClean="0">
                <a:solidFill>
                  <a:schemeClr val="tx1"/>
                </a:solidFill>
              </a:rPr>
              <a:t>вкладов)</a:t>
            </a:r>
            <a:endParaRPr lang="ru-RU" sz="1400" dirty="0">
              <a:solidFill>
                <a:schemeClr val="tx1"/>
              </a:solidFill>
            </a:endParaRPr>
          </a:p>
        </p:txBody>
      </p:sp>
      <p:sp>
        <p:nvSpPr>
          <p:cNvPr id="10" name="Прямоугольник 9"/>
          <p:cNvSpPr/>
          <p:nvPr/>
        </p:nvSpPr>
        <p:spPr>
          <a:xfrm>
            <a:off x="4013358" y="3194310"/>
            <a:ext cx="1562983" cy="1743075"/>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 </a:t>
            </a:r>
            <a:r>
              <a:rPr lang="ru-RU" sz="1400" dirty="0" smtClean="0">
                <a:solidFill>
                  <a:schemeClr val="tx1"/>
                </a:solidFill>
              </a:rPr>
              <a:t>авансовых платежей </a:t>
            </a:r>
            <a:r>
              <a:rPr lang="ru-RU" sz="1400" dirty="0">
                <a:solidFill>
                  <a:schemeClr val="tx1"/>
                </a:solidFill>
              </a:rPr>
              <a:t>по государственным </a:t>
            </a:r>
            <a:r>
              <a:rPr lang="ru-RU" sz="1400" dirty="0" smtClean="0">
                <a:solidFill>
                  <a:schemeClr val="tx1"/>
                </a:solidFill>
              </a:rPr>
              <a:t>контрактам , заключаемым на сумму более 100 млн. рублей</a:t>
            </a:r>
            <a:endParaRPr lang="ru-RU" sz="1400" dirty="0">
              <a:solidFill>
                <a:schemeClr val="tx1"/>
              </a:solidFill>
            </a:endParaRPr>
          </a:p>
        </p:txBody>
      </p:sp>
      <p:sp>
        <p:nvSpPr>
          <p:cNvPr id="11" name="Прямоугольник 10"/>
          <p:cNvSpPr/>
          <p:nvPr/>
        </p:nvSpPr>
        <p:spPr>
          <a:xfrm>
            <a:off x="5823444" y="3197355"/>
            <a:ext cx="2481263" cy="1711063"/>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 </a:t>
            </a:r>
            <a:r>
              <a:rPr lang="ru-RU" sz="1400" dirty="0" smtClean="0">
                <a:solidFill>
                  <a:schemeClr val="tx1"/>
                </a:solidFill>
              </a:rPr>
              <a:t>авансовых платежей </a:t>
            </a:r>
            <a:r>
              <a:rPr lang="ru-RU" sz="1400" dirty="0">
                <a:solidFill>
                  <a:schemeClr val="tx1"/>
                </a:solidFill>
              </a:rPr>
              <a:t>по </a:t>
            </a:r>
            <a:r>
              <a:rPr lang="ru-RU" sz="1400" dirty="0" smtClean="0">
                <a:solidFill>
                  <a:schemeClr val="tx1"/>
                </a:solidFill>
              </a:rPr>
              <a:t>контрактам (договорам), заключаемыми на сумму более 100 млн. рублей федеральными бюджетными или автономными учреждениями</a:t>
            </a:r>
            <a:endParaRPr lang="ru-RU" sz="1400" dirty="0">
              <a:solidFill>
                <a:schemeClr val="tx1"/>
              </a:solidFill>
            </a:endParaRPr>
          </a:p>
        </p:txBody>
      </p:sp>
      <p:sp>
        <p:nvSpPr>
          <p:cNvPr id="12" name="Прямоугольник 11"/>
          <p:cNvSpPr/>
          <p:nvPr/>
        </p:nvSpPr>
        <p:spPr>
          <a:xfrm>
            <a:off x="10320337" y="3179046"/>
            <a:ext cx="1979295" cy="2307354"/>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  </a:t>
            </a:r>
            <a:r>
              <a:rPr lang="ru-RU" sz="1400" dirty="0" smtClean="0">
                <a:solidFill>
                  <a:schemeClr val="tx1"/>
                </a:solidFill>
              </a:rPr>
              <a:t>средств, получаемых </a:t>
            </a:r>
            <a:r>
              <a:rPr lang="ru-RU" sz="1400" dirty="0">
                <a:solidFill>
                  <a:schemeClr val="tx1"/>
                </a:solidFill>
              </a:rPr>
              <a:t>юридическими лицами по государственным контрактам (контрактам, договорам) в случаях, установленных Правительством Российской </a:t>
            </a:r>
            <a:r>
              <a:rPr lang="ru-RU" sz="1400" dirty="0" smtClean="0">
                <a:solidFill>
                  <a:schemeClr val="tx1"/>
                </a:solidFill>
              </a:rPr>
              <a:t>Федерации</a:t>
            </a:r>
            <a:endParaRPr lang="ru-RU" sz="1400" dirty="0">
              <a:solidFill>
                <a:schemeClr val="tx1"/>
              </a:solidFill>
            </a:endParaRPr>
          </a:p>
        </p:txBody>
      </p:sp>
      <p:sp>
        <p:nvSpPr>
          <p:cNvPr id="13" name="Прямоугольник 12"/>
          <p:cNvSpPr/>
          <p:nvPr/>
        </p:nvSpPr>
        <p:spPr>
          <a:xfrm>
            <a:off x="4013358" y="5223760"/>
            <a:ext cx="6090012" cy="1828800"/>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авансовых платежей </a:t>
            </a:r>
            <a:r>
              <a:rPr lang="ru-RU" sz="1400" dirty="0">
                <a:solidFill>
                  <a:schemeClr val="tx1"/>
                </a:solidFill>
              </a:rPr>
              <a:t>по контрактам (договорам</a:t>
            </a:r>
            <a:r>
              <a:rPr lang="ru-RU" sz="1400" dirty="0" smtClean="0">
                <a:solidFill>
                  <a:schemeClr val="tx1"/>
                </a:solidFill>
              </a:rPr>
              <a:t>), заключаемым в рамках исполнения государственных контрактов, контрактов (договоров)</a:t>
            </a:r>
            <a:endParaRPr lang="ru-RU" sz="1400" dirty="0">
              <a:solidFill>
                <a:schemeClr val="tx1"/>
              </a:solidFill>
            </a:endParaRPr>
          </a:p>
        </p:txBody>
      </p:sp>
      <p:pic>
        <p:nvPicPr>
          <p:cNvPr id="14"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29300" y="2082338"/>
            <a:ext cx="1061671" cy="7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Прямая соединительная линия 15"/>
          <p:cNvCxnSpPr>
            <a:stCxn id="10" idx="2"/>
          </p:cNvCxnSpPr>
          <p:nvPr/>
        </p:nvCxnSpPr>
        <p:spPr>
          <a:xfrm>
            <a:off x="4794850" y="4937385"/>
            <a:ext cx="0" cy="28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a:stCxn id="11" idx="2"/>
          </p:cNvCxnSpPr>
          <p:nvPr/>
        </p:nvCxnSpPr>
        <p:spPr>
          <a:xfrm>
            <a:off x="7064076" y="4908418"/>
            <a:ext cx="0" cy="3286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stCxn id="6" idx="2"/>
          </p:cNvCxnSpPr>
          <p:nvPr/>
        </p:nvCxnSpPr>
        <p:spPr>
          <a:xfrm flipH="1">
            <a:off x="1010275" y="4924425"/>
            <a:ext cx="1" cy="323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a:stCxn id="8" idx="2"/>
          </p:cNvCxnSpPr>
          <p:nvPr/>
        </p:nvCxnSpPr>
        <p:spPr>
          <a:xfrm flipH="1">
            <a:off x="2826835" y="4931607"/>
            <a:ext cx="1" cy="3166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1010276" y="2914650"/>
            <a:ext cx="102997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a:endCxn id="6" idx="0"/>
          </p:cNvCxnSpPr>
          <p:nvPr/>
        </p:nvCxnSpPr>
        <p:spPr>
          <a:xfrm>
            <a:off x="1010276" y="2914650"/>
            <a:ext cx="0" cy="266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a:endCxn id="8" idx="0"/>
          </p:cNvCxnSpPr>
          <p:nvPr/>
        </p:nvCxnSpPr>
        <p:spPr>
          <a:xfrm>
            <a:off x="2826835" y="2921833"/>
            <a:ext cx="1" cy="26669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a:endCxn id="10" idx="0"/>
          </p:cNvCxnSpPr>
          <p:nvPr/>
        </p:nvCxnSpPr>
        <p:spPr>
          <a:xfrm>
            <a:off x="4794849" y="2921833"/>
            <a:ext cx="1" cy="272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a:endCxn id="11" idx="0"/>
          </p:cNvCxnSpPr>
          <p:nvPr/>
        </p:nvCxnSpPr>
        <p:spPr>
          <a:xfrm>
            <a:off x="7064075" y="2927221"/>
            <a:ext cx="1" cy="2701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a:stCxn id="23" idx="0"/>
          </p:cNvCxnSpPr>
          <p:nvPr/>
        </p:nvCxnSpPr>
        <p:spPr>
          <a:xfrm flipV="1">
            <a:off x="9305261" y="2927221"/>
            <a:ext cx="0" cy="270134"/>
          </a:xfrm>
          <a:prstGeom prst="line">
            <a:avLst/>
          </a:prstGeom>
        </p:spPr>
        <p:style>
          <a:lnRef idx="1">
            <a:schemeClr val="accent1"/>
          </a:lnRef>
          <a:fillRef idx="0">
            <a:schemeClr val="accent1"/>
          </a:fillRef>
          <a:effectRef idx="0">
            <a:schemeClr val="accent1"/>
          </a:effectRef>
          <a:fontRef idx="minor">
            <a:schemeClr val="tx1"/>
          </a:fontRef>
        </p:style>
      </p:cxnSp>
      <p:sp>
        <p:nvSpPr>
          <p:cNvPr id="23" name="Прямоугольник 22"/>
          <p:cNvSpPr/>
          <p:nvPr/>
        </p:nvSpPr>
        <p:spPr>
          <a:xfrm>
            <a:off x="8507152" y="3197355"/>
            <a:ext cx="1596218" cy="1711063"/>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  авансовые платежи по государственным контрактам размер </a:t>
            </a:r>
            <a:r>
              <a:rPr lang="ru-RU" sz="1400" dirty="0" smtClean="0">
                <a:solidFill>
                  <a:schemeClr val="tx1"/>
                </a:solidFill>
              </a:rPr>
              <a:t>которых составляет от </a:t>
            </a:r>
            <a:r>
              <a:rPr lang="ru-RU" sz="1400" dirty="0">
                <a:solidFill>
                  <a:schemeClr val="tx1"/>
                </a:solidFill>
              </a:rPr>
              <a:t>30% до 80% </a:t>
            </a:r>
          </a:p>
        </p:txBody>
      </p:sp>
      <p:cxnSp>
        <p:nvCxnSpPr>
          <p:cNvPr id="46" name="Прямая соединительная линия 45"/>
          <p:cNvCxnSpPr>
            <a:stCxn id="23" idx="2"/>
          </p:cNvCxnSpPr>
          <p:nvPr/>
        </p:nvCxnSpPr>
        <p:spPr>
          <a:xfrm>
            <a:off x="9305261" y="4908418"/>
            <a:ext cx="0" cy="31534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a:endCxn id="12" idx="0"/>
          </p:cNvCxnSpPr>
          <p:nvPr/>
        </p:nvCxnSpPr>
        <p:spPr>
          <a:xfrm>
            <a:off x="11309984" y="2914650"/>
            <a:ext cx="1" cy="264396"/>
          </a:xfrm>
          <a:prstGeom prst="line">
            <a:avLst/>
          </a:prstGeom>
        </p:spPr>
        <p:style>
          <a:lnRef idx="1">
            <a:schemeClr val="accent1"/>
          </a:lnRef>
          <a:fillRef idx="0">
            <a:schemeClr val="accent1"/>
          </a:fillRef>
          <a:effectRef idx="0">
            <a:schemeClr val="accent1"/>
          </a:effectRef>
          <a:fontRef idx="minor">
            <a:schemeClr val="tx1"/>
          </a:fontRef>
        </p:style>
      </p:cxnSp>
      <p:sp>
        <p:nvSpPr>
          <p:cNvPr id="25" name="Номер слайда 2"/>
          <p:cNvSpPr>
            <a:spLocks noGrp="1"/>
          </p:cNvSpPr>
          <p:nvPr>
            <p:ph type="sldNum" sz="quarter" idx="12"/>
          </p:nvPr>
        </p:nvSpPr>
        <p:spPr>
          <a:xfrm>
            <a:off x="12169041" y="8898892"/>
            <a:ext cx="381531" cy="511175"/>
          </a:xfrm>
        </p:spPr>
        <p:txBody>
          <a:bodyPr/>
          <a:lstStyle/>
          <a:p>
            <a:pPr>
              <a:defRPr/>
            </a:pPr>
            <a:fld id="{47EA9584-6FC9-446B-89E9-C9D48C4D1663}" type="slidenum">
              <a:rPr lang="ru-RU" smtClean="0"/>
              <a:pPr>
                <a:defRPr/>
              </a:pPr>
              <a:t>3</a:t>
            </a:fld>
            <a:endParaRPr lang="ru-RU" dirty="0"/>
          </a:p>
        </p:txBody>
      </p:sp>
    </p:spTree>
    <p:extLst>
      <p:ext uri="{BB962C8B-B14F-4D97-AF65-F5344CB8AC3E}">
        <p14:creationId xmlns:p14="http://schemas.microsoft.com/office/powerpoint/2010/main" val="731772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069735" y="7875356"/>
            <a:ext cx="1061671" cy="7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069736" y="3108093"/>
            <a:ext cx="1061671" cy="7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ижний колонтитул 1"/>
          <p:cNvSpPr>
            <a:spLocks noGrp="1"/>
          </p:cNvSpPr>
          <p:nvPr>
            <p:ph type="ftr" sz="quarter" idx="11"/>
          </p:nvPr>
        </p:nvSpPr>
        <p:spPr/>
        <p:txBody>
          <a:bodyPr/>
          <a:lstStyle/>
          <a:p>
            <a:pPr>
              <a:defRPr/>
            </a:pPr>
            <a:endParaRPr lang="ru-RU" dirty="0"/>
          </a:p>
        </p:txBody>
      </p:sp>
      <p:sp>
        <p:nvSpPr>
          <p:cNvPr id="3" name="Номер слайда 2"/>
          <p:cNvSpPr>
            <a:spLocks noGrp="1"/>
          </p:cNvSpPr>
          <p:nvPr>
            <p:ph type="sldNum" sz="quarter" idx="12"/>
          </p:nvPr>
        </p:nvSpPr>
        <p:spPr>
          <a:xfrm>
            <a:off x="12169041" y="8898892"/>
            <a:ext cx="381531" cy="511175"/>
          </a:xfrm>
        </p:spPr>
        <p:txBody>
          <a:bodyPr/>
          <a:lstStyle/>
          <a:p>
            <a:pPr>
              <a:defRPr/>
            </a:pPr>
            <a:fld id="{47EA9584-6FC9-446B-89E9-C9D48C4D1663}" type="slidenum">
              <a:rPr lang="ru-RU" smtClean="0"/>
              <a:pPr>
                <a:defRPr/>
              </a:pPr>
              <a:t>4</a:t>
            </a:fld>
            <a:endParaRPr lang="ru-RU" dirty="0"/>
          </a:p>
        </p:txBody>
      </p:sp>
      <p:sp>
        <p:nvSpPr>
          <p:cNvPr id="4" name="TextBox 101"/>
          <p:cNvSpPr txBox="1">
            <a:spLocks noChangeArrowheads="1"/>
          </p:cNvSpPr>
          <p:nvPr/>
        </p:nvSpPr>
        <p:spPr bwMode="auto">
          <a:xfrm>
            <a:off x="6189821" y="364919"/>
            <a:ext cx="6306979"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a:lnSpc>
                <a:spcPct val="100000"/>
              </a:lnSpc>
              <a:spcBef>
                <a:spcPct val="0"/>
              </a:spcBef>
              <a:buFontTx/>
              <a:buNone/>
            </a:pPr>
            <a:r>
              <a:rPr lang="ru-RU" altLang="ru-RU"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ПОРЯДОК САНКЦИОНИРОВАНИЯ ПРИ «ГРАЖДАНСКОМ» КАЗНАЧЕЙСКОМ СОПРОВОЖДЕНИИ </a:t>
            </a:r>
            <a:endParaRPr lang="ru-RU" alt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3914775" y="1319510"/>
            <a:ext cx="5105400" cy="923330"/>
          </a:xfrm>
          <a:prstGeom prst="rect">
            <a:avLst/>
          </a:prstGeom>
          <a:noFill/>
          <a:ln>
            <a:solidFill>
              <a:schemeClr val="accent1">
                <a:lumMod val="50000"/>
              </a:schemeClr>
            </a:solidFill>
          </a:ln>
        </p:spPr>
        <p:txBody>
          <a:bodyPr wrap="square" rtlCol="0">
            <a:spAutoFit/>
          </a:bodyPr>
          <a:lstStyle/>
          <a:p>
            <a:pPr algn="ctr">
              <a:spcBef>
                <a:spcPts val="0"/>
              </a:spcBef>
              <a:spcAft>
                <a:spcPts val="0"/>
              </a:spcAft>
            </a:pPr>
            <a:endParaRPr lang="ru-RU" b="1" dirty="0" smtClean="0">
              <a:latin typeface="Times New Roman" panose="02020603050405020304" pitchFamily="18" charset="0"/>
              <a:cs typeface="Times New Roman" panose="02020603050405020304" pitchFamily="18" charset="0"/>
            </a:endParaRPr>
          </a:p>
          <a:p>
            <a:pPr algn="ctr">
              <a:spcBef>
                <a:spcPts val="0"/>
              </a:spcBef>
              <a:spcAft>
                <a:spcPts val="0"/>
              </a:spcAft>
            </a:pPr>
            <a:r>
              <a:rPr lang="ru-RU" b="1" dirty="0" smtClean="0">
                <a:latin typeface="Times New Roman" panose="02020603050405020304" pitchFamily="18" charset="0"/>
                <a:cs typeface="Times New Roman" panose="02020603050405020304" pitchFamily="18" charset="0"/>
              </a:rPr>
              <a:t>САНКЦИОНИРОВАНИЕ РАСХОДОВ </a:t>
            </a:r>
          </a:p>
          <a:p>
            <a:pPr algn="ctr">
              <a:spcBef>
                <a:spcPts val="0"/>
              </a:spcBef>
              <a:spcAft>
                <a:spcPts val="0"/>
              </a:spcAft>
            </a:pPr>
            <a:endParaRPr lang="ru-RU"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07961" y="2600325"/>
            <a:ext cx="3733800" cy="1743075"/>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 СВЕДЕНИЯ о направлениях расходования целевых средств </a:t>
            </a:r>
          </a:p>
          <a:p>
            <a:pPr algn="ctr"/>
            <a:r>
              <a:rPr lang="ru-RU" sz="1400" dirty="0" smtClean="0">
                <a:solidFill>
                  <a:schemeClr val="tx1"/>
                </a:solidFill>
              </a:rPr>
              <a:t>на ____ год и на плановый период</a:t>
            </a:r>
          </a:p>
          <a:p>
            <a:pPr algn="ctr"/>
            <a:r>
              <a:rPr lang="ru-RU" sz="1400" dirty="0" smtClean="0">
                <a:solidFill>
                  <a:schemeClr val="tx1"/>
                </a:solidFill>
              </a:rPr>
              <a:t>____ и ____годов </a:t>
            </a:r>
          </a:p>
          <a:p>
            <a:pPr algn="ctr"/>
            <a:endParaRPr lang="ru-RU" sz="1200" i="1" dirty="0" smtClean="0">
              <a:solidFill>
                <a:schemeClr val="tx1"/>
              </a:solidFill>
            </a:endParaRPr>
          </a:p>
          <a:p>
            <a:pPr algn="ctr"/>
            <a:r>
              <a:rPr lang="ru-RU" sz="1200" i="1" dirty="0" smtClean="0">
                <a:solidFill>
                  <a:schemeClr val="tx1"/>
                </a:solidFill>
              </a:rPr>
              <a:t>(форма </a:t>
            </a:r>
            <a:r>
              <a:rPr lang="ru-RU" sz="1200" i="1" dirty="0">
                <a:solidFill>
                  <a:schemeClr val="tx1"/>
                </a:solidFill>
              </a:rPr>
              <a:t>по </a:t>
            </a:r>
            <a:r>
              <a:rPr lang="ru-RU" sz="1200" i="1" dirty="0" err="1" smtClean="0">
                <a:solidFill>
                  <a:schemeClr val="tx1"/>
                </a:solidFill>
              </a:rPr>
              <a:t>ОКУД</a:t>
            </a:r>
            <a:r>
              <a:rPr lang="ru-RU" sz="1200" i="1" dirty="0" smtClean="0">
                <a:solidFill>
                  <a:schemeClr val="tx1"/>
                </a:solidFill>
              </a:rPr>
              <a:t> 0501117)</a:t>
            </a:r>
            <a:endParaRPr lang="ru-RU" sz="1200" i="1" dirty="0">
              <a:solidFill>
                <a:schemeClr val="tx1"/>
              </a:solidFill>
            </a:endParaRPr>
          </a:p>
          <a:p>
            <a:pPr algn="ctr"/>
            <a:r>
              <a:rPr lang="ru-RU" sz="1400" dirty="0" smtClean="0">
                <a:solidFill>
                  <a:schemeClr val="tx1"/>
                </a:solidFill>
              </a:rPr>
              <a:t> </a:t>
            </a:r>
            <a:endParaRPr lang="ru-RU" sz="1400" dirty="0">
              <a:solidFill>
                <a:schemeClr val="tx1"/>
              </a:solidFill>
            </a:endParaRPr>
          </a:p>
        </p:txBody>
      </p:sp>
      <p:sp>
        <p:nvSpPr>
          <p:cNvPr id="8" name="Прямоугольник 7"/>
          <p:cNvSpPr/>
          <p:nvPr/>
        </p:nvSpPr>
        <p:spPr>
          <a:xfrm>
            <a:off x="507961" y="4648200"/>
            <a:ext cx="3733798" cy="2019300"/>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Платежное поручение, </a:t>
            </a:r>
          </a:p>
          <a:p>
            <a:pPr algn="ctr"/>
            <a:r>
              <a:rPr lang="ru-RU" sz="1400" dirty="0" smtClean="0">
                <a:solidFill>
                  <a:schemeClr val="tx1"/>
                </a:solidFill>
              </a:rPr>
              <a:t>Договор (соглашение)  государственный контракт  (контракт, договор),</a:t>
            </a:r>
          </a:p>
          <a:p>
            <a:pPr algn="ctr"/>
            <a:r>
              <a:rPr lang="ru-RU" sz="1400" dirty="0" smtClean="0">
                <a:solidFill>
                  <a:schemeClr val="tx1"/>
                </a:solidFill>
              </a:rPr>
              <a:t> документы, подтверждающие </a:t>
            </a:r>
            <a:r>
              <a:rPr lang="ru-RU" sz="1400" dirty="0">
                <a:solidFill>
                  <a:schemeClr val="tx1"/>
                </a:solidFill>
              </a:rPr>
              <a:t>возникновение денежного обязательства (</a:t>
            </a:r>
            <a:r>
              <a:rPr lang="ru-RU" sz="1400" dirty="0" smtClean="0">
                <a:solidFill>
                  <a:schemeClr val="tx1"/>
                </a:solidFill>
              </a:rPr>
              <a:t>документы-основания)  </a:t>
            </a:r>
            <a:endParaRPr lang="ru-RU" sz="1400" dirty="0">
              <a:solidFill>
                <a:schemeClr val="tx1"/>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325004387"/>
              </p:ext>
            </p:extLst>
          </p:nvPr>
        </p:nvGraphicFramePr>
        <p:xfrm>
          <a:off x="5087796" y="2463164"/>
          <a:ext cx="7083707" cy="4370072"/>
        </p:xfrm>
        <a:graphic>
          <a:graphicData uri="http://schemas.openxmlformats.org/drawingml/2006/table">
            <a:tbl>
              <a:tblPr firstRow="1" bandRow="1">
                <a:tableStyleId>{5C22544A-7EE6-4342-B048-85BDC9FD1C3A}</a:tableStyleId>
              </a:tblPr>
              <a:tblGrid>
                <a:gridCol w="559992"/>
                <a:gridCol w="6523715"/>
              </a:tblGrid>
              <a:tr h="385411">
                <a:tc gridSpan="2">
                  <a:txBody>
                    <a:bodyPr/>
                    <a:lstStyle/>
                    <a:p>
                      <a:pPr algn="ctr"/>
                      <a:r>
                        <a:rPr lang="ru-RU" sz="1400" dirty="0" smtClean="0"/>
                        <a:t>ПЕРЕЧЕНЬ НАПРАВЛЕНИЙ РАСХОДОВАНИЯ ЦЕЛЕВЫХ СРЕДСТВ</a:t>
                      </a:r>
                    </a:p>
                  </a:txBody>
                  <a:tcPr/>
                </a:tc>
                <a:tc hMerge="1">
                  <a:txBody>
                    <a:bodyPr/>
                    <a:lstStyle/>
                    <a:p>
                      <a:endParaRPr lang="ru-RU" dirty="0"/>
                    </a:p>
                  </a:txBody>
                  <a:tcPr/>
                </a:tc>
              </a:tr>
              <a:tr h="268391">
                <a:tc>
                  <a:txBody>
                    <a:bodyPr/>
                    <a:lstStyle/>
                    <a:p>
                      <a:r>
                        <a:rPr lang="ru-RU" sz="900" dirty="0" smtClean="0"/>
                        <a:t>0100</a:t>
                      </a:r>
                      <a:endParaRPr lang="ru-RU" sz="900" dirty="0"/>
                    </a:p>
                  </a:txBody>
                  <a:tcPr anchor="ctr"/>
                </a:tc>
                <a:tc>
                  <a:txBody>
                    <a:bodyPr/>
                    <a:lstStyle/>
                    <a:p>
                      <a:pPr algn="l" rtl="0" fontAlgn="base">
                        <a:spcBef>
                          <a:spcPct val="0"/>
                        </a:spcBef>
                        <a:spcAft>
                          <a:spcPct val="0"/>
                        </a:spcAft>
                      </a:pPr>
                      <a:r>
                        <a:rPr lang="ru-RU" sz="900" kern="1200" dirty="0" smtClean="0">
                          <a:solidFill>
                            <a:schemeClr val="tx1"/>
                          </a:solidFill>
                          <a:latin typeface="+mn-lt"/>
                          <a:ea typeface="+mn-ea"/>
                          <a:cs typeface="+mn-cs"/>
                        </a:rPr>
                        <a:t>Выплаты персоналу</a:t>
                      </a:r>
                    </a:p>
                  </a:txBody>
                  <a:tcPr anchor="ctr"/>
                </a:tc>
              </a:tr>
              <a:tr h="293737">
                <a:tc>
                  <a:txBody>
                    <a:bodyPr/>
                    <a:lstStyle/>
                    <a:p>
                      <a:r>
                        <a:rPr lang="ru-RU" sz="900" dirty="0" smtClean="0"/>
                        <a:t>0200</a:t>
                      </a:r>
                      <a:endParaRPr lang="ru-RU" sz="900" dirty="0"/>
                    </a:p>
                  </a:txBody>
                  <a:tcPr anchor="ctr"/>
                </a:tc>
                <a:tc>
                  <a:txBody>
                    <a:bodyPr/>
                    <a:lstStyle/>
                    <a:p>
                      <a:pPr algn="l" rtl="0" fontAlgn="base">
                        <a:spcBef>
                          <a:spcPct val="0"/>
                        </a:spcBef>
                        <a:spcAft>
                          <a:spcPct val="0"/>
                        </a:spcAft>
                      </a:pPr>
                      <a:r>
                        <a:rPr lang="ru-RU" sz="900" kern="1200" dirty="0" smtClean="0">
                          <a:solidFill>
                            <a:schemeClr val="tx1"/>
                          </a:solidFill>
                          <a:latin typeface="+mn-lt"/>
                          <a:ea typeface="+mn-ea"/>
                          <a:cs typeface="+mn-cs"/>
                        </a:rPr>
                        <a:t>Закупка работ и услуг</a:t>
                      </a:r>
                    </a:p>
                  </a:txBody>
                  <a:tcPr anchor="ctr"/>
                </a:tc>
              </a:tr>
              <a:tr h="312688">
                <a:tc>
                  <a:txBody>
                    <a:bodyPr/>
                    <a:lstStyle/>
                    <a:p>
                      <a:r>
                        <a:rPr lang="ru-RU" sz="900" dirty="0" smtClean="0"/>
                        <a:t>0300</a:t>
                      </a:r>
                      <a:endParaRPr lang="ru-RU" sz="900" dirty="0"/>
                    </a:p>
                  </a:txBody>
                  <a:tcPr anchor="ctr"/>
                </a:tc>
                <a:tc>
                  <a:txBody>
                    <a:bodyPr/>
                    <a:lstStyle/>
                    <a:p>
                      <a:pPr algn="l" rtl="0" fontAlgn="base">
                        <a:spcBef>
                          <a:spcPct val="0"/>
                        </a:spcBef>
                        <a:spcAft>
                          <a:spcPct val="0"/>
                        </a:spcAft>
                      </a:pPr>
                      <a:r>
                        <a:rPr lang="ru-RU" sz="900" kern="1200" dirty="0" smtClean="0">
                          <a:solidFill>
                            <a:schemeClr val="tx1"/>
                          </a:solidFill>
                          <a:latin typeface="+mn-lt"/>
                          <a:ea typeface="+mn-ea"/>
                          <a:cs typeface="+mn-cs"/>
                        </a:rPr>
                        <a:t>Закупка непроизведенных активов, нематериальных активов, материальных запасов и основных средств</a:t>
                      </a:r>
                      <a:endParaRPr lang="ru-RU" sz="900" kern="1200" dirty="0">
                        <a:solidFill>
                          <a:schemeClr val="tx1"/>
                        </a:solidFill>
                        <a:latin typeface="+mn-lt"/>
                        <a:ea typeface="+mn-ea"/>
                        <a:cs typeface="+mn-cs"/>
                      </a:endParaRPr>
                    </a:p>
                  </a:txBody>
                  <a:tcPr anchor="ctr"/>
                </a:tc>
              </a:tr>
              <a:tr h="259626">
                <a:tc>
                  <a:txBody>
                    <a:bodyPr/>
                    <a:lstStyle/>
                    <a:p>
                      <a:r>
                        <a:rPr lang="ru-RU" sz="900" dirty="0" smtClean="0"/>
                        <a:t>0410</a:t>
                      </a:r>
                    </a:p>
                  </a:txBody>
                  <a:tcPr anchor="ctr"/>
                </a:tc>
                <a:tc>
                  <a:txBody>
                    <a:bodyPr/>
                    <a:lstStyle/>
                    <a:p>
                      <a:pPr algn="l" rtl="0" fontAlgn="base">
                        <a:spcBef>
                          <a:spcPct val="0"/>
                        </a:spcBef>
                        <a:spcAft>
                          <a:spcPct val="0"/>
                        </a:spcAft>
                      </a:pPr>
                      <a:r>
                        <a:rPr lang="ru-RU" sz="900" kern="1200" dirty="0" smtClean="0">
                          <a:solidFill>
                            <a:schemeClr val="tx1"/>
                          </a:solidFill>
                          <a:latin typeface="+mn-lt"/>
                          <a:ea typeface="+mn-ea"/>
                          <a:cs typeface="+mn-cs"/>
                        </a:rPr>
                        <a:t>Капитальные вложения</a:t>
                      </a:r>
                    </a:p>
                  </a:txBody>
                  <a:tcPr anchor="ctr"/>
                </a:tc>
              </a:tr>
              <a:tr h="385411">
                <a:tc>
                  <a:txBody>
                    <a:bodyPr/>
                    <a:lstStyle/>
                    <a:p>
                      <a:r>
                        <a:rPr lang="ru-RU" sz="900" dirty="0" smtClean="0"/>
                        <a:t>0420</a:t>
                      </a:r>
                      <a:endParaRPr lang="ru-RU" sz="900" dirty="0"/>
                    </a:p>
                  </a:txBody>
                  <a:tcPr anchor="ctr"/>
                </a:tc>
                <a:tc>
                  <a:txBody>
                    <a:bodyPr/>
                    <a:lstStyle/>
                    <a:p>
                      <a:pPr algn="l" rtl="0" fontAlgn="base">
                        <a:spcBef>
                          <a:spcPct val="0"/>
                        </a:spcBef>
                        <a:spcAft>
                          <a:spcPct val="0"/>
                        </a:spcAft>
                      </a:pPr>
                      <a:r>
                        <a:rPr lang="ru-RU" sz="900" kern="1200" dirty="0" smtClean="0">
                          <a:solidFill>
                            <a:schemeClr val="tx1"/>
                          </a:solidFill>
                          <a:latin typeface="+mn-lt"/>
                          <a:ea typeface="+mn-ea"/>
                          <a:cs typeface="+mn-cs"/>
                        </a:rPr>
                        <a:t>Выплаты по перечислению средств в качестве взноса в уставный (складочный) капитал, вкладов в имущество другой организации</a:t>
                      </a:r>
                    </a:p>
                  </a:txBody>
                  <a:tcPr anchor="ctr"/>
                </a:tc>
              </a:tr>
              <a:tr h="269101">
                <a:tc>
                  <a:txBody>
                    <a:bodyPr/>
                    <a:lstStyle/>
                    <a:p>
                      <a:r>
                        <a:rPr lang="ru-RU" sz="900" dirty="0" smtClean="0"/>
                        <a:t>0610</a:t>
                      </a:r>
                      <a:endParaRPr lang="ru-RU" sz="900" dirty="0"/>
                    </a:p>
                  </a:txBody>
                  <a:tcPr anchor="ctr"/>
                </a:tc>
                <a:tc>
                  <a:txBody>
                    <a:bodyPr/>
                    <a:lstStyle/>
                    <a:p>
                      <a:pPr algn="l" rtl="0" fontAlgn="base">
                        <a:spcBef>
                          <a:spcPct val="0"/>
                        </a:spcBef>
                        <a:spcAft>
                          <a:spcPct val="0"/>
                        </a:spcAft>
                      </a:pPr>
                      <a:r>
                        <a:rPr lang="ru-RU" sz="900" kern="1200" dirty="0" smtClean="0">
                          <a:solidFill>
                            <a:schemeClr val="tx1"/>
                          </a:solidFill>
                          <a:latin typeface="+mn-lt"/>
                          <a:ea typeface="+mn-ea"/>
                          <a:cs typeface="+mn-cs"/>
                        </a:rPr>
                        <a:t>Выбытие со счетов</a:t>
                      </a:r>
                    </a:p>
                  </a:txBody>
                  <a:tcPr anchor="ctr"/>
                </a:tc>
              </a:tr>
              <a:tr h="385411">
                <a:tc>
                  <a:txBody>
                    <a:bodyPr/>
                    <a:lstStyle/>
                    <a:p>
                      <a:r>
                        <a:rPr lang="ru-RU" sz="900" dirty="0" smtClean="0"/>
                        <a:t>0620</a:t>
                      </a:r>
                      <a:endParaRPr lang="ru-RU" sz="900" dirty="0"/>
                    </a:p>
                  </a:txBody>
                  <a:tcPr anchor="ctr"/>
                </a:tc>
                <a:tc>
                  <a:txBody>
                    <a:bodyPr/>
                    <a:lstStyle/>
                    <a:p>
                      <a:pPr algn="l" rtl="0" fontAlgn="base">
                        <a:spcBef>
                          <a:spcPct val="0"/>
                        </a:spcBef>
                        <a:spcAft>
                          <a:spcPct val="0"/>
                        </a:spcAft>
                      </a:pPr>
                      <a:r>
                        <a:rPr lang="ru-RU" sz="900" kern="1200" dirty="0" smtClean="0">
                          <a:solidFill>
                            <a:schemeClr val="tx1"/>
                          </a:solidFill>
                          <a:latin typeface="+mn-lt"/>
                          <a:ea typeface="+mn-ea"/>
                          <a:cs typeface="+mn-cs"/>
                        </a:rPr>
                        <a:t>Выплаты по перечислению средств в целях их размещения на депозиты, в иные финансовые инструменты</a:t>
                      </a:r>
                    </a:p>
                  </a:txBody>
                  <a:tcPr anchor="ctr"/>
                </a:tc>
              </a:tr>
              <a:tr h="240675">
                <a:tc>
                  <a:txBody>
                    <a:bodyPr/>
                    <a:lstStyle/>
                    <a:p>
                      <a:r>
                        <a:rPr lang="ru-RU" sz="900" dirty="0" smtClean="0"/>
                        <a:t>0810</a:t>
                      </a:r>
                      <a:endParaRPr lang="ru-RU" sz="900" dirty="0"/>
                    </a:p>
                  </a:txBody>
                  <a:tcPr anchor="ctr"/>
                </a:tc>
                <a:tc>
                  <a:txBody>
                    <a:bodyPr/>
                    <a:lstStyle/>
                    <a:p>
                      <a:pPr algn="l" rtl="0" fontAlgn="base">
                        <a:spcBef>
                          <a:spcPct val="0"/>
                        </a:spcBef>
                        <a:spcAft>
                          <a:spcPct val="0"/>
                        </a:spcAft>
                      </a:pPr>
                      <a:r>
                        <a:rPr lang="ru-RU" sz="900" kern="1200" dirty="0" smtClean="0">
                          <a:solidFill>
                            <a:schemeClr val="tx1"/>
                          </a:solidFill>
                          <a:latin typeface="+mn-lt"/>
                          <a:ea typeface="+mn-ea"/>
                          <a:cs typeface="+mn-cs"/>
                        </a:rPr>
                        <a:t>Уплата налогов, сборов и иных платежей в бюджеты бюджетной системы Российской Федерации</a:t>
                      </a:r>
                    </a:p>
                  </a:txBody>
                  <a:tcPr anchor="ctr"/>
                </a:tc>
              </a:tr>
              <a:tr h="244465">
                <a:tc>
                  <a:txBody>
                    <a:bodyPr/>
                    <a:lstStyle/>
                    <a:p>
                      <a:r>
                        <a:rPr lang="ru-RU" sz="900" dirty="0" smtClean="0"/>
                        <a:t>0820</a:t>
                      </a:r>
                      <a:endParaRPr lang="ru-RU" sz="900" dirty="0"/>
                    </a:p>
                  </a:txBody>
                  <a:tcPr anchor="ctr"/>
                </a:tc>
                <a:tc>
                  <a:txBody>
                    <a:bodyPr/>
                    <a:lstStyle/>
                    <a:p>
                      <a:pPr algn="l" rtl="0" fontAlgn="base">
                        <a:spcBef>
                          <a:spcPct val="0"/>
                        </a:spcBef>
                        <a:spcAft>
                          <a:spcPct val="0"/>
                        </a:spcAft>
                      </a:pPr>
                      <a:r>
                        <a:rPr lang="ru-RU" sz="900" kern="1200" dirty="0" smtClean="0">
                          <a:solidFill>
                            <a:schemeClr val="tx1"/>
                          </a:solidFill>
                          <a:latin typeface="+mn-lt"/>
                          <a:ea typeface="+mn-ea"/>
                          <a:cs typeface="+mn-cs"/>
                        </a:rPr>
                        <a:t>Иные выплаты</a:t>
                      </a:r>
                    </a:p>
                  </a:txBody>
                  <a:tcPr anchor="ctr"/>
                </a:tc>
              </a:tr>
              <a:tr h="265311">
                <a:tc>
                  <a:txBody>
                    <a:bodyPr/>
                    <a:lstStyle/>
                    <a:p>
                      <a:r>
                        <a:rPr lang="ru-RU" sz="900" b="1" dirty="0" smtClean="0"/>
                        <a:t>0999</a:t>
                      </a:r>
                      <a:endParaRPr lang="ru-RU" sz="900" b="1" dirty="0"/>
                    </a:p>
                  </a:txBody>
                  <a:tcPr anchor="ctr">
                    <a:solidFill>
                      <a:srgbClr val="FFCCFF">
                        <a:alpha val="38000"/>
                      </a:srgbClr>
                    </a:solidFill>
                  </a:tcPr>
                </a:tc>
                <a:tc>
                  <a:txBody>
                    <a:bodyPr/>
                    <a:lstStyle/>
                    <a:p>
                      <a:pPr algn="l" rtl="0" fontAlgn="base">
                        <a:spcBef>
                          <a:spcPct val="0"/>
                        </a:spcBef>
                        <a:spcAft>
                          <a:spcPct val="0"/>
                        </a:spcAft>
                      </a:pPr>
                      <a:r>
                        <a:rPr lang="ru-RU" sz="900" b="1" kern="1200" dirty="0" smtClean="0">
                          <a:solidFill>
                            <a:schemeClr val="tx1"/>
                          </a:solidFill>
                          <a:latin typeface="+mn-lt"/>
                          <a:ea typeface="+mn-ea"/>
                          <a:cs typeface="+mn-cs"/>
                        </a:rPr>
                        <a:t>Выплаты по окончательным расчетам  (</a:t>
                      </a:r>
                      <a:r>
                        <a:rPr lang="ru-RU" sz="900" b="1" i="1" kern="1200" dirty="0" smtClean="0">
                          <a:solidFill>
                            <a:schemeClr val="tx1"/>
                          </a:solidFill>
                          <a:latin typeface="+mn-lt"/>
                          <a:ea typeface="+mn-ea"/>
                          <a:cs typeface="+mn-cs"/>
                        </a:rPr>
                        <a:t>ПРИБЫЛЬ</a:t>
                      </a:r>
                      <a:r>
                        <a:rPr lang="ru-RU" sz="900" b="1" kern="1200" dirty="0" smtClean="0">
                          <a:solidFill>
                            <a:schemeClr val="tx1"/>
                          </a:solidFill>
                          <a:latin typeface="+mn-lt"/>
                          <a:ea typeface="+mn-ea"/>
                          <a:cs typeface="+mn-cs"/>
                        </a:rPr>
                        <a:t>)</a:t>
                      </a:r>
                    </a:p>
                  </a:txBody>
                  <a:tcPr anchor="ctr">
                    <a:solidFill>
                      <a:srgbClr val="FFCCFF">
                        <a:alpha val="38000"/>
                      </a:srgbClr>
                    </a:solidFill>
                  </a:tcPr>
                </a:tc>
              </a:tr>
              <a:tr h="236885">
                <a:tc>
                  <a:txBody>
                    <a:bodyPr/>
                    <a:lstStyle/>
                    <a:p>
                      <a:r>
                        <a:rPr lang="ru-RU" sz="900" dirty="0" smtClean="0"/>
                        <a:t>1000</a:t>
                      </a:r>
                      <a:endParaRPr lang="ru-RU" sz="900" dirty="0"/>
                    </a:p>
                  </a:txBody>
                  <a:tcPr anchor="ctr"/>
                </a:tc>
                <a:tc>
                  <a:txBody>
                    <a:bodyPr/>
                    <a:lstStyle/>
                    <a:p>
                      <a:pPr algn="l" rtl="0" fontAlgn="base">
                        <a:spcBef>
                          <a:spcPct val="0"/>
                        </a:spcBef>
                        <a:spcAft>
                          <a:spcPct val="0"/>
                        </a:spcAft>
                      </a:pPr>
                      <a:r>
                        <a:rPr lang="ru-RU" sz="900" kern="1200" dirty="0" smtClean="0">
                          <a:solidFill>
                            <a:schemeClr val="tx1"/>
                          </a:solidFill>
                          <a:latin typeface="+mn-lt"/>
                          <a:ea typeface="+mn-ea"/>
                          <a:cs typeface="+mn-cs"/>
                        </a:rPr>
                        <a:t>Выплаты по перечислению остатков целевых средств в доход федерального бюджета</a:t>
                      </a:r>
                    </a:p>
                  </a:txBody>
                  <a:tcPr anchor="ctr"/>
                </a:tc>
              </a:tr>
              <a:tr h="227409">
                <a:tc>
                  <a:txBody>
                    <a:bodyPr/>
                    <a:lstStyle/>
                    <a:p>
                      <a:r>
                        <a:rPr lang="ru-RU" sz="900" dirty="0" smtClean="0"/>
                        <a:t>2000</a:t>
                      </a:r>
                      <a:endParaRPr lang="ru-RU" sz="900" dirty="0"/>
                    </a:p>
                  </a:txBody>
                  <a:tcPr anchor="ctr"/>
                </a:tc>
                <a:tc>
                  <a:txBody>
                    <a:bodyPr/>
                    <a:lstStyle/>
                    <a:p>
                      <a:pPr algn="l" rtl="0" fontAlgn="base">
                        <a:spcBef>
                          <a:spcPct val="0"/>
                        </a:spcBef>
                        <a:spcAft>
                          <a:spcPct val="0"/>
                        </a:spcAft>
                      </a:pPr>
                      <a:r>
                        <a:rPr lang="ru-RU" sz="900" kern="1200" dirty="0" smtClean="0">
                          <a:solidFill>
                            <a:schemeClr val="tx1"/>
                          </a:solidFill>
                          <a:latin typeface="+mn-lt"/>
                          <a:ea typeface="+mn-ea"/>
                          <a:cs typeface="+mn-cs"/>
                        </a:rPr>
                        <a:t>Выплаты по перечислению дебиторской задолженности прошлых лет в доход федерального бюджета</a:t>
                      </a:r>
                    </a:p>
                  </a:txBody>
                  <a:tcPr anchor="ctr"/>
                </a:tc>
              </a:tr>
              <a:tr h="227409">
                <a:tc>
                  <a:txBody>
                    <a:bodyPr/>
                    <a:lstStyle/>
                    <a:p>
                      <a:r>
                        <a:rPr lang="ru-RU" sz="900" b="1" dirty="0" err="1" smtClean="0"/>
                        <a:t>8ХХХ</a:t>
                      </a:r>
                      <a:endParaRPr lang="ru-RU" sz="900" b="1" dirty="0"/>
                    </a:p>
                  </a:txBody>
                  <a:tcPr anchor="ctr">
                    <a:solidFill>
                      <a:srgbClr val="CCFFCC"/>
                    </a:solidFill>
                  </a:tcPr>
                </a:tc>
                <a:tc>
                  <a:txBody>
                    <a:bodyPr/>
                    <a:lstStyle/>
                    <a:p>
                      <a:pPr algn="l" rtl="0" fontAlgn="base">
                        <a:spcBef>
                          <a:spcPct val="0"/>
                        </a:spcBef>
                        <a:spcAft>
                          <a:spcPct val="0"/>
                        </a:spcAft>
                      </a:pPr>
                      <a:r>
                        <a:rPr lang="ru-RU" sz="900" b="1" kern="1200" dirty="0" smtClean="0">
                          <a:solidFill>
                            <a:schemeClr val="tx1"/>
                          </a:solidFill>
                          <a:latin typeface="+mn-lt"/>
                          <a:ea typeface="+mn-ea"/>
                          <a:cs typeface="+mn-cs"/>
                        </a:rPr>
                        <a:t>Выплаты за фактически выполненные работы, оказанные услуги без привлечения юридическим лицом иных организаций</a:t>
                      </a:r>
                    </a:p>
                  </a:txBody>
                  <a:tcPr anchor="ctr">
                    <a:solidFill>
                      <a:srgbClr val="CCFFCC"/>
                    </a:solidFill>
                  </a:tcPr>
                </a:tc>
              </a:tr>
              <a:tr h="363855">
                <a:tc>
                  <a:txBody>
                    <a:bodyPr/>
                    <a:lstStyle/>
                    <a:p>
                      <a:r>
                        <a:rPr lang="ru-RU" sz="900" b="1" dirty="0" err="1" smtClean="0"/>
                        <a:t>9ХХХ</a:t>
                      </a:r>
                      <a:endParaRPr lang="ru-RU" sz="900" b="1" dirty="0"/>
                    </a:p>
                  </a:txBody>
                  <a:tcPr anchor="ctr">
                    <a:solidFill>
                      <a:srgbClr val="CCFFCC"/>
                    </a:solidFill>
                  </a:tcPr>
                </a:tc>
                <a:tc>
                  <a:txBody>
                    <a:bodyPr/>
                    <a:lstStyle/>
                    <a:p>
                      <a:pPr algn="l" rtl="0" fontAlgn="base">
                        <a:spcBef>
                          <a:spcPct val="0"/>
                        </a:spcBef>
                        <a:spcAft>
                          <a:spcPct val="0"/>
                        </a:spcAft>
                      </a:pPr>
                      <a:r>
                        <a:rPr lang="ru-RU" sz="900" b="1" kern="1200" dirty="0" smtClean="0">
                          <a:solidFill>
                            <a:schemeClr val="tx1"/>
                          </a:solidFill>
                          <a:latin typeface="+mn-lt"/>
                          <a:ea typeface="+mn-ea"/>
                          <a:cs typeface="+mn-cs"/>
                        </a:rPr>
                        <a:t> Возмещение ранее произведенных юридическим лицом фактических расходов (части расходов) за счет собственных средств со счетов, открытых ему в банке</a:t>
                      </a:r>
                    </a:p>
                  </a:txBody>
                  <a:tcPr anchor="ctr">
                    <a:solidFill>
                      <a:srgbClr val="CCFFCC"/>
                    </a:solidFill>
                  </a:tcPr>
                </a:tc>
              </a:tr>
            </a:tbl>
          </a:graphicData>
        </a:graphic>
      </p:graphicFrame>
      <p:sp>
        <p:nvSpPr>
          <p:cNvPr id="11" name="Прямоугольник 10"/>
          <p:cNvSpPr/>
          <p:nvPr/>
        </p:nvSpPr>
        <p:spPr>
          <a:xfrm>
            <a:off x="507961" y="7220369"/>
            <a:ext cx="3733795" cy="2019300"/>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ru-RU" sz="1400" dirty="0">
                <a:solidFill>
                  <a:schemeClr val="tx1"/>
                </a:solidFill>
              </a:rPr>
              <a:t>Проверка соответствия информации в </a:t>
            </a:r>
            <a:r>
              <a:rPr lang="ru-RU" sz="1400" dirty="0" smtClean="0">
                <a:solidFill>
                  <a:schemeClr val="tx1"/>
                </a:solidFill>
              </a:rPr>
              <a:t>платежном поручении </a:t>
            </a:r>
            <a:r>
              <a:rPr lang="ru-RU" sz="1400" dirty="0">
                <a:solidFill>
                  <a:schemeClr val="tx1"/>
                </a:solidFill>
              </a:rPr>
              <a:t>Сведениям, документам-основаниям, предмету (целям) ГК (контракта, </a:t>
            </a:r>
            <a:r>
              <a:rPr lang="ru-RU" sz="1400" dirty="0" smtClean="0">
                <a:solidFill>
                  <a:schemeClr val="tx1"/>
                </a:solidFill>
              </a:rPr>
              <a:t>договора, соглашения); </a:t>
            </a:r>
          </a:p>
          <a:p>
            <a:pPr marL="285750" indent="-285750">
              <a:buFont typeface="Arial" panose="020B0604020202020204" pitchFamily="34" charset="0"/>
              <a:buChar char="•"/>
            </a:pPr>
            <a:r>
              <a:rPr lang="ru-RU" sz="1400" dirty="0" smtClean="0">
                <a:solidFill>
                  <a:schemeClr val="tx1"/>
                </a:solidFill>
              </a:rPr>
              <a:t>проверка </a:t>
            </a:r>
            <a:r>
              <a:rPr lang="ru-RU" sz="1400" dirty="0" err="1">
                <a:solidFill>
                  <a:schemeClr val="tx1"/>
                </a:solidFill>
              </a:rPr>
              <a:t>непревышения</a:t>
            </a:r>
            <a:r>
              <a:rPr lang="ru-RU" sz="1400" dirty="0">
                <a:solidFill>
                  <a:schemeClr val="tx1"/>
                </a:solidFill>
              </a:rPr>
              <a:t> суммы </a:t>
            </a:r>
            <a:r>
              <a:rPr lang="ru-RU" sz="1400" dirty="0" smtClean="0">
                <a:solidFill>
                  <a:schemeClr val="tx1"/>
                </a:solidFill>
              </a:rPr>
              <a:t>платежного поручения </a:t>
            </a:r>
            <a:r>
              <a:rPr lang="ru-RU" sz="1400" dirty="0">
                <a:solidFill>
                  <a:schemeClr val="tx1"/>
                </a:solidFill>
              </a:rPr>
              <a:t>над суммой остатка на </a:t>
            </a:r>
            <a:r>
              <a:rPr lang="ru-RU" sz="1400" dirty="0" smtClean="0">
                <a:solidFill>
                  <a:schemeClr val="tx1"/>
                </a:solidFill>
              </a:rPr>
              <a:t>лицевом счете</a:t>
            </a:r>
            <a:endParaRPr lang="ru-RU" sz="1400" dirty="0">
              <a:solidFill>
                <a:schemeClr val="tx1"/>
              </a:solidFill>
            </a:endParaRPr>
          </a:p>
        </p:txBody>
      </p:sp>
      <p:pic>
        <p:nvPicPr>
          <p:cNvPr id="12"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44022" y="6757988"/>
            <a:ext cx="945477" cy="41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Прямоугольник 12"/>
          <p:cNvSpPr/>
          <p:nvPr/>
        </p:nvSpPr>
        <p:spPr>
          <a:xfrm>
            <a:off x="5465784" y="7220369"/>
            <a:ext cx="2886073" cy="2019300"/>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Исполнение п/п при положительном результате проверки не позднее второго рабочего дня, следующего за днем его представления в ТОФК</a:t>
            </a:r>
          </a:p>
        </p:txBody>
      </p:sp>
      <p:sp>
        <p:nvSpPr>
          <p:cNvPr id="14" name="Прямоугольник 13"/>
          <p:cNvSpPr/>
          <p:nvPr/>
        </p:nvSpPr>
        <p:spPr>
          <a:xfrm>
            <a:off x="8858128" y="7218135"/>
            <a:ext cx="2886073" cy="2019300"/>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Возврат п/п при отрицательном результате проверки не позднее рабочего дня, следующего за днем  его представления в ТОФК.</a:t>
            </a:r>
          </a:p>
        </p:txBody>
      </p:sp>
    </p:spTree>
    <p:extLst>
      <p:ext uri="{BB962C8B-B14F-4D97-AF65-F5344CB8AC3E}">
        <p14:creationId xmlns:p14="http://schemas.microsoft.com/office/powerpoint/2010/main" val="4023357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a:xfrm>
            <a:off x="12103696" y="8875743"/>
            <a:ext cx="393105" cy="511175"/>
          </a:xfrm>
        </p:spPr>
        <p:txBody>
          <a:bodyPr/>
          <a:lstStyle/>
          <a:p>
            <a:pPr>
              <a:defRPr/>
            </a:pPr>
            <a:fld id="{47EA9584-6FC9-446B-89E9-C9D48C4D1663}" type="slidenum">
              <a:rPr lang="ru-RU" smtClean="0"/>
              <a:pPr>
                <a:defRPr/>
              </a:pPr>
              <a:t>5</a:t>
            </a:fld>
            <a:endParaRPr lang="ru-RU" dirty="0"/>
          </a:p>
        </p:txBody>
      </p:sp>
      <p:sp>
        <p:nvSpPr>
          <p:cNvPr id="5" name="TextBox 101"/>
          <p:cNvSpPr txBox="1">
            <a:spLocks noChangeArrowheads="1"/>
          </p:cNvSpPr>
          <p:nvPr/>
        </p:nvSpPr>
        <p:spPr bwMode="auto">
          <a:xfrm>
            <a:off x="4942391" y="364919"/>
            <a:ext cx="7554410" cy="92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a:lnSpc>
                <a:spcPct val="100000"/>
              </a:lnSpc>
              <a:spcBef>
                <a:spcPct val="0"/>
              </a:spcBef>
              <a:buFontTx/>
              <a:buNone/>
            </a:pPr>
            <a:r>
              <a:rPr lang="ru-RU" altLang="ru-RU"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КОДЫ НАПРАВЛЕНИЯ РАСХОДОВАНИЯ ЦЕЛЕВЫХ СРЕДСТВ ПРИ ВЫПЛАТАХ ЗА ФАКТИЧЕСКИ ВЫПОЛНЕННЫЕ РАБОТЫ И ПО ВОЗМЕЩЕНИЮ РАНЕЕ ПРОИЗВЕДЕННЫХ РАСХОДОВ</a:t>
            </a:r>
            <a:endParaRPr lang="ru-RU" alt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1192193" y="1932973"/>
            <a:ext cx="10625560" cy="2673752"/>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ctr">
              <a:defRPr sz="1400">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ru-RU" sz="1600" b="1" dirty="0">
                <a:solidFill>
                  <a:schemeClr val="tx1"/>
                </a:solidFill>
              </a:rPr>
              <a:t>При направлении расходования целевых средств, подлежащих перечислению на счета, открытые юридическому лицу в банке, в первом разряде кода целевых средств указываются</a:t>
            </a:r>
            <a:r>
              <a:rPr lang="ru-RU" sz="1600" b="1" dirty="0" smtClean="0">
                <a:solidFill>
                  <a:schemeClr val="tx1"/>
                </a:solidFill>
              </a:rPr>
              <a:t>:</a:t>
            </a:r>
          </a:p>
          <a:p>
            <a:endParaRPr lang="ru-RU" sz="1600" b="1" dirty="0">
              <a:solidFill>
                <a:schemeClr val="tx1"/>
              </a:solidFill>
            </a:endParaRPr>
          </a:p>
          <a:p>
            <a:pPr marL="285750" indent="-285750" algn="l">
              <a:buFont typeface="Wingdings" panose="05000000000000000000" pitchFamily="2" charset="2"/>
              <a:buChar char="§"/>
            </a:pPr>
            <a:r>
              <a:rPr lang="ru-RU" sz="1800" b="1" dirty="0">
                <a:solidFill>
                  <a:schemeClr val="tx1"/>
                </a:solidFill>
              </a:rPr>
              <a:t>"8"</a:t>
            </a:r>
            <a:r>
              <a:rPr lang="ru-RU" dirty="0">
                <a:solidFill>
                  <a:schemeClr val="tx1"/>
                </a:solidFill>
              </a:rPr>
              <a:t> - для выплат за фактически выполненные работы, оказанные услуги без привлечения юридическим лицом иных организаций при условии предоставления им в соответствующий орган Федерального казначейства документов, подтверждающих возникновение указанных обязательств, согласованных с соответствующим заказчиком</a:t>
            </a:r>
            <a:r>
              <a:rPr lang="ru-RU" dirty="0" smtClean="0">
                <a:solidFill>
                  <a:schemeClr val="tx1"/>
                </a:solidFill>
              </a:rPr>
              <a:t>;</a:t>
            </a:r>
          </a:p>
          <a:p>
            <a:pPr marL="285750" indent="-285750" algn="l">
              <a:buFont typeface="Wingdings" panose="05000000000000000000" pitchFamily="2" charset="2"/>
              <a:buChar char="§"/>
            </a:pPr>
            <a:endParaRPr lang="ru-RU" dirty="0">
              <a:solidFill>
                <a:schemeClr val="tx1"/>
              </a:solidFill>
            </a:endParaRPr>
          </a:p>
          <a:p>
            <a:pPr marL="285750" indent="-285750" algn="l">
              <a:buFont typeface="Wingdings" panose="05000000000000000000" pitchFamily="2" charset="2"/>
              <a:buChar char="§"/>
            </a:pPr>
            <a:r>
              <a:rPr lang="ru-RU" sz="1800" b="1" dirty="0">
                <a:solidFill>
                  <a:schemeClr val="tx1"/>
                </a:solidFill>
              </a:rPr>
              <a:t>"9"</a:t>
            </a:r>
            <a:r>
              <a:rPr lang="ru-RU" dirty="0">
                <a:solidFill>
                  <a:schemeClr val="tx1"/>
                </a:solidFill>
              </a:rPr>
              <a:t> - для возмещения ранее произведенных юридическим лицом фактических расходов (части расходов) за счет собственных средств со счетов, открытых ему в </a:t>
            </a:r>
            <a:r>
              <a:rPr lang="ru-RU" dirty="0" smtClean="0">
                <a:solidFill>
                  <a:schemeClr val="tx1"/>
                </a:solidFill>
              </a:rPr>
              <a:t>банке.</a:t>
            </a:r>
            <a:endParaRPr lang="ru-RU" dirty="0">
              <a:solidFill>
                <a:schemeClr val="tx1"/>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536241007"/>
              </p:ext>
            </p:extLst>
          </p:nvPr>
        </p:nvGraphicFramePr>
        <p:xfrm>
          <a:off x="1186405" y="5000263"/>
          <a:ext cx="5237545" cy="1041043"/>
        </p:xfrm>
        <a:graphic>
          <a:graphicData uri="http://schemas.openxmlformats.org/drawingml/2006/table">
            <a:tbl>
              <a:tblPr firstRow="1" bandRow="1">
                <a:tableStyleId>{5C22544A-7EE6-4342-B048-85BDC9FD1C3A}</a:tableStyleId>
              </a:tblPr>
              <a:tblGrid>
                <a:gridCol w="594911"/>
                <a:gridCol w="4642634"/>
              </a:tblGrid>
              <a:tr h="358115">
                <a:tc gridSpan="2">
                  <a:txBody>
                    <a:bodyPr/>
                    <a:lstStyle/>
                    <a:p>
                      <a:pPr algn="ctr"/>
                      <a:r>
                        <a:rPr lang="ru-RU" sz="1400" dirty="0" smtClean="0"/>
                        <a:t>КОДЫ НАПРАВЛЕНИЙ РАСХОДОВАНИЯ ЦЕЛЕВЫХ СРЕДСТВ </a:t>
                      </a:r>
                    </a:p>
                    <a:p>
                      <a:pPr algn="ctr"/>
                      <a:r>
                        <a:rPr lang="ru-RU" sz="1200" i="1" dirty="0" smtClean="0"/>
                        <a:t>(ДЛЯ ВЫПЛАТ ЗА ФАКТИЧЕСКИ ВЫПОЛНЕННЫЕ РАБОТЫ)</a:t>
                      </a:r>
                    </a:p>
                  </a:txBody>
                  <a:tcPr/>
                </a:tc>
                <a:tc hMerge="1">
                  <a:txBody>
                    <a:bodyPr/>
                    <a:lstStyle/>
                    <a:p>
                      <a:endParaRPr lang="ru-RU" dirty="0"/>
                    </a:p>
                  </a:txBody>
                  <a:tcPr/>
                </a:tc>
              </a:tr>
              <a:tr h="293737">
                <a:tc>
                  <a:txBody>
                    <a:bodyPr/>
                    <a:lstStyle/>
                    <a:p>
                      <a:r>
                        <a:rPr lang="ru-RU" sz="900" dirty="0" smtClean="0"/>
                        <a:t>8200</a:t>
                      </a:r>
                      <a:endParaRPr lang="ru-RU" sz="900" dirty="0"/>
                    </a:p>
                  </a:txBody>
                  <a:tcPr anchor="ctr"/>
                </a:tc>
                <a:tc>
                  <a:txBody>
                    <a:bodyPr/>
                    <a:lstStyle/>
                    <a:p>
                      <a:pPr algn="l" rtl="0" fontAlgn="base">
                        <a:spcBef>
                          <a:spcPct val="0"/>
                        </a:spcBef>
                        <a:spcAft>
                          <a:spcPct val="0"/>
                        </a:spcAft>
                      </a:pPr>
                      <a:r>
                        <a:rPr lang="ru-RU" sz="900" kern="1200" dirty="0" smtClean="0">
                          <a:solidFill>
                            <a:schemeClr val="tx1"/>
                          </a:solidFill>
                          <a:latin typeface="+mn-lt"/>
                          <a:ea typeface="+mn-ea"/>
                          <a:cs typeface="+mn-cs"/>
                        </a:rPr>
                        <a:t>Закупка работ и услуг</a:t>
                      </a:r>
                    </a:p>
                  </a:txBody>
                  <a:tcPr anchor="ctr"/>
                </a:tc>
              </a:tr>
              <a:tr h="259626">
                <a:tc>
                  <a:txBody>
                    <a:bodyPr/>
                    <a:lstStyle/>
                    <a:p>
                      <a:r>
                        <a:rPr lang="ru-RU" sz="900" dirty="0" smtClean="0"/>
                        <a:t>8410</a:t>
                      </a:r>
                    </a:p>
                  </a:txBody>
                  <a:tcPr anchor="ctr"/>
                </a:tc>
                <a:tc>
                  <a:txBody>
                    <a:bodyPr/>
                    <a:lstStyle/>
                    <a:p>
                      <a:pPr algn="l" rtl="0" fontAlgn="base">
                        <a:spcBef>
                          <a:spcPct val="0"/>
                        </a:spcBef>
                        <a:spcAft>
                          <a:spcPct val="0"/>
                        </a:spcAft>
                      </a:pPr>
                      <a:r>
                        <a:rPr lang="ru-RU" sz="900" kern="1200" dirty="0" smtClean="0">
                          <a:solidFill>
                            <a:schemeClr val="tx1"/>
                          </a:solidFill>
                          <a:latin typeface="+mn-lt"/>
                          <a:ea typeface="+mn-ea"/>
                          <a:cs typeface="+mn-cs"/>
                        </a:rPr>
                        <a:t>Капитальные вложения</a:t>
                      </a:r>
                    </a:p>
                  </a:txBody>
                  <a:tcPr anchor="ct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377268070"/>
              </p:ext>
            </p:extLst>
          </p:nvPr>
        </p:nvGraphicFramePr>
        <p:xfrm>
          <a:off x="6580207" y="4988687"/>
          <a:ext cx="5237545" cy="2285419"/>
        </p:xfrm>
        <a:graphic>
          <a:graphicData uri="http://schemas.openxmlformats.org/drawingml/2006/table">
            <a:tbl>
              <a:tblPr firstRow="1" bandRow="1">
                <a:tableStyleId>{5C22544A-7EE6-4342-B048-85BDC9FD1C3A}</a:tableStyleId>
              </a:tblPr>
              <a:tblGrid>
                <a:gridCol w="414046"/>
                <a:gridCol w="4823499"/>
              </a:tblGrid>
              <a:tr h="371593">
                <a:tc gridSpan="2">
                  <a:txBody>
                    <a:bodyPr/>
                    <a:lstStyle/>
                    <a:p>
                      <a:pPr algn="ctr"/>
                      <a:r>
                        <a:rPr lang="ru-RU" sz="1400" dirty="0" smtClean="0"/>
                        <a:t>КОДЫ НАПРАВЛЕНИЙ РАСХОДОВАНИЯ ЦЕЛЕВЫХ СРЕДСТВ</a:t>
                      </a:r>
                    </a:p>
                    <a:p>
                      <a:pPr algn="ctr"/>
                      <a:r>
                        <a:rPr lang="ru-RU" sz="1200" i="1" dirty="0" smtClean="0"/>
                        <a:t> (ДЛЯ ВОЗМЕЩЕНИЯ РАНЕЕ ПРОИЗВЕДЕННЫХ РАСХОДОВ)</a:t>
                      </a:r>
                    </a:p>
                  </a:txBody>
                  <a:tcPr/>
                </a:tc>
                <a:tc hMerge="1">
                  <a:txBody>
                    <a:bodyPr/>
                    <a:lstStyle/>
                    <a:p>
                      <a:endParaRPr lang="ru-RU" dirty="0"/>
                    </a:p>
                  </a:txBody>
                  <a:tcPr/>
                </a:tc>
              </a:tr>
              <a:tr h="268391">
                <a:tc>
                  <a:txBody>
                    <a:bodyPr/>
                    <a:lstStyle/>
                    <a:p>
                      <a:r>
                        <a:rPr lang="ru-RU" sz="900" dirty="0" smtClean="0"/>
                        <a:t>9100</a:t>
                      </a:r>
                      <a:endParaRPr lang="ru-RU" sz="900" dirty="0"/>
                    </a:p>
                  </a:txBody>
                  <a:tcPr anchor="ctr"/>
                </a:tc>
                <a:tc>
                  <a:txBody>
                    <a:bodyPr/>
                    <a:lstStyle/>
                    <a:p>
                      <a:pPr algn="l" rtl="0" fontAlgn="base">
                        <a:spcBef>
                          <a:spcPct val="0"/>
                        </a:spcBef>
                        <a:spcAft>
                          <a:spcPct val="0"/>
                        </a:spcAft>
                      </a:pPr>
                      <a:r>
                        <a:rPr lang="ru-RU" sz="900" kern="1200" dirty="0" smtClean="0">
                          <a:solidFill>
                            <a:schemeClr val="tx1"/>
                          </a:solidFill>
                          <a:latin typeface="+mn-lt"/>
                          <a:ea typeface="+mn-ea"/>
                          <a:cs typeface="+mn-cs"/>
                        </a:rPr>
                        <a:t>Выплаты персоналу</a:t>
                      </a:r>
                    </a:p>
                  </a:txBody>
                  <a:tcPr anchor="ctr"/>
                </a:tc>
              </a:tr>
              <a:tr h="293737">
                <a:tc>
                  <a:txBody>
                    <a:bodyPr/>
                    <a:lstStyle/>
                    <a:p>
                      <a:r>
                        <a:rPr lang="ru-RU" sz="900" dirty="0" smtClean="0"/>
                        <a:t>9200</a:t>
                      </a:r>
                      <a:endParaRPr lang="ru-RU" sz="900" dirty="0"/>
                    </a:p>
                  </a:txBody>
                  <a:tcPr anchor="ctr"/>
                </a:tc>
                <a:tc>
                  <a:txBody>
                    <a:bodyPr/>
                    <a:lstStyle/>
                    <a:p>
                      <a:pPr algn="l" rtl="0" fontAlgn="base">
                        <a:spcBef>
                          <a:spcPct val="0"/>
                        </a:spcBef>
                        <a:spcAft>
                          <a:spcPct val="0"/>
                        </a:spcAft>
                      </a:pPr>
                      <a:r>
                        <a:rPr lang="ru-RU" sz="900" kern="1200" dirty="0" smtClean="0">
                          <a:solidFill>
                            <a:schemeClr val="tx1"/>
                          </a:solidFill>
                          <a:latin typeface="+mn-lt"/>
                          <a:ea typeface="+mn-ea"/>
                          <a:cs typeface="+mn-cs"/>
                        </a:rPr>
                        <a:t>Закупка работ и услуг</a:t>
                      </a:r>
                    </a:p>
                  </a:txBody>
                  <a:tcPr anchor="ctr"/>
                </a:tc>
              </a:tr>
              <a:tr h="312688">
                <a:tc>
                  <a:txBody>
                    <a:bodyPr/>
                    <a:lstStyle/>
                    <a:p>
                      <a:r>
                        <a:rPr lang="ru-RU" sz="900" dirty="0" smtClean="0"/>
                        <a:t>9300</a:t>
                      </a:r>
                      <a:endParaRPr lang="ru-RU" sz="900" dirty="0"/>
                    </a:p>
                  </a:txBody>
                  <a:tcPr anchor="ctr"/>
                </a:tc>
                <a:tc>
                  <a:txBody>
                    <a:bodyPr/>
                    <a:lstStyle/>
                    <a:p>
                      <a:pPr algn="l" rtl="0" fontAlgn="base">
                        <a:spcBef>
                          <a:spcPct val="0"/>
                        </a:spcBef>
                        <a:spcAft>
                          <a:spcPct val="0"/>
                        </a:spcAft>
                      </a:pPr>
                      <a:r>
                        <a:rPr lang="ru-RU" sz="900" kern="1200" dirty="0" smtClean="0">
                          <a:solidFill>
                            <a:schemeClr val="tx1"/>
                          </a:solidFill>
                          <a:latin typeface="+mn-lt"/>
                          <a:ea typeface="+mn-ea"/>
                          <a:cs typeface="+mn-cs"/>
                        </a:rPr>
                        <a:t>Закупка непроизведенных активов, нематериальных активов, материальных запасов и основных средств</a:t>
                      </a:r>
                      <a:endParaRPr lang="ru-RU" sz="900" kern="1200" dirty="0">
                        <a:solidFill>
                          <a:schemeClr val="tx1"/>
                        </a:solidFill>
                        <a:latin typeface="+mn-lt"/>
                        <a:ea typeface="+mn-ea"/>
                        <a:cs typeface="+mn-cs"/>
                      </a:endParaRPr>
                    </a:p>
                  </a:txBody>
                  <a:tcPr anchor="ctr"/>
                </a:tc>
              </a:tr>
              <a:tr h="259626">
                <a:tc>
                  <a:txBody>
                    <a:bodyPr/>
                    <a:lstStyle/>
                    <a:p>
                      <a:r>
                        <a:rPr lang="ru-RU" sz="900" dirty="0" smtClean="0"/>
                        <a:t>9410</a:t>
                      </a:r>
                    </a:p>
                  </a:txBody>
                  <a:tcPr anchor="ctr"/>
                </a:tc>
                <a:tc>
                  <a:txBody>
                    <a:bodyPr/>
                    <a:lstStyle/>
                    <a:p>
                      <a:pPr algn="l" rtl="0" fontAlgn="base">
                        <a:spcBef>
                          <a:spcPct val="0"/>
                        </a:spcBef>
                        <a:spcAft>
                          <a:spcPct val="0"/>
                        </a:spcAft>
                      </a:pPr>
                      <a:r>
                        <a:rPr lang="ru-RU" sz="900" kern="1200" dirty="0" smtClean="0">
                          <a:solidFill>
                            <a:schemeClr val="tx1"/>
                          </a:solidFill>
                          <a:latin typeface="+mn-lt"/>
                          <a:ea typeface="+mn-ea"/>
                          <a:cs typeface="+mn-cs"/>
                        </a:rPr>
                        <a:t>Капитальные вложения</a:t>
                      </a:r>
                    </a:p>
                  </a:txBody>
                  <a:tcPr anchor="ctr"/>
                </a:tc>
              </a:tr>
              <a:tr h="240675">
                <a:tc>
                  <a:txBody>
                    <a:bodyPr/>
                    <a:lstStyle/>
                    <a:p>
                      <a:r>
                        <a:rPr lang="ru-RU" sz="900" dirty="0" smtClean="0"/>
                        <a:t>9810</a:t>
                      </a:r>
                      <a:endParaRPr lang="ru-RU" sz="900" dirty="0"/>
                    </a:p>
                  </a:txBody>
                  <a:tcPr anchor="ctr"/>
                </a:tc>
                <a:tc>
                  <a:txBody>
                    <a:bodyPr/>
                    <a:lstStyle/>
                    <a:p>
                      <a:pPr algn="l" rtl="0" fontAlgn="base">
                        <a:spcBef>
                          <a:spcPct val="0"/>
                        </a:spcBef>
                        <a:spcAft>
                          <a:spcPct val="0"/>
                        </a:spcAft>
                      </a:pPr>
                      <a:r>
                        <a:rPr lang="ru-RU" sz="900" kern="1200" dirty="0" smtClean="0">
                          <a:solidFill>
                            <a:schemeClr val="tx1"/>
                          </a:solidFill>
                          <a:latin typeface="+mn-lt"/>
                          <a:ea typeface="+mn-ea"/>
                          <a:cs typeface="+mn-cs"/>
                        </a:rPr>
                        <a:t>Уплата налогов, сборов и иных платежей в бюджеты бюджетной системы Российской Федерации</a:t>
                      </a:r>
                    </a:p>
                  </a:txBody>
                  <a:tcPr anchor="ctr"/>
                </a:tc>
              </a:tr>
              <a:tr h="244465">
                <a:tc>
                  <a:txBody>
                    <a:bodyPr/>
                    <a:lstStyle/>
                    <a:p>
                      <a:r>
                        <a:rPr lang="ru-RU" sz="900" dirty="0" smtClean="0"/>
                        <a:t>9820</a:t>
                      </a:r>
                      <a:endParaRPr lang="ru-RU" sz="900" dirty="0"/>
                    </a:p>
                  </a:txBody>
                  <a:tcPr anchor="ctr"/>
                </a:tc>
                <a:tc>
                  <a:txBody>
                    <a:bodyPr/>
                    <a:lstStyle/>
                    <a:p>
                      <a:pPr algn="l" rtl="0" fontAlgn="base">
                        <a:spcBef>
                          <a:spcPct val="0"/>
                        </a:spcBef>
                        <a:spcAft>
                          <a:spcPct val="0"/>
                        </a:spcAft>
                      </a:pPr>
                      <a:r>
                        <a:rPr lang="ru-RU" sz="900" kern="1200" dirty="0" smtClean="0">
                          <a:solidFill>
                            <a:schemeClr val="tx1"/>
                          </a:solidFill>
                          <a:latin typeface="+mn-lt"/>
                          <a:ea typeface="+mn-ea"/>
                          <a:cs typeface="+mn-cs"/>
                        </a:rPr>
                        <a:t>Иные выплаты</a:t>
                      </a:r>
                    </a:p>
                  </a:txBody>
                  <a:tcPr anchor="ct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1609753492"/>
              </p:ext>
            </p:extLst>
          </p:nvPr>
        </p:nvGraphicFramePr>
        <p:xfrm>
          <a:off x="1192193" y="7810781"/>
          <a:ext cx="7083707" cy="365760"/>
        </p:xfrm>
        <a:graphic>
          <a:graphicData uri="http://schemas.openxmlformats.org/drawingml/2006/table">
            <a:tbl>
              <a:tblPr firstRow="1" bandRow="1">
                <a:tableStyleId>{5C22544A-7EE6-4342-B048-85BDC9FD1C3A}</a:tableStyleId>
              </a:tblPr>
              <a:tblGrid>
                <a:gridCol w="844951"/>
                <a:gridCol w="6238756"/>
              </a:tblGrid>
              <a:tr h="265311">
                <a:tc>
                  <a:txBody>
                    <a:bodyPr/>
                    <a:lstStyle/>
                    <a:p>
                      <a:r>
                        <a:rPr lang="ru-RU" sz="1800" b="1" dirty="0" smtClean="0">
                          <a:solidFill>
                            <a:schemeClr val="tx1"/>
                          </a:solidFill>
                        </a:rPr>
                        <a:t>0999</a:t>
                      </a:r>
                      <a:endParaRPr lang="ru-RU" sz="1800" b="1" dirty="0">
                        <a:solidFill>
                          <a:schemeClr val="tx1"/>
                        </a:solidFill>
                      </a:endParaRPr>
                    </a:p>
                  </a:txBody>
                  <a:tcPr anchor="ctr">
                    <a:solidFill>
                      <a:srgbClr val="FFCCFF">
                        <a:alpha val="38000"/>
                      </a:srgbClr>
                    </a:solidFill>
                  </a:tcPr>
                </a:tc>
                <a:tc>
                  <a:txBody>
                    <a:bodyPr/>
                    <a:lstStyle/>
                    <a:p>
                      <a:pPr algn="l" rtl="0" fontAlgn="base">
                        <a:spcBef>
                          <a:spcPct val="0"/>
                        </a:spcBef>
                        <a:spcAft>
                          <a:spcPct val="0"/>
                        </a:spcAft>
                      </a:pPr>
                      <a:r>
                        <a:rPr lang="ru-RU" sz="1800" b="1" kern="1200" dirty="0" smtClean="0">
                          <a:solidFill>
                            <a:schemeClr val="tx1"/>
                          </a:solidFill>
                          <a:latin typeface="+mn-lt"/>
                          <a:ea typeface="+mn-ea"/>
                          <a:cs typeface="+mn-cs"/>
                        </a:rPr>
                        <a:t>Выплаты по окончательным расчетам  (</a:t>
                      </a:r>
                      <a:r>
                        <a:rPr lang="ru-RU" sz="1800" b="1" i="1" kern="1200" dirty="0" smtClean="0">
                          <a:solidFill>
                            <a:schemeClr val="tx1"/>
                          </a:solidFill>
                          <a:latin typeface="+mn-lt"/>
                          <a:ea typeface="+mn-ea"/>
                          <a:cs typeface="+mn-cs"/>
                        </a:rPr>
                        <a:t>ПРИБЫЛЬ</a:t>
                      </a:r>
                      <a:r>
                        <a:rPr lang="ru-RU" sz="1800" b="1" kern="1200" dirty="0" smtClean="0">
                          <a:solidFill>
                            <a:schemeClr val="tx1"/>
                          </a:solidFill>
                          <a:latin typeface="+mn-lt"/>
                          <a:ea typeface="+mn-ea"/>
                          <a:cs typeface="+mn-cs"/>
                        </a:rPr>
                        <a:t>)</a:t>
                      </a:r>
                    </a:p>
                  </a:txBody>
                  <a:tcPr anchor="ctr">
                    <a:solidFill>
                      <a:srgbClr val="FFCCFF">
                        <a:alpha val="38000"/>
                      </a:srgbClr>
                    </a:solidFill>
                  </a:tcPr>
                </a:tc>
              </a:tr>
            </a:tbl>
          </a:graphicData>
        </a:graphic>
      </p:graphicFrame>
      <p:sp>
        <p:nvSpPr>
          <p:cNvPr id="7" name="TextBox 6"/>
          <p:cNvSpPr txBox="1"/>
          <p:nvPr/>
        </p:nvSpPr>
        <p:spPr>
          <a:xfrm>
            <a:off x="2534857" y="8437944"/>
            <a:ext cx="9537540" cy="584775"/>
          </a:xfrm>
          <a:prstGeom prst="rect">
            <a:avLst/>
          </a:prstGeom>
          <a:noFill/>
        </p:spPr>
        <p:txBody>
          <a:bodyPr wrap="square" rtlCol="0">
            <a:spAutoFit/>
          </a:bodyPr>
          <a:lstStyle/>
          <a:p>
            <a:pPr algn="ctr"/>
            <a:r>
              <a:rPr lang="ru-RU" sz="1600" b="1" i="1" dirty="0" smtClean="0">
                <a:solidFill>
                  <a:srgbClr val="FF0000"/>
                </a:solidFill>
              </a:rPr>
              <a:t>используется только при окончательных выплатах по государственному контракту (контракту, договору)  после исполнения всех обязательств  (завершения этапа выполнения работ)</a:t>
            </a:r>
            <a:endParaRPr lang="ru-RU" sz="1600" b="1" i="1" dirty="0">
              <a:solidFill>
                <a:srgbClr val="FF0000"/>
              </a:solidFill>
            </a:endParaRPr>
          </a:p>
        </p:txBody>
      </p:sp>
      <p:cxnSp>
        <p:nvCxnSpPr>
          <p:cNvPr id="11" name="Прямая со стрелкой 10"/>
          <p:cNvCxnSpPr/>
          <p:nvPr/>
        </p:nvCxnSpPr>
        <p:spPr>
          <a:xfrm flipV="1">
            <a:off x="4282633" y="8218025"/>
            <a:ext cx="0" cy="277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4025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54084" y="1319510"/>
            <a:ext cx="5105400" cy="1200329"/>
          </a:xfrm>
          <a:prstGeom prst="rect">
            <a:avLst/>
          </a:prstGeom>
          <a:noFill/>
          <a:ln>
            <a:solidFill>
              <a:schemeClr val="accent1">
                <a:lumMod val="50000"/>
              </a:schemeClr>
            </a:solidFill>
          </a:ln>
        </p:spPr>
        <p:txBody>
          <a:bodyPr wrap="square" rtlCol="0">
            <a:spAutoFit/>
          </a:bodyPr>
          <a:lstStyle/>
          <a:p>
            <a:pPr algn="ctr">
              <a:spcBef>
                <a:spcPts val="0"/>
              </a:spcBef>
              <a:spcAft>
                <a:spcPts val="0"/>
              </a:spcAft>
            </a:pPr>
            <a:endParaRPr lang="ru-RU" b="1" dirty="0" smtClean="0">
              <a:latin typeface="Times New Roman" panose="02020603050405020304" pitchFamily="18" charset="0"/>
              <a:cs typeface="Times New Roman" panose="02020603050405020304" pitchFamily="18" charset="0"/>
            </a:endParaRPr>
          </a:p>
          <a:p>
            <a:pPr algn="ctr">
              <a:spcBef>
                <a:spcPts val="0"/>
              </a:spcBef>
              <a:spcAft>
                <a:spcPts val="0"/>
              </a:spcAft>
            </a:pPr>
            <a:r>
              <a:rPr lang="ru-RU" b="1" dirty="0" smtClean="0">
                <a:latin typeface="Times New Roman" panose="02020603050405020304" pitchFamily="18" charset="0"/>
                <a:cs typeface="Times New Roman" panose="02020603050405020304" pitchFamily="18" charset="0"/>
              </a:rPr>
              <a:t>ВИДЫ </a:t>
            </a:r>
          </a:p>
          <a:p>
            <a:pPr algn="ctr">
              <a:spcBef>
                <a:spcPts val="0"/>
              </a:spcBef>
              <a:spcAft>
                <a:spcPts val="0"/>
              </a:spcAft>
            </a:pPr>
            <a:r>
              <a:rPr lang="ru-RU" b="1" dirty="0" smtClean="0">
                <a:latin typeface="Times New Roman" panose="02020603050405020304" pitchFamily="18" charset="0"/>
                <a:cs typeface="Times New Roman" panose="02020603050405020304" pitchFamily="18" charset="0"/>
              </a:rPr>
              <a:t>КАЗНАЧЕЙСКОГО СОПРОВОЖДЕНИЯ ГОЗ</a:t>
            </a:r>
          </a:p>
          <a:p>
            <a:pPr algn="ctr">
              <a:spcBef>
                <a:spcPts val="0"/>
              </a:spcBef>
              <a:spcAft>
                <a:spcPts val="0"/>
              </a:spcAft>
            </a:pPr>
            <a:endParaRPr lang="ru-RU" b="1"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70129" y="6134761"/>
            <a:ext cx="3168156" cy="817584"/>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авансовых платежей </a:t>
            </a:r>
            <a:r>
              <a:rPr lang="ru-RU" sz="1200" dirty="0">
                <a:solidFill>
                  <a:schemeClr val="tx1"/>
                </a:solidFill>
              </a:rPr>
              <a:t>по контрактам (договорам</a:t>
            </a:r>
            <a:r>
              <a:rPr lang="ru-RU" sz="1200" dirty="0" smtClean="0">
                <a:solidFill>
                  <a:schemeClr val="tx1"/>
                </a:solidFill>
              </a:rPr>
              <a:t>), заключаемым в рамках исполнения указанных государственных контрактов</a:t>
            </a:r>
            <a:endParaRPr lang="ru-RU" sz="1200" dirty="0">
              <a:solidFill>
                <a:schemeClr val="tx1"/>
              </a:solidFill>
            </a:endParaRPr>
          </a:p>
        </p:txBody>
      </p:sp>
      <p:sp>
        <p:nvSpPr>
          <p:cNvPr id="10" name="Прямоугольник 9"/>
          <p:cNvSpPr/>
          <p:nvPr/>
        </p:nvSpPr>
        <p:spPr>
          <a:xfrm>
            <a:off x="3585763" y="4318495"/>
            <a:ext cx="1648278" cy="1605642"/>
          </a:xfrm>
          <a:prstGeom prst="rect">
            <a:avLst/>
          </a:prstGeom>
          <a:solidFill>
            <a:schemeClr val="accent1">
              <a:lumMod val="20000"/>
              <a:lumOff val="8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p>
            <a:pPr algn="ctr"/>
            <a:r>
              <a:rPr lang="ru-RU" sz="1200" dirty="0">
                <a:solidFill>
                  <a:schemeClr val="tx1"/>
                </a:solidFill>
              </a:rPr>
              <a:t> авансовых платежей по государственным контрактам, заключенным  в 2017 году  до 07.03.2017г. </a:t>
            </a:r>
          </a:p>
          <a:p>
            <a:pPr algn="ctr"/>
            <a:r>
              <a:rPr lang="ru-RU" sz="1200" dirty="0">
                <a:solidFill>
                  <a:schemeClr val="tx1"/>
                </a:solidFill>
              </a:rPr>
              <a:t>на сумму более 100 млн. рублей</a:t>
            </a:r>
          </a:p>
        </p:txBody>
      </p:sp>
      <p:sp>
        <p:nvSpPr>
          <p:cNvPr id="13" name="Прямоугольник 12"/>
          <p:cNvSpPr/>
          <p:nvPr/>
        </p:nvSpPr>
        <p:spPr>
          <a:xfrm>
            <a:off x="3585764" y="6134761"/>
            <a:ext cx="5173720" cy="828594"/>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авансовых платежей </a:t>
            </a:r>
            <a:r>
              <a:rPr lang="ru-RU" sz="1200" dirty="0">
                <a:solidFill>
                  <a:schemeClr val="tx1"/>
                </a:solidFill>
              </a:rPr>
              <a:t>по контрактам (договорам</a:t>
            </a:r>
            <a:r>
              <a:rPr lang="ru-RU" sz="1200" dirty="0" smtClean="0">
                <a:solidFill>
                  <a:schemeClr val="tx1"/>
                </a:solidFill>
              </a:rPr>
              <a:t>), заключаемым в рамках исполнения государственных контрактов </a:t>
            </a:r>
          </a:p>
          <a:p>
            <a:pPr algn="ctr"/>
            <a:r>
              <a:rPr lang="ru-RU" sz="1200" i="1" dirty="0" smtClean="0">
                <a:solidFill>
                  <a:schemeClr val="tx1"/>
                </a:solidFill>
              </a:rPr>
              <a:t>(расчеты по обращению </a:t>
            </a:r>
            <a:r>
              <a:rPr lang="ru-RU" sz="1200" i="1" dirty="0" err="1" smtClean="0">
                <a:solidFill>
                  <a:schemeClr val="tx1"/>
                </a:solidFill>
              </a:rPr>
              <a:t>госзаказчика</a:t>
            </a:r>
            <a:r>
              <a:rPr lang="ru-RU" sz="1200" i="1" dirty="0" smtClean="0">
                <a:solidFill>
                  <a:schemeClr val="tx1"/>
                </a:solidFill>
              </a:rPr>
              <a:t>)</a:t>
            </a:r>
            <a:endParaRPr lang="ru-RU" sz="1200" i="1" dirty="0">
              <a:solidFill>
                <a:schemeClr val="tx1"/>
              </a:solidFill>
            </a:endParaRPr>
          </a:p>
        </p:txBody>
      </p:sp>
      <p:pic>
        <p:nvPicPr>
          <p:cNvPr id="14"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46379" y="2370585"/>
            <a:ext cx="1061671" cy="482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Прямая соединительная линия 23"/>
          <p:cNvCxnSpPr/>
          <p:nvPr/>
        </p:nvCxnSpPr>
        <p:spPr>
          <a:xfrm>
            <a:off x="1763486" y="2914651"/>
            <a:ext cx="8969427"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Прямоугольник 42"/>
          <p:cNvSpPr/>
          <p:nvPr/>
        </p:nvSpPr>
        <p:spPr>
          <a:xfrm>
            <a:off x="9020174" y="3089168"/>
            <a:ext cx="3495675" cy="1010235"/>
          </a:xfrm>
          <a:prstGeom prst="rect">
            <a:avLst/>
          </a:prstGeom>
          <a:solidFill>
            <a:schemeClr val="accent1">
              <a:lumMod val="20000"/>
              <a:lumOff val="80000"/>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 </a:t>
            </a:r>
            <a:r>
              <a:rPr lang="ru-RU" sz="1400" dirty="0" smtClean="0">
                <a:solidFill>
                  <a:schemeClr val="tx1"/>
                </a:solidFill>
              </a:rPr>
              <a:t>после  вступления в силу </a:t>
            </a:r>
          </a:p>
          <a:p>
            <a:pPr algn="ctr"/>
            <a:r>
              <a:rPr lang="ru-RU" sz="1400" dirty="0" smtClean="0">
                <a:solidFill>
                  <a:schemeClr val="tx1"/>
                </a:solidFill>
              </a:rPr>
              <a:t>Постановления № 249</a:t>
            </a:r>
            <a:endParaRPr lang="ru-RU" sz="1400" dirty="0">
              <a:solidFill>
                <a:schemeClr val="tx1"/>
              </a:solidFill>
            </a:endParaRPr>
          </a:p>
        </p:txBody>
      </p:sp>
      <p:cxnSp>
        <p:nvCxnSpPr>
          <p:cNvPr id="51" name="Прямая соединительная линия 50"/>
          <p:cNvCxnSpPr/>
          <p:nvPr/>
        </p:nvCxnSpPr>
        <p:spPr>
          <a:xfrm flipV="1">
            <a:off x="7833906" y="4078515"/>
            <a:ext cx="0" cy="266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a:stCxn id="30" idx="0"/>
          </p:cNvCxnSpPr>
          <p:nvPr/>
        </p:nvCxnSpPr>
        <p:spPr>
          <a:xfrm flipV="1">
            <a:off x="1763486" y="2914648"/>
            <a:ext cx="0" cy="174519"/>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a:stCxn id="10" idx="0"/>
          </p:cNvCxnSpPr>
          <p:nvPr/>
        </p:nvCxnSpPr>
        <p:spPr>
          <a:xfrm flipV="1">
            <a:off x="4409902" y="4072683"/>
            <a:ext cx="0" cy="245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a:stCxn id="43" idx="0"/>
          </p:cNvCxnSpPr>
          <p:nvPr/>
        </p:nvCxnSpPr>
        <p:spPr>
          <a:xfrm flipH="1" flipV="1">
            <a:off x="10732914" y="2914652"/>
            <a:ext cx="35098" cy="174516"/>
          </a:xfrm>
          <a:prstGeom prst="line">
            <a:avLst/>
          </a:prstGeom>
        </p:spPr>
        <p:style>
          <a:lnRef idx="1">
            <a:schemeClr val="accent1"/>
          </a:lnRef>
          <a:fillRef idx="0">
            <a:schemeClr val="accent1"/>
          </a:fillRef>
          <a:effectRef idx="0">
            <a:schemeClr val="accent1"/>
          </a:effectRef>
          <a:fontRef idx="minor">
            <a:schemeClr val="tx1"/>
          </a:fontRef>
        </p:style>
      </p:cxnSp>
      <p:sp>
        <p:nvSpPr>
          <p:cNvPr id="80" name="Прямоугольник 79"/>
          <p:cNvSpPr/>
          <p:nvPr/>
        </p:nvSpPr>
        <p:spPr>
          <a:xfrm>
            <a:off x="9020174" y="4345214"/>
            <a:ext cx="3495675" cy="1578923"/>
          </a:xfrm>
          <a:prstGeom prst="rect">
            <a:avLst/>
          </a:prstGeom>
          <a:solidFill>
            <a:schemeClr val="accent1">
              <a:lumMod val="20000"/>
              <a:lumOff val="8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p>
            <a:pPr algn="ctr"/>
            <a:r>
              <a:rPr lang="ru-RU" sz="1600" b="1" dirty="0">
                <a:solidFill>
                  <a:schemeClr val="tx1"/>
                </a:solidFill>
              </a:rPr>
              <a:t> расчеты  </a:t>
            </a:r>
            <a:r>
              <a:rPr lang="ru-RU" sz="1200" dirty="0">
                <a:solidFill>
                  <a:schemeClr val="tx1"/>
                </a:solidFill>
              </a:rPr>
              <a:t>по государственным контрактам , заключенным  в 2017 году  после 07.03.2017г</a:t>
            </a:r>
            <a:r>
              <a:rPr lang="ru-RU" sz="1400" dirty="0">
                <a:solidFill>
                  <a:schemeClr val="tx1"/>
                </a:solidFill>
              </a:rPr>
              <a:t>. </a:t>
            </a:r>
          </a:p>
        </p:txBody>
      </p:sp>
      <p:sp>
        <p:nvSpPr>
          <p:cNvPr id="81" name="Прямоугольник 80"/>
          <p:cNvSpPr/>
          <p:nvPr/>
        </p:nvSpPr>
        <p:spPr>
          <a:xfrm>
            <a:off x="9020175" y="6134760"/>
            <a:ext cx="3495674" cy="817584"/>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расчеты по контрактам  </a:t>
            </a:r>
            <a:r>
              <a:rPr lang="ru-RU" sz="1200" dirty="0">
                <a:solidFill>
                  <a:schemeClr val="tx1"/>
                </a:solidFill>
              </a:rPr>
              <a:t>(договорам</a:t>
            </a:r>
            <a:r>
              <a:rPr lang="ru-RU" sz="1200" dirty="0" smtClean="0">
                <a:solidFill>
                  <a:schemeClr val="tx1"/>
                </a:solidFill>
              </a:rPr>
              <a:t>), заключаемым в рамках исполнения государственных контрактов</a:t>
            </a:r>
            <a:endParaRPr lang="ru-RU" sz="1200" dirty="0">
              <a:solidFill>
                <a:schemeClr val="tx1"/>
              </a:solidFill>
            </a:endParaRPr>
          </a:p>
        </p:txBody>
      </p:sp>
      <p:sp>
        <p:nvSpPr>
          <p:cNvPr id="27" name="Номер слайда 2"/>
          <p:cNvSpPr txBox="1">
            <a:spLocks/>
          </p:cNvSpPr>
          <p:nvPr/>
        </p:nvSpPr>
        <p:spPr>
          <a:xfrm>
            <a:off x="12359164" y="9169396"/>
            <a:ext cx="442436" cy="422279"/>
          </a:xfrm>
          <a:prstGeom prst="rect">
            <a:avLst/>
          </a:prstGeom>
        </p:spPr>
        <p:txBody>
          <a:bodyPr vert="horz" lIns="109701" tIns="54850" rIns="109701" bIns="54850" rtlCol="0" anchor="ctr"/>
          <a:lstStyle>
            <a:defPPr>
              <a:defRPr lang="ru-RU"/>
            </a:defPPr>
            <a:lvl1pPr algn="r" rtl="0" fontAlgn="auto">
              <a:spcBef>
                <a:spcPts val="0"/>
              </a:spcBef>
              <a:spcAft>
                <a:spcPts val="0"/>
              </a:spcAft>
              <a:defRPr sz="1400" kern="1200">
                <a:solidFill>
                  <a:schemeClr val="tx1">
                    <a:tint val="75000"/>
                  </a:schemeClr>
                </a:solidFill>
                <a:latin typeface="+mn-lt"/>
                <a:ea typeface="+mn-ea"/>
                <a:cs typeface="+mn-cs"/>
              </a:defRPr>
            </a:lvl1pPr>
            <a:lvl2pPr marL="548503" algn="l" rtl="0" fontAlgn="base">
              <a:spcBef>
                <a:spcPct val="0"/>
              </a:spcBef>
              <a:spcAft>
                <a:spcPct val="0"/>
              </a:spcAft>
              <a:defRPr kern="1200">
                <a:solidFill>
                  <a:schemeClr val="tx1"/>
                </a:solidFill>
                <a:latin typeface="Calibri" pitchFamily="34" charset="0"/>
                <a:ea typeface="+mn-ea"/>
                <a:cs typeface="Arial" charset="0"/>
              </a:defRPr>
            </a:lvl2pPr>
            <a:lvl3pPr marL="1097006" algn="l" rtl="0" fontAlgn="base">
              <a:spcBef>
                <a:spcPct val="0"/>
              </a:spcBef>
              <a:spcAft>
                <a:spcPct val="0"/>
              </a:spcAft>
              <a:defRPr kern="1200">
                <a:solidFill>
                  <a:schemeClr val="tx1"/>
                </a:solidFill>
                <a:latin typeface="Calibri" pitchFamily="34" charset="0"/>
                <a:ea typeface="+mn-ea"/>
                <a:cs typeface="Arial" charset="0"/>
              </a:defRPr>
            </a:lvl3pPr>
            <a:lvl4pPr marL="1645509" algn="l" rtl="0" fontAlgn="base">
              <a:spcBef>
                <a:spcPct val="0"/>
              </a:spcBef>
              <a:spcAft>
                <a:spcPct val="0"/>
              </a:spcAft>
              <a:defRPr kern="1200">
                <a:solidFill>
                  <a:schemeClr val="tx1"/>
                </a:solidFill>
                <a:latin typeface="Calibri" pitchFamily="34" charset="0"/>
                <a:ea typeface="+mn-ea"/>
                <a:cs typeface="Arial" charset="0"/>
              </a:defRPr>
            </a:lvl4pPr>
            <a:lvl5pPr marL="2194011" algn="l" rtl="0" fontAlgn="base">
              <a:spcBef>
                <a:spcPct val="0"/>
              </a:spcBef>
              <a:spcAft>
                <a:spcPct val="0"/>
              </a:spcAft>
              <a:defRPr kern="1200">
                <a:solidFill>
                  <a:schemeClr val="tx1"/>
                </a:solidFill>
                <a:latin typeface="Calibri" pitchFamily="34" charset="0"/>
                <a:ea typeface="+mn-ea"/>
                <a:cs typeface="Arial" charset="0"/>
              </a:defRPr>
            </a:lvl5pPr>
            <a:lvl6pPr marL="2742514" algn="l" defTabSz="1097006" rtl="0" eaLnBrk="1" latinLnBrk="0" hangingPunct="1">
              <a:defRPr kern="1200">
                <a:solidFill>
                  <a:schemeClr val="tx1"/>
                </a:solidFill>
                <a:latin typeface="Calibri" pitchFamily="34" charset="0"/>
                <a:ea typeface="+mn-ea"/>
                <a:cs typeface="Arial" charset="0"/>
              </a:defRPr>
            </a:lvl6pPr>
            <a:lvl7pPr marL="3291017" algn="l" defTabSz="1097006" rtl="0" eaLnBrk="1" latinLnBrk="0" hangingPunct="1">
              <a:defRPr kern="1200">
                <a:solidFill>
                  <a:schemeClr val="tx1"/>
                </a:solidFill>
                <a:latin typeface="Calibri" pitchFamily="34" charset="0"/>
                <a:ea typeface="+mn-ea"/>
                <a:cs typeface="Arial" charset="0"/>
              </a:defRPr>
            </a:lvl7pPr>
            <a:lvl8pPr marL="3839520" algn="l" defTabSz="1097006" rtl="0" eaLnBrk="1" latinLnBrk="0" hangingPunct="1">
              <a:defRPr kern="1200">
                <a:solidFill>
                  <a:schemeClr val="tx1"/>
                </a:solidFill>
                <a:latin typeface="Calibri" pitchFamily="34" charset="0"/>
                <a:ea typeface="+mn-ea"/>
                <a:cs typeface="Arial" charset="0"/>
              </a:defRPr>
            </a:lvl8pPr>
            <a:lvl9pPr marL="4388023" algn="l" defTabSz="1097006" rtl="0" eaLnBrk="1" latinLnBrk="0" hangingPunct="1">
              <a:defRPr kern="1200">
                <a:solidFill>
                  <a:schemeClr val="tx1"/>
                </a:solidFill>
                <a:latin typeface="Calibri" pitchFamily="34" charset="0"/>
                <a:ea typeface="+mn-ea"/>
                <a:cs typeface="Arial" charset="0"/>
              </a:defRPr>
            </a:lvl9pPr>
          </a:lstStyle>
          <a:p>
            <a:pPr>
              <a:defRPr/>
            </a:pPr>
            <a:fld id="{47EA9584-6FC9-446B-89E9-C9D48C4D1663}" type="slidenum">
              <a:rPr lang="ru-RU" sz="1200" smtClean="0"/>
              <a:pPr>
                <a:defRPr/>
              </a:pPr>
              <a:t>6</a:t>
            </a:fld>
            <a:endParaRPr lang="ru-RU" sz="1200" dirty="0"/>
          </a:p>
        </p:txBody>
      </p:sp>
      <p:sp>
        <p:nvSpPr>
          <p:cNvPr id="32" name="Прямоугольник 31"/>
          <p:cNvSpPr/>
          <p:nvPr/>
        </p:nvSpPr>
        <p:spPr>
          <a:xfrm>
            <a:off x="188686" y="4331854"/>
            <a:ext cx="1562582" cy="1605642"/>
          </a:xfrm>
          <a:prstGeom prst="rect">
            <a:avLst/>
          </a:prstGeom>
          <a:solidFill>
            <a:schemeClr val="accent1">
              <a:lumMod val="20000"/>
              <a:lumOff val="8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p>
            <a:pPr algn="ctr"/>
            <a:r>
              <a:rPr lang="ru-RU" sz="1200" dirty="0">
                <a:solidFill>
                  <a:schemeClr val="tx1"/>
                </a:solidFill>
              </a:rPr>
              <a:t> авансовых платежей по государственным контрактам, заключенным </a:t>
            </a:r>
          </a:p>
          <a:p>
            <a:pPr algn="ctr"/>
            <a:r>
              <a:rPr lang="ru-RU" sz="1200" dirty="0">
                <a:solidFill>
                  <a:schemeClr val="tx1"/>
                </a:solidFill>
              </a:rPr>
              <a:t>на сумму более 100 млн. рублей</a:t>
            </a:r>
          </a:p>
        </p:txBody>
      </p:sp>
      <p:sp>
        <p:nvSpPr>
          <p:cNvPr id="33" name="Прямоугольник 32"/>
          <p:cNvSpPr/>
          <p:nvPr/>
        </p:nvSpPr>
        <p:spPr>
          <a:xfrm>
            <a:off x="1942893" y="4345214"/>
            <a:ext cx="1385971" cy="1605643"/>
          </a:xfrm>
          <a:prstGeom prst="rect">
            <a:avLst/>
          </a:prstGeom>
          <a:solidFill>
            <a:schemeClr val="accent1">
              <a:lumMod val="20000"/>
              <a:lumOff val="8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p>
            <a:pPr algn="ctr"/>
            <a:r>
              <a:rPr lang="ru-RU" sz="1200" dirty="0">
                <a:solidFill>
                  <a:schemeClr val="tx1"/>
                </a:solidFill>
              </a:rPr>
              <a:t>  авансовых платежей по государственным контрактам, размер которых составляет от 30% до 80% </a:t>
            </a:r>
          </a:p>
        </p:txBody>
      </p:sp>
      <p:cxnSp>
        <p:nvCxnSpPr>
          <p:cNvPr id="55" name="Прямая соединительная линия 54"/>
          <p:cNvCxnSpPr/>
          <p:nvPr/>
        </p:nvCxnSpPr>
        <p:spPr>
          <a:xfrm flipH="1" flipV="1">
            <a:off x="6087858" y="4088958"/>
            <a:ext cx="5693" cy="266699"/>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a:stCxn id="33" idx="0"/>
          </p:cNvCxnSpPr>
          <p:nvPr/>
        </p:nvCxnSpPr>
        <p:spPr>
          <a:xfrm flipH="1" flipV="1">
            <a:off x="2635878" y="4038758"/>
            <a:ext cx="1" cy="306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p:cNvCxnSpPr>
            <a:stCxn id="32" idx="0"/>
          </p:cNvCxnSpPr>
          <p:nvPr/>
        </p:nvCxnSpPr>
        <p:spPr>
          <a:xfrm flipV="1">
            <a:off x="969977" y="4004998"/>
            <a:ext cx="3673" cy="326856"/>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09902" y="504196"/>
            <a:ext cx="8391698" cy="607172"/>
          </a:xfrm>
          <a:prstGeom prst="rect">
            <a:avLst/>
          </a:prstGeom>
          <a:noFill/>
        </p:spPr>
        <p:txBody>
          <a:bodyPr wrap="square" lIns="107523" tIns="53762" rIns="107523" bIns="53762" rtlCol="0">
            <a:spAutoFit/>
          </a:bodyPr>
          <a:lstStyle/>
          <a:p>
            <a:pPr algn="ctr" defTabSz="853107">
              <a:lnSpc>
                <a:spcPct val="90000"/>
              </a:lnSpc>
              <a:spcAft>
                <a:spcPts val="0"/>
              </a:spcAft>
            </a:pPr>
            <a:r>
              <a:rPr lang="ru-RU" altLang="ru-RU" dirty="0" smtClean="0">
                <a:effectLst>
                  <a:outerShdw blurRad="38100" dist="38100" dir="2700000" algn="tl">
                    <a:srgbClr val="000000">
                      <a:alpha val="43137"/>
                    </a:srgbClr>
                  </a:outerShdw>
                </a:effectLst>
                <a:latin typeface="Times New Roman" panose="02020603050405020304" pitchFamily="18" charset="0"/>
                <a:ea typeface="Open Sans Condensed Light" pitchFamily="34" charset="0"/>
                <a:cs typeface="Times New Roman" panose="02020603050405020304" pitchFamily="18" charset="0"/>
              </a:rPr>
              <a:t>КАЗНАЧЕЙСКОЕ СОПРОВОЖДЕНИЕ ГОЗ В 2017 ГОДУ</a:t>
            </a:r>
            <a:endParaRPr lang="ru-RU" altLang="ru-RU" dirty="0">
              <a:effectLst>
                <a:outerShdw blurRad="38100" dist="38100" dir="2700000" algn="tl">
                  <a:srgbClr val="000000">
                    <a:alpha val="43137"/>
                  </a:srgbClr>
                </a:outerShdw>
              </a:effectLst>
              <a:latin typeface="Times New Roman" panose="02020603050405020304" pitchFamily="18" charset="0"/>
              <a:ea typeface="Open Sans Condensed Light" pitchFamily="34" charset="0"/>
              <a:cs typeface="Times New Roman" panose="02020603050405020304" pitchFamily="18" charset="0"/>
            </a:endParaRPr>
          </a:p>
          <a:p>
            <a:pPr algn="ctr" defTabSz="853107">
              <a:lnSpc>
                <a:spcPct val="90000"/>
              </a:lnSpc>
              <a:spcAft>
                <a:spcPts val="0"/>
              </a:spcAft>
            </a:pPr>
            <a:endParaRPr lang="ru-RU" altLang="ru-RU" dirty="0">
              <a:effectLst>
                <a:outerShdw blurRad="38100" dist="38100" dir="2700000" algn="tl">
                  <a:srgbClr val="000000">
                    <a:alpha val="43137"/>
                  </a:srgbClr>
                </a:outerShdw>
              </a:effectLst>
              <a:latin typeface="Times New Roman" panose="02020603050405020304" pitchFamily="18" charset="0"/>
              <a:ea typeface="Open Sans Condensed Light" pitchFamily="34" charset="0"/>
              <a:cs typeface="Times New Roman" panose="02020603050405020304" pitchFamily="18" charset="0"/>
            </a:endParaRPr>
          </a:p>
        </p:txBody>
      </p:sp>
      <p:cxnSp>
        <p:nvCxnSpPr>
          <p:cNvPr id="16" name="Прямая соединительная линия 15"/>
          <p:cNvCxnSpPr>
            <a:stCxn id="43" idx="2"/>
            <a:endCxn id="80" idx="0"/>
          </p:cNvCxnSpPr>
          <p:nvPr/>
        </p:nvCxnSpPr>
        <p:spPr>
          <a:xfrm>
            <a:off x="10768012" y="4099403"/>
            <a:ext cx="0" cy="245811"/>
          </a:xfrm>
          <a:prstGeom prst="line">
            <a:avLst/>
          </a:prstGeom>
        </p:spPr>
        <p:style>
          <a:lnRef idx="1">
            <a:schemeClr val="accent1"/>
          </a:lnRef>
          <a:fillRef idx="0">
            <a:schemeClr val="accent1"/>
          </a:fillRef>
          <a:effectRef idx="0">
            <a:schemeClr val="accent1"/>
          </a:effectRef>
          <a:fontRef idx="minor">
            <a:schemeClr val="tx1"/>
          </a:fontRef>
        </p:style>
      </p:cxnSp>
      <p:sp>
        <p:nvSpPr>
          <p:cNvPr id="70" name="Прямоугольник 69"/>
          <p:cNvSpPr/>
          <p:nvPr/>
        </p:nvSpPr>
        <p:spPr>
          <a:xfrm>
            <a:off x="9132425" y="7585654"/>
            <a:ext cx="1455291" cy="1656791"/>
          </a:xfrm>
          <a:prstGeom prst="rect">
            <a:avLst/>
          </a:prstGeom>
          <a:solidFill>
            <a:srgbClr val="FFCCFF">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i="1" dirty="0" smtClean="0">
                <a:solidFill>
                  <a:schemeClr val="tx1"/>
                </a:solidFill>
              </a:rPr>
              <a:t>Расчеты по государственным контрактам, заключенным на сумму </a:t>
            </a:r>
            <a:r>
              <a:rPr lang="ru-RU" sz="1200" b="1" i="1" dirty="0" smtClean="0">
                <a:solidFill>
                  <a:schemeClr val="tx1"/>
                </a:solidFill>
              </a:rPr>
              <a:t>менее 100 тыс. рублей</a:t>
            </a:r>
            <a:endParaRPr lang="ru-RU" sz="1200" i="1" dirty="0">
              <a:solidFill>
                <a:schemeClr val="tx1"/>
              </a:solidFill>
            </a:endParaRPr>
          </a:p>
        </p:txBody>
      </p:sp>
      <p:sp>
        <p:nvSpPr>
          <p:cNvPr id="30" name="Прямоугольник 29"/>
          <p:cNvSpPr/>
          <p:nvPr/>
        </p:nvSpPr>
        <p:spPr>
          <a:xfrm>
            <a:off x="188686" y="3089167"/>
            <a:ext cx="3149599" cy="989346"/>
          </a:xfrm>
          <a:prstGeom prst="rect">
            <a:avLst/>
          </a:prstGeom>
          <a:solidFill>
            <a:schemeClr val="accent1">
              <a:lumMod val="20000"/>
              <a:lumOff val="80000"/>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 </a:t>
            </a:r>
            <a:r>
              <a:rPr lang="ru-RU" sz="1400" dirty="0" smtClean="0">
                <a:solidFill>
                  <a:schemeClr val="tx1"/>
                </a:solidFill>
              </a:rPr>
              <a:t>государственных контрактов, заключенных </a:t>
            </a:r>
            <a:r>
              <a:rPr lang="ru-RU" sz="1400" dirty="0">
                <a:solidFill>
                  <a:schemeClr val="tx1"/>
                </a:solidFill>
              </a:rPr>
              <a:t>до </a:t>
            </a:r>
            <a:r>
              <a:rPr lang="ru-RU" sz="1400" dirty="0" smtClean="0">
                <a:solidFill>
                  <a:schemeClr val="tx1"/>
                </a:solidFill>
              </a:rPr>
              <a:t>01.01.2017г. и перешедших на 2017 год</a:t>
            </a:r>
            <a:endParaRPr lang="ru-RU" sz="1400" dirty="0">
              <a:solidFill>
                <a:schemeClr val="tx1"/>
              </a:solidFill>
            </a:endParaRPr>
          </a:p>
        </p:txBody>
      </p:sp>
      <p:sp>
        <p:nvSpPr>
          <p:cNvPr id="46" name="Прямоугольник 45"/>
          <p:cNvSpPr/>
          <p:nvPr/>
        </p:nvSpPr>
        <p:spPr>
          <a:xfrm>
            <a:off x="10768011" y="7585654"/>
            <a:ext cx="1782937" cy="1656791"/>
          </a:xfrm>
          <a:prstGeom prst="rect">
            <a:avLst/>
          </a:prstGeom>
          <a:solidFill>
            <a:srgbClr val="FFCCFF">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ru-RU" sz="1200" i="1" dirty="0" smtClean="0">
                <a:solidFill>
                  <a:schemeClr val="tx1"/>
                </a:solidFill>
              </a:rPr>
              <a:t>Заработная плата;</a:t>
            </a:r>
          </a:p>
          <a:p>
            <a:pPr marL="171450" indent="-171450">
              <a:buFont typeface="Arial" panose="020B0604020202020204" pitchFamily="34" charset="0"/>
              <a:buChar char="•"/>
            </a:pPr>
            <a:r>
              <a:rPr lang="ru-RU" sz="1200" i="1" dirty="0" smtClean="0">
                <a:solidFill>
                  <a:schemeClr val="tx1"/>
                </a:solidFill>
              </a:rPr>
              <a:t>Налоги;</a:t>
            </a:r>
          </a:p>
          <a:p>
            <a:pPr marL="171450" indent="-171450">
              <a:buFont typeface="Arial" panose="020B0604020202020204" pitchFamily="34" charset="0"/>
              <a:buChar char="•"/>
            </a:pPr>
            <a:r>
              <a:rPr lang="ru-RU" sz="1200" i="1" dirty="0" smtClean="0">
                <a:solidFill>
                  <a:schemeClr val="tx1"/>
                </a:solidFill>
              </a:rPr>
              <a:t>Возмещение закупки товаров (работ, услуг) за счет собственных средств</a:t>
            </a:r>
          </a:p>
          <a:p>
            <a:pPr marL="171450" indent="-171450">
              <a:buFont typeface="Arial" panose="020B0604020202020204" pitchFamily="34" charset="0"/>
              <a:buChar char="•"/>
            </a:pPr>
            <a:r>
              <a:rPr lang="ru-RU" sz="1200" i="1" dirty="0" smtClean="0">
                <a:solidFill>
                  <a:schemeClr val="tx1"/>
                </a:solidFill>
              </a:rPr>
              <a:t>Прибыль</a:t>
            </a:r>
          </a:p>
          <a:p>
            <a:pPr algn="ctr"/>
            <a:endParaRPr lang="ru-RU" sz="1100" i="1" dirty="0">
              <a:solidFill>
                <a:schemeClr val="tx1"/>
              </a:solidFill>
            </a:endParaRPr>
          </a:p>
        </p:txBody>
      </p:sp>
      <p:sp>
        <p:nvSpPr>
          <p:cNvPr id="28" name="Прямоугольник 27"/>
          <p:cNvSpPr/>
          <p:nvPr/>
        </p:nvSpPr>
        <p:spPr>
          <a:xfrm>
            <a:off x="3585763" y="3110056"/>
            <a:ext cx="5173719" cy="989347"/>
          </a:xfrm>
          <a:prstGeom prst="rect">
            <a:avLst/>
          </a:prstGeom>
          <a:solidFill>
            <a:schemeClr val="accent1">
              <a:lumMod val="20000"/>
              <a:lumOff val="80000"/>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 </a:t>
            </a:r>
            <a:r>
              <a:rPr lang="ru-RU" sz="1400" dirty="0" smtClean="0">
                <a:solidFill>
                  <a:schemeClr val="tx1"/>
                </a:solidFill>
              </a:rPr>
              <a:t>до вступления в силу </a:t>
            </a:r>
          </a:p>
          <a:p>
            <a:pPr algn="ctr"/>
            <a:r>
              <a:rPr lang="ru-RU" sz="1400" dirty="0" smtClean="0">
                <a:solidFill>
                  <a:schemeClr val="tx1"/>
                </a:solidFill>
              </a:rPr>
              <a:t>Постановления № 249</a:t>
            </a:r>
            <a:endParaRPr lang="ru-RU" sz="1400" dirty="0">
              <a:solidFill>
                <a:schemeClr val="tx1"/>
              </a:solidFill>
            </a:endParaRPr>
          </a:p>
        </p:txBody>
      </p:sp>
      <p:sp>
        <p:nvSpPr>
          <p:cNvPr id="23" name="Прямоугольник 22"/>
          <p:cNvSpPr/>
          <p:nvPr/>
        </p:nvSpPr>
        <p:spPr>
          <a:xfrm>
            <a:off x="5397545" y="4318495"/>
            <a:ext cx="1380626" cy="1588244"/>
          </a:xfrm>
          <a:prstGeom prst="rect">
            <a:avLst/>
          </a:prstGeom>
          <a:solidFill>
            <a:schemeClr val="accent1">
              <a:lumMod val="20000"/>
              <a:lumOff val="8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p>
            <a:pPr algn="ctr"/>
            <a:r>
              <a:rPr lang="ru-RU" sz="1200" dirty="0">
                <a:solidFill>
                  <a:schemeClr val="tx1"/>
                </a:solidFill>
              </a:rPr>
              <a:t>  авансовых платежей по государственным контрактам, размер которых составляет от 30% до 80% </a:t>
            </a:r>
          </a:p>
        </p:txBody>
      </p:sp>
      <p:sp>
        <p:nvSpPr>
          <p:cNvPr id="49" name="Прямоугольник 48"/>
          <p:cNvSpPr/>
          <p:nvPr/>
        </p:nvSpPr>
        <p:spPr>
          <a:xfrm>
            <a:off x="6908330" y="4328264"/>
            <a:ext cx="1851153" cy="1595873"/>
          </a:xfrm>
          <a:prstGeom prst="rect">
            <a:avLst/>
          </a:prstGeom>
          <a:solidFill>
            <a:schemeClr val="accent1">
              <a:lumMod val="20000"/>
              <a:lumOff val="8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p>
            <a:pPr algn="ctr"/>
            <a:r>
              <a:rPr lang="ru-RU" sz="1200" dirty="0">
                <a:solidFill>
                  <a:schemeClr val="tx1"/>
                </a:solidFill>
              </a:rPr>
              <a:t>  авансовых платежей по государственным контрактам, заключенным после 07.03.2017г. , извещения по которым размещены в ЕИС до 07.03.2017 г</a:t>
            </a:r>
            <a:r>
              <a:rPr lang="ru-RU" sz="1400" dirty="0">
                <a:solidFill>
                  <a:schemeClr val="tx1"/>
                </a:solidFill>
              </a:rPr>
              <a:t>.</a:t>
            </a:r>
          </a:p>
        </p:txBody>
      </p:sp>
      <p:sp>
        <p:nvSpPr>
          <p:cNvPr id="35" name="Прямоугольник 34"/>
          <p:cNvSpPr/>
          <p:nvPr/>
        </p:nvSpPr>
        <p:spPr>
          <a:xfrm>
            <a:off x="7189568" y="7585654"/>
            <a:ext cx="1774809" cy="1656791"/>
          </a:xfrm>
          <a:prstGeom prst="rect">
            <a:avLst/>
          </a:prstGeom>
          <a:solidFill>
            <a:srgbClr val="FFCCFF">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i="1" dirty="0" smtClean="0">
                <a:solidFill>
                  <a:schemeClr val="tx1"/>
                </a:solidFill>
              </a:rPr>
              <a:t>Расчеты по государственным контрактам, заключенным в соответствии с п. 5 ч.1 ст. 93 44-ФЗ на сумму до</a:t>
            </a:r>
            <a:r>
              <a:rPr lang="ru-RU" sz="1200" b="1" i="1" dirty="0" smtClean="0">
                <a:solidFill>
                  <a:schemeClr val="tx1"/>
                </a:solidFill>
              </a:rPr>
              <a:t> 400 тыс. рублей</a:t>
            </a:r>
            <a:r>
              <a:rPr lang="ru-RU" sz="1200" i="1" dirty="0" smtClean="0">
                <a:solidFill>
                  <a:schemeClr val="tx1"/>
                </a:solidFill>
              </a:rPr>
              <a:t> </a:t>
            </a:r>
            <a:endParaRPr lang="ru-RU" sz="1200" i="1" dirty="0">
              <a:solidFill>
                <a:schemeClr val="tx1"/>
              </a:solidFill>
            </a:endParaRPr>
          </a:p>
        </p:txBody>
      </p:sp>
      <p:sp>
        <p:nvSpPr>
          <p:cNvPr id="2" name="TextBox 1"/>
          <p:cNvSpPr txBox="1"/>
          <p:nvPr/>
        </p:nvSpPr>
        <p:spPr>
          <a:xfrm>
            <a:off x="8009680" y="7050862"/>
            <a:ext cx="4506169" cy="523220"/>
          </a:xfrm>
          <a:prstGeom prst="rect">
            <a:avLst/>
          </a:prstGeom>
          <a:noFill/>
        </p:spPr>
        <p:txBody>
          <a:bodyPr wrap="square" rtlCol="0">
            <a:spAutoFit/>
          </a:bodyPr>
          <a:lstStyle/>
          <a:p>
            <a:pPr algn="ctr"/>
            <a:r>
              <a:rPr lang="ru-RU" sz="1400" b="1" i="1" dirty="0" smtClean="0">
                <a:solidFill>
                  <a:srgbClr val="FF0000"/>
                </a:solidFill>
              </a:rPr>
              <a:t>Исключения на расчетный счета </a:t>
            </a:r>
          </a:p>
          <a:p>
            <a:pPr algn="ctr"/>
            <a:r>
              <a:rPr lang="ru-RU" sz="1400" b="1" i="1" dirty="0" smtClean="0">
                <a:solidFill>
                  <a:srgbClr val="FF0000"/>
                </a:solidFill>
              </a:rPr>
              <a:t>в кредитные организации:</a:t>
            </a:r>
            <a:endParaRPr lang="ru-RU" sz="1400" b="1" i="1" dirty="0">
              <a:solidFill>
                <a:srgbClr val="FF0000"/>
              </a:solidFill>
            </a:endParaRPr>
          </a:p>
        </p:txBody>
      </p:sp>
    </p:spTree>
    <p:extLst>
      <p:ext uri="{BB962C8B-B14F-4D97-AF65-F5344CB8AC3E}">
        <p14:creationId xmlns:p14="http://schemas.microsoft.com/office/powerpoint/2010/main" val="1398639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11987948" y="8875743"/>
            <a:ext cx="508852" cy="511175"/>
          </a:xfrm>
        </p:spPr>
        <p:txBody>
          <a:bodyPr/>
          <a:lstStyle/>
          <a:p>
            <a:pPr>
              <a:defRPr/>
            </a:pPr>
            <a:fld id="{47EA9584-6FC9-446B-89E9-C9D48C4D1663}" type="slidenum">
              <a:rPr lang="ru-RU" smtClean="0"/>
              <a:pPr>
                <a:defRPr/>
              </a:pPr>
              <a:t>7</a:t>
            </a:fld>
            <a:endParaRPr lang="ru-RU" dirty="0"/>
          </a:p>
        </p:txBody>
      </p:sp>
      <p:sp>
        <p:nvSpPr>
          <p:cNvPr id="4" name="TextBox 101"/>
          <p:cNvSpPr txBox="1">
            <a:spLocks noChangeArrowheads="1"/>
          </p:cNvSpPr>
          <p:nvPr/>
        </p:nvSpPr>
        <p:spPr bwMode="auto">
          <a:xfrm>
            <a:off x="6189821" y="364919"/>
            <a:ext cx="6306979"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a:lnSpc>
                <a:spcPct val="100000"/>
              </a:lnSpc>
              <a:spcBef>
                <a:spcPct val="0"/>
              </a:spcBef>
              <a:buFontTx/>
              <a:buNone/>
            </a:pPr>
            <a:r>
              <a:rPr lang="ru-RU" altLang="ru-RU"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ОСОБЕННОСТИ САНКЦИОНИРОВАНИЯ РАСХОДОВ ГОЗ </a:t>
            </a:r>
            <a:endParaRPr lang="ru-RU" alt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3914775" y="1319510"/>
            <a:ext cx="5105400" cy="923330"/>
          </a:xfrm>
          <a:prstGeom prst="rect">
            <a:avLst/>
          </a:prstGeom>
          <a:noFill/>
          <a:ln>
            <a:solidFill>
              <a:schemeClr val="accent1">
                <a:lumMod val="50000"/>
              </a:schemeClr>
            </a:solidFill>
          </a:ln>
        </p:spPr>
        <p:txBody>
          <a:bodyPr wrap="square" rtlCol="0">
            <a:spAutoFit/>
          </a:bodyPr>
          <a:lstStyle/>
          <a:p>
            <a:pPr algn="ctr">
              <a:spcBef>
                <a:spcPts val="0"/>
              </a:spcBef>
              <a:spcAft>
                <a:spcPts val="0"/>
              </a:spcAft>
            </a:pPr>
            <a:endParaRPr lang="ru-RU" b="1" dirty="0" smtClean="0">
              <a:latin typeface="Times New Roman" panose="02020603050405020304" pitchFamily="18" charset="0"/>
              <a:cs typeface="Times New Roman" panose="02020603050405020304" pitchFamily="18" charset="0"/>
            </a:endParaRPr>
          </a:p>
          <a:p>
            <a:pPr algn="ctr">
              <a:spcBef>
                <a:spcPts val="0"/>
              </a:spcBef>
              <a:spcAft>
                <a:spcPts val="0"/>
              </a:spcAft>
            </a:pPr>
            <a:r>
              <a:rPr lang="ru-RU" b="1" dirty="0" smtClean="0">
                <a:latin typeface="Times New Roman" panose="02020603050405020304" pitchFamily="18" charset="0"/>
                <a:cs typeface="Times New Roman" panose="02020603050405020304" pitchFamily="18" charset="0"/>
              </a:rPr>
              <a:t>САНКЦИОНИРОВАНИЕ РАСХОДОВ ГОЗ</a:t>
            </a:r>
          </a:p>
          <a:p>
            <a:pPr algn="ctr">
              <a:spcBef>
                <a:spcPts val="0"/>
              </a:spcBef>
              <a:spcAft>
                <a:spcPts val="0"/>
              </a:spcAft>
            </a:pPr>
            <a:endParaRPr lang="ru-RU"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04474" y="4429592"/>
            <a:ext cx="1714494" cy="2779895"/>
          </a:xfrm>
          <a:prstGeom prst="rect">
            <a:avLst/>
          </a:prstGeom>
          <a:solidFill>
            <a:schemeClr val="accent1">
              <a:lumMod val="20000"/>
              <a:lumOff val="80000"/>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p>
            <a:pPr algn="ctr"/>
            <a:r>
              <a:rPr lang="ru-RU" sz="1400" dirty="0" smtClean="0">
                <a:solidFill>
                  <a:schemeClr val="tx1"/>
                </a:solidFill>
              </a:rPr>
              <a:t> </a:t>
            </a:r>
            <a:r>
              <a:rPr lang="ru-RU" sz="1400" b="1" dirty="0" smtClean="0">
                <a:solidFill>
                  <a:schemeClr val="tx1"/>
                </a:solidFill>
              </a:rPr>
              <a:t>с предоставлением СВЕДЕНИЙ</a:t>
            </a:r>
          </a:p>
          <a:p>
            <a:pPr algn="ctr"/>
            <a:r>
              <a:rPr lang="ru-RU" sz="1400" dirty="0" smtClean="0">
                <a:solidFill>
                  <a:schemeClr val="tx1"/>
                </a:solidFill>
              </a:rPr>
              <a:t> о направлениях расходования целевых средств </a:t>
            </a:r>
          </a:p>
          <a:p>
            <a:pPr algn="ctr"/>
            <a:r>
              <a:rPr lang="ru-RU" sz="1400" dirty="0" smtClean="0">
                <a:solidFill>
                  <a:schemeClr val="tx1"/>
                </a:solidFill>
              </a:rPr>
              <a:t>на ____ год и на плановый период</a:t>
            </a:r>
          </a:p>
          <a:p>
            <a:pPr algn="ctr"/>
            <a:r>
              <a:rPr lang="ru-RU" sz="1400" dirty="0" smtClean="0">
                <a:solidFill>
                  <a:schemeClr val="tx1"/>
                </a:solidFill>
              </a:rPr>
              <a:t>____ и ____годов </a:t>
            </a:r>
          </a:p>
          <a:p>
            <a:pPr algn="ctr"/>
            <a:endParaRPr lang="ru-RU" sz="1200" i="1" dirty="0" smtClean="0">
              <a:solidFill>
                <a:schemeClr val="tx1"/>
              </a:solidFill>
            </a:endParaRPr>
          </a:p>
          <a:p>
            <a:pPr algn="ctr"/>
            <a:r>
              <a:rPr lang="ru-RU" sz="1400" dirty="0" smtClean="0">
                <a:solidFill>
                  <a:schemeClr val="tx1"/>
                </a:solidFill>
              </a:rPr>
              <a:t> </a:t>
            </a:r>
            <a:endParaRPr lang="ru-RU" sz="1400" dirty="0">
              <a:solidFill>
                <a:schemeClr val="tx1"/>
              </a:solidFill>
            </a:endParaRPr>
          </a:p>
        </p:txBody>
      </p:sp>
      <p:sp>
        <p:nvSpPr>
          <p:cNvPr id="15" name="Прямоугольник 14"/>
          <p:cNvSpPr/>
          <p:nvPr/>
        </p:nvSpPr>
        <p:spPr>
          <a:xfrm>
            <a:off x="743691" y="2628900"/>
            <a:ext cx="3645489" cy="1351879"/>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по государственным контрактам, заключенным до 01.01.2017 г. и перешедшим на 2017 год</a:t>
            </a:r>
            <a:endParaRPr lang="ru-RU" sz="1400" dirty="0">
              <a:solidFill>
                <a:schemeClr val="tx1"/>
              </a:solidFill>
            </a:endParaRPr>
          </a:p>
        </p:txBody>
      </p:sp>
      <p:sp>
        <p:nvSpPr>
          <p:cNvPr id="17" name="Прямоугольник 16"/>
          <p:cNvSpPr/>
          <p:nvPr/>
        </p:nvSpPr>
        <p:spPr>
          <a:xfrm>
            <a:off x="2767565" y="4450592"/>
            <a:ext cx="1714494" cy="2779895"/>
          </a:xfrm>
          <a:prstGeom prst="rect">
            <a:avLst/>
          </a:prstGeom>
          <a:solidFill>
            <a:schemeClr val="accent1">
              <a:lumMod val="20000"/>
              <a:lumOff val="80000"/>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p>
            <a:pPr algn="ctr"/>
            <a:r>
              <a:rPr lang="ru-RU" sz="1400" b="1" dirty="0">
                <a:solidFill>
                  <a:schemeClr val="tx1"/>
                </a:solidFill>
              </a:rPr>
              <a:t> без предоставления СВЕДЕНИЙ</a:t>
            </a:r>
          </a:p>
          <a:p>
            <a:pPr algn="ctr"/>
            <a:r>
              <a:rPr lang="ru-RU" sz="1400" dirty="0">
                <a:solidFill>
                  <a:schemeClr val="tx1"/>
                </a:solidFill>
              </a:rPr>
              <a:t> о направлениях расходования целевых средств </a:t>
            </a:r>
          </a:p>
          <a:p>
            <a:pPr algn="ctr"/>
            <a:r>
              <a:rPr lang="ru-RU" sz="1400" dirty="0">
                <a:solidFill>
                  <a:schemeClr val="tx1"/>
                </a:solidFill>
              </a:rPr>
              <a:t>на ____ год и на плановый период</a:t>
            </a:r>
          </a:p>
          <a:p>
            <a:pPr algn="ctr"/>
            <a:r>
              <a:rPr lang="ru-RU" sz="1400" dirty="0">
                <a:solidFill>
                  <a:schemeClr val="tx1"/>
                </a:solidFill>
              </a:rPr>
              <a:t>____ и ____годов </a:t>
            </a:r>
          </a:p>
          <a:p>
            <a:pPr algn="ctr"/>
            <a:endParaRPr lang="ru-RU" sz="1400" dirty="0">
              <a:solidFill>
                <a:schemeClr val="tx1"/>
              </a:solidFill>
            </a:endParaRPr>
          </a:p>
          <a:p>
            <a:pPr algn="ctr"/>
            <a:r>
              <a:rPr lang="ru-RU" sz="1400" dirty="0" smtClean="0">
                <a:solidFill>
                  <a:schemeClr val="tx1"/>
                </a:solidFill>
              </a:rPr>
              <a:t> </a:t>
            </a:r>
            <a:endParaRPr lang="ru-RU" sz="1400" dirty="0">
              <a:solidFill>
                <a:schemeClr val="tx1"/>
              </a:solidFill>
            </a:endParaRPr>
          </a:p>
        </p:txBody>
      </p:sp>
      <p:sp>
        <p:nvSpPr>
          <p:cNvPr id="18" name="Прямоугольник 17"/>
          <p:cNvSpPr/>
          <p:nvPr/>
        </p:nvSpPr>
        <p:spPr>
          <a:xfrm>
            <a:off x="4759444" y="2628900"/>
            <a:ext cx="3542218" cy="1351879"/>
          </a:xfrm>
          <a:prstGeom prst="rect">
            <a:avLst/>
          </a:prstGeom>
          <a:solidFill>
            <a:schemeClr val="accent1">
              <a:lumMod val="20000"/>
              <a:lumOff val="80000"/>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 </a:t>
            </a:r>
            <a:r>
              <a:rPr lang="ru-RU" sz="1400" dirty="0" smtClean="0">
                <a:solidFill>
                  <a:schemeClr val="tx1"/>
                </a:solidFill>
              </a:rPr>
              <a:t>до вступления в силу </a:t>
            </a:r>
          </a:p>
          <a:p>
            <a:pPr algn="ctr"/>
            <a:r>
              <a:rPr lang="ru-RU" sz="1400" dirty="0" smtClean="0">
                <a:solidFill>
                  <a:schemeClr val="tx1"/>
                </a:solidFill>
              </a:rPr>
              <a:t>Постановления № 249</a:t>
            </a:r>
            <a:endParaRPr lang="ru-RU" sz="1400" dirty="0">
              <a:solidFill>
                <a:schemeClr val="tx1"/>
              </a:solidFill>
            </a:endParaRPr>
          </a:p>
        </p:txBody>
      </p:sp>
      <p:sp>
        <p:nvSpPr>
          <p:cNvPr id="19" name="Прямоугольник 18"/>
          <p:cNvSpPr/>
          <p:nvPr/>
        </p:nvSpPr>
        <p:spPr>
          <a:xfrm>
            <a:off x="4790983" y="4426080"/>
            <a:ext cx="3479139" cy="2779895"/>
          </a:xfrm>
          <a:prstGeom prst="rect">
            <a:avLst/>
          </a:prstGeom>
          <a:solidFill>
            <a:schemeClr val="accent1">
              <a:lumMod val="20000"/>
              <a:lumOff val="80000"/>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p>
            <a:pPr algn="ctr"/>
            <a:r>
              <a:rPr lang="ru-RU" sz="1400" dirty="0">
                <a:solidFill>
                  <a:schemeClr val="tx1"/>
                </a:solidFill>
              </a:rPr>
              <a:t> </a:t>
            </a:r>
            <a:r>
              <a:rPr lang="ru-RU" sz="1400" b="1" dirty="0">
                <a:solidFill>
                  <a:schemeClr val="tx1"/>
                </a:solidFill>
              </a:rPr>
              <a:t>с предоставлением СВЕДЕНИЙ</a:t>
            </a:r>
          </a:p>
          <a:p>
            <a:pPr algn="ctr"/>
            <a:r>
              <a:rPr lang="ru-RU" sz="1400" dirty="0">
                <a:solidFill>
                  <a:schemeClr val="tx1"/>
                </a:solidFill>
              </a:rPr>
              <a:t> о направлениях расходования целевых средств </a:t>
            </a:r>
          </a:p>
          <a:p>
            <a:pPr algn="ctr"/>
            <a:r>
              <a:rPr lang="ru-RU" sz="1400" dirty="0">
                <a:solidFill>
                  <a:schemeClr val="tx1"/>
                </a:solidFill>
              </a:rPr>
              <a:t>на ____ год и на плановый период</a:t>
            </a:r>
          </a:p>
          <a:p>
            <a:pPr algn="ctr"/>
            <a:r>
              <a:rPr lang="ru-RU" sz="1400" dirty="0">
                <a:solidFill>
                  <a:schemeClr val="tx1"/>
                </a:solidFill>
              </a:rPr>
              <a:t>____ и ____годов </a:t>
            </a:r>
          </a:p>
          <a:p>
            <a:pPr algn="ctr"/>
            <a:endParaRPr lang="ru-RU" sz="1400" dirty="0">
              <a:solidFill>
                <a:schemeClr val="tx1"/>
              </a:solidFill>
            </a:endParaRPr>
          </a:p>
          <a:p>
            <a:pPr algn="ctr"/>
            <a:r>
              <a:rPr lang="ru-RU" sz="1400" dirty="0" smtClean="0">
                <a:solidFill>
                  <a:schemeClr val="tx1"/>
                </a:solidFill>
              </a:rPr>
              <a:t> </a:t>
            </a:r>
            <a:endParaRPr lang="ru-RU" sz="1400" dirty="0">
              <a:solidFill>
                <a:schemeClr val="tx1"/>
              </a:solidFill>
            </a:endParaRPr>
          </a:p>
        </p:txBody>
      </p:sp>
      <p:sp>
        <p:nvSpPr>
          <p:cNvPr id="20" name="Прямоугольник 19"/>
          <p:cNvSpPr/>
          <p:nvPr/>
        </p:nvSpPr>
        <p:spPr>
          <a:xfrm>
            <a:off x="8723573" y="2628900"/>
            <a:ext cx="3306502" cy="1351879"/>
          </a:xfrm>
          <a:prstGeom prst="rect">
            <a:avLst/>
          </a:prstGeom>
          <a:solidFill>
            <a:schemeClr val="accent1">
              <a:lumMod val="20000"/>
              <a:lumOff val="80000"/>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 после  вступления в силу </a:t>
            </a:r>
          </a:p>
          <a:p>
            <a:pPr algn="ctr"/>
            <a:r>
              <a:rPr lang="ru-RU" sz="1400" dirty="0">
                <a:solidFill>
                  <a:schemeClr val="tx1"/>
                </a:solidFill>
              </a:rPr>
              <a:t>Постановления № 249</a:t>
            </a:r>
          </a:p>
        </p:txBody>
      </p:sp>
      <p:sp>
        <p:nvSpPr>
          <p:cNvPr id="21" name="Прямоугольник 20"/>
          <p:cNvSpPr/>
          <p:nvPr/>
        </p:nvSpPr>
        <p:spPr>
          <a:xfrm>
            <a:off x="8723573" y="4429592"/>
            <a:ext cx="3306502" cy="2779895"/>
          </a:xfrm>
          <a:prstGeom prst="rect">
            <a:avLst/>
          </a:prstGeom>
          <a:solidFill>
            <a:schemeClr val="accent1">
              <a:lumMod val="20000"/>
              <a:lumOff val="80000"/>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lang="ru-RU" sz="1400" dirty="0">
                <a:solidFill>
                  <a:schemeClr val="tx1"/>
                </a:solidFill>
              </a:rPr>
              <a:t> </a:t>
            </a:r>
            <a:r>
              <a:rPr lang="ru-RU" sz="1400" b="1" dirty="0">
                <a:solidFill>
                  <a:schemeClr val="tx1"/>
                </a:solidFill>
              </a:rPr>
              <a:t>без предоставления СВЕДЕНИЙ</a:t>
            </a:r>
          </a:p>
          <a:p>
            <a:pPr algn="ctr"/>
            <a:r>
              <a:rPr lang="ru-RU" sz="1400" dirty="0">
                <a:solidFill>
                  <a:schemeClr val="tx1"/>
                </a:solidFill>
              </a:rPr>
              <a:t> о направлениях расходования целевых средств </a:t>
            </a:r>
          </a:p>
          <a:p>
            <a:pPr algn="ctr"/>
            <a:r>
              <a:rPr lang="ru-RU" sz="1400" dirty="0">
                <a:solidFill>
                  <a:schemeClr val="tx1"/>
                </a:solidFill>
              </a:rPr>
              <a:t>на ____ год и на плановый период</a:t>
            </a:r>
          </a:p>
          <a:p>
            <a:pPr algn="ctr"/>
            <a:r>
              <a:rPr lang="ru-RU" sz="1400" dirty="0">
                <a:solidFill>
                  <a:schemeClr val="tx1"/>
                </a:solidFill>
              </a:rPr>
              <a:t>____ и ____годов </a:t>
            </a:r>
          </a:p>
          <a:p>
            <a:pPr algn="ctr"/>
            <a:endParaRPr lang="ru-RU" sz="1400" dirty="0">
              <a:solidFill>
                <a:schemeClr val="tx1"/>
              </a:solidFill>
            </a:endParaRPr>
          </a:p>
          <a:p>
            <a:pPr algn="ctr"/>
            <a:r>
              <a:rPr lang="ru-RU" sz="1400" b="1" dirty="0" smtClean="0">
                <a:solidFill>
                  <a:schemeClr val="tx1"/>
                </a:solidFill>
              </a:rPr>
              <a:t>с предоставлением приложений </a:t>
            </a:r>
            <a:r>
              <a:rPr lang="ru-RU" sz="1400" b="1" dirty="0">
                <a:solidFill>
                  <a:schemeClr val="tx1"/>
                </a:solidFill>
              </a:rPr>
              <a:t>к государственным </a:t>
            </a:r>
            <a:r>
              <a:rPr lang="ru-RU" sz="1400" b="1" dirty="0" smtClean="0">
                <a:solidFill>
                  <a:schemeClr val="tx1"/>
                </a:solidFill>
              </a:rPr>
              <a:t>контрактам (контрактам, договорам</a:t>
            </a:r>
            <a:r>
              <a:rPr lang="ru-RU" sz="1400" dirty="0" smtClean="0">
                <a:solidFill>
                  <a:schemeClr val="tx1"/>
                </a:solidFill>
              </a:rPr>
              <a:t>) </a:t>
            </a:r>
            <a:r>
              <a:rPr lang="ru-RU" sz="1400" b="1" i="1" dirty="0">
                <a:solidFill>
                  <a:schemeClr val="tx1"/>
                </a:solidFill>
              </a:rPr>
              <a:t>(спецификация, смета, калькуляция и т.д.) </a:t>
            </a:r>
          </a:p>
          <a:p>
            <a:pPr algn="ctr"/>
            <a:r>
              <a:rPr lang="ru-RU" sz="1400" dirty="0">
                <a:solidFill>
                  <a:schemeClr val="tx1"/>
                </a:solidFill>
              </a:rPr>
              <a:t> </a:t>
            </a:r>
          </a:p>
        </p:txBody>
      </p:sp>
      <p:cxnSp>
        <p:nvCxnSpPr>
          <p:cNvPr id="22" name="Прямая соединительная линия 21"/>
          <p:cNvCxnSpPr>
            <a:stCxn id="6" idx="0"/>
          </p:cNvCxnSpPr>
          <p:nvPr/>
        </p:nvCxnSpPr>
        <p:spPr>
          <a:xfrm flipV="1">
            <a:off x="1661721" y="3980779"/>
            <a:ext cx="0" cy="44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a:stCxn id="17" idx="0"/>
          </p:cNvCxnSpPr>
          <p:nvPr/>
        </p:nvCxnSpPr>
        <p:spPr>
          <a:xfrm flipV="1">
            <a:off x="3624812" y="3980779"/>
            <a:ext cx="0" cy="469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H="1" flipV="1">
            <a:off x="6516204" y="3980779"/>
            <a:ext cx="1" cy="4154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a:stCxn id="21" idx="0"/>
            <a:endCxn id="20" idx="2"/>
          </p:cNvCxnSpPr>
          <p:nvPr/>
        </p:nvCxnSpPr>
        <p:spPr>
          <a:xfrm flipV="1">
            <a:off x="10376824" y="3980779"/>
            <a:ext cx="0" cy="44881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573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21611" y="2588166"/>
            <a:ext cx="12779989" cy="5293092"/>
          </a:xfrm>
          <a:prstGeom prst="rect">
            <a:avLst/>
          </a:prstGeom>
          <a:no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Номер слайда 2"/>
          <p:cNvSpPr>
            <a:spLocks noGrp="1"/>
          </p:cNvSpPr>
          <p:nvPr>
            <p:ph type="sldNum" sz="quarter" idx="12"/>
          </p:nvPr>
        </p:nvSpPr>
        <p:spPr>
          <a:xfrm>
            <a:off x="12147449" y="8878923"/>
            <a:ext cx="600347" cy="511175"/>
          </a:xfrm>
        </p:spPr>
        <p:txBody>
          <a:bodyPr/>
          <a:lstStyle/>
          <a:p>
            <a:pPr>
              <a:defRPr/>
            </a:pPr>
            <a:fld id="{47EA9584-6FC9-446B-89E9-C9D48C4D1663}" type="slidenum">
              <a:rPr lang="ru-RU" smtClean="0"/>
              <a:pPr>
                <a:defRPr/>
              </a:pPr>
              <a:t>8</a:t>
            </a:fld>
            <a:endParaRPr lang="ru-RU"/>
          </a:p>
        </p:txBody>
      </p:sp>
      <p:sp>
        <p:nvSpPr>
          <p:cNvPr id="4" name="Прямоугольник 3"/>
          <p:cNvSpPr/>
          <p:nvPr/>
        </p:nvSpPr>
        <p:spPr>
          <a:xfrm>
            <a:off x="5416952" y="368376"/>
            <a:ext cx="7061010" cy="724137"/>
          </a:xfrm>
          <a:prstGeom prst="rect">
            <a:avLst/>
          </a:prstGeom>
        </p:spPr>
        <p:txBody>
          <a:bodyPr wrap="square" lIns="107533" tIns="53767" rIns="107533" bIns="53767">
            <a:spAutoFit/>
          </a:bodyPr>
          <a:lstStyle/>
          <a:p>
            <a:pPr algn="r">
              <a:lnSpc>
                <a:spcPts val="2352"/>
              </a:lnSpc>
            </a:pPr>
            <a:r>
              <a:rPr lang="ru-RU" dirty="0" smtClean="0">
                <a:effectLst>
                  <a:outerShdw blurRad="38100" dist="38100" dir="2700000" algn="tl">
                    <a:srgbClr val="000000">
                      <a:alpha val="43137"/>
                    </a:srgbClr>
                  </a:outerShdw>
                </a:effectLst>
                <a:latin typeface="Times New Roman" panose="02020603050405020304" pitchFamily="18" charset="0"/>
                <a:ea typeface="Open Sans Condensed Light" pitchFamily="34" charset="0"/>
                <a:cs typeface="Times New Roman" panose="02020603050405020304" pitchFamily="18" charset="0"/>
              </a:rPr>
              <a:t>НОМАТИВНОЕ ПРАВОВОЕ ОБЕСПЕЧЕНИЯ КАЗНАЧЕЙСКОГО СОПРОВОЖДЕНИЯ В 2018 ГОДУ</a:t>
            </a:r>
            <a:endParaRPr lang="ru-RU" sz="2000" dirty="0">
              <a:effectLst>
                <a:outerShdw blurRad="38100" dist="38100" dir="2700000" algn="tl">
                  <a:srgbClr val="000000">
                    <a:alpha val="43137"/>
                  </a:srgbClr>
                </a:outerShdw>
              </a:effectLst>
              <a:latin typeface="Times New Roman" panose="02020603050405020304" pitchFamily="18" charset="0"/>
              <a:ea typeface="Open Sans Condensed Light" pitchFamily="34" charset="0"/>
              <a:cs typeface="Times New Roman" panose="02020603050405020304" pitchFamily="18" charset="0"/>
            </a:endParaRPr>
          </a:p>
        </p:txBody>
      </p:sp>
      <p:sp>
        <p:nvSpPr>
          <p:cNvPr id="9" name="Прямоугольник 8"/>
          <p:cNvSpPr/>
          <p:nvPr/>
        </p:nvSpPr>
        <p:spPr>
          <a:xfrm>
            <a:off x="1134319" y="1706256"/>
            <a:ext cx="3784922" cy="470206"/>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«ГРАЖДАНСКОЕ» КАЗНАЧЕЙСКОЕ СОПРОВОЖДЕНИЕ</a:t>
            </a:r>
            <a:endParaRPr lang="ru-RU" sz="1400" b="1" dirty="0">
              <a:solidFill>
                <a:schemeClr val="tx1"/>
              </a:solidFill>
            </a:endParaRPr>
          </a:p>
        </p:txBody>
      </p:sp>
      <p:sp>
        <p:nvSpPr>
          <p:cNvPr id="10" name="Прямоугольник 9"/>
          <p:cNvSpPr/>
          <p:nvPr/>
        </p:nvSpPr>
        <p:spPr>
          <a:xfrm>
            <a:off x="7778187" y="1699112"/>
            <a:ext cx="3750198" cy="470206"/>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КАЗНАЧЕЙСКОЕ СОПРОВОЖДЕНИЕ ГОЗ</a:t>
            </a:r>
            <a:endParaRPr lang="ru-RU" sz="1400" b="1" dirty="0">
              <a:solidFill>
                <a:schemeClr val="tx1"/>
              </a:solidFill>
            </a:endParaRPr>
          </a:p>
        </p:txBody>
      </p:sp>
      <p:sp>
        <p:nvSpPr>
          <p:cNvPr id="18" name="Прямоугольник 17"/>
          <p:cNvSpPr/>
          <p:nvPr/>
        </p:nvSpPr>
        <p:spPr>
          <a:xfrm>
            <a:off x="438775" y="2359975"/>
            <a:ext cx="2498929" cy="1053163"/>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solidFill>
                  <a:schemeClr val="tx1"/>
                </a:solidFill>
              </a:rPr>
              <a:t>Закон о федеральном бюджете на 2018 – 2020 годы </a:t>
            </a:r>
            <a:r>
              <a:rPr lang="ru-RU" sz="1400" b="1" dirty="0" smtClean="0">
                <a:solidFill>
                  <a:schemeClr val="tx1"/>
                </a:solidFill>
              </a:rPr>
              <a:t>(статья 5)</a:t>
            </a:r>
            <a:endParaRPr lang="ru-RU" sz="1400" b="1" dirty="0">
              <a:solidFill>
                <a:schemeClr val="tx1"/>
              </a:solidFill>
            </a:endParaRPr>
          </a:p>
        </p:txBody>
      </p:sp>
      <p:sp>
        <p:nvSpPr>
          <p:cNvPr id="19" name="Прямоугольник 18"/>
          <p:cNvSpPr/>
          <p:nvPr/>
        </p:nvSpPr>
        <p:spPr>
          <a:xfrm>
            <a:off x="3054270" y="2359975"/>
            <a:ext cx="2491667" cy="1053164"/>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solidFill>
                  <a:schemeClr val="tx1"/>
                </a:solidFill>
              </a:rPr>
              <a:t>Постановление Правительства Российской Федерации, устанавливающее правила казначейского сопровождения средств  </a:t>
            </a:r>
            <a:endParaRPr lang="ru-RU" sz="1300" dirty="0">
              <a:solidFill>
                <a:schemeClr val="tx1"/>
              </a:solidFill>
            </a:endParaRPr>
          </a:p>
        </p:txBody>
      </p:sp>
      <p:sp>
        <p:nvSpPr>
          <p:cNvPr id="20" name="Прямоугольник 19"/>
          <p:cNvSpPr/>
          <p:nvPr/>
        </p:nvSpPr>
        <p:spPr>
          <a:xfrm>
            <a:off x="419096" y="3617608"/>
            <a:ext cx="2498929" cy="1257819"/>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rPr>
              <a:t>Приказ Минфина России, утверждающий Порядок проведения территориальными органами Федерального казначейства санкционирование  операций при казначейском сопровождении средств  </a:t>
            </a:r>
            <a:endParaRPr lang="ru-RU" sz="1100" dirty="0">
              <a:solidFill>
                <a:schemeClr val="tx1"/>
              </a:solidFill>
            </a:endParaRPr>
          </a:p>
        </p:txBody>
      </p:sp>
      <p:sp>
        <p:nvSpPr>
          <p:cNvPr id="29" name="Прямоугольник 28"/>
          <p:cNvSpPr/>
          <p:nvPr/>
        </p:nvSpPr>
        <p:spPr>
          <a:xfrm>
            <a:off x="3054269" y="3621159"/>
            <a:ext cx="2491667" cy="1257819"/>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rPr>
              <a:t>Приказ Минфина России, устанавливающий положения о раскрытии структуры цены государственного контракта, контракта (договора)   </a:t>
            </a:r>
          </a:p>
          <a:p>
            <a:pPr algn="ctr"/>
            <a:r>
              <a:rPr lang="ru-RU" sz="1100" i="1" dirty="0" smtClean="0">
                <a:solidFill>
                  <a:schemeClr val="tx1"/>
                </a:solidFill>
              </a:rPr>
              <a:t>(ПО ИТОГАМ ЭКПЕРИМЕНТА)</a:t>
            </a:r>
            <a:endParaRPr lang="ru-RU" sz="1100" i="1" dirty="0">
              <a:solidFill>
                <a:schemeClr val="tx1"/>
              </a:solidFill>
            </a:endParaRPr>
          </a:p>
        </p:txBody>
      </p:sp>
      <p:sp>
        <p:nvSpPr>
          <p:cNvPr id="31" name="Прямоугольник 30"/>
          <p:cNvSpPr/>
          <p:nvPr/>
        </p:nvSpPr>
        <p:spPr>
          <a:xfrm>
            <a:off x="3054270" y="5059437"/>
            <a:ext cx="2491666" cy="1399419"/>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rPr>
              <a:t>Приказ Минфина России, устанавливающий положения о ведении раздельного учета результатов финансово-хозяйственной деятельности </a:t>
            </a:r>
          </a:p>
          <a:p>
            <a:pPr algn="ctr"/>
            <a:r>
              <a:rPr lang="ru-RU" sz="1100" dirty="0" smtClean="0">
                <a:solidFill>
                  <a:schemeClr val="tx1"/>
                </a:solidFill>
              </a:rPr>
              <a:t> </a:t>
            </a:r>
            <a:r>
              <a:rPr lang="ru-RU" sz="1100" i="1" dirty="0">
                <a:solidFill>
                  <a:schemeClr val="tx1"/>
                </a:solidFill>
              </a:rPr>
              <a:t>(ПО ИТОГАМ ЭКПЕРИМЕНТА)</a:t>
            </a:r>
          </a:p>
        </p:txBody>
      </p:sp>
      <p:sp>
        <p:nvSpPr>
          <p:cNvPr id="32" name="Прямоугольник 31"/>
          <p:cNvSpPr/>
          <p:nvPr/>
        </p:nvSpPr>
        <p:spPr>
          <a:xfrm>
            <a:off x="428934" y="5074379"/>
            <a:ext cx="2479251" cy="1401246"/>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rPr>
              <a:t>Приказ Минфина России, устанавливающий положения о проведении Федеральным казначейством проверки документов на соответствие фактически поставленным товарам (выполненным работам, оказанным услугам)   </a:t>
            </a:r>
            <a:endParaRPr lang="ru-RU" sz="1100" dirty="0">
              <a:solidFill>
                <a:schemeClr val="tx1"/>
              </a:solidFill>
            </a:endParaRPr>
          </a:p>
        </p:txBody>
      </p:sp>
      <p:sp>
        <p:nvSpPr>
          <p:cNvPr id="34" name="Прямоугольник 33"/>
          <p:cNvSpPr/>
          <p:nvPr/>
        </p:nvSpPr>
        <p:spPr>
          <a:xfrm>
            <a:off x="7205451" y="2359976"/>
            <a:ext cx="2498929" cy="1053163"/>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solidFill>
                  <a:schemeClr val="tx1"/>
                </a:solidFill>
              </a:rPr>
              <a:t>Закон о федеральном бюджете на 2018 </a:t>
            </a:r>
            <a:r>
              <a:rPr lang="ru-RU" sz="1300" dirty="0">
                <a:solidFill>
                  <a:schemeClr val="tx1"/>
                </a:solidFill>
              </a:rPr>
              <a:t>– 2020 годы </a:t>
            </a:r>
            <a:r>
              <a:rPr lang="ru-RU" sz="1400" b="1" dirty="0">
                <a:solidFill>
                  <a:schemeClr val="tx1"/>
                </a:solidFill>
              </a:rPr>
              <a:t>(статья </a:t>
            </a:r>
            <a:r>
              <a:rPr lang="ru-RU" sz="1400" b="1" dirty="0" smtClean="0">
                <a:solidFill>
                  <a:schemeClr val="tx1"/>
                </a:solidFill>
              </a:rPr>
              <a:t>6</a:t>
            </a:r>
            <a:r>
              <a:rPr lang="ru-RU" sz="1300" dirty="0" smtClean="0">
                <a:solidFill>
                  <a:schemeClr val="tx1"/>
                </a:solidFill>
              </a:rPr>
              <a:t>)</a:t>
            </a:r>
            <a:endParaRPr lang="ru-RU" sz="1300" dirty="0">
              <a:solidFill>
                <a:schemeClr val="tx1"/>
              </a:solidFill>
            </a:endParaRPr>
          </a:p>
        </p:txBody>
      </p:sp>
      <p:sp>
        <p:nvSpPr>
          <p:cNvPr id="36" name="Прямоугольник 35"/>
          <p:cNvSpPr/>
          <p:nvPr/>
        </p:nvSpPr>
        <p:spPr>
          <a:xfrm>
            <a:off x="9805294" y="2359976"/>
            <a:ext cx="2491667" cy="1053164"/>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solidFill>
                  <a:schemeClr val="tx1"/>
                </a:solidFill>
              </a:rPr>
              <a:t>Постановление Правительства Российской Федерации, устанавливающее правила казначейского сопровождения средств  по ГОЗ</a:t>
            </a:r>
            <a:endParaRPr lang="ru-RU" sz="1300" dirty="0">
              <a:solidFill>
                <a:schemeClr val="tx1"/>
              </a:solidFill>
            </a:endParaRPr>
          </a:p>
        </p:txBody>
      </p:sp>
      <p:sp>
        <p:nvSpPr>
          <p:cNvPr id="37" name="Прямоугольник 36"/>
          <p:cNvSpPr/>
          <p:nvPr/>
        </p:nvSpPr>
        <p:spPr>
          <a:xfrm>
            <a:off x="7205450" y="3617607"/>
            <a:ext cx="2498929" cy="1257819"/>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dirty="0">
              <a:solidFill>
                <a:schemeClr val="tx1"/>
              </a:solidFill>
            </a:endParaRPr>
          </a:p>
        </p:txBody>
      </p:sp>
      <p:sp>
        <p:nvSpPr>
          <p:cNvPr id="38" name="Прямоугольник 37"/>
          <p:cNvSpPr/>
          <p:nvPr/>
        </p:nvSpPr>
        <p:spPr>
          <a:xfrm>
            <a:off x="9805294" y="3617606"/>
            <a:ext cx="2491667" cy="1257819"/>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dirty="0">
              <a:solidFill>
                <a:schemeClr val="tx1"/>
              </a:solidFill>
            </a:endParaRPr>
          </a:p>
        </p:txBody>
      </p:sp>
      <p:sp>
        <p:nvSpPr>
          <p:cNvPr id="39" name="Прямоугольник 38"/>
          <p:cNvSpPr/>
          <p:nvPr/>
        </p:nvSpPr>
        <p:spPr>
          <a:xfrm>
            <a:off x="7213539" y="5073949"/>
            <a:ext cx="2479251" cy="1401246"/>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rPr>
              <a:t>Приказ Минфина России, устанавливающий положения о проведении Федеральным казначейством проверки документов на соответствие фактически поставленным товарам (выполненным работам, оказанным услугам) по ГОЗ   </a:t>
            </a:r>
            <a:endParaRPr lang="ru-RU" sz="1100" dirty="0">
              <a:solidFill>
                <a:schemeClr val="tx1"/>
              </a:solidFill>
            </a:endParaRPr>
          </a:p>
        </p:txBody>
      </p:sp>
      <p:sp>
        <p:nvSpPr>
          <p:cNvPr id="40" name="Прямоугольник 39"/>
          <p:cNvSpPr/>
          <p:nvPr/>
        </p:nvSpPr>
        <p:spPr>
          <a:xfrm>
            <a:off x="9805294" y="5076206"/>
            <a:ext cx="2491666" cy="1399419"/>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dirty="0">
              <a:solidFill>
                <a:schemeClr val="tx1"/>
              </a:solidFill>
            </a:endParaRPr>
          </a:p>
        </p:txBody>
      </p:sp>
      <p:sp>
        <p:nvSpPr>
          <p:cNvPr id="42" name="Прямоугольник 41"/>
          <p:cNvSpPr/>
          <p:nvPr/>
        </p:nvSpPr>
        <p:spPr>
          <a:xfrm>
            <a:off x="458453" y="6628025"/>
            <a:ext cx="2479251" cy="1253233"/>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rPr>
              <a:t>Приказ Минфина России, определяющий критерии приостановления операций по лицевому счету  и  отказов операций</a:t>
            </a:r>
            <a:endParaRPr lang="ru-RU" sz="1100" dirty="0">
              <a:solidFill>
                <a:schemeClr val="tx1"/>
              </a:solidFill>
            </a:endParaRPr>
          </a:p>
        </p:txBody>
      </p:sp>
      <p:sp>
        <p:nvSpPr>
          <p:cNvPr id="43" name="Прямоугольник 42"/>
          <p:cNvSpPr/>
          <p:nvPr/>
        </p:nvSpPr>
        <p:spPr>
          <a:xfrm>
            <a:off x="7205450" y="6628024"/>
            <a:ext cx="2479251" cy="1253233"/>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rPr>
              <a:t>Приказ Минфина России, определяющий критерии приостановления операций по лицевому счету и  отказов операций по ГОЗ</a:t>
            </a:r>
            <a:endParaRPr lang="ru-RU" sz="1100" dirty="0">
              <a:solidFill>
                <a:schemeClr val="tx1"/>
              </a:solidFill>
            </a:endParaRPr>
          </a:p>
        </p:txBody>
      </p:sp>
      <p:sp>
        <p:nvSpPr>
          <p:cNvPr id="46" name="Прямоугольник 45"/>
          <p:cNvSpPr/>
          <p:nvPr/>
        </p:nvSpPr>
        <p:spPr>
          <a:xfrm>
            <a:off x="3054269" y="6646408"/>
            <a:ext cx="2479251" cy="1253233"/>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rPr>
              <a:t>Приказ Федерального казначейства, устанавливающий Порядок уведомления </a:t>
            </a:r>
            <a:r>
              <a:rPr lang="ru-RU" sz="1100" dirty="0" err="1" smtClean="0">
                <a:solidFill>
                  <a:schemeClr val="tx1"/>
                </a:solidFill>
              </a:rPr>
              <a:t>Росфинмониторинга</a:t>
            </a:r>
            <a:r>
              <a:rPr lang="ru-RU" sz="1100" dirty="0" smtClean="0">
                <a:solidFill>
                  <a:schemeClr val="tx1"/>
                </a:solidFill>
              </a:rPr>
              <a:t> о каждом случае отказа платежа, а также  проведения ранее приостановленной операции</a:t>
            </a:r>
            <a:endParaRPr lang="ru-RU" sz="1100" dirty="0">
              <a:solidFill>
                <a:schemeClr val="tx1"/>
              </a:solidFill>
            </a:endParaRPr>
          </a:p>
        </p:txBody>
      </p:sp>
      <p:sp>
        <p:nvSpPr>
          <p:cNvPr id="47" name="Прямоугольник 46"/>
          <p:cNvSpPr/>
          <p:nvPr/>
        </p:nvSpPr>
        <p:spPr>
          <a:xfrm>
            <a:off x="9817710" y="6628022"/>
            <a:ext cx="2479251" cy="1253233"/>
          </a:xfrm>
          <a:prstGeom prst="rect">
            <a:avLst/>
          </a:prstGeom>
          <a:solidFill>
            <a:schemeClr val="accent1">
              <a:lumMod val="20000"/>
              <a:lumOff val="8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rPr>
              <a:t>Приказ Федерального казначейства, устанавливающий Порядок уведомления </a:t>
            </a:r>
            <a:r>
              <a:rPr lang="ru-RU" sz="1100" dirty="0" err="1" smtClean="0">
                <a:solidFill>
                  <a:schemeClr val="tx1"/>
                </a:solidFill>
              </a:rPr>
              <a:t>Росфинмониторинга</a:t>
            </a:r>
            <a:r>
              <a:rPr lang="ru-RU" sz="1100" dirty="0" smtClean="0">
                <a:solidFill>
                  <a:schemeClr val="tx1"/>
                </a:solidFill>
              </a:rPr>
              <a:t> о каждом случае отказа платежа, а также  проведения ранее приостановленной операции по ГОЗ</a:t>
            </a:r>
            <a:endParaRPr lang="ru-RU" sz="1100" dirty="0">
              <a:solidFill>
                <a:schemeClr val="tx1"/>
              </a:solidFill>
            </a:endParaRPr>
          </a:p>
        </p:txBody>
      </p:sp>
    </p:spTree>
    <p:extLst>
      <p:ext uri="{BB962C8B-B14F-4D97-AF65-F5344CB8AC3E}">
        <p14:creationId xmlns:p14="http://schemas.microsoft.com/office/powerpoint/2010/main" val="2162780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47EA9584-6FC9-446B-89E9-C9D48C4D1663}" type="slidenum">
              <a:rPr lang="ru-RU" smtClean="0"/>
              <a:pPr>
                <a:defRPr/>
              </a:pPr>
              <a:t>9</a:t>
            </a:fld>
            <a:endParaRPr lang="ru-RU"/>
          </a:p>
        </p:txBody>
      </p:sp>
      <p:sp>
        <p:nvSpPr>
          <p:cNvPr id="4" name="TextBox 101"/>
          <p:cNvSpPr txBox="1">
            <a:spLocks noChangeArrowheads="1"/>
          </p:cNvSpPr>
          <p:nvPr/>
        </p:nvSpPr>
        <p:spPr bwMode="auto">
          <a:xfrm>
            <a:off x="6189821" y="364919"/>
            <a:ext cx="6306979" cy="92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a:lnSpc>
                <a:spcPct val="100000"/>
              </a:lnSpc>
              <a:spcBef>
                <a:spcPct val="0"/>
              </a:spcBef>
              <a:buFontTx/>
              <a:buNone/>
            </a:pPr>
            <a:r>
              <a:rPr lang="ru-RU" altLang="ru-RU"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ПРОЕКТ ФЕДЕРАЛЬНОГО ЗАКОНА О ФЕДЕРАЛЬНОМ БЮДЖЕТЕ НА 2018 ГОД И ПЛАНОВЫЙ ПЕРИОД </a:t>
            </a:r>
          </a:p>
          <a:p>
            <a:pPr algn="ctr">
              <a:lnSpc>
                <a:spcPct val="100000"/>
              </a:lnSpc>
              <a:spcBef>
                <a:spcPct val="0"/>
              </a:spcBef>
              <a:buFontTx/>
              <a:buNone/>
            </a:pPr>
            <a:r>
              <a:rPr lang="ru-RU" altLang="ru-RU"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2019-2020 ГОДОВ </a:t>
            </a:r>
            <a:endParaRPr lang="ru-RU" alt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691566" y="1675933"/>
            <a:ext cx="11551535" cy="369332"/>
          </a:xfrm>
          <a:prstGeom prst="rect">
            <a:avLst/>
          </a:prstGeom>
          <a:noFill/>
          <a:ln>
            <a:solidFill>
              <a:schemeClr val="accent1">
                <a:lumMod val="50000"/>
              </a:schemeClr>
            </a:solidFill>
          </a:ln>
        </p:spPr>
        <p:txBody>
          <a:bodyPr wrap="square" rtlCol="0">
            <a:spAutoFit/>
          </a:bodyPr>
          <a:lstStyle/>
          <a:p>
            <a:pPr algn="ctr">
              <a:spcBef>
                <a:spcPts val="0"/>
              </a:spcBef>
              <a:spcAft>
                <a:spcPts val="0"/>
              </a:spcAft>
            </a:pPr>
            <a:r>
              <a:rPr lang="ru-RU" b="1" dirty="0" smtClean="0">
                <a:latin typeface="Times New Roman" panose="02020603050405020304" pitchFamily="18" charset="0"/>
                <a:cs typeface="Times New Roman" panose="02020603050405020304" pitchFamily="18" charset="0"/>
              </a:rPr>
              <a:t>Статья 5. Особенности использования средств, предоставляемых отдельным юридическим лицам</a:t>
            </a:r>
          </a:p>
        </p:txBody>
      </p:sp>
      <p:sp>
        <p:nvSpPr>
          <p:cNvPr id="6" name="Прямоугольник 5"/>
          <p:cNvSpPr/>
          <p:nvPr/>
        </p:nvSpPr>
        <p:spPr>
          <a:xfrm>
            <a:off x="704596" y="2165911"/>
            <a:ext cx="11525473" cy="785633"/>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dirty="0" smtClean="0">
                <a:solidFill>
                  <a:schemeClr val="tx1"/>
                </a:solidFill>
              </a:rPr>
              <a:t>Часть 1 </a:t>
            </a:r>
            <a:r>
              <a:rPr lang="ru-RU" sz="1400" dirty="0" smtClean="0">
                <a:solidFill>
                  <a:schemeClr val="tx1"/>
                </a:solidFill>
              </a:rPr>
              <a:t>дополнена положениями об отражении операций по зачислению и списанию средств на </a:t>
            </a:r>
            <a:r>
              <a:rPr lang="ru-RU" sz="1400" b="1" i="1" dirty="0" smtClean="0">
                <a:solidFill>
                  <a:srgbClr val="FF0000"/>
                </a:solidFill>
              </a:rPr>
              <a:t>лицевых счетах</a:t>
            </a:r>
            <a:r>
              <a:rPr lang="ru-RU" sz="1400" dirty="0" smtClean="0">
                <a:solidFill>
                  <a:schemeClr val="tx1"/>
                </a:solidFill>
              </a:rPr>
              <a:t>, </a:t>
            </a:r>
            <a:r>
              <a:rPr lang="ru-RU" sz="1400" b="1" i="1" dirty="0" smtClean="0">
                <a:solidFill>
                  <a:srgbClr val="FF0000"/>
                </a:solidFill>
              </a:rPr>
              <a:t>открытых индивидуальным предпринимателям</a:t>
            </a:r>
            <a:r>
              <a:rPr lang="ru-RU" sz="1400" dirty="0" smtClean="0">
                <a:solidFill>
                  <a:schemeClr val="tx1"/>
                </a:solidFill>
              </a:rPr>
              <a:t>, при предоставлении им целевых средств из федерального бюджета, а также на </a:t>
            </a:r>
            <a:r>
              <a:rPr lang="ru-RU" sz="1400" b="1" i="1" dirty="0" smtClean="0">
                <a:solidFill>
                  <a:srgbClr val="FF0000"/>
                </a:solidFill>
              </a:rPr>
              <a:t>лицевых счетах, открытых крестьянским </a:t>
            </a:r>
            <a:r>
              <a:rPr lang="ru-RU" sz="1400" b="1" i="1" dirty="0">
                <a:solidFill>
                  <a:srgbClr val="FF0000"/>
                </a:solidFill>
              </a:rPr>
              <a:t>(</a:t>
            </a:r>
            <a:r>
              <a:rPr lang="ru-RU" sz="1400" b="1" i="1" dirty="0" smtClean="0">
                <a:solidFill>
                  <a:srgbClr val="FF0000"/>
                </a:solidFill>
              </a:rPr>
              <a:t>фермерским) хозяйствам</a:t>
            </a:r>
            <a:r>
              <a:rPr lang="ru-RU" sz="1400" dirty="0" smtClean="0">
                <a:solidFill>
                  <a:schemeClr val="tx1"/>
                </a:solidFill>
              </a:rPr>
              <a:t>, получающим субсидии в рамках поддержки отраслей промышленности и сельского хозяйства.</a:t>
            </a:r>
            <a:r>
              <a:rPr lang="ru-RU" sz="1400" b="1" dirty="0" smtClean="0">
                <a:solidFill>
                  <a:schemeClr val="tx1"/>
                </a:solidFill>
              </a:rPr>
              <a:t> </a:t>
            </a:r>
          </a:p>
        </p:txBody>
      </p:sp>
      <p:sp>
        <p:nvSpPr>
          <p:cNvPr id="8" name="Прямоугольник 7"/>
          <p:cNvSpPr/>
          <p:nvPr/>
        </p:nvSpPr>
        <p:spPr>
          <a:xfrm>
            <a:off x="704596" y="3055716"/>
            <a:ext cx="11512444" cy="3414532"/>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400" b="1" dirty="0" smtClean="0">
              <a:solidFill>
                <a:schemeClr val="tx1"/>
              </a:solidFill>
            </a:endParaRPr>
          </a:p>
          <a:p>
            <a:pPr algn="just"/>
            <a:r>
              <a:rPr lang="ru-RU" sz="1400" b="1" dirty="0" smtClean="0">
                <a:solidFill>
                  <a:schemeClr val="tx1"/>
                </a:solidFill>
              </a:rPr>
              <a:t>Часть 2 </a:t>
            </a:r>
          </a:p>
          <a:p>
            <a:pPr algn="just"/>
            <a:r>
              <a:rPr lang="ru-RU" sz="1400" b="1" dirty="0" smtClean="0">
                <a:solidFill>
                  <a:schemeClr val="tx1"/>
                </a:solidFill>
              </a:rPr>
              <a:t>дополнена новыми случаями, подлежащих казначейскому сопровождению:</a:t>
            </a:r>
          </a:p>
          <a:p>
            <a:pPr marL="285750" indent="-285750" algn="just">
              <a:spcBef>
                <a:spcPts val="600"/>
              </a:spcBef>
              <a:buFontTx/>
              <a:buChar char="-"/>
            </a:pPr>
            <a:r>
              <a:rPr lang="ru-RU" sz="1400" b="1" i="1" dirty="0" smtClean="0">
                <a:solidFill>
                  <a:srgbClr val="FF0000"/>
                </a:solidFill>
              </a:rPr>
              <a:t>расчеты</a:t>
            </a:r>
            <a:r>
              <a:rPr lang="ru-RU" sz="1400" dirty="0" smtClean="0">
                <a:solidFill>
                  <a:schemeClr val="tx1"/>
                </a:solidFill>
              </a:rPr>
              <a:t> </a:t>
            </a:r>
            <a:r>
              <a:rPr lang="ru-RU" sz="1400" dirty="0">
                <a:solidFill>
                  <a:schemeClr val="tx1"/>
                </a:solidFill>
              </a:rPr>
              <a:t>по государственным контрактам о поставке товаров, выполнении работ, оказании услуг</a:t>
            </a:r>
            <a:r>
              <a:rPr lang="ru-RU" sz="1400" dirty="0" smtClean="0">
                <a:solidFill>
                  <a:schemeClr val="tx1"/>
                </a:solidFill>
              </a:rPr>
              <a:t>, </a:t>
            </a:r>
            <a:r>
              <a:rPr lang="ru-RU" sz="1400" dirty="0">
                <a:solidFill>
                  <a:schemeClr val="tx1"/>
                </a:solidFill>
              </a:rPr>
              <a:t>заключаемым </a:t>
            </a:r>
            <a:r>
              <a:rPr lang="ru-RU" sz="1400" b="1" i="1" dirty="0">
                <a:solidFill>
                  <a:srgbClr val="FF0000"/>
                </a:solidFill>
              </a:rPr>
              <a:t>с </a:t>
            </a:r>
            <a:r>
              <a:rPr lang="ru-RU" sz="1400" b="1" i="1" dirty="0" smtClean="0">
                <a:solidFill>
                  <a:srgbClr val="FF0000"/>
                </a:solidFill>
              </a:rPr>
              <a:t>единственным </a:t>
            </a:r>
            <a:r>
              <a:rPr lang="ru-RU" sz="1400" b="1" i="1" dirty="0">
                <a:solidFill>
                  <a:srgbClr val="FF0000"/>
                </a:solidFill>
              </a:rPr>
              <a:t>исполнителем, </a:t>
            </a:r>
            <a:r>
              <a:rPr lang="ru-RU" sz="1400" b="1" i="1" dirty="0" smtClean="0">
                <a:solidFill>
                  <a:srgbClr val="FF0000"/>
                </a:solidFill>
              </a:rPr>
              <a:t>определенным пунктом </a:t>
            </a:r>
            <a:r>
              <a:rPr lang="ru-RU" sz="1400" b="1" i="1" dirty="0">
                <a:solidFill>
                  <a:srgbClr val="FF0000"/>
                </a:solidFill>
              </a:rPr>
              <a:t>2 части 1 статьи 93 Федерального </a:t>
            </a:r>
            <a:r>
              <a:rPr lang="ru-RU" sz="1400" b="1" i="1" dirty="0" smtClean="0">
                <a:solidFill>
                  <a:srgbClr val="FF0000"/>
                </a:solidFill>
              </a:rPr>
              <a:t>закона </a:t>
            </a:r>
            <a:r>
              <a:rPr lang="ru-RU" sz="1400" b="1" i="1" dirty="0">
                <a:solidFill>
                  <a:srgbClr val="FF0000"/>
                </a:solidFill>
              </a:rPr>
              <a:t>№ </a:t>
            </a:r>
            <a:r>
              <a:rPr lang="ru-RU" sz="1400" b="1" i="1" dirty="0" smtClean="0">
                <a:solidFill>
                  <a:srgbClr val="FF0000"/>
                </a:solidFill>
              </a:rPr>
              <a:t>44-ФЗ, </a:t>
            </a:r>
            <a:r>
              <a:rPr lang="ru-RU" sz="1400" dirty="0">
                <a:solidFill>
                  <a:schemeClr val="tx1"/>
                </a:solidFill>
              </a:rPr>
              <a:t>а также расчеты по контрактам (договорам) </a:t>
            </a:r>
            <a:r>
              <a:rPr lang="ru-RU" sz="1400" dirty="0" smtClean="0">
                <a:solidFill>
                  <a:schemeClr val="tx1"/>
                </a:solidFill>
              </a:rPr>
              <a:t>, заключаемым в рамках их исполнения; </a:t>
            </a:r>
          </a:p>
          <a:p>
            <a:pPr marL="285750" indent="-285750" algn="just">
              <a:spcBef>
                <a:spcPts val="600"/>
              </a:spcBef>
              <a:buFontTx/>
              <a:buChar char="-"/>
            </a:pPr>
            <a:r>
              <a:rPr lang="ru-RU" sz="1400" dirty="0" smtClean="0">
                <a:solidFill>
                  <a:schemeClr val="tx1"/>
                </a:solidFill>
              </a:rPr>
              <a:t>авансовые платежи по контрактам (договорам), заключаемым федеральными бюджетными и автономными учреждениями  </a:t>
            </a:r>
            <a:r>
              <a:rPr lang="ru-RU" sz="1400" b="1" i="1" dirty="0" smtClean="0">
                <a:solidFill>
                  <a:srgbClr val="FF0000"/>
                </a:solidFill>
              </a:rPr>
              <a:t>за счет средств, поступающих им в соответствии с законодательством Российской Федерации на лицевые счета;</a:t>
            </a:r>
          </a:p>
          <a:p>
            <a:pPr marL="285750" indent="-285750" algn="just">
              <a:spcBef>
                <a:spcPts val="600"/>
              </a:spcBef>
              <a:buFontTx/>
              <a:buChar char="-"/>
            </a:pPr>
            <a:r>
              <a:rPr lang="ru-RU" sz="1400" b="1" i="1" dirty="0" smtClean="0">
                <a:solidFill>
                  <a:srgbClr val="FF0000"/>
                </a:solidFill>
              </a:rPr>
              <a:t>авансовые платежи по государственным (муниципальным) контрактам, заключенным на сумму 100 млн. руб. и более государственными заказчиками для обеспечения государственных нужд субъекта Российской Федерации (муниципалитета),</a:t>
            </a:r>
          </a:p>
          <a:p>
            <a:pPr marL="285750" indent="-285750" algn="just">
              <a:spcBef>
                <a:spcPts val="600"/>
              </a:spcBef>
              <a:buFontTx/>
              <a:buChar char="-"/>
            </a:pPr>
            <a:r>
              <a:rPr lang="ru-RU" sz="1400" b="1" i="1" dirty="0" smtClean="0">
                <a:solidFill>
                  <a:srgbClr val="FF0000"/>
                </a:solidFill>
              </a:rPr>
              <a:t>субсидии юридическим лицам, предоставляемые из бюджета субъекта Российской Федерации (местного бюджета), если источником финансового обеспечения указанных расходных обязательств субъекта Российской Федерации (муниципального образования)   являются субсидии, предоставляемые из федерального бюджета бюджету субъекта Российской Федерации на софинансирование капитальных вложений в объекты государственной собственности субъектов Российской Федерации (муниципальной собственности), а также авансовые платежи по контрактам (договорам), заключенным в рамках их исполнения.</a:t>
            </a:r>
          </a:p>
          <a:p>
            <a:pPr marL="285750" indent="-285750" algn="just">
              <a:spcBef>
                <a:spcPts val="600"/>
              </a:spcBef>
              <a:buFontTx/>
              <a:buChar char="-"/>
            </a:pPr>
            <a:endParaRPr lang="ru-RU" sz="1400" b="1" i="1" dirty="0" smtClean="0">
              <a:solidFill>
                <a:srgbClr val="FF0000"/>
              </a:solidFill>
            </a:endParaRPr>
          </a:p>
        </p:txBody>
      </p:sp>
      <p:sp>
        <p:nvSpPr>
          <p:cNvPr id="9" name="Прямоугольник 8"/>
          <p:cNvSpPr/>
          <p:nvPr/>
        </p:nvSpPr>
        <p:spPr>
          <a:xfrm>
            <a:off x="691566" y="6470248"/>
            <a:ext cx="11525474" cy="2048719"/>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dirty="0" smtClean="0">
                <a:solidFill>
                  <a:schemeClr val="tx1"/>
                </a:solidFill>
              </a:rPr>
              <a:t>Часть 3 </a:t>
            </a:r>
            <a:r>
              <a:rPr lang="ru-RU" sz="1400" dirty="0" smtClean="0">
                <a:solidFill>
                  <a:schemeClr val="tx1"/>
                </a:solidFill>
              </a:rPr>
              <a:t>дополнена новыми исключениями, не подпадающими под казначейское сопровождение средств:</a:t>
            </a:r>
          </a:p>
          <a:p>
            <a:pPr algn="just"/>
            <a:endParaRPr lang="ru-RU" sz="1400" dirty="0" smtClean="0">
              <a:solidFill>
                <a:schemeClr val="tx1"/>
              </a:solidFill>
            </a:endParaRPr>
          </a:p>
          <a:p>
            <a:pPr algn="just"/>
            <a:r>
              <a:rPr lang="ru-RU" sz="1400" b="1" dirty="0" smtClean="0">
                <a:solidFill>
                  <a:schemeClr val="tx1"/>
                </a:solidFill>
              </a:rPr>
              <a:t>средства, предоставляемых из федерального бюджета:</a:t>
            </a:r>
          </a:p>
          <a:p>
            <a:pPr marL="285750" indent="-285750" algn="just">
              <a:spcBef>
                <a:spcPts val="600"/>
              </a:spcBef>
              <a:buFontTx/>
              <a:buChar char="-"/>
            </a:pPr>
            <a:r>
              <a:rPr lang="ru-RU" sz="1400" b="1" i="1" dirty="0" smtClean="0">
                <a:solidFill>
                  <a:srgbClr val="FF0000"/>
                </a:solidFill>
              </a:rPr>
              <a:t>средствам массовой информации, выпускающим литературу для инвалидов по зрению</a:t>
            </a:r>
            <a:r>
              <a:rPr lang="ru-RU" sz="1400" dirty="0" smtClean="0">
                <a:solidFill>
                  <a:schemeClr val="tx1"/>
                </a:solidFill>
              </a:rPr>
              <a:t>;</a:t>
            </a:r>
          </a:p>
          <a:p>
            <a:pPr marL="285750" indent="-285750" algn="just">
              <a:spcBef>
                <a:spcPts val="600"/>
              </a:spcBef>
              <a:buFontTx/>
              <a:buChar char="-"/>
            </a:pPr>
            <a:r>
              <a:rPr lang="ru-RU" sz="1400" b="1" i="1" dirty="0" smtClean="0">
                <a:solidFill>
                  <a:srgbClr val="FF0000"/>
                </a:solidFill>
              </a:rPr>
              <a:t>по государственным контрактам (контрактам), заключенным государственными заказчиками (исполнителями)</a:t>
            </a:r>
            <a:r>
              <a:rPr lang="ru-RU" sz="1400" dirty="0" smtClean="0">
                <a:solidFill>
                  <a:schemeClr val="tx1"/>
                </a:solidFill>
              </a:rPr>
              <a:t>, предметом которых </a:t>
            </a:r>
            <a:r>
              <a:rPr lang="ru-RU" sz="1400" dirty="0">
                <a:solidFill>
                  <a:schemeClr val="tx1"/>
                </a:solidFill>
              </a:rPr>
              <a:t>являются </a:t>
            </a:r>
            <a:r>
              <a:rPr lang="ru-RU" sz="1400" dirty="0" smtClean="0">
                <a:solidFill>
                  <a:schemeClr val="tx1"/>
                </a:solidFill>
              </a:rPr>
              <a:t>приобретение </a:t>
            </a:r>
            <a:r>
              <a:rPr lang="ru-RU" sz="1400" dirty="0">
                <a:solidFill>
                  <a:schemeClr val="tx1"/>
                </a:solidFill>
              </a:rPr>
              <a:t>услуг связи, коммунальных услуг, электроэнергии, авиационных и железнодорожных билетов, билетов для проезда городским и пригородным транспортом, подписка на печатные издания, </a:t>
            </a:r>
            <a:r>
              <a:rPr lang="ru-RU" sz="1400" dirty="0" smtClean="0">
                <a:solidFill>
                  <a:schemeClr val="tx1"/>
                </a:solidFill>
              </a:rPr>
              <a:t>аренда, </a:t>
            </a:r>
            <a:r>
              <a:rPr lang="ru-RU" sz="1400" dirty="0">
                <a:solidFill>
                  <a:schemeClr val="tx1"/>
                </a:solidFill>
              </a:rPr>
              <a:t>осуществлении работ по переносу (переустройству, присоединению) принадлежащих им инженерных сетей, коммуникаций, сооружений в соответствии с законодательством Российской Федерации о градостроительной деятельности</a:t>
            </a:r>
            <a:r>
              <a:rPr lang="ru-RU" sz="1400" dirty="0" smtClean="0">
                <a:solidFill>
                  <a:schemeClr val="tx1"/>
                </a:solidFill>
              </a:rPr>
              <a:t>;</a:t>
            </a:r>
            <a:endParaRPr lang="ru-RU" sz="1400" dirty="0">
              <a:solidFill>
                <a:schemeClr val="tx1"/>
              </a:solidFill>
            </a:endParaRPr>
          </a:p>
        </p:txBody>
      </p:sp>
      <p:sp>
        <p:nvSpPr>
          <p:cNvPr id="10" name="Прямоугольник 9"/>
          <p:cNvSpPr/>
          <p:nvPr/>
        </p:nvSpPr>
        <p:spPr>
          <a:xfrm>
            <a:off x="691565" y="8665098"/>
            <a:ext cx="11525473" cy="768270"/>
          </a:xfrm>
          <a:prstGeom prst="rect">
            <a:avLst/>
          </a:prstGeom>
          <a:solidFill>
            <a:schemeClr val="accent1">
              <a:lumMod val="20000"/>
              <a:lumOff val="8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dirty="0" smtClean="0">
                <a:solidFill>
                  <a:schemeClr val="tx1"/>
                </a:solidFill>
              </a:rPr>
              <a:t>В частях 4 и 5  </a:t>
            </a:r>
            <a:r>
              <a:rPr lang="ru-RU" sz="1400" dirty="0" smtClean="0">
                <a:solidFill>
                  <a:schemeClr val="tx1"/>
                </a:solidFill>
              </a:rPr>
              <a:t>уточнены положения в части принятия решений об использовании в 2018 году остатков средств, образовавшихся на 1 января 2018 г. на лицевых счетах в ТОФК, счетах , открытых в Банке России и его учреждениях, а также в кредитных организациях.</a:t>
            </a:r>
            <a:r>
              <a:rPr lang="ru-RU" sz="1400" b="1" dirty="0" smtClean="0">
                <a:solidFill>
                  <a:schemeClr val="tx1"/>
                </a:solidFill>
              </a:rPr>
              <a:t> </a:t>
            </a:r>
          </a:p>
        </p:txBody>
      </p:sp>
    </p:spTree>
    <p:extLst>
      <p:ext uri="{BB962C8B-B14F-4D97-AF65-F5344CB8AC3E}">
        <p14:creationId xmlns:p14="http://schemas.microsoft.com/office/powerpoint/2010/main" val="50403818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23067</TotalTime>
  <Words>4107</Words>
  <Application>Microsoft Office PowerPoint</Application>
  <PresentationFormat>A3 (297x420 мм)</PresentationFormat>
  <Paragraphs>338</Paragraphs>
  <Slides>17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Arial</vt:lpstr>
      <vt:lpstr>Open Sans Condensed Light</vt:lpstr>
      <vt:lpstr>Calibri Light</vt:lpstr>
      <vt:lpstr>Calibri</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Mazur Nataliya</dc:creator>
  <cp:lastModifiedBy>Манюкова Тамара Павловна</cp:lastModifiedBy>
  <cp:revision>1797</cp:revision>
  <cp:lastPrinted>2017-08-11T15:49:02Z</cp:lastPrinted>
  <dcterms:created xsi:type="dcterms:W3CDTF">2015-03-03T16:27:21Z</dcterms:created>
  <dcterms:modified xsi:type="dcterms:W3CDTF">2017-08-28T13:10:51Z</dcterms:modified>
</cp:coreProperties>
</file>