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2.xml" ContentType="application/vnd.openxmlformats-officedocument.themeOverride+xml"/>
  <Override PartName="/ppt/notesSlides/notesSlide7.xml" ContentType="application/vnd.openxmlformats-officedocument.presentationml.notesSlide+xml"/>
  <Override PartName="/ppt/theme/themeOverride3.xml" ContentType="application/vnd.openxmlformats-officedocument.themeOverride+xml"/>
  <Override PartName="/ppt/notesSlides/notesSlide8.xml" ContentType="application/vnd.openxmlformats-officedocument.presentationml.notesSlide+xml"/>
  <Override PartName="/ppt/theme/themeOverride4.xml" ContentType="application/vnd.openxmlformats-officedocument.themeOverride+xml"/>
  <Override PartName="/ppt/notesSlides/notesSlide9.xml" ContentType="application/vnd.openxmlformats-officedocument.presentationml.notesSlide+xml"/>
  <Override PartName="/ppt/theme/themeOverride5.xml" ContentType="application/vnd.openxmlformats-officedocument.themeOverride+xml"/>
  <Override PartName="/ppt/notesSlides/notesSlide10.xml" ContentType="application/vnd.openxmlformats-officedocument.presentationml.notesSlide+xml"/>
  <Override PartName="/ppt/theme/themeOverride6.xml" ContentType="application/vnd.openxmlformats-officedocument.themeOverride+xml"/>
  <Override PartName="/ppt/notesSlides/notesSlide11.xml" ContentType="application/vnd.openxmlformats-officedocument.presentationml.notesSlide+xml"/>
  <Override PartName="/ppt/theme/themeOverride7.xml" ContentType="application/vnd.openxmlformats-officedocument.themeOverride+xml"/>
  <Override PartName="/ppt/notesSlides/notesSlide12.xml" ContentType="application/vnd.openxmlformats-officedocument.presentationml.notesSlide+xml"/>
  <Override PartName="/ppt/theme/themeOverride8.xml" ContentType="application/vnd.openxmlformats-officedocument.themeOverride+xml"/>
  <Override PartName="/ppt/notesSlides/notesSlide13.xml" ContentType="application/vnd.openxmlformats-officedocument.presentationml.notesSlide+xml"/>
  <Override PartName="/ppt/theme/themeOverride9.xml" ContentType="application/vnd.openxmlformats-officedocument.themeOverride+xml"/>
  <Override PartName="/ppt/notesSlides/notesSlide14.xml" ContentType="application/vnd.openxmlformats-officedocument.presentationml.notesSlide+xml"/>
  <Override PartName="/ppt/theme/themeOverride10.xml" ContentType="application/vnd.openxmlformats-officedocument.themeOverride+xml"/>
  <Override PartName="/ppt/notesSlides/notesSlide15.xml" ContentType="application/vnd.openxmlformats-officedocument.presentationml.notesSlide+xml"/>
  <Override PartName="/ppt/theme/themeOverride11.xml" ContentType="application/vnd.openxmlformats-officedocument.themeOverride+xml"/>
  <Override PartName="/ppt/notesSlides/notesSlide16.xml" ContentType="application/vnd.openxmlformats-officedocument.presentationml.notesSlide+xml"/>
  <Override PartName="/ppt/theme/themeOverride12.xml" ContentType="application/vnd.openxmlformats-officedocument.themeOverride+xml"/>
  <Override PartName="/ppt/notesSlides/notesSlide17.xml" ContentType="application/vnd.openxmlformats-officedocument.presentationml.notesSlide+xml"/>
  <Override PartName="/ppt/theme/themeOverride13.xml" ContentType="application/vnd.openxmlformats-officedocument.themeOverride+xml"/>
  <Override PartName="/ppt/notesSlides/notesSlide18.xml" ContentType="application/vnd.openxmlformats-officedocument.presentationml.notesSlide+xml"/>
  <Override PartName="/ppt/theme/themeOverride14.xml" ContentType="application/vnd.openxmlformats-officedocument.themeOverride+xml"/>
  <Override PartName="/ppt/notesSlides/notesSlide19.xml" ContentType="application/vnd.openxmlformats-officedocument.presentationml.notesSlide+xml"/>
  <Override PartName="/ppt/theme/themeOverride15.xml" ContentType="application/vnd.openxmlformats-officedocument.themeOverride+xml"/>
  <Override PartName="/ppt/notesSlides/notesSlide20.xml" ContentType="application/vnd.openxmlformats-officedocument.presentationml.notesSlide+xml"/>
  <Override PartName="/ppt/theme/themeOverride16.xml" ContentType="application/vnd.openxmlformats-officedocument.themeOverride+xml"/>
  <Override PartName="/ppt/notesSlides/notesSlide21.xml" ContentType="application/vnd.openxmlformats-officedocument.presentationml.notesSlide+xml"/>
  <Override PartName="/ppt/theme/themeOverride17.xml" ContentType="application/vnd.openxmlformats-officedocument.themeOverride+xml"/>
  <Override PartName="/ppt/notesSlides/notesSlide22.xml" ContentType="application/vnd.openxmlformats-officedocument.presentationml.notesSlide+xml"/>
  <Override PartName="/ppt/theme/themeOverride18.xml" ContentType="application/vnd.openxmlformats-officedocument.themeOverride+xml"/>
  <Override PartName="/ppt/notesSlides/notesSlide23.xml" ContentType="application/vnd.openxmlformats-officedocument.presentationml.notesSlide+xml"/>
  <Override PartName="/ppt/theme/themeOverride19.xml" ContentType="application/vnd.openxmlformats-officedocument.themeOverride+xml"/>
  <Override PartName="/ppt/notesSlides/notesSlide24.xml" ContentType="application/vnd.openxmlformats-officedocument.presentationml.notesSlide+xml"/>
  <Override PartName="/ppt/theme/themeOverride20.xml" ContentType="application/vnd.openxmlformats-officedocument.themeOverr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74" r:id="rId2"/>
    <p:sldId id="298" r:id="rId3"/>
    <p:sldId id="375" r:id="rId4"/>
    <p:sldId id="365" r:id="rId5"/>
    <p:sldId id="366" r:id="rId6"/>
    <p:sldId id="367" r:id="rId7"/>
    <p:sldId id="369" r:id="rId8"/>
    <p:sldId id="370" r:id="rId9"/>
    <p:sldId id="371" r:id="rId10"/>
    <p:sldId id="372" r:id="rId11"/>
    <p:sldId id="373" r:id="rId12"/>
    <p:sldId id="374" r:id="rId13"/>
    <p:sldId id="376" r:id="rId14"/>
    <p:sldId id="377" r:id="rId15"/>
    <p:sldId id="378" r:id="rId16"/>
    <p:sldId id="379" r:id="rId17"/>
    <p:sldId id="380" r:id="rId18"/>
    <p:sldId id="381" r:id="rId19"/>
    <p:sldId id="382" r:id="rId20"/>
    <p:sldId id="383" r:id="rId21"/>
    <p:sldId id="384" r:id="rId22"/>
    <p:sldId id="385" r:id="rId23"/>
    <p:sldId id="386" r:id="rId24"/>
    <p:sldId id="387" r:id="rId25"/>
    <p:sldId id="388" r:id="rId26"/>
    <p:sldId id="278" r:id="rId27"/>
  </p:sldIdLst>
  <p:sldSz cx="9144000" cy="6858000" type="screen4x3"/>
  <p:notesSz cx="6797675" cy="9926638"/>
  <p:defaultTextStyle>
    <a:defPPr>
      <a:defRPr lang="ru-RU"/>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F1FC"/>
    <a:srgbClr val="87FDFD"/>
    <a:srgbClr val="F8FFB3"/>
    <a:srgbClr val="162387"/>
    <a:srgbClr val="007434"/>
    <a:srgbClr val="C5DAE7"/>
    <a:srgbClr val="00B0F0"/>
    <a:srgbClr val="CDC5FD"/>
    <a:srgbClr val="66FF33"/>
    <a:srgbClr val="B4B4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305" autoAdjust="0"/>
  </p:normalViewPr>
  <p:slideViewPr>
    <p:cSldViewPr>
      <p:cViewPr>
        <p:scale>
          <a:sx n="100" d="100"/>
          <a:sy n="100" d="100"/>
        </p:scale>
        <p:origin x="-1632"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1" y="1"/>
            <a:ext cx="2946400"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200">
                <a:latin typeface="Arial" pitchFamily="34" charset="0"/>
              </a:defRPr>
            </a:lvl1pPr>
          </a:lstStyle>
          <a:p>
            <a:pPr>
              <a:defRPr/>
            </a:pPr>
            <a:endParaRPr lang="ru-RU"/>
          </a:p>
        </p:txBody>
      </p:sp>
      <p:sp>
        <p:nvSpPr>
          <p:cNvPr id="34819" name="Rectangle 3"/>
          <p:cNvSpPr>
            <a:spLocks noGrp="1" noChangeArrowheads="1"/>
          </p:cNvSpPr>
          <p:nvPr>
            <p:ph type="dt" idx="1"/>
          </p:nvPr>
        </p:nvSpPr>
        <p:spPr bwMode="auto">
          <a:xfrm>
            <a:off x="3849688" y="1"/>
            <a:ext cx="2946400" cy="496888"/>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a:latin typeface="Arial" pitchFamily="34" charset="0"/>
              </a:defRPr>
            </a:lvl1pPr>
          </a:lstStyle>
          <a:p>
            <a:pPr>
              <a:defRPr/>
            </a:pPr>
            <a:fld id="{19B1A586-746A-4EE5-B5F2-0705F6F3F639}" type="datetimeFigureOut">
              <a:rPr lang="ru-RU"/>
              <a:pPr>
                <a:defRPr/>
              </a:pPr>
              <a:t>17.08.16</a:t>
            </a:fld>
            <a:endParaRPr lang="ru-RU"/>
          </a:p>
        </p:txBody>
      </p:sp>
      <p:sp>
        <p:nvSpPr>
          <p:cNvPr id="1331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79451" y="4716464"/>
            <a:ext cx="5438775" cy="4465637"/>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4822" name="Rectangle 6"/>
          <p:cNvSpPr>
            <a:spLocks noGrp="1" noChangeArrowheads="1"/>
          </p:cNvSpPr>
          <p:nvPr>
            <p:ph type="ftr" sz="quarter" idx="4"/>
          </p:nvPr>
        </p:nvSpPr>
        <p:spPr bwMode="auto">
          <a:xfrm>
            <a:off x="1" y="9428164"/>
            <a:ext cx="2946400" cy="496887"/>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defRPr sz="1200">
                <a:latin typeface="Arial" pitchFamily="34" charset="0"/>
              </a:defRPr>
            </a:lvl1pPr>
          </a:lstStyle>
          <a:p>
            <a:pPr>
              <a:defRPr/>
            </a:pPr>
            <a:endParaRPr lang="ru-RU"/>
          </a:p>
        </p:txBody>
      </p:sp>
      <p:sp>
        <p:nvSpPr>
          <p:cNvPr id="34823" name="Rectangle 7"/>
          <p:cNvSpPr>
            <a:spLocks noGrp="1" noChangeArrowheads="1"/>
          </p:cNvSpPr>
          <p:nvPr>
            <p:ph type="sldNum" sz="quarter" idx="5"/>
          </p:nvPr>
        </p:nvSpPr>
        <p:spPr bwMode="auto">
          <a:xfrm>
            <a:off x="3849688" y="9428164"/>
            <a:ext cx="2946400" cy="496887"/>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a:latin typeface="Arial" pitchFamily="34" charset="0"/>
              </a:defRPr>
            </a:lvl1pPr>
          </a:lstStyle>
          <a:p>
            <a:pPr>
              <a:defRPr/>
            </a:pPr>
            <a:fld id="{EA88D9A0-84AD-4303-BF6C-75CE4BF0182B}" type="slidenum">
              <a:rPr lang="ru-RU"/>
              <a:pPr>
                <a:defRPr/>
              </a:pPr>
              <a:t>‹#›</a:t>
            </a:fld>
            <a:endParaRPr lang="ru-RU"/>
          </a:p>
        </p:txBody>
      </p:sp>
    </p:spTree>
    <p:extLst>
      <p:ext uri="{BB962C8B-B14F-4D97-AF65-F5344CB8AC3E}">
        <p14:creationId xmlns:p14="http://schemas.microsoft.com/office/powerpoint/2010/main" val="9294800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ACF13F74-8565-420E-AF7E-D48A475BA43B}" type="slidenum">
              <a:rPr lang="ru-RU" sz="1200">
                <a:latin typeface="Calibri" pitchFamily="34" charset="0"/>
                <a:cs typeface="Times New Roman" pitchFamily="18" charset="0"/>
              </a:rPr>
              <a:pPr algn="r" defTabSz="895290"/>
              <a:t>1</a:t>
            </a:fld>
            <a:endParaRPr lang="ru-RU" sz="1200" dirty="0">
              <a:latin typeface="Calibri" pitchFamily="34" charset="0"/>
              <a:cs typeface="Times New Roman" pitchFamily="18" charset="0"/>
            </a:endParaRPr>
          </a:p>
        </p:txBody>
      </p:sp>
      <p:sp>
        <p:nvSpPr>
          <p:cNvPr id="15362" name="Rectangle 2"/>
          <p:cNvSpPr>
            <a:spLocks noGrp="1" noRot="1" noChangeAspect="1" noChangeArrowheads="1" noTextEdit="1"/>
          </p:cNvSpPr>
          <p:nvPr>
            <p:ph type="sldImg"/>
          </p:nvPr>
        </p:nvSpPr>
        <p:spPr>
          <a:xfrm>
            <a:off x="922338" y="746125"/>
            <a:ext cx="4965700" cy="3724275"/>
          </a:xfrm>
          <a:ln/>
        </p:spPr>
      </p:sp>
      <p:sp>
        <p:nvSpPr>
          <p:cNvPr id="15363"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10</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11</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12</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13</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14</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15</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16</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17</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18</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19</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2</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20</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21</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22</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23</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24</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25</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3</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4</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5</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6</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7</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8</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48100" y="9426576"/>
            <a:ext cx="2947988" cy="498475"/>
          </a:xfrm>
          <a:prstGeom prst="rect">
            <a:avLst/>
          </a:prstGeom>
          <a:noFill/>
          <a:ln w="9525">
            <a:noFill/>
            <a:miter lim="800000"/>
            <a:headEnd/>
            <a:tailEnd/>
          </a:ln>
        </p:spPr>
        <p:txBody>
          <a:bodyPr lIns="90027" tIns="45015" rIns="90027" bIns="45015" anchor="b"/>
          <a:lstStyle/>
          <a:p>
            <a:pPr algn="r" defTabSz="895290"/>
            <a:fld id="{595D73CF-FA00-4920-8287-5DC31F9B2F0D}" type="slidenum">
              <a:rPr lang="ru-RU" sz="1200">
                <a:latin typeface="Calibri" pitchFamily="34" charset="0"/>
                <a:cs typeface="Times New Roman" pitchFamily="18" charset="0"/>
              </a:rPr>
              <a:pPr algn="r" defTabSz="895290"/>
              <a:t>9</a:t>
            </a:fld>
            <a:endParaRPr lang="ru-RU" sz="1200" dirty="0">
              <a:latin typeface="Calibri" pitchFamily="34" charset="0"/>
              <a:cs typeface="Times New Roman" pitchFamily="18" charset="0"/>
            </a:endParaRPr>
          </a:p>
        </p:txBody>
      </p:sp>
      <p:sp>
        <p:nvSpPr>
          <p:cNvPr id="17410" name="Rectangle 2"/>
          <p:cNvSpPr>
            <a:spLocks noGrp="1" noRot="1" noChangeAspect="1" noChangeArrowheads="1" noTextEdit="1"/>
          </p:cNvSpPr>
          <p:nvPr>
            <p:ph type="sldImg"/>
          </p:nvPr>
        </p:nvSpPr>
        <p:spPr>
          <a:xfrm>
            <a:off x="922338" y="746125"/>
            <a:ext cx="4965700" cy="3724275"/>
          </a:xfrm>
          <a:ln/>
        </p:spPr>
      </p:sp>
      <p:sp>
        <p:nvSpPr>
          <p:cNvPr id="17411" name="Rectangle 3"/>
          <p:cNvSpPr>
            <a:spLocks noGrp="1" noChangeArrowheads="1"/>
          </p:cNvSpPr>
          <p:nvPr>
            <p:ph type="body" idx="1"/>
          </p:nvPr>
        </p:nvSpPr>
        <p:spPr>
          <a:xfrm>
            <a:off x="904875" y="4716463"/>
            <a:ext cx="4987925" cy="4464050"/>
          </a:xfrm>
          <a:noFill/>
          <a:ln/>
        </p:spPr>
        <p:txBody>
          <a:bodyPr lIns="90027" tIns="45015" rIns="90027" bIns="45015"/>
          <a:lstStyle/>
          <a:p>
            <a:pPr marL="234934" indent="-234934" eaLnBrk="1" hangingPunct="1">
              <a:lnSpc>
                <a:spcPct val="90000"/>
              </a:lnSpc>
            </a:pPr>
            <a:r>
              <a:rPr lang="ru-RU" dirty="0" smtClean="0"/>
              <a:t>Титул</a:t>
            </a:r>
          </a:p>
          <a:p>
            <a:pPr marL="234934" indent="-234934" eaLnBrk="1" hangingPunct="1">
              <a:lnSpc>
                <a:spcPct val="90000"/>
              </a:lnSpc>
            </a:pPr>
            <a:endParaRPr lang="ru-R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116632"/>
            <a:ext cx="5760640" cy="504056"/>
          </a:xfrm>
        </p:spPr>
        <p:txBody>
          <a:bodyPr>
            <a:noAutofit/>
          </a:bodyPr>
          <a:lstStyle>
            <a:lvl1pPr algn="l">
              <a:defRPr sz="2400" b="1">
                <a:solidFill>
                  <a:schemeClr val="accent5">
                    <a:lumMod val="75000"/>
                  </a:schemeClr>
                </a:solidFill>
              </a:defRPr>
            </a:lvl1pPr>
          </a:lstStyle>
          <a:p>
            <a:r>
              <a:rPr lang="ru-RU" dirty="0" smtClean="0"/>
              <a:t>Образец заголовка</a:t>
            </a:r>
            <a:endParaRPr lang="ru-RU" dirty="0"/>
          </a:p>
        </p:txBody>
      </p:sp>
      <p:sp>
        <p:nvSpPr>
          <p:cNvPr id="3" name="Дата 3"/>
          <p:cNvSpPr>
            <a:spLocks noGrp="1"/>
          </p:cNvSpPr>
          <p:nvPr>
            <p:ph type="dt" sz="half" idx="10"/>
          </p:nvPr>
        </p:nvSpPr>
        <p:spPr/>
        <p:txBody>
          <a:bodyPr/>
          <a:lstStyle>
            <a:lvl1pPr>
              <a:defRPr/>
            </a:lvl1pPr>
          </a:lstStyle>
          <a:p>
            <a:pPr>
              <a:defRPr/>
            </a:pPr>
            <a:fld id="{BA905858-EBF7-45C3-B15E-4751E9DE4B53}" type="datetime1">
              <a:rPr lang="ru-RU" smtClean="0"/>
              <a:pPr>
                <a:defRPr/>
              </a:pPr>
              <a:t>17.08.16</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86932836-BE5D-489F-BD42-7CDC870F2AC1}"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CED5F20-7079-4DDC-BDD1-C3EFDCC01D6A}" type="datetime1">
              <a:rPr lang="ru-RU" smtClean="0"/>
              <a:pPr>
                <a:defRPr/>
              </a:pPr>
              <a:t>17.08.16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DE80E87-345E-4933-968E-8AF0DDFD18A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463779BC-F852-44E7-850B-BE5C8CB7798D}" type="datetime1">
              <a:rPr lang="ru-RU" smtClean="0"/>
              <a:pPr>
                <a:defRPr/>
              </a:pPr>
              <a:t>17.08.16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F2860A9-C24E-466E-BF07-1151378D89EA}"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6F7FE6B-C476-434D-8C59-35062CB726D2}" type="datetime1">
              <a:rPr lang="ru-RU" smtClean="0"/>
              <a:pPr>
                <a:defRPr/>
              </a:pPr>
              <a:t>17.08.16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C8A995F-35F1-4F6C-9836-DAF89A147C4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70EAB973-821B-48D9-A214-1B3CAC4062A1}" type="datetime1">
              <a:rPr lang="ru-RU" smtClean="0"/>
              <a:pPr>
                <a:defRPr/>
              </a:pPr>
              <a:t>17.08.16</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287CD31E-ABE9-4C9B-99ED-2B77253BB2C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Рисунок 6" descr="Shablon.jpg"/>
          <p:cNvPicPr>
            <a:picLocks noChangeAspect="1"/>
          </p:cNvPicPr>
          <p:nvPr/>
        </p:nvPicPr>
        <p:blipFill>
          <a:blip r:embed="rId7" cstate="print"/>
          <a:srcRect/>
          <a:stretch>
            <a:fillRect/>
          </a:stretch>
        </p:blipFill>
        <p:spPr bwMode="auto">
          <a:xfrm>
            <a:off x="0" y="0"/>
            <a:ext cx="9144000" cy="6858000"/>
          </a:xfrm>
          <a:prstGeom prst="rect">
            <a:avLst/>
          </a:prstGeom>
          <a:noFill/>
          <a:ln w="9525">
            <a:noFill/>
            <a:miter lim="800000"/>
            <a:headEnd/>
            <a:tailEnd/>
          </a:ln>
        </p:spPr>
      </p:pic>
      <p:sp>
        <p:nvSpPr>
          <p:cNvPr id="1027" name="Заголовок 1"/>
          <p:cNvSpPr>
            <a:spLocks noGrp="1"/>
          </p:cNvSpPr>
          <p:nvPr>
            <p:ph type="title"/>
          </p:nvPr>
        </p:nvSpPr>
        <p:spPr bwMode="auto">
          <a:xfrm>
            <a:off x="2268538" y="115888"/>
            <a:ext cx="5759450" cy="5048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8"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183381E-C92E-4053-89A3-5E816D50F015}" type="datetime1">
              <a:rPr lang="ru-RU" smtClean="0"/>
              <a:pPr>
                <a:defRPr/>
              </a:pPr>
              <a:t>17.08.16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6879503-00FF-456B-9D0B-22D85ECB291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3" r:id="rId5"/>
  </p:sldLayoutIdLst>
  <p:hf hdr="0" ftr="0" dt="0"/>
  <p:txStyles>
    <p:titleStyle>
      <a:lvl1pPr algn="l" rtl="0" eaLnBrk="0" fontAlgn="base" hangingPunct="0">
        <a:spcBef>
          <a:spcPct val="0"/>
        </a:spcBef>
        <a:spcAft>
          <a:spcPct val="0"/>
        </a:spcAft>
        <a:defRPr lang="ru-RU" sz="2400" b="1" kern="1200" dirty="0">
          <a:solidFill>
            <a:srgbClr val="00449E"/>
          </a:solidFill>
          <a:latin typeface="+mj-lt"/>
          <a:ea typeface="+mj-ea"/>
          <a:cs typeface="+mj-cs"/>
        </a:defRPr>
      </a:lvl1pPr>
      <a:lvl2pPr algn="l" rtl="0" eaLnBrk="0" fontAlgn="base" hangingPunct="0">
        <a:spcBef>
          <a:spcPct val="0"/>
        </a:spcBef>
        <a:spcAft>
          <a:spcPct val="0"/>
        </a:spcAft>
        <a:defRPr sz="2400" b="1">
          <a:solidFill>
            <a:srgbClr val="00449E"/>
          </a:solidFill>
          <a:latin typeface="Calibri" pitchFamily="34" charset="0"/>
        </a:defRPr>
      </a:lvl2pPr>
      <a:lvl3pPr algn="l" rtl="0" eaLnBrk="0" fontAlgn="base" hangingPunct="0">
        <a:spcBef>
          <a:spcPct val="0"/>
        </a:spcBef>
        <a:spcAft>
          <a:spcPct val="0"/>
        </a:spcAft>
        <a:defRPr sz="2400" b="1">
          <a:solidFill>
            <a:srgbClr val="00449E"/>
          </a:solidFill>
          <a:latin typeface="Calibri" pitchFamily="34" charset="0"/>
        </a:defRPr>
      </a:lvl3pPr>
      <a:lvl4pPr algn="l" rtl="0" eaLnBrk="0" fontAlgn="base" hangingPunct="0">
        <a:spcBef>
          <a:spcPct val="0"/>
        </a:spcBef>
        <a:spcAft>
          <a:spcPct val="0"/>
        </a:spcAft>
        <a:defRPr sz="2400" b="1">
          <a:solidFill>
            <a:srgbClr val="00449E"/>
          </a:solidFill>
          <a:latin typeface="Calibri" pitchFamily="34" charset="0"/>
        </a:defRPr>
      </a:lvl4pPr>
      <a:lvl5pPr algn="l" rtl="0" eaLnBrk="0" fontAlgn="base" hangingPunct="0">
        <a:spcBef>
          <a:spcPct val="0"/>
        </a:spcBef>
        <a:spcAft>
          <a:spcPct val="0"/>
        </a:spcAft>
        <a:defRPr sz="2400" b="1">
          <a:solidFill>
            <a:srgbClr val="00449E"/>
          </a:solidFill>
          <a:latin typeface="Calibri" pitchFamily="34" charset="0"/>
        </a:defRPr>
      </a:lvl5pPr>
      <a:lvl6pPr marL="457200" algn="l" rtl="0" fontAlgn="base">
        <a:spcBef>
          <a:spcPct val="0"/>
        </a:spcBef>
        <a:spcAft>
          <a:spcPct val="0"/>
        </a:spcAft>
        <a:defRPr sz="2400" b="1">
          <a:solidFill>
            <a:srgbClr val="00449E"/>
          </a:solidFill>
          <a:latin typeface="Calibri" pitchFamily="34" charset="0"/>
        </a:defRPr>
      </a:lvl6pPr>
      <a:lvl7pPr marL="914400" algn="l" rtl="0" fontAlgn="base">
        <a:spcBef>
          <a:spcPct val="0"/>
        </a:spcBef>
        <a:spcAft>
          <a:spcPct val="0"/>
        </a:spcAft>
        <a:defRPr sz="2400" b="1">
          <a:solidFill>
            <a:srgbClr val="00449E"/>
          </a:solidFill>
          <a:latin typeface="Calibri" pitchFamily="34" charset="0"/>
        </a:defRPr>
      </a:lvl7pPr>
      <a:lvl8pPr marL="1371600" algn="l" rtl="0" fontAlgn="base">
        <a:spcBef>
          <a:spcPct val="0"/>
        </a:spcBef>
        <a:spcAft>
          <a:spcPct val="0"/>
        </a:spcAft>
        <a:defRPr sz="2400" b="1">
          <a:solidFill>
            <a:srgbClr val="00449E"/>
          </a:solidFill>
          <a:latin typeface="Calibri" pitchFamily="34" charset="0"/>
        </a:defRPr>
      </a:lvl8pPr>
      <a:lvl9pPr marL="1828800" algn="l" rtl="0" fontAlgn="base">
        <a:spcBef>
          <a:spcPct val="0"/>
        </a:spcBef>
        <a:spcAft>
          <a:spcPct val="0"/>
        </a:spcAft>
        <a:defRPr sz="2400" b="1">
          <a:solidFill>
            <a:srgbClr val="00449E"/>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themeOverride" Target="../theme/themeOverride5.xml"/><Relationship Id="rId2" Type="http://schemas.openxmlformats.org/officeDocument/2006/relationships/slideLayout" Target="../slideLayouts/slideLayout5.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themeOverride" Target="../theme/themeOverride6.xml"/><Relationship Id="rId2" Type="http://schemas.openxmlformats.org/officeDocument/2006/relationships/slideLayout" Target="../slideLayouts/slideLayout5.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themeOverride" Target="../theme/themeOverride7.xml"/><Relationship Id="rId2" Type="http://schemas.openxmlformats.org/officeDocument/2006/relationships/slideLayout" Target="../slideLayouts/slideLayout5.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hyperlink" Target="consultantplus://offline/ref=99C13F9A88AADAE318B1406D860A864DF4126142AD555C857C9E48D0EC90175B9D8CB701C38200C4j1z3I" TargetMode="External"/><Relationship Id="rId5" Type="http://schemas.openxmlformats.org/officeDocument/2006/relationships/hyperlink" Target="consultantplus://offline/ref=99C13F9A88AADAE318B1406D860A864DF71B6649A95A5C857C9E48D0EC90175B9D8CB703C586j0z7I" TargetMode="External"/><Relationship Id="rId1" Type="http://schemas.openxmlformats.org/officeDocument/2006/relationships/themeOverride" Target="../theme/themeOverride8.xml"/><Relationship Id="rId2"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themeOverride" Target="../theme/themeOverride9.xml"/><Relationship Id="rId2" Type="http://schemas.openxmlformats.org/officeDocument/2006/relationships/slideLayout" Target="../slideLayouts/slideLayout5.xml"/><Relationship Id="rId3"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themeOverride" Target="../theme/themeOverride10.xml"/><Relationship Id="rId2" Type="http://schemas.openxmlformats.org/officeDocument/2006/relationships/slideLayout" Target="../slideLayouts/slideLayout5.xml"/><Relationship Id="rId3"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themeOverride" Target="../theme/themeOverride11.xml"/><Relationship Id="rId2" Type="http://schemas.openxmlformats.org/officeDocument/2006/relationships/slideLayout" Target="../slideLayouts/slideLayout5.xml"/><Relationship Id="rId3"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themeOverride" Target="../theme/themeOverride12.xml"/><Relationship Id="rId2" Type="http://schemas.openxmlformats.org/officeDocument/2006/relationships/slideLayout" Target="../slideLayouts/slideLayout5.xml"/><Relationship Id="rId3"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themeOverride" Target="../theme/themeOverride13.xml"/><Relationship Id="rId2" Type="http://schemas.openxmlformats.org/officeDocument/2006/relationships/slideLayout" Target="../slideLayouts/slideLayout5.xml"/><Relationship Id="rId3"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image" Target="../media/image3.jpeg"/><Relationship Id="rId1" Type="http://schemas.openxmlformats.org/officeDocument/2006/relationships/themeOverride" Target="../theme/themeOverride14.xml"/><Relationship Id="rId2"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themeOverride" Target="../theme/themeOverride15.xml"/><Relationship Id="rId2" Type="http://schemas.openxmlformats.org/officeDocument/2006/relationships/slideLayout" Target="../slideLayouts/slideLayout5.xml"/><Relationship Id="rId3"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themeOverride" Target="../theme/themeOverride16.xml"/><Relationship Id="rId2" Type="http://schemas.openxmlformats.org/officeDocument/2006/relationships/slideLayout" Target="../slideLayouts/slideLayout5.xml"/><Relationship Id="rId3"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image" Target="../media/image4.png"/><Relationship Id="rId1" Type="http://schemas.openxmlformats.org/officeDocument/2006/relationships/themeOverride" Target="../theme/themeOverride17.xml"/><Relationship Id="rId2"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image" Target="../media/image5.png"/><Relationship Id="rId1" Type="http://schemas.openxmlformats.org/officeDocument/2006/relationships/themeOverride" Target="../theme/themeOverride18.xml"/><Relationship Id="rId2"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themeOverride" Target="../theme/themeOverride19.xml"/><Relationship Id="rId2" Type="http://schemas.openxmlformats.org/officeDocument/2006/relationships/slideLayout" Target="../slideLayouts/slideLayout5.xml"/><Relationship Id="rId3"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image" Target="../media/image6.jpeg"/><Relationship Id="rId1" Type="http://schemas.openxmlformats.org/officeDocument/2006/relationships/themeOverride" Target="../theme/themeOverride20.xml"/><Relationship Id="rId2"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5.xml"/><Relationship Id="rId3"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themeOverride" Target="../theme/themeOverride2.xml"/><Relationship Id="rId2"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slideLayout" Target="../slideLayouts/slideLayout5.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slideLayout" Target="../slideLayouts/slideLayout5.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7"/>
          <p:cNvSpPr>
            <a:spLocks noGrp="1"/>
          </p:cNvSpPr>
          <p:nvPr>
            <p:ph type="ctrTitle" idx="4294967295"/>
          </p:nvPr>
        </p:nvSpPr>
        <p:spPr>
          <a:xfrm>
            <a:off x="179388" y="1196975"/>
            <a:ext cx="8748712" cy="3571875"/>
          </a:xfrm>
        </p:spPr>
        <p:txBody>
          <a:bodyPr/>
          <a:lstStyle/>
          <a:p>
            <a:pPr algn="ctr">
              <a:defRPr/>
            </a:pPr>
            <a:r>
              <a:rPr lang="ru-RU" sz="2800" b="0" cap="all" dirty="0">
                <a:latin typeface="Times New Roman" panose="02020603050405020304" pitchFamily="18" charset="0"/>
                <a:cs typeface="Times New Roman" panose="02020603050405020304" pitchFamily="18" charset="0"/>
              </a:rPr>
              <a:t>Регламентация деятельности Федерального казначейства </a:t>
            </a:r>
            <a:r>
              <a:rPr lang="ru-RU" sz="2800" b="0" cap="all" dirty="0" smtClean="0">
                <a:latin typeface="Times New Roman" panose="02020603050405020304" pitchFamily="18" charset="0"/>
                <a:cs typeface="Times New Roman" panose="02020603050405020304" pitchFamily="18" charset="0"/>
              </a:rPr>
              <a:t/>
            </a:r>
            <a:br>
              <a:rPr lang="ru-RU" sz="2800" b="0" cap="all" dirty="0" smtClean="0">
                <a:latin typeface="Times New Roman" panose="02020603050405020304" pitchFamily="18" charset="0"/>
                <a:cs typeface="Times New Roman" panose="02020603050405020304" pitchFamily="18" charset="0"/>
              </a:rPr>
            </a:br>
            <a:r>
              <a:rPr lang="ru-RU" sz="2800" b="0" cap="all" dirty="0" smtClean="0">
                <a:latin typeface="Times New Roman" panose="02020603050405020304" pitchFamily="18" charset="0"/>
                <a:cs typeface="Times New Roman" panose="02020603050405020304" pitchFamily="18" charset="0"/>
              </a:rPr>
              <a:t>по </a:t>
            </a:r>
            <a:r>
              <a:rPr lang="ru-RU" sz="2800" b="0" cap="all" dirty="0">
                <a:latin typeface="Times New Roman" panose="02020603050405020304" pitchFamily="18" charset="0"/>
                <a:cs typeface="Times New Roman" panose="02020603050405020304" pitchFamily="18" charset="0"/>
              </a:rPr>
              <a:t>осуществлению внутреннего государственного контроля </a:t>
            </a:r>
            <a:r>
              <a:rPr lang="ru-RU" sz="2800" b="0" cap="all" dirty="0" smtClean="0">
                <a:latin typeface="Times New Roman" panose="02020603050405020304" pitchFamily="18" charset="0"/>
                <a:cs typeface="Times New Roman" panose="02020603050405020304" pitchFamily="18" charset="0"/>
              </a:rPr>
              <a:t/>
            </a:r>
            <a:br>
              <a:rPr lang="ru-RU" sz="2800" b="0" cap="all" dirty="0" smtClean="0">
                <a:latin typeface="Times New Roman" panose="02020603050405020304" pitchFamily="18" charset="0"/>
                <a:cs typeface="Times New Roman" panose="02020603050405020304" pitchFamily="18" charset="0"/>
              </a:rPr>
            </a:br>
            <a:r>
              <a:rPr lang="ru-RU" sz="2800" b="0" cap="all" dirty="0" smtClean="0">
                <a:latin typeface="Times New Roman" panose="02020603050405020304" pitchFamily="18" charset="0"/>
                <a:cs typeface="Times New Roman" panose="02020603050405020304" pitchFamily="18" charset="0"/>
              </a:rPr>
              <a:t>и </a:t>
            </a:r>
            <a:r>
              <a:rPr lang="ru-RU" sz="2800" b="0" cap="all" dirty="0">
                <a:latin typeface="Times New Roman" panose="02020603050405020304" pitchFamily="18" charset="0"/>
                <a:cs typeface="Times New Roman" panose="02020603050405020304" pitchFamily="18" charset="0"/>
              </a:rPr>
              <a:t>внутреннего аудита</a:t>
            </a:r>
            <a:endParaRPr sz="2800" b="0" i="1" cap="all" dirty="0" smtClean="0">
              <a:solidFill>
                <a:srgbClr val="162387"/>
              </a:solidFill>
              <a:effectLst>
                <a:outerShdw blurRad="38100" dist="38100" dir="2700000" algn="tl">
                  <a:srgbClr val="C0C0C0"/>
                </a:outerShdw>
              </a:effectLst>
              <a:latin typeface="Times New Roman" pitchFamily="18" charset="0"/>
              <a:ea typeface="MS PGothic"/>
              <a:cs typeface="Times New Roman" panose="02020603050405020304" pitchFamily="18" charset="0"/>
            </a:endParaRPr>
          </a:p>
        </p:txBody>
      </p:sp>
      <p:sp>
        <p:nvSpPr>
          <p:cNvPr id="11351" name="Text Box 87"/>
          <p:cNvSpPr txBox="1">
            <a:spLocks noChangeArrowheads="1"/>
          </p:cNvSpPr>
          <p:nvPr/>
        </p:nvSpPr>
        <p:spPr bwMode="auto">
          <a:xfrm>
            <a:off x="5436096" y="5013176"/>
            <a:ext cx="3240088" cy="954107"/>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spcBef>
                <a:spcPts val="0"/>
              </a:spcBef>
              <a:defRPr/>
            </a:pPr>
            <a:r>
              <a:rPr lang="ru-RU" sz="1400" dirty="0" smtClean="0">
                <a:solidFill>
                  <a:srgbClr val="162387"/>
                </a:solidFill>
                <a:latin typeface="Times New Roman" pitchFamily="18" charset="0"/>
              </a:rPr>
              <a:t>заместитель начальника Управления внутреннего контроля (аудита) и оценки эффективности деятельности</a:t>
            </a:r>
            <a:endParaRPr lang="en-US" sz="1400" dirty="0">
              <a:solidFill>
                <a:srgbClr val="162387"/>
              </a:solidFill>
              <a:latin typeface="Times New Roman" pitchFamily="18" charset="0"/>
            </a:endParaRPr>
          </a:p>
          <a:p>
            <a:pPr>
              <a:spcBef>
                <a:spcPts val="0"/>
              </a:spcBef>
              <a:defRPr/>
            </a:pPr>
            <a:r>
              <a:rPr lang="ru-RU" sz="1400" dirty="0" smtClean="0">
                <a:solidFill>
                  <a:srgbClr val="162387"/>
                </a:solidFill>
                <a:latin typeface="Times New Roman" pitchFamily="18" charset="0"/>
                <a:cs typeface="Times New Roman" pitchFamily="18" charset="0"/>
              </a:rPr>
              <a:t>Н.Ю. Ворон</a:t>
            </a:r>
            <a:endParaRPr lang="ru-RU" sz="1400" dirty="0">
              <a:solidFill>
                <a:srgbClr val="162387"/>
              </a:solidFill>
              <a:latin typeface="Times New Roman" pitchFamily="18" charset="0"/>
              <a:cs typeface="Times New Roman" pitchFamily="18" charset="0"/>
            </a:endParaRPr>
          </a:p>
        </p:txBody>
      </p:sp>
      <p:sp>
        <p:nvSpPr>
          <p:cNvPr id="14339" name="Rectangle 4"/>
          <p:cNvSpPr>
            <a:spLocks noChangeArrowheads="1"/>
          </p:cNvSpPr>
          <p:nvPr/>
        </p:nvSpPr>
        <p:spPr bwMode="auto">
          <a:xfrm>
            <a:off x="5436096" y="6165304"/>
            <a:ext cx="1431925" cy="276225"/>
          </a:xfrm>
          <a:prstGeom prst="rect">
            <a:avLst/>
          </a:prstGeom>
          <a:noFill/>
          <a:ln w="9525">
            <a:noFill/>
            <a:miter lim="800000"/>
            <a:headEnd/>
            <a:tailEnd/>
          </a:ln>
        </p:spPr>
        <p:txBody>
          <a:bodyPr>
            <a:spAutoFit/>
          </a:bodyPr>
          <a:lstStyle/>
          <a:p>
            <a:r>
              <a:rPr lang="ru-RU" sz="1200" dirty="0" smtClean="0">
                <a:solidFill>
                  <a:srgbClr val="162387"/>
                </a:solidFill>
                <a:latin typeface="Times New Roman" pitchFamily="18" charset="0"/>
              </a:rPr>
              <a:t>август 2016 </a:t>
            </a:r>
            <a:r>
              <a:rPr lang="ru-RU" sz="1200" dirty="0">
                <a:solidFill>
                  <a:srgbClr val="162387"/>
                </a:solidFill>
                <a:latin typeface="Times New Roman" pitchFamily="18" charset="0"/>
              </a:rPr>
              <a:t>года</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10</a:t>
            </a:fld>
            <a:endParaRPr lang="ru-RU" dirty="0">
              <a:latin typeface="Times New Roman" panose="02020603050405020304" pitchFamily="18" charset="0"/>
              <a:cs typeface="Times New Roman" panose="02020603050405020304" pitchFamily="18" charset="0"/>
            </a:endParaRPr>
          </a:p>
        </p:txBody>
      </p:sp>
      <p:sp>
        <p:nvSpPr>
          <p:cNvPr id="12" name="Rectangle 2"/>
          <p:cNvSpPr txBox="1">
            <a:spLocks/>
          </p:cNvSpPr>
          <p:nvPr/>
        </p:nvSpPr>
        <p:spPr bwMode="auto">
          <a:xfrm>
            <a:off x="500034" y="121216"/>
            <a:ext cx="8208912" cy="571480"/>
          </a:xfrm>
          <a:prstGeom prst="rect">
            <a:avLst/>
          </a:prstGeom>
          <a:noFill/>
          <a:ln w="9525">
            <a:noFill/>
            <a:miter lim="800000"/>
            <a:headEnd/>
            <a:tailEnd/>
          </a:ln>
        </p:spPr>
        <p:txBody>
          <a:bodyPr/>
          <a:lstStyle/>
          <a:p>
            <a:pPr algn="ctr"/>
            <a:r>
              <a:rPr lang="ru-RU" sz="2000" b="1" cap="all" dirty="0" smtClean="0">
                <a:solidFill>
                  <a:srgbClr val="162387"/>
                </a:solidFill>
                <a:latin typeface="Times New Roman" pitchFamily="18" charset="0"/>
              </a:rPr>
              <a:t>КЛАССИФИКАЦИЯ НАРУШЕНИЙ, </a:t>
            </a:r>
          </a:p>
          <a:p>
            <a:pPr algn="ctr"/>
            <a:r>
              <a:rPr lang="ru-RU" sz="2000" b="1" cap="all" dirty="0" smtClean="0">
                <a:solidFill>
                  <a:srgbClr val="162387"/>
                </a:solidFill>
                <a:latin typeface="Times New Roman" pitchFamily="18" charset="0"/>
              </a:rPr>
              <a:t>ВЫЯВЛЯЕМЫХ ФЕДЕРАЛЬНЫМ КАЗНАЧЕЙСТВОМ</a:t>
            </a:r>
            <a:endParaRPr lang="ru-RU" sz="2000" b="1" cap="all" dirty="0">
              <a:solidFill>
                <a:srgbClr val="162387"/>
              </a:solidFill>
              <a:latin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4074071525"/>
              </p:ext>
            </p:extLst>
          </p:nvPr>
        </p:nvGraphicFramePr>
        <p:xfrm>
          <a:off x="323531" y="2420888"/>
          <a:ext cx="8385414" cy="3702050"/>
        </p:xfrm>
        <a:graphic>
          <a:graphicData uri="http://schemas.openxmlformats.org/drawingml/2006/table">
            <a:tbl>
              <a:tblPr firstRow="1" bandRow="1">
                <a:tableStyleId>{5C22544A-7EE6-4342-B048-85BDC9FD1C3A}</a:tableStyleId>
              </a:tblPr>
              <a:tblGrid>
                <a:gridCol w="1397569"/>
                <a:gridCol w="1397569"/>
                <a:gridCol w="1397569"/>
                <a:gridCol w="1397569"/>
                <a:gridCol w="1397569"/>
                <a:gridCol w="1397569"/>
              </a:tblGrid>
              <a:tr h="370840">
                <a:tc>
                  <a:txBody>
                    <a:bodyPr/>
                    <a:lstStyle/>
                    <a:p>
                      <a:pPr algn="ctr" fontAlgn="t"/>
                      <a:r>
                        <a:rPr lang="ru-RU" sz="1200" b="1" i="0" u="none" strike="noStrike" dirty="0">
                          <a:solidFill>
                            <a:schemeClr val="bg1"/>
                          </a:solidFill>
                          <a:effectLst/>
                          <a:latin typeface="Times New Roman"/>
                        </a:rPr>
                        <a:t>№№ п/п</a:t>
                      </a:r>
                    </a:p>
                  </a:txBody>
                  <a:tcPr marL="9525" marR="9525" marT="9525" marB="0"/>
                </a:tc>
                <a:tc>
                  <a:txBody>
                    <a:bodyPr/>
                    <a:lstStyle/>
                    <a:p>
                      <a:pPr algn="ctr" fontAlgn="t"/>
                      <a:r>
                        <a:rPr lang="ru-RU" sz="1200" b="1" i="0" u="none" strike="noStrike" dirty="0">
                          <a:solidFill>
                            <a:schemeClr val="bg1"/>
                          </a:solidFill>
                          <a:effectLst/>
                          <a:latin typeface="Times New Roman"/>
                        </a:rPr>
                        <a:t>№№ </a:t>
                      </a:r>
                      <a:br>
                        <a:rPr lang="ru-RU" sz="1200" b="1" i="0" u="none" strike="noStrike" dirty="0">
                          <a:solidFill>
                            <a:schemeClr val="bg1"/>
                          </a:solidFill>
                          <a:effectLst/>
                          <a:latin typeface="Times New Roman"/>
                        </a:rPr>
                      </a:br>
                      <a:r>
                        <a:rPr lang="ru-RU" sz="1200" b="1" i="0" u="none" strike="noStrike" dirty="0">
                          <a:solidFill>
                            <a:schemeClr val="bg1"/>
                          </a:solidFill>
                          <a:effectLst/>
                          <a:latin typeface="Times New Roman"/>
                        </a:rPr>
                        <a:t>в Классификаторе Счетной палаты РФ</a:t>
                      </a:r>
                    </a:p>
                  </a:txBody>
                  <a:tcPr marL="9525" marR="9525" marT="9525" marB="0"/>
                </a:tc>
                <a:tc>
                  <a:txBody>
                    <a:bodyPr/>
                    <a:lstStyle/>
                    <a:p>
                      <a:pPr algn="ctr" fontAlgn="t"/>
                      <a:r>
                        <a:rPr lang="ru-RU" sz="1200" b="1" i="0" u="none" strike="noStrike" dirty="0">
                          <a:solidFill>
                            <a:schemeClr val="bg1"/>
                          </a:solidFill>
                          <a:effectLst/>
                          <a:latin typeface="Times New Roman"/>
                        </a:rPr>
                        <a:t>Группа нарушений</a:t>
                      </a:r>
                      <a:r>
                        <a:rPr lang="ru-RU" sz="1200" b="1" i="0" u="none" strike="noStrike" dirty="0" smtClean="0">
                          <a:solidFill>
                            <a:schemeClr val="bg1"/>
                          </a:solidFill>
                          <a:effectLst/>
                          <a:latin typeface="Times New Roman"/>
                        </a:rPr>
                        <a:t>/</a:t>
                      </a:r>
                    </a:p>
                    <a:p>
                      <a:pPr algn="ctr" fontAlgn="t"/>
                      <a:r>
                        <a:rPr lang="ru-RU" sz="1200" b="1" i="0" u="none" strike="noStrike" dirty="0" smtClean="0">
                          <a:solidFill>
                            <a:schemeClr val="bg1"/>
                          </a:solidFill>
                          <a:effectLst/>
                          <a:latin typeface="Times New Roman"/>
                        </a:rPr>
                        <a:t>нарушение</a:t>
                      </a:r>
                      <a:endParaRPr lang="ru-RU" sz="1200" b="1" i="0" u="none" strike="noStrike" dirty="0">
                        <a:solidFill>
                          <a:schemeClr val="bg1"/>
                        </a:solidFill>
                        <a:effectLst/>
                        <a:latin typeface="Times New Roman"/>
                      </a:endParaRPr>
                    </a:p>
                  </a:txBody>
                  <a:tcPr marL="9525" marR="9525" marT="9525" marB="0"/>
                </a:tc>
                <a:tc>
                  <a:txBody>
                    <a:bodyPr/>
                    <a:lstStyle/>
                    <a:p>
                      <a:pPr algn="ctr" fontAlgn="t"/>
                      <a:r>
                        <a:rPr lang="ru-RU" sz="1200" b="1" i="0" u="none" strike="noStrike" dirty="0">
                          <a:solidFill>
                            <a:schemeClr val="bg1"/>
                          </a:solidFill>
                          <a:effectLst/>
                          <a:latin typeface="Times New Roman"/>
                        </a:rPr>
                        <a:t>Правовые основания </a:t>
                      </a:r>
                      <a:br>
                        <a:rPr lang="ru-RU" sz="1200" b="1" i="0" u="none" strike="noStrike" dirty="0">
                          <a:solidFill>
                            <a:schemeClr val="bg1"/>
                          </a:solidFill>
                          <a:effectLst/>
                          <a:latin typeface="Times New Roman"/>
                        </a:rPr>
                      </a:br>
                      <a:r>
                        <a:rPr lang="ru-RU" sz="1200" b="1" i="0" u="none" strike="noStrike" dirty="0">
                          <a:solidFill>
                            <a:schemeClr val="bg1"/>
                          </a:solidFill>
                          <a:effectLst/>
                          <a:latin typeface="Times New Roman"/>
                        </a:rPr>
                        <a:t>квалификации нарушения</a:t>
                      </a:r>
                    </a:p>
                  </a:txBody>
                  <a:tcPr marL="9525" marR="9525" marT="9525" marB="0"/>
                </a:tc>
                <a:tc>
                  <a:txBody>
                    <a:bodyPr/>
                    <a:lstStyle/>
                    <a:p>
                      <a:pPr algn="ctr" fontAlgn="t"/>
                      <a:r>
                        <a:rPr lang="ru-RU" sz="1200" b="1" i="0" u="none" strike="noStrike" dirty="0">
                          <a:solidFill>
                            <a:schemeClr val="bg1"/>
                          </a:solidFill>
                          <a:effectLst/>
                          <a:latin typeface="Times New Roman"/>
                        </a:rPr>
                        <a:t>Единица измерения</a:t>
                      </a:r>
                    </a:p>
                  </a:txBody>
                  <a:tcPr marL="9525" marR="9525" marT="9525" marB="0"/>
                </a:tc>
                <a:tc>
                  <a:txBody>
                    <a:bodyPr/>
                    <a:lstStyle/>
                    <a:p>
                      <a:pPr algn="ctr" fontAlgn="t"/>
                      <a:r>
                        <a:rPr lang="ru-RU" sz="1200" b="1" i="0" u="none" strike="noStrike" dirty="0" smtClean="0">
                          <a:solidFill>
                            <a:schemeClr val="bg1"/>
                          </a:solidFill>
                          <a:effectLst/>
                          <a:latin typeface="Times New Roman"/>
                        </a:rPr>
                        <a:t>Меры ответственности</a:t>
                      </a:r>
                      <a:endParaRPr lang="ru-RU" sz="1200" b="1" i="0" u="none" strike="noStrike" dirty="0">
                        <a:solidFill>
                          <a:schemeClr val="bg1"/>
                        </a:solidFill>
                        <a:effectLst/>
                        <a:latin typeface="Times New Roman"/>
                      </a:endParaRPr>
                    </a:p>
                  </a:txBody>
                  <a:tcPr marL="9525" marR="9525" marT="9525" marB="0"/>
                </a:tc>
              </a:tr>
              <a:tr h="370840">
                <a:tc>
                  <a:txBody>
                    <a:bodyPr/>
                    <a:lstStyle/>
                    <a:p>
                      <a:pPr algn="ctr" fontAlgn="t"/>
                      <a:r>
                        <a:rPr lang="ru-RU" sz="1200" b="0" i="1" u="none" strike="noStrike" dirty="0">
                          <a:solidFill>
                            <a:srgbClr val="000000"/>
                          </a:solidFill>
                          <a:effectLst/>
                          <a:latin typeface="Times New Roman"/>
                        </a:rPr>
                        <a:t>№ нарушения </a:t>
                      </a:r>
                      <a:endParaRPr lang="ru-RU" sz="1200" b="0" i="1" u="none" strike="noStrike" dirty="0" smtClean="0">
                        <a:solidFill>
                          <a:srgbClr val="000000"/>
                        </a:solidFill>
                        <a:effectLst/>
                        <a:latin typeface="Times New Roman"/>
                      </a:endParaRPr>
                    </a:p>
                    <a:p>
                      <a:pPr algn="ctr" fontAlgn="t"/>
                      <a:r>
                        <a:rPr lang="ru-RU" sz="1200" b="0" i="1" u="none" strike="noStrike" dirty="0" smtClean="0">
                          <a:solidFill>
                            <a:srgbClr val="000000"/>
                          </a:solidFill>
                          <a:effectLst/>
                          <a:latin typeface="Times New Roman"/>
                        </a:rPr>
                        <a:t>в </a:t>
                      </a:r>
                      <a:r>
                        <a:rPr lang="ru-RU" sz="1200" b="0" i="1" u="none" strike="noStrike" dirty="0">
                          <a:solidFill>
                            <a:srgbClr val="000000"/>
                          </a:solidFill>
                          <a:effectLst/>
                          <a:latin typeface="Times New Roman"/>
                        </a:rPr>
                        <a:t>Классификаторе ФК</a:t>
                      </a:r>
                    </a:p>
                  </a:txBody>
                  <a:tcPr marL="9525" marR="9525" marT="9525" marB="0"/>
                </a:tc>
                <a:tc>
                  <a:txBody>
                    <a:bodyPr/>
                    <a:lstStyle/>
                    <a:p>
                      <a:pPr algn="ctr" fontAlgn="t"/>
                      <a:r>
                        <a:rPr lang="ru-RU" sz="1200" b="0" i="1" u="none" strike="noStrike" dirty="0">
                          <a:solidFill>
                            <a:srgbClr val="000000"/>
                          </a:solidFill>
                          <a:effectLst/>
                          <a:latin typeface="Times New Roman"/>
                        </a:rPr>
                        <a:t>№ </a:t>
                      </a:r>
                      <a:r>
                        <a:rPr lang="ru-RU" sz="1200" b="0" i="1" u="none" strike="noStrike" dirty="0" smtClean="0">
                          <a:solidFill>
                            <a:srgbClr val="000000"/>
                          </a:solidFill>
                          <a:effectLst/>
                          <a:latin typeface="Times New Roman"/>
                        </a:rPr>
                        <a:t>соответствующего </a:t>
                      </a:r>
                      <a:r>
                        <a:rPr lang="ru-RU" sz="1200" b="0" i="1" u="none" strike="noStrike" dirty="0">
                          <a:solidFill>
                            <a:srgbClr val="000000"/>
                          </a:solidFill>
                          <a:effectLst/>
                          <a:latin typeface="Times New Roman"/>
                        </a:rPr>
                        <a:t>нарушения </a:t>
                      </a:r>
                      <a:endParaRPr lang="ru-RU" sz="1200" b="0" i="1" u="none" strike="noStrike" dirty="0" smtClean="0">
                        <a:solidFill>
                          <a:srgbClr val="000000"/>
                        </a:solidFill>
                        <a:effectLst/>
                        <a:latin typeface="Times New Roman"/>
                      </a:endParaRPr>
                    </a:p>
                    <a:p>
                      <a:pPr algn="ctr" fontAlgn="t"/>
                      <a:r>
                        <a:rPr lang="ru-RU" sz="1200" b="0" i="1" u="none" strike="noStrike" dirty="0" smtClean="0">
                          <a:solidFill>
                            <a:srgbClr val="000000"/>
                          </a:solidFill>
                          <a:effectLst/>
                          <a:latin typeface="Times New Roman"/>
                        </a:rPr>
                        <a:t>в </a:t>
                      </a:r>
                      <a:r>
                        <a:rPr lang="ru-RU" sz="1200" b="0" i="1" u="none" strike="noStrike" dirty="0">
                          <a:solidFill>
                            <a:srgbClr val="000000"/>
                          </a:solidFill>
                          <a:effectLst/>
                          <a:latin typeface="Times New Roman"/>
                        </a:rPr>
                        <a:t>Классификаторе Счетной палаты РФ</a:t>
                      </a:r>
                    </a:p>
                  </a:txBody>
                  <a:tcPr marL="9525" marR="9525" marT="9525" marB="0"/>
                </a:tc>
                <a:tc>
                  <a:txBody>
                    <a:bodyPr/>
                    <a:lstStyle/>
                    <a:p>
                      <a:pPr algn="ctr" fontAlgn="t"/>
                      <a:r>
                        <a:rPr lang="ru-RU" sz="1200" b="0" i="1" u="none" strike="noStrike">
                          <a:solidFill>
                            <a:srgbClr val="000000"/>
                          </a:solidFill>
                          <a:effectLst/>
                          <a:latin typeface="Times New Roman"/>
                        </a:rPr>
                        <a:t>Наименование группы нарушений, нарушений в группе</a:t>
                      </a:r>
                    </a:p>
                  </a:txBody>
                  <a:tcPr marL="9525" marR="9525" marT="9525" marB="0"/>
                </a:tc>
                <a:tc>
                  <a:txBody>
                    <a:bodyPr/>
                    <a:lstStyle/>
                    <a:p>
                      <a:pPr algn="ctr" fontAlgn="t"/>
                      <a:r>
                        <a:rPr lang="ru-RU" sz="1200" b="0" i="1" u="none" strike="noStrike" dirty="0">
                          <a:solidFill>
                            <a:srgbClr val="000000"/>
                          </a:solidFill>
                          <a:effectLst/>
                          <a:latin typeface="Times New Roman"/>
                        </a:rPr>
                        <a:t>Ссылка </a:t>
                      </a:r>
                      <a:endParaRPr lang="ru-RU" sz="1200" b="0" i="1" u="none" strike="noStrike" dirty="0" smtClean="0">
                        <a:solidFill>
                          <a:srgbClr val="000000"/>
                        </a:solidFill>
                        <a:effectLst/>
                        <a:latin typeface="Times New Roman"/>
                      </a:endParaRPr>
                    </a:p>
                    <a:p>
                      <a:pPr algn="ctr" fontAlgn="t"/>
                      <a:r>
                        <a:rPr lang="ru-RU" sz="1200" b="0" i="1" u="none" strike="noStrike" dirty="0" smtClean="0">
                          <a:solidFill>
                            <a:srgbClr val="000000"/>
                          </a:solidFill>
                          <a:effectLst/>
                          <a:latin typeface="Times New Roman"/>
                        </a:rPr>
                        <a:t>на </a:t>
                      </a:r>
                      <a:r>
                        <a:rPr lang="ru-RU" sz="1200" b="0" i="1" u="none" strike="noStrike" dirty="0">
                          <a:solidFill>
                            <a:srgbClr val="000000"/>
                          </a:solidFill>
                          <a:effectLst/>
                          <a:latin typeface="Times New Roman"/>
                        </a:rPr>
                        <a:t>конкретные нормы, несоблюдение которых </a:t>
                      </a:r>
                      <a:r>
                        <a:rPr lang="ru-RU" sz="1200" b="0" i="1" u="none" strike="noStrike" dirty="0" smtClean="0">
                          <a:solidFill>
                            <a:srgbClr val="000000"/>
                          </a:solidFill>
                          <a:effectLst/>
                          <a:latin typeface="Times New Roman"/>
                        </a:rPr>
                        <a:t>привело </a:t>
                      </a:r>
                    </a:p>
                    <a:p>
                      <a:pPr algn="ctr" fontAlgn="t"/>
                      <a:r>
                        <a:rPr lang="ru-RU" sz="1200" b="0" i="1" u="none" strike="noStrike" dirty="0" smtClean="0">
                          <a:solidFill>
                            <a:srgbClr val="000000"/>
                          </a:solidFill>
                          <a:effectLst/>
                          <a:latin typeface="Times New Roman"/>
                        </a:rPr>
                        <a:t>к </a:t>
                      </a:r>
                      <a:r>
                        <a:rPr lang="ru-RU" sz="1200" b="0" i="1" u="none" strike="noStrike" dirty="0">
                          <a:solidFill>
                            <a:srgbClr val="000000"/>
                          </a:solidFill>
                          <a:effectLst/>
                          <a:latin typeface="Times New Roman"/>
                        </a:rPr>
                        <a:t>нарушению</a:t>
                      </a:r>
                    </a:p>
                  </a:txBody>
                  <a:tcPr marL="9525" marR="9525" marT="9525" marB="0"/>
                </a:tc>
                <a:tc>
                  <a:txBody>
                    <a:bodyPr/>
                    <a:lstStyle/>
                    <a:p>
                      <a:pPr algn="ctr" fontAlgn="t"/>
                      <a:r>
                        <a:rPr lang="ru-RU" sz="1200" b="0" i="1" u="none" strike="noStrike" dirty="0">
                          <a:solidFill>
                            <a:srgbClr val="000000"/>
                          </a:solidFill>
                          <a:effectLst/>
                          <a:latin typeface="Times New Roman"/>
                        </a:rPr>
                        <a:t>К</a:t>
                      </a:r>
                      <a:r>
                        <a:rPr lang="ru-RU" sz="1200" b="0" i="1" u="none" strike="noStrike" dirty="0" smtClean="0">
                          <a:solidFill>
                            <a:srgbClr val="000000"/>
                          </a:solidFill>
                          <a:effectLst/>
                          <a:latin typeface="Times New Roman"/>
                        </a:rPr>
                        <a:t>ол-во </a:t>
                      </a:r>
                      <a:r>
                        <a:rPr lang="ru-RU" sz="1200" b="0" i="1" u="none" strike="noStrike" dirty="0">
                          <a:solidFill>
                            <a:srgbClr val="000000"/>
                          </a:solidFill>
                          <a:effectLst/>
                          <a:latin typeface="Times New Roman"/>
                        </a:rPr>
                        <a:t>нарушений и (или) сумма нарушения</a:t>
                      </a:r>
                    </a:p>
                  </a:txBody>
                  <a:tcPr marL="9525" marR="9525" marT="9525" marB="0"/>
                </a:tc>
                <a:tc>
                  <a:txBody>
                    <a:bodyPr/>
                    <a:lstStyle/>
                    <a:p>
                      <a:pPr algn="ctr" fontAlgn="t"/>
                      <a:r>
                        <a:rPr lang="ru-RU" sz="1200" b="0" i="1" u="none" strike="noStrike" dirty="0" smtClean="0">
                          <a:solidFill>
                            <a:srgbClr val="000000"/>
                          </a:solidFill>
                          <a:effectLst/>
                          <a:latin typeface="Times New Roman"/>
                        </a:rPr>
                        <a:t>Меры ответственности</a:t>
                      </a:r>
                      <a:endParaRPr lang="ru-RU" sz="1200" b="0" i="1" u="none" strike="noStrike" dirty="0">
                        <a:solidFill>
                          <a:srgbClr val="000000"/>
                        </a:solidFill>
                        <a:effectLst/>
                        <a:latin typeface="Times New Roman"/>
                      </a:endParaRPr>
                    </a:p>
                  </a:txBody>
                  <a:tcPr marL="9525" marR="9525" marT="9525" marB="0"/>
                </a:tc>
              </a:tr>
              <a:tr h="370840">
                <a:tc gridSpan="6">
                  <a:txBody>
                    <a:bodyPr/>
                    <a:lstStyle/>
                    <a:p>
                      <a:pPr algn="l" fontAlgn="t"/>
                      <a:r>
                        <a:rPr lang="ru-RU" sz="1200" b="1" i="0" u="none" strike="noStrike" dirty="0">
                          <a:solidFill>
                            <a:srgbClr val="000000"/>
                          </a:solidFill>
                          <a:effectLst/>
                          <a:latin typeface="Times New Roman"/>
                        </a:rPr>
                        <a:t>1. Наименование группы нарушений</a:t>
                      </a:r>
                    </a:p>
                  </a:txBody>
                  <a:tcPr marL="9525" marR="9525" marT="9525"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70840">
                <a:tc gridSpan="6">
                  <a:txBody>
                    <a:bodyPr/>
                    <a:lstStyle/>
                    <a:p>
                      <a:pPr algn="l" fontAlgn="t"/>
                      <a:r>
                        <a:rPr lang="ru-RU" sz="1200" b="1" i="0" u="none" strike="noStrike" dirty="0">
                          <a:solidFill>
                            <a:srgbClr val="000000"/>
                          </a:solidFill>
                          <a:effectLst/>
                          <a:latin typeface="Times New Roman"/>
                        </a:rPr>
                        <a:t>1.1. Наименование подгруппы нарушений</a:t>
                      </a:r>
                    </a:p>
                  </a:txBody>
                  <a:tcPr marL="9525" marR="9525" marT="9525"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70840">
                <a:tc>
                  <a:txBody>
                    <a:bodyPr/>
                    <a:lstStyle/>
                    <a:p>
                      <a:pPr algn="ctr" fontAlgn="t"/>
                      <a:r>
                        <a:rPr lang="ru-RU" sz="1200" b="0" i="0" u="none" strike="noStrike" dirty="0">
                          <a:solidFill>
                            <a:srgbClr val="000000"/>
                          </a:solidFill>
                          <a:effectLst/>
                          <a:latin typeface="Times New Roman"/>
                        </a:rPr>
                        <a:t>1.1.1</a:t>
                      </a: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endParaRPr lang="ru-RU" sz="1200" b="0" i="0" u="none" strike="noStrike">
                        <a:solidFill>
                          <a:srgbClr val="000000"/>
                        </a:solidFill>
                        <a:effectLst/>
                        <a:latin typeface="Times New Roman"/>
                      </a:endParaRP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r>
              <a:tr h="370840">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endParaRPr lang="ru-RU" sz="1200" b="0" i="0" u="none" strike="noStrike">
                        <a:solidFill>
                          <a:srgbClr val="000000"/>
                        </a:solidFill>
                        <a:effectLst/>
                        <a:latin typeface="Times New Roman"/>
                      </a:endParaRP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r>
              <a:tr h="370840">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r>
                        <a:rPr lang="ru-RU" sz="1200" b="0" i="0" u="none" strike="noStrike" dirty="0">
                          <a:solidFill>
                            <a:srgbClr val="000000"/>
                          </a:solidFill>
                          <a:effectLst/>
                          <a:latin typeface="Times New Roman"/>
                        </a:rPr>
                        <a:t> </a:t>
                      </a:r>
                    </a:p>
                  </a:txBody>
                  <a:tcPr marL="9525" marR="9525" marT="9525" marB="0"/>
                </a:tc>
                <a:tc>
                  <a:txBody>
                    <a:bodyPr/>
                    <a:lstStyle/>
                    <a:p>
                      <a:pPr algn="ctr" fontAlgn="t"/>
                      <a:r>
                        <a:rPr lang="ru-RU" sz="1200" b="0" i="0" u="none" strike="noStrike">
                          <a:solidFill>
                            <a:srgbClr val="000000"/>
                          </a:solidFill>
                          <a:effectLst/>
                          <a:latin typeface="Times New Roman"/>
                        </a:rPr>
                        <a:t> </a:t>
                      </a:r>
                    </a:p>
                  </a:txBody>
                  <a:tcPr marL="9525" marR="9525" marT="9525" marB="0"/>
                </a:tc>
                <a:tc>
                  <a:txBody>
                    <a:bodyPr/>
                    <a:lstStyle/>
                    <a:p>
                      <a:pPr algn="ctr" fontAlgn="t"/>
                      <a:endParaRPr lang="ru-RU" sz="1200" b="0" i="0" u="none" strike="noStrike" dirty="0">
                        <a:solidFill>
                          <a:srgbClr val="000000"/>
                        </a:solidFill>
                        <a:effectLst/>
                        <a:latin typeface="Times New Roman"/>
                      </a:endParaRPr>
                    </a:p>
                  </a:txBody>
                  <a:tcPr marL="9525" marR="9525" marT="9525" marB="0"/>
                </a:tc>
                <a:tc>
                  <a:txBody>
                    <a:bodyPr/>
                    <a:lstStyle/>
                    <a:p>
                      <a:pPr algn="ctr" fontAlgn="t"/>
                      <a:r>
                        <a:rPr lang="ru-RU" sz="1200" b="0" i="0" u="none" strike="noStrike" dirty="0">
                          <a:solidFill>
                            <a:srgbClr val="000000"/>
                          </a:solidFill>
                          <a:effectLst/>
                          <a:latin typeface="Times New Roman"/>
                        </a:rPr>
                        <a:t> </a:t>
                      </a:r>
                    </a:p>
                  </a:txBody>
                  <a:tcPr marL="9525" marR="9525" marT="9525" marB="0"/>
                </a:tc>
              </a:tr>
            </a:tbl>
          </a:graphicData>
        </a:graphic>
      </p:graphicFrame>
      <p:sp>
        <p:nvSpPr>
          <p:cNvPr id="6" name="Прямоугольник 5"/>
          <p:cNvSpPr/>
          <p:nvPr/>
        </p:nvSpPr>
        <p:spPr>
          <a:xfrm>
            <a:off x="833314" y="980728"/>
            <a:ext cx="7992888" cy="1323439"/>
          </a:xfrm>
          <a:prstGeom prst="rect">
            <a:avLst/>
          </a:prstGeom>
        </p:spPr>
        <p:txBody>
          <a:bodyPr wrap="square">
            <a:spAutoFit/>
          </a:bodyPr>
          <a:lstStyle/>
          <a:p>
            <a:pPr algn="ctr"/>
            <a:r>
              <a:rPr lang="ru-RU" sz="2000" b="1" dirty="0" smtClean="0">
                <a:solidFill>
                  <a:srgbClr val="002060"/>
                </a:solidFill>
                <a:latin typeface="Times New Roman" panose="02020603050405020304" pitchFamily="18" charset="0"/>
                <a:cs typeface="Times New Roman" panose="02020603050405020304" pitchFamily="18" charset="0"/>
              </a:rPr>
              <a:t>Предлагаемая структура Классификатора </a:t>
            </a:r>
            <a:r>
              <a:rPr lang="ru-RU" sz="2000" b="1" dirty="0">
                <a:solidFill>
                  <a:srgbClr val="002060"/>
                </a:solidFill>
                <a:latin typeface="Times New Roman" panose="02020603050405020304" pitchFamily="18" charset="0"/>
                <a:cs typeface="Times New Roman" panose="02020603050405020304" pitchFamily="18" charset="0"/>
              </a:rPr>
              <a:t>нарушений, выявляемых Федеральным казначейством </a:t>
            </a:r>
            <a:endParaRPr lang="ru-RU" sz="2000" b="1" dirty="0" smtClean="0">
              <a:solidFill>
                <a:srgbClr val="002060"/>
              </a:solidFill>
              <a:latin typeface="Times New Roman" panose="02020603050405020304" pitchFamily="18" charset="0"/>
              <a:cs typeface="Times New Roman" panose="02020603050405020304" pitchFamily="18" charset="0"/>
            </a:endParaRPr>
          </a:p>
          <a:p>
            <a:pPr algn="ctr"/>
            <a:r>
              <a:rPr lang="ru-RU" sz="2000" b="1" dirty="0" smtClean="0">
                <a:solidFill>
                  <a:srgbClr val="002060"/>
                </a:solidFill>
                <a:latin typeface="Times New Roman" panose="02020603050405020304" pitchFamily="18" charset="0"/>
                <a:cs typeface="Times New Roman" panose="02020603050405020304" pitchFamily="18" charset="0"/>
              </a:rPr>
              <a:t>в </a:t>
            </a:r>
            <a:r>
              <a:rPr lang="ru-RU" sz="2000" b="1" dirty="0">
                <a:solidFill>
                  <a:srgbClr val="002060"/>
                </a:solidFill>
                <a:latin typeface="Times New Roman" panose="02020603050405020304" pitchFamily="18" charset="0"/>
                <a:cs typeface="Times New Roman" panose="02020603050405020304" pitchFamily="18" charset="0"/>
              </a:rPr>
              <a:t>ходе осуществления внутреннего государственного </a:t>
            </a:r>
            <a:endParaRPr lang="ru-RU" sz="2000" b="1" dirty="0" smtClean="0">
              <a:solidFill>
                <a:srgbClr val="002060"/>
              </a:solidFill>
              <a:latin typeface="Times New Roman" panose="02020603050405020304" pitchFamily="18" charset="0"/>
              <a:cs typeface="Times New Roman" panose="02020603050405020304" pitchFamily="18" charset="0"/>
            </a:endParaRPr>
          </a:p>
          <a:p>
            <a:pPr algn="ctr"/>
            <a:r>
              <a:rPr lang="ru-RU" sz="2000" b="1" dirty="0" smtClean="0">
                <a:solidFill>
                  <a:srgbClr val="002060"/>
                </a:solidFill>
                <a:latin typeface="Times New Roman" panose="02020603050405020304" pitchFamily="18" charset="0"/>
                <a:cs typeface="Times New Roman" panose="02020603050405020304" pitchFamily="18" charset="0"/>
              </a:rPr>
              <a:t>финансового </a:t>
            </a:r>
            <a:r>
              <a:rPr lang="ru-RU" sz="2000" b="1" dirty="0">
                <a:solidFill>
                  <a:srgbClr val="002060"/>
                </a:solidFill>
                <a:latin typeface="Times New Roman" panose="02020603050405020304" pitchFamily="18" charset="0"/>
                <a:cs typeface="Times New Roman" panose="02020603050405020304" pitchFamily="18" charset="0"/>
              </a:rPr>
              <a:t>контроля</a:t>
            </a:r>
          </a:p>
        </p:txBody>
      </p:sp>
    </p:spTree>
    <p:extLst>
      <p:ext uri="{BB962C8B-B14F-4D97-AF65-F5344CB8AC3E}">
        <p14:creationId xmlns:p14="http://schemas.microsoft.com/office/powerpoint/2010/main" val="2501216503"/>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11</a:t>
            </a:fld>
            <a:endParaRPr lang="ru-RU" dirty="0">
              <a:latin typeface="Times New Roman" panose="02020603050405020304" pitchFamily="18" charset="0"/>
              <a:cs typeface="Times New Roman" panose="02020603050405020304" pitchFamily="18" charset="0"/>
            </a:endParaRPr>
          </a:p>
        </p:txBody>
      </p:sp>
      <p:sp>
        <p:nvSpPr>
          <p:cNvPr id="12" name="Rectangle 2"/>
          <p:cNvSpPr txBox="1">
            <a:spLocks/>
          </p:cNvSpPr>
          <p:nvPr/>
        </p:nvSpPr>
        <p:spPr bwMode="auto">
          <a:xfrm>
            <a:off x="500034" y="121216"/>
            <a:ext cx="8208912" cy="571480"/>
          </a:xfrm>
          <a:prstGeom prst="rect">
            <a:avLst/>
          </a:prstGeom>
          <a:noFill/>
          <a:ln w="9525">
            <a:noFill/>
            <a:miter lim="800000"/>
            <a:headEnd/>
            <a:tailEnd/>
          </a:ln>
        </p:spPr>
        <p:txBody>
          <a:bodyPr/>
          <a:lstStyle/>
          <a:p>
            <a:pPr algn="ctr"/>
            <a:r>
              <a:rPr lang="ru-RU" sz="2000" b="1" cap="all" dirty="0" smtClean="0">
                <a:solidFill>
                  <a:srgbClr val="162387"/>
                </a:solidFill>
                <a:latin typeface="Times New Roman" pitchFamily="18" charset="0"/>
              </a:rPr>
              <a:t>АВТОМАТИЗАЦИЯ КОНТРОЛЬНО-НАДЗОРНОЙ ДЕЯТЕЛЬНОСТИ ФЕДЕРАЛЬНОГО КАЗНАЧЕЙСТВА</a:t>
            </a:r>
            <a:endParaRPr lang="ru-RU" sz="2000" b="1" cap="all" dirty="0">
              <a:solidFill>
                <a:srgbClr val="162387"/>
              </a:solidFill>
              <a:latin typeface="Times New Roman" pitchFamily="18" charset="0"/>
            </a:endParaRPr>
          </a:p>
        </p:txBody>
      </p:sp>
      <p:sp>
        <p:nvSpPr>
          <p:cNvPr id="6" name="Прямоугольник 5"/>
          <p:cNvSpPr/>
          <p:nvPr/>
        </p:nvSpPr>
        <p:spPr>
          <a:xfrm>
            <a:off x="1047781" y="3717031"/>
            <a:ext cx="8044183" cy="906979"/>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использование автоматизированной системы </a:t>
            </a:r>
            <a:r>
              <a:rPr lang="ru-RU" sz="1600" dirty="0">
                <a:solidFill>
                  <a:srgbClr val="162387"/>
                </a:solidFill>
                <a:latin typeface="Times New Roman" panose="02020603050405020304" pitchFamily="18" charset="0"/>
                <a:cs typeface="Times New Roman" panose="02020603050405020304" pitchFamily="18" charset="0"/>
              </a:rPr>
              <a:t>планирования контрольной и надзорной </a:t>
            </a:r>
            <a:r>
              <a:rPr lang="ru-RU" sz="1600" dirty="0" smtClean="0">
                <a:solidFill>
                  <a:srgbClr val="162387"/>
                </a:solidFill>
                <a:latin typeface="Times New Roman" panose="02020603050405020304" pitchFamily="18" charset="0"/>
                <a:cs typeface="Times New Roman" panose="02020603050405020304" pitchFamily="18" charset="0"/>
              </a:rPr>
              <a:t>деятельности Федеральной службы финансово-бюджетного надзора, доработанной </a:t>
            </a:r>
            <a:br>
              <a:rPr lang="ru-RU" sz="1600" dirty="0" smtClean="0">
                <a:solidFill>
                  <a:srgbClr val="162387"/>
                </a:solidFill>
                <a:latin typeface="Times New Roman" panose="02020603050405020304" pitchFamily="18" charset="0"/>
                <a:cs typeface="Times New Roman" panose="02020603050405020304" pitchFamily="18" charset="0"/>
              </a:rPr>
            </a:br>
            <a:r>
              <a:rPr lang="ru-RU" sz="1600" dirty="0" smtClean="0">
                <a:solidFill>
                  <a:srgbClr val="162387"/>
                </a:solidFill>
                <a:latin typeface="Times New Roman" panose="02020603050405020304" pitchFamily="18" charset="0"/>
                <a:cs typeface="Times New Roman" panose="02020603050405020304" pitchFamily="18" charset="0"/>
              </a:rPr>
              <a:t>под потребности Федерального казначейства</a:t>
            </a: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032348" y="1729830"/>
            <a:ext cx="8044183" cy="1086180"/>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автоматическое составление </a:t>
            </a:r>
            <a:r>
              <a:rPr lang="ru-RU" sz="1600" dirty="0">
                <a:solidFill>
                  <a:srgbClr val="162387"/>
                </a:solidFill>
                <a:latin typeface="Times New Roman" panose="02020603050405020304" pitchFamily="18" charset="0"/>
                <a:cs typeface="Times New Roman" panose="02020603050405020304" pitchFamily="18" charset="0"/>
              </a:rPr>
              <a:t>протоколов об административных правонарушениях в финансово-бюджетной сфере на основании данных, содержащихся в информационных системах Федерального казначейства</a:t>
            </a:r>
          </a:p>
        </p:txBody>
      </p:sp>
      <p:sp>
        <p:nvSpPr>
          <p:cNvPr id="8" name="TextBox 7"/>
          <p:cNvSpPr txBox="1"/>
          <p:nvPr/>
        </p:nvSpPr>
        <p:spPr>
          <a:xfrm>
            <a:off x="268060" y="1738792"/>
            <a:ext cx="455544" cy="1077218"/>
          </a:xfrm>
          <a:prstGeom prst="rect">
            <a:avLst/>
          </a:prstGeom>
          <a:solidFill>
            <a:srgbClr val="BCF1FC"/>
          </a:solidFill>
        </p:spPr>
        <p:txBody>
          <a:bodyPr wrap="square" rtlCol="0">
            <a:spAutoFit/>
          </a:bodyPr>
          <a:lstStyle/>
          <a:p>
            <a:pPr algn="ctr"/>
            <a:r>
              <a:rPr lang="ru-RU" sz="1600" dirty="0" smtClean="0">
                <a:solidFill>
                  <a:srgbClr val="162387"/>
                </a:solidFill>
                <a:latin typeface="Times New Roman" panose="02020603050405020304" pitchFamily="18" charset="0"/>
                <a:cs typeface="Times New Roman" panose="02020603050405020304" pitchFamily="18" charset="0"/>
              </a:rPr>
              <a:t>1</a:t>
            </a:r>
          </a:p>
          <a:p>
            <a:pPr algn="ctr"/>
            <a:endParaRPr lang="ru-RU" sz="1600" dirty="0">
              <a:solidFill>
                <a:srgbClr val="162387"/>
              </a:solidFill>
              <a:latin typeface="Times New Roman" panose="02020603050405020304" pitchFamily="18" charset="0"/>
              <a:cs typeface="Times New Roman" panose="02020603050405020304" pitchFamily="18" charset="0"/>
            </a:endParaRPr>
          </a:p>
          <a:p>
            <a:pPr algn="ctr"/>
            <a:endParaRPr lang="ru-RU" sz="1600" dirty="0" smtClean="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268059" y="2924944"/>
            <a:ext cx="455545" cy="648072"/>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457137" lvl="1" algn="ctr">
              <a:spcAft>
                <a:spcPts val="800"/>
              </a:spcAft>
            </a:pPr>
            <a:endParaRPr lang="ru-RU" sz="1600" dirty="0">
              <a:solidFill>
                <a:schemeClr val="tx1"/>
              </a:solidFill>
              <a:latin typeface="Open Sans Condensed Light" pitchFamily="34" charset="0"/>
              <a:cs typeface="Times New Roman" panose="02020603050405020304" pitchFamily="18" charset="0"/>
            </a:endParaRPr>
          </a:p>
        </p:txBody>
      </p:sp>
      <p:sp>
        <p:nvSpPr>
          <p:cNvPr id="10" name="Прямоугольник 9"/>
          <p:cNvSpPr/>
          <p:nvPr/>
        </p:nvSpPr>
        <p:spPr>
          <a:xfrm>
            <a:off x="1032347" y="2924944"/>
            <a:ext cx="8044183" cy="648072"/>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разработка подсистемы </a:t>
            </a:r>
            <a:r>
              <a:rPr lang="ru-RU" sz="1600" dirty="0">
                <a:solidFill>
                  <a:srgbClr val="162387"/>
                </a:solidFill>
                <a:latin typeface="Times New Roman" panose="02020603050405020304" pitchFamily="18" charset="0"/>
                <a:cs typeface="Times New Roman" panose="02020603050405020304" pitchFamily="18" charset="0"/>
              </a:rPr>
              <a:t>«Финансовый контроль» государственной интегрированной </a:t>
            </a:r>
            <a:r>
              <a:rPr lang="ru-RU" sz="1600" dirty="0" smtClean="0">
                <a:solidFill>
                  <a:srgbClr val="162387"/>
                </a:solidFill>
                <a:latin typeface="Times New Roman" panose="02020603050405020304" pitchFamily="18" charset="0"/>
                <a:cs typeface="Times New Roman" panose="02020603050405020304" pitchFamily="18" charset="0"/>
              </a:rPr>
              <a:t>информационной системы </a:t>
            </a:r>
            <a:r>
              <a:rPr lang="ru-RU" sz="1600" dirty="0">
                <a:solidFill>
                  <a:srgbClr val="162387"/>
                </a:solidFill>
                <a:latin typeface="Times New Roman" panose="02020603050405020304" pitchFamily="18" charset="0"/>
                <a:cs typeface="Times New Roman" panose="02020603050405020304" pitchFamily="18" charset="0"/>
              </a:rPr>
              <a:t>управления общественными финансами «Электронный бюджет»</a:t>
            </a:r>
          </a:p>
        </p:txBody>
      </p:sp>
      <p:sp>
        <p:nvSpPr>
          <p:cNvPr id="11" name="TextBox 10"/>
          <p:cNvSpPr txBox="1"/>
          <p:nvPr/>
        </p:nvSpPr>
        <p:spPr>
          <a:xfrm>
            <a:off x="300032" y="3793014"/>
            <a:ext cx="455544" cy="830997"/>
          </a:xfrm>
          <a:prstGeom prst="rect">
            <a:avLst/>
          </a:prstGeom>
          <a:solidFill>
            <a:srgbClr val="BCF1FC"/>
          </a:solidFill>
        </p:spPr>
        <p:txBody>
          <a:bodyPr wrap="square" rtlCol="0">
            <a:spAutoFit/>
          </a:bodyPr>
          <a:lstStyle/>
          <a:p>
            <a:pPr algn="ctr"/>
            <a:r>
              <a:rPr lang="en-US" sz="1600" dirty="0" smtClean="0">
                <a:solidFill>
                  <a:srgbClr val="162387"/>
                </a:solidFill>
                <a:latin typeface="Times New Roman" panose="02020603050405020304" pitchFamily="18" charset="0"/>
                <a:cs typeface="Times New Roman" panose="02020603050405020304" pitchFamily="18" charset="0"/>
              </a:rPr>
              <a:t>3</a:t>
            </a:r>
            <a:endParaRPr lang="ru-RU" sz="1600" dirty="0" smtClean="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268059" y="2924944"/>
            <a:ext cx="455544" cy="584775"/>
          </a:xfrm>
          <a:prstGeom prst="rect">
            <a:avLst/>
          </a:prstGeom>
          <a:solidFill>
            <a:srgbClr val="BCF1FC"/>
          </a:solidFill>
        </p:spPr>
        <p:txBody>
          <a:bodyPr wrap="square" rtlCol="0">
            <a:spAutoFit/>
          </a:bodyPr>
          <a:lstStyle/>
          <a:p>
            <a:pPr algn="ctr"/>
            <a:r>
              <a:rPr lang="en-US" sz="1600" dirty="0" smtClean="0">
                <a:solidFill>
                  <a:srgbClr val="162387"/>
                </a:solidFill>
                <a:latin typeface="Times New Roman" panose="02020603050405020304" pitchFamily="18" charset="0"/>
                <a:cs typeface="Times New Roman" panose="02020603050405020304" pitchFamily="18" charset="0"/>
              </a:rPr>
              <a:t>2</a:t>
            </a:r>
            <a:endParaRPr lang="ru-RU" sz="1600" dirty="0" smtClean="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5469803"/>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12</a:t>
            </a:fld>
            <a:endParaRPr lang="ru-RU"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251520" y="1729830"/>
            <a:ext cx="8825011" cy="1483146"/>
          </a:xfrm>
          <a:prstGeom prst="rect">
            <a:avLst/>
          </a:prstGeom>
          <a:solidFill>
            <a:srgbClr val="162387"/>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800" b="1" dirty="0">
                <a:solidFill>
                  <a:schemeClr val="bg1"/>
                </a:solidFill>
                <a:latin typeface="Times New Roman" pitchFamily="18" charset="0"/>
                <a:cs typeface="Times New Roman" pitchFamily="18" charset="0"/>
              </a:rPr>
              <a:t>Новации регламентации осуществления внутреннего контроля, внутреннего аудита и управления внутренними (операционными) казначейскими рисками </a:t>
            </a:r>
            <a:r>
              <a:rPr lang="ru-RU" sz="1800" b="1" dirty="0" smtClean="0">
                <a:solidFill>
                  <a:schemeClr val="bg1"/>
                </a:solidFill>
                <a:latin typeface="Times New Roman" pitchFamily="18" charset="0"/>
                <a:cs typeface="Times New Roman" pitchFamily="18" charset="0"/>
              </a:rPr>
              <a:t/>
            </a:r>
            <a:br>
              <a:rPr lang="ru-RU" sz="1800" b="1" dirty="0" smtClean="0">
                <a:solidFill>
                  <a:schemeClr val="bg1"/>
                </a:solidFill>
                <a:latin typeface="Times New Roman" pitchFamily="18" charset="0"/>
                <a:cs typeface="Times New Roman" pitchFamily="18" charset="0"/>
              </a:rPr>
            </a:br>
            <a:r>
              <a:rPr lang="ru-RU" sz="1800" b="1" dirty="0" smtClean="0">
                <a:solidFill>
                  <a:schemeClr val="bg1"/>
                </a:solidFill>
                <a:latin typeface="Times New Roman" pitchFamily="18" charset="0"/>
                <a:cs typeface="Times New Roman" pitchFamily="18" charset="0"/>
              </a:rPr>
              <a:t>в </a:t>
            </a:r>
            <a:r>
              <a:rPr lang="ru-RU" sz="1800" b="1" dirty="0">
                <a:solidFill>
                  <a:schemeClr val="bg1"/>
                </a:solidFill>
                <a:latin typeface="Times New Roman" pitchFamily="18" charset="0"/>
                <a:cs typeface="Times New Roman" pitchFamily="18" charset="0"/>
              </a:rPr>
              <a:t>системе Федерального казначейства</a:t>
            </a:r>
          </a:p>
        </p:txBody>
      </p:sp>
    </p:spTree>
    <p:extLst>
      <p:ext uri="{BB962C8B-B14F-4D97-AF65-F5344CB8AC3E}">
        <p14:creationId xmlns:p14="http://schemas.microsoft.com/office/powerpoint/2010/main" val="3409350226"/>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13</a:t>
            </a:fld>
            <a:endParaRPr lang="ru-RU" dirty="0">
              <a:latin typeface="Times New Roman" panose="02020603050405020304" pitchFamily="18" charset="0"/>
              <a:cs typeface="Times New Roman" panose="02020603050405020304" pitchFamily="18" charset="0"/>
            </a:endParaRPr>
          </a:p>
        </p:txBody>
      </p:sp>
      <p:sp>
        <p:nvSpPr>
          <p:cNvPr id="12" name="Rectangle 2"/>
          <p:cNvSpPr txBox="1">
            <a:spLocks/>
          </p:cNvSpPr>
          <p:nvPr/>
        </p:nvSpPr>
        <p:spPr bwMode="auto">
          <a:xfrm>
            <a:off x="500034" y="-27384"/>
            <a:ext cx="8208912" cy="571480"/>
          </a:xfrm>
          <a:prstGeom prst="rect">
            <a:avLst/>
          </a:prstGeom>
          <a:noFill/>
          <a:ln w="9525">
            <a:noFill/>
            <a:miter lim="800000"/>
            <a:headEnd/>
            <a:tailEnd/>
          </a:ln>
        </p:spPr>
        <p:txBody>
          <a:bodyPr/>
          <a:lstStyle/>
          <a:p>
            <a:pPr algn="ctr"/>
            <a:r>
              <a:rPr lang="ru-RU" sz="2000" b="1" cap="all" dirty="0" smtClean="0">
                <a:solidFill>
                  <a:srgbClr val="162387"/>
                </a:solidFill>
                <a:latin typeface="Times New Roman" pitchFamily="18" charset="0"/>
              </a:rPr>
              <a:t>Новации регламентации </a:t>
            </a:r>
            <a:br>
              <a:rPr lang="ru-RU" sz="2000" b="1" cap="all" dirty="0" smtClean="0">
                <a:solidFill>
                  <a:srgbClr val="162387"/>
                </a:solidFill>
                <a:latin typeface="Times New Roman" pitchFamily="18" charset="0"/>
              </a:rPr>
            </a:br>
            <a:r>
              <a:rPr lang="ru-RU" sz="2000" b="1" cap="all" dirty="0" smtClean="0">
                <a:solidFill>
                  <a:srgbClr val="162387"/>
                </a:solidFill>
                <a:latin typeface="Times New Roman" pitchFamily="18" charset="0"/>
              </a:rPr>
              <a:t>внутреннего контроля и внутреннего аудита </a:t>
            </a:r>
            <a:br>
              <a:rPr lang="ru-RU" sz="2000" b="1" cap="all" dirty="0" smtClean="0">
                <a:solidFill>
                  <a:srgbClr val="162387"/>
                </a:solidFill>
                <a:latin typeface="Times New Roman" pitchFamily="18" charset="0"/>
              </a:rPr>
            </a:br>
            <a:r>
              <a:rPr lang="ru-RU" sz="2000" b="1" cap="all" dirty="0" smtClean="0">
                <a:solidFill>
                  <a:srgbClr val="162387"/>
                </a:solidFill>
                <a:latin typeface="Times New Roman" pitchFamily="18" charset="0"/>
              </a:rPr>
              <a:t>в органах федерального казначейства</a:t>
            </a:r>
            <a:endParaRPr lang="ru-RU" sz="2000" b="1" cap="all" dirty="0">
              <a:solidFill>
                <a:srgbClr val="162387"/>
              </a:solidFill>
              <a:latin typeface="Times New Roman" pitchFamily="18" charset="0"/>
            </a:endParaRPr>
          </a:p>
        </p:txBody>
      </p:sp>
      <p:sp>
        <p:nvSpPr>
          <p:cNvPr id="2" name="Прямоугольник 1"/>
          <p:cNvSpPr/>
          <p:nvPr/>
        </p:nvSpPr>
        <p:spPr>
          <a:xfrm>
            <a:off x="467544" y="1767007"/>
            <a:ext cx="8496944" cy="1200329"/>
          </a:xfrm>
          <a:prstGeom prst="rect">
            <a:avLst/>
          </a:prstGeom>
        </p:spPr>
        <p:txBody>
          <a:bodyPr wrap="square">
            <a:spAutoFit/>
          </a:bodyPr>
          <a:lstStyle/>
          <a:p>
            <a:pPr algn="just"/>
            <a:r>
              <a:rPr lang="ru-RU" sz="1800" i="1" dirty="0">
                <a:latin typeface="Times New Roman" panose="02020603050405020304" pitchFamily="18" charset="0"/>
                <a:cs typeface="Times New Roman" panose="02020603050405020304" pitchFamily="18" charset="0"/>
              </a:rPr>
              <a:t>Под </a:t>
            </a:r>
            <a:r>
              <a:rPr lang="ru-RU" sz="1800" b="1" i="1" dirty="0">
                <a:latin typeface="Times New Roman" panose="02020603050405020304" pitchFamily="18" charset="0"/>
                <a:cs typeface="Times New Roman" panose="02020603050405020304" pitchFamily="18" charset="0"/>
              </a:rPr>
              <a:t>смежным контролем </a:t>
            </a:r>
            <a:r>
              <a:rPr lang="ru-RU" sz="1800" i="1" dirty="0">
                <a:latin typeface="Times New Roman" panose="02020603050405020304" pitchFamily="18" charset="0"/>
                <a:cs typeface="Times New Roman" panose="02020603050405020304" pitchFamily="18" charset="0"/>
              </a:rPr>
              <a:t>понимается </a:t>
            </a:r>
            <a:r>
              <a:rPr lang="ru-RU" sz="1800" b="1" i="1" dirty="0">
                <a:latin typeface="Times New Roman" panose="02020603050405020304" pitchFamily="18" charset="0"/>
                <a:cs typeface="Times New Roman" panose="02020603050405020304" pitchFamily="18" charset="0"/>
              </a:rPr>
              <a:t>контроль</a:t>
            </a:r>
            <a:r>
              <a:rPr lang="ru-RU" sz="1800" i="1" dirty="0">
                <a:latin typeface="Times New Roman" panose="02020603050405020304" pitchFamily="18" charset="0"/>
                <a:cs typeface="Times New Roman" panose="02020603050405020304" pitchFamily="18" charset="0"/>
              </a:rPr>
              <a:t>, осуществляемый руководителем подразделения сплошным или выборочным способом </a:t>
            </a:r>
            <a:r>
              <a:rPr lang="ru-RU" sz="1800" b="1" i="1" dirty="0">
                <a:latin typeface="Times New Roman" panose="02020603050405020304" pitchFamily="18" charset="0"/>
                <a:cs typeface="Times New Roman" panose="02020603050405020304" pitchFamily="18" charset="0"/>
              </a:rPr>
              <a:t>путем согласования </a:t>
            </a:r>
            <a:r>
              <a:rPr lang="ru-RU" sz="1800" b="1" i="1" dirty="0" smtClean="0">
                <a:latin typeface="Times New Roman" panose="02020603050405020304" pitchFamily="18" charset="0"/>
                <a:cs typeface="Times New Roman" panose="02020603050405020304" pitchFamily="18" charset="0"/>
              </a:rPr>
              <a:t/>
            </a:r>
            <a:br>
              <a:rPr lang="ru-RU" sz="1800" b="1" i="1" dirty="0" smtClean="0">
                <a:latin typeface="Times New Roman" panose="02020603050405020304" pitchFamily="18" charset="0"/>
                <a:cs typeface="Times New Roman" panose="02020603050405020304" pitchFamily="18" charset="0"/>
              </a:rPr>
            </a:br>
            <a:r>
              <a:rPr lang="ru-RU" sz="1800" b="1" i="1" dirty="0" smtClean="0">
                <a:latin typeface="Times New Roman" panose="02020603050405020304" pitchFamily="18" charset="0"/>
                <a:cs typeface="Times New Roman" panose="02020603050405020304" pitchFamily="18" charset="0"/>
              </a:rPr>
              <a:t>или </a:t>
            </a:r>
            <a:r>
              <a:rPr lang="ru-RU" sz="1800" b="1" i="1" dirty="0">
                <a:latin typeface="Times New Roman" panose="02020603050405020304" pitchFamily="18" charset="0"/>
                <a:cs typeface="Times New Roman" panose="02020603050405020304" pitchFamily="18" charset="0"/>
              </a:rPr>
              <a:t>подтверждения операций и действий </a:t>
            </a:r>
            <a:r>
              <a:rPr lang="ru-RU" sz="1800" i="1" dirty="0">
                <a:latin typeface="Times New Roman" panose="02020603050405020304" pitchFamily="18" charset="0"/>
                <a:cs typeface="Times New Roman" panose="02020603050405020304" pitchFamily="18" charset="0"/>
              </a:rPr>
              <a:t>по формированию документов, </a:t>
            </a:r>
            <a:r>
              <a:rPr lang="ru-RU" sz="1800" b="1" i="1" dirty="0">
                <a:latin typeface="Times New Roman" panose="02020603050405020304" pitchFamily="18" charset="0"/>
                <a:cs typeface="Times New Roman" panose="02020603050405020304" pitchFamily="18" charset="0"/>
              </a:rPr>
              <a:t>осуществляемых должностными лицами других структурных подразделений</a:t>
            </a:r>
            <a:r>
              <a:rPr lang="ru-RU" sz="1800" i="1" dirty="0">
                <a:latin typeface="Times New Roman" panose="02020603050405020304" pitchFamily="18" charset="0"/>
                <a:cs typeface="Times New Roman" panose="02020603050405020304" pitchFamily="18" charset="0"/>
              </a:rPr>
              <a:t>.</a:t>
            </a:r>
          </a:p>
        </p:txBody>
      </p:sp>
      <p:sp>
        <p:nvSpPr>
          <p:cNvPr id="3" name="Прямоугольник 2"/>
          <p:cNvSpPr/>
          <p:nvPr/>
        </p:nvSpPr>
        <p:spPr>
          <a:xfrm>
            <a:off x="4283968" y="3429000"/>
            <a:ext cx="4572000" cy="2308324"/>
          </a:xfrm>
          <a:prstGeom prst="rect">
            <a:avLst/>
          </a:prstGeom>
        </p:spPr>
        <p:txBody>
          <a:bodyPr>
            <a:spAutoFit/>
          </a:bodyPr>
          <a:lstStyle/>
          <a:p>
            <a:pPr algn="just"/>
            <a:r>
              <a:rPr lang="ru-RU" sz="1200" u="sng" dirty="0" smtClean="0">
                <a:solidFill>
                  <a:srgbClr val="162387"/>
                </a:solidFill>
                <a:latin typeface="Times New Roman" panose="02020603050405020304" pitchFamily="18" charset="0"/>
                <a:cs typeface="Times New Roman" panose="02020603050405020304" pitchFamily="18" charset="0"/>
                <a:hlinkClick r:id="rId4"/>
              </a:rPr>
              <a:t>Правила </a:t>
            </a:r>
            <a:r>
              <a:rPr lang="ru-RU" sz="1200" u="sng" dirty="0">
                <a:solidFill>
                  <a:srgbClr val="162387"/>
                </a:solidFill>
                <a:latin typeface="Times New Roman" panose="02020603050405020304" pitchFamily="18" charset="0"/>
                <a:cs typeface="Times New Roman" panose="02020603050405020304" pitchFamily="18" charset="0"/>
                <a:hlinkClick r:id="rId4"/>
              </a:rPr>
              <a:t>осуществления главными распорядителями (распорядителями) средств федерального бюджета (бюджета государственного внебюджетного фонда Российской Федерации), главными администраторами (администраторами) доходов федерального бюджета (бюджета государственного внебюджетного фонда Российской Федерации), главными администраторами (администраторами) источников финансирования дефицита федерального бюджета (бюджета государственного внебюджетного фонда Российской Федерации) внутреннего финансового </a:t>
            </a:r>
            <a:r>
              <a:rPr lang="ru-RU" sz="1200" u="sng" dirty="0">
                <a:solidFill>
                  <a:srgbClr val="162387"/>
                </a:solidFill>
                <a:latin typeface="Times New Roman" panose="02020603050405020304" pitchFamily="18" charset="0"/>
                <a:cs typeface="Times New Roman" panose="02020603050405020304" pitchFamily="18" charset="0"/>
                <a:hlinkClick r:id="rId5"/>
              </a:rPr>
              <a:t>контроля и внутреннего финансового </a:t>
            </a:r>
            <a:r>
              <a:rPr lang="ru-RU" sz="1200" u="sng" dirty="0" smtClean="0">
                <a:solidFill>
                  <a:srgbClr val="162387"/>
                </a:solidFill>
                <a:latin typeface="Times New Roman" panose="02020603050405020304" pitchFamily="18" charset="0"/>
                <a:cs typeface="Times New Roman" panose="02020603050405020304" pitchFamily="18" charset="0"/>
                <a:hlinkClick r:id="rId5"/>
              </a:rPr>
              <a:t>аудита, утвержденные постановлением Правительства РФ от 17.03.2014 № 193 (ред. от 23.04.2016)</a:t>
            </a:r>
            <a:endParaRPr lang="ru-RU" sz="1200" u="sng" dirty="0">
              <a:solidFill>
                <a:srgbClr val="162387"/>
              </a:solidFill>
              <a:latin typeface="Times New Roman" panose="02020603050405020304" pitchFamily="18" charset="0"/>
              <a:cs typeface="Times New Roman" panose="02020603050405020304" pitchFamily="18" charset="0"/>
              <a:hlinkClick r:id="rId5"/>
            </a:endParaRPr>
          </a:p>
        </p:txBody>
      </p:sp>
    </p:spTree>
    <p:extLst>
      <p:ext uri="{BB962C8B-B14F-4D97-AF65-F5344CB8AC3E}">
        <p14:creationId xmlns:p14="http://schemas.microsoft.com/office/powerpoint/2010/main" val="3102483231"/>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Номер слайда 3"/>
          <p:cNvSpPr txBox="1">
            <a:spLocks/>
          </p:cNvSpPr>
          <p:nvPr/>
        </p:nvSpPr>
        <p:spPr>
          <a:xfrm>
            <a:off x="6553200" y="6229464"/>
            <a:ext cx="2133600" cy="365125"/>
          </a:xfrm>
          <a:prstGeom prst="rect">
            <a:avLst/>
          </a:prstGeom>
        </p:spPr>
        <p:txBody>
          <a:bodyPr vert="horz" lIns="91440" tIns="45720" rIns="91440" bIns="45720" rtlCol="0" anchor="ctr"/>
          <a:lstStyle>
            <a:defPPr>
              <a:defRPr lang="ru-RU"/>
            </a:defPPr>
            <a:lvl1pPr algn="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14</a:t>
            </a:fld>
            <a:endParaRPr lang="ru-RU"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251520" y="1196752"/>
            <a:ext cx="8496944" cy="5016758"/>
          </a:xfrm>
          <a:prstGeom prst="rect">
            <a:avLst/>
          </a:prstGeom>
          <a:noFill/>
        </p:spPr>
        <p:txBody>
          <a:bodyPr wrap="square" rtlCol="0">
            <a:spAutoFit/>
          </a:bodyPr>
          <a:lstStyle/>
          <a:p>
            <a:pPr marL="285750" indent="-285750" algn="just">
              <a:spcBef>
                <a:spcPts val="1200"/>
              </a:spcBef>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существенно расширен понятийный аппарат</a:t>
            </a:r>
          </a:p>
          <a:p>
            <a:pPr marL="285750" indent="-285750" algn="just">
              <a:spcBef>
                <a:spcPts val="1200"/>
              </a:spcBef>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уточнены сроки проведения отдельных мероприятий в ходе подготовки и проведения проверок</a:t>
            </a:r>
          </a:p>
          <a:p>
            <a:pPr marL="285750" indent="-285750" algn="just">
              <a:spcBef>
                <a:spcPts val="1200"/>
              </a:spcBef>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расширен перечень информации, используемой для планирования контрольно-аудиторской деятельности, с учетом риск-ориентированного подхода к контролю и аудиту</a:t>
            </a:r>
          </a:p>
          <a:p>
            <a:pPr marL="285750" indent="-285750" algn="just">
              <a:spcBef>
                <a:spcPts val="1200"/>
              </a:spcBef>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дополнительно регламентированы отдельные вопросы в соответствии с поступившими предложениями территориальных органов Федерального казначейства</a:t>
            </a:r>
          </a:p>
          <a:p>
            <a:pPr marL="285750" indent="-285750" algn="just">
              <a:spcBef>
                <a:spcPts val="1200"/>
              </a:spcBef>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уточнены права и обязанности участников контрольных и аудиторских мероприятий</a:t>
            </a:r>
          </a:p>
          <a:p>
            <a:pPr marL="285750" indent="-285750" algn="just">
              <a:spcBef>
                <a:spcPts val="1200"/>
              </a:spcBef>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предусмотрено включение в отчетность по результатам контрольной и аудиторской деятельности информации о систематических нарушениях, их динамике, предложений по предупреждению таких нарушений в дальнейшей деятельности</a:t>
            </a:r>
            <a:endParaRPr lang="ru-RU" sz="1800" dirty="0">
              <a:latin typeface="Times New Roman" panose="02020603050405020304" pitchFamily="18" charset="0"/>
              <a:cs typeface="Times New Roman" panose="02020603050405020304" pitchFamily="18" charset="0"/>
            </a:endParaRPr>
          </a:p>
        </p:txBody>
      </p:sp>
      <p:sp>
        <p:nvSpPr>
          <p:cNvPr id="13" name="Rectangle 2"/>
          <p:cNvSpPr txBox="1">
            <a:spLocks/>
          </p:cNvSpPr>
          <p:nvPr/>
        </p:nvSpPr>
        <p:spPr bwMode="auto">
          <a:xfrm>
            <a:off x="179512" y="-27384"/>
            <a:ext cx="8712968"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СТАНДАРТЫ ВНУТРЕННЕГО КОНТРОЛЯ И ВНУТРЕННЕГО </a:t>
            </a:r>
            <a:r>
              <a:rPr lang="ru-RU" sz="2000" b="1" dirty="0" smtClean="0">
                <a:solidFill>
                  <a:schemeClr val="bg1">
                    <a:lumMod val="95000"/>
                  </a:schemeClr>
                </a:solidFill>
                <a:latin typeface="Times New Roman" pitchFamily="18" charset="0"/>
              </a:rPr>
              <a:t>А</a:t>
            </a:r>
            <a:r>
              <a:rPr lang="ru-RU" sz="2000" b="1" dirty="0" smtClean="0">
                <a:solidFill>
                  <a:srgbClr val="162387"/>
                </a:solidFill>
                <a:latin typeface="Times New Roman" pitchFamily="18" charset="0"/>
              </a:rPr>
              <a:t>УДИТА, ПРИМЕНЯЕМЫЕ КОНТРОЛЬНО-АУДИТОРСКИМИ </a:t>
            </a:r>
            <a:r>
              <a:rPr lang="ru-RU" sz="2000" b="1" dirty="0" smtClean="0">
                <a:solidFill>
                  <a:schemeClr val="bg1"/>
                </a:solidFill>
                <a:latin typeface="Times New Roman" pitchFamily="18" charset="0"/>
              </a:rPr>
              <a:t>ПОД</a:t>
            </a:r>
            <a:r>
              <a:rPr lang="ru-RU" sz="2000" b="1" dirty="0" smtClean="0">
                <a:solidFill>
                  <a:srgbClr val="162387"/>
                </a:solidFill>
                <a:latin typeface="Times New Roman" pitchFamily="18" charset="0"/>
              </a:rPr>
              <a:t>РАЗДЕЛЕНИЯМИ ФЕДЕРАЛЬНОГО КАЗНАЧЕЙСТВА…</a:t>
            </a:r>
            <a:endParaRPr lang="ru-RU" sz="2000" b="1" dirty="0">
              <a:solidFill>
                <a:srgbClr val="162387"/>
              </a:solidFill>
              <a:latin typeface="Times New Roman" pitchFamily="18" charset="0"/>
            </a:endParaRPr>
          </a:p>
        </p:txBody>
      </p:sp>
    </p:spTree>
    <p:extLst>
      <p:ext uri="{BB962C8B-B14F-4D97-AF65-F5344CB8AC3E}">
        <p14:creationId xmlns:p14="http://schemas.microsoft.com/office/powerpoint/2010/main" val="1866996371"/>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15</a:t>
            </a:fld>
            <a:endParaRPr lang="ru-RU"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79512" y="3645024"/>
            <a:ext cx="2016224" cy="1080120"/>
          </a:xfrm>
          <a:prstGeom prst="rect">
            <a:avLst/>
          </a:prstGeom>
          <a:solidFill>
            <a:srgbClr val="BCF1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rgbClr val="162387"/>
                </a:solidFill>
                <a:latin typeface="Times New Roman" panose="02020603050405020304" pitchFamily="18" charset="0"/>
                <a:cs typeface="Times New Roman" panose="02020603050405020304" pitchFamily="18" charset="0"/>
              </a:rPr>
              <a:t>Перечень возможных (основных) нарушений </a:t>
            </a:r>
          </a:p>
          <a:p>
            <a:pPr algn="ctr"/>
            <a:r>
              <a:rPr lang="ru-RU" sz="1400" b="1" dirty="0" smtClean="0">
                <a:solidFill>
                  <a:srgbClr val="162387"/>
                </a:solidFill>
                <a:latin typeface="Times New Roman" panose="02020603050405020304" pitchFamily="18" charset="0"/>
                <a:cs typeface="Times New Roman" panose="02020603050405020304" pitchFamily="18" charset="0"/>
              </a:rPr>
              <a:t>в деятельности УФК</a:t>
            </a:r>
            <a:endParaRPr lang="ru-RU" sz="1400" b="1" dirty="0">
              <a:solidFill>
                <a:srgbClr val="162387"/>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79512" y="1196752"/>
            <a:ext cx="2016224" cy="1080120"/>
          </a:xfrm>
          <a:prstGeom prst="rect">
            <a:avLst/>
          </a:prstGeom>
          <a:solidFill>
            <a:srgbClr val="BCF1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rgbClr val="162387"/>
                </a:solidFill>
                <a:latin typeface="Times New Roman" panose="02020603050405020304" pitchFamily="18" charset="0"/>
                <a:cs typeface="Times New Roman" panose="02020603050405020304" pitchFamily="18" charset="0"/>
              </a:rPr>
              <a:t>Типовая программа проверки деятельности УФК</a:t>
            </a:r>
            <a:endParaRPr lang="ru-RU" sz="1400" b="1" dirty="0">
              <a:solidFill>
                <a:srgbClr val="162387"/>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179512" y="2425874"/>
            <a:ext cx="2016224" cy="1080120"/>
          </a:xfrm>
          <a:prstGeom prst="rect">
            <a:avLst/>
          </a:prstGeom>
          <a:solidFill>
            <a:srgbClr val="BCF1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rgbClr val="162387"/>
                </a:solidFill>
                <a:latin typeface="Times New Roman" panose="02020603050405020304" pitchFamily="18" charset="0"/>
                <a:cs typeface="Times New Roman" panose="02020603050405020304" pitchFamily="18" charset="0"/>
              </a:rPr>
              <a:t>Типовая программа проверки деятельности </a:t>
            </a:r>
          </a:p>
          <a:p>
            <a:pPr algn="ctr"/>
            <a:r>
              <a:rPr lang="ru-RU" sz="1400" b="1" dirty="0" smtClean="0">
                <a:solidFill>
                  <a:srgbClr val="162387"/>
                </a:solidFill>
                <a:latin typeface="Times New Roman" panose="02020603050405020304" pitchFamily="18" charset="0"/>
                <a:cs typeface="Times New Roman" panose="02020603050405020304" pitchFamily="18" charset="0"/>
              </a:rPr>
              <a:t>МОУ ФК</a:t>
            </a:r>
            <a:endParaRPr lang="ru-RU" sz="1400" b="1" dirty="0">
              <a:solidFill>
                <a:srgbClr val="162387"/>
              </a:solidFill>
              <a:latin typeface="Times New Roman" panose="02020603050405020304" pitchFamily="18" charset="0"/>
              <a:cs typeface="Times New Roman" panose="02020603050405020304" pitchFamily="18" charset="0"/>
            </a:endParaRPr>
          </a:p>
        </p:txBody>
      </p:sp>
      <p:sp>
        <p:nvSpPr>
          <p:cNvPr id="12" name="Прямоугольник 11"/>
          <p:cNvSpPr/>
          <p:nvPr/>
        </p:nvSpPr>
        <p:spPr>
          <a:xfrm>
            <a:off x="179512" y="4874493"/>
            <a:ext cx="2016224" cy="1080120"/>
          </a:xfrm>
          <a:prstGeom prst="rect">
            <a:avLst/>
          </a:prstGeom>
          <a:solidFill>
            <a:srgbClr val="BCF1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rgbClr val="162387"/>
                </a:solidFill>
                <a:latin typeface="Times New Roman" panose="02020603050405020304" pitchFamily="18" charset="0"/>
                <a:cs typeface="Times New Roman" panose="02020603050405020304" pitchFamily="18" charset="0"/>
              </a:rPr>
              <a:t>Перечень возможных (основных) нарушений </a:t>
            </a:r>
          </a:p>
          <a:p>
            <a:pPr algn="ctr"/>
            <a:r>
              <a:rPr lang="ru-RU" sz="1400" b="1" dirty="0" smtClean="0">
                <a:solidFill>
                  <a:srgbClr val="162387"/>
                </a:solidFill>
                <a:latin typeface="Times New Roman" panose="02020603050405020304" pitchFamily="18" charset="0"/>
                <a:cs typeface="Times New Roman" panose="02020603050405020304" pitchFamily="18" charset="0"/>
              </a:rPr>
              <a:t>в деятельности </a:t>
            </a:r>
          </a:p>
          <a:p>
            <a:pPr algn="ctr"/>
            <a:r>
              <a:rPr lang="ru-RU" sz="1400" b="1" dirty="0" smtClean="0">
                <a:solidFill>
                  <a:srgbClr val="162387"/>
                </a:solidFill>
                <a:latin typeface="Times New Roman" panose="02020603050405020304" pitchFamily="18" charset="0"/>
                <a:cs typeface="Times New Roman" panose="02020603050405020304" pitchFamily="18" charset="0"/>
              </a:rPr>
              <a:t>МОУ ФК</a:t>
            </a:r>
            <a:endParaRPr lang="ru-RU" sz="1400" b="1" dirty="0">
              <a:solidFill>
                <a:srgbClr val="162387"/>
              </a:solidFill>
              <a:latin typeface="Times New Roman" panose="02020603050405020304" pitchFamily="18" charset="0"/>
              <a:cs typeface="Times New Roman" panose="02020603050405020304" pitchFamily="18" charset="0"/>
            </a:endParaRPr>
          </a:p>
        </p:txBody>
      </p:sp>
      <p:cxnSp>
        <p:nvCxnSpPr>
          <p:cNvPr id="13" name="Прямая соединительная линия 12"/>
          <p:cNvCxnSpPr/>
          <p:nvPr/>
        </p:nvCxnSpPr>
        <p:spPr>
          <a:xfrm>
            <a:off x="2411760" y="1052736"/>
            <a:ext cx="0" cy="5328592"/>
          </a:xfrm>
          <a:prstGeom prst="line">
            <a:avLst/>
          </a:prstGeom>
          <a:ln w="31750">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14" name="Прямоугольник 13"/>
          <p:cNvSpPr/>
          <p:nvPr/>
        </p:nvSpPr>
        <p:spPr>
          <a:xfrm>
            <a:off x="2627784" y="1196752"/>
            <a:ext cx="720080" cy="4757861"/>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800" b="1" dirty="0" smtClean="0">
                <a:solidFill>
                  <a:srgbClr val="162387"/>
                </a:solidFill>
                <a:latin typeface="Times New Roman" panose="02020603050405020304" pitchFamily="18" charset="0"/>
                <a:cs typeface="Times New Roman" panose="02020603050405020304" pitchFamily="18" charset="0"/>
              </a:rPr>
              <a:t>Ежегодная актуализация </a:t>
            </a:r>
          </a:p>
          <a:p>
            <a:pPr algn="ctr"/>
            <a:r>
              <a:rPr lang="ru-RU" sz="1800" b="1" dirty="0" smtClean="0">
                <a:solidFill>
                  <a:srgbClr val="162387"/>
                </a:solidFill>
                <a:latin typeface="Times New Roman" panose="02020603050405020304" pitchFamily="18" charset="0"/>
                <a:cs typeface="Times New Roman" panose="02020603050405020304" pitchFamily="18" charset="0"/>
              </a:rPr>
              <a:t>в связи с изменением законодательства </a:t>
            </a:r>
            <a:endParaRPr lang="ru-RU" sz="1800" b="1" dirty="0">
              <a:solidFill>
                <a:srgbClr val="162387"/>
              </a:solidFill>
              <a:latin typeface="Times New Roman" panose="02020603050405020304" pitchFamily="18" charset="0"/>
              <a:cs typeface="Times New Roman" panose="02020603050405020304" pitchFamily="18" charset="0"/>
            </a:endParaRPr>
          </a:p>
        </p:txBody>
      </p:sp>
      <p:cxnSp>
        <p:nvCxnSpPr>
          <p:cNvPr id="15" name="Прямая соединительная линия 14"/>
          <p:cNvCxnSpPr/>
          <p:nvPr/>
        </p:nvCxnSpPr>
        <p:spPr>
          <a:xfrm>
            <a:off x="3491880" y="1052736"/>
            <a:ext cx="0" cy="5328592"/>
          </a:xfrm>
          <a:prstGeom prst="line">
            <a:avLst/>
          </a:prstGeom>
          <a:ln w="31750">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16" name="Прямоугольник 15"/>
          <p:cNvSpPr/>
          <p:nvPr/>
        </p:nvSpPr>
        <p:spPr>
          <a:xfrm>
            <a:off x="3635896" y="1196752"/>
            <a:ext cx="936104" cy="4757861"/>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800" b="1" dirty="0" smtClean="0">
                <a:solidFill>
                  <a:srgbClr val="162387"/>
                </a:solidFill>
                <a:latin typeface="Times New Roman" panose="02020603050405020304" pitchFamily="18" charset="0"/>
                <a:cs typeface="Times New Roman" panose="02020603050405020304" pitchFamily="18" charset="0"/>
              </a:rPr>
              <a:t>Учтены вопросы предоставления бюджетных кредитов </a:t>
            </a:r>
            <a:endParaRPr lang="ru-RU" sz="1800" b="1" dirty="0">
              <a:solidFill>
                <a:srgbClr val="162387"/>
              </a:solidFill>
              <a:latin typeface="Times New Roman" panose="02020603050405020304" pitchFamily="18" charset="0"/>
              <a:cs typeface="Times New Roman" panose="02020603050405020304" pitchFamily="18" charset="0"/>
            </a:endParaRPr>
          </a:p>
        </p:txBody>
      </p:sp>
      <p:sp>
        <p:nvSpPr>
          <p:cNvPr id="17" name="Прямоугольник 16"/>
          <p:cNvSpPr/>
          <p:nvPr/>
        </p:nvSpPr>
        <p:spPr>
          <a:xfrm>
            <a:off x="4644008" y="1196752"/>
            <a:ext cx="936104" cy="4757861"/>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800" b="1" dirty="0" smtClean="0">
                <a:solidFill>
                  <a:srgbClr val="162387"/>
                </a:solidFill>
                <a:latin typeface="Times New Roman" panose="02020603050405020304" pitchFamily="18" charset="0"/>
                <a:cs typeface="Times New Roman" panose="02020603050405020304" pitchFamily="18" charset="0"/>
              </a:rPr>
              <a:t>Учтены изменения законодательства </a:t>
            </a:r>
          </a:p>
          <a:p>
            <a:pPr algn="ctr"/>
            <a:r>
              <a:rPr lang="ru-RU" sz="1800" b="1" dirty="0" smtClean="0">
                <a:solidFill>
                  <a:srgbClr val="162387"/>
                </a:solidFill>
                <a:latin typeface="Times New Roman" panose="02020603050405020304" pitchFamily="18" charset="0"/>
                <a:cs typeface="Times New Roman" panose="02020603050405020304" pitchFamily="18" charset="0"/>
              </a:rPr>
              <a:t>в сфере закупок товаров, работ, услуг</a:t>
            </a:r>
            <a:endParaRPr lang="ru-RU" sz="1800" b="1" dirty="0">
              <a:solidFill>
                <a:srgbClr val="162387"/>
              </a:solidFill>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5652120" y="1196752"/>
            <a:ext cx="936104" cy="4757861"/>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800" b="1" dirty="0" smtClean="0">
                <a:solidFill>
                  <a:srgbClr val="162387"/>
                </a:solidFill>
                <a:latin typeface="Times New Roman" panose="02020603050405020304" pitchFamily="18" charset="0"/>
                <a:cs typeface="Times New Roman" panose="02020603050405020304" pitchFamily="18" charset="0"/>
              </a:rPr>
              <a:t>Включены положения по организации судебной работы и мониторингу </a:t>
            </a:r>
            <a:r>
              <a:rPr lang="ru-RU" sz="1800" b="1" dirty="0" err="1" smtClean="0">
                <a:solidFill>
                  <a:srgbClr val="162387"/>
                </a:solidFill>
                <a:latin typeface="Times New Roman" panose="02020603050405020304" pitchFamily="18" charset="0"/>
                <a:cs typeface="Times New Roman" panose="02020603050405020304" pitchFamily="18" charset="0"/>
              </a:rPr>
              <a:t>правоприменения</a:t>
            </a:r>
            <a:endParaRPr lang="ru-RU" sz="1800" b="1" dirty="0">
              <a:solidFill>
                <a:srgbClr val="162387"/>
              </a:solidFill>
              <a:latin typeface="Times New Roman" panose="02020603050405020304" pitchFamily="18" charset="0"/>
              <a:cs typeface="Times New Roman" panose="02020603050405020304" pitchFamily="18" charset="0"/>
            </a:endParaRPr>
          </a:p>
        </p:txBody>
      </p:sp>
      <p:cxnSp>
        <p:nvCxnSpPr>
          <p:cNvPr id="19" name="Прямая соединительная линия 18"/>
          <p:cNvCxnSpPr/>
          <p:nvPr/>
        </p:nvCxnSpPr>
        <p:spPr>
          <a:xfrm>
            <a:off x="6660232" y="1031250"/>
            <a:ext cx="0" cy="5328592"/>
          </a:xfrm>
          <a:prstGeom prst="line">
            <a:avLst/>
          </a:prstGeom>
          <a:ln w="31750">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20" name="Прямоугольник 19"/>
          <p:cNvSpPr/>
          <p:nvPr/>
        </p:nvSpPr>
        <p:spPr>
          <a:xfrm>
            <a:off x="6732240" y="1191419"/>
            <a:ext cx="936104" cy="4757861"/>
          </a:xfrm>
          <a:prstGeom prst="rect">
            <a:avLst/>
          </a:prstGeom>
          <a:solidFill>
            <a:srgbClr val="F8FFB3"/>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800" b="1" dirty="0" smtClean="0">
                <a:solidFill>
                  <a:srgbClr val="162387"/>
                </a:solidFill>
                <a:latin typeface="Times New Roman" panose="02020603050405020304" pitchFamily="18" charset="0"/>
                <a:cs typeface="Times New Roman" panose="02020603050405020304" pitchFamily="18" charset="0"/>
              </a:rPr>
              <a:t>Разработаны классификаторы внутренних (операционных) рисков по направлениям деятельности </a:t>
            </a:r>
            <a:endParaRPr lang="ru-RU" sz="1800" b="1" dirty="0">
              <a:solidFill>
                <a:srgbClr val="162387"/>
              </a:solidFill>
              <a:latin typeface="Times New Roman" panose="02020603050405020304" pitchFamily="18" charset="0"/>
              <a:cs typeface="Times New Roman" panose="02020603050405020304" pitchFamily="18" charset="0"/>
            </a:endParaRPr>
          </a:p>
        </p:txBody>
      </p:sp>
      <p:cxnSp>
        <p:nvCxnSpPr>
          <p:cNvPr id="21" name="Прямая со стрелкой 20"/>
          <p:cNvCxnSpPr/>
          <p:nvPr/>
        </p:nvCxnSpPr>
        <p:spPr>
          <a:xfrm>
            <a:off x="2411760" y="6453336"/>
            <a:ext cx="6552728" cy="0"/>
          </a:xfrm>
          <a:prstGeom prst="straightConnector1">
            <a:avLst/>
          </a:prstGeom>
          <a:ln w="38100">
            <a:solidFill>
              <a:srgbClr val="162387"/>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339752" y="5970766"/>
            <a:ext cx="1296144" cy="338554"/>
          </a:xfrm>
          <a:prstGeom prst="rect">
            <a:avLst/>
          </a:prstGeom>
          <a:noFill/>
        </p:spPr>
        <p:txBody>
          <a:bodyPr wrap="square" rtlCol="0">
            <a:spAutoFit/>
          </a:bodyPr>
          <a:lstStyle/>
          <a:p>
            <a:pPr algn="ctr"/>
            <a:r>
              <a:rPr lang="ru-RU" sz="1600" dirty="0" smtClean="0">
                <a:latin typeface="Times New Roman" panose="02020603050405020304" pitchFamily="18" charset="0"/>
                <a:cs typeface="Times New Roman" panose="02020603050405020304" pitchFamily="18" charset="0"/>
              </a:rPr>
              <a:t>2014 год</a:t>
            </a:r>
            <a:endParaRPr lang="ru-RU" sz="1600" dirty="0">
              <a:latin typeface="Times New Roman" panose="02020603050405020304" pitchFamily="18" charset="0"/>
              <a:cs typeface="Times New Roman" panose="02020603050405020304" pitchFamily="18" charset="0"/>
            </a:endParaRPr>
          </a:p>
        </p:txBody>
      </p:sp>
      <p:sp>
        <p:nvSpPr>
          <p:cNvPr id="23" name="TextBox 22"/>
          <p:cNvSpPr txBox="1"/>
          <p:nvPr/>
        </p:nvSpPr>
        <p:spPr>
          <a:xfrm>
            <a:off x="3563888" y="5970766"/>
            <a:ext cx="3096344" cy="338554"/>
          </a:xfrm>
          <a:prstGeom prst="rect">
            <a:avLst/>
          </a:prstGeom>
          <a:noFill/>
        </p:spPr>
        <p:txBody>
          <a:bodyPr wrap="square" rtlCol="0">
            <a:spAutoFit/>
          </a:bodyPr>
          <a:lstStyle/>
          <a:p>
            <a:pPr algn="ctr"/>
            <a:r>
              <a:rPr lang="en-US" sz="1600" dirty="0" smtClean="0">
                <a:latin typeface="Times New Roman" panose="02020603050405020304" pitchFamily="18" charset="0"/>
                <a:cs typeface="Times New Roman" panose="02020603050405020304" pitchFamily="18" charset="0"/>
              </a:rPr>
              <a:t>I</a:t>
            </a:r>
            <a:r>
              <a:rPr lang="ru-RU" sz="1600" dirty="0" smtClean="0">
                <a:latin typeface="Times New Roman" panose="02020603050405020304" pitchFamily="18" charset="0"/>
                <a:cs typeface="Times New Roman" panose="02020603050405020304" pitchFamily="18" charset="0"/>
              </a:rPr>
              <a:t> полугодие 2015 года</a:t>
            </a:r>
            <a:endParaRPr lang="ru-RU" sz="16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5652120" y="5940569"/>
            <a:ext cx="3096344" cy="584775"/>
          </a:xfrm>
          <a:prstGeom prst="rect">
            <a:avLst/>
          </a:prstGeom>
          <a:noFill/>
        </p:spPr>
        <p:txBody>
          <a:bodyPr wrap="square" rtlCol="0">
            <a:spAutoFit/>
          </a:bodyPr>
          <a:lstStyle/>
          <a:p>
            <a:pPr algn="ctr"/>
            <a:r>
              <a:rPr lang="en-US" sz="1600" dirty="0" smtClean="0">
                <a:latin typeface="Times New Roman" panose="02020603050405020304" pitchFamily="18" charset="0"/>
                <a:cs typeface="Times New Roman" panose="02020603050405020304" pitchFamily="18" charset="0"/>
              </a:rPr>
              <a:t>II</a:t>
            </a:r>
            <a:r>
              <a:rPr lang="ru-RU" sz="1600" dirty="0" smtClean="0">
                <a:latin typeface="Times New Roman" panose="02020603050405020304" pitchFamily="18" charset="0"/>
                <a:cs typeface="Times New Roman" panose="02020603050405020304" pitchFamily="18" charset="0"/>
              </a:rPr>
              <a:t> полугодие </a:t>
            </a:r>
          </a:p>
          <a:p>
            <a:pPr algn="ctr"/>
            <a:r>
              <a:rPr lang="ru-RU" sz="1600" dirty="0" smtClean="0">
                <a:latin typeface="Times New Roman" panose="02020603050405020304" pitchFamily="18" charset="0"/>
                <a:cs typeface="Times New Roman" panose="02020603050405020304" pitchFamily="18" charset="0"/>
              </a:rPr>
              <a:t>2015 года</a:t>
            </a:r>
            <a:endParaRPr lang="ru-RU" sz="1600" dirty="0">
              <a:latin typeface="Times New Roman" panose="02020603050405020304" pitchFamily="18" charset="0"/>
              <a:cs typeface="Times New Roman" panose="02020603050405020304" pitchFamily="18" charset="0"/>
            </a:endParaRPr>
          </a:p>
        </p:txBody>
      </p:sp>
      <p:cxnSp>
        <p:nvCxnSpPr>
          <p:cNvPr id="25" name="Прямая соединительная линия 24"/>
          <p:cNvCxnSpPr/>
          <p:nvPr/>
        </p:nvCxnSpPr>
        <p:spPr>
          <a:xfrm>
            <a:off x="7740352" y="1052736"/>
            <a:ext cx="0" cy="5328592"/>
          </a:xfrm>
          <a:prstGeom prst="line">
            <a:avLst/>
          </a:prstGeom>
          <a:ln w="31750">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26" name="Прямоугольник 25"/>
          <p:cNvSpPr/>
          <p:nvPr/>
        </p:nvSpPr>
        <p:spPr>
          <a:xfrm>
            <a:off x="7820744" y="1196752"/>
            <a:ext cx="936104" cy="4757861"/>
          </a:xfrm>
          <a:prstGeom prst="rect">
            <a:avLst/>
          </a:prstGeom>
          <a:solidFill>
            <a:srgbClr val="F8FFB3"/>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800" b="1" dirty="0" smtClean="0">
                <a:solidFill>
                  <a:srgbClr val="162387"/>
                </a:solidFill>
                <a:latin typeface="Times New Roman" panose="02020603050405020304" pitchFamily="18" charset="0"/>
                <a:cs typeface="Times New Roman" panose="02020603050405020304" pitchFamily="18" charset="0"/>
              </a:rPr>
              <a:t>Внедрены классификаторы внутренних (операционных) рисков по направлениям деятельности </a:t>
            </a:r>
            <a:endParaRPr lang="ru-RU" sz="1800" b="1" dirty="0">
              <a:solidFill>
                <a:srgbClr val="162387"/>
              </a:solidFill>
              <a:latin typeface="Times New Roman" panose="02020603050405020304" pitchFamily="18" charset="0"/>
              <a:cs typeface="Times New Roman" panose="02020603050405020304" pitchFamily="18" charset="0"/>
            </a:endParaRPr>
          </a:p>
        </p:txBody>
      </p:sp>
      <p:sp>
        <p:nvSpPr>
          <p:cNvPr id="27" name="TextBox 26"/>
          <p:cNvSpPr txBox="1"/>
          <p:nvPr/>
        </p:nvSpPr>
        <p:spPr>
          <a:xfrm>
            <a:off x="7668344" y="5949280"/>
            <a:ext cx="1296144" cy="338554"/>
          </a:xfrm>
          <a:prstGeom prst="rect">
            <a:avLst/>
          </a:prstGeom>
          <a:noFill/>
        </p:spPr>
        <p:txBody>
          <a:bodyPr wrap="square" rtlCol="0">
            <a:spAutoFit/>
          </a:bodyPr>
          <a:lstStyle/>
          <a:p>
            <a:pPr algn="ctr"/>
            <a:r>
              <a:rPr lang="ru-RU" sz="1600" dirty="0" smtClean="0">
                <a:latin typeface="Times New Roman" panose="02020603050405020304" pitchFamily="18" charset="0"/>
                <a:cs typeface="Times New Roman" panose="02020603050405020304" pitchFamily="18" charset="0"/>
              </a:rPr>
              <a:t>2016 год</a:t>
            </a:r>
            <a:endParaRPr lang="ru-RU" sz="1600" dirty="0">
              <a:latin typeface="Times New Roman" panose="02020603050405020304" pitchFamily="18" charset="0"/>
              <a:cs typeface="Times New Roman" panose="02020603050405020304" pitchFamily="18" charset="0"/>
            </a:endParaRPr>
          </a:p>
        </p:txBody>
      </p:sp>
      <p:sp>
        <p:nvSpPr>
          <p:cNvPr id="28" name="Rectangle 2"/>
          <p:cNvSpPr txBox="1">
            <a:spLocks/>
          </p:cNvSpPr>
          <p:nvPr/>
        </p:nvSpPr>
        <p:spPr bwMode="auto">
          <a:xfrm>
            <a:off x="251520" y="-27384"/>
            <a:ext cx="8712968"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АКТУАЛИЗАЦИЯ ТИПОВЫХ ДОКУМЕНТОВ  </a:t>
            </a:r>
          </a:p>
          <a:p>
            <a:pPr algn="ctr" eaLnBrk="0" hangingPunct="0"/>
            <a:r>
              <a:rPr lang="ru-RU" sz="2000" b="1" dirty="0" smtClean="0">
                <a:solidFill>
                  <a:srgbClr val="162387"/>
                </a:solidFill>
                <a:latin typeface="Times New Roman" pitchFamily="18" charset="0"/>
              </a:rPr>
              <a:t>В ЦЕЛЯХ ОСУЩЕСТВЛЕНИЯ </a:t>
            </a:r>
            <a:br>
              <a:rPr lang="ru-RU" sz="2000" b="1" dirty="0" smtClean="0">
                <a:solidFill>
                  <a:srgbClr val="162387"/>
                </a:solidFill>
                <a:latin typeface="Times New Roman" pitchFamily="18" charset="0"/>
              </a:rPr>
            </a:br>
            <a:r>
              <a:rPr lang="ru-RU" sz="2000" b="1" dirty="0" smtClean="0">
                <a:solidFill>
                  <a:schemeClr val="bg1"/>
                </a:solidFill>
                <a:latin typeface="Times New Roman" pitchFamily="18" charset="0"/>
              </a:rPr>
              <a:t>ВН</a:t>
            </a:r>
            <a:r>
              <a:rPr lang="ru-RU" sz="2000" b="1" dirty="0" smtClean="0">
                <a:solidFill>
                  <a:srgbClr val="162387"/>
                </a:solidFill>
                <a:latin typeface="Times New Roman" pitchFamily="18" charset="0"/>
              </a:rPr>
              <a:t>УТРЕННЕГО КОНТРОЛЯ И ВНУТРЕННЕГО АУДИТА</a:t>
            </a:r>
            <a:endParaRPr lang="ru-RU" sz="2000" b="1" dirty="0">
              <a:solidFill>
                <a:srgbClr val="162387"/>
              </a:solidFill>
              <a:latin typeface="Times New Roman" pitchFamily="18" charset="0"/>
            </a:endParaRPr>
          </a:p>
        </p:txBody>
      </p:sp>
    </p:spTree>
    <p:extLst>
      <p:ext uri="{BB962C8B-B14F-4D97-AF65-F5344CB8AC3E}">
        <p14:creationId xmlns:p14="http://schemas.microsoft.com/office/powerpoint/2010/main" val="1221669262"/>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16</a:t>
            </a:fld>
            <a:endParaRPr lang="ru-RU" dirty="0">
              <a:latin typeface="Times New Roman" panose="02020603050405020304" pitchFamily="18" charset="0"/>
              <a:cs typeface="Times New Roman" panose="02020603050405020304" pitchFamily="18" charset="0"/>
            </a:endParaRPr>
          </a:p>
        </p:txBody>
      </p:sp>
      <p:sp>
        <p:nvSpPr>
          <p:cNvPr id="37" name="Rectangle 2"/>
          <p:cNvSpPr txBox="1">
            <a:spLocks/>
          </p:cNvSpPr>
          <p:nvPr/>
        </p:nvSpPr>
        <p:spPr bwMode="auto">
          <a:xfrm>
            <a:off x="500034" y="44624"/>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СТАНДАРТ ОСУЩЕСТВЛЕНИЯ </a:t>
            </a:r>
          </a:p>
          <a:p>
            <a:pPr algn="ctr" eaLnBrk="0" hangingPunct="0"/>
            <a:r>
              <a:rPr lang="ru-RU" sz="2000" b="1" dirty="0" smtClean="0">
                <a:solidFill>
                  <a:srgbClr val="162387"/>
                </a:solidFill>
                <a:latin typeface="Times New Roman" pitchFamily="18" charset="0"/>
              </a:rPr>
              <a:t>ПОСЛЕДУЮЩЕГО ОПЕРАТИВНОГО  ВНУТРЕННЕГО </a:t>
            </a:r>
          </a:p>
          <a:p>
            <a:pPr algn="ctr" eaLnBrk="0" hangingPunct="0"/>
            <a:r>
              <a:rPr lang="ru-RU" sz="2000" b="1" dirty="0" smtClean="0">
                <a:solidFill>
                  <a:srgbClr val="162387"/>
                </a:solidFill>
                <a:latin typeface="Times New Roman" pitchFamily="18" charset="0"/>
              </a:rPr>
              <a:t>АВТОМАТИЗИРОВАННОГО КОНТРОЛЯ </a:t>
            </a:r>
            <a:endParaRPr lang="ru-RU" sz="2000" b="1" dirty="0">
              <a:solidFill>
                <a:srgbClr val="162387"/>
              </a:solidFill>
              <a:latin typeface="Times New Roman" pitchFamily="18" charset="0"/>
            </a:endParaRPr>
          </a:p>
        </p:txBody>
      </p:sp>
      <p:sp>
        <p:nvSpPr>
          <p:cNvPr id="38" name="Прямоугольник 37"/>
          <p:cNvSpPr/>
          <p:nvPr/>
        </p:nvSpPr>
        <p:spPr>
          <a:xfrm>
            <a:off x="179512" y="1124744"/>
            <a:ext cx="8784976" cy="648072"/>
          </a:xfrm>
          <a:prstGeom prst="rect">
            <a:avLst/>
          </a:prstGeom>
          <a:solidFill>
            <a:srgbClr val="D9E6FF"/>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400" b="1" dirty="0" smtClean="0">
                <a:solidFill>
                  <a:srgbClr val="162387"/>
                </a:solidFill>
                <a:latin typeface="Times New Roman" panose="02020603050405020304" pitchFamily="18" charset="0"/>
                <a:cs typeface="Times New Roman" pitchFamily="18" charset="0"/>
              </a:rPr>
              <a:t>ЦЕЛЬ: </a:t>
            </a:r>
            <a:r>
              <a:rPr lang="ru-RU" sz="1400" dirty="0">
                <a:solidFill>
                  <a:srgbClr val="162387"/>
                </a:solidFill>
                <a:latin typeface="Times New Roman" panose="02020603050405020304" pitchFamily="18" charset="0"/>
                <a:cs typeface="Times New Roman" panose="02020603050405020304" pitchFamily="18" charset="0"/>
              </a:rPr>
              <a:t>установление общих правил, требований и процедур организации и осуществления контрольно-аудиторскими подразделениями ТОФК последующего оперативного внутреннего автоматизированного контроля</a:t>
            </a:r>
            <a:endParaRPr lang="ru-RU" sz="1400" b="1" dirty="0">
              <a:solidFill>
                <a:srgbClr val="162387"/>
              </a:solidFill>
              <a:latin typeface="Times New Roman" pitchFamily="18" charset="0"/>
              <a:cs typeface="Times New Roman" pitchFamily="18" charset="0"/>
            </a:endParaRPr>
          </a:p>
        </p:txBody>
      </p:sp>
      <p:sp>
        <p:nvSpPr>
          <p:cNvPr id="39" name="Прямоугольник 38"/>
          <p:cNvSpPr/>
          <p:nvPr/>
        </p:nvSpPr>
        <p:spPr>
          <a:xfrm>
            <a:off x="179512" y="2132856"/>
            <a:ext cx="8784976" cy="57606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ru-RU" sz="1400" dirty="0" smtClean="0">
                <a:latin typeface="Times New Roman" panose="02020603050405020304" pitchFamily="18" charset="0"/>
                <a:cs typeface="Times New Roman" panose="02020603050405020304" pitchFamily="18" charset="0"/>
              </a:rPr>
              <a:t>ЗАДАЧА 1: </a:t>
            </a:r>
            <a:r>
              <a:rPr lang="ru-RU" sz="1400" dirty="0">
                <a:latin typeface="Times New Roman" panose="02020603050405020304" pitchFamily="18" charset="0"/>
                <a:cs typeface="Times New Roman" panose="02020603050405020304" pitchFamily="18" charset="0"/>
              </a:rPr>
              <a:t>организация оперативного внутреннего контроля в отношении наиболее </a:t>
            </a:r>
            <a:r>
              <a:rPr lang="ru-RU" sz="1400" dirty="0" err="1">
                <a:latin typeface="Times New Roman" panose="02020603050405020304" pitchFamily="18" charset="0"/>
                <a:cs typeface="Times New Roman" panose="02020603050405020304" pitchFamily="18" charset="0"/>
              </a:rPr>
              <a:t>рискоемких</a:t>
            </a:r>
            <a:r>
              <a:rPr lang="ru-RU" sz="1400" dirty="0">
                <a:latin typeface="Times New Roman" panose="02020603050405020304" pitchFamily="18" charset="0"/>
                <a:cs typeface="Times New Roman" panose="02020603050405020304" pitchFamily="18" charset="0"/>
              </a:rPr>
              <a:t> операций и действий (в том числе по формированию документов), осуществляемых в структурных подразделениях ТОФК</a:t>
            </a:r>
            <a:endParaRPr lang="ru-RU" sz="1400" dirty="0">
              <a:solidFill>
                <a:srgbClr val="162387"/>
              </a:solidFill>
              <a:latin typeface="Times New Roman" pitchFamily="18" charset="0"/>
              <a:cs typeface="Times New Roman" pitchFamily="18" charset="0"/>
            </a:endParaRPr>
          </a:p>
        </p:txBody>
      </p:sp>
      <p:sp>
        <p:nvSpPr>
          <p:cNvPr id="40" name="Прямоугольник 39"/>
          <p:cNvSpPr/>
          <p:nvPr/>
        </p:nvSpPr>
        <p:spPr>
          <a:xfrm>
            <a:off x="179512" y="2780928"/>
            <a:ext cx="8784976" cy="64807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ru-RU" sz="1400" dirty="0" smtClean="0">
                <a:latin typeface="Times New Roman" panose="02020603050405020304" pitchFamily="18" charset="0"/>
                <a:cs typeface="Times New Roman" panose="02020603050405020304" pitchFamily="18" charset="0"/>
              </a:rPr>
              <a:t>ЗАДАЧА 2: </a:t>
            </a:r>
            <a:r>
              <a:rPr lang="ru-RU" sz="1400" dirty="0">
                <a:latin typeface="Times New Roman" panose="02020603050405020304" pitchFamily="18" charset="0"/>
                <a:cs typeface="Times New Roman" panose="02020603050405020304" pitchFamily="18" charset="0"/>
              </a:rPr>
              <a:t>оценка эффективности внутреннего контроля, осуществляемого в структурных подразделениях ТОФК в соответствии с требованиями Стандарта внутреннего контроля Федерального казначейства, утвержденного приказом Федерального казначейства</a:t>
            </a:r>
            <a:endParaRPr lang="ru-RU" sz="1400" dirty="0">
              <a:solidFill>
                <a:srgbClr val="162387"/>
              </a:solidFill>
              <a:latin typeface="Times New Roman" pitchFamily="18" charset="0"/>
              <a:cs typeface="Times New Roman" pitchFamily="18" charset="0"/>
            </a:endParaRPr>
          </a:p>
        </p:txBody>
      </p:sp>
      <p:sp>
        <p:nvSpPr>
          <p:cNvPr id="41" name="Прямоугольник 40"/>
          <p:cNvSpPr/>
          <p:nvPr/>
        </p:nvSpPr>
        <p:spPr>
          <a:xfrm>
            <a:off x="179512" y="3501008"/>
            <a:ext cx="8784976" cy="504056"/>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ru-RU" sz="1400" dirty="0" smtClean="0">
                <a:latin typeface="Times New Roman" panose="02020603050405020304" pitchFamily="18" charset="0"/>
                <a:cs typeface="Times New Roman" panose="02020603050405020304" pitchFamily="18" charset="0"/>
              </a:rPr>
              <a:t>ЗАДАЧА 3: </a:t>
            </a:r>
            <a:r>
              <a:rPr lang="ru-RU" sz="1400" dirty="0">
                <a:latin typeface="Times New Roman" panose="02020603050405020304" pitchFamily="18" charset="0"/>
                <a:cs typeface="Times New Roman" panose="02020603050405020304" pitchFamily="18" charset="0"/>
              </a:rPr>
              <a:t>обеспечение оперативного информирования руководства ТОФК </a:t>
            </a:r>
            <a:r>
              <a:rPr lang="ru-RU" sz="1400" dirty="0" smtClean="0">
                <a:latin typeface="Times New Roman" panose="02020603050405020304" pitchFamily="18" charset="0"/>
                <a:cs typeface="Times New Roman" panose="02020603050405020304" pitchFamily="18" charset="0"/>
              </a:rPr>
              <a:t>о </a:t>
            </a:r>
            <a:r>
              <a:rPr lang="ru-RU" sz="1400" dirty="0">
                <a:latin typeface="Times New Roman" panose="02020603050405020304" pitchFamily="18" charset="0"/>
                <a:cs typeface="Times New Roman" panose="02020603050405020304" pitchFamily="18" charset="0"/>
              </a:rPr>
              <a:t>выявленных нарушениях (недостатках) в деятельности ТОФК в целях своевременного принятия управленческих решений</a:t>
            </a:r>
            <a:endParaRPr lang="ru-RU" sz="1400" dirty="0">
              <a:solidFill>
                <a:srgbClr val="162387"/>
              </a:solidFill>
              <a:latin typeface="Times New Roman" pitchFamily="18" charset="0"/>
              <a:cs typeface="Times New Roman" pitchFamily="18" charset="0"/>
            </a:endParaRPr>
          </a:p>
        </p:txBody>
      </p:sp>
      <p:sp>
        <p:nvSpPr>
          <p:cNvPr id="42" name="Прямоугольник 41"/>
          <p:cNvSpPr/>
          <p:nvPr/>
        </p:nvSpPr>
        <p:spPr>
          <a:xfrm>
            <a:off x="179512" y="4089134"/>
            <a:ext cx="8784976" cy="49199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ru-RU" sz="1400" dirty="0" smtClean="0">
                <a:latin typeface="Times New Roman" panose="02020603050405020304" pitchFamily="18" charset="0"/>
                <a:cs typeface="Times New Roman" panose="02020603050405020304" pitchFamily="18" charset="0"/>
              </a:rPr>
              <a:t>ЗАДАЧА </a:t>
            </a:r>
            <a:r>
              <a:rPr lang="en-US" sz="1400" dirty="0" smtClean="0">
                <a:latin typeface="Times New Roman" panose="02020603050405020304" pitchFamily="18" charset="0"/>
                <a:cs typeface="Times New Roman" panose="02020603050405020304" pitchFamily="18" charset="0"/>
              </a:rPr>
              <a:t>4</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обеспечение оперативной реализации мероприятий, направленных на минимизацию или устранение в дальнейшей деятельности последствий нарушений (недостатков), выявленных в деятельности ТОФК</a:t>
            </a:r>
            <a:endParaRPr lang="ru-RU" sz="1400" dirty="0">
              <a:solidFill>
                <a:srgbClr val="162387"/>
              </a:solidFill>
              <a:latin typeface="Times New Roman" pitchFamily="18" charset="0"/>
              <a:cs typeface="Times New Roman" pitchFamily="18" charset="0"/>
            </a:endParaRPr>
          </a:p>
        </p:txBody>
      </p:sp>
      <p:sp>
        <p:nvSpPr>
          <p:cNvPr id="43" name="Прямоугольник 42"/>
          <p:cNvSpPr/>
          <p:nvPr/>
        </p:nvSpPr>
        <p:spPr>
          <a:xfrm>
            <a:off x="179512" y="4665198"/>
            <a:ext cx="8784976" cy="49199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ru-RU" sz="1400" dirty="0" smtClean="0">
                <a:latin typeface="Times New Roman" panose="02020603050405020304" pitchFamily="18" charset="0"/>
                <a:cs typeface="Times New Roman" panose="02020603050405020304" pitchFamily="18" charset="0"/>
              </a:rPr>
              <a:t>ЗАДАЧА </a:t>
            </a:r>
            <a:r>
              <a:rPr lang="en-US" sz="1400" dirty="0" smtClean="0">
                <a:latin typeface="Times New Roman" panose="02020603050405020304" pitchFamily="18" charset="0"/>
                <a:cs typeface="Times New Roman" panose="02020603050405020304" pitchFamily="18" charset="0"/>
              </a:rPr>
              <a:t>5</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минимизация казначейских рисков в деятельности ТОФК и связанных с ними вероятных неблагоприятных </a:t>
            </a:r>
            <a:r>
              <a:rPr lang="ru-RU" sz="1400" dirty="0" smtClean="0">
                <a:latin typeface="Times New Roman" panose="02020603050405020304" pitchFamily="18" charset="0"/>
                <a:cs typeface="Times New Roman" panose="02020603050405020304" pitchFamily="18" charset="0"/>
              </a:rPr>
              <a:t>последствий</a:t>
            </a:r>
            <a:endParaRPr lang="ru-RU" sz="1400" dirty="0">
              <a:solidFill>
                <a:srgbClr val="162387"/>
              </a:solidFill>
              <a:latin typeface="Times New Roman" pitchFamily="18" charset="0"/>
              <a:cs typeface="Times New Roman" pitchFamily="18" charset="0"/>
            </a:endParaRPr>
          </a:p>
        </p:txBody>
      </p:sp>
      <p:sp>
        <p:nvSpPr>
          <p:cNvPr id="44" name="Прямоугольник 43"/>
          <p:cNvSpPr/>
          <p:nvPr/>
        </p:nvSpPr>
        <p:spPr>
          <a:xfrm>
            <a:off x="179512" y="5241262"/>
            <a:ext cx="8784976" cy="780026"/>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ru-RU" sz="1400" dirty="0" smtClean="0">
                <a:latin typeface="Times New Roman" panose="02020603050405020304" pitchFamily="18" charset="0"/>
                <a:cs typeface="Times New Roman" panose="02020603050405020304" pitchFamily="18" charset="0"/>
              </a:rPr>
              <a:t>ЗАДАЧА 6: </a:t>
            </a:r>
            <a:r>
              <a:rPr lang="ru-RU" sz="1400" dirty="0">
                <a:latin typeface="Times New Roman" panose="02020603050405020304" pitchFamily="18" charset="0"/>
                <a:cs typeface="Times New Roman" panose="02020603050405020304" pitchFamily="18" charset="0"/>
              </a:rPr>
              <a:t>обеспечение получения оперативной информации об эффективности принятых управленческих решений и реализованных мерах по предотвращению в дальнейшей деятельности выявленных нарушений (недостатков)</a:t>
            </a:r>
            <a:endParaRPr lang="ru-RU" sz="1400" dirty="0">
              <a:solidFill>
                <a:srgbClr val="162387"/>
              </a:solidFill>
              <a:latin typeface="Times New Roman" pitchFamily="18" charset="0"/>
              <a:cs typeface="Times New Roman" pitchFamily="18" charset="0"/>
            </a:endParaRPr>
          </a:p>
        </p:txBody>
      </p:sp>
    </p:spTree>
    <p:extLst>
      <p:ext uri="{BB962C8B-B14F-4D97-AF65-F5344CB8AC3E}">
        <p14:creationId xmlns:p14="http://schemas.microsoft.com/office/powerpoint/2010/main" val="2405004053"/>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17</a:t>
            </a:fld>
            <a:endParaRPr lang="ru-RU" dirty="0">
              <a:latin typeface="Times New Roman" panose="02020603050405020304" pitchFamily="18" charset="0"/>
              <a:cs typeface="Times New Roman" panose="02020603050405020304" pitchFamily="18" charset="0"/>
            </a:endParaRPr>
          </a:p>
        </p:txBody>
      </p:sp>
      <p:sp>
        <p:nvSpPr>
          <p:cNvPr id="37" name="Rectangle 2"/>
          <p:cNvSpPr txBox="1">
            <a:spLocks/>
          </p:cNvSpPr>
          <p:nvPr/>
        </p:nvSpPr>
        <p:spPr bwMode="auto">
          <a:xfrm>
            <a:off x="500034" y="44624"/>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ПОКАЗАТЕЛИ</a:t>
            </a:r>
          </a:p>
          <a:p>
            <a:pPr algn="ctr" eaLnBrk="0" hangingPunct="0"/>
            <a:r>
              <a:rPr lang="ru-RU" sz="2000" b="1" dirty="0" smtClean="0">
                <a:solidFill>
                  <a:srgbClr val="162387"/>
                </a:solidFill>
                <a:latin typeface="Times New Roman" pitchFamily="18" charset="0"/>
              </a:rPr>
              <a:t>ПОСЛЕДУЮЩЕГО ОПЕРАТИВНОГО  ВНУТРЕННЕГО </a:t>
            </a:r>
          </a:p>
          <a:p>
            <a:pPr algn="ctr" eaLnBrk="0" hangingPunct="0"/>
            <a:r>
              <a:rPr lang="ru-RU" sz="2000" b="1" dirty="0" smtClean="0">
                <a:solidFill>
                  <a:srgbClr val="162387"/>
                </a:solidFill>
                <a:latin typeface="Times New Roman" pitchFamily="18" charset="0"/>
              </a:rPr>
              <a:t>АВТОМАТИЗИРОВАННОГО КОНТРОЛЯ </a:t>
            </a:r>
            <a:endParaRPr lang="ru-RU" sz="2000" b="1" dirty="0">
              <a:solidFill>
                <a:srgbClr val="162387"/>
              </a:solidFill>
              <a:latin typeface="Times New Roman" pitchFamily="18" charset="0"/>
            </a:endParaRPr>
          </a:p>
        </p:txBody>
      </p:sp>
      <p:sp>
        <p:nvSpPr>
          <p:cNvPr id="11" name="Прямоугольник 10"/>
          <p:cNvSpPr/>
          <p:nvPr/>
        </p:nvSpPr>
        <p:spPr>
          <a:xfrm>
            <a:off x="323722" y="2852936"/>
            <a:ext cx="7128791" cy="337200"/>
          </a:xfrm>
          <a:prstGeom prst="rect">
            <a:avLst/>
          </a:prstGeom>
          <a:solidFill>
            <a:srgbClr val="87FDFD"/>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раздел </a:t>
            </a:r>
            <a:r>
              <a:rPr lang="ru-RU" sz="1600" dirty="0">
                <a:solidFill>
                  <a:srgbClr val="162387"/>
                </a:solidFill>
                <a:latin typeface="Times New Roman" panose="02020603050405020304" pitchFamily="18" charset="0"/>
                <a:cs typeface="Times New Roman" panose="02020603050405020304" pitchFamily="18" charset="0"/>
              </a:rPr>
              <a:t>«Кассовое исполнение федерального бюджета»</a:t>
            </a:r>
          </a:p>
        </p:txBody>
      </p:sp>
      <p:sp>
        <p:nvSpPr>
          <p:cNvPr id="12" name="Прямоугольник 11"/>
          <p:cNvSpPr/>
          <p:nvPr/>
        </p:nvSpPr>
        <p:spPr>
          <a:xfrm>
            <a:off x="323529" y="1052736"/>
            <a:ext cx="7128791" cy="864096"/>
          </a:xfrm>
          <a:prstGeom prst="rect">
            <a:avLst/>
          </a:prstGeom>
          <a:solidFill>
            <a:srgbClr val="87FDFD"/>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раздел </a:t>
            </a:r>
            <a:r>
              <a:rPr lang="ru-RU" sz="1600" dirty="0">
                <a:solidFill>
                  <a:srgbClr val="162387"/>
                </a:solidFill>
                <a:latin typeface="Times New Roman" panose="02020603050405020304" pitchFamily="18" charset="0"/>
                <a:cs typeface="Times New Roman" panose="02020603050405020304" pitchFamily="18" charset="0"/>
              </a:rPr>
              <a:t>«Организация и осуществление учета поступлений в бюджетную систему Российской Федерации и их распределения между бюджетами бюджетной системы Российской Федерации»</a:t>
            </a:r>
          </a:p>
        </p:txBody>
      </p:sp>
      <p:sp>
        <p:nvSpPr>
          <p:cNvPr id="13" name="TextBox 12"/>
          <p:cNvSpPr txBox="1"/>
          <p:nvPr/>
        </p:nvSpPr>
        <p:spPr>
          <a:xfrm>
            <a:off x="7956376" y="1052756"/>
            <a:ext cx="455544" cy="830997"/>
          </a:xfrm>
          <a:prstGeom prst="rect">
            <a:avLst/>
          </a:prstGeom>
          <a:solidFill>
            <a:srgbClr val="87FDFD"/>
          </a:solidFill>
        </p:spPr>
        <p:txBody>
          <a:bodyPr wrap="square" rtlCol="0">
            <a:spAutoFit/>
          </a:bodyPr>
          <a:lstStyle/>
          <a:p>
            <a:pPr algn="ctr"/>
            <a:r>
              <a:rPr lang="en-US" sz="1600" dirty="0" smtClean="0">
                <a:solidFill>
                  <a:srgbClr val="162387"/>
                </a:solidFill>
                <a:latin typeface="Times New Roman" panose="02020603050405020304" pitchFamily="18" charset="0"/>
                <a:cs typeface="Times New Roman" panose="02020603050405020304" pitchFamily="18" charset="0"/>
              </a:rPr>
              <a:t>23</a:t>
            </a:r>
            <a:endParaRPr lang="ru-RU" sz="1600" dirty="0" smtClean="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15" name="Прямоугольник 14"/>
          <p:cNvSpPr/>
          <p:nvPr/>
        </p:nvSpPr>
        <p:spPr>
          <a:xfrm>
            <a:off x="323528" y="1988840"/>
            <a:ext cx="7128791" cy="792088"/>
          </a:xfrm>
          <a:prstGeom prst="rect">
            <a:avLst/>
          </a:prstGeom>
          <a:solidFill>
            <a:srgbClr val="87FDFD"/>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раздел </a:t>
            </a:r>
            <a:r>
              <a:rPr lang="ru-RU" sz="1600" dirty="0">
                <a:solidFill>
                  <a:srgbClr val="162387"/>
                </a:solidFill>
                <a:latin typeface="Times New Roman" panose="02020603050405020304" pitchFamily="18" charset="0"/>
                <a:cs typeface="Times New Roman" panose="02020603050405020304" pitchFamily="18" charset="0"/>
              </a:rPr>
              <a:t>«Организация и осуществление электронных расчетов в системе банковских расчетов между УФК и учреждениями Банка России и кредитными организациями»</a:t>
            </a:r>
          </a:p>
        </p:txBody>
      </p:sp>
      <p:sp>
        <p:nvSpPr>
          <p:cNvPr id="18" name="Прямоугольник 17"/>
          <p:cNvSpPr/>
          <p:nvPr/>
        </p:nvSpPr>
        <p:spPr>
          <a:xfrm>
            <a:off x="323528" y="3284984"/>
            <a:ext cx="7128791" cy="576064"/>
          </a:xfrm>
          <a:prstGeom prst="rect">
            <a:avLst/>
          </a:prstGeom>
          <a:solidFill>
            <a:srgbClr val="87FDFD"/>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раздел </a:t>
            </a:r>
            <a:r>
              <a:rPr lang="ru-RU" sz="1600" dirty="0">
                <a:solidFill>
                  <a:srgbClr val="162387"/>
                </a:solidFill>
                <a:latin typeface="Times New Roman" panose="02020603050405020304" pitchFamily="18" charset="0"/>
                <a:cs typeface="Times New Roman" panose="02020603050405020304" pitchFamily="18" charset="0"/>
              </a:rPr>
              <a:t>«Кассовое обслуживание исполнения бюджета субъекта Российской Федерации (местного бюджета)»</a:t>
            </a:r>
          </a:p>
        </p:txBody>
      </p:sp>
      <p:sp>
        <p:nvSpPr>
          <p:cNvPr id="19" name="Прямоугольник 18"/>
          <p:cNvSpPr/>
          <p:nvPr/>
        </p:nvSpPr>
        <p:spPr>
          <a:xfrm>
            <a:off x="346800" y="3933056"/>
            <a:ext cx="7128791" cy="576064"/>
          </a:xfrm>
          <a:prstGeom prst="rect">
            <a:avLst/>
          </a:prstGeom>
          <a:solidFill>
            <a:srgbClr val="87FDFD"/>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раздел </a:t>
            </a:r>
            <a:r>
              <a:rPr lang="ru-RU" sz="1600" dirty="0">
                <a:solidFill>
                  <a:srgbClr val="162387"/>
                </a:solidFill>
                <a:latin typeface="Times New Roman" panose="02020603050405020304" pitchFamily="18" charset="0"/>
                <a:cs typeface="Times New Roman" panose="02020603050405020304" pitchFamily="18" charset="0"/>
              </a:rPr>
              <a:t>«Кассовое обслуживание исполнения бюджетов государственных внебюджетных фондов»</a:t>
            </a:r>
          </a:p>
        </p:txBody>
      </p:sp>
      <p:sp>
        <p:nvSpPr>
          <p:cNvPr id="20" name="Прямоугольник 19"/>
          <p:cNvSpPr/>
          <p:nvPr/>
        </p:nvSpPr>
        <p:spPr>
          <a:xfrm>
            <a:off x="346800" y="4581128"/>
            <a:ext cx="7128791" cy="576064"/>
          </a:xfrm>
          <a:prstGeom prst="rect">
            <a:avLst/>
          </a:prstGeom>
          <a:solidFill>
            <a:srgbClr val="87FDFD"/>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раздел </a:t>
            </a:r>
            <a:r>
              <a:rPr lang="ru-RU" sz="1600" dirty="0">
                <a:solidFill>
                  <a:srgbClr val="162387"/>
                </a:solidFill>
                <a:latin typeface="Times New Roman" panose="02020603050405020304" pitchFamily="18" charset="0"/>
                <a:cs typeface="Times New Roman" panose="02020603050405020304" pitchFamily="18" charset="0"/>
              </a:rPr>
              <a:t>«Показатели отдела технологического обеспечения»</a:t>
            </a:r>
          </a:p>
        </p:txBody>
      </p:sp>
      <p:sp>
        <p:nvSpPr>
          <p:cNvPr id="21" name="Прямоугольник 20"/>
          <p:cNvSpPr/>
          <p:nvPr/>
        </p:nvSpPr>
        <p:spPr>
          <a:xfrm>
            <a:off x="323528" y="5229200"/>
            <a:ext cx="7128791" cy="1224136"/>
          </a:xfrm>
          <a:prstGeom prst="rect">
            <a:avLst/>
          </a:prstGeom>
          <a:solidFill>
            <a:srgbClr val="87FDFD"/>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rgbClr val="162387"/>
                </a:solidFill>
                <a:latin typeface="Times New Roman" panose="02020603050405020304" pitchFamily="18" charset="0"/>
                <a:cs typeface="Times New Roman" panose="02020603050405020304" pitchFamily="18" charset="0"/>
              </a:rPr>
              <a:t>раздел </a:t>
            </a:r>
            <a:r>
              <a:rPr lang="ru-RU" sz="1600" dirty="0">
                <a:solidFill>
                  <a:srgbClr val="162387"/>
                </a:solidFill>
                <a:latin typeface="Times New Roman" panose="02020603050405020304" pitchFamily="18" charset="0"/>
                <a:cs typeface="Times New Roman" panose="02020603050405020304" pitchFamily="18" charset="0"/>
              </a:rPr>
              <a:t>«Ведение бюджетного учета, составление и представление отчетности по операциям кассового исполнения федерального бюджета, кассового обслуживания исполнения бюджетов бюджетной системы Российской Федерации, бюджета Союзного государства, бюджетных учреждений, автономных учреждений и иных организаций»</a:t>
            </a:r>
          </a:p>
        </p:txBody>
      </p:sp>
      <p:sp>
        <p:nvSpPr>
          <p:cNvPr id="22" name="TextBox 21"/>
          <p:cNvSpPr txBox="1"/>
          <p:nvPr/>
        </p:nvSpPr>
        <p:spPr>
          <a:xfrm>
            <a:off x="7956376" y="1949931"/>
            <a:ext cx="455544" cy="830997"/>
          </a:xfrm>
          <a:prstGeom prst="rect">
            <a:avLst/>
          </a:prstGeom>
          <a:solidFill>
            <a:srgbClr val="87FDFD"/>
          </a:solidFill>
        </p:spPr>
        <p:txBody>
          <a:bodyPr wrap="square" rtlCol="0">
            <a:spAutoFit/>
          </a:bodyPr>
          <a:lstStyle/>
          <a:p>
            <a:pPr algn="ctr"/>
            <a:r>
              <a:rPr lang="en-US" sz="1600" dirty="0" smtClean="0">
                <a:solidFill>
                  <a:srgbClr val="162387"/>
                </a:solidFill>
                <a:latin typeface="Times New Roman" panose="02020603050405020304" pitchFamily="18" charset="0"/>
                <a:cs typeface="Times New Roman" panose="02020603050405020304" pitchFamily="18" charset="0"/>
              </a:rPr>
              <a:t>5</a:t>
            </a:r>
            <a:endParaRPr lang="ru-RU" sz="1600" dirty="0" smtClean="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23" name="TextBox 22"/>
          <p:cNvSpPr txBox="1"/>
          <p:nvPr/>
        </p:nvSpPr>
        <p:spPr>
          <a:xfrm>
            <a:off x="7956376" y="2852936"/>
            <a:ext cx="455544" cy="338554"/>
          </a:xfrm>
          <a:prstGeom prst="rect">
            <a:avLst/>
          </a:prstGeom>
          <a:solidFill>
            <a:srgbClr val="87FDFD"/>
          </a:solidFill>
        </p:spPr>
        <p:txBody>
          <a:bodyPr wrap="square" rtlCol="0">
            <a:spAutoFit/>
          </a:bodyPr>
          <a:lstStyle/>
          <a:p>
            <a:pPr algn="ctr"/>
            <a:r>
              <a:rPr lang="en-US" sz="1600" dirty="0" smtClean="0">
                <a:solidFill>
                  <a:srgbClr val="162387"/>
                </a:solidFill>
                <a:latin typeface="Times New Roman" panose="02020603050405020304" pitchFamily="18" charset="0"/>
                <a:cs typeface="Times New Roman" panose="02020603050405020304" pitchFamily="18" charset="0"/>
              </a:rPr>
              <a:t>50</a:t>
            </a:r>
            <a:endParaRPr lang="ru-RU" sz="1600" dirty="0" smtClean="0">
              <a:solidFill>
                <a:srgbClr val="162387"/>
              </a:solidFill>
              <a:latin typeface="Times New Roman" panose="02020603050405020304" pitchFamily="18" charset="0"/>
              <a:cs typeface="Times New Roman" panose="02020603050405020304" pitchFamily="18" charset="0"/>
            </a:endParaRPr>
          </a:p>
        </p:txBody>
      </p:sp>
      <p:sp>
        <p:nvSpPr>
          <p:cNvPr id="24" name="TextBox 23"/>
          <p:cNvSpPr txBox="1"/>
          <p:nvPr/>
        </p:nvSpPr>
        <p:spPr>
          <a:xfrm>
            <a:off x="7956376" y="3284984"/>
            <a:ext cx="455544" cy="584775"/>
          </a:xfrm>
          <a:prstGeom prst="rect">
            <a:avLst/>
          </a:prstGeom>
          <a:solidFill>
            <a:srgbClr val="87FDFD"/>
          </a:solidFill>
        </p:spPr>
        <p:txBody>
          <a:bodyPr wrap="square" rtlCol="0">
            <a:spAutoFit/>
          </a:bodyPr>
          <a:lstStyle/>
          <a:p>
            <a:pPr algn="ctr"/>
            <a:r>
              <a:rPr lang="en-US" sz="1600" dirty="0" smtClean="0">
                <a:solidFill>
                  <a:srgbClr val="162387"/>
                </a:solidFill>
                <a:latin typeface="Times New Roman" panose="02020603050405020304" pitchFamily="18" charset="0"/>
                <a:cs typeface="Times New Roman" panose="02020603050405020304" pitchFamily="18" charset="0"/>
              </a:rPr>
              <a:t>29</a:t>
            </a:r>
            <a:endParaRPr lang="ru-RU" sz="1600" dirty="0" smtClean="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7956376" y="3925109"/>
            <a:ext cx="455544" cy="584775"/>
          </a:xfrm>
          <a:prstGeom prst="rect">
            <a:avLst/>
          </a:prstGeom>
          <a:solidFill>
            <a:srgbClr val="87FDFD"/>
          </a:solidFill>
        </p:spPr>
        <p:txBody>
          <a:bodyPr wrap="square" rtlCol="0">
            <a:spAutoFit/>
          </a:bodyPr>
          <a:lstStyle/>
          <a:p>
            <a:pPr algn="ctr"/>
            <a:r>
              <a:rPr lang="en-US" sz="1600" dirty="0" smtClean="0">
                <a:solidFill>
                  <a:srgbClr val="162387"/>
                </a:solidFill>
                <a:latin typeface="Times New Roman" panose="02020603050405020304" pitchFamily="18" charset="0"/>
                <a:cs typeface="Times New Roman" panose="02020603050405020304" pitchFamily="18" charset="0"/>
              </a:rPr>
              <a:t>11</a:t>
            </a:r>
            <a:endParaRPr lang="ru-RU" sz="1600" dirty="0" smtClean="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7956376" y="4581128"/>
            <a:ext cx="455544" cy="584775"/>
          </a:xfrm>
          <a:prstGeom prst="rect">
            <a:avLst/>
          </a:prstGeom>
          <a:solidFill>
            <a:srgbClr val="87FDFD"/>
          </a:solidFill>
        </p:spPr>
        <p:txBody>
          <a:bodyPr wrap="square" rtlCol="0">
            <a:spAutoFit/>
          </a:bodyPr>
          <a:lstStyle/>
          <a:p>
            <a:pPr algn="ctr"/>
            <a:r>
              <a:rPr lang="en-US" sz="1600" dirty="0" smtClean="0">
                <a:solidFill>
                  <a:srgbClr val="162387"/>
                </a:solidFill>
                <a:latin typeface="Times New Roman" panose="02020603050405020304" pitchFamily="18" charset="0"/>
                <a:cs typeface="Times New Roman" panose="02020603050405020304" pitchFamily="18" charset="0"/>
              </a:rPr>
              <a:t>6</a:t>
            </a:r>
            <a:endParaRPr lang="ru-RU" sz="1600" dirty="0" smtClean="0">
              <a:solidFill>
                <a:srgbClr val="162387"/>
              </a:solidFill>
              <a:latin typeface="Times New Roman" panose="02020603050405020304" pitchFamily="18" charset="0"/>
              <a:cs typeface="Times New Roman" panose="02020603050405020304" pitchFamily="18" charset="0"/>
            </a:endParaRPr>
          </a:p>
          <a:p>
            <a:pPr algn="ct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27" name="TextBox 26"/>
          <p:cNvSpPr txBox="1"/>
          <p:nvPr/>
        </p:nvSpPr>
        <p:spPr>
          <a:xfrm>
            <a:off x="7956376" y="5222344"/>
            <a:ext cx="455544" cy="1200329"/>
          </a:xfrm>
          <a:prstGeom prst="rect">
            <a:avLst/>
          </a:prstGeom>
          <a:solidFill>
            <a:srgbClr val="87FDFD"/>
          </a:solidFill>
        </p:spPr>
        <p:txBody>
          <a:bodyPr wrap="square" rtlCol="0">
            <a:spAutoFit/>
          </a:bodyPr>
          <a:lstStyle/>
          <a:p>
            <a:pPr algn="ctr"/>
            <a:r>
              <a:rPr lang="en-US" sz="1600" dirty="0" smtClean="0">
                <a:solidFill>
                  <a:srgbClr val="162387"/>
                </a:solidFill>
                <a:latin typeface="Times New Roman" panose="02020603050405020304" pitchFamily="18" charset="0"/>
                <a:cs typeface="Times New Roman" panose="02020603050405020304" pitchFamily="18" charset="0"/>
              </a:rPr>
              <a:t>1</a:t>
            </a:r>
            <a:endParaRPr lang="ru-RU" sz="1600" dirty="0" smtClean="0">
              <a:solidFill>
                <a:srgbClr val="162387"/>
              </a:solidFill>
              <a:latin typeface="Times New Roman" panose="02020603050405020304" pitchFamily="18" charset="0"/>
              <a:cs typeface="Times New Roman" panose="02020603050405020304" pitchFamily="18" charset="0"/>
            </a:endParaRPr>
          </a:p>
          <a:p>
            <a:pPr algn="ctr"/>
            <a:endParaRPr lang="en-US" sz="1600" dirty="0" smtClean="0">
              <a:solidFill>
                <a:srgbClr val="162387"/>
              </a:solidFill>
              <a:latin typeface="Times New Roman" panose="02020603050405020304" pitchFamily="18" charset="0"/>
              <a:cs typeface="Times New Roman" panose="02020603050405020304" pitchFamily="18" charset="0"/>
            </a:endParaRPr>
          </a:p>
          <a:p>
            <a:pPr algn="ctr"/>
            <a:endParaRPr lang="en-US" dirty="0">
              <a:solidFill>
                <a:srgbClr val="162387"/>
              </a:solidFill>
              <a:latin typeface="Times New Roman" panose="02020603050405020304" pitchFamily="18" charset="0"/>
              <a:cs typeface="Times New Roman" panose="02020603050405020304" pitchFamily="18" charset="0"/>
            </a:endParaRPr>
          </a:p>
          <a:p>
            <a:pPr algn="ctr"/>
            <a:endParaRPr lang="en-US" sz="1600" dirty="0" smtClean="0">
              <a:solidFill>
                <a:srgbClr val="16238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208904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18</a:t>
            </a:fld>
            <a:endParaRPr lang="ru-RU" dirty="0">
              <a:latin typeface="Times New Roman" panose="02020603050405020304" pitchFamily="18" charset="0"/>
              <a:cs typeface="Times New Roman" panose="02020603050405020304" pitchFamily="18" charset="0"/>
            </a:endParaRPr>
          </a:p>
        </p:txBody>
      </p:sp>
      <p:sp>
        <p:nvSpPr>
          <p:cNvPr id="28" name="Rectangle 2"/>
          <p:cNvSpPr txBox="1">
            <a:spLocks/>
          </p:cNvSpPr>
          <p:nvPr/>
        </p:nvSpPr>
        <p:spPr bwMode="auto">
          <a:xfrm>
            <a:off x="500034" y="44624"/>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СИСТЕМА МОТИВАЦИОННЫХ КОНКУРСОВ В СФЕРЕ ВНУТРЕННЕГО КОНТРОЛЯ, ВНУТРЕННЕГО АУДИТА </a:t>
            </a:r>
            <a:br>
              <a:rPr lang="ru-RU" sz="2000" b="1" dirty="0" smtClean="0">
                <a:solidFill>
                  <a:srgbClr val="162387"/>
                </a:solidFill>
                <a:latin typeface="Times New Roman" pitchFamily="18" charset="0"/>
              </a:rPr>
            </a:br>
            <a:r>
              <a:rPr lang="ru-RU" sz="2000" b="1" dirty="0" smtClean="0">
                <a:solidFill>
                  <a:srgbClr val="162387"/>
                </a:solidFill>
                <a:latin typeface="Times New Roman" pitchFamily="18" charset="0"/>
              </a:rPr>
              <a:t>И ОЦЕНКИ ЭФФЕКТИВНОСТИ ДЕЯТЕЛЬНОСТИ</a:t>
            </a:r>
            <a:endParaRPr lang="ru-RU" sz="2000" b="1" dirty="0">
              <a:solidFill>
                <a:srgbClr val="162387"/>
              </a:solidFill>
              <a:latin typeface="Times New Roman" pitchFamily="18" charset="0"/>
            </a:endParaRPr>
          </a:p>
        </p:txBody>
      </p:sp>
      <p:sp>
        <p:nvSpPr>
          <p:cNvPr id="29" name="Прямоугольник 28"/>
          <p:cNvSpPr/>
          <p:nvPr/>
        </p:nvSpPr>
        <p:spPr>
          <a:xfrm>
            <a:off x="107504" y="1340768"/>
            <a:ext cx="3600400" cy="864096"/>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rgbClr val="162387"/>
                </a:solidFill>
                <a:latin typeface="Times New Roman" panose="02020603050405020304" pitchFamily="18" charset="0"/>
                <a:cs typeface="Times New Roman" panose="02020603050405020304" pitchFamily="18" charset="0"/>
              </a:rPr>
              <a:t>Конкурс </a:t>
            </a:r>
            <a:r>
              <a:rPr lang="ru-RU" sz="1600" dirty="0">
                <a:solidFill>
                  <a:srgbClr val="162387"/>
                </a:solidFill>
                <a:latin typeface="Times New Roman" panose="02020603050405020304" pitchFamily="18" charset="0"/>
                <a:cs typeface="Times New Roman" panose="02020603050405020304" pitchFamily="18" charset="0"/>
              </a:rPr>
              <a:t>на звание </a:t>
            </a:r>
            <a:r>
              <a:rPr lang="ru-RU" sz="1600" dirty="0" smtClean="0">
                <a:solidFill>
                  <a:srgbClr val="162387"/>
                </a:solidFill>
                <a:latin typeface="Times New Roman" panose="02020603050405020304" pitchFamily="18" charset="0"/>
                <a:cs typeface="Times New Roman" panose="02020603050405020304" pitchFamily="18" charset="0"/>
              </a:rPr>
              <a:t/>
            </a:r>
            <a:br>
              <a:rPr lang="ru-RU" sz="1600" dirty="0" smtClean="0">
                <a:solidFill>
                  <a:srgbClr val="162387"/>
                </a:solidFill>
                <a:latin typeface="Times New Roman" panose="02020603050405020304" pitchFamily="18" charset="0"/>
                <a:cs typeface="Times New Roman" panose="02020603050405020304" pitchFamily="18" charset="0"/>
              </a:rPr>
            </a:br>
            <a:r>
              <a:rPr lang="ru-RU" sz="1600" dirty="0" smtClean="0">
                <a:solidFill>
                  <a:srgbClr val="162387"/>
                </a:solidFill>
                <a:latin typeface="Times New Roman" panose="02020603050405020304" pitchFamily="18" charset="0"/>
                <a:cs typeface="Times New Roman" panose="02020603050405020304" pitchFamily="18" charset="0"/>
              </a:rPr>
              <a:t>«</a:t>
            </a:r>
            <a:r>
              <a:rPr lang="ru-RU" sz="1600" dirty="0">
                <a:solidFill>
                  <a:srgbClr val="162387"/>
                </a:solidFill>
                <a:latin typeface="Times New Roman" panose="02020603050405020304" pitchFamily="18" charset="0"/>
                <a:cs typeface="Times New Roman" panose="02020603050405020304" pitchFamily="18" charset="0"/>
              </a:rPr>
              <a:t>Лучшее контрольно-аудиторское подразделение Казначейства России»</a:t>
            </a:r>
          </a:p>
        </p:txBody>
      </p:sp>
      <p:sp>
        <p:nvSpPr>
          <p:cNvPr id="30" name="Прямоугольник 29"/>
          <p:cNvSpPr/>
          <p:nvPr/>
        </p:nvSpPr>
        <p:spPr>
          <a:xfrm>
            <a:off x="205800" y="2564904"/>
            <a:ext cx="3574112" cy="936104"/>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rgbClr val="162387"/>
                </a:solidFill>
                <a:latin typeface="Times New Roman" panose="02020603050405020304" pitchFamily="18" charset="0"/>
                <a:cs typeface="Times New Roman" panose="02020603050405020304" pitchFamily="18" charset="0"/>
              </a:rPr>
              <a:t>Конкурс </a:t>
            </a:r>
            <a:r>
              <a:rPr lang="ru-RU" sz="1600" dirty="0">
                <a:solidFill>
                  <a:srgbClr val="162387"/>
                </a:solidFill>
                <a:latin typeface="Times New Roman" panose="02020603050405020304" pitchFamily="18" charset="0"/>
                <a:cs typeface="Times New Roman" panose="02020603050405020304" pitchFamily="18" charset="0"/>
              </a:rPr>
              <a:t>на звание </a:t>
            </a:r>
            <a:r>
              <a:rPr lang="ru-RU" sz="1600" dirty="0" smtClean="0">
                <a:solidFill>
                  <a:srgbClr val="162387"/>
                </a:solidFill>
                <a:latin typeface="Times New Roman" panose="02020603050405020304" pitchFamily="18" charset="0"/>
                <a:cs typeface="Times New Roman" panose="02020603050405020304" pitchFamily="18" charset="0"/>
              </a:rPr>
              <a:t/>
            </a:r>
            <a:br>
              <a:rPr lang="ru-RU" sz="1600" dirty="0" smtClean="0">
                <a:solidFill>
                  <a:srgbClr val="162387"/>
                </a:solidFill>
                <a:latin typeface="Times New Roman" panose="02020603050405020304" pitchFamily="18" charset="0"/>
                <a:cs typeface="Times New Roman" panose="02020603050405020304" pitchFamily="18" charset="0"/>
              </a:rPr>
            </a:br>
            <a:r>
              <a:rPr lang="ru-RU" sz="1600" dirty="0" smtClean="0">
                <a:solidFill>
                  <a:srgbClr val="162387"/>
                </a:solidFill>
                <a:latin typeface="Times New Roman" panose="02020603050405020304" pitchFamily="18" charset="0"/>
                <a:cs typeface="Times New Roman" panose="02020603050405020304" pitchFamily="18" charset="0"/>
              </a:rPr>
              <a:t>«</a:t>
            </a:r>
            <a:r>
              <a:rPr lang="ru-RU" sz="1600" dirty="0">
                <a:solidFill>
                  <a:srgbClr val="162387"/>
                </a:solidFill>
                <a:latin typeface="Times New Roman" panose="02020603050405020304" pitchFamily="18" charset="0"/>
                <a:cs typeface="Times New Roman" panose="02020603050405020304" pitchFamily="18" charset="0"/>
              </a:rPr>
              <a:t>Лучший внутренний аудитор Казначейства России»</a:t>
            </a:r>
          </a:p>
        </p:txBody>
      </p:sp>
      <p:sp>
        <p:nvSpPr>
          <p:cNvPr id="31" name="Прямоугольник 30"/>
          <p:cNvSpPr/>
          <p:nvPr/>
        </p:nvSpPr>
        <p:spPr>
          <a:xfrm>
            <a:off x="112238" y="5085184"/>
            <a:ext cx="3595666" cy="1368152"/>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rgbClr val="162387"/>
                </a:solidFill>
                <a:latin typeface="Times New Roman" panose="02020603050405020304" pitchFamily="18" charset="0"/>
                <a:cs typeface="Times New Roman" panose="02020603050405020304" pitchFamily="18" charset="0"/>
              </a:rPr>
              <a:t>Конкурс </a:t>
            </a:r>
            <a:r>
              <a:rPr lang="ru-RU" sz="1200" dirty="0">
                <a:solidFill>
                  <a:srgbClr val="162387"/>
                </a:solidFill>
                <a:latin typeface="Times New Roman" panose="02020603050405020304" pitchFamily="18" charset="0"/>
                <a:cs typeface="Times New Roman" panose="02020603050405020304" pitchFamily="18" charset="0"/>
              </a:rPr>
              <a:t>на лучшее освещение в средствах массовой информации деятельности </a:t>
            </a:r>
            <a:r>
              <a:rPr lang="ru-RU" sz="1200" dirty="0" smtClean="0">
                <a:solidFill>
                  <a:srgbClr val="162387"/>
                </a:solidFill>
                <a:latin typeface="Times New Roman" panose="02020603050405020304" pitchFamily="18" charset="0"/>
                <a:cs typeface="Times New Roman" panose="02020603050405020304" pitchFamily="18" charset="0"/>
              </a:rPr>
              <a:t/>
            </a:r>
            <a:br>
              <a:rPr lang="ru-RU" sz="1200" dirty="0" smtClean="0">
                <a:solidFill>
                  <a:srgbClr val="162387"/>
                </a:solidFill>
                <a:latin typeface="Times New Roman" panose="02020603050405020304" pitchFamily="18" charset="0"/>
                <a:cs typeface="Times New Roman" panose="02020603050405020304" pitchFamily="18" charset="0"/>
              </a:rPr>
            </a:br>
            <a:r>
              <a:rPr lang="ru-RU" sz="1200" dirty="0" smtClean="0">
                <a:solidFill>
                  <a:srgbClr val="162387"/>
                </a:solidFill>
                <a:latin typeface="Times New Roman" panose="02020603050405020304" pitchFamily="18" charset="0"/>
                <a:cs typeface="Times New Roman" panose="02020603050405020304" pitchFamily="18" charset="0"/>
              </a:rPr>
              <a:t>по </a:t>
            </a:r>
            <a:r>
              <a:rPr lang="ru-RU" sz="1200" dirty="0">
                <a:solidFill>
                  <a:srgbClr val="162387"/>
                </a:solidFill>
                <a:latin typeface="Times New Roman" panose="02020603050405020304" pitchFamily="18" charset="0"/>
                <a:cs typeface="Times New Roman" panose="02020603050405020304" pitchFamily="18" charset="0"/>
              </a:rPr>
              <a:t>осуществлению внутреннего </a:t>
            </a:r>
            <a:r>
              <a:rPr lang="ru-RU" sz="1200" dirty="0" smtClean="0">
                <a:solidFill>
                  <a:srgbClr val="162387"/>
                </a:solidFill>
                <a:latin typeface="Times New Roman" panose="02020603050405020304" pitchFamily="18" charset="0"/>
                <a:cs typeface="Times New Roman" panose="02020603050405020304" pitchFamily="18" charset="0"/>
              </a:rPr>
              <a:t>контроля,  </a:t>
            </a:r>
            <a:r>
              <a:rPr lang="ru-RU" sz="1200" dirty="0">
                <a:solidFill>
                  <a:srgbClr val="162387"/>
                </a:solidFill>
                <a:latin typeface="Times New Roman" panose="02020603050405020304" pitchFamily="18" charset="0"/>
                <a:cs typeface="Times New Roman" panose="02020603050405020304" pitchFamily="18" charset="0"/>
              </a:rPr>
              <a:t>внутреннего аудита </a:t>
            </a:r>
            <a:r>
              <a:rPr lang="ru-RU" sz="1200" dirty="0" smtClean="0">
                <a:solidFill>
                  <a:srgbClr val="162387"/>
                </a:solidFill>
                <a:latin typeface="Times New Roman" panose="02020603050405020304" pitchFamily="18" charset="0"/>
                <a:cs typeface="Times New Roman" panose="02020603050405020304" pitchFamily="18" charset="0"/>
              </a:rPr>
              <a:t>и оценки эффективности деятельности</a:t>
            </a:r>
            <a:br>
              <a:rPr lang="ru-RU" sz="1200" dirty="0" smtClean="0">
                <a:solidFill>
                  <a:srgbClr val="162387"/>
                </a:solidFill>
                <a:latin typeface="Times New Roman" panose="02020603050405020304" pitchFamily="18" charset="0"/>
                <a:cs typeface="Times New Roman" panose="02020603050405020304" pitchFamily="18" charset="0"/>
              </a:rPr>
            </a:br>
            <a:r>
              <a:rPr lang="ru-RU" sz="1200" dirty="0" smtClean="0">
                <a:solidFill>
                  <a:srgbClr val="162387"/>
                </a:solidFill>
                <a:latin typeface="Times New Roman" panose="02020603050405020304" pitchFamily="18" charset="0"/>
                <a:cs typeface="Times New Roman" panose="02020603050405020304" pitchFamily="18" charset="0"/>
              </a:rPr>
              <a:t>в </a:t>
            </a:r>
            <a:r>
              <a:rPr lang="ru-RU" sz="1200" dirty="0">
                <a:solidFill>
                  <a:srgbClr val="162387"/>
                </a:solidFill>
                <a:latin typeface="Times New Roman" panose="02020603050405020304" pitchFamily="18" charset="0"/>
                <a:cs typeface="Times New Roman" panose="02020603050405020304" pitchFamily="18" charset="0"/>
              </a:rPr>
              <a:t>Федеральном казначействе </a:t>
            </a:r>
            <a:r>
              <a:rPr lang="ru-RU" sz="1200" dirty="0" smtClean="0">
                <a:solidFill>
                  <a:srgbClr val="162387"/>
                </a:solidFill>
                <a:latin typeface="Times New Roman" panose="02020603050405020304" pitchFamily="18" charset="0"/>
                <a:cs typeface="Times New Roman" panose="02020603050405020304" pitchFamily="18" charset="0"/>
              </a:rPr>
              <a:t/>
            </a:r>
            <a:br>
              <a:rPr lang="ru-RU" sz="1200" dirty="0" smtClean="0">
                <a:solidFill>
                  <a:srgbClr val="162387"/>
                </a:solidFill>
                <a:latin typeface="Times New Roman" panose="02020603050405020304" pitchFamily="18" charset="0"/>
                <a:cs typeface="Times New Roman" panose="02020603050405020304" pitchFamily="18" charset="0"/>
              </a:rPr>
            </a:br>
            <a:r>
              <a:rPr lang="ru-RU" sz="1200" dirty="0" smtClean="0">
                <a:solidFill>
                  <a:srgbClr val="162387"/>
                </a:solidFill>
                <a:latin typeface="Times New Roman" panose="02020603050405020304" pitchFamily="18" charset="0"/>
                <a:cs typeface="Times New Roman" panose="02020603050405020304" pitchFamily="18" charset="0"/>
              </a:rPr>
              <a:t>и </a:t>
            </a:r>
            <a:r>
              <a:rPr lang="ru-RU" sz="1200" dirty="0">
                <a:solidFill>
                  <a:srgbClr val="162387"/>
                </a:solidFill>
                <a:latin typeface="Times New Roman" panose="02020603050405020304" pitchFamily="18" charset="0"/>
                <a:cs typeface="Times New Roman" panose="02020603050405020304" pitchFamily="18" charset="0"/>
              </a:rPr>
              <a:t>его территориальных органах </a:t>
            </a:r>
          </a:p>
        </p:txBody>
      </p:sp>
      <p:sp>
        <p:nvSpPr>
          <p:cNvPr id="32" name="Прямоугольник 31"/>
          <p:cNvSpPr/>
          <p:nvPr/>
        </p:nvSpPr>
        <p:spPr>
          <a:xfrm>
            <a:off x="4425300" y="5085184"/>
            <a:ext cx="4536504" cy="1368151"/>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200" dirty="0" smtClean="0">
                <a:latin typeface="Times New Roman" panose="02020603050405020304" pitchFamily="18" charset="0"/>
                <a:cs typeface="Times New Roman" panose="02020603050405020304" pitchFamily="18" charset="0"/>
              </a:rPr>
              <a:t>Методика оценки содержится </a:t>
            </a:r>
          </a:p>
          <a:p>
            <a:pPr algn="ctr"/>
            <a:r>
              <a:rPr lang="ru-RU" sz="1200" dirty="0" smtClean="0">
                <a:latin typeface="Times New Roman" panose="02020603050405020304" pitchFamily="18" charset="0"/>
                <a:cs typeface="Times New Roman" panose="02020603050405020304" pitchFamily="18" charset="0"/>
              </a:rPr>
              <a:t>в Положении о Конкурсе</a:t>
            </a:r>
            <a:endParaRPr lang="ru-RU" sz="1200" dirty="0">
              <a:solidFill>
                <a:srgbClr val="162387"/>
              </a:solidFill>
              <a:latin typeface="Times New Roman" pitchFamily="18" charset="0"/>
              <a:cs typeface="Times New Roman" pitchFamily="18" charset="0"/>
            </a:endParaRPr>
          </a:p>
        </p:txBody>
      </p:sp>
      <p:sp>
        <p:nvSpPr>
          <p:cNvPr id="33" name="Прямоугольник 32"/>
          <p:cNvSpPr/>
          <p:nvPr/>
        </p:nvSpPr>
        <p:spPr>
          <a:xfrm>
            <a:off x="3995936" y="1772816"/>
            <a:ext cx="2268252" cy="1152127"/>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200" dirty="0" smtClean="0">
                <a:latin typeface="Times New Roman" panose="02020603050405020304" pitchFamily="18" charset="0"/>
                <a:cs typeface="Times New Roman" panose="02020603050405020304" pitchFamily="18" charset="0"/>
              </a:rPr>
              <a:t>Методики оценки утверждены заместителем руководителя Федерального казначейства А.Ю. Демидовым </a:t>
            </a:r>
            <a:br>
              <a:rPr lang="ru-RU" sz="1200" dirty="0" smtClean="0">
                <a:latin typeface="Times New Roman" panose="02020603050405020304" pitchFamily="18" charset="0"/>
                <a:cs typeface="Times New Roman" panose="02020603050405020304" pitchFamily="18" charset="0"/>
              </a:rPr>
            </a:br>
            <a:r>
              <a:rPr lang="ru-RU" sz="1200" dirty="0" smtClean="0">
                <a:latin typeface="Times New Roman" panose="02020603050405020304" pitchFamily="18" charset="0"/>
                <a:cs typeface="Times New Roman" panose="02020603050405020304" pitchFamily="18" charset="0"/>
              </a:rPr>
              <a:t>31 мая 2016 года</a:t>
            </a:r>
            <a:endParaRPr lang="ru-RU" sz="1200" dirty="0">
              <a:solidFill>
                <a:srgbClr val="162387"/>
              </a:solidFill>
              <a:latin typeface="Times New Roman" pitchFamily="18" charset="0"/>
              <a:cs typeface="Times New Roman" pitchFamily="18" charset="0"/>
            </a:endParaRPr>
          </a:p>
        </p:txBody>
      </p:sp>
      <p:sp>
        <p:nvSpPr>
          <p:cNvPr id="34" name="Прямоугольник 33"/>
          <p:cNvSpPr/>
          <p:nvPr/>
        </p:nvSpPr>
        <p:spPr>
          <a:xfrm>
            <a:off x="6442946" y="2276872"/>
            <a:ext cx="2268252" cy="1152127"/>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200" dirty="0" smtClean="0">
                <a:latin typeface="Times New Roman" panose="02020603050405020304" pitchFamily="18" charset="0"/>
                <a:cs typeface="Times New Roman" panose="02020603050405020304" pitchFamily="18" charset="0"/>
              </a:rPr>
              <a:t>Расширение перечня источников информации для оценки</a:t>
            </a:r>
            <a:endParaRPr lang="ru-RU" sz="1200" dirty="0">
              <a:solidFill>
                <a:srgbClr val="162387"/>
              </a:solidFill>
              <a:latin typeface="Times New Roman" pitchFamily="18" charset="0"/>
              <a:cs typeface="Times New Roman" pitchFamily="18" charset="0"/>
            </a:endParaRPr>
          </a:p>
        </p:txBody>
      </p:sp>
      <p:sp>
        <p:nvSpPr>
          <p:cNvPr id="35" name="Прямоугольник 34"/>
          <p:cNvSpPr/>
          <p:nvPr/>
        </p:nvSpPr>
        <p:spPr>
          <a:xfrm>
            <a:off x="6442946" y="3789040"/>
            <a:ext cx="2268252" cy="1152127"/>
          </a:xfrm>
          <a:prstGeom prst="rect">
            <a:avLst/>
          </a:prstGeom>
          <a:ln>
            <a:solidFill>
              <a:srgbClr val="162387"/>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200" dirty="0" smtClean="0">
                <a:solidFill>
                  <a:srgbClr val="162387"/>
                </a:solidFill>
                <a:latin typeface="Times New Roman" panose="02020603050405020304" pitchFamily="18" charset="0"/>
                <a:cs typeface="Times New Roman" panose="02020603050405020304" pitchFamily="18" charset="0"/>
              </a:rPr>
              <a:t>Внесение изменений в Положение о конкурсе </a:t>
            </a:r>
            <a:r>
              <a:rPr lang="ru-RU" sz="1200" dirty="0">
                <a:solidFill>
                  <a:srgbClr val="162387"/>
                </a:solidFill>
                <a:latin typeface="Times New Roman" panose="02020603050405020304" pitchFamily="18" charset="0"/>
                <a:cs typeface="Times New Roman" panose="02020603050405020304" pitchFamily="18" charset="0"/>
              </a:rPr>
              <a:t>на звание </a:t>
            </a:r>
            <a:br>
              <a:rPr lang="ru-RU" sz="1200" dirty="0">
                <a:solidFill>
                  <a:srgbClr val="162387"/>
                </a:solidFill>
                <a:latin typeface="Times New Roman" panose="02020603050405020304" pitchFamily="18" charset="0"/>
                <a:cs typeface="Times New Roman" panose="02020603050405020304" pitchFamily="18" charset="0"/>
              </a:rPr>
            </a:br>
            <a:r>
              <a:rPr lang="ru-RU" sz="1200" dirty="0">
                <a:solidFill>
                  <a:srgbClr val="162387"/>
                </a:solidFill>
                <a:latin typeface="Times New Roman" panose="02020603050405020304" pitchFamily="18" charset="0"/>
                <a:cs typeface="Times New Roman" panose="02020603050405020304" pitchFamily="18" charset="0"/>
              </a:rPr>
              <a:t>«Лучшее контрольно-аудиторское подразделение Казначейства России»</a:t>
            </a:r>
            <a:r>
              <a:rPr lang="ru-RU" sz="1200" dirty="0" smtClean="0">
                <a:solidFill>
                  <a:srgbClr val="162387"/>
                </a:solidFill>
                <a:latin typeface="Times New Roman" panose="02020603050405020304" pitchFamily="18" charset="0"/>
                <a:cs typeface="Times New Roman" panose="02020603050405020304" pitchFamily="18" charset="0"/>
              </a:rPr>
              <a:t> </a:t>
            </a:r>
            <a:endParaRPr lang="ru-RU" sz="1200" dirty="0">
              <a:solidFill>
                <a:srgbClr val="162387"/>
              </a:solidFill>
              <a:latin typeface="Times New Roman" pitchFamily="18" charset="0"/>
              <a:cs typeface="Times New Roman" pitchFamily="18" charset="0"/>
            </a:endParaRPr>
          </a:p>
        </p:txBody>
      </p:sp>
      <p:sp>
        <p:nvSpPr>
          <p:cNvPr id="36" name="Прямоугольник 35"/>
          <p:cNvSpPr/>
          <p:nvPr/>
        </p:nvSpPr>
        <p:spPr>
          <a:xfrm>
            <a:off x="3779912" y="3789040"/>
            <a:ext cx="2268252" cy="1152127"/>
          </a:xfrm>
          <a:prstGeom prst="rect">
            <a:avLst/>
          </a:prstGeom>
          <a:ln>
            <a:solidFill>
              <a:srgbClr val="162387"/>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200" dirty="0" smtClean="0">
                <a:solidFill>
                  <a:srgbClr val="162387"/>
                </a:solidFill>
                <a:latin typeface="Times New Roman" panose="02020603050405020304" pitchFamily="18" charset="0"/>
                <a:cs typeface="Times New Roman" panose="02020603050405020304" pitchFamily="18" charset="0"/>
              </a:rPr>
              <a:t>Внесение изменений в Положение о конкурсе </a:t>
            </a:r>
            <a:r>
              <a:rPr lang="ru-RU" sz="1200" dirty="0">
                <a:solidFill>
                  <a:srgbClr val="162387"/>
                </a:solidFill>
                <a:latin typeface="Times New Roman" panose="02020603050405020304" pitchFamily="18" charset="0"/>
                <a:cs typeface="Times New Roman" panose="02020603050405020304" pitchFamily="18" charset="0"/>
              </a:rPr>
              <a:t>на звание </a:t>
            </a:r>
            <a:br>
              <a:rPr lang="ru-RU" sz="1200" dirty="0">
                <a:solidFill>
                  <a:srgbClr val="162387"/>
                </a:solidFill>
                <a:latin typeface="Times New Roman" panose="02020603050405020304" pitchFamily="18" charset="0"/>
                <a:cs typeface="Times New Roman" panose="02020603050405020304" pitchFamily="18" charset="0"/>
              </a:rPr>
            </a:br>
            <a:r>
              <a:rPr lang="ru-RU" sz="1200" dirty="0">
                <a:solidFill>
                  <a:srgbClr val="162387"/>
                </a:solidFill>
                <a:latin typeface="Times New Roman" panose="02020603050405020304" pitchFamily="18" charset="0"/>
                <a:cs typeface="Times New Roman" panose="02020603050405020304" pitchFamily="18" charset="0"/>
              </a:rPr>
              <a:t>«Лучший внутренний аудитор Казначейства России</a:t>
            </a:r>
            <a:r>
              <a:rPr lang="ru-RU" sz="1200" dirty="0" smtClean="0">
                <a:solidFill>
                  <a:srgbClr val="162387"/>
                </a:solidFill>
                <a:latin typeface="Times New Roman" panose="02020603050405020304" pitchFamily="18" charset="0"/>
                <a:cs typeface="Times New Roman" panose="02020603050405020304" pitchFamily="18" charset="0"/>
              </a:rPr>
              <a:t>»</a:t>
            </a:r>
            <a:endParaRPr lang="ru-RU" sz="1200" dirty="0">
              <a:solidFill>
                <a:srgbClr val="162387"/>
              </a:solidFill>
              <a:latin typeface="Times New Roman" panose="02020603050405020304" pitchFamily="18" charset="0"/>
              <a:cs typeface="Times New Roman" panose="02020603050405020304" pitchFamily="18" charset="0"/>
            </a:endParaRPr>
          </a:p>
        </p:txBody>
      </p:sp>
      <p:cxnSp>
        <p:nvCxnSpPr>
          <p:cNvPr id="3" name="Прямая со стрелкой 2"/>
          <p:cNvCxnSpPr>
            <a:stCxn id="31" idx="3"/>
            <a:endCxn id="32" idx="1"/>
          </p:cNvCxnSpPr>
          <p:nvPr/>
        </p:nvCxnSpPr>
        <p:spPr>
          <a:xfrm>
            <a:off x="3707904" y="5769260"/>
            <a:ext cx="717396" cy="0"/>
          </a:xfrm>
          <a:prstGeom prst="straightConnector1">
            <a:avLst/>
          </a:prstGeom>
          <a:ln w="25400">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a:stCxn id="29" idx="3"/>
            <a:endCxn id="33" idx="1"/>
          </p:cNvCxnSpPr>
          <p:nvPr/>
        </p:nvCxnSpPr>
        <p:spPr>
          <a:xfrm>
            <a:off x="3707904" y="1772816"/>
            <a:ext cx="288032" cy="576064"/>
          </a:xfrm>
          <a:prstGeom prst="straightConnector1">
            <a:avLst/>
          </a:prstGeom>
          <a:ln w="25400">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a:stCxn id="30" idx="3"/>
            <a:endCxn id="33" idx="1"/>
          </p:cNvCxnSpPr>
          <p:nvPr/>
        </p:nvCxnSpPr>
        <p:spPr>
          <a:xfrm flipV="1">
            <a:off x="3779912" y="2348880"/>
            <a:ext cx="216024" cy="684076"/>
          </a:xfrm>
          <a:prstGeom prst="straightConnector1">
            <a:avLst/>
          </a:prstGeom>
          <a:ln w="25400">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a:endCxn id="34" idx="0"/>
          </p:cNvCxnSpPr>
          <p:nvPr/>
        </p:nvCxnSpPr>
        <p:spPr>
          <a:xfrm>
            <a:off x="6264188" y="1988840"/>
            <a:ext cx="1312884" cy="288032"/>
          </a:xfrm>
          <a:prstGeom prst="straightConnector1">
            <a:avLst/>
          </a:prstGeom>
          <a:ln w="25400">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stCxn id="34" idx="2"/>
            <a:endCxn id="36" idx="0"/>
          </p:cNvCxnSpPr>
          <p:nvPr/>
        </p:nvCxnSpPr>
        <p:spPr>
          <a:xfrm flipH="1">
            <a:off x="4914038" y="3428999"/>
            <a:ext cx="2663034" cy="360041"/>
          </a:xfrm>
          <a:prstGeom prst="straightConnector1">
            <a:avLst/>
          </a:prstGeom>
          <a:ln w="25400">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a:stCxn id="34" idx="2"/>
            <a:endCxn id="35" idx="0"/>
          </p:cNvCxnSpPr>
          <p:nvPr/>
        </p:nvCxnSpPr>
        <p:spPr>
          <a:xfrm>
            <a:off x="7577072" y="3428999"/>
            <a:ext cx="0" cy="360041"/>
          </a:xfrm>
          <a:prstGeom prst="straightConnector1">
            <a:avLst/>
          </a:prstGeom>
          <a:ln w="25400">
            <a:solidFill>
              <a:schemeClr val="accent4">
                <a:lumMod val="60000"/>
                <a:lumOff val="40000"/>
              </a:schemeClr>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4292668"/>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19</a:t>
            </a:fld>
            <a:endParaRPr lang="ru-RU" dirty="0">
              <a:latin typeface="Times New Roman" panose="02020603050405020304" pitchFamily="18" charset="0"/>
              <a:cs typeface="Times New Roman" panose="02020603050405020304" pitchFamily="18" charset="0"/>
            </a:endParaRPr>
          </a:p>
        </p:txBody>
      </p:sp>
      <p:pic>
        <p:nvPicPr>
          <p:cNvPr id="18" name="Picture 2" descr="V:\exch2\Отдел 6.3\Презентации\Картинки для слайдов\План.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9926" y="5589240"/>
            <a:ext cx="1526570" cy="86409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2"/>
          <p:cNvSpPr txBox="1">
            <a:spLocks/>
          </p:cNvSpPr>
          <p:nvPr/>
        </p:nvSpPr>
        <p:spPr bwMode="auto">
          <a:xfrm>
            <a:off x="500034" y="193224"/>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ПЕРСПЕКТИВЫ РАЗВИТИЯ ВНУТРЕННЕГО КОНТРОЛЯ </a:t>
            </a:r>
          </a:p>
          <a:p>
            <a:pPr algn="ctr" eaLnBrk="0" hangingPunct="0"/>
            <a:r>
              <a:rPr lang="ru-RU" sz="2000" b="1" dirty="0" smtClean="0">
                <a:solidFill>
                  <a:srgbClr val="162387"/>
                </a:solidFill>
                <a:latin typeface="Times New Roman" pitchFamily="18" charset="0"/>
              </a:rPr>
              <a:t>И ВНУТРЕННЕГО АУДИТА</a:t>
            </a:r>
            <a:endParaRPr lang="ru-RU" sz="2000" b="1" dirty="0">
              <a:solidFill>
                <a:srgbClr val="162387"/>
              </a:solidFill>
              <a:latin typeface="Times New Roman" pitchFamily="18" charset="0"/>
            </a:endParaRPr>
          </a:p>
        </p:txBody>
      </p:sp>
      <p:sp>
        <p:nvSpPr>
          <p:cNvPr id="20" name="Скругленный прямоугольник 19"/>
          <p:cNvSpPr/>
          <p:nvPr/>
        </p:nvSpPr>
        <p:spPr>
          <a:xfrm rot="5400000">
            <a:off x="755576" y="421794"/>
            <a:ext cx="864096" cy="2160240"/>
          </a:xfrm>
          <a:prstGeom prst="roundRect">
            <a:avLst/>
          </a:prstGeom>
          <a:solidFill>
            <a:srgbClr val="BCF1FC"/>
          </a:solidFill>
          <a:ln>
            <a:solidFill>
              <a:srgbClr val="BCF1FC"/>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200" b="1" dirty="0" smtClean="0">
                <a:solidFill>
                  <a:srgbClr val="162387"/>
                </a:solidFill>
                <a:latin typeface="Times New Roman" panose="02020603050405020304" pitchFamily="18" charset="0"/>
                <a:cs typeface="Times New Roman" panose="02020603050405020304" pitchFamily="18" charset="0"/>
              </a:rPr>
              <a:t>Положение </a:t>
            </a:r>
          </a:p>
          <a:p>
            <a:pPr algn="ctr"/>
            <a:r>
              <a:rPr lang="ru-RU" sz="1200" b="1" dirty="0" smtClean="0">
                <a:solidFill>
                  <a:srgbClr val="162387"/>
                </a:solidFill>
                <a:latin typeface="Times New Roman" panose="02020603050405020304" pitchFamily="18" charset="0"/>
                <a:cs typeface="Times New Roman" panose="02020603050405020304" pitchFamily="18" charset="0"/>
              </a:rPr>
              <a:t>о внутреннем контроле </a:t>
            </a:r>
          </a:p>
          <a:p>
            <a:pPr algn="ctr"/>
            <a:r>
              <a:rPr lang="ru-RU" sz="1200" b="1" dirty="0" smtClean="0">
                <a:solidFill>
                  <a:srgbClr val="162387"/>
                </a:solidFill>
                <a:latin typeface="Times New Roman" panose="02020603050405020304" pitchFamily="18" charset="0"/>
                <a:cs typeface="Times New Roman" panose="02020603050405020304" pitchFamily="18" charset="0"/>
              </a:rPr>
              <a:t>и внутреннем аудите</a:t>
            </a:r>
            <a:endParaRPr lang="ru-RU" sz="1200" b="1" dirty="0">
              <a:solidFill>
                <a:srgbClr val="162387"/>
              </a:solidFill>
              <a:latin typeface="Times New Roman" panose="02020603050405020304" pitchFamily="18" charset="0"/>
              <a:cs typeface="Times New Roman" panose="02020603050405020304" pitchFamily="18" charset="0"/>
            </a:endParaRPr>
          </a:p>
        </p:txBody>
      </p:sp>
      <p:sp>
        <p:nvSpPr>
          <p:cNvPr id="21" name="Скругленный прямоугольник 20"/>
          <p:cNvSpPr/>
          <p:nvPr/>
        </p:nvSpPr>
        <p:spPr>
          <a:xfrm rot="5400000">
            <a:off x="287524" y="1880828"/>
            <a:ext cx="1800200" cy="2160240"/>
          </a:xfrm>
          <a:prstGeom prst="roundRect">
            <a:avLst/>
          </a:prstGeom>
          <a:solidFill>
            <a:srgbClr val="BCF1FC"/>
          </a:solidFill>
          <a:ln>
            <a:solidFill>
              <a:srgbClr val="BCF1FC"/>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200" b="1" dirty="0" smtClean="0">
                <a:solidFill>
                  <a:srgbClr val="162387"/>
                </a:solidFill>
                <a:latin typeface="Times New Roman" panose="02020603050405020304" pitchFamily="18" charset="0"/>
                <a:cs typeface="Times New Roman" panose="02020603050405020304" pitchFamily="18" charset="0"/>
              </a:rPr>
              <a:t>Стандарт </a:t>
            </a:r>
          </a:p>
          <a:p>
            <a:pPr algn="ctr"/>
            <a:r>
              <a:rPr lang="ru-RU" sz="1200" b="1" dirty="0" smtClean="0">
                <a:solidFill>
                  <a:srgbClr val="162387"/>
                </a:solidFill>
                <a:latin typeface="Times New Roman" panose="02020603050405020304" pitchFamily="18" charset="0"/>
                <a:cs typeface="Times New Roman" panose="02020603050405020304" pitchFamily="18" charset="0"/>
              </a:rPr>
              <a:t>внутреннего контроля Федерального казначейства;</a:t>
            </a:r>
          </a:p>
          <a:p>
            <a:pPr algn="ctr"/>
            <a:r>
              <a:rPr lang="ru-RU" sz="1200" b="1" dirty="0">
                <a:solidFill>
                  <a:srgbClr val="162387"/>
                </a:solidFill>
                <a:latin typeface="Times New Roman" panose="02020603050405020304" pitchFamily="18" charset="0"/>
                <a:cs typeface="Times New Roman" panose="02020603050405020304" pitchFamily="18" charset="0"/>
              </a:rPr>
              <a:t>Стандарты  внутреннего контроля и внутреннего аудита, применяемые контрольно-аудиторскими подразделениями</a:t>
            </a:r>
            <a:r>
              <a:rPr lang="ru-RU" sz="1200" b="1" dirty="0" smtClean="0">
                <a:solidFill>
                  <a:srgbClr val="162387"/>
                </a:solidFill>
                <a:latin typeface="Times New Roman" panose="02020603050405020304" pitchFamily="18" charset="0"/>
                <a:cs typeface="Times New Roman" panose="02020603050405020304" pitchFamily="18" charset="0"/>
              </a:rPr>
              <a:t>… </a:t>
            </a:r>
            <a:endParaRPr lang="ru-RU" sz="1200" b="1" dirty="0">
              <a:solidFill>
                <a:srgbClr val="162387"/>
              </a:solidFill>
              <a:latin typeface="Times New Roman" panose="02020603050405020304" pitchFamily="18" charset="0"/>
              <a:cs typeface="Times New Roman" panose="02020603050405020304" pitchFamily="18" charset="0"/>
            </a:endParaRPr>
          </a:p>
        </p:txBody>
      </p:sp>
      <p:sp>
        <p:nvSpPr>
          <p:cNvPr id="22" name="Скругленный прямоугольник 21"/>
          <p:cNvSpPr/>
          <p:nvPr/>
        </p:nvSpPr>
        <p:spPr>
          <a:xfrm rot="5400000">
            <a:off x="431540" y="4689140"/>
            <a:ext cx="1440160" cy="2088232"/>
          </a:xfrm>
          <a:prstGeom prst="roundRect">
            <a:avLst/>
          </a:prstGeom>
          <a:solidFill>
            <a:srgbClr val="BCF1FC"/>
          </a:solidFill>
          <a:ln>
            <a:solidFill>
              <a:srgbClr val="BCF1FC"/>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200" b="1" dirty="0">
                <a:solidFill>
                  <a:srgbClr val="162387"/>
                </a:solidFill>
                <a:latin typeface="Times New Roman" panose="02020603050405020304" pitchFamily="18" charset="0"/>
                <a:cs typeface="Times New Roman" panose="02020603050405020304" pitchFamily="18" charset="0"/>
              </a:rPr>
              <a:t>перечни вопросов типовой программы проверки территориальных органов Федерального </a:t>
            </a:r>
            <a:r>
              <a:rPr lang="ru-RU" sz="1200" b="1" dirty="0" smtClean="0">
                <a:solidFill>
                  <a:srgbClr val="162387"/>
                </a:solidFill>
                <a:latin typeface="Times New Roman" panose="02020603050405020304" pitchFamily="18" charset="0"/>
                <a:cs typeface="Times New Roman" panose="02020603050405020304" pitchFamily="18" charset="0"/>
              </a:rPr>
              <a:t>казначейства</a:t>
            </a:r>
          </a:p>
          <a:p>
            <a:pPr algn="ctr"/>
            <a:r>
              <a:rPr lang="ru-RU" sz="1200" b="1" dirty="0" smtClean="0">
                <a:solidFill>
                  <a:srgbClr val="162387"/>
                </a:solidFill>
                <a:latin typeface="Times New Roman" panose="02020603050405020304" pitchFamily="18" charset="0"/>
                <a:cs typeface="Times New Roman" panose="02020603050405020304" pitchFamily="18" charset="0"/>
              </a:rPr>
              <a:t>классификаторы </a:t>
            </a:r>
            <a:r>
              <a:rPr lang="ru-RU" sz="1200" b="1" dirty="0">
                <a:solidFill>
                  <a:srgbClr val="162387"/>
                </a:solidFill>
                <a:latin typeface="Times New Roman" panose="02020603050405020304" pitchFamily="18" charset="0"/>
                <a:cs typeface="Times New Roman" panose="02020603050405020304" pitchFamily="18" charset="0"/>
              </a:rPr>
              <a:t>внутренних </a:t>
            </a:r>
            <a:r>
              <a:rPr lang="ru-RU" sz="1200" b="1" dirty="0" smtClean="0">
                <a:solidFill>
                  <a:srgbClr val="162387"/>
                </a:solidFill>
                <a:latin typeface="Times New Roman" panose="02020603050405020304" pitchFamily="18" charset="0"/>
                <a:cs typeface="Times New Roman" panose="02020603050405020304" pitchFamily="18" charset="0"/>
              </a:rPr>
              <a:t>(операционных) </a:t>
            </a:r>
            <a:r>
              <a:rPr lang="ru-RU" sz="1200" b="1" dirty="0">
                <a:solidFill>
                  <a:srgbClr val="162387"/>
                </a:solidFill>
                <a:latin typeface="Times New Roman" panose="02020603050405020304" pitchFamily="18" charset="0"/>
                <a:cs typeface="Times New Roman" panose="02020603050405020304" pitchFamily="18" charset="0"/>
              </a:rPr>
              <a:t>рисков </a:t>
            </a:r>
          </a:p>
        </p:txBody>
      </p:sp>
      <p:sp>
        <p:nvSpPr>
          <p:cNvPr id="23" name="TextBox 22"/>
          <p:cNvSpPr txBox="1"/>
          <p:nvPr/>
        </p:nvSpPr>
        <p:spPr>
          <a:xfrm>
            <a:off x="4067944" y="1249596"/>
            <a:ext cx="4824536" cy="523220"/>
          </a:xfrm>
          <a:prstGeom prst="rect">
            <a:avLst/>
          </a:prstGeom>
          <a:noFill/>
          <a:ln w="38100">
            <a:solidFill>
              <a:srgbClr val="162387"/>
            </a:solidFill>
          </a:ln>
        </p:spPr>
        <p:txBody>
          <a:bodyPr wrap="square" rtlCol="0">
            <a:spAutoFit/>
          </a:bodyPr>
          <a:lstStyle/>
          <a:p>
            <a:pPr algn="just"/>
            <a:r>
              <a:rPr lang="ru-RU" sz="1400" dirty="0" smtClean="0">
                <a:solidFill>
                  <a:srgbClr val="162387"/>
                </a:solidFill>
                <a:latin typeface="Times New Roman" panose="02020603050405020304" pitchFamily="18" charset="0"/>
                <a:cs typeface="Times New Roman" panose="02020603050405020304" pitchFamily="18" charset="0"/>
              </a:rPr>
              <a:t>регламентация </a:t>
            </a:r>
            <a:r>
              <a:rPr lang="ru-RU" sz="1400" dirty="0">
                <a:solidFill>
                  <a:srgbClr val="162387"/>
                </a:solidFill>
                <a:latin typeface="Times New Roman" panose="02020603050405020304" pitchFamily="18" charset="0"/>
                <a:cs typeface="Times New Roman" panose="02020603050405020304" pitchFamily="18" charset="0"/>
              </a:rPr>
              <a:t>понятийного аппарата, </a:t>
            </a:r>
            <a:r>
              <a:rPr lang="ru-RU" sz="1400" dirty="0" smtClean="0">
                <a:solidFill>
                  <a:srgbClr val="162387"/>
                </a:solidFill>
                <a:latin typeface="Times New Roman" panose="02020603050405020304" pitchFamily="18" charset="0"/>
                <a:cs typeface="Times New Roman" panose="02020603050405020304" pitchFamily="18" charset="0"/>
              </a:rPr>
              <a:t>определение </a:t>
            </a:r>
            <a:r>
              <a:rPr lang="ru-RU" sz="1400" dirty="0">
                <a:solidFill>
                  <a:srgbClr val="162387"/>
                </a:solidFill>
                <a:latin typeface="Times New Roman" panose="02020603050405020304" pitchFamily="18" charset="0"/>
                <a:cs typeface="Times New Roman" panose="02020603050405020304" pitchFamily="18" charset="0"/>
              </a:rPr>
              <a:t>целей и задач управления внутренними (операционными) </a:t>
            </a:r>
            <a:r>
              <a:rPr lang="ru-RU" sz="1400" dirty="0" smtClean="0">
                <a:solidFill>
                  <a:srgbClr val="162387"/>
                </a:solidFill>
                <a:latin typeface="Times New Roman" panose="02020603050405020304" pitchFamily="18" charset="0"/>
                <a:cs typeface="Times New Roman" panose="02020603050405020304" pitchFamily="18" charset="0"/>
              </a:rPr>
              <a:t>рисками</a:t>
            </a:r>
          </a:p>
        </p:txBody>
      </p:sp>
      <p:sp>
        <p:nvSpPr>
          <p:cNvPr id="24" name="TextBox 23"/>
          <p:cNvSpPr txBox="1"/>
          <p:nvPr/>
        </p:nvSpPr>
        <p:spPr>
          <a:xfrm>
            <a:off x="4067944" y="2401724"/>
            <a:ext cx="4824536" cy="815608"/>
          </a:xfrm>
          <a:prstGeom prst="rect">
            <a:avLst/>
          </a:prstGeom>
          <a:noFill/>
          <a:ln w="38100">
            <a:solidFill>
              <a:srgbClr val="162387"/>
            </a:solidFill>
          </a:ln>
        </p:spPr>
        <p:txBody>
          <a:bodyPr wrap="square" rtlCol="0">
            <a:spAutoFit/>
          </a:bodyPr>
          <a:lstStyle/>
          <a:p>
            <a:pPr marL="285750" indent="-285750" algn="just">
              <a:spcAft>
                <a:spcPts val="600"/>
              </a:spcAft>
              <a:buFont typeface="Wingdings" panose="05000000000000000000" pitchFamily="2" charset="2"/>
              <a:buChar char="Ø"/>
            </a:pPr>
            <a:r>
              <a:rPr lang="ru-RU" sz="1400" dirty="0">
                <a:solidFill>
                  <a:srgbClr val="162387"/>
                </a:solidFill>
                <a:latin typeface="Times New Roman" panose="02020603050405020304" pitchFamily="18" charset="0"/>
                <a:cs typeface="Times New Roman" panose="02020603050405020304" pitchFamily="18" charset="0"/>
              </a:rPr>
              <a:t>р</a:t>
            </a:r>
            <a:r>
              <a:rPr lang="ru-RU" sz="1400" dirty="0" smtClean="0">
                <a:solidFill>
                  <a:srgbClr val="162387"/>
                </a:solidFill>
                <a:latin typeface="Times New Roman" panose="02020603050405020304" pitchFamily="18" charset="0"/>
                <a:cs typeface="Times New Roman" panose="02020603050405020304" pitchFamily="18" charset="0"/>
              </a:rPr>
              <a:t>егламентация риск-ориентированного </a:t>
            </a:r>
            <a:r>
              <a:rPr lang="ru-RU" sz="1400" dirty="0">
                <a:solidFill>
                  <a:srgbClr val="162387"/>
                </a:solidFill>
                <a:latin typeface="Times New Roman" panose="02020603050405020304" pitchFamily="18" charset="0"/>
                <a:cs typeface="Times New Roman" panose="02020603050405020304" pitchFamily="18" charset="0"/>
              </a:rPr>
              <a:t>внутреннего контроля и внутреннего </a:t>
            </a:r>
            <a:r>
              <a:rPr lang="ru-RU" sz="1400" dirty="0" smtClean="0">
                <a:solidFill>
                  <a:srgbClr val="162387"/>
                </a:solidFill>
                <a:latin typeface="Times New Roman" panose="02020603050405020304" pitchFamily="18" charset="0"/>
                <a:cs typeface="Times New Roman" panose="02020603050405020304" pitchFamily="18" charset="0"/>
              </a:rPr>
              <a:t>аудита</a:t>
            </a:r>
            <a:endParaRPr lang="ru-RU" sz="1400" b="1" dirty="0" smtClean="0">
              <a:solidFill>
                <a:srgbClr val="162387"/>
              </a:solidFill>
              <a:latin typeface="Times New Roman" panose="02020603050405020304" pitchFamily="18" charset="0"/>
              <a:cs typeface="Times New Roman" panose="02020603050405020304" pitchFamily="18" charset="0"/>
            </a:endParaRPr>
          </a:p>
          <a:p>
            <a:pPr marL="285750" indent="-285750" algn="just">
              <a:spcAft>
                <a:spcPts val="600"/>
              </a:spcAft>
              <a:buFont typeface="Wingdings" panose="05000000000000000000" pitchFamily="2" charset="2"/>
              <a:buChar char="Ø"/>
            </a:pPr>
            <a:r>
              <a:rPr lang="ru-RU" sz="1400" dirty="0" smtClean="0">
                <a:solidFill>
                  <a:srgbClr val="162387"/>
                </a:solidFill>
                <a:latin typeface="Times New Roman" panose="02020603050405020304" pitchFamily="18" charset="0"/>
                <a:cs typeface="Times New Roman" panose="02020603050405020304" pitchFamily="18" charset="0"/>
              </a:rPr>
              <a:t>учет правоприменительной практики</a:t>
            </a:r>
            <a:endParaRPr lang="ru-RU" sz="1400" dirty="0">
              <a:solidFill>
                <a:srgbClr val="162387"/>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4067944" y="5194501"/>
            <a:ext cx="4824536" cy="523220"/>
          </a:xfrm>
          <a:prstGeom prst="rect">
            <a:avLst/>
          </a:prstGeom>
          <a:noFill/>
          <a:ln w="38100">
            <a:solidFill>
              <a:srgbClr val="162387"/>
            </a:solidFill>
          </a:ln>
        </p:spPr>
        <p:txBody>
          <a:bodyPr wrap="square" rtlCol="0">
            <a:spAutoFit/>
          </a:bodyPr>
          <a:lstStyle/>
          <a:p>
            <a:pPr algn="just">
              <a:spcAft>
                <a:spcPts val="0"/>
              </a:spcAft>
            </a:pPr>
            <a:r>
              <a:rPr lang="ru-RU" sz="1400" dirty="0" smtClean="0">
                <a:solidFill>
                  <a:srgbClr val="162387"/>
                </a:solidFill>
                <a:latin typeface="Times New Roman" panose="02020603050405020304" pitchFamily="18" charset="0"/>
                <a:cs typeface="Times New Roman" panose="02020603050405020304" pitchFamily="18" charset="0"/>
              </a:rPr>
              <a:t>изменения, связанные </a:t>
            </a:r>
            <a:r>
              <a:rPr lang="ru-RU" sz="1400" dirty="0">
                <a:solidFill>
                  <a:srgbClr val="162387"/>
                </a:solidFill>
                <a:latin typeface="Times New Roman" panose="02020603050405020304" pitchFamily="18" charset="0"/>
                <a:cs typeface="Times New Roman" panose="02020603050405020304" pitchFamily="18" charset="0"/>
              </a:rPr>
              <a:t>с </a:t>
            </a:r>
            <a:r>
              <a:rPr lang="ru-RU" sz="1400" dirty="0" smtClean="0">
                <a:solidFill>
                  <a:srgbClr val="162387"/>
                </a:solidFill>
                <a:latin typeface="Times New Roman" panose="02020603050405020304" pitchFamily="18" charset="0"/>
                <a:cs typeface="Times New Roman" panose="02020603050405020304" pitchFamily="18" charset="0"/>
              </a:rPr>
              <a:t>передачей Федеральному казначейству контрольно-надзорных функций</a:t>
            </a:r>
            <a:endParaRPr lang="ru-RU" sz="1400" b="1" dirty="0">
              <a:solidFill>
                <a:srgbClr val="162387"/>
              </a:solidFill>
              <a:latin typeface="Times New Roman" panose="02020603050405020304" pitchFamily="18" charset="0"/>
              <a:cs typeface="Times New Roman" panose="02020603050405020304" pitchFamily="18" charset="0"/>
            </a:endParaRPr>
          </a:p>
        </p:txBody>
      </p:sp>
      <p:sp>
        <p:nvSpPr>
          <p:cNvPr id="26" name="Штриховая стрелка вправо 25"/>
          <p:cNvSpPr/>
          <p:nvPr/>
        </p:nvSpPr>
        <p:spPr>
          <a:xfrm>
            <a:off x="2411760" y="1268760"/>
            <a:ext cx="1440160" cy="576064"/>
          </a:xfrm>
          <a:prstGeom prst="striped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Штриховая стрелка вправо 26"/>
          <p:cNvSpPr/>
          <p:nvPr/>
        </p:nvSpPr>
        <p:spPr>
          <a:xfrm>
            <a:off x="2411760" y="2420888"/>
            <a:ext cx="1440160" cy="576064"/>
          </a:xfrm>
          <a:prstGeom prst="striped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Штриховая стрелка вправо 36"/>
          <p:cNvSpPr/>
          <p:nvPr/>
        </p:nvSpPr>
        <p:spPr>
          <a:xfrm>
            <a:off x="2411760" y="5152110"/>
            <a:ext cx="1440160" cy="576064"/>
          </a:xfrm>
          <a:prstGeom prst="striped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Скругленный прямоугольник 38"/>
          <p:cNvSpPr/>
          <p:nvPr/>
        </p:nvSpPr>
        <p:spPr>
          <a:xfrm rot="5400000">
            <a:off x="755576" y="3356992"/>
            <a:ext cx="864096" cy="2160240"/>
          </a:xfrm>
          <a:prstGeom prst="roundRect">
            <a:avLst/>
          </a:prstGeom>
          <a:solidFill>
            <a:srgbClr val="BCF1FC"/>
          </a:solidFill>
          <a:ln>
            <a:solidFill>
              <a:srgbClr val="BCF1FC"/>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u-RU" sz="1200" b="1" dirty="0" smtClean="0">
                <a:solidFill>
                  <a:srgbClr val="162387"/>
                </a:solidFill>
                <a:latin typeface="Times New Roman" panose="02020603050405020304" pitchFamily="18" charset="0"/>
                <a:cs typeface="Times New Roman" panose="02020603050405020304" pitchFamily="18" charset="0"/>
              </a:rPr>
              <a:t>Стандарт осуществления ПОВАК</a:t>
            </a:r>
            <a:endParaRPr lang="ru-RU" sz="1200" b="1" dirty="0">
              <a:solidFill>
                <a:srgbClr val="162387"/>
              </a:solidFill>
              <a:latin typeface="Times New Roman" panose="02020603050405020304" pitchFamily="18" charset="0"/>
              <a:cs typeface="Times New Roman" panose="02020603050405020304" pitchFamily="18" charset="0"/>
            </a:endParaRPr>
          </a:p>
        </p:txBody>
      </p:sp>
      <p:sp>
        <p:nvSpPr>
          <p:cNvPr id="40" name="Штриховая стрелка вправо 39"/>
          <p:cNvSpPr/>
          <p:nvPr/>
        </p:nvSpPr>
        <p:spPr>
          <a:xfrm>
            <a:off x="2411760" y="4077072"/>
            <a:ext cx="1440160" cy="576064"/>
          </a:xfrm>
          <a:prstGeom prst="striped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TextBox 40"/>
          <p:cNvSpPr txBox="1"/>
          <p:nvPr/>
        </p:nvSpPr>
        <p:spPr>
          <a:xfrm>
            <a:off x="4067944" y="4103494"/>
            <a:ext cx="4824536" cy="738664"/>
          </a:xfrm>
          <a:prstGeom prst="rect">
            <a:avLst/>
          </a:prstGeom>
          <a:noFill/>
          <a:ln w="38100">
            <a:solidFill>
              <a:srgbClr val="162387"/>
            </a:solidFill>
          </a:ln>
        </p:spPr>
        <p:txBody>
          <a:bodyPr wrap="square" rtlCol="0">
            <a:spAutoFit/>
          </a:bodyPr>
          <a:lstStyle/>
          <a:p>
            <a:pPr algn="just"/>
            <a:r>
              <a:rPr lang="ru-RU" sz="1400" dirty="0" smtClean="0">
                <a:solidFill>
                  <a:srgbClr val="162387"/>
                </a:solidFill>
                <a:latin typeface="Times New Roman" panose="02020603050405020304" pitchFamily="18" charset="0"/>
                <a:cs typeface="Times New Roman" panose="02020603050405020304" pitchFamily="18" charset="0"/>
              </a:rPr>
              <a:t>внедрение технологий последующего оперативного внутреннего автоматизированного контроля в деятельность ТОФК</a:t>
            </a:r>
          </a:p>
        </p:txBody>
      </p:sp>
    </p:spTree>
    <p:extLst>
      <p:ext uri="{BB962C8B-B14F-4D97-AF65-F5344CB8AC3E}">
        <p14:creationId xmlns:p14="http://schemas.microsoft.com/office/powerpoint/2010/main" val="118291391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txBox="1">
            <a:spLocks noChangeArrowheads="1"/>
          </p:cNvSpPr>
          <p:nvPr/>
        </p:nvSpPr>
        <p:spPr bwMode="auto">
          <a:xfrm>
            <a:off x="323528" y="1268760"/>
            <a:ext cx="8424863" cy="3488457"/>
          </a:xfrm>
          <a:prstGeom prst="rect">
            <a:avLst/>
          </a:prstGeom>
          <a:noFill/>
          <a:ln w="9525">
            <a:noFill/>
            <a:miter lim="800000"/>
            <a:headEnd/>
            <a:tailEnd/>
          </a:ln>
        </p:spPr>
        <p:txBody>
          <a:bodyPr/>
          <a:lstStyle/>
          <a:p>
            <a:pPr marL="457200" indent="-457200" algn="just" eaLnBrk="0" hangingPunct="0">
              <a:spcBef>
                <a:spcPct val="20000"/>
              </a:spcBef>
            </a:pPr>
            <a:endParaRPr lang="ru-RU" dirty="0">
              <a:solidFill>
                <a:srgbClr val="002776"/>
              </a:solidFill>
              <a:latin typeface="Times New Roman" pitchFamily="18" charset="0"/>
              <a:cs typeface="Times New Roman" pitchFamily="18" charset="0"/>
            </a:endParaRPr>
          </a:p>
          <a:p>
            <a:pPr marL="457200" indent="-457200" algn="just" eaLnBrk="0" hangingPunct="0">
              <a:spcBef>
                <a:spcPts val="1800"/>
              </a:spcBef>
              <a:buFont typeface="Calibri" pitchFamily="34" charset="0"/>
              <a:buAutoNum type="arabicPeriod"/>
            </a:pPr>
            <a:r>
              <a:rPr lang="ru-RU" dirty="0" smtClean="0">
                <a:solidFill>
                  <a:srgbClr val="162387"/>
                </a:solidFill>
                <a:latin typeface="Times New Roman" pitchFamily="18" charset="0"/>
                <a:cs typeface="Times New Roman" pitchFamily="18" charset="0"/>
              </a:rPr>
              <a:t>Регламентация </a:t>
            </a:r>
            <a:r>
              <a:rPr lang="ru-RU" dirty="0">
                <a:solidFill>
                  <a:srgbClr val="162387"/>
                </a:solidFill>
                <a:latin typeface="Times New Roman" pitchFamily="18" charset="0"/>
                <a:cs typeface="Times New Roman" pitchFamily="18" charset="0"/>
              </a:rPr>
              <a:t>контрольных полномочий Федерального </a:t>
            </a:r>
            <a:r>
              <a:rPr lang="ru-RU" dirty="0" smtClean="0">
                <a:solidFill>
                  <a:srgbClr val="162387"/>
                </a:solidFill>
                <a:latin typeface="Times New Roman" pitchFamily="18" charset="0"/>
                <a:cs typeface="Times New Roman" pitchFamily="18" charset="0"/>
              </a:rPr>
              <a:t>казначейства в финансово-бюджетной сфере</a:t>
            </a:r>
          </a:p>
          <a:p>
            <a:pPr marL="457200" indent="-457200" algn="just" eaLnBrk="0" hangingPunct="0">
              <a:spcBef>
                <a:spcPts val="1800"/>
              </a:spcBef>
              <a:buFont typeface="Calibri" pitchFamily="34" charset="0"/>
              <a:buAutoNum type="arabicPeriod"/>
            </a:pPr>
            <a:endParaRPr lang="ru-RU" dirty="0">
              <a:solidFill>
                <a:srgbClr val="162387"/>
              </a:solidFill>
              <a:latin typeface="Times New Roman" pitchFamily="18" charset="0"/>
              <a:cs typeface="Times New Roman" pitchFamily="18" charset="0"/>
            </a:endParaRPr>
          </a:p>
          <a:p>
            <a:pPr marL="457200" indent="-457200" algn="just" eaLnBrk="0" hangingPunct="0">
              <a:spcBef>
                <a:spcPts val="1800"/>
              </a:spcBef>
              <a:buFont typeface="Calibri" pitchFamily="34" charset="0"/>
              <a:buAutoNum type="arabicPeriod"/>
            </a:pPr>
            <a:r>
              <a:rPr lang="ru-RU" dirty="0" smtClean="0">
                <a:solidFill>
                  <a:srgbClr val="162387"/>
                </a:solidFill>
                <a:latin typeface="Times New Roman" pitchFamily="18" charset="0"/>
                <a:cs typeface="Times New Roman" pitchFamily="18" charset="0"/>
              </a:rPr>
              <a:t>Новации </a:t>
            </a:r>
            <a:r>
              <a:rPr lang="ru-RU" dirty="0">
                <a:solidFill>
                  <a:srgbClr val="162387"/>
                </a:solidFill>
                <a:latin typeface="Times New Roman" pitchFamily="18" charset="0"/>
                <a:cs typeface="Times New Roman" pitchFamily="18" charset="0"/>
              </a:rPr>
              <a:t>регламентации осуществления внутреннего </a:t>
            </a:r>
            <a:r>
              <a:rPr lang="ru-RU" dirty="0" smtClean="0">
                <a:solidFill>
                  <a:srgbClr val="162387"/>
                </a:solidFill>
                <a:latin typeface="Times New Roman" pitchFamily="18" charset="0"/>
                <a:cs typeface="Times New Roman" pitchFamily="18" charset="0"/>
              </a:rPr>
              <a:t>контроля, </a:t>
            </a:r>
            <a:r>
              <a:rPr lang="ru-RU" dirty="0">
                <a:solidFill>
                  <a:srgbClr val="162387"/>
                </a:solidFill>
                <a:latin typeface="Times New Roman" pitchFamily="18" charset="0"/>
                <a:cs typeface="Times New Roman" pitchFamily="18" charset="0"/>
              </a:rPr>
              <a:t>внутреннего аудита </a:t>
            </a:r>
            <a:r>
              <a:rPr lang="ru-RU" dirty="0" smtClean="0">
                <a:solidFill>
                  <a:srgbClr val="162387"/>
                </a:solidFill>
                <a:latin typeface="Times New Roman" pitchFamily="18" charset="0"/>
                <a:cs typeface="Times New Roman" pitchFamily="18" charset="0"/>
              </a:rPr>
              <a:t>и управления внутренними (операционными) казначейскими рисками в </a:t>
            </a:r>
            <a:r>
              <a:rPr lang="ru-RU" dirty="0">
                <a:solidFill>
                  <a:srgbClr val="162387"/>
                </a:solidFill>
                <a:latin typeface="Times New Roman" pitchFamily="18" charset="0"/>
                <a:cs typeface="Times New Roman" pitchFamily="18" charset="0"/>
              </a:rPr>
              <a:t>системе Федерального казначейства</a:t>
            </a:r>
          </a:p>
          <a:p>
            <a:pPr algn="just" eaLnBrk="0" hangingPunct="0">
              <a:spcBef>
                <a:spcPts val="1800"/>
              </a:spcBef>
            </a:pPr>
            <a:endParaRPr lang="ru-RU" dirty="0">
              <a:solidFill>
                <a:srgbClr val="162387"/>
              </a:solidFill>
              <a:latin typeface="Times New Roman" pitchFamily="18" charset="0"/>
              <a:cs typeface="Times New Roman" pitchFamily="18" charset="0"/>
            </a:endParaRPr>
          </a:p>
          <a:p>
            <a:pPr marL="457200" indent="-457200" algn="just" eaLnBrk="0" hangingPunct="0">
              <a:spcBef>
                <a:spcPct val="20000"/>
              </a:spcBef>
              <a:buFont typeface="Calibri" pitchFamily="34" charset="0"/>
              <a:buAutoNum type="arabicPeriod"/>
            </a:pPr>
            <a:endParaRPr lang="ru-RU" dirty="0">
              <a:solidFill>
                <a:srgbClr val="162387"/>
              </a:solidFill>
              <a:latin typeface="Times New Roman" pitchFamily="18" charset="0"/>
              <a:cs typeface="Times New Roman" pitchFamily="18" charset="0"/>
            </a:endParaRPr>
          </a:p>
          <a:p>
            <a:pPr marL="457200" indent="-457200" algn="just" eaLnBrk="0" hangingPunct="0">
              <a:spcBef>
                <a:spcPct val="20000"/>
              </a:spcBef>
              <a:buFont typeface="Calibri" pitchFamily="34" charset="0"/>
              <a:buAutoNum type="arabicPeriod"/>
            </a:pPr>
            <a:endParaRPr lang="ru-RU" dirty="0">
              <a:solidFill>
                <a:srgbClr val="162387"/>
              </a:solidFill>
              <a:latin typeface="Times New Roman" pitchFamily="18" charset="0"/>
              <a:cs typeface="Times New Roman" pitchFamily="18" charset="0"/>
            </a:endParaRPr>
          </a:p>
          <a:p>
            <a:pPr marL="457200" indent="-457200" algn="just" eaLnBrk="0" hangingPunct="0">
              <a:spcBef>
                <a:spcPct val="20000"/>
              </a:spcBef>
              <a:buFont typeface="Calibri" pitchFamily="34" charset="0"/>
              <a:buAutoNum type="arabicPeriod"/>
            </a:pPr>
            <a:endParaRPr lang="ru-RU" dirty="0">
              <a:solidFill>
                <a:srgbClr val="162387"/>
              </a:solidFill>
              <a:latin typeface="Times New Roman" pitchFamily="18" charset="0"/>
              <a:cs typeface="Times New Roman" pitchFamily="18" charset="0"/>
            </a:endParaRPr>
          </a:p>
          <a:p>
            <a:pPr marL="457200" indent="-457200" algn="just" eaLnBrk="0" hangingPunct="0">
              <a:spcBef>
                <a:spcPct val="20000"/>
              </a:spcBef>
              <a:buFont typeface="Calibri" pitchFamily="34" charset="0"/>
              <a:buAutoNum type="arabicPeriod"/>
            </a:pPr>
            <a:endParaRPr lang="ru-RU" dirty="0">
              <a:solidFill>
                <a:srgbClr val="162387"/>
              </a:solidFill>
              <a:latin typeface="Times New Roman" pitchFamily="18" charset="0"/>
              <a:cs typeface="Times New Roman" pitchFamily="18" charset="0"/>
            </a:endParaRPr>
          </a:p>
        </p:txBody>
      </p:sp>
      <p:sp>
        <p:nvSpPr>
          <p:cNvPr id="16387" name="Rectangle 2"/>
          <p:cNvSpPr txBox="1">
            <a:spLocks/>
          </p:cNvSpPr>
          <p:nvPr/>
        </p:nvSpPr>
        <p:spPr bwMode="auto">
          <a:xfrm>
            <a:off x="1928813" y="285750"/>
            <a:ext cx="5759450" cy="504825"/>
          </a:xfrm>
          <a:prstGeom prst="rect">
            <a:avLst/>
          </a:prstGeom>
          <a:noFill/>
          <a:ln w="9525">
            <a:noFill/>
            <a:miter lim="800000"/>
            <a:headEnd/>
            <a:tailEnd/>
          </a:ln>
        </p:spPr>
        <p:txBody>
          <a:bodyPr/>
          <a:lstStyle/>
          <a:p>
            <a:pPr algn="ctr" eaLnBrk="0" hangingPunct="0"/>
            <a:r>
              <a:rPr lang="ru-RU" b="1" dirty="0" smtClean="0">
                <a:solidFill>
                  <a:srgbClr val="162387"/>
                </a:solidFill>
                <a:latin typeface="Times New Roman" pitchFamily="18" charset="0"/>
              </a:rPr>
              <a:t>ПЛАН ВЫСТУПЛЕНИЯ</a:t>
            </a:r>
            <a:endParaRPr lang="ru-RU" b="1" dirty="0">
              <a:solidFill>
                <a:srgbClr val="162387"/>
              </a:solidFill>
              <a:latin typeface="Times New Roman" pitchFamily="18" charset="0"/>
            </a:endParaRPr>
          </a:p>
        </p:txBody>
      </p:sp>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2</a:t>
            </a:fld>
            <a:endParaRPr lang="ru-RU" dirty="0">
              <a:latin typeface="Times New Roman" panose="02020603050405020304" pitchFamily="18" charset="0"/>
              <a:cs typeface="Times New Roman" panose="02020603050405020304"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20</a:t>
            </a:fld>
            <a:endParaRPr lang="ru-RU" dirty="0">
              <a:latin typeface="Times New Roman" panose="02020603050405020304" pitchFamily="18" charset="0"/>
              <a:cs typeface="Times New Roman" panose="02020603050405020304" pitchFamily="18" charset="0"/>
            </a:endParaRPr>
          </a:p>
        </p:txBody>
      </p:sp>
      <p:sp>
        <p:nvSpPr>
          <p:cNvPr id="28" name="Rectangle 2"/>
          <p:cNvSpPr txBox="1">
            <a:spLocks/>
          </p:cNvSpPr>
          <p:nvPr/>
        </p:nvSpPr>
        <p:spPr bwMode="auto">
          <a:xfrm>
            <a:off x="500034" y="116632"/>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КОНЦЕПЦИЯ УПРАВЛЕНИЯ КАЗНАЧЕЙСКИМИ РИСКАМИ </a:t>
            </a:r>
            <a:br>
              <a:rPr lang="ru-RU" sz="2000" b="1" dirty="0" smtClean="0">
                <a:solidFill>
                  <a:srgbClr val="162387"/>
                </a:solidFill>
                <a:latin typeface="Times New Roman" pitchFamily="18" charset="0"/>
              </a:rPr>
            </a:br>
            <a:r>
              <a:rPr lang="ru-RU" sz="2000" b="1" dirty="0" smtClean="0">
                <a:solidFill>
                  <a:srgbClr val="162387"/>
                </a:solidFill>
                <a:latin typeface="Times New Roman" pitchFamily="18" charset="0"/>
              </a:rPr>
              <a:t>В ФЕДЕРАЛЬНОМ КАЗНАЧЕЙСТВЕ</a:t>
            </a:r>
            <a:endParaRPr lang="ru-RU" sz="2000" b="1" dirty="0">
              <a:solidFill>
                <a:srgbClr val="162387"/>
              </a:solidFill>
              <a:latin typeface="Times New Roman" pitchFamily="18" charset="0"/>
            </a:endParaRPr>
          </a:p>
        </p:txBody>
      </p:sp>
      <p:sp>
        <p:nvSpPr>
          <p:cNvPr id="29" name="Прямоугольник 28"/>
          <p:cNvSpPr/>
          <p:nvPr/>
        </p:nvSpPr>
        <p:spPr>
          <a:xfrm>
            <a:off x="381765" y="2204864"/>
            <a:ext cx="3977287" cy="2664296"/>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marL="285750" indent="-285750" algn="just">
              <a:buFont typeface="Wingdings" panose="05000000000000000000" pitchFamily="2" charset="2"/>
              <a:buChar char="v"/>
            </a:pPr>
            <a:r>
              <a:rPr lang="ru-RU" sz="1400" i="1" dirty="0"/>
              <a:t>Стандарты по управлению рисками Европейской Федерации Ассоциаций </a:t>
            </a:r>
            <a:r>
              <a:rPr lang="ru-RU" sz="1400" i="1" dirty="0" smtClean="0"/>
              <a:t>риск-менеджмента;</a:t>
            </a:r>
          </a:p>
          <a:p>
            <a:pPr marL="285750" indent="-285750" algn="just">
              <a:buFont typeface="Wingdings" panose="05000000000000000000" pitchFamily="2" charset="2"/>
              <a:buChar char="v"/>
            </a:pPr>
            <a:r>
              <a:rPr lang="ru-RU" sz="1400" i="1" dirty="0"/>
              <a:t>рекомендации Комитета спонсорских организаций Комиссии </a:t>
            </a:r>
            <a:r>
              <a:rPr lang="ru-RU" sz="1400" i="1" dirty="0" err="1" smtClean="0"/>
              <a:t>Тредуэя</a:t>
            </a:r>
            <a:r>
              <a:rPr lang="ru-RU" sz="1400" i="1" dirty="0" smtClean="0"/>
              <a:t> </a:t>
            </a:r>
            <a:r>
              <a:rPr lang="ru-RU" sz="1400" i="1" dirty="0"/>
              <a:t>по организации системы управления рисками</a:t>
            </a:r>
            <a:r>
              <a:rPr lang="ru-RU" sz="1400" i="1" dirty="0" smtClean="0"/>
              <a:t>;</a:t>
            </a:r>
          </a:p>
          <a:p>
            <a:pPr marL="285750" indent="-285750" algn="just">
              <a:buFont typeface="Wingdings" panose="05000000000000000000" pitchFamily="2" charset="2"/>
              <a:buChar char="v"/>
            </a:pPr>
            <a:r>
              <a:rPr lang="ru-RU" sz="1400" i="1" dirty="0"/>
              <a:t>материалы </a:t>
            </a:r>
            <a:r>
              <a:rPr lang="ru-RU" sz="1400" i="1" dirty="0" err="1"/>
              <a:t>Базельского</a:t>
            </a:r>
            <a:r>
              <a:rPr lang="ru-RU" sz="1400" i="1" dirty="0"/>
              <a:t> комитета по банковскому надзору (Базель II и Базель III</a:t>
            </a:r>
            <a:r>
              <a:rPr lang="ru-RU" sz="1400" i="1" dirty="0" smtClean="0"/>
              <a:t>);</a:t>
            </a:r>
          </a:p>
          <a:p>
            <a:pPr marL="285750" indent="-285750" algn="just">
              <a:buFont typeface="Wingdings" panose="05000000000000000000" pitchFamily="2" charset="2"/>
              <a:buChar char="v"/>
            </a:pPr>
            <a:r>
              <a:rPr lang="ru-RU" sz="1400" i="1" dirty="0"/>
              <a:t>Национальный стандарт Российской Федерации «Менеджмент риска. Принципы и руководство» (ГОСТ Р ИСО 31000-2010</a:t>
            </a:r>
            <a:r>
              <a:rPr lang="ru-RU" sz="1400" i="1" dirty="0" smtClean="0"/>
              <a:t>) </a:t>
            </a:r>
            <a:endParaRPr lang="ru-RU" sz="1400" dirty="0">
              <a:solidFill>
                <a:srgbClr val="162387"/>
              </a:solidFill>
              <a:latin typeface="Times New Roman" pitchFamily="18" charset="0"/>
              <a:cs typeface="Times New Roman" pitchFamily="18" charset="0"/>
            </a:endParaRPr>
          </a:p>
        </p:txBody>
      </p:sp>
      <p:sp>
        <p:nvSpPr>
          <p:cNvPr id="30" name="Прямоугольник 29"/>
          <p:cNvSpPr/>
          <p:nvPr/>
        </p:nvSpPr>
        <p:spPr>
          <a:xfrm>
            <a:off x="381765" y="1196752"/>
            <a:ext cx="3977287" cy="85571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ru-RU" sz="1400" dirty="0"/>
              <a:t>Программа повышения эффективности управления общественными (государственными и муниципальными) финансами на период до 2018 года</a:t>
            </a:r>
            <a:endParaRPr lang="ru-RU" sz="1400" dirty="0">
              <a:solidFill>
                <a:srgbClr val="162387"/>
              </a:solidFill>
              <a:latin typeface="Times New Roman" pitchFamily="18" charset="0"/>
              <a:cs typeface="Times New Roman" pitchFamily="18" charset="0"/>
            </a:endParaRPr>
          </a:p>
        </p:txBody>
      </p:sp>
      <p:sp>
        <p:nvSpPr>
          <p:cNvPr id="31" name="Прямоугольник 30"/>
          <p:cNvSpPr/>
          <p:nvPr/>
        </p:nvSpPr>
        <p:spPr>
          <a:xfrm>
            <a:off x="368073" y="5013176"/>
            <a:ext cx="3977287" cy="106377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just"/>
            <a:r>
              <a:rPr lang="ru-RU" sz="1400" i="1" dirty="0"/>
              <a:t>результаты изучения и обобщения сложившейся практики управления рисками различных зарубежных и российских органов власти, кредитных учреждений и коммерческих структур</a:t>
            </a:r>
            <a:endParaRPr lang="ru-RU" sz="1400" dirty="0">
              <a:solidFill>
                <a:srgbClr val="162387"/>
              </a:solidFill>
              <a:latin typeface="Times New Roman" pitchFamily="18" charset="0"/>
              <a:cs typeface="Times New Roman" pitchFamily="18" charset="0"/>
            </a:endParaRPr>
          </a:p>
        </p:txBody>
      </p:sp>
      <p:sp>
        <p:nvSpPr>
          <p:cNvPr id="32" name="Прямоугольник 31"/>
          <p:cNvSpPr/>
          <p:nvPr/>
        </p:nvSpPr>
        <p:spPr>
          <a:xfrm>
            <a:off x="4788024" y="1196753"/>
            <a:ext cx="4216552" cy="1008112"/>
          </a:xfrm>
          <a:prstGeom prst="rect">
            <a:avLst/>
          </a:prstGeom>
          <a:solidFill>
            <a:srgbClr val="D9E6FF"/>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b="1" dirty="0" smtClean="0">
                <a:solidFill>
                  <a:srgbClr val="162387"/>
                </a:solidFill>
                <a:latin typeface="Times New Roman" pitchFamily="18" charset="0"/>
                <a:cs typeface="Times New Roman" pitchFamily="18" charset="0"/>
              </a:rPr>
              <a:t>КОНЦЕПЦИЯ УПРАВЛЕНИЯ КАЗНАЧЕЙСКИМИ РИСКАМИ </a:t>
            </a:r>
            <a:br>
              <a:rPr lang="ru-RU" sz="1800" b="1" dirty="0" smtClean="0">
                <a:solidFill>
                  <a:srgbClr val="162387"/>
                </a:solidFill>
                <a:latin typeface="Times New Roman" pitchFamily="18" charset="0"/>
                <a:cs typeface="Times New Roman" pitchFamily="18" charset="0"/>
              </a:rPr>
            </a:br>
            <a:r>
              <a:rPr lang="ru-RU" sz="1800" b="1" dirty="0" smtClean="0">
                <a:solidFill>
                  <a:srgbClr val="162387"/>
                </a:solidFill>
                <a:latin typeface="Times New Roman" pitchFamily="18" charset="0"/>
                <a:cs typeface="Times New Roman" pitchFamily="18" charset="0"/>
              </a:rPr>
              <a:t>В ФЕДЕРАЛЬНОМ КАЗНАЧЕЙСТВЕ</a:t>
            </a:r>
            <a:endParaRPr lang="ru-RU" sz="1800" b="1" dirty="0">
              <a:solidFill>
                <a:srgbClr val="162387"/>
              </a:solidFill>
              <a:latin typeface="Times New Roman" pitchFamily="18" charset="0"/>
              <a:cs typeface="Times New Roman" pitchFamily="18" charset="0"/>
            </a:endParaRPr>
          </a:p>
        </p:txBody>
      </p:sp>
      <p:cxnSp>
        <p:nvCxnSpPr>
          <p:cNvPr id="33" name="Прямая соединительная линия 32"/>
          <p:cNvCxnSpPr>
            <a:stCxn id="31" idx="3"/>
          </p:cNvCxnSpPr>
          <p:nvPr/>
        </p:nvCxnSpPr>
        <p:spPr>
          <a:xfrm>
            <a:off x="4345360" y="5545063"/>
            <a:ext cx="259130" cy="0"/>
          </a:xfrm>
          <a:prstGeom prst="line">
            <a:avLst/>
          </a:prstGeom>
          <a:ln w="25400">
            <a:solidFill>
              <a:srgbClr val="162387"/>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a:stCxn id="29" idx="3"/>
          </p:cNvCxnSpPr>
          <p:nvPr/>
        </p:nvCxnSpPr>
        <p:spPr>
          <a:xfrm>
            <a:off x="4359052" y="3537012"/>
            <a:ext cx="245438" cy="0"/>
          </a:xfrm>
          <a:prstGeom prst="line">
            <a:avLst/>
          </a:prstGeom>
          <a:ln w="25400">
            <a:solidFill>
              <a:srgbClr val="162387"/>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a:stCxn id="30" idx="3"/>
          </p:cNvCxnSpPr>
          <p:nvPr/>
        </p:nvCxnSpPr>
        <p:spPr>
          <a:xfrm>
            <a:off x="4359052" y="1624608"/>
            <a:ext cx="245438" cy="0"/>
          </a:xfrm>
          <a:prstGeom prst="line">
            <a:avLst/>
          </a:prstGeom>
          <a:ln w="25400">
            <a:solidFill>
              <a:srgbClr val="162387"/>
            </a:solidFill>
          </a:ln>
        </p:spPr>
        <p:style>
          <a:lnRef idx="1">
            <a:schemeClr val="accent1"/>
          </a:lnRef>
          <a:fillRef idx="0">
            <a:schemeClr val="accent1"/>
          </a:fillRef>
          <a:effectRef idx="0">
            <a:schemeClr val="accent1"/>
          </a:effectRef>
          <a:fontRef idx="minor">
            <a:schemeClr val="tx1"/>
          </a:fontRef>
        </p:style>
      </p:cxnSp>
      <p:cxnSp>
        <p:nvCxnSpPr>
          <p:cNvPr id="36" name="Прямая соединительная линия 35"/>
          <p:cNvCxnSpPr/>
          <p:nvPr/>
        </p:nvCxnSpPr>
        <p:spPr>
          <a:xfrm flipV="1">
            <a:off x="4604490" y="1624608"/>
            <a:ext cx="0" cy="3920455"/>
          </a:xfrm>
          <a:prstGeom prst="line">
            <a:avLst/>
          </a:prstGeom>
          <a:ln w="25400">
            <a:solidFill>
              <a:srgbClr val="162387"/>
            </a:solidFill>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p:nvPr/>
        </p:nvCxnSpPr>
        <p:spPr>
          <a:xfrm>
            <a:off x="4604490" y="1916832"/>
            <a:ext cx="183534" cy="0"/>
          </a:xfrm>
          <a:prstGeom prst="straightConnector1">
            <a:avLst/>
          </a:prstGeom>
          <a:ln w="25400">
            <a:solidFill>
              <a:srgbClr val="162387"/>
            </a:solidFill>
            <a:tailEnd type="arrow"/>
          </a:ln>
        </p:spPr>
        <p:style>
          <a:lnRef idx="1">
            <a:schemeClr val="accent1"/>
          </a:lnRef>
          <a:fillRef idx="0">
            <a:schemeClr val="accent1"/>
          </a:fillRef>
          <a:effectRef idx="0">
            <a:schemeClr val="accent1"/>
          </a:effectRef>
          <a:fontRef idx="minor">
            <a:schemeClr val="tx1"/>
          </a:fontRef>
        </p:style>
      </p:cxnSp>
      <p:sp>
        <p:nvSpPr>
          <p:cNvPr id="42" name="Прямоугольник 41"/>
          <p:cNvSpPr/>
          <p:nvPr/>
        </p:nvSpPr>
        <p:spPr>
          <a:xfrm>
            <a:off x="5292080" y="2204865"/>
            <a:ext cx="3240360" cy="36003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spcAft>
                <a:spcPts val="600"/>
              </a:spcAft>
              <a:buFont typeface="Wingdings" panose="05000000000000000000" pitchFamily="2" charset="2"/>
              <a:buChar char="ü"/>
            </a:pPr>
            <a:r>
              <a:rPr lang="ru-RU" sz="1400" dirty="0" smtClean="0">
                <a:solidFill>
                  <a:srgbClr val="162387"/>
                </a:solidFill>
                <a:latin typeface="Times New Roman" panose="02020603050405020304" pitchFamily="18" charset="0"/>
                <a:cs typeface="Times New Roman" panose="02020603050405020304" pitchFamily="18" charset="0"/>
              </a:rPr>
              <a:t>понятийный </a:t>
            </a:r>
            <a:r>
              <a:rPr lang="ru-RU" sz="1400" dirty="0">
                <a:solidFill>
                  <a:srgbClr val="162387"/>
                </a:solidFill>
                <a:latin typeface="Times New Roman" panose="02020603050405020304" pitchFamily="18" charset="0"/>
                <a:cs typeface="Times New Roman" panose="02020603050405020304" pitchFamily="18" charset="0"/>
              </a:rPr>
              <a:t>аппарат, применяемый при управлении рисками </a:t>
            </a:r>
            <a:r>
              <a:rPr lang="ru-RU" sz="1400" dirty="0" smtClean="0">
                <a:solidFill>
                  <a:srgbClr val="162387"/>
                </a:solidFill>
                <a:latin typeface="Times New Roman" panose="02020603050405020304" pitchFamily="18" charset="0"/>
                <a:cs typeface="Times New Roman" panose="02020603050405020304" pitchFamily="18" charset="0"/>
              </a:rPr>
              <a:t/>
            </a:r>
            <a:br>
              <a:rPr lang="ru-RU" sz="1400" dirty="0" smtClean="0">
                <a:solidFill>
                  <a:srgbClr val="162387"/>
                </a:solidFill>
                <a:latin typeface="Times New Roman" panose="02020603050405020304" pitchFamily="18" charset="0"/>
                <a:cs typeface="Times New Roman" panose="02020603050405020304" pitchFamily="18" charset="0"/>
              </a:rPr>
            </a:br>
            <a:r>
              <a:rPr lang="ru-RU" sz="1400" dirty="0" smtClean="0">
                <a:solidFill>
                  <a:srgbClr val="162387"/>
                </a:solidFill>
                <a:latin typeface="Times New Roman" panose="02020603050405020304" pitchFamily="18" charset="0"/>
                <a:cs typeface="Times New Roman" panose="02020603050405020304" pitchFamily="18" charset="0"/>
              </a:rPr>
              <a:t>в </a:t>
            </a:r>
            <a:r>
              <a:rPr lang="ru-RU" sz="1400" dirty="0">
                <a:solidFill>
                  <a:srgbClr val="162387"/>
                </a:solidFill>
                <a:latin typeface="Times New Roman" panose="02020603050405020304" pitchFamily="18" charset="0"/>
                <a:cs typeface="Times New Roman" panose="02020603050405020304" pitchFamily="18" charset="0"/>
              </a:rPr>
              <a:t>Федеральном </a:t>
            </a:r>
            <a:r>
              <a:rPr lang="ru-RU" sz="1400" dirty="0" smtClean="0">
                <a:solidFill>
                  <a:srgbClr val="162387"/>
                </a:solidFill>
                <a:latin typeface="Times New Roman" panose="02020603050405020304" pitchFamily="18" charset="0"/>
                <a:cs typeface="Times New Roman" panose="02020603050405020304" pitchFamily="18" charset="0"/>
              </a:rPr>
              <a:t>казначействе;</a:t>
            </a:r>
          </a:p>
          <a:p>
            <a:pPr marL="285750" indent="-285750" algn="just">
              <a:spcAft>
                <a:spcPts val="600"/>
              </a:spcAft>
              <a:buFont typeface="Wingdings" panose="05000000000000000000" pitchFamily="2" charset="2"/>
              <a:buChar char="ü"/>
            </a:pPr>
            <a:r>
              <a:rPr lang="ru-RU" sz="1400" dirty="0">
                <a:solidFill>
                  <a:srgbClr val="162387"/>
                </a:solidFill>
                <a:latin typeface="Times New Roman" panose="02020603050405020304" pitchFamily="18" charset="0"/>
                <a:cs typeface="Times New Roman" panose="02020603050405020304" pitchFamily="18" charset="0"/>
              </a:rPr>
              <a:t>цели, задачи и принципы управления казначейскими </a:t>
            </a:r>
            <a:r>
              <a:rPr lang="ru-RU" sz="1400" dirty="0" smtClean="0">
                <a:solidFill>
                  <a:srgbClr val="162387"/>
                </a:solidFill>
                <a:latin typeface="Times New Roman" panose="02020603050405020304" pitchFamily="18" charset="0"/>
                <a:cs typeface="Times New Roman" panose="02020603050405020304" pitchFamily="18" charset="0"/>
              </a:rPr>
              <a:t>рисками;</a:t>
            </a:r>
          </a:p>
          <a:p>
            <a:pPr marL="285750" indent="-285750" algn="just">
              <a:spcAft>
                <a:spcPts val="600"/>
              </a:spcAft>
              <a:buFont typeface="Wingdings" panose="05000000000000000000" pitchFamily="2" charset="2"/>
              <a:buChar char="ü"/>
            </a:pPr>
            <a:r>
              <a:rPr lang="ru-RU" sz="1400" dirty="0">
                <a:solidFill>
                  <a:srgbClr val="162387"/>
                </a:solidFill>
                <a:latin typeface="Times New Roman" panose="02020603050405020304" pitchFamily="18" charset="0"/>
                <a:cs typeface="Times New Roman" panose="02020603050405020304" pitchFamily="18" charset="0"/>
              </a:rPr>
              <a:t>основные элементы системы управления казначейскими рисками в Федеральном </a:t>
            </a:r>
            <a:r>
              <a:rPr lang="ru-RU" sz="1400" dirty="0" smtClean="0">
                <a:solidFill>
                  <a:srgbClr val="162387"/>
                </a:solidFill>
                <a:latin typeface="Times New Roman" panose="02020603050405020304" pitchFamily="18" charset="0"/>
                <a:cs typeface="Times New Roman" panose="02020603050405020304" pitchFamily="18" charset="0"/>
              </a:rPr>
              <a:t>казначействе;</a:t>
            </a:r>
          </a:p>
          <a:p>
            <a:pPr marL="285750" indent="-285750" algn="just">
              <a:spcAft>
                <a:spcPts val="600"/>
              </a:spcAft>
              <a:buFont typeface="Wingdings" panose="05000000000000000000" pitchFamily="2" charset="2"/>
              <a:buChar char="ü"/>
            </a:pPr>
            <a:r>
              <a:rPr lang="ru-RU" sz="1400" dirty="0" smtClean="0">
                <a:solidFill>
                  <a:srgbClr val="162387"/>
                </a:solidFill>
                <a:latin typeface="Times New Roman" panose="02020603050405020304" pitchFamily="18" charset="0"/>
                <a:cs typeface="Times New Roman" panose="02020603050405020304" pitchFamily="18" charset="0"/>
              </a:rPr>
              <a:t>распределение основных функций </a:t>
            </a:r>
            <a:r>
              <a:rPr lang="ru-RU" sz="1400" dirty="0">
                <a:solidFill>
                  <a:srgbClr val="162387"/>
                </a:solidFill>
                <a:latin typeface="Times New Roman" panose="02020603050405020304" pitchFamily="18" charset="0"/>
                <a:cs typeface="Times New Roman" panose="02020603050405020304" pitchFamily="18" charset="0"/>
              </a:rPr>
              <a:t>между участниками </a:t>
            </a:r>
            <a:r>
              <a:rPr lang="ru-RU" sz="1400" dirty="0" smtClean="0">
                <a:solidFill>
                  <a:srgbClr val="162387"/>
                </a:solidFill>
                <a:latin typeface="Times New Roman" panose="02020603050405020304" pitchFamily="18" charset="0"/>
                <a:cs typeface="Times New Roman" panose="02020603050405020304" pitchFamily="18" charset="0"/>
              </a:rPr>
              <a:t>процесса управления рисками;</a:t>
            </a:r>
          </a:p>
          <a:p>
            <a:pPr marL="285750" indent="-285750" algn="just">
              <a:spcAft>
                <a:spcPts val="600"/>
              </a:spcAft>
              <a:buFont typeface="Wingdings" panose="05000000000000000000" pitchFamily="2" charset="2"/>
              <a:buChar char="ü"/>
            </a:pPr>
            <a:r>
              <a:rPr lang="ru-RU" sz="1400" dirty="0">
                <a:solidFill>
                  <a:srgbClr val="162387"/>
                </a:solidFill>
                <a:latin typeface="Times New Roman" panose="02020603050405020304" pitchFamily="18" charset="0"/>
                <a:cs typeface="Times New Roman" panose="02020603050405020304" pitchFamily="18" charset="0"/>
              </a:rPr>
              <a:t>этапы </a:t>
            </a:r>
            <a:r>
              <a:rPr lang="ru-RU" sz="1400" dirty="0" smtClean="0">
                <a:solidFill>
                  <a:srgbClr val="162387"/>
                </a:solidFill>
                <a:latin typeface="Times New Roman" panose="02020603050405020304" pitchFamily="18" charset="0"/>
                <a:cs typeface="Times New Roman" panose="02020603050405020304" pitchFamily="18" charset="0"/>
              </a:rPr>
              <a:t>реализации Концепции; </a:t>
            </a:r>
          </a:p>
          <a:p>
            <a:pPr marL="285750" indent="-285750" algn="just">
              <a:spcAft>
                <a:spcPts val="600"/>
              </a:spcAft>
              <a:buFont typeface="Wingdings" panose="05000000000000000000" pitchFamily="2" charset="2"/>
              <a:buChar char="ü"/>
            </a:pPr>
            <a:r>
              <a:rPr lang="ru-RU" sz="1400" dirty="0" smtClean="0">
                <a:solidFill>
                  <a:srgbClr val="162387"/>
                </a:solidFill>
                <a:latin typeface="Times New Roman" panose="02020603050405020304" pitchFamily="18" charset="0"/>
                <a:cs typeface="Times New Roman" panose="02020603050405020304" pitchFamily="18" charset="0"/>
              </a:rPr>
              <a:t>ожидаемые результаты реализации Концепции</a:t>
            </a:r>
            <a:endParaRPr lang="ru-RU" sz="1400" dirty="0">
              <a:solidFill>
                <a:srgbClr val="16238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005833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21</a:t>
            </a:fld>
            <a:endParaRPr lang="ru-RU" dirty="0">
              <a:latin typeface="Times New Roman" panose="02020603050405020304" pitchFamily="18" charset="0"/>
              <a:cs typeface="Times New Roman" panose="02020603050405020304" pitchFamily="18" charset="0"/>
            </a:endParaRPr>
          </a:p>
        </p:txBody>
      </p:sp>
      <p:sp>
        <p:nvSpPr>
          <p:cNvPr id="14" name="Rectangle 2"/>
          <p:cNvSpPr txBox="1">
            <a:spLocks/>
          </p:cNvSpPr>
          <p:nvPr/>
        </p:nvSpPr>
        <p:spPr bwMode="auto">
          <a:xfrm>
            <a:off x="500034" y="-27384"/>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УПРАВЛЕНИЕ ВНУТРЕННИМИ (ОПЕРАЦИОННЫМИ) КАЗНАЧЕЙСКИМИ РИСКАМИ </a:t>
            </a:r>
            <a:br>
              <a:rPr lang="ru-RU" sz="2000" b="1" dirty="0" smtClean="0">
                <a:solidFill>
                  <a:srgbClr val="162387"/>
                </a:solidFill>
                <a:latin typeface="Times New Roman" pitchFamily="18" charset="0"/>
              </a:rPr>
            </a:br>
            <a:r>
              <a:rPr lang="ru-RU" sz="2000" b="1" dirty="0" smtClean="0">
                <a:solidFill>
                  <a:srgbClr val="162387"/>
                </a:solidFill>
                <a:latin typeface="Times New Roman" pitchFamily="18" charset="0"/>
              </a:rPr>
              <a:t>В ФЕДЕРАЛЬНОМ КАЗНАЧЕЙСТВЕ</a:t>
            </a:r>
            <a:endParaRPr lang="ru-RU" sz="2000" b="1" dirty="0">
              <a:solidFill>
                <a:srgbClr val="162387"/>
              </a:solidFill>
              <a:latin typeface="Times New Roman" pitchFamily="18" charset="0"/>
            </a:endParaRPr>
          </a:p>
        </p:txBody>
      </p:sp>
      <p:sp>
        <p:nvSpPr>
          <p:cNvPr id="15" name="Прямоугольник 14"/>
          <p:cNvSpPr/>
          <p:nvPr/>
        </p:nvSpPr>
        <p:spPr>
          <a:xfrm>
            <a:off x="2645448" y="2708920"/>
            <a:ext cx="4216552" cy="1512168"/>
          </a:xfrm>
          <a:prstGeom prst="rect">
            <a:avLst/>
          </a:prstGeom>
          <a:solidFill>
            <a:srgbClr val="D9E6FF"/>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b="1" dirty="0" smtClean="0">
                <a:solidFill>
                  <a:srgbClr val="162387"/>
                </a:solidFill>
                <a:latin typeface="Times New Roman" pitchFamily="18" charset="0"/>
                <a:cs typeface="Times New Roman" pitchFamily="18" charset="0"/>
              </a:rPr>
              <a:t>ПОРЯДОК УПРАВЛЕНИЯ ВНУТРЕННИМИ (ОПЕРАЦИОННЫМИ) КАЗНАЧЕЙСКИМИ РИСКАМИ </a:t>
            </a:r>
            <a:br>
              <a:rPr lang="ru-RU" sz="1800" b="1" dirty="0" smtClean="0">
                <a:solidFill>
                  <a:srgbClr val="162387"/>
                </a:solidFill>
                <a:latin typeface="Times New Roman" pitchFamily="18" charset="0"/>
                <a:cs typeface="Times New Roman" pitchFamily="18" charset="0"/>
              </a:rPr>
            </a:br>
            <a:r>
              <a:rPr lang="ru-RU" sz="1800" b="1" dirty="0" smtClean="0">
                <a:solidFill>
                  <a:srgbClr val="162387"/>
                </a:solidFill>
                <a:latin typeface="Times New Roman" pitchFamily="18" charset="0"/>
                <a:cs typeface="Times New Roman" pitchFamily="18" charset="0"/>
              </a:rPr>
              <a:t>В ФЕДЕРАЛЬНОМ КАЗНАЧЕЙСТВЕ</a:t>
            </a:r>
            <a:endParaRPr lang="ru-RU" sz="1800" b="1" dirty="0">
              <a:solidFill>
                <a:srgbClr val="162387"/>
              </a:solidFill>
              <a:latin typeface="Times New Roman" pitchFamily="18" charset="0"/>
              <a:cs typeface="Times New Roman" pitchFamily="18" charset="0"/>
            </a:endParaRPr>
          </a:p>
        </p:txBody>
      </p:sp>
      <p:sp>
        <p:nvSpPr>
          <p:cNvPr id="16" name="Прямоугольник 15"/>
          <p:cNvSpPr/>
          <p:nvPr/>
        </p:nvSpPr>
        <p:spPr>
          <a:xfrm>
            <a:off x="728034" y="1196752"/>
            <a:ext cx="1885979" cy="129614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400" dirty="0" smtClean="0"/>
              <a:t>Концепция управления казначейскими рисками в Федеральном казначействе</a:t>
            </a:r>
            <a:endParaRPr lang="ru-RU" sz="1400" dirty="0">
              <a:solidFill>
                <a:srgbClr val="162387"/>
              </a:solidFill>
              <a:latin typeface="Times New Roman" pitchFamily="18" charset="0"/>
              <a:cs typeface="Times New Roman" pitchFamily="18" charset="0"/>
            </a:endParaRPr>
          </a:p>
        </p:txBody>
      </p:sp>
      <p:sp>
        <p:nvSpPr>
          <p:cNvPr id="17" name="Прямоугольник 16"/>
          <p:cNvSpPr/>
          <p:nvPr/>
        </p:nvSpPr>
        <p:spPr>
          <a:xfrm>
            <a:off x="2764161" y="1196752"/>
            <a:ext cx="1885979" cy="129614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200" dirty="0" smtClean="0"/>
              <a:t>Правила </a:t>
            </a:r>
            <a:r>
              <a:rPr lang="ru-RU" sz="1200" dirty="0"/>
              <a:t>осуществления </a:t>
            </a:r>
            <a:r>
              <a:rPr lang="ru-RU" sz="1200" dirty="0" smtClean="0"/>
              <a:t>… внутреннего </a:t>
            </a:r>
            <a:r>
              <a:rPr lang="ru-RU" sz="1200" dirty="0"/>
              <a:t>финансового </a:t>
            </a:r>
            <a:r>
              <a:rPr lang="ru-RU" sz="1200" dirty="0" smtClean="0"/>
              <a:t>контроля и </a:t>
            </a:r>
            <a:r>
              <a:rPr lang="ru-RU" sz="1200" dirty="0"/>
              <a:t>внутреннего финансового аудита</a:t>
            </a:r>
            <a:endParaRPr lang="ru-RU" sz="1200" dirty="0">
              <a:solidFill>
                <a:srgbClr val="162387"/>
              </a:solidFill>
              <a:latin typeface="Times New Roman" pitchFamily="18" charset="0"/>
              <a:cs typeface="Times New Roman" pitchFamily="18" charset="0"/>
            </a:endParaRPr>
          </a:p>
        </p:txBody>
      </p:sp>
      <p:sp>
        <p:nvSpPr>
          <p:cNvPr id="18" name="Прямоугольник 17"/>
          <p:cNvSpPr/>
          <p:nvPr/>
        </p:nvSpPr>
        <p:spPr>
          <a:xfrm>
            <a:off x="4774253" y="1204784"/>
            <a:ext cx="1885979" cy="129614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200" dirty="0" smtClean="0"/>
              <a:t>Национальный стандарт </a:t>
            </a:r>
            <a:r>
              <a:rPr lang="ru-RU" sz="1200" dirty="0"/>
              <a:t>Российской Федерации «Менеджмент риска. Принципы и руководство</a:t>
            </a:r>
            <a:r>
              <a:rPr lang="ru-RU" sz="1200" dirty="0" smtClean="0"/>
              <a:t>»</a:t>
            </a:r>
          </a:p>
          <a:p>
            <a:pPr algn="ctr"/>
            <a:r>
              <a:rPr lang="ru-RU" sz="1200" dirty="0"/>
              <a:t>(ГОСТ Р ИСО 31000-2010)</a:t>
            </a:r>
            <a:endParaRPr lang="ru-RU" sz="1200" dirty="0">
              <a:solidFill>
                <a:srgbClr val="162387"/>
              </a:solidFill>
              <a:latin typeface="Times New Roman" pitchFamily="18" charset="0"/>
              <a:cs typeface="Times New Roman" pitchFamily="18" charset="0"/>
            </a:endParaRPr>
          </a:p>
        </p:txBody>
      </p:sp>
      <p:sp>
        <p:nvSpPr>
          <p:cNvPr id="19" name="Прямоугольник 18"/>
          <p:cNvSpPr/>
          <p:nvPr/>
        </p:nvSpPr>
        <p:spPr>
          <a:xfrm>
            <a:off x="6790477" y="1204784"/>
            <a:ext cx="1885979" cy="129614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200" dirty="0" smtClean="0"/>
              <a:t>Национальный стандарт </a:t>
            </a:r>
            <a:r>
              <a:rPr lang="ru-RU" sz="1200" dirty="0"/>
              <a:t>Российской Федерации «Менеджмент риска. Принципы и руководство» (ГОСТ Р ИСО/МЭК 31010-2011)</a:t>
            </a:r>
            <a:endParaRPr lang="ru-RU" sz="1200" dirty="0">
              <a:solidFill>
                <a:srgbClr val="162387"/>
              </a:solidFill>
              <a:latin typeface="Times New Roman" pitchFamily="18" charset="0"/>
              <a:cs typeface="Times New Roman" pitchFamily="18" charset="0"/>
            </a:endParaRPr>
          </a:p>
        </p:txBody>
      </p:sp>
      <p:sp>
        <p:nvSpPr>
          <p:cNvPr id="20" name="Прямоугольник 19"/>
          <p:cNvSpPr/>
          <p:nvPr/>
        </p:nvSpPr>
        <p:spPr>
          <a:xfrm>
            <a:off x="1763688" y="4725144"/>
            <a:ext cx="1885979" cy="136815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400" dirty="0" smtClean="0"/>
              <a:t>Положение </a:t>
            </a:r>
            <a:br>
              <a:rPr lang="ru-RU" sz="1400" dirty="0" smtClean="0"/>
            </a:br>
            <a:r>
              <a:rPr lang="ru-RU" sz="1400" dirty="0" smtClean="0"/>
              <a:t>о внутреннем контроле и внутреннем аудите </a:t>
            </a:r>
            <a:br>
              <a:rPr lang="ru-RU" sz="1400" dirty="0" smtClean="0"/>
            </a:br>
            <a:r>
              <a:rPr lang="ru-RU" sz="1400" dirty="0" smtClean="0"/>
              <a:t>в Федеральном казначействе</a:t>
            </a:r>
            <a:endParaRPr lang="ru-RU" sz="1400" dirty="0">
              <a:solidFill>
                <a:srgbClr val="162387"/>
              </a:solidFill>
              <a:latin typeface="Times New Roman" pitchFamily="18" charset="0"/>
              <a:cs typeface="Times New Roman" pitchFamily="18" charset="0"/>
            </a:endParaRPr>
          </a:p>
        </p:txBody>
      </p:sp>
      <p:sp>
        <p:nvSpPr>
          <p:cNvPr id="21" name="Прямоугольник 20"/>
          <p:cNvSpPr/>
          <p:nvPr/>
        </p:nvSpPr>
        <p:spPr>
          <a:xfrm>
            <a:off x="3813156" y="4725144"/>
            <a:ext cx="1885979" cy="136815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400" dirty="0" smtClean="0"/>
              <a:t>Стандарт внутреннего контроля Федерального казначейства</a:t>
            </a:r>
            <a:endParaRPr lang="ru-RU" sz="1400" dirty="0">
              <a:solidFill>
                <a:srgbClr val="162387"/>
              </a:solidFill>
              <a:latin typeface="Times New Roman" pitchFamily="18" charset="0"/>
              <a:cs typeface="Times New Roman" pitchFamily="18" charset="0"/>
            </a:endParaRPr>
          </a:p>
        </p:txBody>
      </p:sp>
      <p:sp>
        <p:nvSpPr>
          <p:cNvPr id="22" name="Прямоугольник 21"/>
          <p:cNvSpPr/>
          <p:nvPr/>
        </p:nvSpPr>
        <p:spPr>
          <a:xfrm>
            <a:off x="5833944" y="4725144"/>
            <a:ext cx="1885979" cy="136815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000" dirty="0" smtClean="0"/>
              <a:t>Стандарты внутреннего контроля и внутреннего аудита, применяемые контрольно-аудиторскими подразделениями Федерального казначейства при осуществлении ими контрольной и аудиторской деятельности</a:t>
            </a:r>
            <a:endParaRPr lang="ru-RU" sz="1000" dirty="0">
              <a:solidFill>
                <a:srgbClr val="162387"/>
              </a:solidFill>
              <a:latin typeface="Times New Roman" pitchFamily="18" charset="0"/>
              <a:cs typeface="Times New Roman" pitchFamily="18" charset="0"/>
            </a:endParaRPr>
          </a:p>
        </p:txBody>
      </p:sp>
      <p:cxnSp>
        <p:nvCxnSpPr>
          <p:cNvPr id="3" name="Прямая со стрелкой 2"/>
          <p:cNvCxnSpPr>
            <a:stCxn id="16" idx="2"/>
          </p:cNvCxnSpPr>
          <p:nvPr/>
        </p:nvCxnSpPr>
        <p:spPr>
          <a:xfrm>
            <a:off x="1671024" y="2492896"/>
            <a:ext cx="942989"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a:stCxn id="17" idx="2"/>
          </p:cNvCxnSpPr>
          <p:nvPr/>
        </p:nvCxnSpPr>
        <p:spPr>
          <a:xfrm flipH="1">
            <a:off x="3707150" y="2492896"/>
            <a:ext cx="1"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a:stCxn id="18" idx="2"/>
          </p:cNvCxnSpPr>
          <p:nvPr/>
        </p:nvCxnSpPr>
        <p:spPr>
          <a:xfrm flipH="1">
            <a:off x="5717242" y="2500928"/>
            <a:ext cx="1" cy="2079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a:stCxn id="19" idx="2"/>
          </p:cNvCxnSpPr>
          <p:nvPr/>
        </p:nvCxnSpPr>
        <p:spPr>
          <a:xfrm flipH="1">
            <a:off x="6862000" y="2500928"/>
            <a:ext cx="871467" cy="56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a:stCxn id="20" idx="0"/>
          </p:cNvCxnSpPr>
          <p:nvPr/>
        </p:nvCxnSpPr>
        <p:spPr>
          <a:xfrm flipV="1">
            <a:off x="2706678" y="4221088"/>
            <a:ext cx="548749"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a:stCxn id="21" idx="0"/>
            <a:endCxn id="15" idx="2"/>
          </p:cNvCxnSpPr>
          <p:nvPr/>
        </p:nvCxnSpPr>
        <p:spPr>
          <a:xfrm flipH="1" flipV="1">
            <a:off x="4753724" y="4221088"/>
            <a:ext cx="242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a:stCxn id="22" idx="0"/>
          </p:cNvCxnSpPr>
          <p:nvPr/>
        </p:nvCxnSpPr>
        <p:spPr>
          <a:xfrm flipH="1" flipV="1">
            <a:off x="6063739" y="4221088"/>
            <a:ext cx="713195"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427858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22</a:t>
            </a:fld>
            <a:endParaRPr lang="ru-RU" dirty="0">
              <a:latin typeface="Times New Roman" panose="02020603050405020304" pitchFamily="18" charset="0"/>
              <a:cs typeface="Times New Roman" panose="02020603050405020304" pitchFamily="18" charset="0"/>
            </a:endParaRPr>
          </a:p>
        </p:txBody>
      </p:sp>
      <p:sp>
        <p:nvSpPr>
          <p:cNvPr id="14" name="Rectangle 2"/>
          <p:cNvSpPr txBox="1">
            <a:spLocks/>
          </p:cNvSpPr>
          <p:nvPr/>
        </p:nvSpPr>
        <p:spPr bwMode="auto">
          <a:xfrm>
            <a:off x="500034" y="-27384"/>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УПРАВЛЕНИЕ ВНУТРЕННИМИ (ОПЕРАЦИОННЫМИ) КАЗНАЧЕЙСКИМИ РИСКАМИ </a:t>
            </a:r>
            <a:br>
              <a:rPr lang="ru-RU" sz="2000" b="1" dirty="0" smtClean="0">
                <a:solidFill>
                  <a:srgbClr val="162387"/>
                </a:solidFill>
                <a:latin typeface="Times New Roman" pitchFamily="18" charset="0"/>
              </a:rPr>
            </a:br>
            <a:r>
              <a:rPr lang="ru-RU" sz="2000" b="1" dirty="0" smtClean="0">
                <a:solidFill>
                  <a:srgbClr val="162387"/>
                </a:solidFill>
                <a:latin typeface="Times New Roman" pitchFamily="18" charset="0"/>
              </a:rPr>
              <a:t>В ФЕДЕРАЛЬНОМ КАЗНАЧЕЙСТВЕ</a:t>
            </a:r>
            <a:endParaRPr lang="ru-RU" sz="2000" b="1" dirty="0">
              <a:solidFill>
                <a:srgbClr val="162387"/>
              </a:solidFill>
              <a:latin typeface="Times New Roman" pitchFamily="18" charset="0"/>
            </a:endParaRPr>
          </a:p>
        </p:txBody>
      </p:sp>
      <p:pic>
        <p:nvPicPr>
          <p:cNvPr id="2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056" y="1052736"/>
            <a:ext cx="7956376" cy="4936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0293461"/>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23</a:t>
            </a:fld>
            <a:endParaRPr lang="ru-RU" dirty="0">
              <a:latin typeface="Times New Roman" panose="02020603050405020304" pitchFamily="18" charset="0"/>
              <a:cs typeface="Times New Roman" panose="02020603050405020304" pitchFamily="18" charset="0"/>
            </a:endParaRPr>
          </a:p>
        </p:txBody>
      </p:sp>
      <p:sp>
        <p:nvSpPr>
          <p:cNvPr id="6" name="Rectangle 2"/>
          <p:cNvSpPr txBox="1">
            <a:spLocks/>
          </p:cNvSpPr>
          <p:nvPr/>
        </p:nvSpPr>
        <p:spPr bwMode="auto">
          <a:xfrm>
            <a:off x="508126" y="-27384"/>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УПРАВЛЕНИЕ ВНУТРЕННИМИ (ОПЕРАЦИОННЫМИ) КАЗНАЧЕЙСКИМИ РИСКАМИ </a:t>
            </a:r>
          </a:p>
          <a:p>
            <a:pPr algn="ctr" eaLnBrk="0" hangingPunct="0"/>
            <a:r>
              <a:rPr lang="ru-RU" sz="2000" b="1" dirty="0" smtClean="0">
                <a:solidFill>
                  <a:srgbClr val="162387"/>
                </a:solidFill>
                <a:latin typeface="Times New Roman" pitchFamily="18" charset="0"/>
              </a:rPr>
              <a:t>В ФЕДЕРАЛЬНОМ КАЗНАЧЕЙСТВЕ</a:t>
            </a:r>
            <a:endParaRPr lang="ru-RU" sz="2000" b="1" dirty="0">
              <a:solidFill>
                <a:srgbClr val="162387"/>
              </a:solidFill>
              <a:latin typeface="Times New Roman" pitchFamily="18" charset="0"/>
            </a:endParaRPr>
          </a:p>
        </p:txBody>
      </p:sp>
      <p:sp>
        <p:nvSpPr>
          <p:cNvPr id="7" name="Прямоугольник 6"/>
          <p:cNvSpPr/>
          <p:nvPr/>
        </p:nvSpPr>
        <p:spPr>
          <a:xfrm>
            <a:off x="504056" y="1268760"/>
            <a:ext cx="1728191" cy="64807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400" dirty="0"/>
              <a:t>нормативные правовые акты </a:t>
            </a:r>
            <a:r>
              <a:rPr lang="ru-RU" sz="1400" dirty="0" smtClean="0"/>
              <a:t/>
            </a:r>
            <a:br>
              <a:rPr lang="ru-RU" sz="1400" dirty="0" smtClean="0"/>
            </a:br>
            <a:r>
              <a:rPr lang="ru-RU" sz="1400" dirty="0" smtClean="0"/>
              <a:t>и </a:t>
            </a:r>
            <a:r>
              <a:rPr lang="ru-RU" sz="1400" dirty="0"/>
              <a:t>иные документы</a:t>
            </a:r>
            <a:endParaRPr lang="ru-RU" sz="1400" dirty="0">
              <a:solidFill>
                <a:srgbClr val="162387"/>
              </a:solidFill>
              <a:latin typeface="Times New Roman" pitchFamily="18" charset="0"/>
              <a:cs typeface="Times New Roman" pitchFamily="18" charset="0"/>
            </a:endParaRPr>
          </a:p>
        </p:txBody>
      </p:sp>
      <p:sp>
        <p:nvSpPr>
          <p:cNvPr id="8" name="Прямоугольник 7"/>
          <p:cNvSpPr/>
          <p:nvPr/>
        </p:nvSpPr>
        <p:spPr>
          <a:xfrm>
            <a:off x="504056" y="1988840"/>
            <a:ext cx="1728191" cy="936104"/>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100" dirty="0" smtClean="0"/>
              <a:t>анализ и оценка перечня операций и действий по формированию документов, оценка их рискоемкости </a:t>
            </a:r>
            <a:endParaRPr lang="ru-RU" sz="1100" dirty="0">
              <a:solidFill>
                <a:srgbClr val="162387"/>
              </a:solidFill>
              <a:latin typeface="Times New Roman" pitchFamily="18" charset="0"/>
              <a:cs typeface="Times New Roman" pitchFamily="18" charset="0"/>
            </a:endParaRPr>
          </a:p>
        </p:txBody>
      </p:sp>
      <p:sp>
        <p:nvSpPr>
          <p:cNvPr id="10" name="Прямоугольник 9"/>
          <p:cNvSpPr/>
          <p:nvPr/>
        </p:nvSpPr>
        <p:spPr>
          <a:xfrm>
            <a:off x="504056" y="2996952"/>
            <a:ext cx="1728191" cy="100811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100" dirty="0"/>
              <a:t>классификаторы внутренних (операционных) казначейских рисков по направлениям </a:t>
            </a:r>
            <a:r>
              <a:rPr lang="ru-RU" sz="1100" dirty="0" smtClean="0"/>
              <a:t>деятельности </a:t>
            </a:r>
            <a:endParaRPr lang="ru-RU" sz="1100" dirty="0">
              <a:solidFill>
                <a:srgbClr val="162387"/>
              </a:solidFill>
              <a:latin typeface="Times New Roman" pitchFamily="18" charset="0"/>
              <a:cs typeface="Times New Roman" pitchFamily="18" charset="0"/>
            </a:endParaRPr>
          </a:p>
        </p:txBody>
      </p:sp>
      <p:sp>
        <p:nvSpPr>
          <p:cNvPr id="11" name="Прямоугольник 10"/>
          <p:cNvSpPr/>
          <p:nvPr/>
        </p:nvSpPr>
        <p:spPr>
          <a:xfrm>
            <a:off x="504057" y="4077072"/>
            <a:ext cx="1728191" cy="864096"/>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100" dirty="0"/>
              <a:t>результаты последующего контроля, внутреннего аудита и проверок контрольно-надзорных органов</a:t>
            </a:r>
            <a:endParaRPr lang="ru-RU" sz="1100" dirty="0">
              <a:solidFill>
                <a:srgbClr val="162387"/>
              </a:solidFill>
              <a:latin typeface="Times New Roman" pitchFamily="18" charset="0"/>
              <a:cs typeface="Times New Roman" pitchFamily="18" charset="0"/>
            </a:endParaRPr>
          </a:p>
        </p:txBody>
      </p:sp>
      <p:sp>
        <p:nvSpPr>
          <p:cNvPr id="12" name="Прямоугольник 11"/>
          <p:cNvSpPr/>
          <p:nvPr/>
        </p:nvSpPr>
        <p:spPr>
          <a:xfrm>
            <a:off x="504056" y="5013176"/>
            <a:ext cx="1728191" cy="504056"/>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100" dirty="0"/>
              <a:t>результаты интегральной оценки </a:t>
            </a:r>
            <a:r>
              <a:rPr lang="ru-RU" sz="1100" dirty="0" smtClean="0"/>
              <a:t>деятельности</a:t>
            </a:r>
            <a:endParaRPr lang="ru-RU" sz="1100" dirty="0">
              <a:solidFill>
                <a:srgbClr val="162387"/>
              </a:solidFill>
              <a:latin typeface="Times New Roman" pitchFamily="18" charset="0"/>
              <a:cs typeface="Times New Roman" pitchFamily="18" charset="0"/>
            </a:endParaRPr>
          </a:p>
        </p:txBody>
      </p:sp>
      <p:sp>
        <p:nvSpPr>
          <p:cNvPr id="13" name="Прямоугольник 12"/>
          <p:cNvSpPr/>
          <p:nvPr/>
        </p:nvSpPr>
        <p:spPr>
          <a:xfrm>
            <a:off x="504056" y="5589240"/>
            <a:ext cx="1728191" cy="504056"/>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100" dirty="0"/>
              <a:t>результаты рассмотрения жалоб и обращений</a:t>
            </a:r>
            <a:endParaRPr lang="ru-RU" sz="1100" dirty="0">
              <a:solidFill>
                <a:srgbClr val="162387"/>
              </a:solidFill>
              <a:latin typeface="Times New Roman" pitchFamily="18" charset="0"/>
              <a:cs typeface="Times New Roman" pitchFamily="18" charset="0"/>
            </a:endParaRPr>
          </a:p>
        </p:txBody>
      </p:sp>
      <p:pic>
        <p:nvPicPr>
          <p:cNvPr id="1026" name="Picture 2" descr="V:\exch2\Отдел 6.3\Презентации\Картинки для слайдов\соответствие.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20280" y="1412628"/>
            <a:ext cx="1656184" cy="1418404"/>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4464496" y="1465620"/>
            <a:ext cx="1984588" cy="523220"/>
          </a:xfrm>
          <a:prstGeom prst="rect">
            <a:avLst/>
          </a:prstGeom>
          <a:noFill/>
          <a:ln w="38100">
            <a:solidFill>
              <a:srgbClr val="162387"/>
            </a:solidFill>
          </a:ln>
        </p:spPr>
        <p:txBody>
          <a:bodyPr wrap="square" rtlCol="0">
            <a:spAutoFit/>
          </a:bodyPr>
          <a:lstStyle/>
          <a:p>
            <a:pPr algn="ctr"/>
            <a:r>
              <a:rPr lang="ru-RU" sz="1400" dirty="0">
                <a:solidFill>
                  <a:srgbClr val="162387"/>
                </a:solidFill>
                <a:latin typeface="Times New Roman" panose="02020603050405020304" pitchFamily="18" charset="0"/>
                <a:cs typeface="Times New Roman" panose="02020603050405020304" pitchFamily="18" charset="0"/>
              </a:rPr>
              <a:t>а</a:t>
            </a:r>
            <a:r>
              <a:rPr lang="ru-RU" sz="1400" dirty="0" smtClean="0">
                <a:solidFill>
                  <a:srgbClr val="162387"/>
                </a:solidFill>
                <a:latin typeface="Times New Roman" panose="02020603050405020304" pitchFamily="18" charset="0"/>
                <a:cs typeface="Times New Roman" panose="02020603050405020304" pitchFamily="18" charset="0"/>
              </a:rPr>
              <a:t>нализ информации из источников</a:t>
            </a:r>
          </a:p>
        </p:txBody>
      </p:sp>
      <p:sp>
        <p:nvSpPr>
          <p:cNvPr id="16" name="TextBox 15"/>
          <p:cNvSpPr txBox="1"/>
          <p:nvPr/>
        </p:nvSpPr>
        <p:spPr>
          <a:xfrm>
            <a:off x="6624736" y="1465620"/>
            <a:ext cx="2051720" cy="523220"/>
          </a:xfrm>
          <a:prstGeom prst="rect">
            <a:avLst/>
          </a:prstGeom>
          <a:noFill/>
          <a:ln w="38100">
            <a:solidFill>
              <a:srgbClr val="162387"/>
            </a:solidFill>
          </a:ln>
        </p:spPr>
        <p:txBody>
          <a:bodyPr wrap="square" rtlCol="0">
            <a:spAutoFit/>
          </a:bodyPr>
          <a:lstStyle/>
          <a:p>
            <a:pPr algn="ctr"/>
            <a:r>
              <a:rPr lang="ru-RU" sz="1400" dirty="0" smtClean="0">
                <a:solidFill>
                  <a:srgbClr val="162387"/>
                </a:solidFill>
                <a:latin typeface="Times New Roman" panose="02020603050405020304" pitchFamily="18" charset="0"/>
                <a:cs typeface="Times New Roman" panose="02020603050405020304" pitchFamily="18" charset="0"/>
              </a:rPr>
              <a:t>определение объектов воздействия</a:t>
            </a:r>
          </a:p>
        </p:txBody>
      </p:sp>
      <p:sp>
        <p:nvSpPr>
          <p:cNvPr id="18" name="Прямоугольник 17"/>
          <p:cNvSpPr/>
          <p:nvPr/>
        </p:nvSpPr>
        <p:spPr>
          <a:xfrm>
            <a:off x="4752528" y="2362091"/>
            <a:ext cx="3574112" cy="936104"/>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rgbClr val="162387"/>
                </a:solidFill>
                <a:latin typeface="Times New Roman" panose="02020603050405020304" pitchFamily="18" charset="0"/>
                <a:cs typeface="Times New Roman" panose="02020603050405020304" pitchFamily="18" charset="0"/>
              </a:rPr>
              <a:t>анализ и оценка рисков</a:t>
            </a: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19" name="TextBox 18"/>
          <p:cNvSpPr txBox="1"/>
          <p:nvPr/>
        </p:nvSpPr>
        <p:spPr>
          <a:xfrm>
            <a:off x="4648884" y="3501008"/>
            <a:ext cx="1800200" cy="307777"/>
          </a:xfrm>
          <a:prstGeom prst="rect">
            <a:avLst/>
          </a:prstGeom>
          <a:noFill/>
          <a:ln w="38100">
            <a:solidFill>
              <a:srgbClr val="162387"/>
            </a:solidFill>
          </a:ln>
        </p:spPr>
        <p:txBody>
          <a:bodyPr wrap="square" rtlCol="0">
            <a:spAutoFit/>
          </a:bodyPr>
          <a:lstStyle/>
          <a:p>
            <a:pPr algn="ctr"/>
            <a:r>
              <a:rPr lang="ru-RU" sz="1400" dirty="0" smtClean="0">
                <a:solidFill>
                  <a:srgbClr val="162387"/>
                </a:solidFill>
                <a:latin typeface="Times New Roman" panose="02020603050405020304" pitchFamily="18" charset="0"/>
                <a:cs typeface="Times New Roman" panose="02020603050405020304" pitchFamily="18" charset="0"/>
              </a:rPr>
              <a:t>значимость</a:t>
            </a:r>
          </a:p>
        </p:txBody>
      </p:sp>
      <p:sp>
        <p:nvSpPr>
          <p:cNvPr id="20" name="TextBox 19"/>
          <p:cNvSpPr txBox="1"/>
          <p:nvPr/>
        </p:nvSpPr>
        <p:spPr>
          <a:xfrm>
            <a:off x="6696744" y="3501008"/>
            <a:ext cx="1800200" cy="307777"/>
          </a:xfrm>
          <a:prstGeom prst="rect">
            <a:avLst/>
          </a:prstGeom>
          <a:noFill/>
          <a:ln w="38100">
            <a:solidFill>
              <a:srgbClr val="162387"/>
            </a:solidFill>
          </a:ln>
        </p:spPr>
        <p:txBody>
          <a:bodyPr wrap="square" rtlCol="0">
            <a:spAutoFit/>
          </a:bodyPr>
          <a:lstStyle/>
          <a:p>
            <a:pPr algn="ctr"/>
            <a:r>
              <a:rPr lang="ru-RU" sz="1400" dirty="0" smtClean="0">
                <a:solidFill>
                  <a:srgbClr val="162387"/>
                </a:solidFill>
                <a:latin typeface="Times New Roman" panose="02020603050405020304" pitchFamily="18" charset="0"/>
                <a:cs typeface="Times New Roman" panose="02020603050405020304" pitchFamily="18" charset="0"/>
              </a:rPr>
              <a:t>вероятность</a:t>
            </a:r>
          </a:p>
        </p:txBody>
      </p:sp>
      <p:sp>
        <p:nvSpPr>
          <p:cNvPr id="21" name="Прямоугольник 20"/>
          <p:cNvSpPr/>
          <p:nvPr/>
        </p:nvSpPr>
        <p:spPr>
          <a:xfrm>
            <a:off x="4752528" y="4149080"/>
            <a:ext cx="3574112" cy="936104"/>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rgbClr val="162387"/>
                </a:solidFill>
                <a:latin typeface="Times New Roman" panose="02020603050405020304" pitchFamily="18" charset="0"/>
                <a:cs typeface="Times New Roman" panose="02020603050405020304" pitchFamily="18" charset="0"/>
              </a:rPr>
              <a:t>выбор способа реагирования на риск</a:t>
            </a: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3" name="Стрелка вправо 2"/>
          <p:cNvSpPr/>
          <p:nvPr/>
        </p:nvSpPr>
        <p:spPr>
          <a:xfrm>
            <a:off x="2339752" y="1465620"/>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право 23"/>
          <p:cNvSpPr/>
          <p:nvPr/>
        </p:nvSpPr>
        <p:spPr>
          <a:xfrm>
            <a:off x="2339752" y="5733256"/>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трелка вправо 24"/>
          <p:cNvSpPr/>
          <p:nvPr/>
        </p:nvSpPr>
        <p:spPr>
          <a:xfrm>
            <a:off x="2339752" y="5085184"/>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Стрелка вправо 25"/>
          <p:cNvSpPr/>
          <p:nvPr/>
        </p:nvSpPr>
        <p:spPr>
          <a:xfrm>
            <a:off x="2339752" y="4391526"/>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трелка вправо 26"/>
          <p:cNvSpPr/>
          <p:nvPr/>
        </p:nvSpPr>
        <p:spPr>
          <a:xfrm>
            <a:off x="2339752" y="3311406"/>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Стрелка вправо 27"/>
          <p:cNvSpPr/>
          <p:nvPr/>
        </p:nvSpPr>
        <p:spPr>
          <a:xfrm>
            <a:off x="2339752" y="2231286"/>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Стрелка вправо 28"/>
          <p:cNvSpPr/>
          <p:nvPr/>
        </p:nvSpPr>
        <p:spPr>
          <a:xfrm rot="5400000">
            <a:off x="5312774" y="2002051"/>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Стрелка вправо 29"/>
          <p:cNvSpPr/>
          <p:nvPr/>
        </p:nvSpPr>
        <p:spPr>
          <a:xfrm rot="5400000">
            <a:off x="7439109" y="2002051"/>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Стрелка вправо 30"/>
          <p:cNvSpPr/>
          <p:nvPr/>
        </p:nvSpPr>
        <p:spPr>
          <a:xfrm rot="5400000">
            <a:off x="5465174" y="3298195"/>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Стрелка вправо 31"/>
          <p:cNvSpPr/>
          <p:nvPr/>
        </p:nvSpPr>
        <p:spPr>
          <a:xfrm rot="5400000">
            <a:off x="7223085" y="3298195"/>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Стрелка вправо 32"/>
          <p:cNvSpPr/>
          <p:nvPr/>
        </p:nvSpPr>
        <p:spPr>
          <a:xfrm rot="5400000">
            <a:off x="5491596" y="3874258"/>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Стрелка вправо 33"/>
          <p:cNvSpPr/>
          <p:nvPr/>
        </p:nvSpPr>
        <p:spPr>
          <a:xfrm rot="5400000">
            <a:off x="7249507" y="3874258"/>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TextBox 34"/>
          <p:cNvSpPr txBox="1"/>
          <p:nvPr/>
        </p:nvSpPr>
        <p:spPr>
          <a:xfrm>
            <a:off x="3979428" y="5363343"/>
            <a:ext cx="1656184" cy="523220"/>
          </a:xfrm>
          <a:prstGeom prst="rect">
            <a:avLst/>
          </a:prstGeom>
          <a:noFill/>
          <a:ln w="38100">
            <a:solidFill>
              <a:srgbClr val="162387"/>
            </a:solidFill>
          </a:ln>
        </p:spPr>
        <p:txBody>
          <a:bodyPr wrap="square" rtlCol="0">
            <a:spAutoFit/>
          </a:bodyPr>
          <a:lstStyle/>
          <a:p>
            <a:pPr algn="ctr"/>
            <a:r>
              <a:rPr lang="ru-RU" sz="1400" dirty="0">
                <a:solidFill>
                  <a:srgbClr val="162387"/>
                </a:solidFill>
                <a:latin typeface="Times New Roman" panose="02020603050405020304" pitchFamily="18" charset="0"/>
                <a:cs typeface="Times New Roman" panose="02020603050405020304" pitchFamily="18" charset="0"/>
              </a:rPr>
              <a:t>п</a:t>
            </a:r>
            <a:r>
              <a:rPr lang="ru-RU" sz="1400" dirty="0" smtClean="0">
                <a:solidFill>
                  <a:srgbClr val="162387"/>
                </a:solidFill>
                <a:latin typeface="Times New Roman" panose="02020603050405020304" pitchFamily="18" charset="0"/>
                <a:cs typeface="Times New Roman" panose="02020603050405020304" pitchFamily="18" charset="0"/>
              </a:rPr>
              <a:t>ринятие</a:t>
            </a:r>
          </a:p>
          <a:p>
            <a:pPr algn="ctr"/>
            <a:endParaRPr lang="ru-RU" sz="1400" dirty="0" smtClean="0">
              <a:solidFill>
                <a:srgbClr val="162387"/>
              </a:solidFill>
              <a:latin typeface="Times New Roman" panose="02020603050405020304" pitchFamily="18" charset="0"/>
              <a:cs typeface="Times New Roman" panose="02020603050405020304" pitchFamily="18" charset="0"/>
            </a:endParaRPr>
          </a:p>
        </p:txBody>
      </p:sp>
      <p:sp>
        <p:nvSpPr>
          <p:cNvPr id="36" name="TextBox 35"/>
          <p:cNvSpPr txBox="1"/>
          <p:nvPr/>
        </p:nvSpPr>
        <p:spPr>
          <a:xfrm>
            <a:off x="5796136" y="5368517"/>
            <a:ext cx="1657480" cy="523220"/>
          </a:xfrm>
          <a:prstGeom prst="rect">
            <a:avLst/>
          </a:prstGeom>
          <a:noFill/>
          <a:ln w="38100">
            <a:solidFill>
              <a:srgbClr val="162387"/>
            </a:solidFill>
          </a:ln>
        </p:spPr>
        <p:txBody>
          <a:bodyPr wrap="square" rtlCol="0">
            <a:spAutoFit/>
          </a:bodyPr>
          <a:lstStyle/>
          <a:p>
            <a:pPr algn="ctr"/>
            <a:r>
              <a:rPr lang="ru-RU" sz="1400" dirty="0" smtClean="0">
                <a:solidFill>
                  <a:srgbClr val="162387"/>
                </a:solidFill>
                <a:latin typeface="Times New Roman" panose="02020603050405020304" pitchFamily="18" charset="0"/>
                <a:cs typeface="Times New Roman" panose="02020603050405020304" pitchFamily="18" charset="0"/>
              </a:rPr>
              <a:t>избежание</a:t>
            </a:r>
          </a:p>
          <a:p>
            <a:pPr algn="ctr"/>
            <a:endParaRPr lang="ru-RU" sz="1400" dirty="0" smtClean="0">
              <a:solidFill>
                <a:srgbClr val="162387"/>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7596336" y="5353471"/>
            <a:ext cx="1440160" cy="523220"/>
          </a:xfrm>
          <a:prstGeom prst="rect">
            <a:avLst/>
          </a:prstGeom>
          <a:noFill/>
          <a:ln w="38100">
            <a:solidFill>
              <a:srgbClr val="162387"/>
            </a:solidFill>
          </a:ln>
        </p:spPr>
        <p:txBody>
          <a:bodyPr wrap="square" rtlCol="0">
            <a:spAutoFit/>
          </a:bodyPr>
          <a:lstStyle/>
          <a:p>
            <a:pPr algn="ctr"/>
            <a:r>
              <a:rPr lang="ru-RU" sz="1400" dirty="0" smtClean="0">
                <a:solidFill>
                  <a:srgbClr val="162387"/>
                </a:solidFill>
                <a:latin typeface="Times New Roman" panose="02020603050405020304" pitchFamily="18" charset="0"/>
                <a:cs typeface="Times New Roman" panose="02020603050405020304" pitchFamily="18" charset="0"/>
              </a:rPr>
              <a:t>контроль (снижение)</a:t>
            </a:r>
          </a:p>
        </p:txBody>
      </p:sp>
      <p:sp>
        <p:nvSpPr>
          <p:cNvPr id="38" name="Стрелка вправо 37"/>
          <p:cNvSpPr/>
          <p:nvPr/>
        </p:nvSpPr>
        <p:spPr>
          <a:xfrm rot="5400000">
            <a:off x="4846821" y="5098395"/>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Стрелка вправо 38"/>
          <p:cNvSpPr/>
          <p:nvPr/>
        </p:nvSpPr>
        <p:spPr>
          <a:xfrm rot="5400000">
            <a:off x="6503005" y="5098395"/>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Стрелка вправо 39"/>
          <p:cNvSpPr/>
          <p:nvPr/>
        </p:nvSpPr>
        <p:spPr>
          <a:xfrm rot="5400000">
            <a:off x="7969586" y="5098395"/>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13222238"/>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24</a:t>
            </a:fld>
            <a:endParaRPr lang="ru-RU" dirty="0">
              <a:latin typeface="Times New Roman" panose="02020603050405020304" pitchFamily="18" charset="0"/>
              <a:cs typeface="Times New Roman" panose="02020603050405020304" pitchFamily="18" charset="0"/>
            </a:endParaRPr>
          </a:p>
        </p:txBody>
      </p:sp>
      <p:sp>
        <p:nvSpPr>
          <p:cNvPr id="6" name="Rectangle 2"/>
          <p:cNvSpPr txBox="1">
            <a:spLocks/>
          </p:cNvSpPr>
          <p:nvPr/>
        </p:nvSpPr>
        <p:spPr bwMode="auto">
          <a:xfrm>
            <a:off x="508126" y="193224"/>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МОНИТОРИНГ ВНУТРЕННИХ (ОПЕРАЦИОННЫХ) КАЗНАЧЕЙСКИХ РИСКОВ </a:t>
            </a:r>
          </a:p>
        </p:txBody>
      </p:sp>
      <p:sp>
        <p:nvSpPr>
          <p:cNvPr id="41" name="Прямоугольник 40"/>
          <p:cNvSpPr/>
          <p:nvPr/>
        </p:nvSpPr>
        <p:spPr>
          <a:xfrm>
            <a:off x="251520" y="1700808"/>
            <a:ext cx="1728191" cy="100811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400" dirty="0" smtClean="0"/>
              <a:t>рассмотрение журналов учета выявленных нарушений</a:t>
            </a:r>
            <a:endParaRPr lang="ru-RU" sz="1400" dirty="0">
              <a:solidFill>
                <a:srgbClr val="162387"/>
              </a:solidFill>
              <a:latin typeface="Times New Roman" pitchFamily="18" charset="0"/>
              <a:cs typeface="Times New Roman" pitchFamily="18" charset="0"/>
            </a:endParaRPr>
          </a:p>
        </p:txBody>
      </p:sp>
      <p:sp>
        <p:nvSpPr>
          <p:cNvPr id="42" name="Прямоугольник 41"/>
          <p:cNvSpPr/>
          <p:nvPr/>
        </p:nvSpPr>
        <p:spPr>
          <a:xfrm>
            <a:off x="251519" y="3068960"/>
            <a:ext cx="1728191" cy="100811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400" dirty="0" smtClean="0"/>
              <a:t>рассмотрение результатов последующего контроля</a:t>
            </a:r>
            <a:endParaRPr lang="ru-RU" sz="1400" dirty="0">
              <a:solidFill>
                <a:srgbClr val="162387"/>
              </a:solidFill>
              <a:latin typeface="Times New Roman" pitchFamily="18" charset="0"/>
              <a:cs typeface="Times New Roman" pitchFamily="18" charset="0"/>
            </a:endParaRPr>
          </a:p>
        </p:txBody>
      </p:sp>
      <p:sp>
        <p:nvSpPr>
          <p:cNvPr id="43" name="Прямоугольник 42"/>
          <p:cNvSpPr/>
          <p:nvPr/>
        </p:nvSpPr>
        <p:spPr>
          <a:xfrm>
            <a:off x="251520" y="4509120"/>
            <a:ext cx="1728191" cy="100811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400" dirty="0" smtClean="0"/>
              <a:t>рассмотрение отчетности</a:t>
            </a:r>
            <a:endParaRPr lang="ru-RU" sz="1400" dirty="0">
              <a:solidFill>
                <a:srgbClr val="162387"/>
              </a:solidFill>
              <a:latin typeface="Times New Roman" pitchFamily="18" charset="0"/>
              <a:cs typeface="Times New Roman" pitchFamily="18" charset="0"/>
            </a:endParaRPr>
          </a:p>
        </p:txBody>
      </p:sp>
      <p:sp>
        <p:nvSpPr>
          <p:cNvPr id="44" name="Прямоугольник 43"/>
          <p:cNvSpPr/>
          <p:nvPr/>
        </p:nvSpPr>
        <p:spPr>
          <a:xfrm>
            <a:off x="4238248" y="1700808"/>
            <a:ext cx="3574112" cy="364976"/>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solidFill>
                  <a:srgbClr val="162387"/>
                </a:solidFill>
                <a:latin typeface="Times New Roman" panose="02020603050405020304" pitchFamily="18" charset="0"/>
                <a:cs typeface="Times New Roman" panose="02020603050405020304" pitchFamily="18" charset="0"/>
              </a:rPr>
              <a:t>о</a:t>
            </a:r>
            <a:r>
              <a:rPr lang="ru-RU" sz="1200" dirty="0" smtClean="0">
                <a:solidFill>
                  <a:srgbClr val="162387"/>
                </a:solidFill>
                <a:latin typeface="Times New Roman" panose="02020603050405020304" pitchFamily="18" charset="0"/>
                <a:cs typeface="Times New Roman" panose="02020603050405020304" pitchFamily="18" charset="0"/>
              </a:rPr>
              <a:t>тражаются в журналах </a:t>
            </a:r>
            <a:r>
              <a:rPr lang="ru-RU" sz="1200" dirty="0">
                <a:solidFill>
                  <a:srgbClr val="162387"/>
                </a:solidFill>
                <a:latin typeface="Times New Roman" panose="02020603050405020304" pitchFamily="18" charset="0"/>
                <a:cs typeface="Times New Roman" panose="02020603050405020304" pitchFamily="18" charset="0"/>
              </a:rPr>
              <a:t>учета </a:t>
            </a:r>
            <a:r>
              <a:rPr lang="ru-RU" sz="1200" dirty="0" smtClean="0">
                <a:solidFill>
                  <a:srgbClr val="162387"/>
                </a:solidFill>
                <a:latin typeface="Times New Roman" panose="02020603050405020304" pitchFamily="18" charset="0"/>
                <a:cs typeface="Times New Roman" panose="02020603050405020304" pitchFamily="18" charset="0"/>
              </a:rPr>
              <a:t>нарушений (в части информации о принимаемых мерах)</a:t>
            </a:r>
            <a:endParaRPr lang="ru-RU" sz="1200" dirty="0">
              <a:solidFill>
                <a:srgbClr val="162387"/>
              </a:solidFill>
              <a:latin typeface="Times New Roman" panose="02020603050405020304" pitchFamily="18" charset="0"/>
              <a:cs typeface="Times New Roman" panose="02020603050405020304" pitchFamily="18" charset="0"/>
            </a:endParaRPr>
          </a:p>
        </p:txBody>
      </p:sp>
      <p:cxnSp>
        <p:nvCxnSpPr>
          <p:cNvPr id="5" name="Прямая соединительная линия 4"/>
          <p:cNvCxnSpPr/>
          <p:nvPr/>
        </p:nvCxnSpPr>
        <p:spPr>
          <a:xfrm>
            <a:off x="2771800" y="1124744"/>
            <a:ext cx="72008" cy="5256584"/>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45" name="Прямоугольник 44"/>
          <p:cNvSpPr/>
          <p:nvPr/>
        </p:nvSpPr>
        <p:spPr>
          <a:xfrm>
            <a:off x="107504" y="1117712"/>
            <a:ext cx="2160240" cy="450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400" i="1" dirty="0" smtClean="0">
                <a:solidFill>
                  <a:schemeClr val="tx1"/>
                </a:solidFill>
                <a:latin typeface="Times New Roman" panose="02020603050405020304" pitchFamily="18" charset="0"/>
                <a:cs typeface="Times New Roman" panose="02020603050405020304" pitchFamily="18" charset="0"/>
              </a:rPr>
              <a:t>источник информации</a:t>
            </a:r>
            <a:endParaRPr lang="ru-RU" sz="1400" i="1" cap="small" dirty="0">
              <a:solidFill>
                <a:schemeClr val="tx1"/>
              </a:solidFill>
              <a:latin typeface="Times New Roman" panose="02020603050405020304" pitchFamily="18" charset="0"/>
              <a:cs typeface="Times New Roman" panose="02020603050405020304" pitchFamily="18" charset="0"/>
            </a:endParaRPr>
          </a:p>
        </p:txBody>
      </p:sp>
      <p:sp>
        <p:nvSpPr>
          <p:cNvPr id="46" name="Прямоугольник 45"/>
          <p:cNvSpPr/>
          <p:nvPr/>
        </p:nvSpPr>
        <p:spPr>
          <a:xfrm>
            <a:off x="4932040" y="1124744"/>
            <a:ext cx="2160240" cy="450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400" i="1" dirty="0" smtClean="0">
                <a:solidFill>
                  <a:schemeClr val="tx1"/>
                </a:solidFill>
                <a:latin typeface="Times New Roman" panose="02020603050405020304" pitchFamily="18" charset="0"/>
                <a:cs typeface="Times New Roman" panose="02020603050405020304" pitchFamily="18" charset="0"/>
              </a:rPr>
              <a:t>результаты</a:t>
            </a:r>
            <a:endParaRPr lang="ru-RU" sz="1400" i="1" cap="small" dirty="0">
              <a:solidFill>
                <a:schemeClr val="tx1"/>
              </a:solidFill>
              <a:latin typeface="Times New Roman" panose="02020603050405020304" pitchFamily="18" charset="0"/>
              <a:cs typeface="Times New Roman" panose="02020603050405020304" pitchFamily="18" charset="0"/>
            </a:endParaRPr>
          </a:p>
        </p:txBody>
      </p:sp>
      <p:sp>
        <p:nvSpPr>
          <p:cNvPr id="47" name="Прямоугольник 46"/>
          <p:cNvSpPr/>
          <p:nvPr/>
        </p:nvSpPr>
        <p:spPr>
          <a:xfrm>
            <a:off x="4234448" y="2132856"/>
            <a:ext cx="3574112" cy="364976"/>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solidFill>
                  <a:srgbClr val="162387"/>
                </a:solidFill>
                <a:latin typeface="Times New Roman" panose="02020603050405020304" pitchFamily="18" charset="0"/>
                <a:cs typeface="Times New Roman" panose="02020603050405020304" pitchFamily="18" charset="0"/>
              </a:rPr>
              <a:t>у</a:t>
            </a:r>
            <a:r>
              <a:rPr lang="ru-RU" sz="1200" dirty="0" smtClean="0">
                <a:solidFill>
                  <a:srgbClr val="162387"/>
                </a:solidFill>
                <a:latin typeface="Times New Roman" panose="02020603050405020304" pitchFamily="18" charset="0"/>
                <a:cs typeface="Times New Roman" panose="02020603050405020304" pitchFamily="18" charset="0"/>
              </a:rPr>
              <a:t>читываются в актуализированных </a:t>
            </a:r>
            <a:r>
              <a:rPr lang="ru-RU" sz="1200" dirty="0">
                <a:solidFill>
                  <a:srgbClr val="162387"/>
                </a:solidFill>
                <a:latin typeface="Times New Roman" panose="02020603050405020304" pitchFamily="18" charset="0"/>
                <a:cs typeface="Times New Roman" panose="02020603050405020304" pitchFamily="18" charset="0"/>
              </a:rPr>
              <a:t>картах внутреннего контроля</a:t>
            </a:r>
          </a:p>
        </p:txBody>
      </p:sp>
      <p:sp>
        <p:nvSpPr>
          <p:cNvPr id="48" name="Прямоугольник 47"/>
          <p:cNvSpPr/>
          <p:nvPr/>
        </p:nvSpPr>
        <p:spPr>
          <a:xfrm>
            <a:off x="4234448" y="2564904"/>
            <a:ext cx="3574112" cy="576064"/>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rgbClr val="162387"/>
                </a:solidFill>
                <a:latin typeface="Times New Roman" panose="02020603050405020304" pitchFamily="18" charset="0"/>
                <a:cs typeface="Times New Roman" panose="02020603050405020304" pitchFamily="18" charset="0"/>
              </a:rPr>
              <a:t>учитываются при принятии управленческих решений (в том числе при планировании контрольной и аудиторской деятельности)</a:t>
            </a:r>
            <a:endParaRPr lang="ru-RU" sz="1200" dirty="0">
              <a:solidFill>
                <a:srgbClr val="162387"/>
              </a:solidFill>
              <a:latin typeface="Times New Roman" panose="02020603050405020304" pitchFamily="18" charset="0"/>
              <a:cs typeface="Times New Roman" panose="02020603050405020304" pitchFamily="18" charset="0"/>
            </a:endParaRPr>
          </a:p>
        </p:txBody>
      </p:sp>
      <p:sp>
        <p:nvSpPr>
          <p:cNvPr id="49" name="Прямоугольник 48"/>
          <p:cNvSpPr/>
          <p:nvPr/>
        </p:nvSpPr>
        <p:spPr>
          <a:xfrm>
            <a:off x="3347864" y="3868013"/>
            <a:ext cx="5472608" cy="2585323"/>
          </a:xfrm>
          <a:prstGeom prst="rect">
            <a:avLst/>
          </a:prstGeom>
        </p:spPr>
        <p:txBody>
          <a:bodyPr wrap="square">
            <a:spAutoFit/>
          </a:bodyPr>
          <a:lstStyle/>
          <a:p>
            <a:pPr algn="just"/>
            <a:r>
              <a:rPr lang="ru-RU" sz="1800" b="1" i="1" dirty="0">
                <a:latin typeface="Times New Roman" panose="02020603050405020304" pitchFamily="18" charset="0"/>
                <a:cs typeface="Times New Roman" panose="02020603050405020304" pitchFamily="18" charset="0"/>
              </a:rPr>
              <a:t>Мониторинг</a:t>
            </a:r>
            <a:r>
              <a:rPr lang="ru-RU" sz="1800" i="1" dirty="0">
                <a:latin typeface="Times New Roman" panose="02020603050405020304" pitchFamily="18" charset="0"/>
                <a:cs typeface="Times New Roman" panose="02020603050405020304" pitchFamily="18" charset="0"/>
              </a:rPr>
              <a:t> внутренних рисков представляет собой </a:t>
            </a:r>
            <a:r>
              <a:rPr lang="ru-RU" sz="1800" b="1" i="1" dirty="0">
                <a:latin typeface="Times New Roman" panose="02020603050405020304" pitchFamily="18" charset="0"/>
                <a:cs typeface="Times New Roman" panose="02020603050405020304" pitchFamily="18" charset="0"/>
              </a:rPr>
              <a:t>непрерывный процесс наблюдения за состоянием идентифицированных внутренних рисков</a:t>
            </a:r>
            <a:r>
              <a:rPr lang="ru-RU" sz="1800" i="1" dirty="0">
                <a:latin typeface="Times New Roman" panose="02020603050405020304" pitchFamily="18" charset="0"/>
                <a:cs typeface="Times New Roman" panose="02020603050405020304" pitchFamily="18" charset="0"/>
              </a:rPr>
              <a:t>, осуществляемый в случае необходимости в ходе внутреннего контроля, внутреннего аудита и оценки эффективности деятельности в отношении деятельности органов Федерального казначейства и подведомственного федерального казенного учреждения и их структурных подразделений</a:t>
            </a:r>
          </a:p>
        </p:txBody>
      </p:sp>
      <p:sp>
        <p:nvSpPr>
          <p:cNvPr id="50" name="Стрелка вправо 49"/>
          <p:cNvSpPr/>
          <p:nvPr/>
        </p:nvSpPr>
        <p:spPr>
          <a:xfrm>
            <a:off x="2222054" y="2040895"/>
            <a:ext cx="177388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 name="Стрелка вправо 50"/>
          <p:cNvSpPr/>
          <p:nvPr/>
        </p:nvSpPr>
        <p:spPr>
          <a:xfrm>
            <a:off x="2244899" y="3311406"/>
            <a:ext cx="814933"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Стрелка вправо 51"/>
          <p:cNvSpPr/>
          <p:nvPr/>
        </p:nvSpPr>
        <p:spPr>
          <a:xfrm>
            <a:off x="2267744" y="4793669"/>
            <a:ext cx="792088"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Прямоугольник 52"/>
          <p:cNvSpPr/>
          <p:nvPr/>
        </p:nvSpPr>
        <p:spPr>
          <a:xfrm>
            <a:off x="4238248" y="3208040"/>
            <a:ext cx="3574112" cy="364976"/>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smtClean="0">
                <a:solidFill>
                  <a:srgbClr val="162387"/>
                </a:solidFill>
                <a:latin typeface="Times New Roman" panose="02020603050405020304" pitchFamily="18" charset="0"/>
                <a:cs typeface="Times New Roman" panose="02020603050405020304" pitchFamily="18" charset="0"/>
              </a:rPr>
              <a:t>учитываются при принятии управленческих решений</a:t>
            </a:r>
            <a:endParaRPr lang="ru-RU" sz="1200" dirty="0">
              <a:solidFill>
                <a:srgbClr val="16238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1622997"/>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3419872" y="1196752"/>
            <a:ext cx="5544616" cy="3012871"/>
          </a:xfrm>
          <a:prstGeom prst="rect">
            <a:avLst/>
          </a:prstGeom>
          <a:ln>
            <a:prstDash val="dash"/>
          </a:ln>
        </p:spPr>
        <p:style>
          <a:lnRef idx="2">
            <a:schemeClr val="accent5"/>
          </a:lnRef>
          <a:fillRef idx="1">
            <a:schemeClr val="lt1"/>
          </a:fillRef>
          <a:effectRef idx="0">
            <a:schemeClr val="accent5"/>
          </a:effectRef>
          <a:fontRef idx="minor">
            <a:schemeClr val="dk1"/>
          </a:fontRef>
        </p:style>
        <p:txBody>
          <a:bodyPr rtlCol="0" anchor="t" anchorCtr="0"/>
          <a:lstStyle/>
          <a:p>
            <a:pPr algn="ctr"/>
            <a:endParaRPr lang="ru-RU" sz="2000" dirty="0" smtClean="0">
              <a:solidFill>
                <a:schemeClr val="accent4">
                  <a:lumMod val="75000"/>
                </a:schemeClr>
              </a:solidFill>
              <a:latin typeface="Times New Roman" pitchFamily="18" charset="0"/>
              <a:cs typeface="Times New Roman" pitchFamily="18" charset="0"/>
            </a:endParaRPr>
          </a:p>
          <a:p>
            <a:pPr algn="ctr"/>
            <a:endParaRPr lang="ru-RU" sz="2000">
              <a:solidFill>
                <a:schemeClr val="accent4">
                  <a:lumMod val="75000"/>
                </a:schemeClr>
              </a:solidFill>
              <a:latin typeface="Times New Roman" pitchFamily="18" charset="0"/>
              <a:cs typeface="Times New Roman" pitchFamily="18" charset="0"/>
            </a:endParaRPr>
          </a:p>
          <a:p>
            <a:pPr algn="ctr"/>
            <a:r>
              <a:rPr lang="ru-RU" sz="2000" smtClean="0">
                <a:solidFill>
                  <a:schemeClr val="accent4">
                    <a:lumMod val="75000"/>
                  </a:schemeClr>
                </a:solidFill>
                <a:latin typeface="Times New Roman" pitchFamily="18" charset="0"/>
                <a:cs typeface="Times New Roman" pitchFamily="18" charset="0"/>
              </a:rPr>
              <a:t>ОБЪЕКТ </a:t>
            </a:r>
            <a:r>
              <a:rPr lang="ru-RU" sz="2000" dirty="0" smtClean="0">
                <a:solidFill>
                  <a:schemeClr val="accent4">
                    <a:lumMod val="75000"/>
                  </a:schemeClr>
                </a:solidFill>
                <a:latin typeface="Times New Roman" pitchFamily="18" charset="0"/>
                <a:cs typeface="Times New Roman" pitchFamily="18" charset="0"/>
              </a:rPr>
              <a:t>КОНТРОЛЯ (АУДИТА)</a:t>
            </a:r>
            <a:endParaRPr lang="ru-RU" sz="2000" dirty="0">
              <a:solidFill>
                <a:schemeClr val="accent4">
                  <a:lumMod val="75000"/>
                </a:schemeClr>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a:xfrm>
            <a:off x="6553200" y="6736283"/>
            <a:ext cx="2133600" cy="365125"/>
          </a:xfrm>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25</a:t>
            </a:fld>
            <a:endParaRPr lang="ru-RU" dirty="0">
              <a:latin typeface="Times New Roman" panose="02020603050405020304" pitchFamily="18" charset="0"/>
              <a:cs typeface="Times New Roman" panose="02020603050405020304" pitchFamily="18" charset="0"/>
            </a:endParaRPr>
          </a:p>
        </p:txBody>
      </p:sp>
      <p:sp>
        <p:nvSpPr>
          <p:cNvPr id="6" name="Rectangle 2"/>
          <p:cNvSpPr txBox="1">
            <a:spLocks/>
          </p:cNvSpPr>
          <p:nvPr/>
        </p:nvSpPr>
        <p:spPr bwMode="auto">
          <a:xfrm>
            <a:off x="508126" y="-27384"/>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КОНТРОЛЬ ЭФФЕКТИВНОСТИ ФУНКЦИОНИРОВАНИЯ СИСТЕМЫ  УПРАВЛЕНИЯ  ВНУТРЕННИМИ (ОПЕРАЦИОННЫМИ) КАЗНАЧЕЙСКИМИ РИСКАМИ </a:t>
            </a:r>
          </a:p>
        </p:txBody>
      </p:sp>
      <p:pic>
        <p:nvPicPr>
          <p:cNvPr id="18" name="Рисунок 17" descr="http://coretig.com/phpthumb/phpThumb.php?src=../images/com/catalog/goods/270/1.jpg&amp;w=34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504677"/>
            <a:ext cx="774204" cy="657612"/>
          </a:xfrm>
          <a:prstGeom prst="rect">
            <a:avLst/>
          </a:prstGeom>
          <a:noFill/>
          <a:ln>
            <a:noFill/>
          </a:ln>
        </p:spPr>
      </p:pic>
      <p:sp>
        <p:nvSpPr>
          <p:cNvPr id="19" name="Прямоугольник 18"/>
          <p:cNvSpPr/>
          <p:nvPr/>
        </p:nvSpPr>
        <p:spPr>
          <a:xfrm>
            <a:off x="899592" y="1972729"/>
            <a:ext cx="1728191" cy="648072"/>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a:r>
              <a:rPr lang="ru-RU" sz="1400" dirty="0" smtClean="0"/>
              <a:t>КОНТРОЛЬНО-АУДИТОРСКИЕ ПОДРАЗДЕЛЕНИЯ</a:t>
            </a:r>
            <a:endParaRPr lang="ru-RU" sz="1400" dirty="0">
              <a:solidFill>
                <a:srgbClr val="162387"/>
              </a:solidFill>
              <a:latin typeface="Times New Roman" pitchFamily="18" charset="0"/>
              <a:cs typeface="Times New Roman" pitchFamily="18" charset="0"/>
            </a:endParaRPr>
          </a:p>
        </p:txBody>
      </p:sp>
      <p:sp>
        <p:nvSpPr>
          <p:cNvPr id="20" name="Прямоугольник 19"/>
          <p:cNvSpPr/>
          <p:nvPr/>
        </p:nvSpPr>
        <p:spPr>
          <a:xfrm>
            <a:off x="1979712" y="2944837"/>
            <a:ext cx="3574112" cy="936104"/>
          </a:xfrm>
          <a:prstGeom prst="rect">
            <a:avLst/>
          </a:prstGeom>
          <a:solidFill>
            <a:srgbClr val="BCF1FC"/>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solidFill>
                  <a:srgbClr val="162387"/>
                </a:solidFill>
                <a:latin typeface="Times New Roman" panose="02020603050405020304" pitchFamily="18" charset="0"/>
                <a:cs typeface="Times New Roman" panose="02020603050405020304" pitchFamily="18" charset="0"/>
              </a:rPr>
              <a:t>КОНТРОЛЬНЫЕ И АУДИТОРСКИЕ МЕРОПРИЯТИЯ</a:t>
            </a:r>
            <a:endParaRPr lang="ru-RU" sz="1600" dirty="0">
              <a:solidFill>
                <a:srgbClr val="162387"/>
              </a:solidFill>
              <a:latin typeface="Times New Roman" panose="02020603050405020304" pitchFamily="18" charset="0"/>
              <a:cs typeface="Times New Roman" panose="02020603050405020304" pitchFamily="18" charset="0"/>
            </a:endParaRPr>
          </a:p>
        </p:txBody>
      </p:sp>
      <p:sp>
        <p:nvSpPr>
          <p:cNvPr id="21" name="Стрелка вправо 20"/>
          <p:cNvSpPr/>
          <p:nvPr/>
        </p:nvSpPr>
        <p:spPr>
          <a:xfrm rot="5400000">
            <a:off x="2110517" y="2634012"/>
            <a:ext cx="288032" cy="261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p:cNvSpPr txBox="1"/>
          <p:nvPr/>
        </p:nvSpPr>
        <p:spPr>
          <a:xfrm>
            <a:off x="4283968" y="3412889"/>
            <a:ext cx="4104456" cy="954107"/>
          </a:xfrm>
          <a:prstGeom prst="rect">
            <a:avLst/>
          </a:prstGeom>
          <a:noFill/>
          <a:ln w="38100">
            <a:solidFill>
              <a:srgbClr val="162387"/>
            </a:solidFill>
          </a:ln>
        </p:spPr>
        <p:txBody>
          <a:bodyPr wrap="square" rtlCol="0">
            <a:spAutoFit/>
          </a:bodyPr>
          <a:lstStyle/>
          <a:p>
            <a:pPr algn="ctr"/>
            <a:r>
              <a:rPr lang="ru-RU" sz="1400" b="1" dirty="0" smtClean="0">
                <a:solidFill>
                  <a:srgbClr val="162387"/>
                </a:solidFill>
                <a:latin typeface="Times New Roman" panose="02020603050405020304" pitchFamily="18" charset="0"/>
                <a:cs typeface="Times New Roman" panose="02020603050405020304" pitchFamily="18" charset="0"/>
              </a:rPr>
              <a:t>ОЦЕНКА ЭФФЕКТИВНОСТИ ФУНКЦИОНИРОВАНИЯ СИСТЕМЫ УПРАВЛЕНИЯ КАЗНАЧЕЙСКИМИ РИСКАМИ</a:t>
            </a:r>
          </a:p>
        </p:txBody>
      </p:sp>
      <p:sp>
        <p:nvSpPr>
          <p:cNvPr id="24" name="Прямоугольник 23"/>
          <p:cNvSpPr/>
          <p:nvPr/>
        </p:nvSpPr>
        <p:spPr>
          <a:xfrm>
            <a:off x="261814" y="4024957"/>
            <a:ext cx="5472608" cy="369332"/>
          </a:xfrm>
          <a:prstGeom prst="rect">
            <a:avLst/>
          </a:prstGeom>
        </p:spPr>
        <p:txBody>
          <a:bodyPr wrap="square">
            <a:spAutoFit/>
          </a:bodyPr>
          <a:lstStyle/>
          <a:p>
            <a:pPr algn="just"/>
            <a:r>
              <a:rPr lang="ru-RU" sz="1800" b="1" i="1" dirty="0" smtClean="0">
                <a:latin typeface="Times New Roman" panose="02020603050405020304" pitchFamily="18" charset="0"/>
                <a:cs typeface="Times New Roman" panose="02020603050405020304" pitchFamily="18" charset="0"/>
              </a:rPr>
              <a:t>ЭФФЕКТИВНО, ЕСЛИ:</a:t>
            </a:r>
            <a:endParaRPr lang="ru-RU" sz="1800" i="1" dirty="0">
              <a:latin typeface="Times New Roman" panose="02020603050405020304" pitchFamily="18" charset="0"/>
              <a:cs typeface="Times New Roman" panose="02020603050405020304" pitchFamily="18" charset="0"/>
            </a:endParaRPr>
          </a:p>
        </p:txBody>
      </p:sp>
      <p:sp>
        <p:nvSpPr>
          <p:cNvPr id="25" name="Прямоугольник 24"/>
          <p:cNvSpPr/>
          <p:nvPr/>
        </p:nvSpPr>
        <p:spPr>
          <a:xfrm>
            <a:off x="146373" y="4457005"/>
            <a:ext cx="8640960" cy="369332"/>
          </a:xfrm>
          <a:prstGeom prst="rect">
            <a:avLst/>
          </a:prstGeom>
        </p:spPr>
        <p:txBody>
          <a:bodyPr wrap="square">
            <a:spAutoFit/>
          </a:bodyPr>
          <a:lstStyle/>
          <a:p>
            <a:pPr marL="285750" indent="-285750" algn="just">
              <a:buFont typeface="Wingdings" panose="05000000000000000000" pitchFamily="2" charset="2"/>
              <a:buChar char="ü"/>
            </a:pPr>
            <a:r>
              <a:rPr lang="ru-RU" sz="1800" dirty="0">
                <a:latin typeface="Times New Roman" panose="02020603050405020304" pitchFamily="18" charset="0"/>
                <a:cs typeface="Times New Roman" panose="02020603050405020304" pitchFamily="18" charset="0"/>
              </a:rPr>
              <a:t>приводит к отсутствию либо существенному снижению числа </a:t>
            </a:r>
            <a:r>
              <a:rPr lang="ru-RU" sz="1800" dirty="0" smtClean="0">
                <a:latin typeface="Times New Roman" panose="02020603050405020304" pitchFamily="18" charset="0"/>
                <a:cs typeface="Times New Roman" panose="02020603050405020304" pitchFamily="18" charset="0"/>
              </a:rPr>
              <a:t>нарушений</a:t>
            </a:r>
            <a:endParaRPr lang="ru-RU" sz="1800" i="1" dirty="0">
              <a:latin typeface="Times New Roman" panose="02020603050405020304" pitchFamily="18" charset="0"/>
              <a:cs typeface="Times New Roman" panose="02020603050405020304" pitchFamily="18" charset="0"/>
            </a:endParaRPr>
          </a:p>
        </p:txBody>
      </p:sp>
      <p:sp>
        <p:nvSpPr>
          <p:cNvPr id="26" name="Прямоугольник 25"/>
          <p:cNvSpPr/>
          <p:nvPr/>
        </p:nvSpPr>
        <p:spPr>
          <a:xfrm>
            <a:off x="179512" y="4879761"/>
            <a:ext cx="8640960" cy="646331"/>
          </a:xfrm>
          <a:prstGeom prst="rect">
            <a:avLst/>
          </a:prstGeom>
        </p:spPr>
        <p:txBody>
          <a:bodyPr wrap="square">
            <a:spAutoFit/>
          </a:bodyPr>
          <a:lstStyle/>
          <a:p>
            <a:pPr marL="285750" indent="-285750" algn="just">
              <a:buFont typeface="Wingdings" panose="05000000000000000000" pitchFamily="2" charset="2"/>
              <a:buChar char="ü"/>
            </a:pPr>
            <a:r>
              <a:rPr lang="ru-RU" sz="1800" dirty="0" smtClean="0">
                <a:latin typeface="Times New Roman" panose="02020603050405020304" pitchFamily="18" charset="0"/>
                <a:cs typeface="Times New Roman" panose="02020603050405020304" pitchFamily="18" charset="0"/>
              </a:rPr>
              <a:t>количество нарушений </a:t>
            </a:r>
            <a:r>
              <a:rPr lang="ru-RU" sz="1800" dirty="0">
                <a:latin typeface="Times New Roman" panose="02020603050405020304" pitchFamily="18" charset="0"/>
                <a:cs typeface="Times New Roman" panose="02020603050405020304" pitchFamily="18" charset="0"/>
              </a:rPr>
              <a:t>составило незначительную долю к общему количеству операций, </a:t>
            </a:r>
            <a:r>
              <a:rPr lang="ru-RU" sz="1800" dirty="0" smtClean="0">
                <a:latin typeface="Times New Roman" panose="02020603050405020304" pitchFamily="18" charset="0"/>
                <a:cs typeface="Times New Roman" panose="02020603050405020304" pitchFamily="18" charset="0"/>
              </a:rPr>
              <a:t>действий</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956001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BE45CA51-B043-439E-994A-5E0E109657A3}" type="slidenum">
              <a:rPr lang="ru-RU">
                <a:latin typeface="Times New Roman" pitchFamily="18" charset="0"/>
                <a:cs typeface="Times New Roman" pitchFamily="18" charset="0"/>
              </a:rPr>
              <a:pPr>
                <a:defRPr/>
              </a:pPr>
              <a:t>26</a:t>
            </a:fld>
            <a:endParaRPr lang="ru-RU" dirty="0">
              <a:latin typeface="Times New Roman" pitchFamily="18" charset="0"/>
              <a:cs typeface="Times New Roman" pitchFamily="18" charset="0"/>
            </a:endParaRPr>
          </a:p>
        </p:txBody>
      </p:sp>
      <p:sp>
        <p:nvSpPr>
          <p:cNvPr id="45058" name="Text Box 6"/>
          <p:cNvSpPr txBox="1">
            <a:spLocks noChangeArrowheads="1"/>
          </p:cNvSpPr>
          <p:nvPr/>
        </p:nvSpPr>
        <p:spPr bwMode="auto">
          <a:xfrm>
            <a:off x="0" y="908050"/>
            <a:ext cx="9144000" cy="3293209"/>
          </a:xfrm>
          <a:prstGeom prst="rect">
            <a:avLst/>
          </a:prstGeom>
          <a:noFill/>
          <a:ln w="9525">
            <a:noFill/>
            <a:miter lim="800000"/>
            <a:headEnd/>
            <a:tailEnd/>
          </a:ln>
        </p:spPr>
        <p:txBody>
          <a:bodyPr>
            <a:spAutoFit/>
          </a:bodyPr>
          <a:lstStyle/>
          <a:p>
            <a:pPr algn="ctr"/>
            <a:endParaRPr lang="ru-RU" sz="2600" b="1" dirty="0">
              <a:solidFill>
                <a:srgbClr val="00449E"/>
              </a:solidFill>
              <a:latin typeface="Times New Roman" pitchFamily="18" charset="0"/>
              <a:cs typeface="Times New Roman" pitchFamily="18" charset="0"/>
            </a:endParaRPr>
          </a:p>
          <a:p>
            <a:pPr algn="ctr"/>
            <a:endParaRPr lang="ru-RU" sz="2600" b="1" dirty="0">
              <a:solidFill>
                <a:srgbClr val="00449E"/>
              </a:solidFill>
              <a:latin typeface="Times New Roman" pitchFamily="18" charset="0"/>
              <a:cs typeface="Times New Roman" pitchFamily="18" charset="0"/>
            </a:endParaRPr>
          </a:p>
          <a:p>
            <a:pPr algn="ctr"/>
            <a:r>
              <a:rPr lang="ru-RU" sz="2600" b="1" dirty="0">
                <a:solidFill>
                  <a:srgbClr val="162387"/>
                </a:solidFill>
                <a:latin typeface="Times New Roman" pitchFamily="18" charset="0"/>
                <a:cs typeface="Times New Roman" pitchFamily="18" charset="0"/>
              </a:rPr>
              <a:t>а</a:t>
            </a:r>
            <a:r>
              <a:rPr lang="ru-RU" sz="2600" b="1" dirty="0" smtClean="0">
                <a:solidFill>
                  <a:srgbClr val="162387"/>
                </a:solidFill>
                <a:latin typeface="Times New Roman" pitchFamily="18" charset="0"/>
                <a:cs typeface="Times New Roman" pitchFamily="18" charset="0"/>
              </a:rPr>
              <a:t>дрес</a:t>
            </a:r>
            <a:r>
              <a:rPr lang="ru-RU" sz="2600" b="1" dirty="0">
                <a:solidFill>
                  <a:srgbClr val="162387"/>
                </a:solidFill>
                <a:latin typeface="Times New Roman" pitchFamily="18" charset="0"/>
                <a:cs typeface="Times New Roman" pitchFamily="18" charset="0"/>
              </a:rPr>
              <a:t>: г</a:t>
            </a:r>
            <a:r>
              <a:rPr lang="ru-RU" sz="2600" b="1" dirty="0" smtClean="0">
                <a:solidFill>
                  <a:srgbClr val="162387"/>
                </a:solidFill>
                <a:latin typeface="Times New Roman" pitchFamily="18" charset="0"/>
                <a:cs typeface="Times New Roman" pitchFamily="18" charset="0"/>
              </a:rPr>
              <a:t>. Москва, </a:t>
            </a:r>
            <a:r>
              <a:rPr lang="ru-RU" sz="2600" b="1" dirty="0" err="1" smtClean="0">
                <a:solidFill>
                  <a:srgbClr val="162387"/>
                </a:solidFill>
                <a:latin typeface="Times New Roman" pitchFamily="18" charset="0"/>
                <a:cs typeface="Times New Roman" pitchFamily="18" charset="0"/>
              </a:rPr>
              <a:t>Миусская</a:t>
            </a:r>
            <a:r>
              <a:rPr lang="ru-RU" sz="2600" b="1" dirty="0" smtClean="0">
                <a:solidFill>
                  <a:srgbClr val="162387"/>
                </a:solidFill>
                <a:latin typeface="Times New Roman" pitchFamily="18" charset="0"/>
                <a:cs typeface="Times New Roman" pitchFamily="18" charset="0"/>
              </a:rPr>
              <a:t> пл., д. 3, стр. 4</a:t>
            </a:r>
            <a:endParaRPr lang="en-US" sz="2600" b="1" dirty="0" smtClean="0">
              <a:solidFill>
                <a:srgbClr val="162387"/>
              </a:solidFill>
              <a:latin typeface="Times New Roman" pitchFamily="18" charset="0"/>
              <a:cs typeface="Times New Roman" pitchFamily="18" charset="0"/>
            </a:endParaRPr>
          </a:p>
          <a:p>
            <a:pPr algn="ctr"/>
            <a:r>
              <a:rPr lang="ru-RU" sz="2600" b="1" dirty="0" smtClean="0">
                <a:solidFill>
                  <a:srgbClr val="162387"/>
                </a:solidFill>
                <a:latin typeface="Times New Roman" pitchFamily="18" charset="0"/>
                <a:cs typeface="Times New Roman" pitchFamily="18" charset="0"/>
              </a:rPr>
              <a:t> </a:t>
            </a:r>
          </a:p>
          <a:p>
            <a:pPr algn="ctr"/>
            <a:r>
              <a:rPr lang="ru-RU" sz="2600" b="1" dirty="0" smtClean="0">
                <a:solidFill>
                  <a:srgbClr val="162387"/>
                </a:solidFill>
                <a:latin typeface="Times New Roman" pitchFamily="18" charset="0"/>
                <a:cs typeface="Times New Roman" pitchFamily="18" charset="0"/>
              </a:rPr>
              <a:t>телефон</a:t>
            </a:r>
            <a:r>
              <a:rPr lang="ru-RU" sz="2600" b="1" dirty="0">
                <a:solidFill>
                  <a:srgbClr val="162387"/>
                </a:solidFill>
                <a:latin typeface="Times New Roman" pitchFamily="18" charset="0"/>
                <a:cs typeface="Times New Roman" pitchFamily="18" charset="0"/>
              </a:rPr>
              <a:t>: (495) </a:t>
            </a:r>
            <a:r>
              <a:rPr lang="ru-RU" sz="2600" b="1" dirty="0" smtClean="0">
                <a:solidFill>
                  <a:srgbClr val="162387"/>
                </a:solidFill>
                <a:latin typeface="Times New Roman" pitchFamily="18" charset="0"/>
                <a:cs typeface="Times New Roman" pitchFamily="18" charset="0"/>
              </a:rPr>
              <a:t>214-78-05 (ВТС 4805)</a:t>
            </a:r>
            <a:endParaRPr lang="en-US" sz="2600" b="1" dirty="0" smtClean="0">
              <a:solidFill>
                <a:srgbClr val="162387"/>
              </a:solidFill>
              <a:latin typeface="Times New Roman" pitchFamily="18" charset="0"/>
              <a:cs typeface="Times New Roman" pitchFamily="18" charset="0"/>
            </a:endParaRPr>
          </a:p>
          <a:p>
            <a:pPr algn="ctr"/>
            <a:endParaRPr lang="ru-RU" sz="2600" b="1" dirty="0">
              <a:solidFill>
                <a:srgbClr val="162387"/>
              </a:solidFill>
              <a:latin typeface="Times New Roman" pitchFamily="18" charset="0"/>
              <a:cs typeface="Times New Roman" pitchFamily="18" charset="0"/>
            </a:endParaRPr>
          </a:p>
          <a:p>
            <a:pPr algn="ctr"/>
            <a:r>
              <a:rPr lang="en-US" sz="2600" b="1" dirty="0" smtClean="0">
                <a:solidFill>
                  <a:srgbClr val="162387"/>
                </a:solidFill>
                <a:latin typeface="Times New Roman" pitchFamily="18" charset="0"/>
                <a:cs typeface="Times New Roman" pitchFamily="18" charset="0"/>
              </a:rPr>
              <a:t>email</a:t>
            </a:r>
            <a:r>
              <a:rPr lang="ru-RU" sz="2600" b="1" dirty="0" smtClean="0">
                <a:solidFill>
                  <a:srgbClr val="162387"/>
                </a:solidFill>
                <a:latin typeface="Times New Roman" pitchFamily="18" charset="0"/>
                <a:cs typeface="Times New Roman" pitchFamily="18" charset="0"/>
              </a:rPr>
              <a:t>: </a:t>
            </a:r>
            <a:r>
              <a:rPr lang="en-US" sz="2600" b="1" dirty="0" smtClean="0">
                <a:solidFill>
                  <a:srgbClr val="162387"/>
                </a:solidFill>
                <a:latin typeface="Times New Roman" pitchFamily="18" charset="0"/>
                <a:cs typeface="Times New Roman" pitchFamily="18" charset="0"/>
              </a:rPr>
              <a:t>nvoron@roskazna.ru</a:t>
            </a:r>
            <a:endParaRPr lang="ru-RU" sz="2600" b="1" dirty="0">
              <a:solidFill>
                <a:srgbClr val="162387"/>
              </a:solidFill>
              <a:latin typeface="Times New Roman" pitchFamily="18" charset="0"/>
              <a:cs typeface="Times New Roman" pitchFamily="18" charset="0"/>
            </a:endParaRPr>
          </a:p>
          <a:p>
            <a:pPr algn="ctr"/>
            <a:endParaRPr lang="ru-RU" sz="2600" b="1" dirty="0">
              <a:solidFill>
                <a:srgbClr val="162387"/>
              </a:solidFill>
              <a:latin typeface="Times New Roman" pitchFamily="18" charset="0"/>
              <a:cs typeface="Times New Roman" pitchFamily="18" charset="0"/>
            </a:endParaRPr>
          </a:p>
        </p:txBody>
      </p:sp>
      <p:sp>
        <p:nvSpPr>
          <p:cNvPr id="45059" name="TextBox 2"/>
          <p:cNvSpPr txBox="1">
            <a:spLocks noChangeArrowheads="1"/>
          </p:cNvSpPr>
          <p:nvPr/>
        </p:nvSpPr>
        <p:spPr bwMode="auto">
          <a:xfrm>
            <a:off x="899592" y="4149080"/>
            <a:ext cx="7848600" cy="914400"/>
          </a:xfrm>
          <a:prstGeom prst="rect">
            <a:avLst/>
          </a:prstGeom>
          <a:noFill/>
          <a:ln w="9525">
            <a:noFill/>
            <a:miter lim="800000"/>
            <a:headEnd/>
            <a:tailEnd/>
          </a:ln>
        </p:spPr>
        <p:txBody>
          <a:bodyPr>
            <a:spAutoFit/>
          </a:bodyPr>
          <a:lstStyle/>
          <a:p>
            <a:pPr algn="ctr"/>
            <a:r>
              <a:rPr lang="ru-RU" sz="5400" b="1" i="1" dirty="0">
                <a:solidFill>
                  <a:srgbClr val="162387"/>
                </a:solidFill>
                <a:latin typeface="Times New Roman" pitchFamily="18" charset="0"/>
                <a:cs typeface="Times New Roman" pitchFamily="18" charset="0"/>
              </a:rPr>
              <a:t>Спасибо за внимание!</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3</a:t>
            </a:fld>
            <a:endParaRPr lang="ru-RU"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251520" y="1729830"/>
            <a:ext cx="8825011" cy="1483146"/>
          </a:xfrm>
          <a:prstGeom prst="rect">
            <a:avLst/>
          </a:prstGeom>
          <a:solidFill>
            <a:srgbClr val="162387"/>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800" b="1" dirty="0">
                <a:solidFill>
                  <a:schemeClr val="bg1"/>
                </a:solidFill>
                <a:latin typeface="Times New Roman" pitchFamily="18" charset="0"/>
                <a:cs typeface="Times New Roman" pitchFamily="18" charset="0"/>
              </a:rPr>
              <a:t>Регламентация контрольных полномочий Федерального казначейства </a:t>
            </a:r>
            <a:r>
              <a:rPr lang="ru-RU" sz="1800" b="1" dirty="0" smtClean="0">
                <a:solidFill>
                  <a:schemeClr val="bg1"/>
                </a:solidFill>
                <a:latin typeface="Times New Roman" pitchFamily="18" charset="0"/>
                <a:cs typeface="Times New Roman" pitchFamily="18" charset="0"/>
              </a:rPr>
              <a:t/>
            </a:r>
            <a:br>
              <a:rPr lang="ru-RU" sz="1800" b="1" dirty="0" smtClean="0">
                <a:solidFill>
                  <a:schemeClr val="bg1"/>
                </a:solidFill>
                <a:latin typeface="Times New Roman" pitchFamily="18" charset="0"/>
                <a:cs typeface="Times New Roman" pitchFamily="18" charset="0"/>
              </a:rPr>
            </a:br>
            <a:r>
              <a:rPr lang="ru-RU" sz="1800" b="1" dirty="0" smtClean="0">
                <a:solidFill>
                  <a:schemeClr val="bg1"/>
                </a:solidFill>
                <a:latin typeface="Times New Roman" pitchFamily="18" charset="0"/>
                <a:cs typeface="Times New Roman" pitchFamily="18" charset="0"/>
              </a:rPr>
              <a:t>в </a:t>
            </a:r>
            <a:r>
              <a:rPr lang="ru-RU" sz="1800" b="1" dirty="0">
                <a:solidFill>
                  <a:schemeClr val="bg1"/>
                </a:solidFill>
                <a:latin typeface="Times New Roman" pitchFamily="18" charset="0"/>
                <a:cs typeface="Times New Roman" pitchFamily="18" charset="0"/>
              </a:rPr>
              <a:t>финансово-бюджетной сфере</a:t>
            </a:r>
          </a:p>
        </p:txBody>
      </p:sp>
    </p:spTree>
    <p:extLst>
      <p:ext uri="{BB962C8B-B14F-4D97-AF65-F5344CB8AC3E}">
        <p14:creationId xmlns:p14="http://schemas.microsoft.com/office/powerpoint/2010/main" val="3384979687"/>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4</a:t>
            </a:fld>
            <a:endParaRPr lang="ru-RU" dirty="0">
              <a:latin typeface="Times New Roman" panose="02020603050405020304" pitchFamily="18" charset="0"/>
              <a:cs typeface="Times New Roman" panose="02020603050405020304" pitchFamily="18" charset="0"/>
            </a:endParaRPr>
          </a:p>
        </p:txBody>
      </p:sp>
      <p:sp>
        <p:nvSpPr>
          <p:cNvPr id="12" name="Rectangle 2"/>
          <p:cNvSpPr txBox="1">
            <a:spLocks/>
          </p:cNvSpPr>
          <p:nvPr/>
        </p:nvSpPr>
        <p:spPr bwMode="auto">
          <a:xfrm>
            <a:off x="500034" y="188640"/>
            <a:ext cx="8208912" cy="571480"/>
          </a:xfrm>
          <a:prstGeom prst="rect">
            <a:avLst/>
          </a:prstGeom>
          <a:noFill/>
          <a:ln w="9525">
            <a:noFill/>
            <a:miter lim="800000"/>
            <a:headEnd/>
            <a:tailEnd/>
          </a:ln>
        </p:spPr>
        <p:txBody>
          <a:bodyPr/>
          <a:lstStyle/>
          <a:p>
            <a:pPr algn="ctr" eaLnBrk="0" hangingPunct="0"/>
            <a:r>
              <a:rPr lang="ru-RU" sz="2000" b="1" dirty="0" smtClean="0">
                <a:solidFill>
                  <a:srgbClr val="162387"/>
                </a:solidFill>
                <a:latin typeface="Times New Roman" pitchFamily="18" charset="0"/>
              </a:rPr>
              <a:t>КОНТРОЛЬНО-НАДЗОРНЫЕ ПОЛНОМОЧИЯ </a:t>
            </a:r>
          </a:p>
          <a:p>
            <a:pPr algn="ctr" eaLnBrk="0" hangingPunct="0"/>
            <a:r>
              <a:rPr lang="ru-RU" sz="2000" b="1" dirty="0" smtClean="0">
                <a:solidFill>
                  <a:srgbClr val="162387"/>
                </a:solidFill>
                <a:latin typeface="Times New Roman" pitchFamily="18" charset="0"/>
              </a:rPr>
              <a:t>ФЕДЕРАЛЬНОГО КАЗНАЧЕЙСТВА</a:t>
            </a:r>
            <a:endParaRPr lang="ru-RU" sz="2000" b="1" dirty="0">
              <a:solidFill>
                <a:srgbClr val="162387"/>
              </a:solidFill>
              <a:latin typeface="Times New Roman" pitchFamily="18" charset="0"/>
            </a:endParaRPr>
          </a:p>
        </p:txBody>
      </p:sp>
      <p:sp>
        <p:nvSpPr>
          <p:cNvPr id="18" name="Прямоугольник 17"/>
          <p:cNvSpPr/>
          <p:nvPr/>
        </p:nvSpPr>
        <p:spPr>
          <a:xfrm>
            <a:off x="179513" y="1281284"/>
            <a:ext cx="544092"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838127" lvl="1" indent="-380990" algn="ctr">
              <a:spcAft>
                <a:spcPts val="800"/>
              </a:spcAft>
              <a:buFont typeface="+mj-lt"/>
              <a:buAutoNum type="arabicPeriod"/>
            </a:pPr>
            <a:endParaRPr lang="ru-RU" sz="1600" dirty="0">
              <a:solidFill>
                <a:schemeClr val="tx1"/>
              </a:solidFill>
              <a:latin typeface="Open Sans Condensed Light" pitchFamily="34" charset="0"/>
              <a:cs typeface="Times New Roman" panose="02020603050405020304" pitchFamily="18" charset="0"/>
            </a:endParaRPr>
          </a:p>
        </p:txBody>
      </p:sp>
      <p:sp>
        <p:nvSpPr>
          <p:cNvPr id="20" name="Прямоугольник 19"/>
          <p:cNvSpPr/>
          <p:nvPr/>
        </p:nvSpPr>
        <p:spPr>
          <a:xfrm>
            <a:off x="992313" y="1281284"/>
            <a:ext cx="8044183"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контроль </a:t>
            </a:r>
            <a:r>
              <a:rPr lang="ru-RU" sz="1600" dirty="0">
                <a:solidFill>
                  <a:schemeClr val="tx1"/>
                </a:solidFill>
                <a:latin typeface="Times New Roman" panose="02020603050405020304" pitchFamily="18" charset="0"/>
                <a:cs typeface="Times New Roman" panose="02020603050405020304" pitchFamily="18" charset="0"/>
              </a:rPr>
              <a:t>и </a:t>
            </a:r>
            <a:r>
              <a:rPr lang="ru-RU" sz="1600" dirty="0" smtClean="0">
                <a:solidFill>
                  <a:schemeClr val="tx1"/>
                </a:solidFill>
                <a:latin typeface="Times New Roman" panose="02020603050405020304" pitchFamily="18" charset="0"/>
                <a:cs typeface="Times New Roman" panose="02020603050405020304" pitchFamily="18" charset="0"/>
              </a:rPr>
              <a:t>надзор </a:t>
            </a:r>
            <a:r>
              <a:rPr lang="ru-RU" sz="1600" dirty="0">
                <a:solidFill>
                  <a:schemeClr val="tx1"/>
                </a:solidFill>
                <a:latin typeface="Times New Roman" panose="02020603050405020304" pitchFamily="18" charset="0"/>
                <a:cs typeface="Times New Roman" panose="02020603050405020304" pitchFamily="18" charset="0"/>
              </a:rPr>
              <a:t>в финансово-бюджетной сфере</a:t>
            </a:r>
          </a:p>
        </p:txBody>
      </p:sp>
      <p:sp>
        <p:nvSpPr>
          <p:cNvPr id="26" name="TextBox 25"/>
          <p:cNvSpPr txBox="1"/>
          <p:nvPr/>
        </p:nvSpPr>
        <p:spPr>
          <a:xfrm>
            <a:off x="228025" y="1290246"/>
            <a:ext cx="455544" cy="338554"/>
          </a:xfrm>
          <a:prstGeom prst="rect">
            <a:avLst/>
          </a:prstGeom>
          <a:solidFill>
            <a:srgbClr val="BCF1FC"/>
          </a:solidFill>
        </p:spPr>
        <p:txBody>
          <a:bodyPr wrap="square" rtlCol="0">
            <a:spAutoFit/>
          </a:bodyPr>
          <a:lstStyle/>
          <a:p>
            <a:pPr algn="ctr"/>
            <a:r>
              <a:rPr lang="ru-RU" sz="1600" dirty="0">
                <a:solidFill>
                  <a:schemeClr val="tx2">
                    <a:lumMod val="75000"/>
                  </a:schemeClr>
                </a:solidFill>
                <a:latin typeface="Times New Roman" panose="02020603050405020304" pitchFamily="18" charset="0"/>
                <a:cs typeface="Times New Roman" panose="02020603050405020304" pitchFamily="18" charset="0"/>
              </a:rPr>
              <a:t>1</a:t>
            </a:r>
          </a:p>
        </p:txBody>
      </p:sp>
      <p:sp>
        <p:nvSpPr>
          <p:cNvPr id="28" name="Прямоугольник 27"/>
          <p:cNvSpPr/>
          <p:nvPr/>
        </p:nvSpPr>
        <p:spPr>
          <a:xfrm>
            <a:off x="179512" y="1713332"/>
            <a:ext cx="544092"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838127" lvl="1" indent="-380990" algn="ctr">
              <a:spcAft>
                <a:spcPts val="800"/>
              </a:spcAft>
              <a:buFont typeface="+mj-lt"/>
              <a:buAutoNum type="arabicPeriod"/>
            </a:pPr>
            <a:endParaRPr lang="ru-RU" sz="1600" dirty="0">
              <a:solidFill>
                <a:schemeClr val="tx1"/>
              </a:solidFill>
              <a:latin typeface="Open Sans Condensed Light" pitchFamily="34" charset="0"/>
              <a:cs typeface="Times New Roman" panose="02020603050405020304" pitchFamily="18" charset="0"/>
            </a:endParaRPr>
          </a:p>
        </p:txBody>
      </p:sp>
      <p:sp>
        <p:nvSpPr>
          <p:cNvPr id="29" name="Прямоугольник 28"/>
          <p:cNvSpPr/>
          <p:nvPr/>
        </p:nvSpPr>
        <p:spPr>
          <a:xfrm>
            <a:off x="992312" y="1713332"/>
            <a:ext cx="8044183"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внешний контроль </a:t>
            </a:r>
            <a:r>
              <a:rPr lang="ru-RU" sz="1600" dirty="0">
                <a:solidFill>
                  <a:schemeClr val="tx1"/>
                </a:solidFill>
                <a:latin typeface="Times New Roman" panose="02020603050405020304" pitchFamily="18" charset="0"/>
                <a:cs typeface="Times New Roman" panose="02020603050405020304" pitchFamily="18" charset="0"/>
              </a:rPr>
              <a:t>качества работы аудиторских организаций</a:t>
            </a:r>
          </a:p>
        </p:txBody>
      </p:sp>
      <p:sp>
        <p:nvSpPr>
          <p:cNvPr id="30" name="TextBox 29"/>
          <p:cNvSpPr txBox="1"/>
          <p:nvPr/>
        </p:nvSpPr>
        <p:spPr>
          <a:xfrm>
            <a:off x="228024" y="1700808"/>
            <a:ext cx="455544" cy="338554"/>
          </a:xfrm>
          <a:prstGeom prst="rect">
            <a:avLst/>
          </a:prstGeom>
          <a:solidFill>
            <a:srgbClr val="BCF1FC"/>
          </a:solidFill>
        </p:spPr>
        <p:txBody>
          <a:bodyPr wrap="square" rtlCol="0">
            <a:spAutoFit/>
          </a:bodyPr>
          <a:lstStyle/>
          <a:p>
            <a:pPr algn="ctr"/>
            <a:r>
              <a:rPr lang="ru-RU" sz="1600" dirty="0">
                <a:solidFill>
                  <a:schemeClr val="tx2">
                    <a:lumMod val="75000"/>
                  </a:schemeClr>
                </a:solidFill>
                <a:latin typeface="Times New Roman" panose="02020603050405020304" pitchFamily="18" charset="0"/>
                <a:cs typeface="Times New Roman" panose="02020603050405020304" pitchFamily="18" charset="0"/>
              </a:rPr>
              <a:t>2</a:t>
            </a:r>
          </a:p>
        </p:txBody>
      </p:sp>
      <p:sp>
        <p:nvSpPr>
          <p:cNvPr id="31" name="Прямоугольник 30"/>
          <p:cNvSpPr/>
          <p:nvPr/>
        </p:nvSpPr>
        <p:spPr>
          <a:xfrm>
            <a:off x="179513" y="2132856"/>
            <a:ext cx="544092" cy="86409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838127" lvl="1" indent="-380990" algn="ctr">
              <a:spcAft>
                <a:spcPts val="800"/>
              </a:spcAft>
              <a:buFont typeface="+mj-lt"/>
              <a:buAutoNum type="arabicPeriod"/>
            </a:pPr>
            <a:endParaRPr lang="ru-RU" sz="1600" dirty="0">
              <a:solidFill>
                <a:schemeClr val="tx1"/>
              </a:solidFill>
              <a:latin typeface="Open Sans Condensed Light" pitchFamily="34" charset="0"/>
              <a:cs typeface="Times New Roman" panose="02020603050405020304" pitchFamily="18" charset="0"/>
            </a:endParaRPr>
          </a:p>
        </p:txBody>
      </p:sp>
      <p:sp>
        <p:nvSpPr>
          <p:cNvPr id="32" name="Прямоугольник 31"/>
          <p:cNvSpPr/>
          <p:nvPr/>
        </p:nvSpPr>
        <p:spPr>
          <a:xfrm>
            <a:off x="992313" y="2132856"/>
            <a:ext cx="8044183" cy="86409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анализ </a:t>
            </a:r>
            <a:r>
              <a:rPr lang="ru-RU" sz="1600" dirty="0">
                <a:solidFill>
                  <a:schemeClr val="tx1"/>
                </a:solidFill>
                <a:latin typeface="Times New Roman" panose="02020603050405020304" pitchFamily="18" charset="0"/>
                <a:cs typeface="Times New Roman" panose="02020603050405020304" pitchFamily="18" charset="0"/>
              </a:rPr>
              <a:t>исполнения бюджетных полномочий органов государственного (муниципального) финансового контроля, являющихся органами (должностными лицами) исполнительной власти субъектов Российской Федерации (местных администраций)</a:t>
            </a:r>
          </a:p>
        </p:txBody>
      </p:sp>
      <p:sp>
        <p:nvSpPr>
          <p:cNvPr id="33" name="TextBox 32"/>
          <p:cNvSpPr txBox="1"/>
          <p:nvPr/>
        </p:nvSpPr>
        <p:spPr>
          <a:xfrm>
            <a:off x="228025" y="2192340"/>
            <a:ext cx="455544" cy="338554"/>
          </a:xfrm>
          <a:prstGeom prst="rect">
            <a:avLst/>
          </a:prstGeom>
          <a:solidFill>
            <a:srgbClr val="BCF1FC"/>
          </a:solidFill>
        </p:spPr>
        <p:txBody>
          <a:bodyPr wrap="square" rtlCol="0">
            <a:spAutoFit/>
          </a:bodyPr>
          <a:lstStyle/>
          <a:p>
            <a:pPr algn="ctr"/>
            <a:r>
              <a:rPr lang="en-US" sz="1600" dirty="0" smtClean="0">
                <a:solidFill>
                  <a:schemeClr val="tx2">
                    <a:lumMod val="75000"/>
                  </a:schemeClr>
                </a:solidFill>
                <a:latin typeface="Times New Roman" panose="02020603050405020304" pitchFamily="18" charset="0"/>
                <a:cs typeface="Times New Roman" panose="02020603050405020304" pitchFamily="18" charset="0"/>
              </a:rPr>
              <a:t>3</a:t>
            </a:r>
            <a:endParaRPr lang="ru-RU"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34" name="Прямоугольник 33"/>
          <p:cNvSpPr/>
          <p:nvPr/>
        </p:nvSpPr>
        <p:spPr>
          <a:xfrm>
            <a:off x="179513" y="3068960"/>
            <a:ext cx="544092" cy="576064"/>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838127" lvl="1" indent="-380990" algn="ctr">
              <a:spcAft>
                <a:spcPts val="800"/>
              </a:spcAft>
              <a:buFont typeface="+mj-lt"/>
              <a:buAutoNum type="arabicPeriod"/>
            </a:pPr>
            <a:endParaRPr lang="ru-RU" sz="1600" dirty="0">
              <a:solidFill>
                <a:schemeClr val="tx1"/>
              </a:solidFill>
              <a:latin typeface="Open Sans Condensed Light" pitchFamily="34" charset="0"/>
              <a:cs typeface="Times New Roman" panose="02020603050405020304" pitchFamily="18" charset="0"/>
            </a:endParaRPr>
          </a:p>
        </p:txBody>
      </p:sp>
      <p:sp>
        <p:nvSpPr>
          <p:cNvPr id="35" name="Прямоугольник 34"/>
          <p:cNvSpPr/>
          <p:nvPr/>
        </p:nvSpPr>
        <p:spPr>
          <a:xfrm>
            <a:off x="992313" y="3068960"/>
            <a:ext cx="8044183" cy="576064"/>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анализ </a:t>
            </a:r>
            <a:r>
              <a:rPr lang="ru-RU" sz="1600" dirty="0">
                <a:solidFill>
                  <a:schemeClr val="tx1"/>
                </a:solidFill>
                <a:latin typeface="Times New Roman" panose="02020603050405020304" pitchFamily="18" charset="0"/>
                <a:cs typeface="Times New Roman" panose="02020603050405020304" pitchFamily="18" charset="0"/>
              </a:rPr>
              <a:t>проведения главными администраторами средств федерального бюджета внутреннего финансового контроля и внутреннего финансового аудита</a:t>
            </a:r>
          </a:p>
        </p:txBody>
      </p:sp>
      <p:sp>
        <p:nvSpPr>
          <p:cNvPr id="36" name="TextBox 35"/>
          <p:cNvSpPr txBox="1"/>
          <p:nvPr/>
        </p:nvSpPr>
        <p:spPr>
          <a:xfrm>
            <a:off x="228025" y="3128444"/>
            <a:ext cx="455544" cy="338554"/>
          </a:xfrm>
          <a:prstGeom prst="rect">
            <a:avLst/>
          </a:prstGeom>
          <a:solidFill>
            <a:srgbClr val="BCF1FC"/>
          </a:solidFill>
        </p:spPr>
        <p:txBody>
          <a:bodyPr wrap="square" rtlCol="0">
            <a:spAutoFit/>
          </a:bodyPr>
          <a:lstStyle/>
          <a:p>
            <a:pPr algn="ctr"/>
            <a:r>
              <a:rPr lang="ru-RU" sz="1600" dirty="0">
                <a:solidFill>
                  <a:schemeClr val="tx2">
                    <a:lumMod val="75000"/>
                  </a:schemeClr>
                </a:solidFill>
                <a:latin typeface="Times New Roman" panose="02020603050405020304" pitchFamily="18" charset="0"/>
                <a:cs typeface="Times New Roman" panose="02020603050405020304" pitchFamily="18" charset="0"/>
              </a:rPr>
              <a:t>4</a:t>
            </a:r>
          </a:p>
        </p:txBody>
      </p:sp>
      <p:sp>
        <p:nvSpPr>
          <p:cNvPr id="37" name="Прямоугольник 36"/>
          <p:cNvSpPr/>
          <p:nvPr/>
        </p:nvSpPr>
        <p:spPr>
          <a:xfrm>
            <a:off x="179512" y="3717032"/>
            <a:ext cx="544092" cy="1152128"/>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838127" lvl="1" indent="-380990" algn="ctr">
              <a:spcAft>
                <a:spcPts val="800"/>
              </a:spcAft>
              <a:buFont typeface="+mj-lt"/>
              <a:buAutoNum type="arabicPeriod"/>
            </a:pPr>
            <a:endParaRPr lang="ru-RU" sz="1600" dirty="0">
              <a:solidFill>
                <a:schemeClr val="tx1"/>
              </a:solidFill>
              <a:latin typeface="Open Sans Condensed Light" pitchFamily="34" charset="0"/>
              <a:cs typeface="Times New Roman" panose="02020603050405020304" pitchFamily="18" charset="0"/>
            </a:endParaRPr>
          </a:p>
        </p:txBody>
      </p:sp>
      <p:sp>
        <p:nvSpPr>
          <p:cNvPr id="38" name="Прямоугольник 37"/>
          <p:cNvSpPr/>
          <p:nvPr/>
        </p:nvSpPr>
        <p:spPr>
          <a:xfrm>
            <a:off x="992312" y="3717032"/>
            <a:ext cx="8044183" cy="1152128"/>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400" dirty="0" smtClean="0">
                <a:solidFill>
                  <a:schemeClr val="tx1"/>
                </a:solidFill>
                <a:latin typeface="Times New Roman" panose="02020603050405020304" pitchFamily="18" charset="0"/>
                <a:cs typeface="Times New Roman" panose="02020603050405020304" pitchFamily="18" charset="0"/>
              </a:rPr>
              <a:t>утверждение </a:t>
            </a:r>
            <a:r>
              <a:rPr lang="ru-RU" sz="1400" dirty="0">
                <a:solidFill>
                  <a:schemeClr val="tx1"/>
                </a:solidFill>
                <a:latin typeface="Times New Roman" panose="02020603050405020304" pitchFamily="18" charset="0"/>
                <a:cs typeface="Times New Roman" panose="02020603050405020304" pitchFamily="18" charset="0"/>
              </a:rPr>
              <a:t>общих требований к осуществлению органами государственного (муниципального) финансового контроля, являющимися органами (должностными лицами) исполнительной власти субъектов Российской Федерации (местных администраций), контроля за соблюдением Федерального закона «О контрактной системе в сфере закупок товаров, работ, услуг для обеспечения государственных и муниципальных нужд»</a:t>
            </a:r>
          </a:p>
        </p:txBody>
      </p:sp>
      <p:sp>
        <p:nvSpPr>
          <p:cNvPr id="39" name="TextBox 38"/>
          <p:cNvSpPr txBox="1"/>
          <p:nvPr/>
        </p:nvSpPr>
        <p:spPr>
          <a:xfrm>
            <a:off x="228024" y="3776516"/>
            <a:ext cx="455544" cy="338554"/>
          </a:xfrm>
          <a:prstGeom prst="rect">
            <a:avLst/>
          </a:prstGeom>
          <a:solidFill>
            <a:srgbClr val="BCF1FC"/>
          </a:solidFill>
        </p:spPr>
        <p:txBody>
          <a:bodyPr wrap="square" rtlCol="0">
            <a:spAutoFit/>
          </a:bodyPr>
          <a:lstStyle/>
          <a:p>
            <a:pPr algn="ctr"/>
            <a:r>
              <a:rPr lang="ru-RU" sz="1600" dirty="0" smtClean="0">
                <a:solidFill>
                  <a:schemeClr val="tx2">
                    <a:lumMod val="75000"/>
                  </a:schemeClr>
                </a:solidFill>
                <a:latin typeface="Times New Roman" panose="02020603050405020304" pitchFamily="18" charset="0"/>
                <a:cs typeface="Times New Roman" panose="02020603050405020304" pitchFamily="18" charset="0"/>
              </a:rPr>
              <a:t>5</a:t>
            </a:r>
            <a:endParaRPr lang="ru-RU"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40" name="Прямоугольник 39"/>
          <p:cNvSpPr/>
          <p:nvPr/>
        </p:nvSpPr>
        <p:spPr>
          <a:xfrm>
            <a:off x="179512" y="4941168"/>
            <a:ext cx="544092" cy="576064"/>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838127" lvl="1" indent="-380990" algn="ctr">
              <a:spcAft>
                <a:spcPts val="800"/>
              </a:spcAft>
              <a:buFont typeface="+mj-lt"/>
              <a:buAutoNum type="arabicPeriod"/>
            </a:pPr>
            <a:endParaRPr lang="ru-RU" sz="1600" dirty="0">
              <a:solidFill>
                <a:schemeClr val="tx1"/>
              </a:solidFill>
              <a:latin typeface="Open Sans Condensed Light" pitchFamily="34" charset="0"/>
              <a:cs typeface="Times New Roman" panose="02020603050405020304" pitchFamily="18" charset="0"/>
            </a:endParaRPr>
          </a:p>
        </p:txBody>
      </p:sp>
      <p:sp>
        <p:nvSpPr>
          <p:cNvPr id="41" name="Прямоугольник 40"/>
          <p:cNvSpPr/>
          <p:nvPr/>
        </p:nvSpPr>
        <p:spPr>
          <a:xfrm>
            <a:off x="992312" y="4941168"/>
            <a:ext cx="8044183" cy="576064"/>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400" dirty="0" smtClean="0">
                <a:solidFill>
                  <a:schemeClr val="tx1"/>
                </a:solidFill>
                <a:latin typeface="Times New Roman" panose="02020603050405020304" pitchFamily="18" charset="0"/>
                <a:cs typeface="Times New Roman" panose="02020603050405020304" pitchFamily="18" charset="0"/>
              </a:rPr>
              <a:t>производство </a:t>
            </a:r>
            <a:r>
              <a:rPr lang="ru-RU" sz="1400" dirty="0">
                <a:solidFill>
                  <a:schemeClr val="tx1"/>
                </a:solidFill>
                <a:latin typeface="Times New Roman" panose="02020603050405020304" pitchFamily="18" charset="0"/>
                <a:cs typeface="Times New Roman" panose="02020603050405020304" pitchFamily="18" charset="0"/>
              </a:rPr>
              <a:t>по делам об административных </a:t>
            </a:r>
            <a:r>
              <a:rPr lang="ru-RU" sz="1400" dirty="0" smtClean="0">
                <a:solidFill>
                  <a:schemeClr val="tx1"/>
                </a:solidFill>
                <a:latin typeface="Times New Roman" panose="02020603050405020304" pitchFamily="18" charset="0"/>
                <a:cs typeface="Times New Roman" panose="02020603050405020304" pitchFamily="18" charset="0"/>
              </a:rPr>
              <a:t>правонарушениях в </a:t>
            </a:r>
            <a:r>
              <a:rPr lang="ru-RU" sz="1400" dirty="0">
                <a:solidFill>
                  <a:schemeClr val="tx1"/>
                </a:solidFill>
                <a:latin typeface="Times New Roman" panose="02020603050405020304" pitchFamily="18" charset="0"/>
                <a:cs typeface="Times New Roman" panose="02020603050405020304" pitchFamily="18" charset="0"/>
              </a:rPr>
              <a:t>соответствии с законодательством Российской Федерации</a:t>
            </a:r>
          </a:p>
        </p:txBody>
      </p:sp>
      <p:sp>
        <p:nvSpPr>
          <p:cNvPr id="42" name="TextBox 41"/>
          <p:cNvSpPr txBox="1"/>
          <p:nvPr/>
        </p:nvSpPr>
        <p:spPr>
          <a:xfrm>
            <a:off x="228024" y="5000652"/>
            <a:ext cx="455544" cy="338554"/>
          </a:xfrm>
          <a:prstGeom prst="rect">
            <a:avLst/>
          </a:prstGeom>
          <a:solidFill>
            <a:srgbClr val="BCF1FC"/>
          </a:solidFill>
        </p:spPr>
        <p:txBody>
          <a:bodyPr wrap="square" rtlCol="0">
            <a:spAutoFit/>
          </a:bodyPr>
          <a:lstStyle/>
          <a:p>
            <a:pPr algn="ctr"/>
            <a:r>
              <a:rPr lang="ru-RU" sz="1600" dirty="0" smtClean="0">
                <a:solidFill>
                  <a:schemeClr val="tx2">
                    <a:lumMod val="75000"/>
                  </a:schemeClr>
                </a:solidFill>
                <a:latin typeface="Times New Roman" panose="02020603050405020304" pitchFamily="18" charset="0"/>
                <a:cs typeface="Times New Roman" panose="02020603050405020304" pitchFamily="18" charset="0"/>
              </a:rPr>
              <a:t>6</a:t>
            </a:r>
            <a:endParaRPr lang="ru-RU"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43" name="Прямоугольник 42"/>
          <p:cNvSpPr/>
          <p:nvPr/>
        </p:nvSpPr>
        <p:spPr>
          <a:xfrm>
            <a:off x="179512" y="5589240"/>
            <a:ext cx="544092" cy="648072"/>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838127" lvl="1" indent="-380990" algn="ctr">
              <a:spcAft>
                <a:spcPts val="800"/>
              </a:spcAft>
              <a:buFont typeface="+mj-lt"/>
              <a:buAutoNum type="arabicPeriod"/>
            </a:pPr>
            <a:endParaRPr lang="ru-RU" sz="1600" dirty="0">
              <a:solidFill>
                <a:schemeClr val="tx1"/>
              </a:solidFill>
              <a:latin typeface="Open Sans Condensed Light" pitchFamily="34" charset="0"/>
              <a:cs typeface="Times New Roman" panose="02020603050405020304" pitchFamily="18" charset="0"/>
            </a:endParaRPr>
          </a:p>
        </p:txBody>
      </p:sp>
      <p:sp>
        <p:nvSpPr>
          <p:cNvPr id="44" name="Прямоугольник 43"/>
          <p:cNvSpPr/>
          <p:nvPr/>
        </p:nvSpPr>
        <p:spPr>
          <a:xfrm>
            <a:off x="992312" y="5589240"/>
            <a:ext cx="8044183" cy="648072"/>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400" dirty="0" smtClean="0">
                <a:solidFill>
                  <a:schemeClr val="tx1"/>
                </a:solidFill>
                <a:latin typeface="Times New Roman" panose="02020603050405020304" pitchFamily="18" charset="0"/>
                <a:cs typeface="Times New Roman" panose="02020603050405020304" pitchFamily="18" charset="0"/>
              </a:rPr>
              <a:t>осуществление </a:t>
            </a:r>
            <a:r>
              <a:rPr lang="ru-RU" sz="1400" dirty="0">
                <a:solidFill>
                  <a:schemeClr val="tx1"/>
                </a:solidFill>
                <a:latin typeface="Times New Roman" panose="02020603050405020304" pitchFamily="18" charset="0"/>
                <a:cs typeface="Times New Roman" panose="02020603050405020304" pitchFamily="18" charset="0"/>
              </a:rPr>
              <a:t>контроля за своевременностью и полнотой устранения объектами контроля нарушений законодательства Российской Федерации и (или) возмещения причиненного такими нарушениями ущерба Российской Федерации в установленной сфере деятельности</a:t>
            </a:r>
          </a:p>
        </p:txBody>
      </p:sp>
      <p:sp>
        <p:nvSpPr>
          <p:cNvPr id="45" name="TextBox 44"/>
          <p:cNvSpPr txBox="1"/>
          <p:nvPr/>
        </p:nvSpPr>
        <p:spPr>
          <a:xfrm>
            <a:off x="228024" y="5648724"/>
            <a:ext cx="455544" cy="338554"/>
          </a:xfrm>
          <a:prstGeom prst="rect">
            <a:avLst/>
          </a:prstGeom>
          <a:solidFill>
            <a:srgbClr val="BCF1FC"/>
          </a:solidFill>
        </p:spPr>
        <p:txBody>
          <a:bodyPr wrap="square" rtlCol="0">
            <a:spAutoFit/>
          </a:bodyPr>
          <a:lstStyle/>
          <a:p>
            <a:pPr algn="ctr"/>
            <a:r>
              <a:rPr lang="ru-RU" sz="1600" dirty="0" smtClean="0">
                <a:solidFill>
                  <a:schemeClr val="tx2">
                    <a:lumMod val="75000"/>
                  </a:schemeClr>
                </a:solidFill>
                <a:latin typeface="Times New Roman" panose="02020603050405020304" pitchFamily="18" charset="0"/>
                <a:cs typeface="Times New Roman" panose="02020603050405020304" pitchFamily="18" charset="0"/>
              </a:rPr>
              <a:t>7</a:t>
            </a:r>
            <a:endParaRPr lang="ru-RU" sz="1600"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25" name="Прямоугольник 24"/>
          <p:cNvSpPr/>
          <p:nvPr/>
        </p:nvSpPr>
        <p:spPr>
          <a:xfrm>
            <a:off x="1032348" y="1297782"/>
            <a:ext cx="8044183"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контроль </a:t>
            </a:r>
            <a:r>
              <a:rPr lang="ru-RU" sz="1600" dirty="0">
                <a:solidFill>
                  <a:schemeClr val="tx1"/>
                </a:solidFill>
                <a:latin typeface="Times New Roman" panose="02020603050405020304" pitchFamily="18" charset="0"/>
                <a:cs typeface="Times New Roman" panose="02020603050405020304" pitchFamily="18" charset="0"/>
              </a:rPr>
              <a:t>и </a:t>
            </a:r>
            <a:r>
              <a:rPr lang="ru-RU" sz="1600" dirty="0" smtClean="0">
                <a:solidFill>
                  <a:schemeClr val="tx1"/>
                </a:solidFill>
                <a:latin typeface="Times New Roman" panose="02020603050405020304" pitchFamily="18" charset="0"/>
                <a:cs typeface="Times New Roman" panose="02020603050405020304" pitchFamily="18" charset="0"/>
              </a:rPr>
              <a:t>надзор </a:t>
            </a:r>
            <a:r>
              <a:rPr lang="ru-RU" sz="1600" dirty="0">
                <a:solidFill>
                  <a:schemeClr val="tx1"/>
                </a:solidFill>
                <a:latin typeface="Times New Roman" panose="02020603050405020304" pitchFamily="18" charset="0"/>
                <a:cs typeface="Times New Roman" panose="02020603050405020304" pitchFamily="18" charset="0"/>
              </a:rPr>
              <a:t>в финансово-бюджетной сфере</a:t>
            </a:r>
          </a:p>
        </p:txBody>
      </p:sp>
      <p:sp>
        <p:nvSpPr>
          <p:cNvPr id="27" name="TextBox 26"/>
          <p:cNvSpPr txBox="1"/>
          <p:nvPr/>
        </p:nvSpPr>
        <p:spPr>
          <a:xfrm>
            <a:off x="228024" y="1268760"/>
            <a:ext cx="455544" cy="338554"/>
          </a:xfrm>
          <a:prstGeom prst="rect">
            <a:avLst/>
          </a:prstGeom>
          <a:solidFill>
            <a:srgbClr val="BCF1FC"/>
          </a:solidFill>
        </p:spPr>
        <p:txBody>
          <a:bodyPr wrap="square" rtlCol="0">
            <a:spAutoFit/>
          </a:bodyPr>
          <a:lstStyle/>
          <a:p>
            <a:pPr algn="ctr"/>
            <a:r>
              <a:rPr lang="ru-RU" sz="1600" dirty="0">
                <a:solidFill>
                  <a:schemeClr val="tx2">
                    <a:lumMod val="75000"/>
                  </a:schemeClr>
                </a:solidFill>
                <a:latin typeface="Times New Roman" panose="02020603050405020304" pitchFamily="18" charset="0"/>
                <a:cs typeface="Times New Roman" panose="02020603050405020304" pitchFamily="18" charset="0"/>
              </a:rPr>
              <a:t>1</a:t>
            </a:r>
          </a:p>
        </p:txBody>
      </p:sp>
      <p:sp>
        <p:nvSpPr>
          <p:cNvPr id="46" name="Прямоугольник 45"/>
          <p:cNvSpPr/>
          <p:nvPr/>
        </p:nvSpPr>
        <p:spPr>
          <a:xfrm>
            <a:off x="219547" y="1729830"/>
            <a:ext cx="544092"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838127" lvl="1" indent="-380990" algn="ctr">
              <a:spcAft>
                <a:spcPts val="800"/>
              </a:spcAft>
              <a:buFont typeface="+mj-lt"/>
              <a:buAutoNum type="arabicPeriod"/>
            </a:pPr>
            <a:endParaRPr lang="ru-RU" sz="1600" dirty="0">
              <a:solidFill>
                <a:schemeClr val="tx1"/>
              </a:solidFill>
              <a:latin typeface="Open Sans Condensed Light" pitchFamily="34" charset="0"/>
              <a:cs typeface="Times New Roman" panose="02020603050405020304" pitchFamily="18" charset="0"/>
            </a:endParaRPr>
          </a:p>
        </p:txBody>
      </p:sp>
      <p:sp>
        <p:nvSpPr>
          <p:cNvPr id="47" name="Прямоугольник 46"/>
          <p:cNvSpPr/>
          <p:nvPr/>
        </p:nvSpPr>
        <p:spPr>
          <a:xfrm>
            <a:off x="1032347" y="1729830"/>
            <a:ext cx="8044183"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внешний контроль </a:t>
            </a:r>
            <a:r>
              <a:rPr lang="ru-RU" sz="1600" dirty="0">
                <a:solidFill>
                  <a:schemeClr val="tx1"/>
                </a:solidFill>
                <a:latin typeface="Times New Roman" panose="02020603050405020304" pitchFamily="18" charset="0"/>
                <a:cs typeface="Times New Roman" panose="02020603050405020304" pitchFamily="18" charset="0"/>
              </a:rPr>
              <a:t>качества работы аудиторских организаций</a:t>
            </a:r>
          </a:p>
        </p:txBody>
      </p:sp>
      <p:sp>
        <p:nvSpPr>
          <p:cNvPr id="48" name="TextBox 47"/>
          <p:cNvSpPr txBox="1"/>
          <p:nvPr/>
        </p:nvSpPr>
        <p:spPr>
          <a:xfrm>
            <a:off x="228024" y="1700808"/>
            <a:ext cx="455544" cy="338554"/>
          </a:xfrm>
          <a:prstGeom prst="rect">
            <a:avLst/>
          </a:prstGeom>
          <a:solidFill>
            <a:srgbClr val="BCF1FC"/>
          </a:solidFill>
        </p:spPr>
        <p:txBody>
          <a:bodyPr wrap="square" rtlCol="0">
            <a:spAutoFit/>
          </a:bodyPr>
          <a:lstStyle/>
          <a:p>
            <a:pPr algn="ctr"/>
            <a:r>
              <a:rPr lang="ru-RU" sz="1600" dirty="0" smtClean="0">
                <a:solidFill>
                  <a:schemeClr val="tx2">
                    <a:lumMod val="75000"/>
                  </a:schemeClr>
                </a:solidFill>
                <a:latin typeface="Times New Roman" panose="02020603050405020304" pitchFamily="18" charset="0"/>
                <a:cs typeface="Times New Roman" panose="02020603050405020304" pitchFamily="18" charset="0"/>
              </a:rPr>
              <a:t>2</a:t>
            </a:r>
            <a:endParaRPr lang="ru-RU" sz="1600" dirty="0">
              <a:solidFill>
                <a:schemeClr val="tx2">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5</a:t>
            </a:fld>
            <a:endParaRPr lang="ru-RU" dirty="0">
              <a:latin typeface="Times New Roman" panose="02020603050405020304" pitchFamily="18" charset="0"/>
              <a:cs typeface="Times New Roman" panose="02020603050405020304" pitchFamily="18" charset="0"/>
            </a:endParaRPr>
          </a:p>
        </p:txBody>
      </p:sp>
      <p:sp>
        <p:nvSpPr>
          <p:cNvPr id="12" name="Rectangle 2"/>
          <p:cNvSpPr txBox="1">
            <a:spLocks/>
          </p:cNvSpPr>
          <p:nvPr/>
        </p:nvSpPr>
        <p:spPr bwMode="auto">
          <a:xfrm>
            <a:off x="500034" y="188640"/>
            <a:ext cx="8208912" cy="571480"/>
          </a:xfrm>
          <a:prstGeom prst="rect">
            <a:avLst/>
          </a:prstGeom>
          <a:noFill/>
          <a:ln w="9525">
            <a:noFill/>
            <a:miter lim="800000"/>
            <a:headEnd/>
            <a:tailEnd/>
          </a:ln>
        </p:spPr>
        <p:txBody>
          <a:bodyPr/>
          <a:lstStyle/>
          <a:p>
            <a:pPr algn="ctr" eaLnBrk="0" hangingPunct="0"/>
            <a:r>
              <a:rPr lang="ru-RU" sz="2000" b="1" cap="all" dirty="0">
                <a:solidFill>
                  <a:srgbClr val="162387"/>
                </a:solidFill>
                <a:latin typeface="Times New Roman" pitchFamily="18" charset="0"/>
              </a:rPr>
              <a:t>Дополнения в Перечень функций </a:t>
            </a:r>
            <a:endParaRPr lang="ru-RU" sz="2000" b="1" cap="all" dirty="0" smtClean="0">
              <a:solidFill>
                <a:srgbClr val="162387"/>
              </a:solidFill>
              <a:latin typeface="Times New Roman" pitchFamily="18" charset="0"/>
            </a:endParaRPr>
          </a:p>
          <a:p>
            <a:pPr algn="ctr" eaLnBrk="0" hangingPunct="0"/>
            <a:r>
              <a:rPr lang="ru-RU" sz="2000" b="1" cap="all" dirty="0" smtClean="0">
                <a:solidFill>
                  <a:srgbClr val="162387"/>
                </a:solidFill>
                <a:latin typeface="Times New Roman" pitchFamily="18" charset="0"/>
              </a:rPr>
              <a:t>Федерального казначейства</a:t>
            </a:r>
            <a:endParaRPr lang="ru-RU" sz="2000" b="1" cap="all" dirty="0">
              <a:solidFill>
                <a:srgbClr val="162387"/>
              </a:solidFill>
              <a:latin typeface="Times New Roman" pitchFamily="18" charset="0"/>
            </a:endParaRPr>
          </a:p>
        </p:txBody>
      </p:sp>
      <p:sp>
        <p:nvSpPr>
          <p:cNvPr id="25" name="Прямоугольник 24"/>
          <p:cNvSpPr/>
          <p:nvPr/>
        </p:nvSpPr>
        <p:spPr>
          <a:xfrm>
            <a:off x="197828" y="2780928"/>
            <a:ext cx="6102363"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a:solidFill>
                  <a:schemeClr val="tx1"/>
                </a:solidFill>
                <a:latin typeface="Times New Roman" panose="02020603050405020304" pitchFamily="18" charset="0"/>
                <a:cs typeface="Times New Roman" panose="02020603050405020304" pitchFamily="18" charset="0"/>
              </a:rPr>
              <a:t>РАЗДЕЛ 10 «Контроль и надзор в финансово-бюджетной сфере»</a:t>
            </a:r>
          </a:p>
        </p:txBody>
      </p:sp>
      <p:sp>
        <p:nvSpPr>
          <p:cNvPr id="27" name="Прямоугольник 26"/>
          <p:cNvSpPr/>
          <p:nvPr/>
        </p:nvSpPr>
        <p:spPr>
          <a:xfrm>
            <a:off x="197828" y="1052736"/>
            <a:ext cx="6102363"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a:solidFill>
                  <a:schemeClr val="tx1"/>
                </a:solidFill>
                <a:latin typeface="Times New Roman" panose="02020603050405020304" pitchFamily="18" charset="0"/>
                <a:cs typeface="Times New Roman" panose="02020603050405020304" pitchFamily="18" charset="0"/>
              </a:rPr>
              <a:t>РАЗДЕЛ </a:t>
            </a:r>
            <a:r>
              <a:rPr lang="ru-RU" sz="1600" dirty="0" smtClean="0">
                <a:solidFill>
                  <a:schemeClr val="tx1"/>
                </a:solidFill>
                <a:latin typeface="Times New Roman" panose="02020603050405020304" pitchFamily="18" charset="0"/>
                <a:cs typeface="Times New Roman" panose="02020603050405020304" pitchFamily="18" charset="0"/>
              </a:rPr>
              <a:t>1 «Методологическое и методическое обеспечение»</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46" name="Прямоугольник 45"/>
          <p:cNvSpPr/>
          <p:nvPr/>
        </p:nvSpPr>
        <p:spPr>
          <a:xfrm>
            <a:off x="827584" y="1484784"/>
            <a:ext cx="8136904" cy="34751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a:solidFill>
                  <a:schemeClr val="tx1"/>
                </a:solidFill>
                <a:latin typeface="Times New Roman" panose="02020603050405020304" pitchFamily="18" charset="0"/>
                <a:cs typeface="Times New Roman" panose="02020603050405020304" pitchFamily="18" charset="0"/>
              </a:rPr>
              <a:t>Подготовка предложений по нормативному правовому регулированию по вопросам осуществления контроля и надзора </a:t>
            </a:r>
            <a:r>
              <a:rPr lang="ru-RU" sz="1200" dirty="0" smtClean="0">
                <a:solidFill>
                  <a:schemeClr val="tx1"/>
                </a:solidFill>
                <a:latin typeface="Times New Roman" panose="02020603050405020304" pitchFamily="18" charset="0"/>
                <a:cs typeface="Times New Roman" panose="02020603050405020304" pitchFamily="18" charset="0"/>
              </a:rPr>
              <a:t/>
            </a:r>
            <a:br>
              <a:rPr lang="ru-RU" sz="1200" dirty="0" smtClean="0">
                <a:solidFill>
                  <a:schemeClr val="tx1"/>
                </a:solidFill>
                <a:latin typeface="Times New Roman" panose="02020603050405020304" pitchFamily="18" charset="0"/>
                <a:cs typeface="Times New Roman" panose="02020603050405020304" pitchFamily="18" charset="0"/>
              </a:rPr>
            </a:br>
            <a:r>
              <a:rPr lang="ru-RU" sz="1200" dirty="0" smtClean="0">
                <a:solidFill>
                  <a:schemeClr val="tx1"/>
                </a:solidFill>
                <a:latin typeface="Times New Roman" panose="02020603050405020304" pitchFamily="18" charset="0"/>
                <a:cs typeface="Times New Roman" panose="02020603050405020304" pitchFamily="18" charset="0"/>
              </a:rPr>
              <a:t>в </a:t>
            </a:r>
            <a:r>
              <a:rPr lang="ru-RU" sz="1200" dirty="0">
                <a:solidFill>
                  <a:schemeClr val="tx1"/>
                </a:solidFill>
                <a:latin typeface="Times New Roman" panose="02020603050405020304" pitchFamily="18" charset="0"/>
                <a:cs typeface="Times New Roman" panose="02020603050405020304" pitchFamily="18" charset="0"/>
              </a:rPr>
              <a:t>финансово-бюджетной сфере</a:t>
            </a:r>
          </a:p>
        </p:txBody>
      </p:sp>
      <p:sp>
        <p:nvSpPr>
          <p:cNvPr id="47" name="Прямоугольник 46"/>
          <p:cNvSpPr/>
          <p:nvPr/>
        </p:nvSpPr>
        <p:spPr>
          <a:xfrm>
            <a:off x="827584" y="1929356"/>
            <a:ext cx="8136904" cy="77956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a:solidFill>
                  <a:schemeClr val="tx1"/>
                </a:solidFill>
                <a:latin typeface="Times New Roman" panose="02020603050405020304" pitchFamily="18" charset="0"/>
                <a:cs typeface="Times New Roman" panose="02020603050405020304" pitchFamily="18" charset="0"/>
              </a:rPr>
              <a:t>Утверждение общих требований к осуществлению контроля за соблюдением Федерального закона «О контрактной системе в сфере закупок товаров, работ, услуг для обеспечения государственных и муниципальных нужд» органами государственного (муниципального) финансового контроля, являющимися органами (должностными лицами) исполнительной власти субъектов Российской Федерации (местных администраций)</a:t>
            </a:r>
          </a:p>
        </p:txBody>
      </p:sp>
      <p:sp>
        <p:nvSpPr>
          <p:cNvPr id="48" name="Прямоугольник 47"/>
          <p:cNvSpPr/>
          <p:nvPr/>
        </p:nvSpPr>
        <p:spPr>
          <a:xfrm>
            <a:off x="827584" y="3212976"/>
            <a:ext cx="8136904" cy="28803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ГРУППА «Внутренний </a:t>
            </a:r>
            <a:r>
              <a:rPr lang="ru-RU" sz="1600" dirty="0">
                <a:solidFill>
                  <a:schemeClr val="tx1"/>
                </a:solidFill>
                <a:latin typeface="Times New Roman" panose="02020603050405020304" pitchFamily="18" charset="0"/>
                <a:cs typeface="Times New Roman" panose="02020603050405020304" pitchFamily="18" charset="0"/>
              </a:rPr>
              <a:t>государственный финансовый контроль»</a:t>
            </a:r>
          </a:p>
        </p:txBody>
      </p:sp>
      <p:sp>
        <p:nvSpPr>
          <p:cNvPr id="49" name="Прямоугольник 48"/>
          <p:cNvSpPr/>
          <p:nvPr/>
        </p:nvSpPr>
        <p:spPr>
          <a:xfrm>
            <a:off x="827584" y="3573016"/>
            <a:ext cx="8136904" cy="28803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ГРУППА «</a:t>
            </a:r>
            <a:r>
              <a:rPr lang="ru-RU" sz="1600" dirty="0">
                <a:solidFill>
                  <a:schemeClr val="tx1"/>
                </a:solidFill>
                <a:latin typeface="Times New Roman" panose="02020603050405020304" pitchFamily="18" charset="0"/>
                <a:cs typeface="Times New Roman" panose="02020603050405020304" pitchFamily="18" charset="0"/>
              </a:rPr>
              <a:t>К</a:t>
            </a:r>
            <a:r>
              <a:rPr lang="ru-RU" sz="1600" dirty="0" smtClean="0">
                <a:solidFill>
                  <a:schemeClr val="tx1"/>
                </a:solidFill>
                <a:latin typeface="Times New Roman" panose="02020603050405020304" pitchFamily="18" charset="0"/>
                <a:cs typeface="Times New Roman" panose="02020603050405020304" pitchFamily="18" charset="0"/>
              </a:rPr>
              <a:t>онтроль </a:t>
            </a:r>
            <a:r>
              <a:rPr lang="ru-RU" sz="1600" dirty="0">
                <a:solidFill>
                  <a:schemeClr val="tx1"/>
                </a:solidFill>
                <a:latin typeface="Times New Roman" panose="02020603050405020304" pitchFamily="18" charset="0"/>
                <a:cs typeface="Times New Roman" panose="02020603050405020304" pitchFamily="18" charset="0"/>
              </a:rPr>
              <a:t>в сфере закупок»</a:t>
            </a:r>
          </a:p>
        </p:txBody>
      </p:sp>
      <p:sp>
        <p:nvSpPr>
          <p:cNvPr id="50" name="Прямоугольник 49"/>
          <p:cNvSpPr/>
          <p:nvPr/>
        </p:nvSpPr>
        <p:spPr>
          <a:xfrm>
            <a:off x="827584" y="3933056"/>
            <a:ext cx="8136904" cy="28803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ГРУППА «</a:t>
            </a:r>
            <a:r>
              <a:rPr lang="ru-RU" sz="1600" dirty="0">
                <a:solidFill>
                  <a:schemeClr val="tx1"/>
                </a:solidFill>
                <a:latin typeface="Times New Roman" panose="02020603050405020304" pitchFamily="18" charset="0"/>
                <a:cs typeface="Times New Roman" panose="02020603050405020304" pitchFamily="18" charset="0"/>
              </a:rPr>
              <a:t>Р</a:t>
            </a:r>
            <a:r>
              <a:rPr lang="ru-RU" sz="1600" dirty="0" smtClean="0">
                <a:solidFill>
                  <a:schemeClr val="tx1"/>
                </a:solidFill>
                <a:latin typeface="Times New Roman" panose="02020603050405020304" pitchFamily="18" charset="0"/>
                <a:cs typeface="Times New Roman" panose="02020603050405020304" pitchFamily="18" charset="0"/>
              </a:rPr>
              <a:t>еализация </a:t>
            </a:r>
            <a:r>
              <a:rPr lang="ru-RU" sz="1600" dirty="0">
                <a:solidFill>
                  <a:schemeClr val="tx1"/>
                </a:solidFill>
                <a:latin typeface="Times New Roman" panose="02020603050405020304" pitchFamily="18" charset="0"/>
                <a:cs typeface="Times New Roman" panose="02020603050405020304" pitchFamily="18" charset="0"/>
              </a:rPr>
              <a:t>результатов контроля»</a:t>
            </a:r>
          </a:p>
        </p:txBody>
      </p:sp>
      <p:sp>
        <p:nvSpPr>
          <p:cNvPr id="51" name="Прямоугольник 50"/>
          <p:cNvSpPr/>
          <p:nvPr/>
        </p:nvSpPr>
        <p:spPr>
          <a:xfrm>
            <a:off x="827584" y="4869160"/>
            <a:ext cx="8136904" cy="50405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ГРУППА «</a:t>
            </a:r>
            <a:r>
              <a:rPr lang="ru-RU" sz="1600" dirty="0">
                <a:solidFill>
                  <a:schemeClr val="tx1"/>
                </a:solidFill>
                <a:latin typeface="Times New Roman" panose="02020603050405020304" pitchFamily="18" charset="0"/>
                <a:cs typeface="Times New Roman" panose="02020603050405020304" pitchFamily="18" charset="0"/>
              </a:rPr>
              <a:t>А</a:t>
            </a:r>
            <a:r>
              <a:rPr lang="ru-RU" sz="1600" dirty="0" smtClean="0">
                <a:solidFill>
                  <a:schemeClr val="tx1"/>
                </a:solidFill>
                <a:latin typeface="Times New Roman" panose="02020603050405020304" pitchFamily="18" charset="0"/>
                <a:cs typeface="Times New Roman" panose="02020603050405020304" pitchFamily="18" charset="0"/>
              </a:rPr>
              <a:t>нализ </a:t>
            </a:r>
            <a:r>
              <a:rPr lang="ru-RU" sz="1600" dirty="0">
                <a:solidFill>
                  <a:schemeClr val="tx1"/>
                </a:solidFill>
                <a:latin typeface="Times New Roman" panose="02020603050405020304" pitchFamily="18" charset="0"/>
                <a:cs typeface="Times New Roman" panose="02020603050405020304" pitchFamily="18" charset="0"/>
              </a:rPr>
              <a:t>осуществления бюджетных полномочий органами внутреннего государственного и муниципального контроля»</a:t>
            </a:r>
          </a:p>
        </p:txBody>
      </p:sp>
      <p:sp>
        <p:nvSpPr>
          <p:cNvPr id="52" name="Прямоугольник 51"/>
          <p:cNvSpPr/>
          <p:nvPr/>
        </p:nvSpPr>
        <p:spPr>
          <a:xfrm>
            <a:off x="827584" y="4293096"/>
            <a:ext cx="8136904" cy="50405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ГРУППА «</a:t>
            </a:r>
            <a:r>
              <a:rPr lang="ru-RU" sz="1600" dirty="0">
                <a:solidFill>
                  <a:schemeClr val="tx1"/>
                </a:solidFill>
                <a:latin typeface="Times New Roman" panose="02020603050405020304" pitchFamily="18" charset="0"/>
                <a:cs typeface="Times New Roman" panose="02020603050405020304" pitchFamily="18" charset="0"/>
              </a:rPr>
              <a:t>А</a:t>
            </a:r>
            <a:r>
              <a:rPr lang="ru-RU" sz="1600" dirty="0" smtClean="0">
                <a:solidFill>
                  <a:schemeClr val="tx1"/>
                </a:solidFill>
                <a:latin typeface="Times New Roman" panose="02020603050405020304" pitchFamily="18" charset="0"/>
                <a:cs typeface="Times New Roman" panose="02020603050405020304" pitchFamily="18" charset="0"/>
              </a:rPr>
              <a:t>нализ </a:t>
            </a:r>
            <a:r>
              <a:rPr lang="ru-RU" sz="1600" dirty="0">
                <a:solidFill>
                  <a:schemeClr val="tx1"/>
                </a:solidFill>
                <a:latin typeface="Times New Roman" panose="02020603050405020304" pitchFamily="18" charset="0"/>
                <a:cs typeface="Times New Roman" panose="02020603050405020304" pitchFamily="18" charset="0"/>
              </a:rPr>
              <a:t>осуществления </a:t>
            </a:r>
            <a:r>
              <a:rPr lang="ru-RU" sz="1600" dirty="0" smtClean="0">
                <a:solidFill>
                  <a:schemeClr val="tx1"/>
                </a:solidFill>
                <a:latin typeface="Times New Roman" panose="02020603050405020304" pitchFamily="18" charset="0"/>
                <a:cs typeface="Times New Roman" panose="02020603050405020304" pitchFamily="18" charset="0"/>
              </a:rPr>
              <a:t>ГАСФБ внутреннего </a:t>
            </a:r>
            <a:r>
              <a:rPr lang="ru-RU" sz="1600" dirty="0">
                <a:solidFill>
                  <a:schemeClr val="tx1"/>
                </a:solidFill>
                <a:latin typeface="Times New Roman" panose="02020603050405020304" pitchFamily="18" charset="0"/>
                <a:cs typeface="Times New Roman" panose="02020603050405020304" pitchFamily="18" charset="0"/>
              </a:rPr>
              <a:t>финансового </a:t>
            </a:r>
            <a:r>
              <a:rPr lang="ru-RU" sz="1600" dirty="0" smtClean="0">
                <a:solidFill>
                  <a:schemeClr val="tx1"/>
                </a:solidFill>
                <a:latin typeface="Times New Roman" panose="02020603050405020304" pitchFamily="18" charset="0"/>
                <a:cs typeface="Times New Roman" panose="02020603050405020304" pitchFamily="18" charset="0"/>
              </a:rPr>
              <a:t>контроля </a:t>
            </a:r>
            <a:br>
              <a:rPr lang="ru-RU" sz="1600" dirty="0" smtClean="0">
                <a:solidFill>
                  <a:schemeClr val="tx1"/>
                </a:solidFill>
                <a:latin typeface="Times New Roman" panose="02020603050405020304" pitchFamily="18" charset="0"/>
                <a:cs typeface="Times New Roman" panose="02020603050405020304" pitchFamily="18" charset="0"/>
              </a:rPr>
            </a:br>
            <a:r>
              <a:rPr lang="ru-RU" sz="1600" dirty="0" smtClean="0">
                <a:solidFill>
                  <a:schemeClr val="tx1"/>
                </a:solidFill>
                <a:latin typeface="Times New Roman" panose="02020603050405020304" pitchFamily="18" charset="0"/>
                <a:cs typeface="Times New Roman" panose="02020603050405020304" pitchFamily="18" charset="0"/>
              </a:rPr>
              <a:t>и внутреннего финансового аудита»</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53" name="Прямоугольник 52"/>
          <p:cNvSpPr/>
          <p:nvPr/>
        </p:nvSpPr>
        <p:spPr>
          <a:xfrm>
            <a:off x="197829" y="5445224"/>
            <a:ext cx="6102363" cy="936104"/>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dirty="0">
                <a:solidFill>
                  <a:schemeClr val="tx1"/>
                </a:solidFill>
                <a:latin typeface="Times New Roman" panose="02020603050405020304" pitchFamily="18" charset="0"/>
                <a:cs typeface="Times New Roman" panose="02020603050405020304" pitchFamily="18" charset="0"/>
              </a:rPr>
              <a:t>РАЗДЕЛ </a:t>
            </a:r>
            <a:r>
              <a:rPr lang="ru-RU" sz="1600" dirty="0" smtClean="0">
                <a:solidFill>
                  <a:schemeClr val="tx1"/>
                </a:solidFill>
                <a:latin typeface="Times New Roman" panose="02020603050405020304" pitchFamily="18" charset="0"/>
                <a:cs typeface="Times New Roman" panose="02020603050405020304" pitchFamily="18" charset="0"/>
              </a:rPr>
              <a:t>1</a:t>
            </a:r>
            <a:r>
              <a:rPr lang="en-US" sz="1600" dirty="0" smtClean="0">
                <a:solidFill>
                  <a:schemeClr val="tx1"/>
                </a:solidFill>
                <a:latin typeface="Times New Roman" panose="02020603050405020304" pitchFamily="18" charset="0"/>
                <a:cs typeface="Times New Roman" panose="02020603050405020304" pitchFamily="18" charset="0"/>
              </a:rPr>
              <a:t>1</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a:solidFill>
                  <a:schemeClr val="tx1"/>
                </a:solidFill>
                <a:latin typeface="Times New Roman" panose="02020603050405020304" pitchFamily="18" charset="0"/>
                <a:cs typeface="Times New Roman" panose="02020603050405020304" pitchFamily="18" charset="0"/>
              </a:rPr>
              <a:t>«Внешний контроль качества работы аудиторских организаций, определенных Федеральным законом </a:t>
            </a:r>
            <a:r>
              <a:rPr lang="en-US" sz="1600" dirty="0" smtClean="0">
                <a:solidFill>
                  <a:schemeClr val="tx1"/>
                </a:solidFill>
                <a:latin typeface="Times New Roman" panose="02020603050405020304" pitchFamily="18" charset="0"/>
                <a:cs typeface="Times New Roman" panose="02020603050405020304" pitchFamily="18" charset="0"/>
              </a:rPr>
              <a:t/>
            </a:r>
            <a:br>
              <a:rPr lang="en-US" sz="1600" dirty="0" smtClean="0">
                <a:solidFill>
                  <a:schemeClr val="tx1"/>
                </a:solidFill>
                <a:latin typeface="Times New Roman" panose="02020603050405020304" pitchFamily="18" charset="0"/>
                <a:cs typeface="Times New Roman" panose="02020603050405020304" pitchFamily="18" charset="0"/>
              </a:rPr>
            </a:br>
            <a:r>
              <a:rPr lang="ru-RU" sz="1600" dirty="0" smtClean="0">
                <a:solidFill>
                  <a:schemeClr val="tx1"/>
                </a:solidFill>
                <a:latin typeface="Times New Roman" panose="02020603050405020304" pitchFamily="18" charset="0"/>
                <a:cs typeface="Times New Roman" panose="02020603050405020304" pitchFamily="18" charset="0"/>
              </a:rPr>
              <a:t>«</a:t>
            </a:r>
            <a:r>
              <a:rPr lang="ru-RU" sz="1600" dirty="0">
                <a:solidFill>
                  <a:schemeClr val="tx1"/>
                </a:solidFill>
                <a:latin typeface="Times New Roman" panose="02020603050405020304" pitchFamily="18" charset="0"/>
                <a:cs typeface="Times New Roman" panose="02020603050405020304" pitchFamily="18" charset="0"/>
              </a:rPr>
              <a:t>Об аудиторской деятельности»</a:t>
            </a:r>
          </a:p>
        </p:txBody>
      </p:sp>
    </p:spTree>
    <p:extLst>
      <p:ext uri="{BB962C8B-B14F-4D97-AF65-F5344CB8AC3E}">
        <p14:creationId xmlns:p14="http://schemas.microsoft.com/office/powerpoint/2010/main" val="40437552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6</a:t>
            </a:fld>
            <a:endParaRPr lang="ru-RU" dirty="0">
              <a:latin typeface="Times New Roman" panose="02020603050405020304" pitchFamily="18" charset="0"/>
              <a:cs typeface="Times New Roman" panose="02020603050405020304" pitchFamily="18" charset="0"/>
            </a:endParaRPr>
          </a:p>
        </p:txBody>
      </p:sp>
      <p:sp>
        <p:nvSpPr>
          <p:cNvPr id="12" name="Rectangle 2"/>
          <p:cNvSpPr txBox="1">
            <a:spLocks/>
          </p:cNvSpPr>
          <p:nvPr/>
        </p:nvSpPr>
        <p:spPr bwMode="auto">
          <a:xfrm>
            <a:off x="500034" y="188640"/>
            <a:ext cx="8208912" cy="571480"/>
          </a:xfrm>
          <a:prstGeom prst="rect">
            <a:avLst/>
          </a:prstGeom>
          <a:noFill/>
          <a:ln w="9525">
            <a:noFill/>
            <a:miter lim="800000"/>
            <a:headEnd/>
            <a:tailEnd/>
          </a:ln>
        </p:spPr>
        <p:txBody>
          <a:bodyPr/>
          <a:lstStyle/>
          <a:p>
            <a:pPr algn="ctr" eaLnBrk="0" hangingPunct="0"/>
            <a:r>
              <a:rPr lang="ru-RU" sz="2000" b="1" cap="all" dirty="0" smtClean="0">
                <a:solidFill>
                  <a:srgbClr val="162387"/>
                </a:solidFill>
                <a:latin typeface="Times New Roman" pitchFamily="18" charset="0"/>
              </a:rPr>
              <a:t>ЗАДАЧИ ТЕРРИТОРИАЛЬНЫХ ОРГАНОВ ФЕДЕРАЛЬНОГО КАЗНАЧЕЙСТВА в сфере контроля и надзора</a:t>
            </a:r>
            <a:endParaRPr lang="ru-RU" sz="2000" b="1" cap="all" dirty="0">
              <a:solidFill>
                <a:srgbClr val="162387"/>
              </a:solidFill>
              <a:latin typeface="Times New Roman" pitchFamily="18" charset="0"/>
            </a:endParaRPr>
          </a:p>
        </p:txBody>
      </p:sp>
      <p:sp>
        <p:nvSpPr>
          <p:cNvPr id="27" name="Прямоугольник 26"/>
          <p:cNvSpPr/>
          <p:nvPr/>
        </p:nvSpPr>
        <p:spPr>
          <a:xfrm>
            <a:off x="197828" y="1052736"/>
            <a:ext cx="6102363"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b="1" dirty="0" smtClean="0">
                <a:solidFill>
                  <a:schemeClr val="tx1"/>
                </a:solidFill>
                <a:latin typeface="Times New Roman" panose="02020603050405020304" pitchFamily="18" charset="0"/>
                <a:cs typeface="Times New Roman" panose="02020603050405020304" pitchFamily="18" charset="0"/>
              </a:rPr>
              <a:t>ЗАДАЧИ</a:t>
            </a:r>
            <a:endParaRPr lang="ru-RU" sz="1600" b="1" dirty="0">
              <a:solidFill>
                <a:schemeClr val="tx1"/>
              </a:solidFill>
              <a:latin typeface="Times New Roman" panose="02020603050405020304" pitchFamily="18" charset="0"/>
              <a:cs typeface="Times New Roman" panose="02020603050405020304" pitchFamily="18" charset="0"/>
            </a:endParaRPr>
          </a:p>
        </p:txBody>
      </p:sp>
      <p:sp>
        <p:nvSpPr>
          <p:cNvPr id="46" name="Прямоугольник 45"/>
          <p:cNvSpPr/>
          <p:nvPr/>
        </p:nvSpPr>
        <p:spPr>
          <a:xfrm>
            <a:off x="827584" y="1988840"/>
            <a:ext cx="8136904" cy="34751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smtClean="0">
                <a:solidFill>
                  <a:schemeClr val="tx1"/>
                </a:solidFill>
                <a:latin typeface="Times New Roman" panose="02020603050405020304" pitchFamily="18" charset="0"/>
                <a:cs typeface="Times New Roman" panose="02020603050405020304" pitchFamily="18" charset="0"/>
              </a:rPr>
              <a:t>внутренний государственный финансовый контроль </a:t>
            </a:r>
            <a:r>
              <a:rPr lang="ru-RU" sz="1200" dirty="0">
                <a:solidFill>
                  <a:schemeClr val="tx1"/>
                </a:solidFill>
                <a:latin typeface="Times New Roman" panose="02020603050405020304" pitchFamily="18" charset="0"/>
                <a:cs typeface="Times New Roman" panose="02020603050405020304" pitchFamily="18" charset="0"/>
              </a:rPr>
              <a:t>за соблюдением бюджетного законодательства Российской Федерации и иных нормативных правовых актов, регулирующих бюджетные правоотношения</a:t>
            </a:r>
          </a:p>
        </p:txBody>
      </p:sp>
      <p:sp>
        <p:nvSpPr>
          <p:cNvPr id="47" name="Прямоугольник 46"/>
          <p:cNvSpPr/>
          <p:nvPr/>
        </p:nvSpPr>
        <p:spPr>
          <a:xfrm>
            <a:off x="827584" y="2383206"/>
            <a:ext cx="8136904" cy="3897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a:solidFill>
                  <a:schemeClr val="tx1"/>
                </a:solidFill>
                <a:latin typeface="Times New Roman" panose="02020603050405020304" pitchFamily="18" charset="0"/>
                <a:cs typeface="Times New Roman" panose="02020603050405020304" pitchFamily="18" charset="0"/>
              </a:rPr>
              <a:t>внутренний государственный финансовый контроль </a:t>
            </a:r>
            <a:r>
              <a:rPr lang="ru-RU" sz="1200" dirty="0" smtClean="0">
                <a:solidFill>
                  <a:schemeClr val="tx1"/>
                </a:solidFill>
                <a:latin typeface="Times New Roman" panose="02020603050405020304" pitchFamily="18" charset="0"/>
                <a:cs typeface="Times New Roman" panose="02020603050405020304" pitchFamily="18" charset="0"/>
              </a:rPr>
              <a:t>за </a:t>
            </a:r>
            <a:r>
              <a:rPr lang="ru-RU" sz="1200" dirty="0">
                <a:solidFill>
                  <a:schemeClr val="tx1"/>
                </a:solidFill>
                <a:latin typeface="Times New Roman" panose="02020603050405020304" pitchFamily="18" charset="0"/>
                <a:cs typeface="Times New Roman" panose="02020603050405020304" pitchFamily="18" charset="0"/>
              </a:rPr>
              <a:t>полнотой и достоверностью отчетности о реализации государственных программ Российской Федерации, в том числе отчетности об исполнении государственных заданий</a:t>
            </a:r>
          </a:p>
        </p:txBody>
      </p:sp>
      <p:sp>
        <p:nvSpPr>
          <p:cNvPr id="14" name="Прямоугольник 13"/>
          <p:cNvSpPr/>
          <p:nvPr/>
        </p:nvSpPr>
        <p:spPr>
          <a:xfrm>
            <a:off x="827584" y="2844996"/>
            <a:ext cx="8136904" cy="53379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a:solidFill>
                  <a:schemeClr val="tx1"/>
                </a:solidFill>
                <a:latin typeface="Times New Roman" panose="02020603050405020304" pitchFamily="18" charset="0"/>
                <a:cs typeface="Times New Roman" panose="02020603050405020304" pitchFamily="18" charset="0"/>
              </a:rPr>
              <a:t>контроль за соблюдением бюджетного законодательства Российской Федерации и иных нормативных правовых актов, регулирующих бюджетные правоотношения, получателями средств из федерального бюджета, государственных гарантий Российской Федерации, бюджетных кредитов, бюджетных ссуд и бюджетных инвестиций</a:t>
            </a:r>
          </a:p>
        </p:txBody>
      </p:sp>
      <p:sp>
        <p:nvSpPr>
          <p:cNvPr id="15" name="Прямоугольник 14"/>
          <p:cNvSpPr/>
          <p:nvPr/>
        </p:nvSpPr>
        <p:spPr>
          <a:xfrm>
            <a:off x="827584" y="3421060"/>
            <a:ext cx="8136904" cy="26689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a:solidFill>
                  <a:schemeClr val="tx1"/>
                </a:solidFill>
                <a:latin typeface="Times New Roman" panose="02020603050405020304" pitchFamily="18" charset="0"/>
                <a:cs typeface="Times New Roman" panose="02020603050405020304" pitchFamily="18" charset="0"/>
              </a:rPr>
              <a:t>контроль </a:t>
            </a:r>
            <a:r>
              <a:rPr lang="ru-RU" sz="1200" dirty="0" smtClean="0">
                <a:solidFill>
                  <a:schemeClr val="tx1"/>
                </a:solidFill>
                <a:latin typeface="Times New Roman" panose="02020603050405020304" pitchFamily="18" charset="0"/>
                <a:cs typeface="Times New Roman" panose="02020603050405020304" pitchFamily="18" charset="0"/>
              </a:rPr>
              <a:t>в </a:t>
            </a:r>
            <a:r>
              <a:rPr lang="ru-RU" sz="1200" dirty="0">
                <a:solidFill>
                  <a:schemeClr val="tx1"/>
                </a:solidFill>
                <a:latin typeface="Times New Roman" panose="02020603050405020304" pitchFamily="18" charset="0"/>
                <a:cs typeface="Times New Roman" panose="02020603050405020304" pitchFamily="18" charset="0"/>
              </a:rPr>
              <a:t>сфере государственных </a:t>
            </a:r>
            <a:r>
              <a:rPr lang="ru-RU" sz="1200" dirty="0" smtClean="0">
                <a:solidFill>
                  <a:schemeClr val="tx1"/>
                </a:solidFill>
                <a:latin typeface="Times New Roman" panose="02020603050405020304" pitchFamily="18" charset="0"/>
                <a:cs typeface="Times New Roman" panose="02020603050405020304" pitchFamily="18" charset="0"/>
              </a:rPr>
              <a:t>закупок</a:t>
            </a:r>
            <a:endParaRPr lang="ru-RU" sz="1200" dirty="0">
              <a:solidFill>
                <a:schemeClr val="tx1"/>
              </a:solidFill>
              <a:latin typeface="Times New Roman" panose="02020603050405020304" pitchFamily="18" charset="0"/>
              <a:cs typeface="Times New Roman" panose="02020603050405020304" pitchFamily="18" charset="0"/>
            </a:endParaRPr>
          </a:p>
        </p:txBody>
      </p:sp>
      <p:sp>
        <p:nvSpPr>
          <p:cNvPr id="16" name="Прямоугольник 15"/>
          <p:cNvSpPr/>
          <p:nvPr/>
        </p:nvSpPr>
        <p:spPr>
          <a:xfrm>
            <a:off x="827584" y="3781100"/>
            <a:ext cx="8136904" cy="3600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smtClean="0">
                <a:solidFill>
                  <a:schemeClr val="tx1"/>
                </a:solidFill>
                <a:latin typeface="Times New Roman" panose="02020603050405020304" pitchFamily="18" charset="0"/>
                <a:cs typeface="Times New Roman" panose="02020603050405020304" pitchFamily="18" charset="0"/>
              </a:rPr>
              <a:t>внешний контроль </a:t>
            </a:r>
            <a:r>
              <a:rPr lang="ru-RU" sz="1200" dirty="0">
                <a:solidFill>
                  <a:schemeClr val="tx1"/>
                </a:solidFill>
                <a:latin typeface="Times New Roman" panose="02020603050405020304" pitchFamily="18" charset="0"/>
                <a:cs typeface="Times New Roman" panose="02020603050405020304" pitchFamily="18" charset="0"/>
              </a:rPr>
              <a:t>качества работы аудиторских организаций в соответствии с Федеральным </a:t>
            </a:r>
            <a:r>
              <a:rPr lang="ru-RU" sz="1200" dirty="0" smtClean="0">
                <a:solidFill>
                  <a:schemeClr val="tx1"/>
                </a:solidFill>
                <a:latin typeface="Times New Roman" panose="02020603050405020304" pitchFamily="18" charset="0"/>
                <a:cs typeface="Times New Roman" panose="02020603050405020304" pitchFamily="18" charset="0"/>
              </a:rPr>
              <a:t>законом «Об </a:t>
            </a:r>
            <a:r>
              <a:rPr lang="ru-RU" sz="1200" dirty="0">
                <a:solidFill>
                  <a:schemeClr val="tx1"/>
                </a:solidFill>
                <a:latin typeface="Times New Roman" panose="02020603050405020304" pitchFamily="18" charset="0"/>
                <a:cs typeface="Times New Roman" panose="02020603050405020304" pitchFamily="18" charset="0"/>
              </a:rPr>
              <a:t>аудиторской деятельности»</a:t>
            </a:r>
          </a:p>
        </p:txBody>
      </p:sp>
      <p:sp>
        <p:nvSpPr>
          <p:cNvPr id="17" name="Прямоугольник 16"/>
          <p:cNvSpPr/>
          <p:nvPr/>
        </p:nvSpPr>
        <p:spPr>
          <a:xfrm>
            <a:off x="827584" y="4213148"/>
            <a:ext cx="8136904" cy="3600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a:solidFill>
                  <a:schemeClr val="tx1"/>
                </a:solidFill>
                <a:latin typeface="Times New Roman" panose="02020603050405020304" pitchFamily="18" charset="0"/>
                <a:cs typeface="Times New Roman" panose="02020603050405020304" pitchFamily="18" charset="0"/>
              </a:rPr>
              <a:t>принятие мер по предупреждению, выявлению и пресечению нарушений при исполнении бюджетов бюджетной системы Российской Федерации</a:t>
            </a:r>
          </a:p>
        </p:txBody>
      </p:sp>
      <p:sp>
        <p:nvSpPr>
          <p:cNvPr id="18" name="Прямоугольник 17"/>
          <p:cNvSpPr/>
          <p:nvPr/>
        </p:nvSpPr>
        <p:spPr>
          <a:xfrm>
            <a:off x="823040" y="5504708"/>
            <a:ext cx="8136904" cy="3600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a:solidFill>
                  <a:schemeClr val="tx1"/>
                </a:solidFill>
                <a:latin typeface="Times New Roman" panose="02020603050405020304" pitchFamily="18" charset="0"/>
                <a:cs typeface="Times New Roman" panose="02020603050405020304" pitchFamily="18" charset="0"/>
              </a:rPr>
              <a:t>принятие мер по повышению эффективности контроля и надзора</a:t>
            </a:r>
          </a:p>
        </p:txBody>
      </p:sp>
      <p:sp>
        <p:nvSpPr>
          <p:cNvPr id="19" name="Прямоугольник 18"/>
          <p:cNvSpPr/>
          <p:nvPr/>
        </p:nvSpPr>
        <p:spPr>
          <a:xfrm>
            <a:off x="827584" y="1556792"/>
            <a:ext cx="8136904" cy="3600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smtClean="0">
                <a:solidFill>
                  <a:schemeClr val="tx1"/>
                </a:solidFill>
                <a:latin typeface="Times New Roman" panose="02020603050405020304" pitchFamily="18" charset="0"/>
                <a:cs typeface="Times New Roman" panose="02020603050405020304" pitchFamily="18" charset="0"/>
              </a:rPr>
              <a:t>организация </a:t>
            </a:r>
            <a:r>
              <a:rPr lang="ru-RU" sz="1200" dirty="0">
                <a:solidFill>
                  <a:schemeClr val="tx1"/>
                </a:solidFill>
                <a:latin typeface="Times New Roman" panose="02020603050405020304" pitchFamily="18" charset="0"/>
                <a:cs typeface="Times New Roman" panose="02020603050405020304" pitchFamily="18" charset="0"/>
              </a:rPr>
              <a:t>планирования деятельности контрольно-ревизионных отделов, документальному, техническому и информационно-аналитическому сопровождению их деятельности</a:t>
            </a:r>
          </a:p>
        </p:txBody>
      </p:sp>
      <p:sp>
        <p:nvSpPr>
          <p:cNvPr id="20" name="Прямоугольник 19"/>
          <p:cNvSpPr/>
          <p:nvPr/>
        </p:nvSpPr>
        <p:spPr>
          <a:xfrm>
            <a:off x="835204" y="4640612"/>
            <a:ext cx="8136904" cy="3600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smtClean="0">
                <a:solidFill>
                  <a:schemeClr val="tx1"/>
                </a:solidFill>
                <a:latin typeface="Times New Roman" panose="02020603050405020304" pitchFamily="18" charset="0"/>
                <a:cs typeface="Times New Roman" panose="02020603050405020304" pitchFamily="18" charset="0"/>
              </a:rPr>
              <a:t>контроль </a:t>
            </a:r>
            <a:r>
              <a:rPr lang="ru-RU" sz="1200" dirty="0">
                <a:solidFill>
                  <a:schemeClr val="tx1"/>
                </a:solidFill>
                <a:latin typeface="Times New Roman" panose="02020603050405020304" pitchFamily="18" charset="0"/>
                <a:cs typeface="Times New Roman" panose="02020603050405020304" pitchFamily="18" charset="0"/>
              </a:rPr>
              <a:t>за реализацией материалов ревизий и проверок</a:t>
            </a:r>
          </a:p>
        </p:txBody>
      </p:sp>
      <p:sp>
        <p:nvSpPr>
          <p:cNvPr id="21" name="Прямоугольник 20"/>
          <p:cNvSpPr/>
          <p:nvPr/>
        </p:nvSpPr>
        <p:spPr>
          <a:xfrm>
            <a:off x="827584" y="5072660"/>
            <a:ext cx="8136904" cy="3600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200" dirty="0" smtClean="0">
                <a:solidFill>
                  <a:schemeClr val="tx1"/>
                </a:solidFill>
                <a:latin typeface="Times New Roman" panose="02020603050405020304" pitchFamily="18" charset="0"/>
                <a:cs typeface="Times New Roman" panose="02020603050405020304" pitchFamily="18" charset="0"/>
              </a:rPr>
              <a:t>осуществление </a:t>
            </a:r>
            <a:r>
              <a:rPr lang="ru-RU" sz="1200" dirty="0">
                <a:solidFill>
                  <a:schemeClr val="tx1"/>
                </a:solidFill>
                <a:latin typeface="Times New Roman" panose="02020603050405020304" pitchFamily="18" charset="0"/>
                <a:cs typeface="Times New Roman" panose="02020603050405020304" pitchFamily="18" charset="0"/>
              </a:rPr>
              <a:t>организационно-аналитической работы, направленной на повышение эффективности контрольной и надзорной деятельности в УФК</a:t>
            </a:r>
          </a:p>
        </p:txBody>
      </p:sp>
    </p:spTree>
    <p:extLst>
      <p:ext uri="{BB962C8B-B14F-4D97-AF65-F5344CB8AC3E}">
        <p14:creationId xmlns:p14="http://schemas.microsoft.com/office/powerpoint/2010/main" val="14187881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71000" contrast="100000"/>
                    </a14:imgEffect>
                  </a14:imgLayer>
                </a14:imgProps>
              </a:ext>
              <a:ext uri="{28A0092B-C50C-407E-A947-70E740481C1C}">
                <a14:useLocalDpi xmlns:a14="http://schemas.microsoft.com/office/drawing/2010/main" val="0"/>
              </a:ext>
            </a:extLst>
          </a:blip>
          <a:srcRect/>
          <a:stretch>
            <a:fillRect/>
          </a:stretch>
        </p:blipFill>
        <p:spPr bwMode="auto">
          <a:xfrm>
            <a:off x="314030" y="1556792"/>
            <a:ext cx="8395288"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7</a:t>
            </a:fld>
            <a:endParaRPr lang="ru-RU" dirty="0">
              <a:latin typeface="Times New Roman" panose="02020603050405020304" pitchFamily="18" charset="0"/>
              <a:cs typeface="Times New Roman" panose="02020603050405020304" pitchFamily="18" charset="0"/>
            </a:endParaRPr>
          </a:p>
        </p:txBody>
      </p:sp>
      <p:sp>
        <p:nvSpPr>
          <p:cNvPr id="12" name="Rectangle 2"/>
          <p:cNvSpPr txBox="1">
            <a:spLocks/>
          </p:cNvSpPr>
          <p:nvPr/>
        </p:nvSpPr>
        <p:spPr bwMode="auto">
          <a:xfrm>
            <a:off x="500034" y="44624"/>
            <a:ext cx="8208912" cy="571480"/>
          </a:xfrm>
          <a:prstGeom prst="rect">
            <a:avLst/>
          </a:prstGeom>
          <a:noFill/>
          <a:ln w="9525">
            <a:noFill/>
            <a:miter lim="800000"/>
            <a:headEnd/>
            <a:tailEnd/>
          </a:ln>
        </p:spPr>
        <p:txBody>
          <a:bodyPr/>
          <a:lstStyle/>
          <a:p>
            <a:pPr algn="ctr"/>
            <a:r>
              <a:rPr lang="ru-RU" sz="2000" b="1" cap="all" dirty="0">
                <a:solidFill>
                  <a:srgbClr val="162387"/>
                </a:solidFill>
                <a:latin typeface="Times New Roman" pitchFamily="18" charset="0"/>
              </a:rPr>
              <a:t>План нормотворческой работы </a:t>
            </a:r>
            <a:endParaRPr lang="ru-RU" sz="2000" b="1" cap="all" dirty="0" smtClean="0">
              <a:solidFill>
                <a:srgbClr val="162387"/>
              </a:solidFill>
              <a:latin typeface="Times New Roman" pitchFamily="18" charset="0"/>
            </a:endParaRPr>
          </a:p>
          <a:p>
            <a:pPr algn="ctr"/>
            <a:r>
              <a:rPr lang="ru-RU" sz="2000" b="1" cap="all" dirty="0" smtClean="0">
                <a:solidFill>
                  <a:srgbClr val="162387"/>
                </a:solidFill>
                <a:latin typeface="Times New Roman" pitchFamily="18" charset="0"/>
              </a:rPr>
              <a:t>Федерального казначейства в </a:t>
            </a:r>
            <a:r>
              <a:rPr lang="ru-RU" sz="2000" b="1" cap="all" dirty="0">
                <a:solidFill>
                  <a:srgbClr val="162387"/>
                </a:solidFill>
                <a:latin typeface="Times New Roman" pitchFamily="18" charset="0"/>
              </a:rPr>
              <a:t>сфере </a:t>
            </a:r>
            <a:r>
              <a:rPr lang="ru-RU" sz="2000" b="1" cap="all" dirty="0">
                <a:solidFill>
                  <a:schemeClr val="bg1"/>
                </a:solidFill>
                <a:latin typeface="Times New Roman" pitchFamily="18" charset="0"/>
              </a:rPr>
              <a:t>г</a:t>
            </a:r>
            <a:r>
              <a:rPr lang="ru-RU" sz="2000" b="1" cap="all" dirty="0">
                <a:solidFill>
                  <a:srgbClr val="162387"/>
                </a:solidFill>
                <a:latin typeface="Times New Roman" pitchFamily="18" charset="0"/>
              </a:rPr>
              <a:t>осударственного финансового контроля</a:t>
            </a:r>
          </a:p>
        </p:txBody>
      </p:sp>
      <p:sp>
        <p:nvSpPr>
          <p:cNvPr id="9" name="Прямоугольник 8"/>
          <p:cNvSpPr/>
          <p:nvPr/>
        </p:nvSpPr>
        <p:spPr>
          <a:xfrm>
            <a:off x="197828" y="1052736"/>
            <a:ext cx="8838668" cy="347516"/>
          </a:xfrm>
          <a:prstGeom prst="rect">
            <a:avLst/>
          </a:prstGeom>
          <a:solidFill>
            <a:srgbClr val="BCF1F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600" dirty="0" smtClean="0">
                <a:solidFill>
                  <a:schemeClr val="tx1"/>
                </a:solidFill>
                <a:latin typeface="Times New Roman" panose="02020603050405020304" pitchFamily="18" charset="0"/>
                <a:cs typeface="Times New Roman" panose="02020603050405020304" pitchFamily="18" charset="0"/>
              </a:rPr>
              <a:t>Утвержден руководителем Федерального казначейства Р.Е. </a:t>
            </a:r>
            <a:r>
              <a:rPr lang="ru-RU" sz="1600" dirty="0" err="1" smtClean="0">
                <a:solidFill>
                  <a:schemeClr val="tx1"/>
                </a:solidFill>
                <a:latin typeface="Times New Roman" panose="02020603050405020304" pitchFamily="18" charset="0"/>
                <a:cs typeface="Times New Roman" panose="02020603050405020304" pitchFamily="18" charset="0"/>
              </a:rPr>
              <a:t>Артюхиным</a:t>
            </a:r>
            <a:r>
              <a:rPr lang="ru-RU" sz="1600" dirty="0" smtClean="0">
                <a:solidFill>
                  <a:schemeClr val="tx1"/>
                </a:solidFill>
                <a:latin typeface="Times New Roman" panose="02020603050405020304" pitchFamily="18" charset="0"/>
                <a:cs typeface="Times New Roman" panose="02020603050405020304" pitchFamily="18" charset="0"/>
              </a:rPr>
              <a:t> 31 мая 2016 года</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572414" y="1772816"/>
            <a:ext cx="813690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800" b="1" dirty="0" smtClean="0">
                <a:solidFill>
                  <a:schemeClr val="tx1"/>
                </a:solidFill>
                <a:latin typeface="Times New Roman" panose="02020603050405020304" pitchFamily="18" charset="0"/>
                <a:cs typeface="Times New Roman" panose="02020603050405020304" pitchFamily="18" charset="0"/>
              </a:rPr>
              <a:t>СТРУКТУРА ПЛАНА:</a:t>
            </a:r>
            <a:endParaRPr lang="ru-RU" sz="1800" b="1" dirty="0">
              <a:solidFill>
                <a:schemeClr val="tx1"/>
              </a:solidFill>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634674" y="2294992"/>
            <a:ext cx="688965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b="1" cap="small" dirty="0" smtClean="0">
                <a:solidFill>
                  <a:schemeClr val="tx1"/>
                </a:solidFill>
                <a:latin typeface="Times New Roman" panose="02020603050405020304" pitchFamily="18" charset="0"/>
                <a:cs typeface="Times New Roman" panose="02020603050405020304" pitchFamily="18" charset="0"/>
              </a:rPr>
              <a:t>- законодательные </a:t>
            </a:r>
            <a:r>
              <a:rPr lang="ru-RU" sz="1600" b="1" cap="small" dirty="0">
                <a:solidFill>
                  <a:schemeClr val="tx1"/>
                </a:solidFill>
                <a:latin typeface="Times New Roman" panose="02020603050405020304" pitchFamily="18" charset="0"/>
                <a:cs typeface="Times New Roman" panose="02020603050405020304" pitchFamily="18" charset="0"/>
              </a:rPr>
              <a:t>акты Российской Федерации</a:t>
            </a:r>
          </a:p>
        </p:txBody>
      </p:sp>
      <p:sp>
        <p:nvSpPr>
          <p:cNvPr id="14" name="Прямоугольник 13"/>
          <p:cNvSpPr/>
          <p:nvPr/>
        </p:nvSpPr>
        <p:spPr>
          <a:xfrm>
            <a:off x="634674" y="2996952"/>
            <a:ext cx="825780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spcAft>
                <a:spcPts val="800"/>
              </a:spcAft>
            </a:pPr>
            <a:r>
              <a:rPr lang="ru-RU" sz="1600" b="1" cap="small" dirty="0" smtClean="0">
                <a:solidFill>
                  <a:schemeClr val="tx1"/>
                </a:solidFill>
                <a:latin typeface="Times New Roman" panose="02020603050405020304" pitchFamily="18" charset="0"/>
                <a:cs typeface="Times New Roman" panose="02020603050405020304" pitchFamily="18" charset="0"/>
              </a:rPr>
              <a:t>- </a:t>
            </a:r>
            <a:r>
              <a:rPr lang="ru-RU" sz="1600" b="1" cap="small" dirty="0">
                <a:solidFill>
                  <a:schemeClr val="tx1"/>
                </a:solidFill>
                <a:latin typeface="Times New Roman" panose="02020603050405020304" pitchFamily="18" charset="0"/>
                <a:cs typeface="Times New Roman" panose="02020603050405020304" pitchFamily="18" charset="0"/>
              </a:rPr>
              <a:t>нормативные правовые акты Президента Российской Федерации и Правительства Российской Федерации</a:t>
            </a:r>
          </a:p>
        </p:txBody>
      </p:sp>
      <p:sp>
        <p:nvSpPr>
          <p:cNvPr id="15" name="Прямоугольник 14"/>
          <p:cNvSpPr/>
          <p:nvPr/>
        </p:nvSpPr>
        <p:spPr>
          <a:xfrm>
            <a:off x="634674" y="3717032"/>
            <a:ext cx="825780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600" b="1" cap="small" dirty="0" smtClean="0">
                <a:solidFill>
                  <a:schemeClr val="tx1"/>
                </a:solidFill>
                <a:latin typeface="Times New Roman" panose="02020603050405020304" pitchFamily="18" charset="0"/>
                <a:cs typeface="Times New Roman" panose="02020603050405020304" pitchFamily="18" charset="0"/>
              </a:rPr>
              <a:t>- </a:t>
            </a:r>
            <a:r>
              <a:rPr lang="ru-RU" sz="1600" b="1" cap="small" dirty="0">
                <a:solidFill>
                  <a:schemeClr val="tx1"/>
                </a:solidFill>
                <a:latin typeface="Times New Roman" panose="02020603050405020304" pitchFamily="18" charset="0"/>
                <a:cs typeface="Times New Roman" panose="02020603050405020304" pitchFamily="18" charset="0"/>
              </a:rPr>
              <a:t>нормативные правовые и правовые акты Министерства финансов Российской Федерации</a:t>
            </a:r>
          </a:p>
        </p:txBody>
      </p:sp>
      <p:sp>
        <p:nvSpPr>
          <p:cNvPr id="16" name="Прямоугольник 15"/>
          <p:cNvSpPr/>
          <p:nvPr/>
        </p:nvSpPr>
        <p:spPr>
          <a:xfrm>
            <a:off x="683568" y="4437112"/>
            <a:ext cx="825780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spcAft>
                <a:spcPts val="800"/>
              </a:spcAft>
            </a:pPr>
            <a:r>
              <a:rPr lang="ru-RU" sz="1600" b="1" cap="small" dirty="0" smtClean="0">
                <a:solidFill>
                  <a:schemeClr val="tx1"/>
                </a:solidFill>
                <a:latin typeface="Times New Roman" panose="02020603050405020304" pitchFamily="18" charset="0"/>
                <a:cs typeface="Times New Roman" panose="02020603050405020304" pitchFamily="18" charset="0"/>
              </a:rPr>
              <a:t>- </a:t>
            </a:r>
            <a:r>
              <a:rPr lang="ru-RU" sz="1600" b="1" cap="small" dirty="0">
                <a:solidFill>
                  <a:schemeClr val="tx1"/>
                </a:solidFill>
                <a:latin typeface="Times New Roman" panose="02020603050405020304" pitchFamily="18" charset="0"/>
                <a:cs typeface="Times New Roman" panose="02020603050405020304" pitchFamily="18" charset="0"/>
              </a:rPr>
              <a:t>стандарты реализации контрольно-надзорных полномочий Федерального казначейства</a:t>
            </a:r>
          </a:p>
        </p:txBody>
      </p:sp>
      <p:sp>
        <p:nvSpPr>
          <p:cNvPr id="17" name="Прямоугольник 16"/>
          <p:cNvSpPr/>
          <p:nvPr/>
        </p:nvSpPr>
        <p:spPr>
          <a:xfrm>
            <a:off x="683568" y="5157192"/>
            <a:ext cx="825780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spcAft>
                <a:spcPts val="800"/>
              </a:spcAft>
            </a:pPr>
            <a:r>
              <a:rPr lang="ru-RU" sz="1600" b="1" cap="small" dirty="0" smtClean="0">
                <a:solidFill>
                  <a:schemeClr val="tx1"/>
                </a:solidFill>
                <a:latin typeface="Times New Roman" panose="02020603050405020304" pitchFamily="18" charset="0"/>
                <a:cs typeface="Times New Roman" panose="02020603050405020304" pitchFamily="18" charset="0"/>
              </a:rPr>
              <a:t>- </a:t>
            </a:r>
            <a:r>
              <a:rPr lang="ru-RU" sz="1600" b="1" cap="small" dirty="0">
                <a:solidFill>
                  <a:schemeClr val="tx1"/>
                </a:solidFill>
                <a:latin typeface="Times New Roman" panose="02020603050405020304" pitchFamily="18" charset="0"/>
                <a:cs typeface="Times New Roman" panose="02020603050405020304" pitchFamily="18" charset="0"/>
              </a:rPr>
              <a:t>нормативные правовые и правовые акты Федерального казначейства</a:t>
            </a:r>
          </a:p>
        </p:txBody>
      </p:sp>
      <p:sp>
        <p:nvSpPr>
          <p:cNvPr id="18" name="Прямоугольник 17"/>
          <p:cNvSpPr/>
          <p:nvPr/>
        </p:nvSpPr>
        <p:spPr>
          <a:xfrm>
            <a:off x="314030" y="5841268"/>
            <a:ext cx="813690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just">
              <a:spcAft>
                <a:spcPts val="800"/>
              </a:spcAft>
            </a:pPr>
            <a:r>
              <a:rPr lang="ru-RU" sz="1800" b="1" dirty="0" smtClean="0">
                <a:solidFill>
                  <a:schemeClr val="tx1"/>
                </a:solidFill>
                <a:latin typeface="Times New Roman" panose="02020603050405020304" pitchFamily="18" charset="0"/>
                <a:cs typeface="Times New Roman" panose="02020603050405020304" pitchFamily="18" charset="0"/>
              </a:rPr>
              <a:t>ВСЕГО на 2016 год – издание (предложения по изданию) 33 актов</a:t>
            </a:r>
            <a:endParaRPr lang="ru-RU" sz="1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1530632"/>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8</a:t>
            </a:fld>
            <a:endParaRPr lang="ru-RU" dirty="0">
              <a:latin typeface="Times New Roman" panose="02020603050405020304" pitchFamily="18" charset="0"/>
              <a:cs typeface="Times New Roman" panose="02020603050405020304" pitchFamily="18" charset="0"/>
            </a:endParaRPr>
          </a:p>
        </p:txBody>
      </p:sp>
      <p:sp>
        <p:nvSpPr>
          <p:cNvPr id="12" name="Rectangle 2"/>
          <p:cNvSpPr txBox="1">
            <a:spLocks/>
          </p:cNvSpPr>
          <p:nvPr/>
        </p:nvSpPr>
        <p:spPr bwMode="auto">
          <a:xfrm>
            <a:off x="500034" y="44624"/>
            <a:ext cx="8208912" cy="571480"/>
          </a:xfrm>
          <a:prstGeom prst="rect">
            <a:avLst/>
          </a:prstGeom>
          <a:noFill/>
          <a:ln w="9525">
            <a:noFill/>
            <a:miter lim="800000"/>
            <a:headEnd/>
            <a:tailEnd/>
          </a:ln>
        </p:spPr>
        <p:txBody>
          <a:bodyPr/>
          <a:lstStyle/>
          <a:p>
            <a:pPr algn="ctr"/>
            <a:r>
              <a:rPr lang="ru-RU" sz="2000" b="1" cap="all" dirty="0" smtClean="0">
                <a:solidFill>
                  <a:srgbClr val="162387"/>
                </a:solidFill>
                <a:latin typeface="Times New Roman" pitchFamily="18" charset="0"/>
              </a:rPr>
              <a:t>СТАНДАРТИЗАЦИЯ КОНТРОЛЯ И НАДЗОРА </a:t>
            </a:r>
          </a:p>
          <a:p>
            <a:pPr algn="ctr"/>
            <a:r>
              <a:rPr lang="ru-RU" sz="2000" b="1" cap="all" dirty="0" smtClean="0">
                <a:solidFill>
                  <a:srgbClr val="162387"/>
                </a:solidFill>
                <a:latin typeface="Times New Roman" pitchFamily="18" charset="0"/>
              </a:rPr>
              <a:t>В ФИНАНСОВО-БЮДЖЕТНОЙ СФЕРЕ</a:t>
            </a:r>
            <a:endParaRPr lang="ru-RU" sz="2000" b="1" cap="all" dirty="0">
              <a:solidFill>
                <a:srgbClr val="162387"/>
              </a:solidFill>
              <a:latin typeface="Times New Roman" pitchFamily="18" charset="0"/>
            </a:endParaRPr>
          </a:p>
        </p:txBody>
      </p:sp>
      <p:cxnSp>
        <p:nvCxnSpPr>
          <p:cNvPr id="3" name="Прямая соединительная линия 2"/>
          <p:cNvCxnSpPr/>
          <p:nvPr/>
        </p:nvCxnSpPr>
        <p:spPr>
          <a:xfrm>
            <a:off x="2987824" y="1052736"/>
            <a:ext cx="72008" cy="5328592"/>
          </a:xfrm>
          <a:prstGeom prst="line">
            <a:avLst/>
          </a:prstGeom>
          <a:ln w="15875" cmpd="sng">
            <a:solidFill>
              <a:schemeClr val="accent1">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6372200" y="1018952"/>
            <a:ext cx="72008" cy="5328592"/>
          </a:xfrm>
          <a:prstGeom prst="line">
            <a:avLst/>
          </a:prstGeom>
          <a:ln w="15875" cmpd="sng">
            <a:solidFill>
              <a:schemeClr val="accent1">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Прямоугольник 19"/>
          <p:cNvSpPr/>
          <p:nvPr/>
        </p:nvSpPr>
        <p:spPr>
          <a:xfrm>
            <a:off x="107504" y="980728"/>
            <a:ext cx="28803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200" b="1" dirty="0" smtClean="0">
                <a:solidFill>
                  <a:schemeClr val="tx1"/>
                </a:solidFill>
                <a:latin typeface="Times New Roman" panose="02020603050405020304" pitchFamily="18" charset="0"/>
                <a:cs typeface="Times New Roman" panose="02020603050405020304" pitchFamily="18" charset="0"/>
              </a:rPr>
              <a:t>Внутренний государственный финансовый контроль</a:t>
            </a:r>
            <a:endParaRPr lang="ru-RU" sz="1200" b="1" dirty="0">
              <a:solidFill>
                <a:schemeClr val="tx1"/>
              </a:solidFill>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3173140" y="980728"/>
            <a:ext cx="28803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200" b="1" dirty="0" smtClean="0">
                <a:solidFill>
                  <a:schemeClr val="tx1"/>
                </a:solidFill>
                <a:latin typeface="Times New Roman" panose="02020603050405020304" pitchFamily="18" charset="0"/>
                <a:cs typeface="Times New Roman" panose="02020603050405020304" pitchFamily="18" charset="0"/>
              </a:rPr>
              <a:t>Контроль в сфере </a:t>
            </a:r>
            <a:br>
              <a:rPr lang="ru-RU" sz="1200" b="1" dirty="0" smtClean="0">
                <a:solidFill>
                  <a:schemeClr val="tx1"/>
                </a:solidFill>
                <a:latin typeface="Times New Roman" panose="02020603050405020304" pitchFamily="18" charset="0"/>
                <a:cs typeface="Times New Roman" panose="02020603050405020304" pitchFamily="18" charset="0"/>
              </a:rPr>
            </a:br>
            <a:r>
              <a:rPr lang="ru-RU" sz="1200" b="1" dirty="0" smtClean="0">
                <a:solidFill>
                  <a:schemeClr val="tx1"/>
                </a:solidFill>
                <a:latin typeface="Times New Roman" panose="02020603050405020304" pitchFamily="18" charset="0"/>
                <a:cs typeface="Times New Roman" panose="02020603050405020304" pitchFamily="18" charset="0"/>
              </a:rPr>
              <a:t>контрактных отношений</a:t>
            </a:r>
            <a:endParaRPr lang="ru-RU" sz="1200" b="1" dirty="0">
              <a:solidFill>
                <a:schemeClr val="tx1"/>
              </a:solidFill>
              <a:latin typeface="Times New Roman" panose="02020603050405020304" pitchFamily="18" charset="0"/>
              <a:cs typeface="Times New Roman" panose="02020603050405020304" pitchFamily="18" charset="0"/>
            </a:endParaRPr>
          </a:p>
        </p:txBody>
      </p:sp>
      <p:sp>
        <p:nvSpPr>
          <p:cNvPr id="22" name="Прямоугольник 21"/>
          <p:cNvSpPr/>
          <p:nvPr/>
        </p:nvSpPr>
        <p:spPr>
          <a:xfrm>
            <a:off x="6408204" y="908720"/>
            <a:ext cx="2628292"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200" b="1" dirty="0" smtClean="0">
                <a:solidFill>
                  <a:schemeClr val="tx1"/>
                </a:solidFill>
                <a:latin typeface="Times New Roman" panose="02020603050405020304" pitchFamily="18" charset="0"/>
                <a:cs typeface="Times New Roman" panose="02020603050405020304" pitchFamily="18" charset="0"/>
              </a:rPr>
              <a:t>Аналитические полномочия</a:t>
            </a:r>
            <a:endParaRPr lang="ru-RU" sz="1200" b="1" dirty="0">
              <a:solidFill>
                <a:schemeClr val="tx1"/>
              </a:solidFill>
              <a:latin typeface="Times New Roman" panose="02020603050405020304" pitchFamily="18" charset="0"/>
              <a:cs typeface="Times New Roman" panose="02020603050405020304" pitchFamily="18" charset="0"/>
            </a:endParaRPr>
          </a:p>
        </p:txBody>
      </p:sp>
      <p:sp>
        <p:nvSpPr>
          <p:cNvPr id="23" name="Прямоугольник 22"/>
          <p:cNvSpPr/>
          <p:nvPr/>
        </p:nvSpPr>
        <p:spPr>
          <a:xfrm>
            <a:off x="323528" y="1412776"/>
            <a:ext cx="2376264" cy="23919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400" dirty="0" smtClean="0">
                <a:solidFill>
                  <a:schemeClr val="tx1"/>
                </a:solidFill>
                <a:latin typeface="Times New Roman" panose="02020603050405020304" pitchFamily="18" charset="0"/>
                <a:cs typeface="Times New Roman" panose="02020603050405020304" pitchFamily="18" charset="0"/>
              </a:rPr>
              <a:t>Бюджетный кодекс РФ</a:t>
            </a:r>
            <a:endParaRPr lang="ru-RU" sz="1400" dirty="0">
              <a:solidFill>
                <a:schemeClr val="tx1"/>
              </a:solidFill>
              <a:latin typeface="Times New Roman" panose="02020603050405020304" pitchFamily="18" charset="0"/>
              <a:cs typeface="Times New Roman" panose="02020603050405020304" pitchFamily="18" charset="0"/>
            </a:endParaRPr>
          </a:p>
        </p:txBody>
      </p:sp>
      <p:sp>
        <p:nvSpPr>
          <p:cNvPr id="24" name="Прямоугольник 23"/>
          <p:cNvSpPr/>
          <p:nvPr/>
        </p:nvSpPr>
        <p:spPr>
          <a:xfrm>
            <a:off x="3256732" y="1532376"/>
            <a:ext cx="2899444" cy="1928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400" dirty="0" smtClean="0">
                <a:solidFill>
                  <a:schemeClr val="tx1"/>
                </a:solidFill>
                <a:latin typeface="Times New Roman" panose="02020603050405020304" pitchFamily="18" charset="0"/>
                <a:cs typeface="Times New Roman" panose="02020603050405020304" pitchFamily="18" charset="0"/>
              </a:rPr>
              <a:t>Федеральный закон № 44-ФЗ</a:t>
            </a:r>
            <a:endParaRPr lang="ru-RU" sz="1400" dirty="0">
              <a:solidFill>
                <a:schemeClr val="tx1"/>
              </a:solidFill>
              <a:latin typeface="Times New Roman" panose="02020603050405020304" pitchFamily="18" charset="0"/>
              <a:cs typeface="Times New Roman" panose="02020603050405020304" pitchFamily="18" charset="0"/>
            </a:endParaRPr>
          </a:p>
        </p:txBody>
      </p:sp>
      <p:sp>
        <p:nvSpPr>
          <p:cNvPr id="25" name="Прямоугольник 24"/>
          <p:cNvSpPr/>
          <p:nvPr/>
        </p:nvSpPr>
        <p:spPr>
          <a:xfrm>
            <a:off x="107504" y="1844824"/>
            <a:ext cx="6048672" cy="4320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200" dirty="0" smtClean="0">
                <a:solidFill>
                  <a:schemeClr val="tx1"/>
                </a:solidFill>
                <a:latin typeface="Times New Roman" panose="02020603050405020304" pitchFamily="18" charset="0"/>
                <a:cs typeface="Times New Roman" panose="02020603050405020304" pitchFamily="18" charset="0"/>
              </a:rPr>
              <a:t>Правила осуществления ФК контроля и надзора в финансово-бюджетной сфере</a:t>
            </a:r>
            <a:endParaRPr lang="ru-RU" sz="1200" dirty="0">
              <a:solidFill>
                <a:schemeClr val="tx1"/>
              </a:solidFill>
              <a:latin typeface="Times New Roman" panose="02020603050405020304" pitchFamily="18" charset="0"/>
              <a:cs typeface="Times New Roman" panose="02020603050405020304" pitchFamily="18" charset="0"/>
            </a:endParaRPr>
          </a:p>
        </p:txBody>
      </p:sp>
      <p:sp>
        <p:nvSpPr>
          <p:cNvPr id="26" name="Прямоугольник 25"/>
          <p:cNvSpPr/>
          <p:nvPr/>
        </p:nvSpPr>
        <p:spPr>
          <a:xfrm>
            <a:off x="107504" y="2420888"/>
            <a:ext cx="6048672" cy="29718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200" dirty="0" smtClean="0">
                <a:solidFill>
                  <a:schemeClr val="tx1"/>
                </a:solidFill>
                <a:latin typeface="Times New Roman" panose="02020603050405020304" pitchFamily="18" charset="0"/>
                <a:cs typeface="Times New Roman" panose="02020603050405020304" pitchFamily="18" charset="0"/>
              </a:rPr>
              <a:t>Административный регламент  18н</a:t>
            </a:r>
            <a:endParaRPr lang="ru-RU" sz="1200" dirty="0">
              <a:solidFill>
                <a:schemeClr val="tx1"/>
              </a:solidFill>
              <a:latin typeface="Times New Roman" panose="02020603050405020304" pitchFamily="18" charset="0"/>
              <a:cs typeface="Times New Roman" panose="02020603050405020304" pitchFamily="18" charset="0"/>
            </a:endParaRPr>
          </a:p>
        </p:txBody>
      </p:sp>
      <p:sp>
        <p:nvSpPr>
          <p:cNvPr id="27" name="Прямоугольник 26"/>
          <p:cNvSpPr/>
          <p:nvPr/>
        </p:nvSpPr>
        <p:spPr>
          <a:xfrm>
            <a:off x="107504" y="2852936"/>
            <a:ext cx="8928992" cy="249808"/>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000" b="1" dirty="0" smtClean="0">
                <a:solidFill>
                  <a:schemeClr val="tx1"/>
                </a:solidFill>
                <a:latin typeface="Times New Roman" panose="02020603050405020304" pitchFamily="18" charset="0"/>
                <a:cs typeface="Times New Roman" panose="02020603050405020304" pitchFamily="18" charset="0"/>
              </a:rPr>
              <a:t>СТАНДАРТЫ ОРГАНИЗАЦИИ ДЕЯТЕЛЬНОСТИ</a:t>
            </a:r>
            <a:endParaRPr lang="ru-RU" sz="1000" b="1" dirty="0">
              <a:solidFill>
                <a:schemeClr val="tx1"/>
              </a:solidFill>
              <a:latin typeface="Times New Roman" panose="02020603050405020304" pitchFamily="18" charset="0"/>
              <a:cs typeface="Times New Roman" panose="02020603050405020304" pitchFamily="18" charset="0"/>
            </a:endParaRPr>
          </a:p>
        </p:txBody>
      </p:sp>
      <p:sp>
        <p:nvSpPr>
          <p:cNvPr id="28" name="Прямоугольник 27"/>
          <p:cNvSpPr/>
          <p:nvPr/>
        </p:nvSpPr>
        <p:spPr>
          <a:xfrm>
            <a:off x="101824" y="4182864"/>
            <a:ext cx="6198368" cy="504056"/>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000" b="1" dirty="0" smtClean="0">
                <a:solidFill>
                  <a:schemeClr val="tx1"/>
                </a:solidFill>
                <a:latin typeface="Times New Roman" panose="02020603050405020304" pitchFamily="18" charset="0"/>
                <a:cs typeface="Times New Roman" panose="02020603050405020304" pitchFamily="18" charset="0"/>
              </a:rPr>
              <a:t>СТАНДАРТЫ КОНТРОЛЬНОЙ ДЕЯТЕЛЬНОСТИ</a:t>
            </a:r>
            <a:endParaRPr lang="ru-RU" sz="1000" b="1" dirty="0">
              <a:solidFill>
                <a:schemeClr val="tx1"/>
              </a:solidFill>
              <a:latin typeface="Times New Roman" panose="02020603050405020304" pitchFamily="18" charset="0"/>
              <a:cs typeface="Times New Roman" panose="02020603050405020304" pitchFamily="18" charset="0"/>
            </a:endParaRPr>
          </a:p>
        </p:txBody>
      </p:sp>
      <p:sp>
        <p:nvSpPr>
          <p:cNvPr id="30" name="Прямоугольник 29"/>
          <p:cNvSpPr/>
          <p:nvPr/>
        </p:nvSpPr>
        <p:spPr>
          <a:xfrm>
            <a:off x="6516216" y="1844824"/>
            <a:ext cx="2520280" cy="7383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200" dirty="0" smtClean="0">
                <a:solidFill>
                  <a:schemeClr val="tx1"/>
                </a:solidFill>
                <a:latin typeface="Times New Roman" panose="02020603050405020304" pitchFamily="18" charset="0"/>
                <a:cs typeface="Times New Roman" panose="02020603050405020304" pitchFamily="18" charset="0"/>
              </a:rPr>
              <a:t>Правила осуществления … внутреннего финансового контроля и внутреннего финансового аудита</a:t>
            </a:r>
            <a:endParaRPr lang="ru-RU" sz="1200" dirty="0">
              <a:solidFill>
                <a:schemeClr val="tx1"/>
              </a:solidFill>
              <a:latin typeface="Times New Roman" panose="02020603050405020304" pitchFamily="18" charset="0"/>
              <a:cs typeface="Times New Roman" panose="02020603050405020304" pitchFamily="18" charset="0"/>
            </a:endParaRPr>
          </a:p>
        </p:txBody>
      </p:sp>
      <p:sp>
        <p:nvSpPr>
          <p:cNvPr id="31" name="Прямоугольник 30"/>
          <p:cNvSpPr/>
          <p:nvPr/>
        </p:nvSpPr>
        <p:spPr>
          <a:xfrm>
            <a:off x="107504" y="3246760"/>
            <a:ext cx="2808312" cy="79208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100" dirty="0" smtClean="0">
                <a:solidFill>
                  <a:schemeClr val="tx1"/>
                </a:solidFill>
                <a:latin typeface="Times New Roman" panose="02020603050405020304" pitchFamily="18" charset="0"/>
                <a:cs typeface="Times New Roman" panose="02020603050405020304" pitchFamily="18" charset="0"/>
              </a:rPr>
              <a:t>Организация и осуществление </a:t>
            </a:r>
          </a:p>
          <a:p>
            <a:pPr algn="ctr"/>
            <a:r>
              <a:rPr lang="ru-RU" sz="1100" dirty="0" smtClean="0">
                <a:solidFill>
                  <a:schemeClr val="tx1"/>
                </a:solidFill>
                <a:latin typeface="Times New Roman" panose="02020603050405020304" pitchFamily="18" charset="0"/>
                <a:cs typeface="Times New Roman" panose="02020603050405020304" pitchFamily="18" charset="0"/>
              </a:rPr>
              <a:t>контрольной деятельности ФК</a:t>
            </a:r>
            <a:endParaRPr lang="ru-RU" sz="1100" dirty="0">
              <a:solidFill>
                <a:schemeClr val="tx1"/>
              </a:solidFill>
              <a:latin typeface="Times New Roman" panose="02020603050405020304" pitchFamily="18" charset="0"/>
              <a:cs typeface="Times New Roman" panose="02020603050405020304" pitchFamily="18" charset="0"/>
            </a:endParaRPr>
          </a:p>
        </p:txBody>
      </p:sp>
      <p:sp>
        <p:nvSpPr>
          <p:cNvPr id="32" name="Прямоугольник 31"/>
          <p:cNvSpPr/>
          <p:nvPr/>
        </p:nvSpPr>
        <p:spPr>
          <a:xfrm>
            <a:off x="3167844" y="3246760"/>
            <a:ext cx="3132348" cy="79208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800" dirty="0">
                <a:solidFill>
                  <a:schemeClr val="tx1"/>
                </a:solidFill>
                <a:latin typeface="Times New Roman" panose="02020603050405020304" pitchFamily="18" charset="0"/>
                <a:cs typeface="Times New Roman" panose="02020603050405020304" pitchFamily="18" charset="0"/>
              </a:rPr>
              <a:t>Общие требования к осуществлению органами государственного (муниципального) финансового контроля, являющимися органами (должностными лицами) исполнительной власти субъектов Российской Федерации (местных администраций), контроля </a:t>
            </a:r>
            <a:r>
              <a:rPr lang="ru-RU" sz="800" dirty="0" smtClean="0">
                <a:solidFill>
                  <a:schemeClr val="tx1"/>
                </a:solidFill>
                <a:latin typeface="Times New Roman" panose="02020603050405020304" pitchFamily="18" charset="0"/>
                <a:cs typeface="Times New Roman" panose="02020603050405020304" pitchFamily="18" charset="0"/>
              </a:rPr>
              <a:t/>
            </a:r>
            <a:br>
              <a:rPr lang="ru-RU" sz="800" dirty="0" smtClean="0">
                <a:solidFill>
                  <a:schemeClr val="tx1"/>
                </a:solidFill>
                <a:latin typeface="Times New Roman" panose="02020603050405020304" pitchFamily="18" charset="0"/>
                <a:cs typeface="Times New Roman" panose="02020603050405020304" pitchFamily="18" charset="0"/>
              </a:rPr>
            </a:br>
            <a:r>
              <a:rPr lang="ru-RU" sz="800" dirty="0" smtClean="0">
                <a:solidFill>
                  <a:schemeClr val="tx1"/>
                </a:solidFill>
                <a:latin typeface="Times New Roman" panose="02020603050405020304" pitchFamily="18" charset="0"/>
                <a:cs typeface="Times New Roman" panose="02020603050405020304" pitchFamily="18" charset="0"/>
              </a:rPr>
              <a:t>за </a:t>
            </a:r>
            <a:r>
              <a:rPr lang="ru-RU" sz="800" dirty="0">
                <a:solidFill>
                  <a:schemeClr val="tx1"/>
                </a:solidFill>
                <a:latin typeface="Times New Roman" panose="02020603050405020304" pitchFamily="18" charset="0"/>
                <a:cs typeface="Times New Roman" panose="02020603050405020304" pitchFamily="18" charset="0"/>
              </a:rPr>
              <a:t>соблюдением Федерального закона </a:t>
            </a:r>
            <a:br>
              <a:rPr lang="ru-RU" sz="800" dirty="0">
                <a:solidFill>
                  <a:schemeClr val="tx1"/>
                </a:solidFill>
                <a:latin typeface="Times New Roman" panose="02020603050405020304" pitchFamily="18" charset="0"/>
                <a:cs typeface="Times New Roman" panose="02020603050405020304" pitchFamily="18" charset="0"/>
              </a:rPr>
            </a:br>
            <a:r>
              <a:rPr lang="ru-RU" sz="800" dirty="0">
                <a:solidFill>
                  <a:schemeClr val="tx1"/>
                </a:solidFill>
                <a:latin typeface="Times New Roman" panose="02020603050405020304" pitchFamily="18" charset="0"/>
                <a:cs typeface="Times New Roman" panose="02020603050405020304" pitchFamily="18" charset="0"/>
              </a:rPr>
              <a:t>«О контрактной системе </a:t>
            </a:r>
            <a:r>
              <a:rPr lang="ru-RU" sz="800" dirty="0" smtClean="0">
                <a:solidFill>
                  <a:schemeClr val="tx1"/>
                </a:solidFill>
                <a:latin typeface="Times New Roman" panose="02020603050405020304" pitchFamily="18" charset="0"/>
                <a:cs typeface="Times New Roman" panose="02020603050405020304" pitchFamily="18" charset="0"/>
              </a:rPr>
              <a:t>…»</a:t>
            </a:r>
            <a:endParaRPr lang="ru-RU" sz="800" dirty="0">
              <a:solidFill>
                <a:schemeClr val="tx1"/>
              </a:solidFill>
              <a:latin typeface="Times New Roman" panose="02020603050405020304" pitchFamily="18" charset="0"/>
              <a:cs typeface="Times New Roman" panose="02020603050405020304" pitchFamily="18" charset="0"/>
            </a:endParaRPr>
          </a:p>
        </p:txBody>
      </p:sp>
      <p:sp>
        <p:nvSpPr>
          <p:cNvPr id="33" name="Прямоугольник 32"/>
          <p:cNvSpPr/>
          <p:nvPr/>
        </p:nvSpPr>
        <p:spPr>
          <a:xfrm>
            <a:off x="6483201" y="3246760"/>
            <a:ext cx="2553295" cy="79208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100" dirty="0" smtClean="0">
                <a:solidFill>
                  <a:schemeClr val="tx1"/>
                </a:solidFill>
                <a:latin typeface="Times New Roman" panose="02020603050405020304" pitchFamily="18" charset="0"/>
                <a:cs typeface="Times New Roman" panose="02020603050405020304" pitchFamily="18" charset="0"/>
              </a:rPr>
              <a:t>Организация и осуществление аналитической деятельности ФК</a:t>
            </a:r>
            <a:endParaRPr lang="ru-RU" sz="1100" dirty="0">
              <a:solidFill>
                <a:schemeClr val="tx1"/>
              </a:solidFill>
              <a:latin typeface="Times New Roman" panose="02020603050405020304" pitchFamily="18" charset="0"/>
              <a:cs typeface="Times New Roman" panose="02020603050405020304" pitchFamily="18" charset="0"/>
            </a:endParaRPr>
          </a:p>
        </p:txBody>
      </p:sp>
      <p:sp>
        <p:nvSpPr>
          <p:cNvPr id="34" name="Прямоугольник 33"/>
          <p:cNvSpPr/>
          <p:nvPr/>
        </p:nvSpPr>
        <p:spPr>
          <a:xfrm>
            <a:off x="101824" y="4797152"/>
            <a:ext cx="2808312" cy="57606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100" dirty="0" smtClean="0">
                <a:solidFill>
                  <a:schemeClr val="tx1"/>
                </a:solidFill>
                <a:latin typeface="Times New Roman" panose="02020603050405020304" pitchFamily="18" charset="0"/>
                <a:cs typeface="Times New Roman" panose="02020603050405020304" pitchFamily="18" charset="0"/>
              </a:rPr>
              <a:t>Осуществление ФК внутреннего государственного финансового контроля </a:t>
            </a:r>
            <a:br>
              <a:rPr lang="ru-RU" sz="1100" dirty="0" smtClean="0">
                <a:solidFill>
                  <a:schemeClr val="tx1"/>
                </a:solidFill>
                <a:latin typeface="Times New Roman" panose="02020603050405020304" pitchFamily="18" charset="0"/>
                <a:cs typeface="Times New Roman" panose="02020603050405020304" pitchFamily="18" charset="0"/>
              </a:rPr>
            </a:br>
            <a:r>
              <a:rPr lang="ru-RU" sz="1100" dirty="0" smtClean="0">
                <a:solidFill>
                  <a:schemeClr val="tx1"/>
                </a:solidFill>
                <a:latin typeface="Times New Roman" panose="02020603050405020304" pitchFamily="18" charset="0"/>
                <a:cs typeface="Times New Roman" panose="02020603050405020304" pitchFamily="18" charset="0"/>
              </a:rPr>
              <a:t>в сфере бюджетных правоотношений</a:t>
            </a:r>
            <a:endParaRPr lang="ru-RU" sz="1100" dirty="0">
              <a:solidFill>
                <a:schemeClr val="tx1"/>
              </a:solidFill>
              <a:latin typeface="Times New Roman" panose="02020603050405020304" pitchFamily="18" charset="0"/>
              <a:cs typeface="Times New Roman" panose="02020603050405020304" pitchFamily="18" charset="0"/>
            </a:endParaRPr>
          </a:p>
        </p:txBody>
      </p:sp>
      <p:sp>
        <p:nvSpPr>
          <p:cNvPr id="35" name="Прямоугольник 34"/>
          <p:cNvSpPr/>
          <p:nvPr/>
        </p:nvSpPr>
        <p:spPr>
          <a:xfrm>
            <a:off x="107504" y="5445224"/>
            <a:ext cx="2808312" cy="100811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100" dirty="0" smtClean="0">
                <a:solidFill>
                  <a:schemeClr val="tx1"/>
                </a:solidFill>
                <a:latin typeface="Times New Roman" panose="02020603050405020304" pitchFamily="18" charset="0"/>
                <a:cs typeface="Times New Roman" panose="02020603050405020304" pitchFamily="18" charset="0"/>
              </a:rPr>
              <a:t>Осуществление ФК контроля </a:t>
            </a:r>
            <a:br>
              <a:rPr lang="ru-RU" sz="1100" dirty="0" smtClean="0">
                <a:solidFill>
                  <a:schemeClr val="tx1"/>
                </a:solidFill>
                <a:latin typeface="Times New Roman" panose="02020603050405020304" pitchFamily="18" charset="0"/>
                <a:cs typeface="Times New Roman" panose="02020603050405020304" pitchFamily="18" charset="0"/>
              </a:rPr>
            </a:br>
            <a:r>
              <a:rPr lang="ru-RU" sz="1100" dirty="0" smtClean="0">
                <a:solidFill>
                  <a:schemeClr val="tx1"/>
                </a:solidFill>
                <a:latin typeface="Times New Roman" panose="02020603050405020304" pitchFamily="18" charset="0"/>
                <a:cs typeface="Times New Roman" panose="02020603050405020304" pitchFamily="18" charset="0"/>
              </a:rPr>
              <a:t>за использованием </a:t>
            </a:r>
            <a:r>
              <a:rPr lang="ru-RU" sz="1100" dirty="0">
                <a:solidFill>
                  <a:schemeClr val="tx1"/>
                </a:solidFill>
                <a:latin typeface="Times New Roman" panose="02020603050405020304" pitchFamily="18" charset="0"/>
                <a:cs typeface="Times New Roman" panose="02020603050405020304" pitchFamily="18" charset="0"/>
              </a:rPr>
              <a:t>средств Фонда содействия </a:t>
            </a:r>
            <a:r>
              <a:rPr lang="ru-RU" sz="1100" dirty="0" smtClean="0">
                <a:solidFill>
                  <a:schemeClr val="tx1"/>
                </a:solidFill>
                <a:latin typeface="Times New Roman" panose="02020603050405020304" pitchFamily="18" charset="0"/>
                <a:cs typeface="Times New Roman" panose="02020603050405020304" pitchFamily="18" charset="0"/>
              </a:rPr>
              <a:t>реформированию ЖКХ </a:t>
            </a:r>
            <a:br>
              <a:rPr lang="ru-RU" sz="1100" dirty="0" smtClean="0">
                <a:solidFill>
                  <a:schemeClr val="tx1"/>
                </a:solidFill>
                <a:latin typeface="Times New Roman" panose="02020603050405020304" pitchFamily="18" charset="0"/>
                <a:cs typeface="Times New Roman" panose="02020603050405020304" pitchFamily="18" charset="0"/>
              </a:rPr>
            </a:br>
            <a:r>
              <a:rPr lang="ru-RU" sz="1100" dirty="0" smtClean="0">
                <a:solidFill>
                  <a:schemeClr val="tx1"/>
                </a:solidFill>
                <a:latin typeface="Times New Roman" panose="02020603050405020304" pitchFamily="18" charset="0"/>
                <a:cs typeface="Times New Roman" panose="02020603050405020304" pitchFamily="18" charset="0"/>
              </a:rPr>
              <a:t>и </a:t>
            </a:r>
            <a:r>
              <a:rPr lang="ru-RU" sz="1100" dirty="0">
                <a:solidFill>
                  <a:schemeClr val="tx1"/>
                </a:solidFill>
                <a:latin typeface="Times New Roman" panose="02020603050405020304" pitchFamily="18" charset="0"/>
                <a:cs typeface="Times New Roman" panose="02020603050405020304" pitchFamily="18" charset="0"/>
              </a:rPr>
              <a:t>контроля за использованием средств региональными </a:t>
            </a:r>
            <a:r>
              <a:rPr lang="ru-RU" sz="1100" dirty="0" smtClean="0">
                <a:solidFill>
                  <a:schemeClr val="tx1"/>
                </a:solidFill>
                <a:latin typeface="Times New Roman" panose="02020603050405020304" pitchFamily="18" charset="0"/>
                <a:cs typeface="Times New Roman" panose="02020603050405020304" pitchFamily="18" charset="0"/>
              </a:rPr>
              <a:t>операторами </a:t>
            </a:r>
            <a:endParaRPr lang="ru-RU" sz="1100" dirty="0">
              <a:solidFill>
                <a:schemeClr val="tx1"/>
              </a:solidFill>
              <a:latin typeface="Times New Roman" panose="02020603050405020304" pitchFamily="18" charset="0"/>
              <a:cs typeface="Times New Roman" panose="02020603050405020304" pitchFamily="18" charset="0"/>
            </a:endParaRPr>
          </a:p>
        </p:txBody>
      </p:sp>
      <p:sp>
        <p:nvSpPr>
          <p:cNvPr id="36" name="Прямоугольник 35"/>
          <p:cNvSpPr/>
          <p:nvPr/>
        </p:nvSpPr>
        <p:spPr>
          <a:xfrm>
            <a:off x="3209144" y="4797152"/>
            <a:ext cx="3091048" cy="57606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900" dirty="0">
                <a:solidFill>
                  <a:schemeClr val="tx1"/>
                </a:solidFill>
                <a:latin typeface="Times New Roman" panose="02020603050405020304" pitchFamily="18" charset="0"/>
                <a:cs typeface="Times New Roman" panose="02020603050405020304" pitchFamily="18" charset="0"/>
              </a:rPr>
              <a:t>Осуществление Федеральным казначейством контроля </a:t>
            </a:r>
            <a:r>
              <a:rPr lang="en-US" sz="900" dirty="0" smtClean="0">
                <a:solidFill>
                  <a:schemeClr val="tx1"/>
                </a:solidFill>
                <a:latin typeface="Times New Roman" panose="02020603050405020304" pitchFamily="18" charset="0"/>
                <a:cs typeface="Times New Roman" panose="02020603050405020304" pitchFamily="18" charset="0"/>
              </a:rPr>
              <a:t/>
            </a:r>
            <a:br>
              <a:rPr lang="en-US" sz="900" dirty="0" smtClean="0">
                <a:solidFill>
                  <a:schemeClr val="tx1"/>
                </a:solidFill>
                <a:latin typeface="Times New Roman" panose="02020603050405020304" pitchFamily="18" charset="0"/>
                <a:cs typeface="Times New Roman" panose="02020603050405020304" pitchFamily="18" charset="0"/>
              </a:rPr>
            </a:br>
            <a:r>
              <a:rPr lang="ru-RU" sz="900" dirty="0" smtClean="0">
                <a:solidFill>
                  <a:schemeClr val="tx1"/>
                </a:solidFill>
                <a:latin typeface="Times New Roman" panose="02020603050405020304" pitchFamily="18" charset="0"/>
                <a:cs typeface="Times New Roman" panose="02020603050405020304" pitchFamily="18" charset="0"/>
              </a:rPr>
              <a:t>за </a:t>
            </a:r>
            <a:r>
              <a:rPr lang="ru-RU" sz="900" dirty="0">
                <a:solidFill>
                  <a:schemeClr val="tx1"/>
                </a:solidFill>
                <a:latin typeface="Times New Roman" panose="02020603050405020304" pitchFamily="18" charset="0"/>
                <a:cs typeface="Times New Roman" panose="02020603050405020304" pitchFamily="18" charset="0"/>
              </a:rPr>
              <a:t>соблюдением законодательства о контрактной системе в сфере закупок товаров, работ, услуг для обеспечения государственных и муниципальных нужд</a:t>
            </a:r>
          </a:p>
        </p:txBody>
      </p:sp>
      <p:sp>
        <p:nvSpPr>
          <p:cNvPr id="37" name="Прямоугольник 36"/>
          <p:cNvSpPr/>
          <p:nvPr/>
        </p:nvSpPr>
        <p:spPr>
          <a:xfrm>
            <a:off x="3203848" y="5445224"/>
            <a:ext cx="3091048" cy="100811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900" dirty="0">
                <a:solidFill>
                  <a:schemeClr val="tx1"/>
                </a:solidFill>
                <a:latin typeface="Times New Roman" panose="02020603050405020304" pitchFamily="18" charset="0"/>
                <a:cs typeface="Times New Roman" panose="02020603050405020304" pitchFamily="18" charset="0"/>
              </a:rPr>
              <a:t>Проведение Федеральным казначейством проверок осуществления органами государственного (муниципального) финансового контроля, являющимися органами (должностными лицами) исполнительной власти субъектов Российской Федерации (местных администраций), контроля за соблюдением Федерального закона «О контрактной системе </a:t>
            </a:r>
            <a:r>
              <a:rPr lang="ru-RU" sz="900" dirty="0" smtClean="0">
                <a:solidFill>
                  <a:schemeClr val="tx1"/>
                </a:solidFill>
                <a:latin typeface="Times New Roman" panose="02020603050405020304" pitchFamily="18" charset="0"/>
                <a:cs typeface="Times New Roman" panose="02020603050405020304" pitchFamily="18" charset="0"/>
              </a:rPr>
              <a:t>…»</a:t>
            </a:r>
            <a:endParaRPr lang="ru-RU" sz="900" dirty="0">
              <a:solidFill>
                <a:schemeClr val="tx1"/>
              </a:solidFill>
              <a:latin typeface="Times New Roman" panose="02020603050405020304" pitchFamily="18" charset="0"/>
              <a:cs typeface="Times New Roman" panose="02020603050405020304" pitchFamily="18" charset="0"/>
            </a:endParaRPr>
          </a:p>
        </p:txBody>
      </p:sp>
      <p:sp>
        <p:nvSpPr>
          <p:cNvPr id="38" name="Прямоугольник 37"/>
          <p:cNvSpPr/>
          <p:nvPr/>
        </p:nvSpPr>
        <p:spPr>
          <a:xfrm>
            <a:off x="6516216" y="4797152"/>
            <a:ext cx="2520280" cy="6765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900" dirty="0">
                <a:solidFill>
                  <a:schemeClr val="tx1"/>
                </a:solidFill>
                <a:latin typeface="Times New Roman" panose="02020603050405020304" pitchFamily="18" charset="0"/>
                <a:cs typeface="Times New Roman" panose="02020603050405020304" pitchFamily="18" charset="0"/>
              </a:rPr>
              <a:t>Осуществление </a:t>
            </a:r>
            <a:r>
              <a:rPr lang="ru-RU" sz="900" dirty="0" smtClean="0">
                <a:solidFill>
                  <a:schemeClr val="tx1"/>
                </a:solidFill>
                <a:latin typeface="Times New Roman" panose="02020603050405020304" pitchFamily="18" charset="0"/>
                <a:cs typeface="Times New Roman" panose="02020603050405020304" pitchFamily="18" charset="0"/>
              </a:rPr>
              <a:t>ФК анализа </a:t>
            </a:r>
            <a:r>
              <a:rPr lang="ru-RU" sz="900" dirty="0">
                <a:solidFill>
                  <a:schemeClr val="tx1"/>
                </a:solidFill>
                <a:latin typeface="Times New Roman" panose="02020603050405020304" pitchFamily="18" charset="0"/>
                <a:cs typeface="Times New Roman" panose="02020603050405020304" pitchFamily="18" charset="0"/>
              </a:rPr>
              <a:t>проведения главными администраторами средств федерального бюджета внутреннего финансового контроля и внутреннего финансового аудита</a:t>
            </a:r>
          </a:p>
        </p:txBody>
      </p:sp>
      <p:sp>
        <p:nvSpPr>
          <p:cNvPr id="39" name="Прямоугольник 38"/>
          <p:cNvSpPr/>
          <p:nvPr/>
        </p:nvSpPr>
        <p:spPr>
          <a:xfrm>
            <a:off x="6516216" y="5517232"/>
            <a:ext cx="2520280" cy="93610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900" dirty="0">
                <a:solidFill>
                  <a:schemeClr val="tx1"/>
                </a:solidFill>
                <a:latin typeface="Times New Roman" panose="02020603050405020304" pitchFamily="18" charset="0"/>
                <a:cs typeface="Times New Roman" panose="02020603050405020304" pitchFamily="18" charset="0"/>
              </a:rPr>
              <a:t>Осуществление </a:t>
            </a:r>
            <a:r>
              <a:rPr lang="ru-RU" sz="900" dirty="0" smtClean="0">
                <a:solidFill>
                  <a:schemeClr val="tx1"/>
                </a:solidFill>
                <a:latin typeface="Times New Roman" panose="02020603050405020304" pitchFamily="18" charset="0"/>
                <a:cs typeface="Times New Roman" panose="02020603050405020304" pitchFamily="18" charset="0"/>
              </a:rPr>
              <a:t>ФК анализа </a:t>
            </a:r>
            <a:r>
              <a:rPr lang="ru-RU" sz="900" dirty="0">
                <a:solidFill>
                  <a:schemeClr val="tx1"/>
                </a:solidFill>
                <a:latin typeface="Times New Roman" panose="02020603050405020304" pitchFamily="18" charset="0"/>
                <a:cs typeface="Times New Roman" panose="02020603050405020304" pitchFamily="18" charset="0"/>
              </a:rPr>
              <a:t>исполнения бюджетных полномочий органов государственного (муниципального) финансового контроля, являющихся органами (должностными лицами) исполнительной власти субъектов Российской Федерации (местных администраций)</a:t>
            </a:r>
          </a:p>
        </p:txBody>
      </p:sp>
      <p:cxnSp>
        <p:nvCxnSpPr>
          <p:cNvPr id="44" name="Прямая со стрелкой 43"/>
          <p:cNvCxnSpPr>
            <a:stCxn id="23" idx="2"/>
          </p:cNvCxnSpPr>
          <p:nvPr/>
        </p:nvCxnSpPr>
        <p:spPr>
          <a:xfrm>
            <a:off x="1511660" y="1651974"/>
            <a:ext cx="0" cy="1928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Прямая со стрелкой 45"/>
          <p:cNvCxnSpPr/>
          <p:nvPr/>
        </p:nvCxnSpPr>
        <p:spPr>
          <a:xfrm>
            <a:off x="3187602" y="2276872"/>
            <a:ext cx="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Соединительная линия уступом 47"/>
          <p:cNvCxnSpPr>
            <a:endCxn id="30" idx="0"/>
          </p:cNvCxnSpPr>
          <p:nvPr/>
        </p:nvCxnSpPr>
        <p:spPr>
          <a:xfrm>
            <a:off x="2699792" y="1460367"/>
            <a:ext cx="5076564" cy="384457"/>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Прямая со стрелкой 59"/>
          <p:cNvCxnSpPr>
            <a:stCxn id="30" idx="2"/>
          </p:cNvCxnSpPr>
          <p:nvPr/>
        </p:nvCxnSpPr>
        <p:spPr>
          <a:xfrm>
            <a:off x="7776356" y="2583210"/>
            <a:ext cx="0" cy="2697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Прямая со стрелкой 61"/>
          <p:cNvCxnSpPr/>
          <p:nvPr/>
        </p:nvCxnSpPr>
        <p:spPr>
          <a:xfrm>
            <a:off x="1501069" y="3102744"/>
            <a:ext cx="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4" name="Прямая со стрелкой 1023"/>
          <p:cNvCxnSpPr>
            <a:stCxn id="27" idx="2"/>
          </p:cNvCxnSpPr>
          <p:nvPr/>
        </p:nvCxnSpPr>
        <p:spPr>
          <a:xfrm>
            <a:off x="4572000" y="3102744"/>
            <a:ext cx="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7" name="Прямая со стрелкой 1026"/>
          <p:cNvCxnSpPr>
            <a:endCxn id="33" idx="0"/>
          </p:cNvCxnSpPr>
          <p:nvPr/>
        </p:nvCxnSpPr>
        <p:spPr>
          <a:xfrm>
            <a:off x="7759848" y="3102744"/>
            <a:ext cx="1"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9" name="Соединительная линия уступом 1028"/>
          <p:cNvCxnSpPr>
            <a:stCxn id="31" idx="2"/>
            <a:endCxn id="28" idx="0"/>
          </p:cNvCxnSpPr>
          <p:nvPr/>
        </p:nvCxnSpPr>
        <p:spPr>
          <a:xfrm rot="16200000" flipH="1">
            <a:off x="2284326" y="3266182"/>
            <a:ext cx="144016" cy="168934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4" name="Прямая со стрелкой 1043"/>
          <p:cNvCxnSpPr>
            <a:stCxn id="33" idx="2"/>
            <a:endCxn id="38" idx="0"/>
          </p:cNvCxnSpPr>
          <p:nvPr/>
        </p:nvCxnSpPr>
        <p:spPr>
          <a:xfrm>
            <a:off x="7759849" y="4038848"/>
            <a:ext cx="16507" cy="7583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Прямая со стрелкой 42"/>
          <p:cNvCxnSpPr/>
          <p:nvPr/>
        </p:nvCxnSpPr>
        <p:spPr>
          <a:xfrm>
            <a:off x="3216587" y="2718073"/>
            <a:ext cx="0"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p:nvPr/>
        </p:nvCxnSpPr>
        <p:spPr>
          <a:xfrm>
            <a:off x="4604490" y="1725226"/>
            <a:ext cx="0" cy="1195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023991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pPr>
              <a:defRPr/>
            </a:pPr>
            <a:fld id="{287CD31E-ABE9-4C9B-99ED-2B77253BB2CD}" type="slidenum">
              <a:rPr lang="ru-RU" smtClean="0">
                <a:latin typeface="Times New Roman" panose="02020603050405020304" pitchFamily="18" charset="0"/>
                <a:cs typeface="Times New Roman" panose="02020603050405020304" pitchFamily="18" charset="0"/>
              </a:rPr>
              <a:pPr>
                <a:defRPr/>
              </a:pPr>
              <a:t>9</a:t>
            </a:fld>
            <a:endParaRPr lang="ru-RU" dirty="0">
              <a:latin typeface="Times New Roman" panose="02020603050405020304" pitchFamily="18" charset="0"/>
              <a:cs typeface="Times New Roman" panose="02020603050405020304" pitchFamily="18" charset="0"/>
            </a:endParaRPr>
          </a:p>
        </p:txBody>
      </p:sp>
      <p:sp>
        <p:nvSpPr>
          <p:cNvPr id="12" name="Rectangle 2"/>
          <p:cNvSpPr txBox="1">
            <a:spLocks/>
          </p:cNvSpPr>
          <p:nvPr/>
        </p:nvSpPr>
        <p:spPr bwMode="auto">
          <a:xfrm>
            <a:off x="500034" y="121216"/>
            <a:ext cx="8208912" cy="571480"/>
          </a:xfrm>
          <a:prstGeom prst="rect">
            <a:avLst/>
          </a:prstGeom>
          <a:noFill/>
          <a:ln w="9525">
            <a:noFill/>
            <a:miter lim="800000"/>
            <a:headEnd/>
            <a:tailEnd/>
          </a:ln>
        </p:spPr>
        <p:txBody>
          <a:bodyPr/>
          <a:lstStyle/>
          <a:p>
            <a:pPr algn="ctr"/>
            <a:r>
              <a:rPr lang="ru-RU" sz="2000" b="1" cap="all" dirty="0" smtClean="0">
                <a:solidFill>
                  <a:srgbClr val="162387"/>
                </a:solidFill>
                <a:latin typeface="Times New Roman" pitchFamily="18" charset="0"/>
              </a:rPr>
              <a:t>Структура и содержание стандартов КОНТРОЛЯ </a:t>
            </a:r>
            <a:br>
              <a:rPr lang="ru-RU" sz="2000" b="1" cap="all" dirty="0" smtClean="0">
                <a:solidFill>
                  <a:srgbClr val="162387"/>
                </a:solidFill>
                <a:latin typeface="Times New Roman" pitchFamily="18" charset="0"/>
              </a:rPr>
            </a:br>
            <a:r>
              <a:rPr lang="ru-RU" sz="2000" b="1" cap="all" dirty="0" smtClean="0">
                <a:solidFill>
                  <a:srgbClr val="162387"/>
                </a:solidFill>
                <a:latin typeface="Times New Roman" pitchFamily="18" charset="0"/>
              </a:rPr>
              <a:t>И НАДЗОРА В ФИНАНСОВО-БЮДЖЕТНОЙ СФЕРЕ</a:t>
            </a:r>
            <a:endParaRPr lang="ru-RU" sz="2000" b="1" cap="all" dirty="0">
              <a:solidFill>
                <a:srgbClr val="162387"/>
              </a:solidFill>
              <a:latin typeface="Times New Roman" pitchFamily="18" charset="0"/>
            </a:endParaRPr>
          </a:p>
        </p:txBody>
      </p:sp>
      <p:sp>
        <p:nvSpPr>
          <p:cNvPr id="40" name="Прямоугольник 39"/>
          <p:cNvSpPr/>
          <p:nvPr/>
        </p:nvSpPr>
        <p:spPr>
          <a:xfrm>
            <a:off x="611560" y="1124744"/>
            <a:ext cx="2808312" cy="7920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200" b="1" dirty="0" smtClean="0">
                <a:solidFill>
                  <a:schemeClr val="tx1"/>
                </a:solidFill>
                <a:latin typeface="Times New Roman" panose="02020603050405020304" pitchFamily="18" charset="0"/>
                <a:cs typeface="Times New Roman" panose="02020603050405020304" pitchFamily="18" charset="0"/>
              </a:rPr>
              <a:t>ПРЕДЛАГАЕМАЯ </a:t>
            </a:r>
          </a:p>
          <a:p>
            <a:pPr algn="ctr">
              <a:spcAft>
                <a:spcPts val="800"/>
              </a:spcAft>
            </a:pPr>
            <a:r>
              <a:rPr lang="ru-RU" sz="1200" b="1" dirty="0" smtClean="0">
                <a:solidFill>
                  <a:schemeClr val="tx1"/>
                </a:solidFill>
                <a:latin typeface="Times New Roman" panose="02020603050405020304" pitchFamily="18" charset="0"/>
                <a:cs typeface="Times New Roman" panose="02020603050405020304" pitchFamily="18" charset="0"/>
              </a:rPr>
              <a:t>СТРУКТУРА СТАНДАРТА</a:t>
            </a:r>
            <a:endParaRPr lang="ru-RU" sz="1200" b="1" dirty="0">
              <a:solidFill>
                <a:schemeClr val="tx1"/>
              </a:solidFill>
              <a:latin typeface="Times New Roman" panose="02020603050405020304" pitchFamily="18" charset="0"/>
              <a:cs typeface="Times New Roman" panose="02020603050405020304" pitchFamily="18" charset="0"/>
            </a:endParaRPr>
          </a:p>
        </p:txBody>
      </p:sp>
      <p:sp>
        <p:nvSpPr>
          <p:cNvPr id="41" name="Прямоугольник 40"/>
          <p:cNvSpPr/>
          <p:nvPr/>
        </p:nvSpPr>
        <p:spPr>
          <a:xfrm>
            <a:off x="1004636" y="2060848"/>
            <a:ext cx="2808312" cy="3960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100" dirty="0" smtClean="0">
                <a:solidFill>
                  <a:schemeClr val="tx1"/>
                </a:solidFill>
                <a:latin typeface="Times New Roman" panose="02020603050405020304" pitchFamily="18" charset="0"/>
                <a:cs typeface="Times New Roman" panose="02020603050405020304" pitchFamily="18" charset="0"/>
              </a:rPr>
              <a:t>Общие положения</a:t>
            </a:r>
            <a:endParaRPr lang="ru-RU" sz="1100" dirty="0">
              <a:solidFill>
                <a:schemeClr val="tx1"/>
              </a:solidFill>
              <a:latin typeface="Times New Roman" panose="02020603050405020304" pitchFamily="18" charset="0"/>
              <a:cs typeface="Times New Roman" panose="02020603050405020304" pitchFamily="18" charset="0"/>
            </a:endParaRPr>
          </a:p>
        </p:txBody>
      </p:sp>
      <p:sp>
        <p:nvSpPr>
          <p:cNvPr id="42" name="Прямоугольник 41"/>
          <p:cNvSpPr/>
          <p:nvPr/>
        </p:nvSpPr>
        <p:spPr>
          <a:xfrm>
            <a:off x="1642786" y="2564904"/>
            <a:ext cx="300122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lgn="just">
              <a:spcAft>
                <a:spcPts val="800"/>
              </a:spcAft>
              <a:buFont typeface="Arial" panose="020B0604020202020204" pitchFamily="34" charset="0"/>
              <a:buChar char="•"/>
            </a:pPr>
            <a:r>
              <a:rPr lang="ru-RU" sz="1200" i="1" dirty="0">
                <a:solidFill>
                  <a:schemeClr val="tx1"/>
                </a:solidFill>
                <a:latin typeface="Times New Roman" panose="02020603050405020304" pitchFamily="18" charset="0"/>
                <a:cs typeface="Times New Roman" panose="02020603050405020304" pitchFamily="18" charset="0"/>
              </a:rPr>
              <a:t>правовые основания разработки</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
        <p:nvSpPr>
          <p:cNvPr id="43" name="Прямоугольник 42"/>
          <p:cNvSpPr/>
          <p:nvPr/>
        </p:nvSpPr>
        <p:spPr>
          <a:xfrm>
            <a:off x="1642786" y="2780928"/>
            <a:ext cx="300122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lgn="just">
              <a:spcAft>
                <a:spcPts val="800"/>
              </a:spcAft>
              <a:buFont typeface="Arial" panose="020B0604020202020204" pitchFamily="34" charset="0"/>
              <a:buChar char="•"/>
            </a:pPr>
            <a:r>
              <a:rPr lang="ru-RU" sz="1200" i="1" dirty="0">
                <a:solidFill>
                  <a:schemeClr val="tx1"/>
                </a:solidFill>
                <a:latin typeface="Times New Roman" panose="02020603050405020304" pitchFamily="18" charset="0"/>
                <a:cs typeface="Times New Roman" panose="02020603050405020304" pitchFamily="18" charset="0"/>
              </a:rPr>
              <a:t>взаимосвязь с другими стандартами</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
        <p:nvSpPr>
          <p:cNvPr id="45" name="Прямоугольник 44"/>
          <p:cNvSpPr/>
          <p:nvPr/>
        </p:nvSpPr>
        <p:spPr>
          <a:xfrm>
            <a:off x="1642786" y="2996952"/>
            <a:ext cx="300122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lgn="just">
              <a:spcAft>
                <a:spcPts val="800"/>
              </a:spcAft>
              <a:buFont typeface="Arial" panose="020B0604020202020204" pitchFamily="34" charset="0"/>
              <a:buChar char="•"/>
            </a:pPr>
            <a:r>
              <a:rPr lang="ru-RU" sz="1200" i="1" dirty="0">
                <a:solidFill>
                  <a:schemeClr val="tx1"/>
                </a:solidFill>
                <a:latin typeface="Times New Roman" panose="02020603050405020304" pitchFamily="18" charset="0"/>
                <a:cs typeface="Times New Roman" panose="02020603050405020304" pitchFamily="18" charset="0"/>
              </a:rPr>
              <a:t>описание назначения стандарта</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
        <p:nvSpPr>
          <p:cNvPr id="47" name="Прямоугольник 46"/>
          <p:cNvSpPr/>
          <p:nvPr/>
        </p:nvSpPr>
        <p:spPr>
          <a:xfrm>
            <a:off x="1642786" y="3212976"/>
            <a:ext cx="300122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lgn="just">
              <a:spcAft>
                <a:spcPts val="800"/>
              </a:spcAft>
              <a:buFont typeface="Arial" panose="020B0604020202020204" pitchFamily="34" charset="0"/>
              <a:buChar char="•"/>
            </a:pPr>
            <a:r>
              <a:rPr lang="ru-RU" sz="1200" i="1" dirty="0">
                <a:solidFill>
                  <a:schemeClr val="tx1"/>
                </a:solidFill>
                <a:latin typeface="Times New Roman" panose="02020603050405020304" pitchFamily="18" charset="0"/>
                <a:cs typeface="Times New Roman" panose="02020603050405020304" pitchFamily="18" charset="0"/>
              </a:rPr>
              <a:t>описание сферы применения стандарта</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
        <p:nvSpPr>
          <p:cNvPr id="49" name="Прямоугольник 48"/>
          <p:cNvSpPr/>
          <p:nvPr/>
        </p:nvSpPr>
        <p:spPr>
          <a:xfrm>
            <a:off x="1642786" y="3573016"/>
            <a:ext cx="3001222"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lgn="just">
              <a:spcAft>
                <a:spcPts val="800"/>
              </a:spcAft>
              <a:buFont typeface="Arial" panose="020B0604020202020204" pitchFamily="34" charset="0"/>
              <a:buChar char="•"/>
            </a:pPr>
            <a:r>
              <a:rPr lang="ru-RU" sz="1200" i="1" dirty="0">
                <a:solidFill>
                  <a:schemeClr val="tx1"/>
                </a:solidFill>
                <a:latin typeface="Times New Roman" panose="02020603050405020304" pitchFamily="18" charset="0"/>
                <a:cs typeface="Times New Roman" panose="02020603050405020304" pitchFamily="18" charset="0"/>
              </a:rPr>
              <a:t>перечень случаев и условий, при которых стандарт не должен применяться либо применение стандарта является приоритетным </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
        <p:nvSpPr>
          <p:cNvPr id="50" name="Прямоугольник 49"/>
          <p:cNvSpPr/>
          <p:nvPr/>
        </p:nvSpPr>
        <p:spPr>
          <a:xfrm>
            <a:off x="1043608" y="4365104"/>
            <a:ext cx="2808312" cy="64807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100" dirty="0">
                <a:solidFill>
                  <a:schemeClr val="tx1"/>
                </a:solidFill>
                <a:latin typeface="Times New Roman" panose="02020603050405020304" pitchFamily="18" charset="0"/>
                <a:cs typeface="Times New Roman" panose="02020603050405020304" pitchFamily="18" charset="0"/>
              </a:rPr>
              <a:t>перечень </a:t>
            </a:r>
            <a:r>
              <a:rPr lang="ru-RU" sz="1100" dirty="0" smtClean="0">
                <a:solidFill>
                  <a:schemeClr val="tx1"/>
                </a:solidFill>
                <a:latin typeface="Times New Roman" panose="02020603050405020304" pitchFamily="18" charset="0"/>
                <a:cs typeface="Times New Roman" panose="02020603050405020304" pitchFamily="18" charset="0"/>
              </a:rPr>
              <a:t>НПА, </a:t>
            </a:r>
            <a:r>
              <a:rPr lang="ru-RU" sz="1100" dirty="0">
                <a:solidFill>
                  <a:schemeClr val="tx1"/>
                </a:solidFill>
                <a:latin typeface="Times New Roman" panose="02020603050405020304" pitchFamily="18" charset="0"/>
                <a:cs typeface="Times New Roman" panose="02020603050405020304" pitchFamily="18" charset="0"/>
              </a:rPr>
              <a:t>которыми сотрудник органа Федерального казначейства должен руководствоваться </a:t>
            </a:r>
            <a:r>
              <a:rPr lang="ru-RU" sz="1100" dirty="0" smtClean="0">
                <a:solidFill>
                  <a:schemeClr val="tx1"/>
                </a:solidFill>
                <a:latin typeface="Times New Roman" panose="02020603050405020304" pitchFamily="18" charset="0"/>
                <a:cs typeface="Times New Roman" panose="02020603050405020304" pitchFamily="18" charset="0"/>
              </a:rPr>
              <a:t/>
            </a:r>
            <a:br>
              <a:rPr lang="ru-RU" sz="1100" dirty="0" smtClean="0">
                <a:solidFill>
                  <a:schemeClr val="tx1"/>
                </a:solidFill>
                <a:latin typeface="Times New Roman" panose="02020603050405020304" pitchFamily="18" charset="0"/>
                <a:cs typeface="Times New Roman" panose="02020603050405020304" pitchFamily="18" charset="0"/>
              </a:rPr>
            </a:br>
            <a:r>
              <a:rPr lang="ru-RU" sz="1100" dirty="0" smtClean="0">
                <a:solidFill>
                  <a:schemeClr val="tx1"/>
                </a:solidFill>
                <a:latin typeface="Times New Roman" panose="02020603050405020304" pitchFamily="18" charset="0"/>
                <a:cs typeface="Times New Roman" panose="02020603050405020304" pitchFamily="18" charset="0"/>
              </a:rPr>
              <a:t>при </a:t>
            </a:r>
            <a:r>
              <a:rPr lang="ru-RU" sz="1100" dirty="0">
                <a:solidFill>
                  <a:schemeClr val="tx1"/>
                </a:solidFill>
                <a:latin typeface="Times New Roman" panose="02020603050405020304" pitchFamily="18" charset="0"/>
                <a:cs typeface="Times New Roman" panose="02020603050405020304" pitchFamily="18" charset="0"/>
              </a:rPr>
              <a:t>выполнении требований стандарта</a:t>
            </a:r>
          </a:p>
        </p:txBody>
      </p:sp>
      <p:sp>
        <p:nvSpPr>
          <p:cNvPr id="51" name="Прямоугольник 50"/>
          <p:cNvSpPr/>
          <p:nvPr/>
        </p:nvSpPr>
        <p:spPr>
          <a:xfrm>
            <a:off x="1043608" y="5157192"/>
            <a:ext cx="2808312" cy="3960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100" dirty="0">
                <a:solidFill>
                  <a:schemeClr val="tx1"/>
                </a:solidFill>
                <a:latin typeface="Times New Roman" panose="02020603050405020304" pitchFamily="18" charset="0"/>
                <a:cs typeface="Times New Roman" panose="02020603050405020304" pitchFamily="18" charset="0"/>
              </a:rPr>
              <a:t>перечень терминов и </a:t>
            </a:r>
            <a:r>
              <a:rPr lang="ru-RU" sz="1100" dirty="0" smtClean="0">
                <a:solidFill>
                  <a:schemeClr val="tx1"/>
                </a:solidFill>
                <a:latin typeface="Times New Roman" panose="02020603050405020304" pitchFamily="18" charset="0"/>
                <a:cs typeface="Times New Roman" panose="02020603050405020304" pitchFamily="18" charset="0"/>
              </a:rPr>
              <a:t>определений</a:t>
            </a:r>
            <a:endParaRPr lang="ru-RU" sz="1100" dirty="0">
              <a:solidFill>
                <a:schemeClr val="tx1"/>
              </a:solidFill>
              <a:latin typeface="Times New Roman" panose="02020603050405020304" pitchFamily="18" charset="0"/>
              <a:cs typeface="Times New Roman" panose="02020603050405020304" pitchFamily="18" charset="0"/>
            </a:endParaRPr>
          </a:p>
        </p:txBody>
      </p:sp>
      <p:sp>
        <p:nvSpPr>
          <p:cNvPr id="52" name="Прямоугольник 51"/>
          <p:cNvSpPr/>
          <p:nvPr/>
        </p:nvSpPr>
        <p:spPr>
          <a:xfrm>
            <a:off x="1043608" y="5733256"/>
            <a:ext cx="2808312" cy="7200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sz="1100" dirty="0">
                <a:solidFill>
                  <a:schemeClr val="tx1"/>
                </a:solidFill>
                <a:latin typeface="Times New Roman" panose="02020603050405020304" pitchFamily="18" charset="0"/>
                <a:cs typeface="Times New Roman" panose="02020603050405020304" pitchFamily="18" charset="0"/>
              </a:rPr>
              <a:t>описание принципов, характеристик, правил и процедур осуществления деятельности органа Федерального казначейства, регулируемой стандартом</a:t>
            </a:r>
          </a:p>
        </p:txBody>
      </p:sp>
      <p:cxnSp>
        <p:nvCxnSpPr>
          <p:cNvPr id="5" name="Прямая соединительная линия 4"/>
          <p:cNvCxnSpPr>
            <a:stCxn id="41" idx="1"/>
          </p:cNvCxnSpPr>
          <p:nvPr/>
        </p:nvCxnSpPr>
        <p:spPr>
          <a:xfrm flipH="1">
            <a:off x="755576" y="2258870"/>
            <a:ext cx="2490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a:off x="755576" y="1916832"/>
            <a:ext cx="0" cy="4176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a:stCxn id="50" idx="1"/>
          </p:cNvCxnSpPr>
          <p:nvPr/>
        </p:nvCxnSpPr>
        <p:spPr>
          <a:xfrm flipH="1">
            <a:off x="755576" y="4689140"/>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a:stCxn id="51" idx="1"/>
          </p:cNvCxnSpPr>
          <p:nvPr/>
        </p:nvCxnSpPr>
        <p:spPr>
          <a:xfrm flipH="1">
            <a:off x="755576" y="5355214"/>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a:stCxn id="52" idx="1"/>
          </p:cNvCxnSpPr>
          <p:nvPr/>
        </p:nvCxnSpPr>
        <p:spPr>
          <a:xfrm flipH="1">
            <a:off x="755576" y="6093296"/>
            <a:ext cx="288032" cy="0"/>
          </a:xfrm>
          <a:prstGeom prst="line">
            <a:avLst/>
          </a:prstGeom>
        </p:spPr>
        <p:style>
          <a:lnRef idx="1">
            <a:schemeClr val="accent1"/>
          </a:lnRef>
          <a:fillRef idx="0">
            <a:schemeClr val="accent1"/>
          </a:fillRef>
          <a:effectRef idx="0">
            <a:schemeClr val="accent1"/>
          </a:effectRef>
          <a:fontRef idx="minor">
            <a:schemeClr val="tx1"/>
          </a:fontRef>
        </p:style>
      </p:cxnSp>
      <p:sp>
        <p:nvSpPr>
          <p:cNvPr id="59" name="Прямоугольник 58"/>
          <p:cNvSpPr/>
          <p:nvPr/>
        </p:nvSpPr>
        <p:spPr>
          <a:xfrm>
            <a:off x="5364088" y="1124744"/>
            <a:ext cx="2808312" cy="7920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spcAft>
                <a:spcPts val="800"/>
              </a:spcAft>
            </a:pPr>
            <a:r>
              <a:rPr lang="ru-RU" sz="1200" b="1" dirty="0" smtClean="0">
                <a:solidFill>
                  <a:schemeClr val="tx1"/>
                </a:solidFill>
                <a:latin typeface="Times New Roman" panose="02020603050405020304" pitchFamily="18" charset="0"/>
                <a:cs typeface="Times New Roman" panose="02020603050405020304" pitchFamily="18" charset="0"/>
              </a:rPr>
              <a:t>СОДЕРЖАНИЕ СТАНДАРТА</a:t>
            </a:r>
            <a:endParaRPr lang="ru-RU" sz="1200" b="1" dirty="0">
              <a:solidFill>
                <a:schemeClr val="tx1"/>
              </a:solidFill>
              <a:latin typeface="Times New Roman" panose="02020603050405020304" pitchFamily="18" charset="0"/>
              <a:cs typeface="Times New Roman" panose="02020603050405020304" pitchFamily="18" charset="0"/>
            </a:endParaRPr>
          </a:p>
        </p:txBody>
      </p:sp>
      <p:sp>
        <p:nvSpPr>
          <p:cNvPr id="63" name="Прямоугольник 62"/>
          <p:cNvSpPr/>
          <p:nvPr/>
        </p:nvSpPr>
        <p:spPr>
          <a:xfrm>
            <a:off x="5599536" y="2240868"/>
            <a:ext cx="3001222" cy="450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buFont typeface="Arial" panose="020B0604020202020204" pitchFamily="34" charset="0"/>
              <a:buChar char="•"/>
            </a:pPr>
            <a:r>
              <a:rPr lang="ru-RU" sz="1200" i="1" dirty="0" smtClean="0">
                <a:solidFill>
                  <a:schemeClr val="tx1"/>
                </a:solidFill>
                <a:latin typeface="Times New Roman" panose="02020603050405020304" pitchFamily="18" charset="0"/>
                <a:cs typeface="Times New Roman" panose="02020603050405020304" pitchFamily="18" charset="0"/>
              </a:rPr>
              <a:t>правила</a:t>
            </a:r>
            <a:r>
              <a:rPr lang="en-US" sz="1200" i="1" dirty="0" smtClean="0">
                <a:solidFill>
                  <a:schemeClr val="tx1"/>
                </a:solidFill>
                <a:latin typeface="Times New Roman" panose="02020603050405020304" pitchFamily="18" charset="0"/>
                <a:cs typeface="Times New Roman" panose="02020603050405020304" pitchFamily="18" charset="0"/>
              </a:rPr>
              <a:t> </a:t>
            </a:r>
            <a:r>
              <a:rPr lang="ru-RU" sz="1200" i="1" dirty="0" smtClean="0">
                <a:solidFill>
                  <a:schemeClr val="tx1"/>
                </a:solidFill>
                <a:latin typeface="Times New Roman" panose="02020603050405020304" pitchFamily="18" charset="0"/>
                <a:cs typeface="Times New Roman" panose="02020603050405020304" pitchFamily="18" charset="0"/>
              </a:rPr>
              <a:t>планирования, организации, проведения контрольных </a:t>
            </a:r>
            <a:r>
              <a:rPr lang="en-US" sz="1200" i="1" dirty="0" smtClean="0">
                <a:solidFill>
                  <a:schemeClr val="tx1"/>
                </a:solidFill>
                <a:latin typeface="Times New Roman" panose="02020603050405020304" pitchFamily="18" charset="0"/>
                <a:cs typeface="Times New Roman" panose="02020603050405020304" pitchFamily="18" charset="0"/>
              </a:rPr>
              <a:t/>
            </a:r>
            <a:br>
              <a:rPr lang="en-US" sz="1200" i="1" dirty="0" smtClean="0">
                <a:solidFill>
                  <a:schemeClr val="tx1"/>
                </a:solidFill>
                <a:latin typeface="Times New Roman" panose="02020603050405020304" pitchFamily="18" charset="0"/>
                <a:cs typeface="Times New Roman" panose="02020603050405020304" pitchFamily="18" charset="0"/>
              </a:rPr>
            </a:br>
            <a:r>
              <a:rPr lang="ru-RU" sz="1200" i="1" dirty="0" smtClean="0">
                <a:solidFill>
                  <a:schemeClr val="tx1"/>
                </a:solidFill>
                <a:latin typeface="Times New Roman" panose="02020603050405020304" pitchFamily="18" charset="0"/>
                <a:cs typeface="Times New Roman" panose="02020603050405020304" pitchFamily="18" charset="0"/>
              </a:rPr>
              <a:t>и аналитических мероприятий</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
        <p:nvSpPr>
          <p:cNvPr id="64" name="Прямоугольник 63"/>
          <p:cNvSpPr/>
          <p:nvPr/>
        </p:nvSpPr>
        <p:spPr>
          <a:xfrm>
            <a:off x="5580112" y="3050958"/>
            <a:ext cx="3001222" cy="450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buFont typeface="Arial" panose="020B0604020202020204" pitchFamily="34" charset="0"/>
              <a:buChar char="•"/>
            </a:pPr>
            <a:r>
              <a:rPr lang="ru-RU" sz="1200" i="1" dirty="0" smtClean="0">
                <a:solidFill>
                  <a:schemeClr val="tx1"/>
                </a:solidFill>
                <a:latin typeface="Times New Roman" panose="02020603050405020304" pitchFamily="18" charset="0"/>
                <a:cs typeface="Times New Roman" panose="02020603050405020304" pitchFamily="18" charset="0"/>
              </a:rPr>
              <a:t>правила</a:t>
            </a:r>
            <a:r>
              <a:rPr lang="en-US" sz="1200" i="1" dirty="0" smtClean="0">
                <a:solidFill>
                  <a:schemeClr val="tx1"/>
                </a:solidFill>
                <a:latin typeface="Times New Roman" panose="02020603050405020304" pitchFamily="18" charset="0"/>
                <a:cs typeface="Times New Roman" panose="02020603050405020304" pitchFamily="18" charset="0"/>
              </a:rPr>
              <a:t> </a:t>
            </a:r>
            <a:r>
              <a:rPr lang="ru-RU" sz="1200" i="1" dirty="0">
                <a:solidFill>
                  <a:schemeClr val="tx1"/>
                </a:solidFill>
                <a:latin typeface="Times New Roman" panose="02020603050405020304" pitchFamily="18" charset="0"/>
                <a:cs typeface="Times New Roman" panose="02020603050405020304" pitchFamily="18" charset="0"/>
              </a:rPr>
              <a:t>оформления </a:t>
            </a:r>
            <a:r>
              <a:rPr lang="ru-RU" sz="1200" i="1" dirty="0" smtClean="0">
                <a:solidFill>
                  <a:schemeClr val="tx1"/>
                </a:solidFill>
                <a:latin typeface="Times New Roman" panose="02020603050405020304" pitchFamily="18" charset="0"/>
                <a:cs typeface="Times New Roman" panose="02020603050405020304" pitchFamily="18" charset="0"/>
              </a:rPr>
              <a:t>результатов</a:t>
            </a:r>
            <a:r>
              <a:rPr lang="en-US" sz="1200" i="1" dirty="0" smtClean="0">
                <a:solidFill>
                  <a:schemeClr val="tx1"/>
                </a:solidFill>
                <a:latin typeface="Times New Roman" panose="02020603050405020304" pitchFamily="18" charset="0"/>
                <a:cs typeface="Times New Roman" panose="02020603050405020304" pitchFamily="18" charset="0"/>
              </a:rPr>
              <a:t> </a:t>
            </a:r>
            <a:r>
              <a:rPr lang="ru-RU" sz="1200" i="1" dirty="0" smtClean="0">
                <a:solidFill>
                  <a:schemeClr val="tx1"/>
                </a:solidFill>
                <a:latin typeface="Times New Roman" panose="02020603050405020304" pitchFamily="18" charset="0"/>
                <a:cs typeface="Times New Roman" panose="02020603050405020304" pitchFamily="18" charset="0"/>
              </a:rPr>
              <a:t>контрольных и аналитических мероприятий</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
        <p:nvSpPr>
          <p:cNvPr id="65" name="Прямоугольник 64"/>
          <p:cNvSpPr/>
          <p:nvPr/>
        </p:nvSpPr>
        <p:spPr>
          <a:xfrm>
            <a:off x="5580112" y="3843046"/>
            <a:ext cx="3001222" cy="450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buFont typeface="Arial" panose="020B0604020202020204" pitchFamily="34" charset="0"/>
              <a:buChar char="•"/>
            </a:pPr>
            <a:r>
              <a:rPr lang="ru-RU" sz="1200" i="1" dirty="0" smtClean="0">
                <a:solidFill>
                  <a:schemeClr val="tx1"/>
                </a:solidFill>
                <a:latin typeface="Times New Roman" panose="02020603050405020304" pitchFamily="18" charset="0"/>
                <a:cs typeface="Times New Roman" panose="02020603050405020304" pitchFamily="18" charset="0"/>
              </a:rPr>
              <a:t>правила</a:t>
            </a:r>
            <a:r>
              <a:rPr lang="en-US" sz="1200" i="1" dirty="0" smtClean="0">
                <a:solidFill>
                  <a:schemeClr val="tx1"/>
                </a:solidFill>
                <a:latin typeface="Times New Roman" panose="02020603050405020304" pitchFamily="18" charset="0"/>
                <a:cs typeface="Times New Roman" panose="02020603050405020304" pitchFamily="18" charset="0"/>
              </a:rPr>
              <a:t> </a:t>
            </a:r>
            <a:r>
              <a:rPr lang="ru-RU" sz="1200" i="1" dirty="0">
                <a:solidFill>
                  <a:schemeClr val="tx1"/>
                </a:solidFill>
                <a:latin typeface="Times New Roman" panose="02020603050405020304" pitchFamily="18" charset="0"/>
                <a:cs typeface="Times New Roman" panose="02020603050405020304" pitchFamily="18" charset="0"/>
              </a:rPr>
              <a:t>реализации результатов контрольных и аналитических мероприятий</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
        <p:nvSpPr>
          <p:cNvPr id="66" name="Прямоугольник 65"/>
          <p:cNvSpPr/>
          <p:nvPr/>
        </p:nvSpPr>
        <p:spPr>
          <a:xfrm>
            <a:off x="5580112" y="4635134"/>
            <a:ext cx="3001222" cy="450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buFont typeface="Arial" panose="020B0604020202020204" pitchFamily="34" charset="0"/>
              <a:buChar char="•"/>
            </a:pPr>
            <a:r>
              <a:rPr lang="ru-RU" sz="1200" i="1" dirty="0" smtClean="0">
                <a:solidFill>
                  <a:schemeClr val="tx1"/>
                </a:solidFill>
                <a:latin typeface="Times New Roman" panose="02020603050405020304" pitchFamily="18" charset="0"/>
                <a:cs typeface="Times New Roman" panose="02020603050405020304" pitchFamily="18" charset="0"/>
              </a:rPr>
              <a:t>правила</a:t>
            </a:r>
            <a:r>
              <a:rPr lang="en-US" sz="1200" i="1" dirty="0" smtClean="0">
                <a:solidFill>
                  <a:schemeClr val="tx1"/>
                </a:solidFill>
                <a:latin typeface="Times New Roman" panose="02020603050405020304" pitchFamily="18" charset="0"/>
                <a:cs typeface="Times New Roman" panose="02020603050405020304" pitchFamily="18" charset="0"/>
              </a:rPr>
              <a:t> </a:t>
            </a:r>
            <a:r>
              <a:rPr lang="ru-RU" sz="1200" i="1" dirty="0">
                <a:solidFill>
                  <a:schemeClr val="tx1"/>
                </a:solidFill>
                <a:latin typeface="Times New Roman" panose="02020603050405020304" pitchFamily="18" charset="0"/>
                <a:cs typeface="Times New Roman" panose="02020603050405020304" pitchFamily="18" charset="0"/>
              </a:rPr>
              <a:t>контроля устранения выявленных нарушений и недостатков</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
        <p:nvSpPr>
          <p:cNvPr id="67" name="Прямоугольник 66"/>
          <p:cNvSpPr/>
          <p:nvPr/>
        </p:nvSpPr>
        <p:spPr>
          <a:xfrm>
            <a:off x="5580112" y="5445224"/>
            <a:ext cx="3001222" cy="450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marL="171450" indent="-171450">
              <a:buFont typeface="Arial" panose="020B0604020202020204" pitchFamily="34" charset="0"/>
              <a:buChar char="•"/>
            </a:pPr>
            <a:r>
              <a:rPr lang="ru-RU" sz="1200" i="1" dirty="0" smtClean="0">
                <a:solidFill>
                  <a:schemeClr val="tx1"/>
                </a:solidFill>
                <a:latin typeface="Times New Roman" panose="02020603050405020304" pitchFamily="18" charset="0"/>
                <a:cs typeface="Times New Roman" panose="02020603050405020304" pitchFamily="18" charset="0"/>
              </a:rPr>
              <a:t>правила</a:t>
            </a:r>
            <a:r>
              <a:rPr lang="en-US" sz="1200" i="1" dirty="0" smtClean="0">
                <a:solidFill>
                  <a:schemeClr val="tx1"/>
                </a:solidFill>
                <a:latin typeface="Times New Roman" panose="02020603050405020304" pitchFamily="18" charset="0"/>
                <a:cs typeface="Times New Roman" panose="02020603050405020304" pitchFamily="18" charset="0"/>
              </a:rPr>
              <a:t> </a:t>
            </a:r>
            <a:r>
              <a:rPr lang="ru-RU" sz="1200" i="1" dirty="0">
                <a:solidFill>
                  <a:schemeClr val="tx1"/>
                </a:solidFill>
                <a:latin typeface="Times New Roman" panose="02020603050405020304" pitchFamily="18" charset="0"/>
                <a:cs typeface="Times New Roman" panose="02020603050405020304" pitchFamily="18" charset="0"/>
              </a:rPr>
              <a:t>обеспечения контроля качества контрольной деятельности</a:t>
            </a:r>
            <a:endParaRPr lang="ru-RU" sz="1200" i="1" cap="smal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8296045"/>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Тема Office">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0.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1.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2.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3.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4.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5.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6.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7.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8.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19.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0.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3.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4.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5.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6.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7.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8.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9.xml><?xml version="1.0" encoding="utf-8"?>
<a:themeOverride xmlns:a="http://schemas.openxmlformats.org/drawingml/2006/main">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9093</TotalTime>
  <Words>2444</Words>
  <Application>Microsoft Macintosh PowerPoint</Application>
  <PresentationFormat>Экран (4:3)</PresentationFormat>
  <Paragraphs>388</Paragraphs>
  <Slides>26</Slides>
  <Notes>25</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Регламентация деятельности Федерального казначейства  по осуществлению внутреннего государственного контроля  и внутреннего аудита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vvnikolaev</dc:creator>
  <cp:lastModifiedBy>Mouse</cp:lastModifiedBy>
  <cp:revision>511</cp:revision>
  <cp:lastPrinted>2016-08-16T15:10:02Z</cp:lastPrinted>
  <dcterms:created xsi:type="dcterms:W3CDTF">2012-02-14T07:53:23Z</dcterms:created>
  <dcterms:modified xsi:type="dcterms:W3CDTF">2016-08-17T17:44:56Z</dcterms:modified>
</cp:coreProperties>
</file>