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9"/>
  </p:notesMasterIdLst>
  <p:sldIdLst>
    <p:sldId id="258" r:id="rId4"/>
    <p:sldId id="362" r:id="rId5"/>
    <p:sldId id="315" r:id="rId6"/>
    <p:sldId id="342" r:id="rId7"/>
    <p:sldId id="356" r:id="rId8"/>
    <p:sldId id="365" r:id="rId9"/>
    <p:sldId id="366" r:id="rId10"/>
    <p:sldId id="367" r:id="rId11"/>
    <p:sldId id="368" r:id="rId12"/>
    <p:sldId id="374" r:id="rId13"/>
    <p:sldId id="371" r:id="rId14"/>
    <p:sldId id="372" r:id="rId15"/>
    <p:sldId id="369" r:id="rId16"/>
    <p:sldId id="370" r:id="rId17"/>
    <p:sldId id="273" r:id="rId18"/>
  </p:sldIdLst>
  <p:sldSz cx="12192000" cy="6858000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D2DEEF"/>
    <a:srgbClr val="CFD5EA"/>
    <a:srgbClr val="E6E6E6"/>
    <a:srgbClr val="FEDEC6"/>
    <a:srgbClr val="BDD7EE"/>
    <a:srgbClr val="EAEFF7"/>
    <a:srgbClr val="4E9FBA"/>
    <a:srgbClr val="DB9731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811" autoAdjust="0"/>
  </p:normalViewPr>
  <p:slideViewPr>
    <p:cSldViewPr snapToGrid="0">
      <p:cViewPr>
        <p:scale>
          <a:sx n="100" d="100"/>
          <a:sy n="100" d="100"/>
        </p:scale>
        <p:origin x="978" y="-72"/>
      </p:cViewPr>
      <p:guideLst>
        <p:guide orient="horz" pos="39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20" y="0"/>
            <a:ext cx="2879619" cy="488791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4" tIns="44882" rIns="89764" bIns="448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9"/>
            <a:ext cx="5316220" cy="4399121"/>
          </a:xfrm>
          <a:prstGeom prst="rect">
            <a:avLst/>
          </a:prstGeom>
        </p:spPr>
        <p:txBody>
          <a:bodyPr vert="horz" lIns="89764" tIns="44882" rIns="89764" bIns="448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9"/>
            <a:ext cx="2879619" cy="488791"/>
          </a:xfrm>
          <a:prstGeom prst="rect">
            <a:avLst/>
          </a:prstGeom>
        </p:spPr>
        <p:txBody>
          <a:bodyPr vert="horz" lIns="89764" tIns="44882" rIns="89764" bIns="448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20" y="9285339"/>
            <a:ext cx="2879619" cy="488791"/>
          </a:xfrm>
          <a:prstGeom prst="rect">
            <a:avLst/>
          </a:prstGeom>
        </p:spPr>
        <p:txBody>
          <a:bodyPr vert="horz" lIns="89764" tIns="44882" rIns="89764" bIns="44882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51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17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088" y="733425"/>
            <a:ext cx="651510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763383" y="9284926"/>
            <a:ext cx="2880342" cy="4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1" tIns="46055" rIns="92111" bIns="4605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7480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17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89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20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0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1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8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8" y="3602041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6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8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9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7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79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0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17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3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04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7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3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7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8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02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1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97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45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73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6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42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6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3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9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5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8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2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4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6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7472385" y="5209558"/>
            <a:ext cx="3811980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</a:t>
            </a:r>
          </a:p>
          <a:p>
            <a:pPr eaLnBrk="1" hangingPunct="1"/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Л.Х.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012" y="2252541"/>
            <a:ext cx="10419908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ВККР АО в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полугодии 2018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17395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10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МЕЖДУНАРОДНОЙ ОЦЕНКЕ ЭФФЕКТИВНОСТИ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ПРОТИВОДЕЙСТВИЯ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ЛЕГАЛИЗАЦИИ (ОТМЫВАНИЯ)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ПОЛУЧЕННЫХ ПРЕСТУПНЫМ ПУТЕМ, И ФИНАНСИРОВАНИЯ ТЕРРОРИЗМА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384" y="914601"/>
            <a:ext cx="11461336" cy="738664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совместно с Минфином России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Росфинмониторингом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осуществляют подготовку к предстоящей оценке эффективности национальной системы ПОД/ФТ (противодействия отмыванию доходов, полученных преступным путем, 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финансированию терроризма) в области аудиторской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9529" y="3353740"/>
            <a:ext cx="11450107" cy="31960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показатели оценки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ФАТФ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аудиторской деятельности НР 3 и НР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529" y="2116049"/>
            <a:ext cx="11461336" cy="11866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 осуществляет деятельность Рабочая группа по вопросам вовлеченности аудиторских организаций в предстоящую оценку ФАТФ и соблюдения ими требований Федерального закона от 7 августа 2001 г. № 115-ФЗ «О противодействии легализации (отмыванию) доходов, полученных преступным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путем, 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терроризма» с целью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 организаций,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 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антиотмывочную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области ПОД/ФТ,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необходимых для успешного прохождения Российской Федерацией оценки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ФАТФ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955549" y="3701924"/>
            <a:ext cx="9834087" cy="201307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внесению изменений в статью 2 законопроекта «О внесении изменений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71 и 73 Федерального закона № 115-ФЗ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Согласованы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показателей оценки ФАТФ в области аудиторской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в части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категоризации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аудиторской деятельности по уровню риска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Проведена самооценка по показателям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ПОД/ФТ для аудиторских организаций и ревизоров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Минфина России и СРО аудиторов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Подготовлены предложения по критериям оценки аудиторами операций и сделок на предмет их осуществления 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легализации преступных доходов и финансированию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терроризма, ведется работа по подготовке Методических рекомендаций по осуществлению контроля за соблюдением аудиторскими организациями законодательства РФ в сфере ПОД/ФТ</a:t>
            </a:r>
          </a:p>
          <a:p>
            <a:pPr indent="360000"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и направлена в Минфин информация в части деятельности Федерального казначейства по Вопроснику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противодействия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легализации (отмыванию) доходов, полученных преступным путем, и финансированию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80487" y="1653265"/>
            <a:ext cx="2367196" cy="425513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44385" y="3856899"/>
            <a:ext cx="1421041" cy="177113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2017 г.</a:t>
            </a: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2017 г.</a:t>
            </a: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 2017 г.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2018 г</a:t>
            </a:r>
            <a:r>
              <a:rPr lang="ru-RU" sz="1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июня 2018 г.</a:t>
            </a:r>
            <a:endParaRPr lang="ru-RU" sz="1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44384" y="5790707"/>
            <a:ext cx="11445251" cy="1007422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342892" fontAlgn="ctr">
              <a:defRPr/>
            </a:pP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591" y="5790280"/>
            <a:ext cx="10757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892" font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снижению рисков ОД/ФТ</a:t>
            </a:r>
          </a:p>
          <a:p>
            <a:pPr marL="285750" indent="-2857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полученной в ходе ВККР АО</a:t>
            </a:r>
          </a:p>
          <a:p>
            <a:pPr marL="285750" indent="-2857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выявленных фактов несоблюдения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лицами и аудиторскими организациями требований законодательства в сфере ПОД/ФТ </a:t>
            </a:r>
          </a:p>
          <a:p>
            <a:pPr marL="285750" indent="-2857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выявленных нарушений в сфере ПОД/ФТ</a:t>
            </a:r>
          </a:p>
          <a:p>
            <a:pPr marL="285750" indent="-2857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органа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385" y="5809757"/>
            <a:ext cx="33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275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344383" y="4225009"/>
            <a:ext cx="11625943" cy="2326822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сведений 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лицом требований законодательства в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ПОД/ФТ, а также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нерассмотрение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возможных нарушений допущения непрерывности деятельности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наличия такой информации из внешних источников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нерассмотрении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аудитором такой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при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выявленных в ходе аудита нарушений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документы планирования специальных тестов в области ПОД/ФТ;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Неполучение надлежащих и достаточного характера аудиторских доказательств в ходе аудита в области соблюдения аудитором требований ПОД/ФТ (в том числе,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источников);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руководству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в целях выяснения наличия у них сведений о фактически совершенных или подозреваемых недобросовестных действиях, а также факторах риска в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Ненадлежащее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документальное оформление информации о фактах недобросовестных действий, которую аудитор довел до сведения руководства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и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установленных законодательством Российской Федерации, уполномоченных государственных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Ненадлежащее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выводов о соблюдении/несоблюдении требований в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11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494638" y="170327"/>
            <a:ext cx="8504263" cy="94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ПРОВЕРКА ТРЕБОВАНИЙ ЗАКОНОДАТЕЛЬСТВА РОССИЙСКОЙ ФЕДЕРАЦИИ 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ПРОТИВОДЕЙСТВИЯ ЛЕГАЛИЗАЦИИ (ОТМЫВАНИЯ) ДОХОДОВ, ПОЛУЧЕННЫХ ПРЕСТУПНЫМ ПУТЕМ, И ФИНАНСИРОВАНИЯ ТЕРРОРИЗМА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ВНЕШНЕГО КОНТРОЛЯ КАЧЕСТВА РАБОТЫ АУДИТОРСКИХ ОРГАНИЗАЦИЙ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383" y="1208046"/>
            <a:ext cx="11625943" cy="523220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в рамках осуществления внешнего контроля качества работы аудиторских организаций проводится,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проверка соблюдения аудиторской организацией требований законодательства Российской Федерации в области ПОД/ФТ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8831" y="1833910"/>
            <a:ext cx="2928110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</a:t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 декабря 2008 г. № 307-ФЗ</a:t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аудиторской деятельности», Стандарты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Кодекс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этики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3044" y="1852711"/>
            <a:ext cx="1987903" cy="106076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Минфина России в сфере ПОД/ФТ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9199" y="1845866"/>
            <a:ext cx="3122847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Внутрифирменные документы аудиторской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соблюдения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аудируемыми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лицами и самой аудиторской организацией требований ПОД/ФТ</a:t>
            </a:r>
          </a:p>
          <a:p>
            <a:pPr indent="36000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6"/>
          <p:cNvGrpSpPr>
            <a:grpSpLocks/>
          </p:cNvGrpSpPr>
          <p:nvPr/>
        </p:nvGrpSpPr>
        <p:grpSpPr bwMode="auto">
          <a:xfrm>
            <a:off x="344383" y="3135993"/>
            <a:ext cx="11654518" cy="394295"/>
            <a:chOff x="4621427" y="3253946"/>
            <a:chExt cx="3122140" cy="461225"/>
          </a:xfrm>
        </p:grpSpPr>
        <p:sp>
          <p:nvSpPr>
            <p:cNvPr id="25" name="Равнобедренный треугольник 24"/>
            <p:cNvSpPr/>
            <p:nvPr/>
          </p:nvSpPr>
          <p:spPr bwMode="auto">
            <a:xfrm rot="10800000">
              <a:off x="4636914" y="3459339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4621427" y="3253946"/>
              <a:ext cx="3106653" cy="311289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Выявлено нарушений</a:t>
              </a:r>
              <a:endPara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2911737"/>
              </p:ext>
            </p:extLst>
          </p:nvPr>
        </p:nvGraphicFramePr>
        <p:xfrm>
          <a:off x="1330859" y="3678033"/>
          <a:ext cx="9506137" cy="42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704"/>
                <a:gridCol w="1449093"/>
                <a:gridCol w="1651510"/>
                <a:gridCol w="1501372"/>
                <a:gridCol w="1643229"/>
                <a:gridCol w="1643229"/>
              </a:tblGrid>
              <a:tr h="2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</a:tr>
              <a:tr h="2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94594" y="1852711"/>
            <a:ext cx="2502595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документы, разрабатываемые Саморегулируемыми организациями аудиторов для своих членов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339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96"/>
            <a:ext cx="12193588" cy="558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41994" y="212455"/>
            <a:ext cx="8772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В </a:t>
            </a:r>
            <a:r>
              <a:rPr lang="ru-RU" sz="15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lang="ru-RU" sz="15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ЛЕГАЛИЗАЦИИ (ОТМЫВАНИЯ) ДОХОДОВ, </a:t>
            </a:r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</a:t>
            </a:r>
            <a:r>
              <a:rPr lang="ru-RU" sz="15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ПРЕСТУПНЫМ ПУТЕМ, И ФИНАНСИРОВАНИЯ </a:t>
            </a:r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  <a:r>
              <a:rPr lang="ru-RU" sz="1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  <a:endParaRPr lang="ru-RU" sz="1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430" y="1004015"/>
            <a:ext cx="11461687" cy="646331"/>
          </a:xfrm>
          <a:prstGeom prst="rect">
            <a:avLst/>
          </a:prstGeom>
          <a:solidFill>
            <a:srgbClr val="8497B0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23 апреля 2018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112-ФЗ «О внесении изменений в Федеральный закон «О противодействии легализации (отмыванию) доходов, полученных преступным путем, и финансированию терроризма» и статью 13 Федерального закона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аудиторской деятельности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79431" y="1643823"/>
            <a:ext cx="5263488" cy="563918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августа 2001 г.  № 115-ФЗ</a:t>
            </a:r>
            <a:b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легализации (отмыванию) доходов, полученных преступным путем, и финансированию терроризма»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79433" y="2199552"/>
            <a:ext cx="5263486" cy="172130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7.1 Права и обязанности иных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дополнена пунктом:</a:t>
            </a:r>
            <a:b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Аудиторские организации, индивидуальные аудиторы при оказании аудиторских услуг при наличии любых оснований полагать, что сделки или финансовые операции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могли или могут быть осуществлены в целях легализации (отмывания) доходов, полученных преступным путем, или финансирования терроризма, обязаны уведомить об этом уполномоченный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840627" y="1641129"/>
            <a:ext cx="6000489" cy="56630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 декабря 2008 г.</a:t>
            </a:r>
            <a:b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307-ФЗ «Об аудиторской деятельности»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40627" y="2206691"/>
            <a:ext cx="6000490" cy="171452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статьи 13 Права и обязанности аудиторской организации, индивидуального аудитора дополнена пунктом: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оказании аудиторских услуг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 организации обязаны: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…3.2 уведомлять о возникновении любых оснований полагать, что сделки или финансовые операции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могли или могут быть осуществлены в целях легализации (отмывания) доходов, полученных преступным путем, или финансирования терроризма, федеральный орган исполнительной власти, осуществляющий функции по выработке государственной политики и нормативно-правовому регулированию в сфере противодействия легализации (отмыванию) доходов, полученных преступным путем, и финансированию терроризма, в порядке, установленном Федеральным законом № 115-ФЗ </a:t>
            </a:r>
            <a:b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легализации (отмыванию) доходов, полученных преступным путем, и финансированию терроризма»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801055"/>
              </p:ext>
            </p:extLst>
          </p:nvPr>
        </p:nvGraphicFramePr>
        <p:xfrm>
          <a:off x="340996" y="4273804"/>
          <a:ext cx="11573522" cy="2549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3522"/>
              </a:tblGrid>
              <a:tr h="211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нарушений (недостатков)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 anchor="ctr">
                    <a:solidFill>
                      <a:srgbClr val="8497B0"/>
                    </a:solidFill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Неуведомление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органа исполнительной власти, осуществляющего функции по выработке государственной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политики 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нормативно-правовому регулированию в сфере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противодействия легализации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(отмыванию) доходов, полученных преступным путем, и финансированию терроризма, в порядке, установленном Федеральным законом от 7 августа 2001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 №115-ФЗ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противодействии легализации (отмыванию) доходов, полученных преступным путем, и финансированию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терроризма», 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возникновении любых оснований полагать, что сделки или финансовые операции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аудируемого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лица могли или могут быть осуществлены в целях легализации (отмывания) доходов, полученных преступным путем, или финансирования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терроризма (п. 3.2 ч. 2 ст. 13 Федерального закона № 307-ФЗ,                   ч. 2.1 ст. 7.1 Федерального закона № 115-ФЗ)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Сокрытие сведений о деловой репутации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бенефициарных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владельцев аудиторской организации, в том числе касающихся их привлечения к уголовной ответственности за умышленные преступления, либо вовлеченности в экстремистскую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 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(или) деятельность по легализации (отмыванию) доходов, полученных преступным путем, и финансированию терроризма, в том числе при вступлении в саморегулируемую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организацию аудиторов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при участи  в конкурсных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процедурах (ст. 6.1 Федерального закона № 115-ФЗ, ст. 18 Федерального закона № 307-ФЗ, п. 1.23, 1.24, 1.42, 1.43 Кодекса профессиональной этики аудиторов)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8959"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Сокрытие сведений о деловой репутации аудитора, в том числе являющегося руководителем или представителем коллегиального исполнительного органа аудиторской организации, касающихся его привлечения к уголовной ответственности за умышленные преступления, а также привлечения к уголовной ответственности за умышленные преступления, либо вовлеченности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экстремистскую деятельность  и (или) деятельность по легализации (отмыванию) доходов, полученных преступным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путем, 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финансированию терроризма при вступлении в саморегулируемую организацию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аудиторов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(с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 6.1 Федерального закона № 115-ФЗ, ст. 18 Федерального закона № 307-ФЗ, п. 1.23, 1.24, 1.42, 1.43 Кодекса профессиональной этики аудиторов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829"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Аудиторская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разгласила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 передачи в уполномоченный орган информации, указанной в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п.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ст. 7.1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Федерального закона №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115-ФЗ (ч. 4 ст. 7.1 Федерального закона № 115-ФЗ)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Аудиторская организация не осуществила регистрацию в личном кабинете уполномоченного органа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Росфинмониторинга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(ст. 7.1 Федерального закона № 115-ФЗ)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F15CBE-8FA7-4CDA-9848-8532FDDA4312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71304" y="3937686"/>
            <a:ext cx="2324796" cy="281890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6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492875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13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 defTabSz="1219170">
              <a:defRPr/>
            </a:pPr>
            <a:r>
              <a:rPr sz="1867" dirty="0">
                <a:solidFill>
                  <a:srgbClr val="4472C4">
                    <a:lumMod val="75000"/>
                  </a:srgbClr>
                </a:solidFill>
                <a:latin typeface="Open Sans Condensed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9453982"/>
              </p:ext>
            </p:extLst>
          </p:nvPr>
        </p:nvGraphicFramePr>
        <p:xfrm>
          <a:off x="162675" y="909878"/>
          <a:ext cx="8085976" cy="5838108"/>
        </p:xfrm>
        <a:graphic>
          <a:graphicData uri="http://schemas.openxmlformats.org/drawingml/2006/table">
            <a:tbl>
              <a:tblPr/>
              <a:tblGrid>
                <a:gridCol w="808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169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defTabSz="1219170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ПРЕДЛОЖЕНИЯ И РАЗРАБОТАНЫ ДОКУМЕНТЫ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marL="31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внесению изменений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Федерального закона «О государственном контроле (надзоре) и муниципальном контроле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Российской Федерации»(направлены в Минэкономразвития России 14 мата 2018 г.)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по вопросу формирования списка членов Международного форума независимых регуляторов аудиторской деятельности (</a:t>
                      </a: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областей профессиональной компетенции и квалификационных навыков их сотрудников в части осуществления надзорных функций (направлены в Минфин России 12 марта 2018 г.)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Доработанный с учетом замечаний и предложений Правового департамента Министерства финансов Российской Федерации проект Административного регламента исполнения Федеральным казначейством государственной функции по внешнему контролю качества работы аудиторских организаций (направлен в Минфин России 7 марта 2018 г., 18 мая 2018 года)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2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 об осуществлении Федеральным казначейством государственной функции по внешнему контролю качества работы аудиторских организаций, проводящих аудит бухгалтерской (финансовой) отчетности организаций, указанных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части 3 статьи 5 Федерального закона от 30 декабря 2008 г. № 307-ФЗ «Об аудиторской деятельности», за 2017 год (направлен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Минфин России  28 февраля 2018 г.)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6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формам НР3, НР4 (направлена в Минфин России 26 февраля 2018 г.)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совершенствованию законодательства Российской Федерации в части внесения изменений в Федеральный закон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 (направлены в Минфин России 15 февраля 2018 г.)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2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проект федерального закона «О внесении изменений в Уголовный кодекс Российской Федерации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статьи 31 и 151 Уголовно-процессуального кодекса Российской Федерации (в части установления уголовной ответственности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подписание, публикацию и раскрытие заведомо ложного аудиторского заключения)» (направлен </a:t>
                      </a:r>
                      <a:b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Минфин России 16 февраля 2018 г.)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Заполненный анкетный опрос по системам право применения в странах-членах Международного форума независимых регуляторов аудиторской деятельности (</a:t>
                      </a: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(направлен в Минфин России 12 февраля 2018 года)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7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 перечень документов и (или) информации, запрашиваемых и получаемых в рамках межведомственного информационного взаимодействия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37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Уточнение Классификатора нарушений и недостатков, выявляемых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ходе внешнего контроля качества работы аудиторских организаций, аудиторов в связи с изменениями нормативных правовых актов, регулирующих аудиторскую деятельность, обобщением правоприменительной практики, в том числе в части международных стандартов аудита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37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</a:rPr>
                        <a:t>Предложения по возможным критериям оценки аудиторами операций и сделок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Calibri"/>
                        </a:rPr>
                        <a:t>аудируемого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</a:rPr>
                        <a:t> лица на предмет </a:t>
                      </a:r>
                      <a:br>
                        <a:rPr lang="ru-RU" sz="105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</a:rPr>
                        <a:t>их осуществления в целях легализации преступных доходов и финансированию терроризм (направлены в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Calibri"/>
                        </a:rPr>
                        <a:t>Росфинмониторинг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br>
                        <a:rPr lang="ru-RU" sz="1050" baseline="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u-RU" sz="1050" baseline="0" dirty="0" smtClean="0">
                          <a:effectLst/>
                          <a:latin typeface="Times New Roman"/>
                          <a:ea typeface="Calibri"/>
                        </a:rPr>
                        <a:t>28 мая  2018 г.) </a:t>
                      </a:r>
                      <a:endParaRPr kumimoji="0" lang="ru-RU" alt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7819002"/>
              </p:ext>
            </p:extLst>
          </p:nvPr>
        </p:nvGraphicFramePr>
        <p:xfrm>
          <a:off x="8248650" y="890119"/>
          <a:ext cx="3810460" cy="5596147"/>
        </p:xfrm>
        <a:graphic>
          <a:graphicData uri="http://schemas.openxmlformats.org/drawingml/2006/table">
            <a:tbl>
              <a:tblPr/>
              <a:tblGrid>
                <a:gridCol w="381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502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1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режиме видеоконференции по проекту Соглашения об аудиторской деятельности на территории Евразийского экономического союза (6 февраля 2017 г.)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98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вовлеченности аудиторских организаций в предстоящую оценку ФАТФ и соблюдения ими требований Федерального закона от 7 августа 2001 г.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115-ФЗ «О противодействии легализации (отмыванию) доходов, полученных преступным путем,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финансированию терроризма» (13 марта 2018 г.)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Обучающий семинар проводимый оценщиками ФАТФ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 по 5 апреля 2018 г.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750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в рамках подготовки к 4 раунду взаимных оценок Группы разработки финансовых мер борьбы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отмыванием денег в г. Новосибирск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27 по 29 марта 2018 г.)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51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Семинар-тренинг «Мастерская идей» (г. Калининград,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 по 7 апреля 2018 г.)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51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 по итогам проведения внешнего контроля качества за 2017 год (г. Санкт-Петербург, 18 апреля 2018 г.)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8351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 «Внешний контроль качества аудиторской деятельности: проблемы и перспективы. Взаимодействие аудиторского сообщества с государственными органами»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(г. Москва, 24 апреля 2018 г.)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501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по вопросам совершенствования казначейских систем России и Узбекистана (г. Ташкент, с 23 по 27 апреля 2018 г.)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7481" y="92525"/>
            <a:ext cx="779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087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СОВЕРШЕНСТВОВАНИЮ НОРМАТИВНОГО ПРАВОВОГО РЕГУЛИРОВАНИЯ АУДИТОРСКОЙ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ПО ДАННОМУ НАПРАВЛЕНИЮ </a:t>
            </a:r>
          </a:p>
        </p:txBody>
      </p:sp>
    </p:spTree>
    <p:extLst>
      <p:ext uri="{BB962C8B-B14F-4D97-AF65-F5344CB8AC3E}">
        <p14:creationId xmlns="" xmlns:p14="http://schemas.microsoft.com/office/powerpoint/2010/main" val="878820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" y="48447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Box 101"/>
          <p:cNvSpPr txBox="1">
            <a:spLocks noChangeArrowheads="1"/>
          </p:cNvSpPr>
          <p:nvPr/>
        </p:nvSpPr>
        <p:spPr bwMode="auto">
          <a:xfrm>
            <a:off x="4310718" y="345130"/>
            <a:ext cx="7487241" cy="36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0" tIns="38871" rIns="77740" bIns="3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18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ДЕЯТЕЛЬНОСТИ НА 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0080" y="1133967"/>
            <a:ext cx="10486385" cy="57811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запланированных мероприятий Стратегической карты на 2018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0163" y="2744771"/>
            <a:ext cx="10493172" cy="83574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нормативной правовой базы в целях уменьшения количества недобросовестных участников рынка аудиторских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0080" y="1881895"/>
            <a:ext cx="10446125" cy="683791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качества и результативности ВККР АО на высоком уровне, в том числе посредством применения риск-ориентированного подхода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0163" y="3765869"/>
            <a:ext cx="10493172" cy="90267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взаимодействия с органами государственной власти и СРО аудиторов по вопросам внешнего контроля качества работы аудиторских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40079" y="4954599"/>
            <a:ext cx="10446125" cy="1437531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регуляторами стран Евразийского экономического союза, Международным форумом независимых регуляторов аудиторской деятельности (IFIAR), изучение  международного опыта и внедрение ведущих достижений зарубежной практики в области внешнего контроля качества аудиторской деятельности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87345" y="6473011"/>
            <a:ext cx="504657" cy="365125"/>
          </a:xfrm>
        </p:spPr>
        <p:txBody>
          <a:bodyPr/>
          <a:lstStyle/>
          <a:p>
            <a:pPr>
              <a:defRPr/>
            </a:pPr>
            <a:r>
              <a:rPr lang="ru-RU" sz="1467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67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7" name="Группа 143">
            <a:extLst>
              <a:ext uri="{FF2B5EF4-FFF2-40B4-BE49-F238E27FC236}">
                <a16:creationId xmlns:a16="http://schemas.microsoft.com/office/drawing/2014/main" xmlns="" id="{53F808DF-9DD4-4B97-A6C8-4C235F9399FF}"/>
              </a:ext>
            </a:extLst>
          </p:cNvPr>
          <p:cNvGrpSpPr/>
          <p:nvPr/>
        </p:nvGrpSpPr>
        <p:grpSpPr>
          <a:xfrm>
            <a:off x="513690" y="1133968"/>
            <a:ext cx="714399" cy="568567"/>
            <a:chOff x="1279869" y="1230573"/>
            <a:chExt cx="523052" cy="567670"/>
          </a:xfrm>
          <a:solidFill>
            <a:srgbClr val="8497B0"/>
          </a:solidFill>
        </p:grpSpPr>
        <p:cxnSp>
          <p:nvCxnSpPr>
            <p:cNvPr id="178" name="Прямая со стрелкой 177">
              <a:extLst>
                <a:ext uri="{FF2B5EF4-FFF2-40B4-BE49-F238E27FC236}">
                  <a16:creationId xmlns:a16="http://schemas.microsoft.com/office/drawing/2014/main" xmlns="" id="{3A8C9349-3F9D-4075-BE11-7BE56F18626F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xmlns="" id="{084C81FF-D4D5-45B4-A094-E91F31F04DB6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180" name="Группа 109">
              <a:extLst>
                <a:ext uri="{FF2B5EF4-FFF2-40B4-BE49-F238E27FC236}">
                  <a16:creationId xmlns:a16="http://schemas.microsoft.com/office/drawing/2014/main" xmlns="" id="{B848D6B0-9F5C-4BE0-B3AA-B1700B38146F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567670"/>
              <a:chOff x="1279869" y="1230573"/>
              <a:chExt cx="523052" cy="567670"/>
            </a:xfrm>
            <a:grpFill/>
          </p:grpSpPr>
          <p:sp>
            <p:nvSpPr>
              <p:cNvPr id="181" name="Прямоугольник 180">
                <a:extLst>
                  <a:ext uri="{FF2B5EF4-FFF2-40B4-BE49-F238E27FC236}">
                    <a16:creationId xmlns:a16="http://schemas.microsoft.com/office/drawing/2014/main" xmlns="" id="{5F0DC443-D6AA-421B-A7CE-CE9EC61A309B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56767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68" tIns="51835" rIns="103668" bIns="51835" anchor="ctr"/>
              <a:lstStyle/>
              <a:p>
                <a:pPr defTabSz="914377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67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183" name="Прямая со стрелкой 182">
                <a:extLst>
                  <a:ext uri="{FF2B5EF4-FFF2-40B4-BE49-F238E27FC236}">
                    <a16:creationId xmlns:a16="http://schemas.microsoft.com/office/drawing/2014/main" xmlns="" id="{E51BD6C3-AA6D-49CA-BCE8-51A939E728F7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Группа 143">
            <a:extLst>
              <a:ext uri="{FF2B5EF4-FFF2-40B4-BE49-F238E27FC236}">
                <a16:creationId xmlns:a16="http://schemas.microsoft.com/office/drawing/2014/main" xmlns="" id="{413A15BC-BC78-46B1-9CD0-090B74252133}"/>
              </a:ext>
            </a:extLst>
          </p:cNvPr>
          <p:cNvGrpSpPr/>
          <p:nvPr/>
        </p:nvGrpSpPr>
        <p:grpSpPr>
          <a:xfrm>
            <a:off x="513690" y="1881895"/>
            <a:ext cx="714399" cy="700742"/>
            <a:chOff x="1279869" y="1199557"/>
            <a:chExt cx="523052" cy="641086"/>
          </a:xfrm>
          <a:solidFill>
            <a:srgbClr val="8497B0"/>
          </a:solidFill>
        </p:grpSpPr>
        <p:cxnSp>
          <p:nvCxnSpPr>
            <p:cNvPr id="186" name="Прямая со стрелкой 185">
              <a:extLst>
                <a:ext uri="{FF2B5EF4-FFF2-40B4-BE49-F238E27FC236}">
                  <a16:creationId xmlns:a16="http://schemas.microsoft.com/office/drawing/2014/main" xmlns="" id="{38820039-5121-43F4-AA9C-759A34290F2B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xmlns="" id="{DF9EC0A5-053D-43D6-AAC8-C09BA39CBEE6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188" name="Группа 109">
              <a:extLst>
                <a:ext uri="{FF2B5EF4-FFF2-40B4-BE49-F238E27FC236}">
                  <a16:creationId xmlns:a16="http://schemas.microsoft.com/office/drawing/2014/main" xmlns="" id="{C1A54CC5-CC42-4C5C-B480-D48F66C3E3E3}"/>
                </a:ext>
              </a:extLst>
            </p:cNvPr>
            <p:cNvGrpSpPr/>
            <p:nvPr/>
          </p:nvGrpSpPr>
          <p:grpSpPr>
            <a:xfrm>
              <a:off x="1279869" y="1199557"/>
              <a:ext cx="523052" cy="641086"/>
              <a:chOff x="1279869" y="1199557"/>
              <a:chExt cx="523052" cy="641086"/>
            </a:xfrm>
            <a:grpFill/>
          </p:grpSpPr>
          <p:sp>
            <p:nvSpPr>
              <p:cNvPr id="189" name="Прямоугольник 188">
                <a:extLst>
                  <a:ext uri="{FF2B5EF4-FFF2-40B4-BE49-F238E27FC236}">
                    <a16:creationId xmlns:a16="http://schemas.microsoft.com/office/drawing/2014/main" xmlns="" id="{C8B5AAF0-F383-47FB-A87A-CA6887670180}"/>
                  </a:ext>
                </a:extLst>
              </p:cNvPr>
              <p:cNvSpPr/>
              <p:nvPr/>
            </p:nvSpPr>
            <p:spPr bwMode="auto">
              <a:xfrm>
                <a:off x="1279869" y="1199557"/>
                <a:ext cx="523052" cy="641086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68" tIns="51835" rIns="103668" bIns="51835" anchor="ctr"/>
              <a:lstStyle/>
              <a:p>
                <a:pPr defTabSz="914377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67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191" name="Прямая со стрелкой 190">
                <a:extLst>
                  <a:ext uri="{FF2B5EF4-FFF2-40B4-BE49-F238E27FC236}">
                    <a16:creationId xmlns:a16="http://schemas.microsoft.com/office/drawing/2014/main" xmlns="" id="{077E2871-A8A9-492E-8BC1-54204A0863D3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Группа 143">
            <a:extLst>
              <a:ext uri="{FF2B5EF4-FFF2-40B4-BE49-F238E27FC236}">
                <a16:creationId xmlns:a16="http://schemas.microsoft.com/office/drawing/2014/main" xmlns="" id="{9D14A7C7-8DDA-4CAD-93A5-0CC861911981}"/>
              </a:ext>
            </a:extLst>
          </p:cNvPr>
          <p:cNvGrpSpPr/>
          <p:nvPr/>
        </p:nvGrpSpPr>
        <p:grpSpPr>
          <a:xfrm>
            <a:off x="513689" y="2744772"/>
            <a:ext cx="681503" cy="851515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194" name="Прямая со стрелкой 193">
              <a:extLst>
                <a:ext uri="{FF2B5EF4-FFF2-40B4-BE49-F238E27FC236}">
                  <a16:creationId xmlns:a16="http://schemas.microsoft.com/office/drawing/2014/main" xmlns="" id="{994A00BE-6355-430D-8579-84BCA31C313E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xmlns="" id="{5A89FF3C-2BD8-49BB-BB3C-881AE2E268B3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196" name="Группа 109">
              <a:extLst>
                <a:ext uri="{FF2B5EF4-FFF2-40B4-BE49-F238E27FC236}">
                  <a16:creationId xmlns:a16="http://schemas.microsoft.com/office/drawing/2014/main" xmlns="" id="{05E77F49-0B65-4DC0-81CD-BD06466FF46D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197" name="Прямоугольник 196">
                <a:extLst>
                  <a:ext uri="{FF2B5EF4-FFF2-40B4-BE49-F238E27FC236}">
                    <a16:creationId xmlns:a16="http://schemas.microsoft.com/office/drawing/2014/main" xmlns="" id="{F1C6F367-2F42-4947-8F30-529A0E722DB5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68" tIns="51835" rIns="103668" bIns="51835" anchor="ctr"/>
              <a:lstStyle/>
              <a:p>
                <a:pPr defTabSz="914377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67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198" name="Группа 107">
                <a:extLst>
                  <a:ext uri="{FF2B5EF4-FFF2-40B4-BE49-F238E27FC236}">
                    <a16:creationId xmlns:a16="http://schemas.microsoft.com/office/drawing/2014/main" xmlns="" id="{69C87392-16E3-4C21-A960-BC4FE54200F8}"/>
                  </a:ext>
                </a:extLst>
              </p:cNvPr>
              <p:cNvGrpSpPr/>
              <p:nvPr/>
            </p:nvGrpSpPr>
            <p:grpSpPr>
              <a:xfrm>
                <a:off x="1419354" y="1415685"/>
                <a:ext cx="255816" cy="227636"/>
                <a:chOff x="1419354" y="1415685"/>
                <a:chExt cx="255816" cy="227636"/>
              </a:xfrm>
              <a:grpFill/>
            </p:grpSpPr>
            <p:cxnSp>
              <p:nvCxnSpPr>
                <p:cNvPr id="199" name="Прямая со стрелкой 198">
                  <a:extLst>
                    <a:ext uri="{FF2B5EF4-FFF2-40B4-BE49-F238E27FC236}">
                      <a16:creationId xmlns:a16="http://schemas.microsoft.com/office/drawing/2014/main" xmlns="" id="{97DD139B-F8D8-43F2-B0E6-D0ECAEEC873B}"/>
                    </a:ext>
                  </a:extLst>
                </p:cNvPr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grpFill/>
                <a:ln w="25400">
                  <a:solidFill>
                    <a:schemeClr val="bg1"/>
                  </a:solidFill>
                  <a:tailEnd type="arrow"/>
                </a:ln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Овал 199">
                  <a:extLst>
                    <a:ext uri="{FF2B5EF4-FFF2-40B4-BE49-F238E27FC236}">
                      <a16:creationId xmlns:a16="http://schemas.microsoft.com/office/drawing/2014/main" xmlns="" id="{F802A356-80C2-404E-99EC-01F3DBE142EF}"/>
                    </a:ext>
                  </a:extLst>
                </p:cNvPr>
                <p:cNvSpPr/>
                <p:nvPr/>
              </p:nvSpPr>
              <p:spPr bwMode="auto">
                <a:xfrm>
                  <a:off x="1419354" y="1415685"/>
                  <a:ext cx="255816" cy="227636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67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01" name="Группа 143">
            <a:extLst>
              <a:ext uri="{FF2B5EF4-FFF2-40B4-BE49-F238E27FC236}">
                <a16:creationId xmlns:a16="http://schemas.microsoft.com/office/drawing/2014/main" xmlns="" id="{B1486ADD-F7BC-4015-B43C-ED09580AEEC3}"/>
              </a:ext>
            </a:extLst>
          </p:cNvPr>
          <p:cNvGrpSpPr/>
          <p:nvPr/>
        </p:nvGrpSpPr>
        <p:grpSpPr>
          <a:xfrm>
            <a:off x="513690" y="3754416"/>
            <a:ext cx="648606" cy="924222"/>
            <a:chOff x="1279869" y="1191057"/>
            <a:chExt cx="523052" cy="665265"/>
          </a:xfrm>
          <a:solidFill>
            <a:srgbClr val="8497B0"/>
          </a:solidFill>
        </p:grpSpPr>
        <p:cxnSp>
          <p:nvCxnSpPr>
            <p:cNvPr id="202" name="Прямая со стрелкой 201">
              <a:extLst>
                <a:ext uri="{FF2B5EF4-FFF2-40B4-BE49-F238E27FC236}">
                  <a16:creationId xmlns:a16="http://schemas.microsoft.com/office/drawing/2014/main" xmlns="" id="{2652DE94-75B2-43D6-AE80-B129EF4B0C6E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Овал 202">
              <a:extLst>
                <a:ext uri="{FF2B5EF4-FFF2-40B4-BE49-F238E27FC236}">
                  <a16:creationId xmlns:a16="http://schemas.microsoft.com/office/drawing/2014/main" xmlns="" id="{134B247C-1EB1-4E18-A10A-3D7781B76220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204" name="Группа 109">
              <a:extLst>
                <a:ext uri="{FF2B5EF4-FFF2-40B4-BE49-F238E27FC236}">
                  <a16:creationId xmlns:a16="http://schemas.microsoft.com/office/drawing/2014/main" xmlns="" id="{D2753C8B-4731-42FF-9DB0-266FE5BFF904}"/>
                </a:ext>
              </a:extLst>
            </p:cNvPr>
            <p:cNvGrpSpPr/>
            <p:nvPr/>
          </p:nvGrpSpPr>
          <p:grpSpPr>
            <a:xfrm>
              <a:off x="1279869" y="1191057"/>
              <a:ext cx="523052" cy="665265"/>
              <a:chOff x="1279869" y="1191057"/>
              <a:chExt cx="523052" cy="665265"/>
            </a:xfrm>
            <a:grpFill/>
          </p:grpSpPr>
          <p:sp>
            <p:nvSpPr>
              <p:cNvPr id="205" name="Прямоугольник 204">
                <a:extLst>
                  <a:ext uri="{FF2B5EF4-FFF2-40B4-BE49-F238E27FC236}">
                    <a16:creationId xmlns:a16="http://schemas.microsoft.com/office/drawing/2014/main" xmlns="" id="{9837F5E1-F7E1-4733-BB04-613DA11BC801}"/>
                  </a:ext>
                </a:extLst>
              </p:cNvPr>
              <p:cNvSpPr/>
              <p:nvPr/>
            </p:nvSpPr>
            <p:spPr bwMode="auto">
              <a:xfrm>
                <a:off x="1279869" y="1191057"/>
                <a:ext cx="523052" cy="66526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68" tIns="51835" rIns="103668" bIns="51835" anchor="ctr"/>
              <a:lstStyle/>
              <a:p>
                <a:pPr defTabSz="914377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67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207" name="Прямая со стрелкой 206">
                <a:extLst>
                  <a:ext uri="{FF2B5EF4-FFF2-40B4-BE49-F238E27FC236}">
                    <a16:creationId xmlns:a16="http://schemas.microsoft.com/office/drawing/2014/main" xmlns="" id="{2DFA7B07-1454-4FDB-B7E5-BBF24F09A942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" name="Группа 143">
            <a:extLst>
              <a:ext uri="{FF2B5EF4-FFF2-40B4-BE49-F238E27FC236}">
                <a16:creationId xmlns:a16="http://schemas.microsoft.com/office/drawing/2014/main" xmlns="" id="{5D48C377-1A85-48D2-943F-1EECA21B82D6}"/>
              </a:ext>
            </a:extLst>
          </p:cNvPr>
          <p:cNvGrpSpPr/>
          <p:nvPr/>
        </p:nvGrpSpPr>
        <p:grpSpPr>
          <a:xfrm>
            <a:off x="513689" y="4954599"/>
            <a:ext cx="714400" cy="1437532"/>
            <a:chOff x="1279869" y="1230573"/>
            <a:chExt cx="566701" cy="797525"/>
          </a:xfrm>
          <a:solidFill>
            <a:srgbClr val="8497B0"/>
          </a:solidFill>
        </p:grpSpPr>
        <p:cxnSp>
          <p:nvCxnSpPr>
            <p:cNvPr id="226" name="Прямая со стрелкой 225">
              <a:extLst>
                <a:ext uri="{FF2B5EF4-FFF2-40B4-BE49-F238E27FC236}">
                  <a16:creationId xmlns:a16="http://schemas.microsoft.com/office/drawing/2014/main" xmlns="" id="{9F8B188D-18B4-4615-85E8-DF269AAD6B12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Овал 226">
              <a:extLst>
                <a:ext uri="{FF2B5EF4-FFF2-40B4-BE49-F238E27FC236}">
                  <a16:creationId xmlns:a16="http://schemas.microsoft.com/office/drawing/2014/main" xmlns="" id="{414AF32A-9A83-43C7-A441-BCB7F194D88E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228" name="Группа 109">
              <a:extLst>
                <a:ext uri="{FF2B5EF4-FFF2-40B4-BE49-F238E27FC236}">
                  <a16:creationId xmlns:a16="http://schemas.microsoft.com/office/drawing/2014/main" xmlns="" id="{2364CAE6-6D8B-4D20-AABD-64FC08250EBC}"/>
                </a:ext>
              </a:extLst>
            </p:cNvPr>
            <p:cNvGrpSpPr/>
            <p:nvPr/>
          </p:nvGrpSpPr>
          <p:grpSpPr>
            <a:xfrm>
              <a:off x="1279869" y="1230573"/>
              <a:ext cx="566701" cy="797525"/>
              <a:chOff x="1279869" y="1230573"/>
              <a:chExt cx="566701" cy="797525"/>
            </a:xfrm>
            <a:grpFill/>
          </p:grpSpPr>
          <p:sp>
            <p:nvSpPr>
              <p:cNvPr id="229" name="Прямоугольник 228">
                <a:extLst>
                  <a:ext uri="{FF2B5EF4-FFF2-40B4-BE49-F238E27FC236}">
                    <a16:creationId xmlns:a16="http://schemas.microsoft.com/office/drawing/2014/main" xmlns="" id="{449A6B86-95D4-45C1-8212-DB12F6347591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66701" cy="79752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668" tIns="51835" rIns="103668" bIns="51835" anchor="ctr"/>
              <a:lstStyle/>
              <a:p>
                <a:pPr defTabSz="914377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67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231" name="Прямая со стрелкой 230">
                <a:extLst>
                  <a:ext uri="{FF2B5EF4-FFF2-40B4-BE49-F238E27FC236}">
                    <a16:creationId xmlns:a16="http://schemas.microsoft.com/office/drawing/2014/main" xmlns="" id="{58D05C0F-B921-478E-8066-15520E40BC67}"/>
                  </a:ext>
                </a:extLst>
              </p:cNvPr>
              <p:cNvCxnSpPr/>
              <p:nvPr/>
            </p:nvCxnSpPr>
            <p:spPr bwMode="auto">
              <a:xfrm flipV="1">
                <a:off x="1567448" y="1621790"/>
                <a:ext cx="43570" cy="39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730778" y="1271940"/>
            <a:ext cx="297963" cy="289196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717138" y="2044080"/>
            <a:ext cx="297963" cy="289196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704203" y="4055093"/>
            <a:ext cx="297963" cy="289196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692287" y="5528767"/>
            <a:ext cx="297963" cy="289196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41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5"/>
            <a:ext cx="10515601" cy="784225"/>
          </a:xfrm>
          <a:prstGeom prst="rect">
            <a:avLst/>
          </a:prstGeom>
        </p:spPr>
        <p:txBody>
          <a:bodyPr lIns="91440" tIns="45720" rIns="91440" bIns="4572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None/>
            </a:pPr>
            <a:r>
              <a:rPr lang="ru-RU" sz="5067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301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546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6725" y="6538917"/>
            <a:ext cx="340651" cy="319083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181078" y="783679"/>
            <a:ext cx="7820421" cy="139581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tabLst>
                <a:tab pos="21590" algn="l"/>
                <a:tab pos="201930" algn="l"/>
              </a:tabLs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2017 году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квартале 2018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типовых нарушениях, выявляемых в ходе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78354" y="2213632"/>
            <a:ext cx="7823145" cy="144444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2018 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250828"/>
            <a:ext cx="7903029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СОВЕТА ПО ОРГАНИЗАЦИИ ВНЕШНЕГО КОНТРОЛЯ КАЧЕСТВА НА 2018 ГОД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3" cstate="print"/>
          <a:srcRect l="27895" t="72600" r="45326" b="18979"/>
          <a:stretch/>
        </p:blipFill>
        <p:spPr bwMode="auto">
          <a:xfrm>
            <a:off x="104775" y="5218746"/>
            <a:ext cx="3905250" cy="782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 bwMode="auto">
          <a:xfrm>
            <a:off x="4168828" y="3705224"/>
            <a:ext cx="7832671" cy="176212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21590" algn="l"/>
                <a:tab pos="20193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Третье заседание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за 9 месяцев 2018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стратегии дальнейшего развития аудиторской деятельности в Российской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Федерации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181078" y="5507989"/>
            <a:ext cx="7820422" cy="122400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ВККР АО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2018 году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аудиторов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работы Совета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внешнего контроля качества работы аудиторских организаций на 2019 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96" t="59208" r="33437" b="12264"/>
          <a:stretch/>
        </p:blipFill>
        <p:spPr bwMode="auto">
          <a:xfrm>
            <a:off x="22546" y="2595215"/>
            <a:ext cx="4069708" cy="22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83" t="1984" r="1117" b="74203"/>
          <a:stretch/>
        </p:blipFill>
        <p:spPr bwMode="auto">
          <a:xfrm>
            <a:off x="104772" y="959544"/>
            <a:ext cx="3987479" cy="1607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0231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9596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48276" y="171520"/>
            <a:ext cx="6781800" cy="1070683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ФЕДЕРАЛЬНЫМ КАЗНАЧЕЙСТВОМ ФУНКЦИИ ПО ВНЕШНЕМУ КОНТРОЛЮ КАЧЕСТВА РАБОТЫ АУДИТОРСКИХ ОРГАНИЗАЦИЙ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2012-2018 ГОДАХ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6686992"/>
              </p:ext>
            </p:extLst>
          </p:nvPr>
        </p:nvGraphicFramePr>
        <p:xfrm>
          <a:off x="194133" y="872580"/>
          <a:ext cx="11802148" cy="3881859"/>
        </p:xfrm>
        <a:graphic>
          <a:graphicData uri="http://schemas.openxmlformats.org/drawingml/2006/table">
            <a:tbl>
              <a:tblPr/>
              <a:tblGrid>
                <a:gridCol w="561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0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23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9912"/>
              </a:tblGrid>
              <a:tr h="29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02.07.2018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запланированных проверок на очередной год 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внешних проверок, в том числе: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аудиторских организаций, в отношении которых применены меры воздействия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решений о применении мер воздействия в виде: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предупреждений о недопустимости нарушения требований Федерального закона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деятельности», стандартов аудиторской деятельности, правил независимости аудиторов и аудиторских организаций, кодекса профессиональной этики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предписаний, обязывающих аудиторские организации устранить выявленные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внешних проверок нарушения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 приостановлении членства аудиторской организации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об исключении сведений  аудиторской организации из саморегулируемой организации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составленных протоколов об административных правонарушениях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19.4.1 КоАП РФ (уклонение от проведения внешних проверок)</a:t>
                      </a:r>
                    </a:p>
                  </a:txBody>
                  <a:tcPr marL="58465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19.5 КоАП РФ (невыполнение в законный срок предписания, обязывающего устранить выявленные по результатам внешней проверки нарушения)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19.7 КоАП РФ (предоставление сведений (информации) в неполном объеме или искаженном виде)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5095665"/>
              </p:ext>
            </p:extLst>
          </p:nvPr>
        </p:nvGraphicFramePr>
        <p:xfrm>
          <a:off x="194133" y="4759326"/>
          <a:ext cx="11802148" cy="2033151"/>
        </p:xfrm>
        <a:graphic>
          <a:graphicData uri="http://schemas.openxmlformats.org/drawingml/2006/table">
            <a:tbl>
              <a:tblPr/>
              <a:tblGrid>
                <a:gridCol w="561409"/>
                <a:gridCol w="4340333"/>
                <a:gridCol w="1209675"/>
                <a:gridCol w="761075"/>
                <a:gridCol w="701336"/>
                <a:gridCol w="665825"/>
                <a:gridCol w="790113"/>
                <a:gridCol w="772357"/>
                <a:gridCol w="790113"/>
                <a:gridCol w="1209912"/>
              </a:tblGrid>
              <a:tr h="24464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показателей Государственной программы Российской Федерации «Управление государственными финансами и регулирование финансовых рынков»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446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Результативность внешних проверок качества работы аудиторских организаций, с учетом риск-ориентированного подхода к планированию и назначению контрольных мероприятий (показатель 7.6)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85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51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Качество результатов внешних проверок качества работы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7.7)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31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51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проверенных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7.8)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151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1020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91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4" name="Прямая соединительная линия 263"/>
          <p:cNvCxnSpPr/>
          <p:nvPr/>
        </p:nvCxnSpPr>
        <p:spPr>
          <a:xfrm>
            <a:off x="503582" y="2930426"/>
            <a:ext cx="2577717" cy="78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Прямоугольник 262"/>
          <p:cNvSpPr/>
          <p:nvPr/>
        </p:nvSpPr>
        <p:spPr>
          <a:xfrm>
            <a:off x="3744039" y="78179"/>
            <a:ext cx="8340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 ПРИНЯТЫХ  РЕШЕНИЙ О ПРИМЕНЕНИИ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 ВОЗДЕЙСТВИЯ К АУДИТОРСКИМ ОРГАНИЗАЦИЯМ, НАРУШИВШИМ ТРЕБОВАНИЯ ЗАКОНОДАТЕЛЬСТВА 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2012 – 2018 ГОДАХ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33822" y="3771265"/>
            <a:ext cx="366990" cy="209013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Open Sans Condensed Light" pitchFamily="34" charset="0"/>
              <a:ea typeface="Open Sans" pitchFamily="34" charset="0"/>
              <a:cs typeface="Open Sans" pitchFamily="34" charset="0"/>
            </a:endParaRP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Open Sans Condensed Light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" name="Группа 124"/>
          <p:cNvGrpSpPr/>
          <p:nvPr/>
        </p:nvGrpSpPr>
        <p:grpSpPr>
          <a:xfrm>
            <a:off x="448355" y="761576"/>
            <a:ext cx="11068940" cy="3045604"/>
            <a:chOff x="514546" y="1447877"/>
            <a:chExt cx="10749498" cy="4751887"/>
          </a:xfrm>
        </p:grpSpPr>
        <p:grpSp>
          <p:nvGrpSpPr>
            <p:cNvPr id="3" name="Группа 120"/>
            <p:cNvGrpSpPr/>
            <p:nvPr/>
          </p:nvGrpSpPr>
          <p:grpSpPr>
            <a:xfrm>
              <a:off x="528411" y="1601807"/>
              <a:ext cx="5091339" cy="2502527"/>
              <a:chOff x="528411" y="1601807"/>
              <a:chExt cx="5091339" cy="2502527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541690" y="1732208"/>
                <a:ext cx="605" cy="2156516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547090" y="3873250"/>
                <a:ext cx="5072660" cy="14005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41690" y="3501531"/>
                <a:ext cx="5071232" cy="1595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48519" y="3138023"/>
                <a:ext cx="5071231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48519" y="2766977"/>
                <a:ext cx="5071231" cy="68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48519" y="2404433"/>
                <a:ext cx="5071230" cy="231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604166" y="3267642"/>
                <a:ext cx="543380" cy="616660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87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284146" y="2547733"/>
                <a:ext cx="530842" cy="1339522"/>
              </a:xfrm>
              <a:prstGeom prst="rect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181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027293" y="2349293"/>
                <a:ext cx="549003" cy="1546556"/>
              </a:xfrm>
              <a:prstGeom prst="rect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209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815343" y="2798972"/>
                <a:ext cx="523927" cy="1078301"/>
              </a:xfrm>
              <a:prstGeom prst="rect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149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926699" y="1601807"/>
                <a:ext cx="4318161" cy="568662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1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Предупреждения о недопустимости нарушений требований законодательства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8411" y="3880252"/>
                <a:ext cx="699990" cy="224082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2012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22460" y="3902901"/>
                <a:ext cx="690021" cy="20143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2013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998130" y="3868939"/>
                <a:ext cx="646414" cy="22377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729937" y="3902901"/>
                <a:ext cx="691577" cy="20143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872467" y="2083642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85%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138897" y="2275538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69%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612956" y="2507122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78%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638" y="2986813"/>
                <a:ext cx="727718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84%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Группа 122"/>
            <p:cNvGrpSpPr/>
            <p:nvPr/>
          </p:nvGrpSpPr>
          <p:grpSpPr>
            <a:xfrm>
              <a:off x="6154241" y="1447877"/>
              <a:ext cx="5104046" cy="2720355"/>
              <a:chOff x="6154241" y="1447877"/>
              <a:chExt cx="5104046" cy="2720355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 flipH="1" flipV="1">
                <a:off x="6180226" y="1720714"/>
                <a:ext cx="605" cy="2156516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6185626" y="3861756"/>
                <a:ext cx="5072660" cy="14005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187055" y="3485578"/>
                <a:ext cx="5071231" cy="1595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6187055" y="3122571"/>
                <a:ext cx="5071231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187055" y="2755483"/>
                <a:ext cx="5071232" cy="68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6187055" y="2392939"/>
                <a:ext cx="5071231" cy="231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/>
              <p:cNvSpPr/>
              <p:nvPr/>
            </p:nvSpPr>
            <p:spPr>
              <a:xfrm>
                <a:off x="6266338" y="3551438"/>
                <a:ext cx="563997" cy="335817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963517" y="2495801"/>
                <a:ext cx="577158" cy="1382381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7681948" y="2797649"/>
                <a:ext cx="577158" cy="1076789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28</a:t>
                </a: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8442431" y="2586612"/>
                <a:ext cx="559048" cy="1284104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34</a:t>
                </a:r>
              </a:p>
            </p:txBody>
          </p:sp>
          <p:sp>
            <p:nvSpPr>
              <p:cNvPr id="63" name="Заголовок 1"/>
              <p:cNvSpPr txBox="1">
                <a:spLocks/>
              </p:cNvSpPr>
              <p:nvPr/>
            </p:nvSpPr>
            <p:spPr>
              <a:xfrm>
                <a:off x="6548336" y="1447877"/>
                <a:ext cx="4318161" cy="568662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1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Предписания об устранении выявленных нарушений</a:t>
                </a: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7494278" y="2507121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11%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866426" y="2230762"/>
                <a:ext cx="801364" cy="25714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14%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8423502" y="2263063"/>
                <a:ext cx="623060" cy="34166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18%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6316336" y="3283978"/>
                <a:ext cx="476250" cy="22975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9%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154241" y="3877054"/>
                <a:ext cx="809276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2012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783192" y="3876403"/>
                <a:ext cx="853246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2013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576854" y="3874618"/>
                <a:ext cx="718431" cy="25426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8356773" y="3870715"/>
                <a:ext cx="716663" cy="297517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Группа 123"/>
            <p:cNvGrpSpPr/>
            <p:nvPr/>
          </p:nvGrpSpPr>
          <p:grpSpPr>
            <a:xfrm>
              <a:off x="6011171" y="4224554"/>
              <a:ext cx="5252873" cy="1975210"/>
              <a:chOff x="6011171" y="4224554"/>
              <a:chExt cx="5252873" cy="1975210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flipH="1" flipV="1">
                <a:off x="6185140" y="4381329"/>
                <a:ext cx="1450" cy="1528769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6191384" y="5894624"/>
                <a:ext cx="5072660" cy="14005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6192813" y="5518446"/>
                <a:ext cx="5071231" cy="1595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6192813" y="5155439"/>
                <a:ext cx="5071231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рямоугольник 82"/>
              <p:cNvSpPr/>
              <p:nvPr/>
            </p:nvSpPr>
            <p:spPr>
              <a:xfrm>
                <a:off x="6249587" y="5693443"/>
                <a:ext cx="580748" cy="212234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6963517" y="5003978"/>
                <a:ext cx="574585" cy="897648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7681949" y="5539755"/>
                <a:ext cx="574036" cy="365761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8446778" y="5603209"/>
                <a:ext cx="533056" cy="300038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7" name="Заголовок 1"/>
              <p:cNvSpPr txBox="1">
                <a:spLocks/>
              </p:cNvSpPr>
              <p:nvPr/>
            </p:nvSpPr>
            <p:spPr>
              <a:xfrm>
                <a:off x="6630491" y="4224554"/>
                <a:ext cx="4318161" cy="319530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2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Предписания об исключении из членов СРО</a:t>
                </a: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7691779" y="5304448"/>
                <a:ext cx="510763" cy="22995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7013970" y="4775108"/>
                <a:ext cx="476250" cy="181612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8380049" y="5321516"/>
                <a:ext cx="666513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1%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192813" y="5416915"/>
                <a:ext cx="676095" cy="273649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011171" y="5910098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2012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783192" y="5894624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2013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7540675" y="5915684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8273822" y="5905081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Группа 121"/>
            <p:cNvGrpSpPr/>
            <p:nvPr/>
          </p:nvGrpSpPr>
          <p:grpSpPr>
            <a:xfrm>
              <a:off x="514546" y="4244327"/>
              <a:ext cx="5105226" cy="1941378"/>
              <a:chOff x="514546" y="4244327"/>
              <a:chExt cx="5105226" cy="1941378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42318" y="4381329"/>
                <a:ext cx="13307" cy="1543154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547112" y="5909008"/>
                <a:ext cx="5072660" cy="14005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548541" y="5532830"/>
                <a:ext cx="5071231" cy="1595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48541" y="5169823"/>
                <a:ext cx="5071231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Прямоугольник 100"/>
              <p:cNvSpPr/>
              <p:nvPr/>
            </p:nvSpPr>
            <p:spPr>
              <a:xfrm>
                <a:off x="604165" y="5693442"/>
                <a:ext cx="543381" cy="226617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027294" y="5683250"/>
                <a:ext cx="549003" cy="236813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815344" y="5679919"/>
                <a:ext cx="523926" cy="240144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5" name="Заголовок 1"/>
              <p:cNvSpPr txBox="1">
                <a:spLocks/>
              </p:cNvSpPr>
              <p:nvPr/>
            </p:nvSpPr>
            <p:spPr>
              <a:xfrm>
                <a:off x="1047107" y="4244327"/>
                <a:ext cx="4318161" cy="284331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1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Предписания о приостановлении членства СРО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011671" y="5400587"/>
                <a:ext cx="583864" cy="26321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2%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1103589" y="4504500"/>
                <a:ext cx="952500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12%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2781597" y="5407186"/>
                <a:ext cx="628985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3%</a:t>
                </a: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14546" y="5395401"/>
                <a:ext cx="783464" cy="30935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5%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519161" y="5906727"/>
                <a:ext cx="746228" cy="23359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2012 </a:t>
                </a:r>
                <a:r>
                  <a:rPr lang="ru-RU" altLang="ru-RU" sz="1000" b="1" dirty="0" smtClean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200639" y="5923012"/>
                <a:ext cx="716894" cy="247732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2013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1977593" y="5901625"/>
                <a:ext cx="652021" cy="28408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2655654" y="5911836"/>
                <a:ext cx="867105" cy="249725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1284147" y="4770315"/>
                <a:ext cx="543207" cy="1149748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32</a:t>
                </a:r>
              </a:p>
            </p:txBody>
          </p:sp>
        </p:grpSp>
      </p:grpSp>
      <p:sp>
        <p:nvSpPr>
          <p:cNvPr id="100" name="Прямоугольник 99"/>
          <p:cNvSpPr/>
          <p:nvPr/>
        </p:nvSpPr>
        <p:spPr>
          <a:xfrm>
            <a:off x="3501682" y="1765502"/>
            <a:ext cx="551183" cy="53071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12190" y="1488503"/>
            <a:ext cx="530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64%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9471303" y="1251333"/>
            <a:ext cx="557618" cy="1063148"/>
          </a:xfrm>
          <a:prstGeom prst="rect">
            <a:avLst/>
          </a:prstGeom>
          <a:solidFill>
            <a:srgbClr val="90B15D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31052" y="2279029"/>
            <a:ext cx="7577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58730" y="974334"/>
            <a:ext cx="689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23%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492974" y="3337275"/>
            <a:ext cx="578266" cy="286388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91859" y="3082236"/>
            <a:ext cx="468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31052" y="3580871"/>
            <a:ext cx="700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540661" y="2783884"/>
            <a:ext cx="488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9481192" y="3069761"/>
            <a:ext cx="557618" cy="546247"/>
          </a:xfrm>
          <a:prstGeom prst="rect">
            <a:avLst/>
          </a:prstGeom>
          <a:solidFill>
            <a:srgbClr val="D0646E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76189" y="3596746"/>
            <a:ext cx="747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186671" y="1609981"/>
            <a:ext cx="551183" cy="701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150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077150" y="2289406"/>
            <a:ext cx="7699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54895" y="1350739"/>
            <a:ext cx="615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67%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253409" y="3215428"/>
            <a:ext cx="578266" cy="408717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341341" y="2973927"/>
            <a:ext cx="490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9%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4174838" y="3596428"/>
            <a:ext cx="734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239195" y="1177805"/>
            <a:ext cx="557618" cy="1141811"/>
          </a:xfrm>
          <a:prstGeom prst="rect">
            <a:avLst/>
          </a:prstGeom>
          <a:solidFill>
            <a:srgbClr val="90B15D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46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314678" y="2287906"/>
            <a:ext cx="8894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0144245" y="2289406"/>
            <a:ext cx="7789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226793" y="892581"/>
            <a:ext cx="676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255311" y="3196632"/>
            <a:ext cx="557618" cy="433751"/>
          </a:xfrm>
          <a:prstGeom prst="rect">
            <a:avLst/>
          </a:prstGeom>
          <a:solidFill>
            <a:srgbClr val="D0646E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10181497" y="3614184"/>
            <a:ext cx="7823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255359" y="2940684"/>
            <a:ext cx="563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4893832" y="1971926"/>
            <a:ext cx="559527" cy="34049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60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0916447" y="1856280"/>
            <a:ext cx="580757" cy="455168"/>
          </a:xfrm>
          <a:prstGeom prst="rect">
            <a:avLst/>
          </a:prstGeom>
          <a:solidFill>
            <a:srgbClr val="90B15D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4971620" y="3359947"/>
            <a:ext cx="559528" cy="25740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0983982" y="3423928"/>
            <a:ext cx="598006" cy="181731"/>
          </a:xfrm>
          <a:prstGeom prst="rect">
            <a:avLst/>
          </a:prstGeom>
          <a:solidFill>
            <a:srgbClr val="D0646E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940499" y="1736008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65%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10898393" y="1586559"/>
            <a:ext cx="61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22%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971620" y="3131612"/>
            <a:ext cx="521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10%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1042706" y="3172487"/>
            <a:ext cx="522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4781697" y="2288075"/>
            <a:ext cx="7830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2018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888708" y="3587868"/>
            <a:ext cx="7247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2018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10837035" y="2289792"/>
            <a:ext cx="739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2018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10937248" y="3581441"/>
            <a:ext cx="715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2018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9" name="Группа 188"/>
          <p:cNvGrpSpPr/>
          <p:nvPr/>
        </p:nvGrpSpPr>
        <p:grpSpPr>
          <a:xfrm>
            <a:off x="285750" y="4286250"/>
            <a:ext cx="9380181" cy="2222081"/>
            <a:chOff x="559558" y="2370735"/>
            <a:chExt cx="10197194" cy="4441790"/>
          </a:xfrm>
        </p:grpSpPr>
        <p:grpSp>
          <p:nvGrpSpPr>
            <p:cNvPr id="190" name="Группа 13"/>
            <p:cNvGrpSpPr/>
            <p:nvPr/>
          </p:nvGrpSpPr>
          <p:grpSpPr>
            <a:xfrm>
              <a:off x="559558" y="2672786"/>
              <a:ext cx="10197194" cy="3734838"/>
              <a:chOff x="750630" y="2590898"/>
              <a:chExt cx="10197194" cy="3734838"/>
            </a:xfrm>
          </p:grpSpPr>
          <p:cxnSp>
            <p:nvCxnSpPr>
              <p:cNvPr id="201" name="Прямая соединительная линия 200"/>
              <p:cNvCxnSpPr/>
              <p:nvPr/>
            </p:nvCxnSpPr>
            <p:spPr>
              <a:xfrm flipV="1">
                <a:off x="750630" y="2590898"/>
                <a:ext cx="4790" cy="3734838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flipH="1">
                <a:off x="755421" y="6244907"/>
                <a:ext cx="10192403" cy="79359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V="1">
                <a:off x="756853" y="5884214"/>
                <a:ext cx="9712995" cy="3053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834638" y="5473072"/>
                <a:ext cx="970841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>
              <a:xfrm>
                <a:off x="827387" y="4876354"/>
                <a:ext cx="971299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>
              <a:xfrm>
                <a:off x="828083" y="4408429"/>
                <a:ext cx="9712995" cy="1464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Прямоугольник 190"/>
            <p:cNvSpPr/>
            <p:nvPr/>
          </p:nvSpPr>
          <p:spPr>
            <a:xfrm>
              <a:off x="1223736" y="5362682"/>
              <a:ext cx="661784" cy="1021379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solidFill>
                <a:srgbClr val="4E9FBA"/>
              </a:solidFill>
            </a:ln>
            <a:effectLst>
              <a:outerShdw blurRad="50800" dist="50800" dir="5400000" algn="ctr" rotWithShape="0">
                <a:schemeClr val="bg2">
                  <a:lumMod val="90000"/>
                </a:scheme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/>
            <a:p>
              <a:pPr algn="ctr" defTabSz="1088127"/>
              <a:r>
                <a:rPr lang="ru-RU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rPr>
                <a:t>123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570365" y="5981365"/>
              <a:ext cx="653372" cy="426258"/>
            </a:xfrm>
            <a:prstGeom prst="rect">
              <a:avLst/>
            </a:prstGeom>
            <a:solidFill>
              <a:srgbClr val="DB9731"/>
            </a:solidFill>
            <a:ln>
              <a:noFill/>
            </a:ln>
            <a:effectLst>
              <a:outerShdw blurRad="50800" dist="50800" dir="5400000" algn="ctr" rotWithShape="0">
                <a:schemeClr val="bg2">
                  <a:lumMod val="90000"/>
                </a:scheme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/>
            <a:p>
              <a:pPr algn="ctr" defTabSz="1088127"/>
              <a:r>
                <a:rPr lang="ru-RU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93" name="Заголовок 1"/>
            <p:cNvSpPr txBox="1">
              <a:spLocks/>
            </p:cNvSpPr>
            <p:nvPr/>
          </p:nvSpPr>
          <p:spPr>
            <a:xfrm>
              <a:off x="2535669" y="2370735"/>
              <a:ext cx="8221083" cy="74546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/>
              <a:endParaRPr lang="ru-RU" sz="1800" spc="100" dirty="0">
                <a:solidFill>
                  <a:srgbClr val="1468A4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804751" y="6461218"/>
              <a:ext cx="952500" cy="284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2012 год</a:t>
              </a:r>
              <a:endPara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2313256" y="6486856"/>
              <a:ext cx="952500" cy="284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2013 год</a:t>
              </a:r>
              <a:endPara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462030" y="6528445"/>
              <a:ext cx="952500" cy="284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2015 год</a:t>
              </a:r>
              <a:endPara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3554276" y="4531463"/>
              <a:ext cx="952500" cy="39655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rPr>
                <a:t>10,3%</a:t>
              </a:r>
              <a:endPara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1975757" y="5627182"/>
              <a:ext cx="952500" cy="284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rPr>
                <a:t>3,5%</a:t>
              </a: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565781" y="5648806"/>
              <a:ext cx="722049" cy="3236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 Condensed" pitchFamily="34" charset="0"/>
                  <a:cs typeface="Times New Roman" panose="02020603050405020304" pitchFamily="18" charset="0"/>
                </a:rPr>
                <a:t>6,5%</a:t>
              </a:r>
              <a:endPara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3842814" y="6514233"/>
              <a:ext cx="952500" cy="284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7751" tIns="38876" rIns="77751" bIns="38876" anchor="ctr"/>
            <a:lstStyle/>
            <a:p>
              <a:pPr algn="ctr" defTabSz="1088127">
                <a:defRPr/>
              </a:pPr>
              <a:r>
                <a:rPr lang="ru-RU" alt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2014 год</a:t>
              </a:r>
              <a:endPara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" name="Прямоугольник 206"/>
          <p:cNvSpPr/>
          <p:nvPr/>
        </p:nvSpPr>
        <p:spPr>
          <a:xfrm>
            <a:off x="1744797" y="6057459"/>
            <a:ext cx="603462" cy="25548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169230" y="5595088"/>
            <a:ext cx="603462" cy="72342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4591581" y="5672867"/>
            <a:ext cx="613280" cy="63608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5983212" y="5525198"/>
            <a:ext cx="613280" cy="770047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211" name="Группа 210"/>
          <p:cNvGrpSpPr/>
          <p:nvPr/>
        </p:nvGrpSpPr>
        <p:grpSpPr>
          <a:xfrm>
            <a:off x="10151810" y="4921972"/>
            <a:ext cx="1971690" cy="1178365"/>
            <a:chOff x="9597765" y="4421874"/>
            <a:chExt cx="2250263" cy="1402446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9597765" y="5395402"/>
              <a:ext cx="297988" cy="18000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solidFill>
                <a:srgbClr val="4E9FBA"/>
              </a:solidFill>
            </a:ln>
            <a:effectLst>
              <a:outerShdw blurRad="50800" dist="50800" dir="5400000" algn="ctr" rotWithShape="0">
                <a:schemeClr val="bg2">
                  <a:lumMod val="90000"/>
                </a:scheme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/>
            <a:p>
              <a:pPr algn="ctr" defTabSz="1088127"/>
              <a:endParaRPr lang="ru-RU" b="1" dirty="0">
                <a:solidFill>
                  <a:prstClr val="white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9597765" y="4537880"/>
              <a:ext cx="297988" cy="180769"/>
            </a:xfrm>
            <a:prstGeom prst="rect">
              <a:avLst/>
            </a:prstGeom>
            <a:solidFill>
              <a:srgbClr val="DB9731"/>
            </a:solidFill>
            <a:ln>
              <a:noFill/>
            </a:ln>
            <a:effectLst>
              <a:outerShdw blurRad="50800" dist="50800" dir="5400000" algn="ctr" rotWithShape="0">
                <a:schemeClr val="bg2">
                  <a:lumMod val="90000"/>
                </a:scheme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7713" tIns="38856" rIns="77713" bIns="38856" anchor="ctr"/>
            <a:lstStyle/>
            <a:p>
              <a:pPr algn="ctr" defTabSz="1088127"/>
              <a:endParaRPr lang="ru-RU" b="1" dirty="0">
                <a:solidFill>
                  <a:prstClr val="white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978282" y="4421874"/>
              <a:ext cx="167322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Кол-во аудиторских организаций, исключенных из плана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994202" y="5270322"/>
              <a:ext cx="18538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rPr>
                <a:t>Кол-во запланированных проверок аудиторских организаций</a:t>
              </a:r>
            </a:p>
          </p:txBody>
        </p:sp>
      </p:grpSp>
      <p:sp>
        <p:nvSpPr>
          <p:cNvPr id="227" name="Прямоугольник 226"/>
          <p:cNvSpPr/>
          <p:nvPr/>
        </p:nvSpPr>
        <p:spPr>
          <a:xfrm>
            <a:off x="4640303" y="5428662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6245261" y="6313534"/>
            <a:ext cx="665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000518" y="5290162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14,0%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756704" y="4106580"/>
            <a:ext cx="108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ИСКЛЮЧЕНИЯ АУДИТОРСКИХ ОРГАНИЗАЦИЙ ИЗ ПЛАНА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В 2012 – 2018 ГОДАХ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7398247" y="5944644"/>
            <a:ext cx="603462" cy="342698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19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7679428" y="6302625"/>
            <a:ext cx="665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alt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446462" y="5694716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341765" y="4887378"/>
            <a:ext cx="659328" cy="141351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305</a:t>
            </a:r>
          </a:p>
        </p:txBody>
      </p:sp>
      <p:sp>
        <p:nvSpPr>
          <p:cNvPr id="241" name="Прямоугольник 240"/>
          <p:cNvSpPr/>
          <p:nvPr/>
        </p:nvSpPr>
        <p:spPr>
          <a:xfrm>
            <a:off x="3766265" y="4849618"/>
            <a:ext cx="652667" cy="145416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5180767" y="5089941"/>
            <a:ext cx="642849" cy="120948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258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6590280" y="5076897"/>
            <a:ext cx="630893" cy="120948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260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7988261" y="5077266"/>
            <a:ext cx="630893" cy="120334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260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8750129" y="6092529"/>
            <a:ext cx="603462" cy="187230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9347378" y="5042586"/>
            <a:ext cx="630893" cy="12202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262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9103995" y="6308024"/>
            <a:ext cx="665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2018 год</a:t>
            </a:r>
            <a:endParaRPr lang="ru-RU" alt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8842708" y="5882513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 flipV="1">
            <a:off x="6289433" y="2922383"/>
            <a:ext cx="5207771" cy="116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V="1">
            <a:off x="3031475" y="2930426"/>
            <a:ext cx="2640138" cy="103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Номер слайда 1"/>
          <p:cNvSpPr txBox="1">
            <a:spLocks/>
          </p:cNvSpPr>
          <p:nvPr/>
        </p:nvSpPr>
        <p:spPr>
          <a:xfrm>
            <a:off x="9456780" y="65367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636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3" y="441805"/>
            <a:ext cx="7763255" cy="480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5233099"/>
              </p:ext>
            </p:extLst>
          </p:nvPr>
        </p:nvGraphicFramePr>
        <p:xfrm>
          <a:off x="290182" y="874205"/>
          <a:ext cx="5533622" cy="757686"/>
        </p:xfrm>
        <a:graphic>
          <a:graphicData uri="http://schemas.openxmlformats.org/drawingml/2006/table">
            <a:tbl>
              <a:tblPr/>
              <a:tblGrid>
                <a:gridCol w="1823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5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84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02.07.2018)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3 015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465411" y="1572712"/>
            <a:ext cx="3200400" cy="50323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788338" y="1783561"/>
            <a:ext cx="866789" cy="159096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8985" y="204089"/>
            <a:ext cx="9465795" cy="584759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ПО РЕЗУЛЬТАТАМ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НАРУШЕНИЯ 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1082599" y="2292242"/>
            <a:ext cx="1044740" cy="2676580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и аудиторских организаций</a:t>
            </a:r>
          </a:p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4355197" y="1807413"/>
            <a:ext cx="871133" cy="159096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2579414" y="1645137"/>
            <a:ext cx="871135" cy="187215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3897096" y="2226193"/>
            <a:ext cx="1044741" cy="2808677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страхового дела»,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банках и банковской деятельности»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060561" y="3229551"/>
            <a:ext cx="5744747" cy="346652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38" tIns="38870" rIns="77738" bIns="38870" anchor="ctr"/>
          <a:lstStyle/>
          <a:p>
            <a:pPr algn="just" defTabSz="1219140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4892" y="3868323"/>
            <a:ext cx="206187" cy="1092591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ru-RU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70821" y="804114"/>
            <a:ext cx="4478203" cy="2208324"/>
          </a:xfrm>
          <a:prstGeom prst="wedgeRoundRectCallout">
            <a:avLst>
              <a:gd name="adj1" fmla="val -79287"/>
              <a:gd name="adj2" fmla="val -2453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0408602"/>
              </p:ext>
            </p:extLst>
          </p:nvPr>
        </p:nvGraphicFramePr>
        <p:xfrm>
          <a:off x="6899819" y="1065411"/>
          <a:ext cx="4153398" cy="1794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7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40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80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(4,1%)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(74,4%)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(15,6%)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178 (5,9%)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cxnSp>
        <p:nvCxnSpPr>
          <p:cNvPr id="4" name="Скругленная соединительная линия 3"/>
          <p:cNvCxnSpPr>
            <a:cxnSpLocks/>
          </p:cNvCxnSpPr>
          <p:nvPr/>
        </p:nvCxnSpPr>
        <p:spPr>
          <a:xfrm rot="5400000">
            <a:off x="9311663" y="2492339"/>
            <a:ext cx="1083903" cy="39052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oval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92029" y="3234569"/>
            <a:ext cx="5368978" cy="3416304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 defTabSz="1219140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Отсутствие корреляции между требованиями федеральных стандартов аудиторской деятельности и требованиями международных стандартов аудита</a:t>
            </a:r>
          </a:p>
          <a:p>
            <a:pPr marL="171446" indent="-171446" algn="just" defTabSz="1219140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ФПСАД № 9 «Связанные стороны» в части необходимости модификации аудиторского заключения в случае отсутствия достаточных надлежащих аудиторских доказательств относительно связанных сторон и операций с ними не соответствуют требованиям МСА 550 «Связанные стороны»</a:t>
            </a:r>
          </a:p>
          <a:p>
            <a:pPr marL="171446" indent="-171446" algn="just" defTabSz="1219140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ФПСАД № 2 «Документирование аудита» в части сроков документирования результатов аудита отличаются от требований МСА 230 «Аудиторская документация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которым установлен предельный срок для завершения окончательного формирования аудиторского файла (не должен превышать 60 дней после даты аудиторского заключения)</a:t>
            </a:r>
          </a:p>
          <a:p>
            <a:pPr marL="171446" indent="-171446" algn="just" defTabSz="1219140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ФПСАД № 3 «Планирование аудита» в части составления программы аудита не соответствуют требованиям МСА 300 «Планирование аудита финансовой отчётности» (составление программы аудита не предусмотрено требованиями МСА)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39625" y="6517169"/>
            <a:ext cx="533247" cy="340831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671062"/>
              </p:ext>
            </p:extLst>
          </p:nvPr>
        </p:nvGraphicFramePr>
        <p:xfrm>
          <a:off x="279111" y="4307528"/>
          <a:ext cx="5544694" cy="2388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1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613"/>
                <a:gridCol w="632613"/>
              </a:tblGrid>
              <a:tr h="4141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с Классификатором нарушений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02.07.2018)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2 426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неустранимые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1825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Несущественные и существенные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</a:tr>
              <a:tr h="231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3015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792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0764801"/>
              </p:ext>
            </p:extLst>
          </p:nvPr>
        </p:nvGraphicFramePr>
        <p:xfrm>
          <a:off x="486887" y="999535"/>
          <a:ext cx="11322256" cy="5335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10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Размещение на сайте перечня актов, содержащих обязательные требования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 30 декабря 2016 г. № 541 «Об утверждении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деятельности», и Порядка ведения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правовых актов, содержащих обязательные требования,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размещен на официальном сайте Федерального казначейства www.roskazna.ru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Обобщение правоприменительной практики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декабря 2016 г. № 544 «Об утверждении Порядка обобщения и анализа правоприменительной практики Федерального казначейства по осуществлению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Обобщение правоприменительной практики размещено на официальном сайте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казначейства www.roskazna.ru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94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подконтрольных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субъектов по вопросам  соблюдения обязательных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требований, ведение разъяснительной работы относительно процедур контроля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Обеспечена работа Совета ВККР АО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регулярной основе проводятся семинары, круглые столы, совещания с участием представителей аудиторского сообщества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Создана Контрольная комиссия Федерального казначейства по рассмотрению результатов внешнего контроля качества работы аудиторских организаций (приказ Федерального казначейства от 27 апреля 2017 г.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98)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</a:tr>
              <a:tr h="1346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2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самообследования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и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доклада об итогах профилактической работы за год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риказ Федерального казначейства от 28 февраля 2018 года «Об утверждении Программы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профилактических мероприятий, направленных на предупреждение нарушений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организаций, на 2018 год 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Доклад об итогах профилактической работы за 2017 год рассмотрен на заседании коллегии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Проведено </a:t>
                      </a:r>
                      <a:r>
                        <a:rPr lang="ru-RU" sz="12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704583" y="223864"/>
            <a:ext cx="7090913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ПРОФИЛАКТИКЕ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ОБЯЗАТЕЛЬНЫХ ТРЕБОВАНИЙ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148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" y="0"/>
            <a:ext cx="12174611" cy="4838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Box 101"/>
          <p:cNvSpPr txBox="1">
            <a:spLocks noChangeArrowheads="1"/>
          </p:cNvSpPr>
          <p:nvPr/>
        </p:nvSpPr>
        <p:spPr bwMode="auto">
          <a:xfrm>
            <a:off x="4175185" y="147651"/>
            <a:ext cx="7650768" cy="8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КОМИССИИ ФЕДЕРАЛЬНОГО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РЕЗУЛЬТАТОВ ВНЕШНЕГО КОНТРОЛЯ КАЧЕСТВА РАБОТЫ АУДИТОРСКИХ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2018 ГОДУ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382164" y="5981597"/>
            <a:ext cx="11662643" cy="304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7F7F7F"/>
              </a:solidFill>
              <a:latin typeface="Open Sans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85429" y="965960"/>
            <a:ext cx="8825423" cy="54641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«Бейкер Тилли Рус», ЗАО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Эйч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 Би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Внешаудит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«Столичная Аудиторская Компания» 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33877" y="956436"/>
            <a:ext cx="2822176" cy="54641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 ФК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5349" y="3073798"/>
            <a:ext cx="2822176" cy="34549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36961" y="2713595"/>
            <a:ext cx="2822176" cy="36900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33742" y="1524001"/>
            <a:ext cx="2822176" cy="34404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5346" y="2276475"/>
            <a:ext cx="2822176" cy="44716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6958" y="3771392"/>
            <a:ext cx="2822176" cy="48995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35350" y="4270505"/>
            <a:ext cx="2822176" cy="56819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Московской области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079736" y="1524000"/>
            <a:ext cx="8819869" cy="34404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«АУДИТОРСКАЯ ФИРМА «АСТРЕЯ»,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«АРН-АУДИТОР»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77374" y="2276474"/>
            <a:ext cx="8823675" cy="447167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 «Сфера содействия бизнесу»,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 «Универсал А» 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ООО«ВНЕШ-АУДИТ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78987" y="2723642"/>
            <a:ext cx="8821076" cy="355407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«Фирма «Аудит-Эксперт», ЗАО «ПБА»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077386" y="3064457"/>
            <a:ext cx="8825567" cy="345494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Финстрах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-Аудит»,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-Аудит»,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«Актив-Аудит»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078986" y="3771393"/>
            <a:ext cx="8823675" cy="489602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«ЦАС «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Спектр-Аудит»,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«АФ «Аудит и бухгалтерские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услуги»,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АНК»,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«Аудит-Партнер»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077380" y="4276285"/>
            <a:ext cx="8838395" cy="56241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«Светла-Аудит», ООО «Агентство по работе с промышленными предприятиями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 Максимум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Компания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«Аудит-Сервис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«Аудит-Актив» ООО «АКФ «Ажур-Липецк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компания «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Аудиком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«АФ «Меркурий», ООО «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Аудит-Контроль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35359" y="3413586"/>
            <a:ext cx="2822176" cy="34549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Татарстан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078986" y="3413770"/>
            <a:ext cx="8823675" cy="345494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«ФБК Поволжье», ООО «НКЦ «Аудитор-Ч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«Аудит Эксперт»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35349" y="1888549"/>
            <a:ext cx="2822176" cy="37532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77374" y="1888549"/>
            <a:ext cx="8823675" cy="375320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Аудиторская компания «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Авуар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Аудиторская фирма «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Авуар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«АУДИТИНКОН»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077374" y="5229005"/>
            <a:ext cx="4552152" cy="286193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«Аваль»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066380" y="5515198"/>
            <a:ext cx="4563146" cy="129517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Аудиторская фирма «Аваль» к Казначейству России об оспаривании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выявленных по результатам внешней проверки качества работы нарушений от 19 июля 2017г. оставлено без удовлетворения (дело А40-174834/17-147-1512)</a:t>
            </a:r>
          </a:p>
          <a:p>
            <a:pPr algn="ctr">
              <a:defRPr/>
            </a:pP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вынесено с учетом положений Административного регламента, на основании выявленных, в том числе грубых нарушений. Принятие предупреждения по выявленным нарушениям недопустимо, учитывая характер и объем нарушений)</a:t>
            </a:r>
            <a:endParaRPr lang="ru-RU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36961" y="5229005"/>
            <a:ext cx="2818957" cy="158137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Оспаривание в суде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результатов ВККР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3607" y="5209730"/>
            <a:ext cx="103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2"/>
          <p:cNvSpPr txBox="1">
            <a:spLocks/>
          </p:cNvSpPr>
          <p:nvPr/>
        </p:nvSpPr>
        <p:spPr>
          <a:xfrm>
            <a:off x="11841606" y="6513512"/>
            <a:ext cx="3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467" y="4876680"/>
            <a:ext cx="11825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ОСПАРИВАНИИ В СУДЕ АУДИТОРСКИМИ ОРГАНИЗАЦИЯМИ РЕЗУЛЬТАТОВ ПРОВЕДЕНИЯ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И НАДЗОРУ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639848" y="5229004"/>
            <a:ext cx="4282572" cy="286193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«ФБК Поволжье»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46095" y="5515421"/>
            <a:ext cx="4276325" cy="129517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«ФБК Поволжье» к УФК по Республике Татарстан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недействительным предписания о приостановлении членства ООО «ФБК Поволжье» сроком на 90 дней от 5 апреля </a:t>
            </a:r>
            <a:b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№11-26-10/1587 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А65-12211/2018)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вынесено с учетом положений Административного регламента, на основании выявленных, в том числе грубых нарушений, </a:t>
            </a:r>
            <a:b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которых предусмотрено исключение)</a:t>
            </a:r>
            <a:endParaRPr lang="ru-RU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480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14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606" y="6513512"/>
            <a:ext cx="367635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3429000" y="222419"/>
            <a:ext cx="8463628" cy="8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ОРГАНИЗАЦИЙ, ОКАЗЫВАЮЩИХ УСЛУГИ ПО ПРОВЕДЕНИЮ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АУДИТА БУХГАЛТЕРСКОЙ (ФИНАНСОВОЙ) ОТЧЕТНОСТИ ОБЩЕСТВЕННО ЗНАЧИМЫХ ХОЗЯЙСТВУЮЩИХ СУБЪЕКТОВ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71625" y="1011019"/>
            <a:ext cx="11512083" cy="18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 Федерального закона «Об аудиторской деятельности» аудиторские организации обязаны уведомлять уполномоченный федеральный орган по контролю и надзору о начале оказания услуг по проведению обязательного аудита бухгалтерской (финансовой) отчетности организаций, указанных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Федерального закона «Об аудиторской деятельности», в течение 20 рабочих дней, следующих за датой заключения первого договора на проведение данного аудита в текущем календарном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обязанности влечет исключение аудиторской организации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аудиторов.</a:t>
            </a:r>
          </a:p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на основании уведомлений аудиторских организаций реестр размещен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Федерального казначейства в сети Интернет.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8391438"/>
              </p:ext>
            </p:extLst>
          </p:nvPr>
        </p:nvGraphicFramePr>
        <p:xfrm>
          <a:off x="270948" y="2877797"/>
          <a:ext cx="5856718" cy="27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0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«Новый Аудит» 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1026602342755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10.07.2017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«Екатеринбургский Аудит-Центр»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1036604386367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05.06.2017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2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«Престиж Аудит-Профи»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1092723000732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14.03.2016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3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Аудиторская фирма </a:t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«Гарант Капитал»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1023602096968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02.05.2017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938149" y="5965605"/>
            <a:ext cx="10379034" cy="58705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415" y="5771762"/>
            <a:ext cx="103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623" y="5973474"/>
            <a:ext cx="978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электронный сервис для подачи уведомлений о начале оказания услуг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аудита ОЗХС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7326117"/>
              </p:ext>
            </p:extLst>
          </p:nvPr>
        </p:nvGraphicFramePr>
        <p:xfrm>
          <a:off x="6302209" y="2887320"/>
          <a:ext cx="5581499" cy="28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6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Аудиторская организация «ТМ ГРУПП»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1097746367058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«ГРЕЙН-АУДИТ»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1022201767268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9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8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Аудиторская фирма «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Аудитстройиндустрия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1026701443120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28.05.2018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4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«Северо-Западное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Управление Антикризисных Проблем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1027810270256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13.06.2018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47650" y="2524124"/>
            <a:ext cx="588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313572" y="2533648"/>
            <a:ext cx="5570136" cy="3419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64121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BDD3377-21DE-49E3-A55A-658DBBFA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7068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E8DFF7-88FC-4472-A506-C2CED61B996F}"/>
              </a:ext>
            </a:extLst>
          </p:cNvPr>
          <p:cNvSpPr/>
          <p:nvPr/>
        </p:nvSpPr>
        <p:spPr>
          <a:xfrm>
            <a:off x="3070747" y="119795"/>
            <a:ext cx="884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СОВЕТА ПО ОРГАНИЗАЦИИ ВНЕШНЕГО КОНТРОЛЯ КАЧЕСТВА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 И ЕГО РАБОЧИХ ГРУПП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ПРЕДСТАВИТЕЛЕЙ СРО,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РОСИМУЩЕСТВА, РОСФИНМОНИТОРИНГА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643702" y="990601"/>
            <a:ext cx="3322174" cy="116204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подготовке классификатора нарушений, выявляемых при осуществлении ВККР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25705" y="990598"/>
            <a:ext cx="4210818" cy="116204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ФАТФ 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ими требований Федерального закона от 7 августа 2001 г. № 115-ФЗ «О противодействии легализации (отмыванию) доходов, полученных преступным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путем, 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терроризма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146468" y="990600"/>
            <a:ext cx="3770223" cy="116204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 defTabSz="1219170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 правоприменительной практики 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методологической работы в рамках оказания аудиторских услуг, пользователем которых является Федеральное агентство по управлению государственным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643701" y="2731058"/>
            <a:ext cx="3322176" cy="2183845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indent="-1714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Доработан Классификатор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и недостатков,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выявляемых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внешнего контроля качества работы аудиторских организаций,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 с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вступивших в силу изменений требований законодательства Российской Федерации, в том числе в области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 результатам проведенного обобщения практики применения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Классификатора. Направлен на рассмотрение в Рабочий орган Совета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аудиторской деятельности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35806" y="2731058"/>
            <a:ext cx="4210817" cy="2183842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критерии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аудитора по оценке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</a:p>
          <a:p>
            <a:pPr defTabSz="1219170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сделок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на предмет их осуществления в целях легализации преступных доходов и финансированию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методических рекомендаций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соблюдением аудиторскими организациями, аудиторами требований законодательства Российской Федерации, в том числе связанных с противодействием легализации (отмыванию) доходов, полученных преступным путем, и финансированию терроризма</a:t>
            </a:r>
          </a:p>
          <a:p>
            <a:pPr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предложения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Классификатора нарушений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8146467" y="2731058"/>
            <a:ext cx="3770223" cy="2183845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по внесению изменений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примерное Техническое задание и Типовой стандарт проведения аудиторских проверок реализации программ развития акционерных обществ, включенных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специальный перечень, утвержденный распоряжением Правительства Российской Федерации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 января 2003 г. № 91-р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6"/>
          <p:cNvGrpSpPr>
            <a:grpSpLocks/>
          </p:cNvGrpSpPr>
          <p:nvPr/>
        </p:nvGrpSpPr>
        <p:grpSpPr bwMode="auto">
          <a:xfrm>
            <a:off x="4660180" y="2210090"/>
            <a:ext cx="3322174" cy="503238"/>
            <a:chOff x="4621427" y="3253946"/>
            <a:chExt cx="3122140" cy="567123"/>
          </a:xfrm>
        </p:grpSpPr>
        <p:sp>
          <p:nvSpPr>
            <p:cNvPr id="41" name="Равнобедренный треугольник 40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FEDEC6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FEDEC6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заседание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26"/>
          <p:cNvGrpSpPr>
            <a:grpSpLocks/>
          </p:cNvGrpSpPr>
          <p:nvPr/>
        </p:nvGrpSpPr>
        <p:grpSpPr bwMode="auto">
          <a:xfrm>
            <a:off x="235806" y="2217231"/>
            <a:ext cx="4221657" cy="503238"/>
            <a:chOff x="4621427" y="3253946"/>
            <a:chExt cx="3122140" cy="567123"/>
          </a:xfrm>
        </p:grpSpPr>
        <p:sp>
          <p:nvSpPr>
            <p:cNvPr id="44" name="Равнобедренный треугольник 4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FEDEC6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FEDEC6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заседания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26"/>
          <p:cNvGrpSpPr>
            <a:grpSpLocks/>
          </p:cNvGrpSpPr>
          <p:nvPr/>
        </p:nvGrpSpPr>
        <p:grpSpPr bwMode="auto">
          <a:xfrm>
            <a:off x="8146467" y="2203740"/>
            <a:ext cx="3788231" cy="503238"/>
            <a:chOff x="4621427" y="3253946"/>
            <a:chExt cx="3122140" cy="567123"/>
          </a:xfrm>
        </p:grpSpPr>
        <p:sp>
          <p:nvSpPr>
            <p:cNvPr id="47" name="Равнобедренный треугольник 46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FEDEC6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FEDEC6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заседание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256747" y="5166013"/>
            <a:ext cx="11698892" cy="154911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к Классификатору нарушений и недостатков, выявляемых в ходе внешнего контроля качества работы аудиторских организаций, аудиторов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неуведомление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оснований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полагать,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сделки или финансовые операции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могли или могут быть осуществлены в целях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ОД/ФТ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деловой репутации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непринятие аудиторской организацией мер по идентификации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бенефициарных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владельцев клиентов 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неосуществление аудиторской организацией регистрации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уполномоченного органа (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(ст. 7.1 Федерального закона №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115-ФЗ)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азглашение аудиторской организацией факта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о возможном участии в ОД/ФТ (ч.4 ст.7.1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№ 115-ФЗ )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сведения о которой не внесены в реестр аудиторов и аудиторских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наименовании слово «аудиторская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«аудит»</a:t>
            </a: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обязанности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доведению до сведения руководителей аудитов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лиц ставшей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известной информации о нарушении принципов и процедур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219170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несоблюдении аудиторской организацией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аудиторского заключения, предусмотренной МСА, аудитором выдано заключение, содержащее ссылку на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МСА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560128" y="4914904"/>
            <a:ext cx="1050248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654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3928</Words>
  <Application>Microsoft Office PowerPoint</Application>
  <PresentationFormat>Произвольный</PresentationFormat>
  <Paragraphs>673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kcredo</cp:lastModifiedBy>
  <cp:revision>773</cp:revision>
  <cp:lastPrinted>2018-06-26T10:14:01Z</cp:lastPrinted>
  <dcterms:created xsi:type="dcterms:W3CDTF">2017-06-26T12:05:56Z</dcterms:created>
  <dcterms:modified xsi:type="dcterms:W3CDTF">2018-07-04T04:54:33Z</dcterms:modified>
</cp:coreProperties>
</file>