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handoutMasterIdLst>
    <p:handoutMasterId r:id="rId12"/>
  </p:handoutMasterIdLst>
  <p:sldIdLst>
    <p:sldId id="268" r:id="rId2"/>
    <p:sldId id="257" r:id="rId3"/>
    <p:sldId id="263" r:id="rId4"/>
    <p:sldId id="266" r:id="rId5"/>
    <p:sldId id="267" r:id="rId6"/>
    <p:sldId id="260" r:id="rId7"/>
    <p:sldId id="261" r:id="rId8"/>
    <p:sldId id="269" r:id="rId9"/>
    <p:sldId id="265" r:id="rId10"/>
  </p:sldIdLst>
  <p:sldSz cx="12192000" cy="6858000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876" y="-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32298-93A9-4AC5-BE8D-93CDE88144AA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79A47B-DA34-426D-AACC-CD8AB503EE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762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9687" y="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0487" y="744537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162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9687" y="9428162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3536373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b="1" smtClean="0">
              <a:sym typeface="Wingdings" pitchFamily="2" charset="2"/>
            </a:endParaRPr>
          </a:p>
        </p:txBody>
      </p:sp>
      <p:sp>
        <p:nvSpPr>
          <p:cNvPr id="5124" name="Номер слайда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fld id="{EC5B7FBF-B6E6-4838-B181-F4877BDCBF0F}" type="slidenum">
              <a:rPr lang="ru-RU" altLang="ru-RU" sz="1200"/>
              <a:pPr algn="r" eaLnBrk="1" hangingPunct="1"/>
              <a:t>4</a:t>
            </a:fld>
            <a:endParaRPr lang="ru-RU" altLang="ru-RU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b="1" smtClean="0">
              <a:sym typeface="Wingdings" pitchFamily="2" charset="2"/>
            </a:endParaRPr>
          </a:p>
        </p:txBody>
      </p:sp>
      <p:sp>
        <p:nvSpPr>
          <p:cNvPr id="6148" name="Номер слайда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fld id="{F15D3DB8-D739-4D23-AC22-07E07E966D8B}" type="slidenum">
              <a:rPr lang="ru-RU" altLang="ru-RU" sz="1200"/>
              <a:pPr algn="r" eaLnBrk="1" hangingPunct="1"/>
              <a:t>5</a:t>
            </a:fld>
            <a:endParaRPr lang="ru-RU" altLang="ru-RU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45e7e60c83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45e7e60c83_0_56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00" cy="446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2" name="Google Shape;302;g45e7e60c83_0_56:notes"/>
          <p:cNvSpPr txBox="1">
            <a:spLocks noGrp="1"/>
          </p:cNvSpPr>
          <p:nvPr>
            <p:ph type="sldNum" idx="12"/>
          </p:nvPr>
        </p:nvSpPr>
        <p:spPr>
          <a:xfrm>
            <a:off x="3849687" y="9428162"/>
            <a:ext cx="2946300" cy="496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6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 rot="5400000">
            <a:off x="7133433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 rot="5400000">
            <a:off x="1799433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 rot="5400000">
            <a:off x="3920332" y="-1256506"/>
            <a:ext cx="4351337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>
            <a:spLocks noGrp="1"/>
          </p:cNvSpPr>
          <p:nvPr>
            <p:ph type="pic" idx="2"/>
          </p:nvPr>
        </p:nvSpPr>
        <p:spPr>
          <a:xfrm>
            <a:off x="5183188" y="987429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5183188" y="987429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body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3"/>
          </p:nvPr>
        </p:nvSpPr>
        <p:spPr>
          <a:xfrm>
            <a:off x="6172202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4"/>
          </p:nvPr>
        </p:nvSpPr>
        <p:spPr>
          <a:xfrm>
            <a:off x="6172202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</a:t>
            </a:fld>
            <a:endParaRPr lang="en-US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206500" y="1181100"/>
            <a:ext cx="10350500" cy="3819525"/>
          </a:xfrm>
        </p:spPr>
        <p:txBody>
          <a:bodyPr/>
          <a:lstStyle/>
          <a:p>
            <a:pPr algn="ctr"/>
            <a:r>
              <a:rPr lang="ru-RU" altLang="ru-RU" sz="3200" b="1" dirty="0" smtClean="0">
                <a:solidFill>
                  <a:srgbClr val="404040"/>
                </a:solidFill>
                <a:latin typeface="Arial" charset="0"/>
              </a:rPr>
              <a:t>Вопросы передачи Федеральному казначейству с 1 января 2019 года полномочий по ведению бюджетного учета и формированию бюджетной отчетности, начислению и оплате труда, иных выплат и связанных с ними обязательных платежей в бюджеты Российской Федерации </a:t>
            </a:r>
            <a:endParaRPr lang="ru-RU" altLang="ru-RU" sz="3600" dirty="0" smtClean="0">
              <a:solidFill>
                <a:srgbClr val="40404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875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4"/>
          <p:cNvSpPr txBox="1"/>
          <p:nvPr/>
        </p:nvSpPr>
        <p:spPr>
          <a:xfrm>
            <a:off x="1704975" y="1562100"/>
            <a:ext cx="9944100" cy="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Общеорганизационные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вопросы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централизации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ведения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бюджетного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учета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формирования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бюджетной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отчетност</a:t>
            </a:r>
            <a:r>
              <a:rPr lang="ru-RU" sz="1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</a:t>
            </a:r>
            <a:endParaRPr sz="1600" dirty="0"/>
          </a:p>
        </p:txBody>
      </p:sp>
      <p:cxnSp>
        <p:nvCxnSpPr>
          <p:cNvPr id="111" name="Google Shape;111;p14"/>
          <p:cNvCxnSpPr/>
          <p:nvPr/>
        </p:nvCxnSpPr>
        <p:spPr>
          <a:xfrm rot="10800000">
            <a:off x="876300" y="2252662"/>
            <a:ext cx="10772775" cy="0"/>
          </a:xfrm>
          <a:prstGeom prst="straightConnector1">
            <a:avLst/>
          </a:prstGeom>
          <a:noFill/>
          <a:ln w="9525" cap="flat" cmpd="sng">
            <a:solidFill>
              <a:srgbClr val="FFC000">
                <a:alpha val="8745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13" name="Google Shape;113;p14"/>
          <p:cNvSpPr txBox="1"/>
          <p:nvPr/>
        </p:nvSpPr>
        <p:spPr>
          <a:xfrm>
            <a:off x="1704975" y="2457450"/>
            <a:ext cx="9944100" cy="933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800" b="0" i="0" u="none" strike="noStrike" cap="none" dirty="0" err="1">
                <a:solidFill>
                  <a:schemeClr val="dk1"/>
                </a:solidFill>
                <a:sym typeface="Arial"/>
              </a:rPr>
              <a:t>Вопросы</a:t>
            </a:r>
            <a:r>
              <a:rPr lang="en-US" sz="1800" b="0" i="0" u="none" strike="noStrike" cap="none" dirty="0">
                <a:solidFill>
                  <a:schemeClr val="dk1"/>
                </a:solidFill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sym typeface="Arial"/>
              </a:rPr>
              <a:t>передачи</a:t>
            </a:r>
            <a:r>
              <a:rPr lang="en-US" sz="1800" b="0" i="0" u="none" strike="noStrike" cap="none" dirty="0">
                <a:solidFill>
                  <a:schemeClr val="dk1"/>
                </a:solidFill>
                <a:sym typeface="Arial"/>
              </a:rPr>
              <a:t> ФК с 01.01.2019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sym typeface="Arial"/>
              </a:rPr>
              <a:t>полномочий</a:t>
            </a:r>
            <a:r>
              <a:rPr lang="en-US" sz="1800" b="0" i="0" u="none" strike="noStrike" cap="none" dirty="0">
                <a:solidFill>
                  <a:schemeClr val="dk1"/>
                </a:solidFill>
                <a:sym typeface="Arial"/>
              </a:rPr>
              <a:t> по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sym typeface="Arial"/>
              </a:rPr>
              <a:t>ведению</a:t>
            </a:r>
            <a:r>
              <a:rPr lang="en-US" sz="1800" b="0" i="0" u="none" strike="noStrike" cap="none" dirty="0">
                <a:solidFill>
                  <a:schemeClr val="dk1"/>
                </a:solidFill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sym typeface="Arial"/>
              </a:rPr>
              <a:t>бюджетного</a:t>
            </a:r>
            <a:r>
              <a:rPr lang="en-US" sz="1800" b="0" i="0" u="none" strike="noStrike" cap="none" dirty="0">
                <a:solidFill>
                  <a:schemeClr val="dk1"/>
                </a:solidFill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sym typeface="Arial"/>
              </a:rPr>
              <a:t>учета</a:t>
            </a:r>
            <a:r>
              <a:rPr lang="en-US" sz="1800" b="0" i="0" u="none" strike="noStrike" cap="none" dirty="0">
                <a:solidFill>
                  <a:schemeClr val="dk1"/>
                </a:solidFill>
                <a:sym typeface="Arial"/>
              </a:rPr>
              <a:t> </a:t>
            </a:r>
            <a:r>
              <a:rPr lang="en-US" sz="1800" b="1" i="0" u="none" strike="noStrike" cap="none" dirty="0" err="1" smtClean="0">
                <a:solidFill>
                  <a:schemeClr val="dk1"/>
                </a:solidFill>
                <a:sym typeface="Arial"/>
              </a:rPr>
              <a:t>Росаккредитации</a:t>
            </a:r>
            <a:r>
              <a:rPr lang="en-US" sz="1800" b="1" i="0" u="none" strike="noStrike" cap="none" dirty="0">
                <a:solidFill>
                  <a:schemeClr val="dk1"/>
                </a:solidFill>
                <a:sym typeface="Arial"/>
              </a:rPr>
              <a:t>, </a:t>
            </a:r>
            <a:r>
              <a:rPr lang="en-US" sz="1800" b="1" i="0" u="none" strike="noStrike" cap="none" dirty="0" err="1" smtClean="0">
                <a:solidFill>
                  <a:schemeClr val="dk1"/>
                </a:solidFill>
                <a:sym typeface="Arial"/>
              </a:rPr>
              <a:t>Минобразования</a:t>
            </a:r>
            <a:r>
              <a:rPr lang="en-US" sz="1800" b="1" i="0" u="none" strike="noStrike" cap="none" dirty="0" smtClean="0">
                <a:solidFill>
                  <a:schemeClr val="dk1"/>
                </a:solidFill>
                <a:sym typeface="Arial"/>
              </a:rPr>
              <a:t>, </a:t>
            </a:r>
            <a:r>
              <a:rPr lang="en-US" sz="1800" b="1" i="0" u="none" strike="noStrike" cap="none" dirty="0" err="1">
                <a:solidFill>
                  <a:schemeClr val="dk1"/>
                </a:solidFill>
                <a:sym typeface="Arial"/>
              </a:rPr>
              <a:t>Росалкогольрегулирования</a:t>
            </a:r>
            <a:r>
              <a:rPr lang="en-US" sz="1800" b="1" i="0" u="none" strike="noStrike" cap="none" dirty="0">
                <a:solidFill>
                  <a:schemeClr val="dk1"/>
                </a:solidFill>
                <a:sym typeface="Arial"/>
              </a:rPr>
              <a:t>, </a:t>
            </a:r>
            <a:r>
              <a:rPr lang="en-US" sz="1800" b="1" i="0" u="none" strike="noStrike" cap="none" dirty="0" err="1">
                <a:solidFill>
                  <a:schemeClr val="dk1"/>
                </a:solidFill>
                <a:sym typeface="Arial"/>
              </a:rPr>
              <a:t>Росстандарта</a:t>
            </a:r>
            <a:r>
              <a:rPr lang="en-US" sz="1800" b="1" i="0" u="none" strike="noStrike" cap="none" dirty="0">
                <a:solidFill>
                  <a:schemeClr val="dk1"/>
                </a:solidFill>
                <a:sym typeface="Arial"/>
              </a:rPr>
              <a:t>, </a:t>
            </a:r>
            <a:r>
              <a:rPr lang="en-US" sz="1800" b="1" i="0" u="none" strike="noStrike" cap="none" dirty="0" err="1">
                <a:solidFill>
                  <a:schemeClr val="dk1"/>
                </a:solidFill>
                <a:sym typeface="Arial"/>
              </a:rPr>
              <a:t>Роструда</a:t>
            </a:r>
            <a:r>
              <a:rPr lang="en-US" sz="1800" b="1" i="0" u="none" strike="noStrike" cap="none" dirty="0">
                <a:solidFill>
                  <a:schemeClr val="dk1"/>
                </a:solidFill>
                <a:sym typeface="Arial"/>
              </a:rPr>
              <a:t> и </a:t>
            </a:r>
            <a:r>
              <a:rPr lang="en-US" sz="1800" b="1" i="0" u="none" strike="noStrike" cap="none" dirty="0" err="1" smtClean="0">
                <a:solidFill>
                  <a:schemeClr val="dk1"/>
                </a:solidFill>
                <a:sym typeface="Arial"/>
              </a:rPr>
              <a:t>Росиму</a:t>
            </a:r>
            <a:r>
              <a:rPr lang="ru-RU" sz="1800" b="1" i="0" u="none" strike="noStrike" cap="none" dirty="0" smtClean="0">
                <a:solidFill>
                  <a:schemeClr val="dk1"/>
                </a:solidFill>
                <a:sym typeface="Arial"/>
              </a:rPr>
              <a:t>щ</a:t>
            </a:r>
            <a:r>
              <a:rPr lang="en-US" sz="1800" b="1" i="0" u="none" strike="noStrike" cap="none" dirty="0" err="1" smtClean="0">
                <a:solidFill>
                  <a:schemeClr val="dk1"/>
                </a:solidFill>
                <a:sym typeface="Arial"/>
              </a:rPr>
              <a:t>ества</a:t>
            </a:r>
            <a:endParaRPr sz="1600" b="1" dirty="0"/>
          </a:p>
        </p:txBody>
      </p:sp>
      <p:cxnSp>
        <p:nvCxnSpPr>
          <p:cNvPr id="114" name="Google Shape;114;p14"/>
          <p:cNvCxnSpPr/>
          <p:nvPr/>
        </p:nvCxnSpPr>
        <p:spPr>
          <a:xfrm rot="10800000">
            <a:off x="876300" y="3543300"/>
            <a:ext cx="10772775" cy="0"/>
          </a:xfrm>
          <a:prstGeom prst="straightConnector1">
            <a:avLst/>
          </a:prstGeom>
          <a:noFill/>
          <a:ln w="9525" cap="flat" cmpd="sng">
            <a:solidFill>
              <a:srgbClr val="FFC000">
                <a:alpha val="8745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16" name="Google Shape;116;p14"/>
          <p:cNvSpPr txBox="1"/>
          <p:nvPr/>
        </p:nvSpPr>
        <p:spPr>
          <a:xfrm>
            <a:off x="1704975" y="3771900"/>
            <a:ext cx="9944100" cy="704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Вопросы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формирования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бюджетной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1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бухгалтерской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lang="en-US" sz="1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отчетности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условиях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передачи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полномочий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по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ведению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бюджетного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учета</a:t>
            </a:r>
            <a:endParaRPr sz="1600" dirty="0"/>
          </a:p>
        </p:txBody>
      </p:sp>
      <p:cxnSp>
        <p:nvCxnSpPr>
          <p:cNvPr id="117" name="Google Shape;117;p14"/>
          <p:cNvCxnSpPr/>
          <p:nvPr/>
        </p:nvCxnSpPr>
        <p:spPr>
          <a:xfrm rot="10800000">
            <a:off x="876300" y="4705350"/>
            <a:ext cx="10772775" cy="0"/>
          </a:xfrm>
          <a:prstGeom prst="straightConnector1">
            <a:avLst/>
          </a:prstGeom>
          <a:noFill/>
          <a:ln w="9525" cap="flat" cmpd="sng">
            <a:solidFill>
              <a:srgbClr val="FFC000">
                <a:alpha val="8745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19" name="Google Shape;119;p14"/>
          <p:cNvSpPr txBox="1"/>
          <p:nvPr/>
        </p:nvSpPr>
        <p:spPr>
          <a:xfrm>
            <a:off x="1704975" y="4829175"/>
            <a:ext cx="9944100" cy="628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chemeClr val="dk1"/>
              </a:buClr>
              <a:buSzPts val="1600"/>
            </a:pPr>
            <a:r>
              <a:rPr lang="en-US" sz="1800" b="0" i="0" u="none" strike="noStrike" cap="none" dirty="0" err="1">
                <a:solidFill>
                  <a:schemeClr val="dk1"/>
                </a:solidFill>
                <a:sym typeface="Arial"/>
              </a:rPr>
              <a:t>Вопросы</a:t>
            </a:r>
            <a:r>
              <a:rPr lang="en-US" sz="1800" b="0" i="0" u="none" strike="noStrike" cap="none" dirty="0">
                <a:solidFill>
                  <a:schemeClr val="dk1"/>
                </a:solidFill>
                <a:sym typeface="Arial"/>
              </a:rPr>
              <a:t> </a:t>
            </a:r>
            <a:r>
              <a:rPr lang="en-US" sz="1800" b="1" i="0" u="none" strike="noStrike" cap="none" dirty="0" err="1">
                <a:solidFill>
                  <a:schemeClr val="dk1"/>
                </a:solidFill>
                <a:sym typeface="Arial"/>
              </a:rPr>
              <a:t>технологического</a:t>
            </a:r>
            <a:r>
              <a:rPr lang="en-US" sz="1800" b="1" i="0" u="none" strike="noStrike" cap="none" dirty="0">
                <a:solidFill>
                  <a:schemeClr val="dk1"/>
                </a:solidFill>
                <a:sym typeface="Arial"/>
              </a:rPr>
              <a:t> </a:t>
            </a:r>
            <a:r>
              <a:rPr lang="en-US" sz="1800" b="1" i="0" u="none" strike="noStrike" cap="none" dirty="0" err="1">
                <a:solidFill>
                  <a:schemeClr val="dk1"/>
                </a:solidFill>
                <a:sym typeface="Arial"/>
              </a:rPr>
              <a:t>обеспечения</a:t>
            </a:r>
            <a:r>
              <a:rPr lang="en-US" sz="1800" b="1" i="0" u="none" strike="noStrike" cap="none" dirty="0">
                <a:solidFill>
                  <a:schemeClr val="dk1"/>
                </a:solidFill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sym typeface="Arial"/>
              </a:rPr>
              <a:t>ведения</a:t>
            </a:r>
            <a:r>
              <a:rPr lang="en-US" sz="1800" b="0" i="0" u="none" strike="noStrike" cap="none" dirty="0">
                <a:solidFill>
                  <a:schemeClr val="dk1"/>
                </a:solidFill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sym typeface="Arial"/>
              </a:rPr>
              <a:t>бюджетного</a:t>
            </a:r>
            <a:r>
              <a:rPr lang="en-US" sz="1800" b="0" i="0" u="none" strike="noStrike" cap="none" dirty="0">
                <a:solidFill>
                  <a:schemeClr val="dk1"/>
                </a:solidFill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sym typeface="Arial"/>
              </a:rPr>
              <a:t>учета</a:t>
            </a:r>
            <a:r>
              <a:rPr lang="en-US" sz="1800" b="0" i="0" u="none" strike="noStrike" cap="none" dirty="0">
                <a:solidFill>
                  <a:schemeClr val="dk1"/>
                </a:solidFill>
                <a:sym typeface="Arial"/>
              </a:rPr>
              <a:t> и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sym typeface="Arial"/>
              </a:rPr>
              <a:t>формирования</a:t>
            </a:r>
            <a:r>
              <a:rPr lang="en-US" sz="1800" b="0" i="0" u="none" strike="noStrike" cap="none" dirty="0">
                <a:solidFill>
                  <a:schemeClr val="dk1"/>
                </a:solidFill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sym typeface="Arial"/>
              </a:rPr>
              <a:t>бюджетной</a:t>
            </a:r>
            <a:r>
              <a:rPr lang="en-US" sz="1800" b="0" i="0" u="none" strike="noStrike" cap="none" dirty="0">
                <a:solidFill>
                  <a:schemeClr val="dk1"/>
                </a:solidFill>
                <a:sym typeface="Arial"/>
              </a:rPr>
              <a:t> </a:t>
            </a:r>
            <a:r>
              <a:rPr lang="en-US" sz="1800" b="0" i="0" u="none" strike="noStrike" cap="none" dirty="0" err="1" smtClean="0">
                <a:solidFill>
                  <a:schemeClr val="dk1"/>
                </a:solidFill>
                <a:sym typeface="Arial"/>
              </a:rPr>
              <a:t>отчетности</a:t>
            </a:r>
            <a:r>
              <a:rPr lang="ru-RU" sz="1800" dirty="0">
                <a:solidFill>
                  <a:schemeClr val="dk1"/>
                </a:solidFill>
              </a:rPr>
              <a:t> в условиях передачи </a:t>
            </a:r>
            <a:r>
              <a:rPr lang="ru-RU" sz="1800" dirty="0" smtClean="0">
                <a:solidFill>
                  <a:schemeClr val="dk1"/>
                </a:solidFill>
              </a:rPr>
              <a:t>полномочий</a:t>
            </a:r>
            <a:endParaRPr sz="1600" dirty="0"/>
          </a:p>
        </p:txBody>
      </p:sp>
      <p:cxnSp>
        <p:nvCxnSpPr>
          <p:cNvPr id="120" name="Google Shape;120;p14"/>
          <p:cNvCxnSpPr/>
          <p:nvPr/>
        </p:nvCxnSpPr>
        <p:spPr>
          <a:xfrm rot="10800000">
            <a:off x="876300" y="5610225"/>
            <a:ext cx="10772775" cy="0"/>
          </a:xfrm>
          <a:prstGeom prst="straightConnector1">
            <a:avLst/>
          </a:prstGeom>
          <a:noFill/>
          <a:ln w="9525" cap="flat" cmpd="sng">
            <a:solidFill>
              <a:srgbClr val="FFC000">
                <a:alpha val="8745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22" name="Google Shape;122;p14"/>
          <p:cNvSpPr txBox="1"/>
          <p:nvPr/>
        </p:nvSpPr>
        <p:spPr>
          <a:xfrm>
            <a:off x="1704975" y="5667375"/>
            <a:ext cx="9944100" cy="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Конфликт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интересов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государственной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гражданской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службе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РФ: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порядок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предотвращения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урегулирования</a:t>
            </a:r>
            <a:endParaRPr sz="1600" dirty="0"/>
          </a:p>
        </p:txBody>
      </p:sp>
      <p:sp>
        <p:nvSpPr>
          <p:cNvPr id="18" name="Google Shape;263;p16"/>
          <p:cNvSpPr txBox="1"/>
          <p:nvPr/>
        </p:nvSpPr>
        <p:spPr>
          <a:xfrm>
            <a:off x="4429124" y="209550"/>
            <a:ext cx="7477125" cy="9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r">
              <a:lnSpc>
                <a:spcPct val="90000"/>
              </a:lnSpc>
              <a:buClr>
                <a:schemeClr val="dk1"/>
              </a:buClr>
              <a:buSzPts val="4400"/>
            </a:pPr>
            <a:r>
              <a:rPr lang="en-US" sz="2800" dirty="0" smtClean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П</a:t>
            </a:r>
            <a:r>
              <a:rPr lang="ru-RU" sz="2800" dirty="0" smtClean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лан совещания</a:t>
            </a:r>
            <a:endParaRPr lang="ru-RU" sz="2800" dirty="0">
              <a:latin typeface="+mj-lt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1098220" y="1438701"/>
            <a:ext cx="52770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ru-RU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098220" y="2508676"/>
            <a:ext cx="52770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ru-RU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098220" y="3645753"/>
            <a:ext cx="52770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ru-RU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98220" y="4728001"/>
            <a:ext cx="52770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ru-RU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8220" y="5676900"/>
            <a:ext cx="52770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ru-RU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848154"/>
              </p:ext>
            </p:extLst>
          </p:nvPr>
        </p:nvGraphicFramePr>
        <p:xfrm>
          <a:off x="2344738" y="1157818"/>
          <a:ext cx="8847136" cy="495896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3961215"/>
                <a:gridCol w="1678624"/>
                <a:gridCol w="1532839"/>
                <a:gridCol w="1674458"/>
              </a:tblGrid>
              <a:tr h="3324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ФОИВ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ПБС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ФКУ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АУ/БУ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324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dirty="0" smtClean="0"/>
                        <a:t>020 МИНПРОМТОРГ РОССИИ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</a:tr>
              <a:tr h="3324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dirty="0" smtClean="0"/>
                        <a:t>069 МИНСТРОЙ РОССИИ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</a:tr>
              <a:tr h="3324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dirty="0" smtClean="0"/>
                        <a:t>071 МИНЦИФРОВИЗАЦИИ РОССИИ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3324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dirty="0" smtClean="0"/>
                        <a:t>073 МИНПРОСВЕЩЕНИЯ РОССИИ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51</a:t>
                      </a:r>
                      <a:endParaRPr lang="ru-RU" dirty="0"/>
                    </a:p>
                  </a:txBody>
                  <a:tcPr/>
                </a:tc>
              </a:tr>
              <a:tr h="3324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dirty="0" smtClean="0"/>
                        <a:t>075 МИНОБРАЗОВАНИЯ РОССИИ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859</a:t>
                      </a:r>
                      <a:endParaRPr lang="ru-RU" dirty="0"/>
                    </a:p>
                  </a:txBody>
                  <a:tcPr/>
                </a:tc>
              </a:tr>
              <a:tr h="3324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dirty="0" smtClean="0"/>
                        <a:t>092 МИНФИН РОССИИ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 (38)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3324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dirty="0" smtClean="0"/>
                        <a:t>139 МИНЭКОНОМРАЗВИТИЯ РОССИИ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  <a:tr h="3324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dirty="0" smtClean="0"/>
                        <a:t>150 РОСТРУД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3324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dirty="0" smtClean="0"/>
                        <a:t>160 РОСАЛКОГОЛЬРЕГУЛИРОВАНИЕ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3324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dirty="0" smtClean="0"/>
                        <a:t>165 РОСАККРЕДИТАЦИЯ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324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dirty="0" smtClean="0"/>
                        <a:t>167 РОСИМУЩЕСТВО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3324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dirty="0" smtClean="0"/>
                        <a:t>172 РОССТАНДАРТ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88</a:t>
                      </a:r>
                      <a:endParaRPr lang="ru-RU" dirty="0"/>
                    </a:p>
                  </a:txBody>
                  <a:tcPr/>
                </a:tc>
              </a:tr>
              <a:tr h="3324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dirty="0" smtClean="0"/>
                        <a:t>350 МИНДАЛЬВОСТОК РОССИИ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293543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ВСЕГО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174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 (38)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1031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Google Shape;263;p16"/>
          <p:cNvSpPr txBox="1"/>
          <p:nvPr/>
        </p:nvSpPr>
        <p:spPr>
          <a:xfrm>
            <a:off x="4429124" y="209550"/>
            <a:ext cx="7477125" cy="9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r">
              <a:lnSpc>
                <a:spcPct val="90000"/>
              </a:lnSpc>
              <a:buClr>
                <a:schemeClr val="dk1"/>
              </a:buClr>
              <a:buSzPts val="4400"/>
            </a:pPr>
            <a:r>
              <a:rPr lang="ru-RU" sz="2800" dirty="0" smtClean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ФОИВ 1 волны</a:t>
            </a:r>
            <a:endParaRPr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93125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2"/>
          <p:cNvSpPr txBox="1">
            <a:spLocks noGrp="1"/>
          </p:cNvSpPr>
          <p:nvPr/>
        </p:nvSpPr>
        <p:spPr bwMode="auto">
          <a:xfrm>
            <a:off x="8610600" y="649287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4F298253-64C4-48BA-B564-458332943733}" type="slidenum">
              <a:rPr lang="ru-RU" altLang="ru-RU" sz="1200">
                <a:solidFill>
                  <a:srgbClr val="898989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4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7488" y="4667250"/>
            <a:ext cx="1736725" cy="1287463"/>
          </a:xfrm>
          <a:prstGeom prst="round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Организационно-методическое</a:t>
            </a:r>
          </a:p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обеспечение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420350" y="4659313"/>
            <a:ext cx="1535113" cy="612775"/>
          </a:xfrm>
          <a:prstGeom prst="round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Заключение Соглашения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39713" y="2347913"/>
            <a:ext cx="1685925" cy="585787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Правовое регулирование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39713" y="3238500"/>
            <a:ext cx="1685925" cy="1160463"/>
          </a:xfrm>
          <a:prstGeom prst="round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Технологическое обеспечение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176463" y="5340350"/>
            <a:ext cx="1550987" cy="614363"/>
          </a:xfrm>
          <a:prstGeom prst="round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Оформление доверенности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781425" y="5340350"/>
            <a:ext cx="2517775" cy="614363"/>
          </a:xfrm>
          <a:prstGeom prst="round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Уведомление сотрудников, ФНС, ГВБФ и др.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435475" y="4659313"/>
            <a:ext cx="1377950" cy="612775"/>
          </a:xfrm>
          <a:prstGeom prst="round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Проведение РГ и ВКС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176463" y="4659313"/>
            <a:ext cx="2179637" cy="612775"/>
          </a:xfrm>
          <a:prstGeom prst="round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Формирование рабочей группы (РГ)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195513" y="3235325"/>
            <a:ext cx="2592387" cy="525463"/>
          </a:xfrm>
          <a:prstGeom prst="round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Проведение технологического аудита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901113" y="3235325"/>
            <a:ext cx="3025775" cy="525463"/>
          </a:xfrm>
          <a:prstGeom prst="round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Обновление версии ППО и миграция данных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870450" y="3235325"/>
            <a:ext cx="1587500" cy="525463"/>
          </a:xfrm>
          <a:prstGeom prst="round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Уточнение БП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353175" y="5349875"/>
            <a:ext cx="1817688" cy="604838"/>
          </a:xfrm>
          <a:prstGeom prst="round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Проведение инвентаризации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8224838" y="5349875"/>
            <a:ext cx="2279650" cy="604838"/>
          </a:xfrm>
          <a:prstGeom prst="round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Завершение текущего финансового года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0533063" y="5349875"/>
            <a:ext cx="1422400" cy="604838"/>
          </a:xfrm>
          <a:prstGeom prst="round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Передача документов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518275" y="3235325"/>
            <a:ext cx="2320925" cy="525463"/>
          </a:xfrm>
          <a:prstGeom prst="round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Доработка ППО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332413" y="2347913"/>
            <a:ext cx="2671762" cy="585787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Разработка и утверждение документов учетной политики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176463" y="2347913"/>
            <a:ext cx="2984500" cy="585787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Анализ и внесение изменений в правовые документы 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8161338" y="2347913"/>
            <a:ext cx="3765550" cy="585787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Разработка приказов о допуске к обработке персональных данных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195513" y="3871913"/>
            <a:ext cx="2592387" cy="527050"/>
          </a:xfrm>
          <a:prstGeom prst="round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Проведение обучения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870450" y="3862388"/>
            <a:ext cx="2466975" cy="525462"/>
          </a:xfrm>
          <a:prstGeom prst="round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Апробация БП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892800" y="4667250"/>
            <a:ext cx="2798763" cy="604838"/>
          </a:xfrm>
          <a:prstGeom prst="round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Проведение функционального аудита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8763000" y="4667250"/>
            <a:ext cx="1585913" cy="604838"/>
          </a:xfrm>
          <a:prstGeom prst="round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Уточнение БП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419975" y="3862388"/>
            <a:ext cx="2466975" cy="525462"/>
          </a:xfrm>
          <a:prstGeom prst="round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Организация сопровождения</a:t>
            </a:r>
          </a:p>
        </p:txBody>
      </p:sp>
      <p:sp>
        <p:nvSpPr>
          <p:cNvPr id="2075" name="Прямоугольник 6"/>
          <p:cNvSpPr>
            <a:spLocks noChangeArrowheads="1"/>
          </p:cNvSpPr>
          <p:nvPr/>
        </p:nvSpPr>
        <p:spPr bwMode="auto">
          <a:xfrm>
            <a:off x="3381375" y="1381125"/>
            <a:ext cx="80565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b="1">
                <a:solidFill>
                  <a:srgbClr val="404040"/>
                </a:solidFill>
                <a:latin typeface="Cambria" pitchFamily="18" charset="0"/>
              </a:rPr>
              <a:t>План мероприятий («Дорожная карта»)</a:t>
            </a: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2344738" y="1973263"/>
            <a:ext cx="9009062" cy="0"/>
          </a:xfrm>
          <a:prstGeom prst="line">
            <a:avLst/>
          </a:prstGeom>
          <a:ln w="95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77" name="Picture 13" descr="C:\Users\2323\AppData\Local\Temp\pros-and-con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738" y="1311275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Google Shape;263;p16"/>
          <p:cNvSpPr txBox="1"/>
          <p:nvPr/>
        </p:nvSpPr>
        <p:spPr>
          <a:xfrm>
            <a:off x="4429124" y="209550"/>
            <a:ext cx="7477125" cy="9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r">
              <a:lnSpc>
                <a:spcPct val="90000"/>
              </a:lnSpc>
              <a:buClr>
                <a:schemeClr val="dk1"/>
              </a:buClr>
              <a:buSzPts val="4400"/>
            </a:pPr>
            <a:r>
              <a:rPr lang="ru-RU" sz="2800" dirty="0" smtClean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Организация работы</a:t>
            </a:r>
            <a:endParaRPr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0275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Прямоугольник 6"/>
          <p:cNvSpPr>
            <a:spLocks noChangeArrowheads="1"/>
          </p:cNvSpPr>
          <p:nvPr/>
        </p:nvSpPr>
        <p:spPr bwMode="auto">
          <a:xfrm>
            <a:off x="3381375" y="1387475"/>
            <a:ext cx="80565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b="1">
                <a:solidFill>
                  <a:srgbClr val="404040"/>
                </a:solidFill>
                <a:latin typeface="Cambria" pitchFamily="18" charset="0"/>
              </a:rPr>
              <a:t>Организационно-методические мероприятия</a:t>
            </a:r>
          </a:p>
        </p:txBody>
      </p:sp>
      <p:sp>
        <p:nvSpPr>
          <p:cNvPr id="3074" name="Номер слайда 2"/>
          <p:cNvSpPr txBox="1">
            <a:spLocks noGrp="1"/>
          </p:cNvSpPr>
          <p:nvPr/>
        </p:nvSpPr>
        <p:spPr bwMode="auto">
          <a:xfrm>
            <a:off x="8610600" y="649287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F580F536-85BB-4F22-B93D-894948AA13C1}" type="slidenum">
              <a:rPr lang="ru-RU" altLang="ru-RU" sz="1200">
                <a:solidFill>
                  <a:srgbClr val="898989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5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344738" y="1973263"/>
            <a:ext cx="9009062" cy="0"/>
          </a:xfrm>
          <a:prstGeom prst="line">
            <a:avLst/>
          </a:prstGeom>
          <a:ln w="95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8" name="Picture 2" descr="C:\Users\2323\AppData\Local\Temp\copyrigh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675" y="1150938"/>
            <a:ext cx="719138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Прямоугольник 1"/>
          <p:cNvSpPr>
            <a:spLocks noChangeArrowheads="1"/>
          </p:cNvSpPr>
          <p:nvPr/>
        </p:nvSpPr>
        <p:spPr bwMode="auto">
          <a:xfrm>
            <a:off x="2344738" y="3073400"/>
            <a:ext cx="90090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dirty="0">
                <a:latin typeface="Cambria" pitchFamily="18" charset="0"/>
              </a:rPr>
              <a:t>Формирование </a:t>
            </a:r>
            <a:r>
              <a:rPr lang="ru-RU" altLang="ru-RU" sz="2000" b="1" dirty="0">
                <a:latin typeface="Cambria" pitchFamily="18" charset="0"/>
              </a:rPr>
              <a:t>«Календаря бухгалтера» </a:t>
            </a:r>
            <a:r>
              <a:rPr lang="ru-RU" altLang="ru-RU" sz="2000" dirty="0">
                <a:latin typeface="Cambria" pitchFamily="18" charset="0"/>
              </a:rPr>
              <a:t>по каждому обслуживаемому ФОИВ (ФКУ)</a:t>
            </a:r>
            <a:r>
              <a:rPr lang="ru-RU" altLang="ru-RU" sz="1800" dirty="0">
                <a:latin typeface="Cambria" pitchFamily="18" charset="0"/>
              </a:rPr>
              <a:t>;</a:t>
            </a:r>
          </a:p>
        </p:txBody>
      </p:sp>
      <p:sp>
        <p:nvSpPr>
          <p:cNvPr id="3080" name="Прямоугольник 2"/>
          <p:cNvSpPr>
            <a:spLocks noChangeArrowheads="1"/>
          </p:cNvSpPr>
          <p:nvPr/>
        </p:nvSpPr>
        <p:spPr bwMode="auto">
          <a:xfrm>
            <a:off x="2344738" y="2463800"/>
            <a:ext cx="88820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Cambria" pitchFamily="18" charset="0"/>
              </a:rPr>
              <a:t>Распределение обязанностей </a:t>
            </a:r>
            <a:r>
              <a:rPr lang="ru-RU" altLang="ru-RU" sz="2000">
                <a:latin typeface="Cambria" pitchFamily="18" charset="0"/>
              </a:rPr>
              <a:t>по участкам работы и (или) ФОИВ</a:t>
            </a:r>
            <a:r>
              <a:rPr lang="ru-RU" altLang="ru-RU" sz="1800">
                <a:latin typeface="Cambria" pitchFamily="18" charset="0"/>
              </a:rPr>
              <a:t>;</a:t>
            </a:r>
          </a:p>
        </p:txBody>
      </p:sp>
      <p:sp>
        <p:nvSpPr>
          <p:cNvPr id="3081" name="Прямоугольник 3"/>
          <p:cNvSpPr>
            <a:spLocks noChangeArrowheads="1"/>
          </p:cNvSpPr>
          <p:nvPr/>
        </p:nvSpPr>
        <p:spPr bwMode="auto">
          <a:xfrm>
            <a:off x="2344738" y="4073525"/>
            <a:ext cx="88820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Cambria" pitchFamily="18" charset="0"/>
              </a:rPr>
              <a:t>Организация системы оперативной коммуникации </a:t>
            </a:r>
            <a:r>
              <a:rPr lang="ru-RU" altLang="ru-RU" sz="2000">
                <a:latin typeface="Cambria" pitchFamily="18" charset="0"/>
              </a:rPr>
              <a:t>с ФОИВ </a:t>
            </a:r>
            <a:r>
              <a:rPr lang="en-US" altLang="ru-RU" sz="2000">
                <a:latin typeface="Cambria" pitchFamily="18" charset="0"/>
              </a:rPr>
              <a:t>(</a:t>
            </a:r>
            <a:r>
              <a:rPr lang="ru-RU" altLang="ru-RU" sz="2000">
                <a:latin typeface="Cambria" pitchFamily="18" charset="0"/>
              </a:rPr>
              <a:t>телефон, мессенджер, электронная почта);</a:t>
            </a:r>
          </a:p>
        </p:txBody>
      </p:sp>
      <p:sp>
        <p:nvSpPr>
          <p:cNvPr id="3082" name="Прямоугольник 11"/>
          <p:cNvSpPr>
            <a:spLocks noChangeArrowheads="1"/>
          </p:cNvSpPr>
          <p:nvPr/>
        </p:nvSpPr>
        <p:spPr bwMode="auto">
          <a:xfrm>
            <a:off x="2344738" y="5087938"/>
            <a:ext cx="90090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Cambria" pitchFamily="18" charset="0"/>
              </a:rPr>
              <a:t>Проактивное предупреждение </a:t>
            </a:r>
            <a:r>
              <a:rPr lang="ru-RU" altLang="ru-RU" sz="2000">
                <a:latin typeface="Cambria" pitchFamily="18" charset="0"/>
              </a:rPr>
              <a:t>ФОИВ </a:t>
            </a:r>
            <a:r>
              <a:rPr lang="ru-RU" altLang="ru-RU" sz="2000" b="1">
                <a:latin typeface="Cambria" pitchFamily="18" charset="0"/>
              </a:rPr>
              <a:t>о рисках</a:t>
            </a:r>
            <a:r>
              <a:rPr lang="ru-RU" altLang="ru-RU" sz="2000">
                <a:latin typeface="Cambria" pitchFamily="18" charset="0"/>
              </a:rPr>
              <a:t> путем</a:t>
            </a:r>
            <a:r>
              <a:rPr lang="ru-RU" altLang="ru-RU" sz="2000" b="1">
                <a:latin typeface="Cambria" pitchFamily="18" charset="0"/>
              </a:rPr>
              <a:t> </a:t>
            </a:r>
            <a:r>
              <a:rPr lang="ru-RU" altLang="ru-RU" sz="2000">
                <a:latin typeface="Cambria" pitchFamily="18" charset="0"/>
              </a:rPr>
              <a:t>представления аналитической информации.</a:t>
            </a:r>
          </a:p>
        </p:txBody>
      </p:sp>
      <p:sp>
        <p:nvSpPr>
          <p:cNvPr id="11" name="Google Shape;263;p16"/>
          <p:cNvSpPr txBox="1"/>
          <p:nvPr/>
        </p:nvSpPr>
        <p:spPr>
          <a:xfrm>
            <a:off x="4429124" y="209550"/>
            <a:ext cx="7477125" cy="9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r">
              <a:lnSpc>
                <a:spcPct val="90000"/>
              </a:lnSpc>
              <a:buClr>
                <a:schemeClr val="dk1"/>
              </a:buClr>
              <a:buSzPts val="4400"/>
            </a:pPr>
            <a:r>
              <a:rPr lang="ru-RU" sz="2800" dirty="0" smtClean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Организация работы</a:t>
            </a:r>
            <a:endParaRPr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9280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7"/>
          <p:cNvSpPr txBox="1"/>
          <p:nvPr/>
        </p:nvSpPr>
        <p:spPr>
          <a:xfrm>
            <a:off x="230736" y="1881953"/>
            <a:ext cx="800550" cy="4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АУ/БУ</a:t>
            </a:r>
            <a:endParaRPr dirty="0"/>
          </a:p>
        </p:txBody>
      </p:sp>
      <p:sp>
        <p:nvSpPr>
          <p:cNvPr id="305" name="Google Shape;305;p17"/>
          <p:cNvSpPr txBox="1"/>
          <p:nvPr/>
        </p:nvSpPr>
        <p:spPr>
          <a:xfrm>
            <a:off x="242158" y="3792850"/>
            <a:ext cx="1641000" cy="58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РБС_АУ/БУ</a:t>
            </a:r>
            <a:endParaRPr dirty="0"/>
          </a:p>
        </p:txBody>
      </p:sp>
      <p:sp>
        <p:nvSpPr>
          <p:cNvPr id="306" name="Google Shape;306;p17"/>
          <p:cNvSpPr txBox="1"/>
          <p:nvPr/>
        </p:nvSpPr>
        <p:spPr>
          <a:xfrm>
            <a:off x="240393" y="4599375"/>
            <a:ext cx="1601100" cy="62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УФК</a:t>
            </a:r>
            <a:r>
              <a:rPr lang="ru-RU" dirty="0" smtClean="0"/>
              <a:t> по субъектам РФ</a:t>
            </a:r>
            <a:endParaRPr dirty="0"/>
          </a:p>
        </p:txBody>
      </p:sp>
      <p:sp>
        <p:nvSpPr>
          <p:cNvPr id="307" name="Google Shape;307;p17"/>
          <p:cNvSpPr txBox="1"/>
          <p:nvPr/>
        </p:nvSpPr>
        <p:spPr>
          <a:xfrm>
            <a:off x="240261" y="5847724"/>
            <a:ext cx="1788564" cy="820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УФК </a:t>
            </a:r>
            <a:r>
              <a:rPr lang="en-US" dirty="0" smtClean="0"/>
              <a:t>по Московской </a:t>
            </a:r>
            <a:r>
              <a:rPr lang="en-US" dirty="0"/>
              <a:t>области</a:t>
            </a:r>
            <a:endParaRPr dirty="0"/>
          </a:p>
        </p:txBody>
      </p:sp>
      <p:sp>
        <p:nvSpPr>
          <p:cNvPr id="308" name="Google Shape;308;p17"/>
          <p:cNvSpPr/>
          <p:nvPr/>
        </p:nvSpPr>
        <p:spPr>
          <a:xfrm>
            <a:off x="2010775" y="1804319"/>
            <a:ext cx="707100" cy="6270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p17"/>
          <p:cNvSpPr/>
          <p:nvPr/>
        </p:nvSpPr>
        <p:spPr>
          <a:xfrm>
            <a:off x="3256515" y="2687629"/>
            <a:ext cx="1707900" cy="7605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1200" dirty="0"/>
              <a:t>формирование отчетности</a:t>
            </a:r>
          </a:p>
        </p:txBody>
      </p:sp>
      <p:sp>
        <p:nvSpPr>
          <p:cNvPr id="310" name="Google Shape;310;p17"/>
          <p:cNvSpPr/>
          <p:nvPr/>
        </p:nvSpPr>
        <p:spPr>
          <a:xfrm>
            <a:off x="6276575" y="3552825"/>
            <a:ext cx="707100" cy="760500"/>
          </a:xfrm>
          <a:prstGeom prst="diamond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17"/>
          <p:cNvSpPr/>
          <p:nvPr/>
        </p:nvSpPr>
        <p:spPr>
          <a:xfrm>
            <a:off x="3745350" y="1729023"/>
            <a:ext cx="707100" cy="760500"/>
          </a:xfrm>
          <a:prstGeom prst="diamond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Google Shape;312;p17"/>
          <p:cNvSpPr/>
          <p:nvPr/>
        </p:nvSpPr>
        <p:spPr>
          <a:xfrm>
            <a:off x="5689475" y="1720605"/>
            <a:ext cx="1707900" cy="7605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dirty="0" smtClean="0"/>
              <a:t>формирование отчетности</a:t>
            </a:r>
            <a:endParaRPr sz="1200" dirty="0"/>
          </a:p>
        </p:txBody>
      </p:sp>
      <p:sp>
        <p:nvSpPr>
          <p:cNvPr id="313" name="Google Shape;313;p17"/>
          <p:cNvSpPr txBox="1"/>
          <p:nvPr/>
        </p:nvSpPr>
        <p:spPr>
          <a:xfrm>
            <a:off x="236251" y="2833939"/>
            <a:ext cx="1449674" cy="4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Ф</a:t>
            </a:r>
            <a:r>
              <a:rPr lang="en-US" dirty="0" err="1" smtClean="0"/>
              <a:t>илиал</a:t>
            </a:r>
            <a:r>
              <a:rPr lang="en-US" dirty="0" smtClean="0"/>
              <a:t> </a:t>
            </a:r>
            <a:r>
              <a:rPr lang="en-US" dirty="0"/>
              <a:t>АУ/БУ</a:t>
            </a:r>
            <a:endParaRPr dirty="0"/>
          </a:p>
        </p:txBody>
      </p:sp>
      <p:sp>
        <p:nvSpPr>
          <p:cNvPr id="314" name="Google Shape;314;p17"/>
          <p:cNvSpPr txBox="1"/>
          <p:nvPr/>
        </p:nvSpPr>
        <p:spPr>
          <a:xfrm>
            <a:off x="3882650" y="1831307"/>
            <a:ext cx="449700" cy="4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Х</a:t>
            </a:r>
            <a:endParaRPr sz="2400" dirty="0"/>
          </a:p>
        </p:txBody>
      </p:sp>
      <p:cxnSp>
        <p:nvCxnSpPr>
          <p:cNvPr id="315" name="Google Shape;315;p17"/>
          <p:cNvCxnSpPr>
            <a:endCxn id="311" idx="1"/>
          </p:cNvCxnSpPr>
          <p:nvPr/>
        </p:nvCxnSpPr>
        <p:spPr>
          <a:xfrm flipV="1">
            <a:off x="2705100" y="2109273"/>
            <a:ext cx="1040250" cy="4273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16" name="Google Shape;316;p17"/>
          <p:cNvCxnSpPr>
            <a:stCxn id="311" idx="2"/>
            <a:endCxn id="309" idx="0"/>
          </p:cNvCxnSpPr>
          <p:nvPr/>
        </p:nvCxnSpPr>
        <p:spPr>
          <a:xfrm>
            <a:off x="4098900" y="2489523"/>
            <a:ext cx="11565" cy="198106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17" name="Google Shape;317;p17"/>
          <p:cNvCxnSpPr>
            <a:endCxn id="312" idx="1"/>
          </p:cNvCxnSpPr>
          <p:nvPr/>
        </p:nvCxnSpPr>
        <p:spPr>
          <a:xfrm>
            <a:off x="4452450" y="2100727"/>
            <a:ext cx="12369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18" name="Google Shape;318;p17"/>
          <p:cNvCxnSpPr>
            <a:stCxn id="309" idx="3"/>
            <a:endCxn id="310" idx="0"/>
          </p:cNvCxnSpPr>
          <p:nvPr/>
        </p:nvCxnSpPr>
        <p:spPr>
          <a:xfrm>
            <a:off x="4964415" y="3067879"/>
            <a:ext cx="1665710" cy="484946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319" name="Google Shape;319;p17"/>
          <p:cNvCxnSpPr>
            <a:stCxn id="310" idx="1"/>
            <a:endCxn id="309" idx="2"/>
          </p:cNvCxnSpPr>
          <p:nvPr/>
        </p:nvCxnSpPr>
        <p:spPr>
          <a:xfrm rot="10800000">
            <a:off x="4110465" y="3448129"/>
            <a:ext cx="2166110" cy="484946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320" name="Google Shape;320;p17"/>
          <p:cNvSpPr/>
          <p:nvPr/>
        </p:nvSpPr>
        <p:spPr>
          <a:xfrm>
            <a:off x="7909950" y="3552828"/>
            <a:ext cx="1707900" cy="7605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1200" dirty="0"/>
              <a:t>формирование </a:t>
            </a:r>
            <a:r>
              <a:rPr lang="ru-RU" sz="1200" dirty="0" smtClean="0"/>
              <a:t>сводной отчетности</a:t>
            </a:r>
            <a:endParaRPr lang="ru-RU" sz="1200" dirty="0"/>
          </a:p>
        </p:txBody>
      </p:sp>
      <p:cxnSp>
        <p:nvCxnSpPr>
          <p:cNvPr id="321" name="Google Shape;321;p17"/>
          <p:cNvCxnSpPr>
            <a:stCxn id="310" idx="3"/>
            <a:endCxn id="320" idx="1"/>
          </p:cNvCxnSpPr>
          <p:nvPr/>
        </p:nvCxnSpPr>
        <p:spPr>
          <a:xfrm>
            <a:off x="6983675" y="3933075"/>
            <a:ext cx="9264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23" name="Google Shape;323;p17"/>
          <p:cNvCxnSpPr>
            <a:stCxn id="320" idx="2"/>
            <a:endCxn id="46" idx="1"/>
          </p:cNvCxnSpPr>
          <p:nvPr/>
        </p:nvCxnSpPr>
        <p:spPr>
          <a:xfrm rot="16200000" flipH="1">
            <a:off x="9044320" y="4032907"/>
            <a:ext cx="827835" cy="1388675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324" name="Google Shape;324;p17"/>
          <p:cNvCxnSpPr>
            <a:stCxn id="312" idx="3"/>
          </p:cNvCxnSpPr>
          <p:nvPr/>
        </p:nvCxnSpPr>
        <p:spPr>
          <a:xfrm>
            <a:off x="7397375" y="2100855"/>
            <a:ext cx="3462300" cy="3077834"/>
          </a:xfrm>
          <a:prstGeom prst="bentConnector3">
            <a:avLst>
              <a:gd name="adj1" fmla="val 110966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327" name="Google Shape;327;p17"/>
          <p:cNvSpPr/>
          <p:nvPr/>
        </p:nvSpPr>
        <p:spPr>
          <a:xfrm>
            <a:off x="6983675" y="5925753"/>
            <a:ext cx="1780225" cy="7605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dirty="0" smtClean="0"/>
              <a:t>формирование сводной (консолидированной) отчетности</a:t>
            </a:r>
            <a:endParaRPr sz="1200" dirty="0"/>
          </a:p>
        </p:txBody>
      </p:sp>
      <p:cxnSp>
        <p:nvCxnSpPr>
          <p:cNvPr id="328" name="Google Shape;328;p17"/>
          <p:cNvCxnSpPr>
            <a:stCxn id="46" idx="2"/>
            <a:endCxn id="327" idx="0"/>
          </p:cNvCxnSpPr>
          <p:nvPr/>
        </p:nvCxnSpPr>
        <p:spPr>
          <a:xfrm rot="5400000">
            <a:off x="8987787" y="4407415"/>
            <a:ext cx="404340" cy="2632337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329" name="Google Shape;329;p17"/>
          <p:cNvSpPr/>
          <p:nvPr/>
        </p:nvSpPr>
        <p:spPr>
          <a:xfrm>
            <a:off x="9900075" y="5925750"/>
            <a:ext cx="707100" cy="760500"/>
          </a:xfrm>
          <a:prstGeom prst="ellipse">
            <a:avLst/>
          </a:prstGeom>
          <a:noFill/>
          <a:ln w="349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30" name="Google Shape;330;p17"/>
          <p:cNvCxnSpPr>
            <a:stCxn id="327" idx="3"/>
            <a:endCxn id="329" idx="2"/>
          </p:cNvCxnSpPr>
          <p:nvPr/>
        </p:nvCxnSpPr>
        <p:spPr>
          <a:xfrm flipV="1">
            <a:off x="8763900" y="6306000"/>
            <a:ext cx="1136175" cy="3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" name="TextBox 2"/>
          <p:cNvSpPr txBox="1"/>
          <p:nvPr/>
        </p:nvSpPr>
        <p:spPr>
          <a:xfrm>
            <a:off x="1780075" y="1545306"/>
            <a:ext cx="24153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Срок представления отчетности</a:t>
            </a:r>
            <a:endParaRPr lang="ru-RU" sz="1100" dirty="0"/>
          </a:p>
        </p:txBody>
      </p:sp>
      <p:sp>
        <p:nvSpPr>
          <p:cNvPr id="46" name="Google Shape;310;p17"/>
          <p:cNvSpPr/>
          <p:nvPr/>
        </p:nvSpPr>
        <p:spPr>
          <a:xfrm>
            <a:off x="10152575" y="4760913"/>
            <a:ext cx="707100" cy="760500"/>
          </a:xfrm>
          <a:prstGeom prst="diamond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TextBox 50"/>
          <p:cNvSpPr txBox="1"/>
          <p:nvPr/>
        </p:nvSpPr>
        <p:spPr>
          <a:xfrm>
            <a:off x="4783660" y="3571530"/>
            <a:ext cx="18116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отчетность корректна?</a:t>
            </a:r>
            <a:endParaRPr lang="ru-RU" sz="1100" dirty="0"/>
          </a:p>
        </p:txBody>
      </p:sp>
      <p:sp>
        <p:nvSpPr>
          <p:cNvPr id="52" name="TextBox 51"/>
          <p:cNvSpPr txBox="1"/>
          <p:nvPr/>
        </p:nvSpPr>
        <p:spPr>
          <a:xfrm>
            <a:off x="5335678" y="3899905"/>
            <a:ext cx="4095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нет</a:t>
            </a:r>
            <a:endParaRPr lang="ru-RU" sz="1100" dirty="0"/>
          </a:p>
        </p:txBody>
      </p:sp>
      <p:sp>
        <p:nvSpPr>
          <p:cNvPr id="53" name="TextBox 52"/>
          <p:cNvSpPr txBox="1"/>
          <p:nvPr/>
        </p:nvSpPr>
        <p:spPr>
          <a:xfrm>
            <a:off x="7242089" y="3874267"/>
            <a:ext cx="4095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да</a:t>
            </a:r>
            <a:endParaRPr lang="ru-RU" sz="1100" dirty="0"/>
          </a:p>
        </p:txBody>
      </p:sp>
      <p:sp>
        <p:nvSpPr>
          <p:cNvPr id="54" name="TextBox 53"/>
          <p:cNvSpPr txBox="1"/>
          <p:nvPr/>
        </p:nvSpPr>
        <p:spPr>
          <a:xfrm>
            <a:off x="8793714" y="4724480"/>
            <a:ext cx="18116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отчетность корректна?</a:t>
            </a:r>
            <a:endParaRPr lang="ru-RU" sz="1100" dirty="0"/>
          </a:p>
        </p:txBody>
      </p:sp>
      <p:sp>
        <p:nvSpPr>
          <p:cNvPr id="55" name="TextBox 54"/>
          <p:cNvSpPr txBox="1"/>
          <p:nvPr/>
        </p:nvSpPr>
        <p:spPr>
          <a:xfrm>
            <a:off x="10095778" y="4005072"/>
            <a:ext cx="4095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нет</a:t>
            </a:r>
            <a:endParaRPr lang="ru-RU" sz="1100" dirty="0"/>
          </a:p>
        </p:txBody>
      </p:sp>
      <p:sp>
        <p:nvSpPr>
          <p:cNvPr id="56" name="TextBox 55"/>
          <p:cNvSpPr txBox="1"/>
          <p:nvPr/>
        </p:nvSpPr>
        <p:spPr>
          <a:xfrm>
            <a:off x="9695288" y="5521413"/>
            <a:ext cx="4095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да</a:t>
            </a:r>
            <a:endParaRPr lang="ru-RU" sz="11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30736" y="5552125"/>
            <a:ext cx="11181203" cy="1254511"/>
          </a:xfrm>
          <a:prstGeom prst="rect">
            <a:avLst/>
          </a:prstGeom>
          <a:noFill/>
          <a:ln w="3175">
            <a:solidFill>
              <a:srgbClr val="FFC000">
                <a:alpha val="48000"/>
              </a:srgb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228329" y="4302981"/>
            <a:ext cx="11181203" cy="1254511"/>
          </a:xfrm>
          <a:prstGeom prst="rect">
            <a:avLst/>
          </a:prstGeom>
          <a:noFill/>
          <a:ln w="3175">
            <a:solidFill>
              <a:srgbClr val="FFC000">
                <a:alpha val="48000"/>
              </a:srgb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230735" y="3552825"/>
            <a:ext cx="11181203" cy="750156"/>
          </a:xfrm>
          <a:prstGeom prst="rect">
            <a:avLst/>
          </a:prstGeom>
          <a:noFill/>
          <a:ln w="3175">
            <a:solidFill>
              <a:srgbClr val="FFC000">
                <a:alpha val="48000"/>
              </a:srgb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/>
          <p:cNvSpPr/>
          <p:nvPr/>
        </p:nvSpPr>
        <p:spPr>
          <a:xfrm>
            <a:off x="230734" y="2554392"/>
            <a:ext cx="11181203" cy="999495"/>
          </a:xfrm>
          <a:prstGeom prst="rect">
            <a:avLst/>
          </a:prstGeom>
          <a:noFill/>
          <a:ln w="3175">
            <a:solidFill>
              <a:srgbClr val="FFC000">
                <a:alpha val="48000"/>
              </a:srgb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230733" y="1549831"/>
            <a:ext cx="11181203" cy="999495"/>
          </a:xfrm>
          <a:prstGeom prst="rect">
            <a:avLst/>
          </a:prstGeom>
          <a:noFill/>
          <a:ln w="3175">
            <a:solidFill>
              <a:srgbClr val="FFC000">
                <a:alpha val="48000"/>
              </a:srgb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1" name="Соединительная линия уступом 40"/>
          <p:cNvCxnSpPr>
            <a:stCxn id="46" idx="0"/>
            <a:endCxn id="312" idx="2"/>
          </p:cNvCxnSpPr>
          <p:nvPr/>
        </p:nvCxnSpPr>
        <p:spPr>
          <a:xfrm rot="16200000" flipV="1">
            <a:off x="7384871" y="1639659"/>
            <a:ext cx="2279808" cy="3962700"/>
          </a:xfrm>
          <a:prstGeom prst="bentConnector3">
            <a:avLst>
              <a:gd name="adj1" fmla="val 88984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320" idx="3"/>
          </p:cNvCxnSpPr>
          <p:nvPr/>
        </p:nvCxnSpPr>
        <p:spPr>
          <a:xfrm>
            <a:off x="9617850" y="3933078"/>
            <a:ext cx="888276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/>
          </a:p>
        </p:txBody>
      </p:sp>
      <p:sp>
        <p:nvSpPr>
          <p:cNvPr id="43" name="Google Shape;263;p16"/>
          <p:cNvSpPr txBox="1"/>
          <p:nvPr/>
        </p:nvSpPr>
        <p:spPr>
          <a:xfrm>
            <a:off x="4429124" y="209550"/>
            <a:ext cx="7477125" cy="9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r">
              <a:lnSpc>
                <a:spcPct val="90000"/>
              </a:lnSpc>
              <a:buClr>
                <a:schemeClr val="dk1"/>
              </a:buClr>
              <a:buSzPts val="4400"/>
            </a:pPr>
            <a:r>
              <a:rPr lang="ru-RU" sz="2800" dirty="0" smtClean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Представление отчетности по 33н</a:t>
            </a:r>
            <a:endParaRPr sz="2800" dirty="0">
              <a:latin typeface="+mj-lt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841493" y="1549831"/>
            <a:ext cx="0" cy="5256805"/>
          </a:xfrm>
          <a:prstGeom prst="line">
            <a:avLst/>
          </a:prstGeom>
          <a:ln>
            <a:solidFill>
              <a:srgbClr val="FFC000">
                <a:alpha val="48000"/>
              </a:srgb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306;p17"/>
          <p:cNvSpPr txBox="1"/>
          <p:nvPr/>
        </p:nvSpPr>
        <p:spPr>
          <a:xfrm>
            <a:off x="249918" y="3314555"/>
            <a:ext cx="1601100" cy="62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УФК</a:t>
            </a:r>
            <a:r>
              <a:rPr lang="ru-RU" dirty="0" smtClean="0"/>
              <a:t> по субъектам РФ</a:t>
            </a:r>
            <a:endParaRPr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39293" y="2921856"/>
            <a:ext cx="11094039" cy="1254511"/>
          </a:xfrm>
          <a:prstGeom prst="rect">
            <a:avLst/>
          </a:prstGeom>
          <a:noFill/>
          <a:ln w="3175">
            <a:solidFill>
              <a:srgbClr val="FFC000">
                <a:alpha val="48000"/>
              </a:srgb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Google Shape;308;p17"/>
          <p:cNvSpPr/>
          <p:nvPr/>
        </p:nvSpPr>
        <p:spPr>
          <a:xfrm>
            <a:off x="2046446" y="1929835"/>
            <a:ext cx="707100" cy="6270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0" name="Google Shape;315;p17"/>
          <p:cNvCxnSpPr/>
          <p:nvPr/>
        </p:nvCxnSpPr>
        <p:spPr>
          <a:xfrm>
            <a:off x="2743200" y="2231638"/>
            <a:ext cx="466725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1" name="TextBox 10"/>
          <p:cNvSpPr txBox="1"/>
          <p:nvPr/>
        </p:nvSpPr>
        <p:spPr>
          <a:xfrm>
            <a:off x="1634771" y="1630550"/>
            <a:ext cx="24153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Срок представления отчетности</a:t>
            </a:r>
            <a:endParaRPr lang="ru-RU" sz="1100" dirty="0"/>
          </a:p>
        </p:txBody>
      </p:sp>
      <p:sp>
        <p:nvSpPr>
          <p:cNvPr id="12" name="Google Shape;312;p17"/>
          <p:cNvSpPr/>
          <p:nvPr/>
        </p:nvSpPr>
        <p:spPr>
          <a:xfrm>
            <a:off x="3754875" y="3102600"/>
            <a:ext cx="1707900" cy="7605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dirty="0" smtClean="0"/>
              <a:t>формирование отчетности</a:t>
            </a:r>
            <a:endParaRPr sz="1200" dirty="0"/>
          </a:p>
        </p:txBody>
      </p:sp>
      <p:sp>
        <p:nvSpPr>
          <p:cNvPr id="13" name="Google Shape;307;p17"/>
          <p:cNvSpPr txBox="1"/>
          <p:nvPr/>
        </p:nvSpPr>
        <p:spPr>
          <a:xfrm>
            <a:off x="248818" y="4426087"/>
            <a:ext cx="1286146" cy="820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УФК </a:t>
            </a:r>
            <a:r>
              <a:rPr lang="en-US" dirty="0" smtClean="0"/>
              <a:t>по </a:t>
            </a:r>
            <a:endParaRPr lang="ru-RU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Московской</a:t>
            </a:r>
            <a:endParaRPr lang="ru-RU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области</a:t>
            </a:r>
            <a:endParaRPr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39293" y="4176367"/>
            <a:ext cx="11094039" cy="1254511"/>
          </a:xfrm>
          <a:prstGeom prst="rect">
            <a:avLst/>
          </a:prstGeom>
          <a:noFill/>
          <a:ln w="3175">
            <a:solidFill>
              <a:srgbClr val="FFC000">
                <a:alpha val="48000"/>
              </a:srgb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Google Shape;310;p17"/>
          <p:cNvSpPr/>
          <p:nvPr/>
        </p:nvSpPr>
        <p:spPr>
          <a:xfrm>
            <a:off x="6101740" y="4486430"/>
            <a:ext cx="707100" cy="760500"/>
          </a:xfrm>
          <a:prstGeom prst="diamond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TextBox 15"/>
          <p:cNvSpPr txBox="1"/>
          <p:nvPr/>
        </p:nvSpPr>
        <p:spPr>
          <a:xfrm>
            <a:off x="4608825" y="4505135"/>
            <a:ext cx="18116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отчетность корректна?</a:t>
            </a:r>
            <a:endParaRPr lang="ru-RU" sz="1100" dirty="0"/>
          </a:p>
        </p:txBody>
      </p:sp>
      <p:cxnSp>
        <p:nvCxnSpPr>
          <p:cNvPr id="18" name="Соединительная линия уступом 17"/>
          <p:cNvCxnSpPr>
            <a:stCxn id="12" idx="3"/>
          </p:cNvCxnSpPr>
          <p:nvPr/>
        </p:nvCxnSpPr>
        <p:spPr>
          <a:xfrm>
            <a:off x="5462775" y="3482850"/>
            <a:ext cx="992515" cy="1003580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>
            <a:stCxn id="15" idx="1"/>
            <a:endCxn id="12" idx="2"/>
          </p:cNvCxnSpPr>
          <p:nvPr/>
        </p:nvCxnSpPr>
        <p:spPr>
          <a:xfrm rot="10800000">
            <a:off x="4608826" y="3863100"/>
            <a:ext cx="1492915" cy="1003580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Google Shape;327;p17"/>
          <p:cNvSpPr/>
          <p:nvPr/>
        </p:nvSpPr>
        <p:spPr>
          <a:xfrm>
            <a:off x="7536125" y="4486088"/>
            <a:ext cx="1780225" cy="7605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dirty="0" smtClean="0"/>
              <a:t>формирование сводной (консолидированной) отчетности</a:t>
            </a:r>
            <a:endParaRPr sz="1200" dirty="0"/>
          </a:p>
        </p:txBody>
      </p:sp>
      <p:sp>
        <p:nvSpPr>
          <p:cNvPr id="22" name="Google Shape;329;p17"/>
          <p:cNvSpPr/>
          <p:nvPr/>
        </p:nvSpPr>
        <p:spPr>
          <a:xfrm>
            <a:off x="10452525" y="4486085"/>
            <a:ext cx="707100" cy="760500"/>
          </a:xfrm>
          <a:prstGeom prst="ellipse">
            <a:avLst/>
          </a:prstGeom>
          <a:noFill/>
          <a:ln w="349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3" name="Google Shape;330;p17"/>
          <p:cNvCxnSpPr>
            <a:stCxn id="21" idx="3"/>
            <a:endCxn id="22" idx="2"/>
          </p:cNvCxnSpPr>
          <p:nvPr/>
        </p:nvCxnSpPr>
        <p:spPr>
          <a:xfrm flipV="1">
            <a:off x="9316350" y="4866335"/>
            <a:ext cx="1136175" cy="3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5" name="Соединительная линия уступом 24"/>
          <p:cNvCxnSpPr>
            <a:stCxn id="15" idx="3"/>
            <a:endCxn id="21" idx="1"/>
          </p:cNvCxnSpPr>
          <p:nvPr/>
        </p:nvCxnSpPr>
        <p:spPr>
          <a:xfrm flipV="1">
            <a:off x="6808840" y="4866338"/>
            <a:ext cx="727285" cy="342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199255" y="4243525"/>
            <a:ext cx="4095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нет</a:t>
            </a:r>
            <a:endParaRPr lang="ru-RU" sz="1100" dirty="0"/>
          </a:p>
        </p:txBody>
      </p:sp>
      <p:sp>
        <p:nvSpPr>
          <p:cNvPr id="27" name="TextBox 26"/>
          <p:cNvSpPr txBox="1"/>
          <p:nvPr/>
        </p:nvSpPr>
        <p:spPr>
          <a:xfrm>
            <a:off x="6932815" y="4878292"/>
            <a:ext cx="4095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да</a:t>
            </a:r>
            <a:endParaRPr lang="ru-RU" sz="11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  <p:sp>
        <p:nvSpPr>
          <p:cNvPr id="24" name="Прямоугольник 23"/>
          <p:cNvSpPr/>
          <p:nvPr/>
        </p:nvSpPr>
        <p:spPr>
          <a:xfrm>
            <a:off x="239293" y="1552576"/>
            <a:ext cx="11094039" cy="1366492"/>
          </a:xfrm>
          <a:prstGeom prst="rect">
            <a:avLst/>
          </a:prstGeom>
          <a:noFill/>
          <a:ln w="3175">
            <a:solidFill>
              <a:srgbClr val="FFC000">
                <a:alpha val="48000"/>
              </a:srgb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Google Shape;306;p17"/>
          <p:cNvSpPr txBox="1"/>
          <p:nvPr/>
        </p:nvSpPr>
        <p:spPr>
          <a:xfrm>
            <a:off x="247379" y="1983687"/>
            <a:ext cx="1601100" cy="62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ФКУ*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447674" y="6267450"/>
            <a:ext cx="10711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*ФКУ, не передавшие полномочия по ведению бюджетного учета и составлению отчетности, подведомственные ГРБС, заключившими с ФК Соглашение о передаче полномочий, представляют отчетность по месту открытия л/с    </a:t>
            </a:r>
            <a:endParaRPr lang="ru-RU" sz="1200" dirty="0"/>
          </a:p>
        </p:txBody>
      </p:sp>
      <p:sp>
        <p:nvSpPr>
          <p:cNvPr id="29" name="Google Shape;311;p17"/>
          <p:cNvSpPr/>
          <p:nvPr/>
        </p:nvSpPr>
        <p:spPr>
          <a:xfrm>
            <a:off x="3209925" y="1851388"/>
            <a:ext cx="707100" cy="760500"/>
          </a:xfrm>
          <a:prstGeom prst="diamond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14;p17"/>
          <p:cNvSpPr txBox="1"/>
          <p:nvPr/>
        </p:nvSpPr>
        <p:spPr>
          <a:xfrm>
            <a:off x="3347225" y="1953672"/>
            <a:ext cx="449700" cy="4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Х</a:t>
            </a:r>
            <a:endParaRPr sz="2400" dirty="0"/>
          </a:p>
        </p:txBody>
      </p:sp>
      <p:cxnSp>
        <p:nvCxnSpPr>
          <p:cNvPr id="19" name="Соединительная линия уступом 18"/>
          <p:cNvCxnSpPr>
            <a:stCxn id="29" idx="2"/>
            <a:endCxn id="12" idx="1"/>
          </p:cNvCxnSpPr>
          <p:nvPr/>
        </p:nvCxnSpPr>
        <p:spPr>
          <a:xfrm rot="16200000" flipH="1">
            <a:off x="3223694" y="2951669"/>
            <a:ext cx="870962" cy="191400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oogle Shape;315;p17"/>
          <p:cNvCxnSpPr/>
          <p:nvPr/>
        </p:nvCxnSpPr>
        <p:spPr>
          <a:xfrm>
            <a:off x="3917025" y="2234426"/>
            <a:ext cx="789754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4" name="Google Shape;312;p17"/>
          <p:cNvSpPr/>
          <p:nvPr/>
        </p:nvSpPr>
        <p:spPr>
          <a:xfrm>
            <a:off x="4737865" y="1862830"/>
            <a:ext cx="1707900" cy="7605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dirty="0" smtClean="0"/>
              <a:t>формирование отчетности</a:t>
            </a:r>
            <a:endParaRPr sz="1200" dirty="0"/>
          </a:p>
        </p:txBody>
      </p:sp>
      <p:sp>
        <p:nvSpPr>
          <p:cNvPr id="35" name="Google Shape;310;p17"/>
          <p:cNvSpPr/>
          <p:nvPr/>
        </p:nvSpPr>
        <p:spPr>
          <a:xfrm>
            <a:off x="9016855" y="3201492"/>
            <a:ext cx="707100" cy="760500"/>
          </a:xfrm>
          <a:prstGeom prst="diamond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TextBox 35"/>
          <p:cNvSpPr txBox="1"/>
          <p:nvPr/>
        </p:nvSpPr>
        <p:spPr>
          <a:xfrm>
            <a:off x="7657290" y="3086847"/>
            <a:ext cx="18116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отчетность корректна?</a:t>
            </a:r>
            <a:endParaRPr lang="ru-RU" sz="1100" dirty="0"/>
          </a:p>
        </p:txBody>
      </p:sp>
      <p:cxnSp>
        <p:nvCxnSpPr>
          <p:cNvPr id="38" name="Соединительная линия уступом 37"/>
          <p:cNvCxnSpPr>
            <a:stCxn id="34" idx="3"/>
            <a:endCxn id="35" idx="0"/>
          </p:cNvCxnSpPr>
          <p:nvPr/>
        </p:nvCxnSpPr>
        <p:spPr>
          <a:xfrm>
            <a:off x="6445765" y="2243080"/>
            <a:ext cx="2924640" cy="958412"/>
          </a:xfrm>
          <a:prstGeom prst="bentConnector2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Соединительная линия уступом 43"/>
          <p:cNvCxnSpPr>
            <a:stCxn id="35" idx="2"/>
            <a:endCxn id="21" idx="0"/>
          </p:cNvCxnSpPr>
          <p:nvPr/>
        </p:nvCxnSpPr>
        <p:spPr>
          <a:xfrm rot="5400000">
            <a:off x="8636274" y="3751957"/>
            <a:ext cx="524096" cy="944167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>
            <a:endCxn id="34" idx="2"/>
          </p:cNvCxnSpPr>
          <p:nvPr/>
        </p:nvCxnSpPr>
        <p:spPr>
          <a:xfrm flipV="1">
            <a:off x="5591815" y="2623330"/>
            <a:ext cx="0" cy="4240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5591815" y="3047368"/>
            <a:ext cx="16757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7267575" y="3047368"/>
            <a:ext cx="0" cy="5343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stCxn id="35" idx="1"/>
          </p:cNvCxnSpPr>
          <p:nvPr/>
        </p:nvCxnSpPr>
        <p:spPr>
          <a:xfrm flipH="1">
            <a:off x="7267575" y="3581742"/>
            <a:ext cx="17492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8534079" y="3984640"/>
            <a:ext cx="4095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да</a:t>
            </a:r>
            <a:endParaRPr lang="ru-RU" sz="1100" dirty="0"/>
          </a:p>
        </p:txBody>
      </p:sp>
      <p:sp>
        <p:nvSpPr>
          <p:cNvPr id="62" name="TextBox 61"/>
          <p:cNvSpPr txBox="1"/>
          <p:nvPr/>
        </p:nvSpPr>
        <p:spPr>
          <a:xfrm>
            <a:off x="6374184" y="2842718"/>
            <a:ext cx="4095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нет</a:t>
            </a:r>
            <a:endParaRPr lang="ru-RU" sz="1100" dirty="0"/>
          </a:p>
        </p:txBody>
      </p:sp>
      <p:sp>
        <p:nvSpPr>
          <p:cNvPr id="40" name="Google Shape;263;p16"/>
          <p:cNvSpPr txBox="1"/>
          <p:nvPr/>
        </p:nvSpPr>
        <p:spPr>
          <a:xfrm>
            <a:off x="4429124" y="209550"/>
            <a:ext cx="7477125" cy="9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r">
              <a:lnSpc>
                <a:spcPct val="90000"/>
              </a:lnSpc>
              <a:buClr>
                <a:schemeClr val="dk1"/>
              </a:buClr>
              <a:buSzPts val="4400"/>
            </a:pPr>
            <a:r>
              <a:rPr lang="ru-RU" sz="2800" dirty="0" smtClean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Представление отчетности по 191н</a:t>
            </a:r>
            <a:endParaRPr sz="2800" dirty="0">
              <a:latin typeface="+mj-lt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1660518" y="1549831"/>
            <a:ext cx="9525" cy="3881047"/>
          </a:xfrm>
          <a:prstGeom prst="line">
            <a:avLst/>
          </a:prstGeom>
          <a:ln>
            <a:solidFill>
              <a:srgbClr val="FFC000">
                <a:alpha val="48000"/>
              </a:srgb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0585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/>
          </a:p>
        </p:txBody>
      </p:sp>
      <p:sp>
        <p:nvSpPr>
          <p:cNvPr id="5" name="Google Shape;263;p16"/>
          <p:cNvSpPr txBox="1"/>
          <p:nvPr/>
        </p:nvSpPr>
        <p:spPr>
          <a:xfrm>
            <a:off x="4429124" y="209550"/>
            <a:ext cx="7477125" cy="9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r">
              <a:lnSpc>
                <a:spcPct val="90000"/>
              </a:lnSpc>
              <a:buClr>
                <a:schemeClr val="dk1"/>
              </a:buClr>
              <a:buSzPts val="4400"/>
            </a:pPr>
            <a:r>
              <a:rPr lang="ru-RU" sz="2800" dirty="0" smtClean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Актуальные вопросы</a:t>
            </a:r>
            <a:endParaRPr sz="2800" dirty="0"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9293" y="1552576"/>
            <a:ext cx="11094039" cy="1366492"/>
          </a:xfrm>
          <a:prstGeom prst="rect">
            <a:avLst/>
          </a:prstGeom>
          <a:noFill/>
          <a:ln w="3175">
            <a:solidFill>
              <a:srgbClr val="FFC000">
                <a:alpha val="48000"/>
              </a:srgb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Google Shape;306;p17"/>
          <p:cNvSpPr txBox="1"/>
          <p:nvPr/>
        </p:nvSpPr>
        <p:spPr>
          <a:xfrm>
            <a:off x="247379" y="1983687"/>
            <a:ext cx="1601100" cy="62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Филиалы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ФКУ «ЦОКР»*</a:t>
            </a:r>
            <a:endParaRPr dirty="0"/>
          </a:p>
        </p:txBody>
      </p:sp>
      <p:sp>
        <p:nvSpPr>
          <p:cNvPr id="8" name="Google Shape;306;p17"/>
          <p:cNvSpPr txBox="1"/>
          <p:nvPr/>
        </p:nvSpPr>
        <p:spPr>
          <a:xfrm>
            <a:off x="249918" y="3314555"/>
            <a:ext cx="1601100" cy="62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УФК</a:t>
            </a:r>
            <a:r>
              <a:rPr lang="ru-RU" dirty="0" smtClean="0"/>
              <a:t> по субъектам РФ</a:t>
            </a:r>
            <a:endParaRPr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39293" y="2921856"/>
            <a:ext cx="11094039" cy="1254511"/>
          </a:xfrm>
          <a:prstGeom prst="rect">
            <a:avLst/>
          </a:prstGeom>
          <a:noFill/>
          <a:ln w="3175">
            <a:solidFill>
              <a:srgbClr val="FFC000">
                <a:alpha val="48000"/>
              </a:srgb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Google Shape;307;p17"/>
          <p:cNvSpPr txBox="1"/>
          <p:nvPr/>
        </p:nvSpPr>
        <p:spPr>
          <a:xfrm>
            <a:off x="248818" y="5550037"/>
            <a:ext cx="1286146" cy="820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УФК </a:t>
            </a:r>
            <a:r>
              <a:rPr lang="en-US" dirty="0" smtClean="0"/>
              <a:t>по </a:t>
            </a:r>
            <a:endParaRPr lang="ru-RU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Московской</a:t>
            </a:r>
            <a:endParaRPr lang="ru-RU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области</a:t>
            </a:r>
            <a:endParaRPr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39293" y="5300317"/>
            <a:ext cx="11094039" cy="1254511"/>
          </a:xfrm>
          <a:prstGeom prst="rect">
            <a:avLst/>
          </a:prstGeom>
          <a:noFill/>
          <a:ln w="3175">
            <a:solidFill>
              <a:srgbClr val="FFC000">
                <a:alpha val="48000"/>
              </a:srgb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Google Shape;307;p17"/>
          <p:cNvSpPr txBox="1"/>
          <p:nvPr/>
        </p:nvSpPr>
        <p:spPr>
          <a:xfrm>
            <a:off x="248818" y="4426087"/>
            <a:ext cx="1286146" cy="820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ФКУ «ЦОКР»</a:t>
            </a:r>
            <a:endParaRPr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49918" y="4176368"/>
            <a:ext cx="11094039" cy="1123950"/>
          </a:xfrm>
          <a:prstGeom prst="rect">
            <a:avLst/>
          </a:prstGeom>
          <a:noFill/>
          <a:ln w="3175">
            <a:solidFill>
              <a:srgbClr val="FFC000">
                <a:alpha val="48000"/>
              </a:srgb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Google Shape;308;p17"/>
          <p:cNvSpPr/>
          <p:nvPr/>
        </p:nvSpPr>
        <p:spPr>
          <a:xfrm>
            <a:off x="2046446" y="1929835"/>
            <a:ext cx="707100" cy="6270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TextBox 14"/>
          <p:cNvSpPr txBox="1"/>
          <p:nvPr/>
        </p:nvSpPr>
        <p:spPr>
          <a:xfrm>
            <a:off x="1634771" y="1630550"/>
            <a:ext cx="24153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Срок представления отчетности</a:t>
            </a:r>
            <a:endParaRPr lang="ru-RU" sz="1100" dirty="0"/>
          </a:p>
        </p:txBody>
      </p:sp>
      <p:cxnSp>
        <p:nvCxnSpPr>
          <p:cNvPr id="16" name="Google Shape;315;p17"/>
          <p:cNvCxnSpPr/>
          <p:nvPr/>
        </p:nvCxnSpPr>
        <p:spPr>
          <a:xfrm>
            <a:off x="2743200" y="2231638"/>
            <a:ext cx="466725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7" name="Google Shape;312;p17"/>
          <p:cNvSpPr/>
          <p:nvPr/>
        </p:nvSpPr>
        <p:spPr>
          <a:xfrm>
            <a:off x="3223390" y="1862830"/>
            <a:ext cx="1707900" cy="7605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dirty="0" smtClean="0"/>
              <a:t>формирование отчетности</a:t>
            </a:r>
            <a:endParaRPr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447674" y="6581775"/>
            <a:ext cx="10711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*ФКУ, передавшие полномочия по ведению бюджетного учета и составлению отчетности</a:t>
            </a:r>
            <a:endParaRPr lang="ru-RU" sz="1200" dirty="0"/>
          </a:p>
        </p:txBody>
      </p:sp>
      <p:sp>
        <p:nvSpPr>
          <p:cNvPr id="19" name="Google Shape;310;p17"/>
          <p:cNvSpPr/>
          <p:nvPr/>
        </p:nvSpPr>
        <p:spPr>
          <a:xfrm>
            <a:off x="3685689" y="3197365"/>
            <a:ext cx="781535" cy="760500"/>
          </a:xfrm>
          <a:prstGeom prst="diamond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TextBox 19"/>
          <p:cNvSpPr txBox="1"/>
          <p:nvPr/>
        </p:nvSpPr>
        <p:spPr>
          <a:xfrm>
            <a:off x="2454733" y="2682067"/>
            <a:ext cx="18116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отчетность корректна?</a:t>
            </a:r>
            <a:endParaRPr lang="ru-RU" sz="1100" dirty="0"/>
          </a:p>
        </p:txBody>
      </p:sp>
      <p:cxnSp>
        <p:nvCxnSpPr>
          <p:cNvPr id="29" name="Прямая со стрелкой 28"/>
          <p:cNvCxnSpPr>
            <a:stCxn id="17" idx="2"/>
            <a:endCxn id="19" idx="0"/>
          </p:cNvCxnSpPr>
          <p:nvPr/>
        </p:nvCxnSpPr>
        <p:spPr>
          <a:xfrm flipH="1">
            <a:off x="4076457" y="2623330"/>
            <a:ext cx="883" cy="5740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Соединительная линия уступом 36"/>
          <p:cNvCxnSpPr>
            <a:stCxn id="19" idx="3"/>
            <a:endCxn id="17" idx="3"/>
          </p:cNvCxnSpPr>
          <p:nvPr/>
        </p:nvCxnSpPr>
        <p:spPr>
          <a:xfrm flipV="1">
            <a:off x="4467224" y="2243080"/>
            <a:ext cx="464066" cy="1334535"/>
          </a:xfrm>
          <a:prstGeom prst="bentConnector3">
            <a:avLst>
              <a:gd name="adj1" fmla="val 14926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608151" y="2943451"/>
            <a:ext cx="4679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нет</a:t>
            </a:r>
            <a:endParaRPr lang="ru-RU" sz="1100" dirty="0"/>
          </a:p>
        </p:txBody>
      </p:sp>
      <p:sp>
        <p:nvSpPr>
          <p:cNvPr id="41" name="Google Shape;312;p17"/>
          <p:cNvSpPr/>
          <p:nvPr/>
        </p:nvSpPr>
        <p:spPr>
          <a:xfrm>
            <a:off x="4740789" y="4426087"/>
            <a:ext cx="1707900" cy="7605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dirty="0" smtClean="0"/>
              <a:t>формирование отчетности</a:t>
            </a:r>
            <a:endParaRPr sz="1200" dirty="0"/>
          </a:p>
        </p:txBody>
      </p:sp>
      <p:cxnSp>
        <p:nvCxnSpPr>
          <p:cNvPr id="43" name="Соединительная линия уступом 42"/>
          <p:cNvCxnSpPr>
            <a:stCxn id="19" idx="2"/>
            <a:endCxn id="41" idx="1"/>
          </p:cNvCxnSpPr>
          <p:nvPr/>
        </p:nvCxnSpPr>
        <p:spPr>
          <a:xfrm rot="16200000" flipH="1">
            <a:off x="3984387" y="4049935"/>
            <a:ext cx="848472" cy="664332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085590" y="4295282"/>
            <a:ext cx="4679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да</a:t>
            </a:r>
            <a:endParaRPr lang="ru-RU" sz="1100" dirty="0"/>
          </a:p>
        </p:txBody>
      </p:sp>
      <p:sp>
        <p:nvSpPr>
          <p:cNvPr id="45" name="Google Shape;310;p17"/>
          <p:cNvSpPr/>
          <p:nvPr/>
        </p:nvSpPr>
        <p:spPr>
          <a:xfrm>
            <a:off x="6448689" y="5606250"/>
            <a:ext cx="781535" cy="760500"/>
          </a:xfrm>
          <a:prstGeom prst="diamond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TextBox 45"/>
          <p:cNvSpPr txBox="1"/>
          <p:nvPr/>
        </p:nvSpPr>
        <p:spPr>
          <a:xfrm>
            <a:off x="5542874" y="5349350"/>
            <a:ext cx="18116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отчетность корректна?</a:t>
            </a:r>
            <a:endParaRPr lang="ru-RU" sz="1100" dirty="0"/>
          </a:p>
        </p:txBody>
      </p:sp>
      <p:sp>
        <p:nvSpPr>
          <p:cNvPr id="47" name="Google Shape;327;p17"/>
          <p:cNvSpPr/>
          <p:nvPr/>
        </p:nvSpPr>
        <p:spPr>
          <a:xfrm>
            <a:off x="7612325" y="5609845"/>
            <a:ext cx="1780225" cy="7605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dirty="0" smtClean="0"/>
              <a:t>формирование сводной (консолидированной) отчетности</a:t>
            </a:r>
            <a:endParaRPr sz="1200" dirty="0"/>
          </a:p>
        </p:txBody>
      </p:sp>
      <p:sp>
        <p:nvSpPr>
          <p:cNvPr id="48" name="Google Shape;329;p17"/>
          <p:cNvSpPr/>
          <p:nvPr/>
        </p:nvSpPr>
        <p:spPr>
          <a:xfrm>
            <a:off x="10062000" y="5609842"/>
            <a:ext cx="707100" cy="760500"/>
          </a:xfrm>
          <a:prstGeom prst="ellipse">
            <a:avLst/>
          </a:prstGeom>
          <a:noFill/>
          <a:ln w="349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9" name="Google Shape;330;p17"/>
          <p:cNvCxnSpPr>
            <a:stCxn id="47" idx="3"/>
            <a:endCxn id="48" idx="2"/>
          </p:cNvCxnSpPr>
          <p:nvPr/>
        </p:nvCxnSpPr>
        <p:spPr>
          <a:xfrm flipV="1">
            <a:off x="9392550" y="5990092"/>
            <a:ext cx="669450" cy="3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1" name="Соединительная линия уступом 50"/>
          <p:cNvCxnSpPr>
            <a:stCxn id="41" idx="2"/>
          </p:cNvCxnSpPr>
          <p:nvPr/>
        </p:nvCxnSpPr>
        <p:spPr>
          <a:xfrm rot="16200000" flipH="1">
            <a:off x="5605673" y="5175653"/>
            <a:ext cx="832083" cy="853950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Соединительная линия уступом 52"/>
          <p:cNvCxnSpPr>
            <a:stCxn id="45" idx="0"/>
            <a:endCxn id="41" idx="3"/>
          </p:cNvCxnSpPr>
          <p:nvPr/>
        </p:nvCxnSpPr>
        <p:spPr>
          <a:xfrm rot="16200000" flipV="1">
            <a:off x="6244117" y="5010910"/>
            <a:ext cx="799913" cy="390768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oogle Shape;330;p17"/>
          <p:cNvCxnSpPr>
            <a:endCxn id="47" idx="1"/>
          </p:cNvCxnSpPr>
          <p:nvPr/>
        </p:nvCxnSpPr>
        <p:spPr>
          <a:xfrm flipV="1">
            <a:off x="7230224" y="5990095"/>
            <a:ext cx="382101" cy="1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59" name="TextBox 58"/>
          <p:cNvSpPr txBox="1"/>
          <p:nvPr/>
        </p:nvSpPr>
        <p:spPr>
          <a:xfrm>
            <a:off x="6814314" y="4924976"/>
            <a:ext cx="4679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нет</a:t>
            </a:r>
            <a:endParaRPr lang="ru-RU" sz="1100" dirty="0"/>
          </a:p>
        </p:txBody>
      </p:sp>
      <p:sp>
        <p:nvSpPr>
          <p:cNvPr id="60" name="TextBox 59"/>
          <p:cNvSpPr txBox="1"/>
          <p:nvPr/>
        </p:nvSpPr>
        <p:spPr>
          <a:xfrm>
            <a:off x="7230224" y="6018670"/>
            <a:ext cx="4679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да</a:t>
            </a:r>
            <a:endParaRPr lang="ru-RU" sz="1100" dirty="0"/>
          </a:p>
        </p:txBody>
      </p:sp>
      <p:sp>
        <p:nvSpPr>
          <p:cNvPr id="61" name="TextBox 60"/>
          <p:cNvSpPr txBox="1"/>
          <p:nvPr/>
        </p:nvSpPr>
        <p:spPr>
          <a:xfrm>
            <a:off x="9572625" y="1762572"/>
            <a:ext cx="1495425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800" dirty="0" smtClean="0">
                <a:solidFill>
                  <a:srgbClr val="FF0000"/>
                </a:solidFill>
              </a:rPr>
              <a:t>?</a:t>
            </a:r>
            <a:endParaRPr lang="ru-RU" sz="20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068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Прямая соединительная линия 15"/>
          <p:cNvCxnSpPr/>
          <p:nvPr/>
        </p:nvCxnSpPr>
        <p:spPr>
          <a:xfrm>
            <a:off x="4349625" y="1895473"/>
            <a:ext cx="0" cy="4371977"/>
          </a:xfrm>
          <a:prstGeom prst="line">
            <a:avLst/>
          </a:prstGeom>
          <a:ln>
            <a:solidFill>
              <a:srgbClr val="FFC000">
                <a:alpha val="80000"/>
              </a:srgb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9</a:t>
            </a:fld>
            <a:endParaRPr lang="en-US" dirty="0"/>
          </a:p>
        </p:txBody>
      </p:sp>
      <p:pic>
        <p:nvPicPr>
          <p:cNvPr id="5" name="Picture 4" descr="C:\Users\2323\AppData\Local\Temp\websi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50" y="1760312"/>
            <a:ext cx="540000" cy="668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1221150" y="2424138"/>
            <a:ext cx="2928450" cy="952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189650" y="1741585"/>
            <a:ext cx="26679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ФОИВ;</a:t>
            </a:r>
          </a:p>
          <a:p>
            <a:r>
              <a:rPr lang="ru-RU" dirty="0" smtClean="0"/>
              <a:t>ФКУ;</a:t>
            </a:r>
          </a:p>
          <a:p>
            <a:r>
              <a:rPr lang="ru-RU" dirty="0" smtClean="0"/>
              <a:t>АУ/БУ</a:t>
            </a:r>
            <a:endParaRPr lang="ru-RU" dirty="0"/>
          </a:p>
        </p:txBody>
      </p:sp>
      <p:pic>
        <p:nvPicPr>
          <p:cNvPr id="9" name="Picture 4" descr="C:\Users\2323\AppData\Local\Temp\websi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800" y="1741262"/>
            <a:ext cx="540000" cy="668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Прямая соединительная линия 9"/>
          <p:cNvCxnSpPr/>
          <p:nvPr/>
        </p:nvCxnSpPr>
        <p:spPr>
          <a:xfrm flipV="1">
            <a:off x="5088300" y="2405088"/>
            <a:ext cx="2928450" cy="952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56800" y="1743073"/>
            <a:ext cx="26679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Федеральное казначейство</a:t>
            </a:r>
            <a:endParaRPr lang="ru-RU" dirty="0"/>
          </a:p>
        </p:txBody>
      </p:sp>
      <p:pic>
        <p:nvPicPr>
          <p:cNvPr id="12" name="Picture 4" descr="C:\Users\2323\AppData\Local\Temp\websi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800" y="1731737"/>
            <a:ext cx="540000" cy="668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Прямая соединительная линия 12"/>
          <p:cNvCxnSpPr/>
          <p:nvPr/>
        </p:nvCxnSpPr>
        <p:spPr>
          <a:xfrm flipV="1">
            <a:off x="8898300" y="2395563"/>
            <a:ext cx="2928450" cy="952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898300" y="1743073"/>
            <a:ext cx="26679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Федеральное казначейство</a:t>
            </a:r>
            <a:endParaRPr lang="ru-RU" dirty="0"/>
          </a:p>
        </p:txBody>
      </p:sp>
      <p:sp>
        <p:nvSpPr>
          <p:cNvPr id="3" name="Стрелка вправо 2"/>
          <p:cNvSpPr/>
          <p:nvPr/>
        </p:nvSpPr>
        <p:spPr>
          <a:xfrm>
            <a:off x="3604725" y="2867025"/>
            <a:ext cx="1591650" cy="533400"/>
          </a:xfrm>
          <a:prstGeom prst="rightArrow">
            <a:avLst/>
          </a:prstGeom>
          <a:solidFill>
            <a:srgbClr val="FFC000">
              <a:alpha val="5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7934325" y="2881313"/>
            <a:ext cx="1591650" cy="533400"/>
          </a:xfrm>
          <a:prstGeom prst="rightArrow">
            <a:avLst/>
          </a:prstGeom>
          <a:solidFill>
            <a:srgbClr val="FFC000">
              <a:alpha val="5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295400" y="2676525"/>
            <a:ext cx="2152650" cy="914400"/>
          </a:xfrm>
          <a:prstGeom prst="round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>
            <a:off x="3604724" y="5238750"/>
            <a:ext cx="5921251" cy="533400"/>
          </a:xfrm>
          <a:prstGeom prst="rightArrow">
            <a:avLst/>
          </a:prstGeom>
          <a:solidFill>
            <a:srgbClr val="FFC000">
              <a:alpha val="5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295400" y="5076825"/>
            <a:ext cx="2152650" cy="914400"/>
          </a:xfrm>
          <a:prstGeom prst="round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476200" y="2676525"/>
            <a:ext cx="2152650" cy="9144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9674100" y="2676525"/>
            <a:ext cx="2152650" cy="33147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504950" y="2984599"/>
            <a:ext cx="18192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ведомственное ПО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1462087" y="5346799"/>
            <a:ext cx="18192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ведомственное ПО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5642887" y="2913161"/>
            <a:ext cx="18192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ПУиО</a:t>
            </a:r>
            <a:r>
              <a:rPr lang="ru-RU" dirty="0" smtClean="0"/>
              <a:t> ГИИС «ЭБ»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919612" y="4173735"/>
            <a:ext cx="18192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ПУиО</a:t>
            </a:r>
            <a:r>
              <a:rPr lang="ru-RU" dirty="0" smtClean="0"/>
              <a:t> ГИИС «ЭБ»</a:t>
            </a:r>
          </a:p>
        </p:txBody>
      </p:sp>
      <p:sp>
        <p:nvSpPr>
          <p:cNvPr id="35" name="Стрелка вправо 34"/>
          <p:cNvSpPr/>
          <p:nvPr/>
        </p:nvSpPr>
        <p:spPr>
          <a:xfrm>
            <a:off x="3604725" y="4067175"/>
            <a:ext cx="1591650" cy="533400"/>
          </a:xfrm>
          <a:prstGeom prst="rightArrow">
            <a:avLst/>
          </a:prstGeom>
          <a:solidFill>
            <a:srgbClr val="FFC000">
              <a:alpha val="5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право 35"/>
          <p:cNvSpPr/>
          <p:nvPr/>
        </p:nvSpPr>
        <p:spPr>
          <a:xfrm>
            <a:off x="7934325" y="4081463"/>
            <a:ext cx="1591650" cy="533400"/>
          </a:xfrm>
          <a:prstGeom prst="rightArrow">
            <a:avLst/>
          </a:prstGeom>
          <a:solidFill>
            <a:srgbClr val="FFC000">
              <a:alpha val="5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1295400" y="3876675"/>
            <a:ext cx="2152650" cy="914400"/>
          </a:xfrm>
          <a:prstGeom prst="round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5476200" y="3876675"/>
            <a:ext cx="2152650" cy="9144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1504950" y="4184749"/>
            <a:ext cx="18192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ведомственное ПО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5661937" y="3989486"/>
            <a:ext cx="18192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ведение учета в ведомственном ПО учреждений</a:t>
            </a:r>
            <a:endParaRPr lang="ru-RU" dirty="0"/>
          </a:p>
        </p:txBody>
      </p:sp>
      <p:sp>
        <p:nvSpPr>
          <p:cNvPr id="44" name="Google Shape;263;p16"/>
          <p:cNvSpPr txBox="1"/>
          <p:nvPr/>
        </p:nvSpPr>
        <p:spPr>
          <a:xfrm>
            <a:off x="4429124" y="209550"/>
            <a:ext cx="7477125" cy="9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r">
              <a:lnSpc>
                <a:spcPct val="90000"/>
              </a:lnSpc>
              <a:buClr>
                <a:schemeClr val="dk1"/>
              </a:buClr>
              <a:buSzPts val="4400"/>
            </a:pPr>
            <a:r>
              <a:rPr lang="ru-RU" sz="2800" dirty="0" smtClean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Схема представления отчетности в ППО</a:t>
            </a:r>
            <a:endParaRPr sz="2800" dirty="0">
              <a:latin typeface="+mj-lt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8159625" y="1904998"/>
            <a:ext cx="0" cy="4371977"/>
          </a:xfrm>
          <a:prstGeom prst="line">
            <a:avLst/>
          </a:prstGeom>
          <a:ln>
            <a:solidFill>
              <a:srgbClr val="FFC000">
                <a:alpha val="80000"/>
              </a:srgb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066325" y="2038348"/>
            <a:ext cx="2667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/>
              <a:t>ведение учета</a:t>
            </a:r>
            <a:endParaRPr lang="ru-RU" sz="1200" i="1" dirty="0"/>
          </a:p>
        </p:txBody>
      </p:sp>
      <p:sp>
        <p:nvSpPr>
          <p:cNvPr id="42" name="TextBox 41"/>
          <p:cNvSpPr txBox="1"/>
          <p:nvPr/>
        </p:nvSpPr>
        <p:spPr>
          <a:xfrm>
            <a:off x="8951850" y="2038346"/>
            <a:ext cx="2667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/>
              <a:t>формирование отчетности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26565573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570</Words>
  <Application>Microsoft Office PowerPoint</Application>
  <PresentationFormat>Произвольный</PresentationFormat>
  <Paragraphs>187</Paragraphs>
  <Slides>9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Вопросы передачи Федеральному казначейству с 1 января 2019 года полномочий по ведению бюджетного учета и формированию бюджетной отчетности, начислению и оплате труда, иных выплат и связанных с ними обязательных платежей в бюджеты Российской Федерации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СОВЕЩАНИЯ</dc:title>
  <dc:creator>Дубовик Антон Викторович</dc:creator>
  <cp:lastModifiedBy>Вязьмин Иван Сергеевич</cp:lastModifiedBy>
  <cp:revision>34</cp:revision>
  <cp:lastPrinted>2018-11-15T13:26:41Z</cp:lastPrinted>
  <dcterms:modified xsi:type="dcterms:W3CDTF">2018-11-15T13:35:25Z</dcterms:modified>
</cp:coreProperties>
</file>