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52" r:id="rId1"/>
    <p:sldMasterId id="2147483654" r:id="rId2"/>
  </p:sldMasterIdLst>
  <p:notesMasterIdLst>
    <p:notesMasterId r:id="rId12"/>
  </p:notesMasterIdLst>
  <p:handoutMasterIdLst>
    <p:handoutMasterId r:id="rId13"/>
  </p:handoutMasterIdLst>
  <p:sldIdLst>
    <p:sldId id="469" r:id="rId3"/>
    <p:sldId id="521" r:id="rId4"/>
    <p:sldId id="522" r:id="rId5"/>
    <p:sldId id="466" r:id="rId6"/>
    <p:sldId id="515" r:id="rId7"/>
    <p:sldId id="517" r:id="rId8"/>
    <p:sldId id="518" r:id="rId9"/>
    <p:sldId id="519" r:id="rId10"/>
    <p:sldId id="520" r:id="rId11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/>
        <a:cs typeface="MS PGothic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/>
        <a:cs typeface="MS PGothic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/>
        <a:cs typeface="MS PGothic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/>
        <a:cs typeface="MS PGothic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/>
        <a:cs typeface="MS PGothic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MS PGothic"/>
        <a:cs typeface="MS PGothic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MS PGothic"/>
        <a:cs typeface="MS PGothic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MS PGothic"/>
        <a:cs typeface="MS PGothic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MS PGothic"/>
        <a:cs typeface="MS PGothic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E79"/>
    <a:srgbClr val="CCCC00"/>
    <a:srgbClr val="E1E100"/>
    <a:srgbClr val="FFFF00"/>
    <a:srgbClr val="06497C"/>
    <a:srgbClr val="6B88A7"/>
    <a:srgbClr val="81A0C2"/>
    <a:srgbClr val="90B2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59" autoAdjust="0"/>
    <p:restoredTop sz="96479" autoAdjust="0"/>
  </p:normalViewPr>
  <p:slideViewPr>
    <p:cSldViewPr>
      <p:cViewPr>
        <p:scale>
          <a:sx n="125" d="100"/>
          <a:sy n="125" d="100"/>
        </p:scale>
        <p:origin x="-1224" y="4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598" y="-9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2958\Desktop\&#1088;&#1072;&#1073;&#1086;&#1090;&#1072;\&#1056;&#1091;&#1082;&#1086;&#1074;&#1086;&#1076;&#1080;&#1090;&#1077;&#1083;&#1102;\2015\&#1086;&#1090;&#1095;&#1077;&#1090;%202015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335470806239194"/>
          <c:y val="0.15824214396593816"/>
          <c:w val="0.79374389051808403"/>
          <c:h val="0.90222222222222226"/>
        </c:manualLayout>
      </c:layout>
      <c:doughnutChart>
        <c:varyColors val="1"/>
        <c:ser>
          <c:idx val="0"/>
          <c:order val="0"/>
          <c:explosion val="19"/>
          <c:cat>
            <c:strRef>
              <c:f>Лист1!$B$5:$B$7</c:f>
              <c:strCache>
                <c:ptCount val="3"/>
                <c:pt idx="0">
                  <c:v>МЭДО</c:v>
                </c:pt>
                <c:pt idx="1">
                  <c:v>Другие виды связи</c:v>
                </c:pt>
                <c:pt idx="2">
                  <c:v>ППО АСД LanDocs</c:v>
                </c:pt>
              </c:strCache>
            </c:strRef>
          </c:cat>
          <c:val>
            <c:numRef>
              <c:f>Лист1!$C$5:$C$7</c:f>
              <c:numCache>
                <c:formatCode>0.00%</c:formatCode>
                <c:ptCount val="3"/>
                <c:pt idx="0" formatCode="0%">
                  <c:v>0.06</c:v>
                </c:pt>
                <c:pt idx="1">
                  <c:v>0.59830000000000005</c:v>
                </c:pt>
                <c:pt idx="2">
                  <c:v>0.3417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externalData r:id="rId1">
    <c:autoUpdate val="0"/>
  </c:externalData>
  <c:userShapes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image" Target="../media/image7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0.64922</cdr:x>
      <cdr:y>0.12501</cdr:y>
    </cdr:from>
    <cdr:to>
      <cdr:x>0.8281</cdr:x>
      <cdr:y>0.33961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915816" y="679549"/>
          <a:ext cx="803401" cy="116649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800" b="1" dirty="0"/>
            <a:t>МЭДО </a:t>
          </a:r>
        </a:p>
        <a:p xmlns:a="http://schemas.openxmlformats.org/drawingml/2006/main">
          <a:pPr algn="ctr"/>
          <a:r>
            <a:rPr lang="ru-RU" sz="1800" b="1" dirty="0"/>
            <a:t>6%</a:t>
          </a:r>
        </a:p>
      </cdr:txBody>
    </cdr:sp>
  </cdr:relSizeAnchor>
  <cdr:relSizeAnchor xmlns:cdr="http://schemas.openxmlformats.org/drawingml/2006/chartDrawing">
    <cdr:from>
      <cdr:x>0.0448</cdr:x>
      <cdr:y>0.10466</cdr:y>
    </cdr:from>
    <cdr:to>
      <cdr:x>0.26181</cdr:x>
      <cdr:y>0.37132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01216" y="568891"/>
          <a:ext cx="974653" cy="14495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800" b="1" dirty="0" smtClean="0"/>
            <a:t>Другие</a:t>
          </a:r>
        </a:p>
        <a:p xmlns:a="http://schemas.openxmlformats.org/drawingml/2006/main">
          <a:pPr algn="ctr"/>
          <a:r>
            <a:rPr lang="ru-RU" sz="1800" b="1" dirty="0" smtClean="0"/>
            <a:t> виды</a:t>
          </a:r>
        </a:p>
        <a:p xmlns:a="http://schemas.openxmlformats.org/drawingml/2006/main">
          <a:pPr algn="ctr"/>
          <a:r>
            <a:rPr lang="ru-RU" sz="1800" b="1" dirty="0" smtClean="0"/>
            <a:t> связи</a:t>
          </a:r>
          <a:endParaRPr lang="en-US" sz="1800" b="1" dirty="0"/>
        </a:p>
        <a:p xmlns:a="http://schemas.openxmlformats.org/drawingml/2006/main">
          <a:pPr algn="ctr"/>
          <a:r>
            <a:rPr lang="en-US" sz="1800" b="1" dirty="0"/>
            <a:t> 34,17%</a:t>
          </a:r>
          <a:endParaRPr lang="ru-RU" sz="1800" b="1" dirty="0"/>
        </a:p>
      </cdr:txBody>
    </cdr:sp>
  </cdr:relSizeAnchor>
  <cdr:relSizeAnchor xmlns:cdr="http://schemas.openxmlformats.org/drawingml/2006/chartDrawing">
    <cdr:from>
      <cdr:x>0.75025</cdr:x>
      <cdr:y>0.79926</cdr:y>
    </cdr:from>
    <cdr:to>
      <cdr:x>0.95724</cdr:x>
      <cdr:y>0.99868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369568" y="4344586"/>
          <a:ext cx="929651" cy="10839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800" b="1" dirty="0" smtClean="0"/>
            <a:t>ППО АСД</a:t>
          </a:r>
          <a:endParaRPr lang="en-US" sz="1800" b="1" dirty="0" smtClean="0"/>
        </a:p>
        <a:p xmlns:a="http://schemas.openxmlformats.org/drawingml/2006/main">
          <a:pPr algn="ctr"/>
          <a:r>
            <a:rPr lang="ru-RU" sz="1800" b="1" dirty="0" smtClean="0"/>
            <a:t> </a:t>
          </a:r>
          <a:r>
            <a:rPr lang="en-US" sz="1800" b="1" dirty="0" err="1" smtClean="0"/>
            <a:t>LanDocs</a:t>
          </a:r>
          <a:endParaRPr lang="ru-RU" sz="1800" b="1" dirty="0"/>
        </a:p>
        <a:p xmlns:a="http://schemas.openxmlformats.org/drawingml/2006/main">
          <a:pPr algn="ctr"/>
          <a:r>
            <a:rPr lang="ru-RU" sz="1800" b="1" dirty="0"/>
            <a:t> 59,83%</a:t>
          </a:r>
        </a:p>
      </cdr:txBody>
    </cdr:sp>
  </cdr:relSizeAnchor>
  <cdr:relSizeAnchor xmlns:cdr="http://schemas.openxmlformats.org/drawingml/2006/chartDrawing">
    <cdr:from>
      <cdr:x>0.34459</cdr:x>
      <cdr:y>0.01904</cdr:y>
    </cdr:from>
    <cdr:to>
      <cdr:x>0.64887</cdr:x>
      <cdr:y>0.18726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547664" y="103485"/>
          <a:ext cx="1366601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800" b="1" dirty="0" smtClean="0"/>
            <a:t>2015 год</a:t>
          </a:r>
          <a:endParaRPr lang="ru-RU" sz="2800" b="1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6443" cy="496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65" y="0"/>
            <a:ext cx="2946443" cy="496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fld id="{AE87FFDB-4209-4D81-B331-E3B742BE8504}" type="datetimeFigureOut">
              <a:rPr lang="ru-RU"/>
              <a:pPr>
                <a:defRPr/>
              </a:pPr>
              <a:t>26.02.2016</a:t>
            </a:fld>
            <a:endParaRPr lang="ru-RU"/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28272"/>
            <a:ext cx="2946443" cy="496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91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65" y="9428272"/>
            <a:ext cx="2946443" cy="496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fld id="{39BFAEA3-BC78-4E15-9B14-29762D05C6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8924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6443" cy="496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65" y="0"/>
            <a:ext cx="2946443" cy="496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2950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0551" y="4715832"/>
            <a:ext cx="5438140" cy="4466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28272"/>
            <a:ext cx="2946443" cy="496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65" y="9428272"/>
            <a:ext cx="2946443" cy="496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fld id="{37D05B6F-7BB8-435C-8F3E-A5BFDA1E13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87499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42950"/>
            <a:ext cx="4965700" cy="3724275"/>
          </a:xfrm>
          <a:ln/>
        </p:spPr>
      </p:sp>
      <p:sp>
        <p:nvSpPr>
          <p:cNvPr id="3072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>
              <a:ea typeface="MS PGothic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5988" y="742950"/>
            <a:ext cx="4965700" cy="37242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58869D-79E9-4245-8077-7E61880965C3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37795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5988" y="742950"/>
            <a:ext cx="4965700" cy="37242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58869D-79E9-4245-8077-7E61880965C3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80440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5988" y="742950"/>
            <a:ext cx="4965700" cy="37242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58869D-79E9-4245-8077-7E61880965C3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0897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kazna_to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>
            <a:lvl1pPr algn="ctr">
              <a:defRPr sz="4800">
                <a:latin typeface="Times New Roman" pitchFamily="18" charset="0"/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latin typeface="Times New Roman" pitchFamily="18" charset="0"/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6CC7D9-2F4D-41EB-8E1F-BD8AFB92C930}" type="datetime1">
              <a:rPr lang="ru-RU"/>
              <a:pPr>
                <a:defRPr/>
              </a:pPr>
              <a:t>26.02.2016</a:t>
            </a:fld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4C6C84-906B-4595-8CB3-C5AFEED1BF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1540E7-E5BA-498E-A124-0A7490A13A70}" type="datetime1">
              <a:rPr lang="ru-RU"/>
              <a:pPr>
                <a:defRPr/>
              </a:pPr>
              <a:t>26.02.2016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78B12C-6F64-4F44-AD4E-9F85B4BB32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717551"/>
            <a:ext cx="2057400" cy="540861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717551"/>
            <a:ext cx="6019800" cy="540861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137072-DA5F-48D6-B307-A317EB179878}" type="datetime1">
              <a:rPr lang="ru-RU"/>
              <a:pPr>
                <a:defRPr/>
              </a:pPr>
              <a:t>26.02.2016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C4B130-34BE-4D41-B079-9A691A6532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6725" y="717549"/>
            <a:ext cx="8208963" cy="71913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1"/>
            <a:ext cx="8229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3938590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73500F-E7E0-49DD-8FE9-DA68E81F7720}" type="datetime1">
              <a:rPr lang="ru-RU"/>
              <a:pPr>
                <a:defRPr/>
              </a:pPr>
              <a:t>26.02.2016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4BDC26-CE4F-48BF-99DA-2E624CBD12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5C8E92-821B-4753-80D8-B4B23CF5D926}" type="datetime1">
              <a:rPr lang="ru-RU"/>
              <a:pPr>
                <a:defRPr/>
              </a:pPr>
              <a:t>26.02.2016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591B06-5ED7-4116-B7A4-274131B164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6F1B9A-B964-484D-A9DD-F2956CA8446A}" type="datetime1">
              <a:rPr lang="ru-RU"/>
              <a:pPr>
                <a:defRPr/>
              </a:pPr>
              <a:t>26.02.2016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BF109-CB38-49D9-A39C-0781BB5320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2BE7A5-9A8A-48B5-9C80-555CAC00785D}" type="datetime1">
              <a:rPr lang="ru-RU"/>
              <a:pPr>
                <a:defRPr/>
              </a:pPr>
              <a:t>26.02.2016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BF7932-C71B-4C5B-AC2F-1ABBA304FD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9B737B-8A95-4673-861E-BDD38745C053}" type="datetime1">
              <a:rPr lang="ru-RU"/>
              <a:pPr>
                <a:defRPr/>
              </a:pPr>
              <a:t>26.02.2016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90F1E6-483D-4358-BBDD-9CE07095AD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2B0F52-AC78-46AE-A16F-1D1FAF4A9E2F}" type="datetime1">
              <a:rPr lang="ru-RU"/>
              <a:pPr>
                <a:defRPr/>
              </a:pPr>
              <a:t>26.02.2016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2A4EB7-EA21-42C2-9509-1F2E696FF5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2FFCF4-3300-442A-9B99-62B6B7AB016F}" type="datetime1">
              <a:rPr lang="ru-RU"/>
              <a:pPr>
                <a:defRPr/>
              </a:pPr>
              <a:t>26.02.2016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758D45-4813-4121-9FF9-50283FD454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042C15-D074-4AB9-A1B2-AA0F99787D65}" type="datetime1">
              <a:rPr lang="ru-RU"/>
              <a:pPr>
                <a:defRPr/>
              </a:pPr>
              <a:t>26.02.2016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115F95-885B-45DF-A31F-64BBE607F5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304E49-2F76-4A32-87F4-BEA98341277F}" type="datetime1">
              <a:rPr lang="ru-RU"/>
              <a:pPr>
                <a:defRPr/>
              </a:pPr>
              <a:t>26.02.2016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334F88-750D-4EAD-8A2E-9EB5FD5E88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2346D9-A0EA-4286-B609-CDE24E3965A7}" type="datetime1">
              <a:rPr lang="ru-RU"/>
              <a:pPr>
                <a:defRPr/>
              </a:pPr>
              <a:t>26.02.2016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4E2773-310C-4FA3-A386-3FC2598D5F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482D83-100C-40CD-A3F4-819E934F63F2}" type="datetime1">
              <a:rPr lang="ru-RU"/>
              <a:pPr>
                <a:defRPr/>
              </a:pPr>
              <a:t>26.02.2016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269EEA-09A1-4777-95EF-10882CCBA6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15889"/>
            <a:ext cx="2057400" cy="60102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5889"/>
            <a:ext cx="6019800" cy="60102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2F90F2-2FED-4762-A652-DB86701A1C21}" type="datetime1">
              <a:rPr lang="ru-RU"/>
              <a:pPr>
                <a:defRPr/>
              </a:pPr>
              <a:t>26.02.2016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96D554-AB31-4CE0-B999-0ABAB1E05C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115889"/>
            <a:ext cx="8229600" cy="60102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79901A-84BD-4545-B71C-AD8D944B4A1B}" type="datetime1">
              <a:rPr lang="ru-RU"/>
              <a:pPr>
                <a:defRPr/>
              </a:pPr>
              <a:t>26.02.2016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B6F43-6B2F-4F1B-9DBF-1F48B10F66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8538" y="115889"/>
            <a:ext cx="5759450" cy="5048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1"/>
            <a:ext cx="8229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1BA62E-3A80-4707-9968-CE583DEEA2D3}" type="datetime1">
              <a:rPr lang="ru-RU"/>
              <a:pPr>
                <a:defRPr/>
              </a:pPr>
              <a:t>26.02.2016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599126-383F-4AB4-87E8-869989202C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1F0273-E645-4D07-80C0-47DFFC34B4A8}" type="datetime1">
              <a:rPr lang="ru-RU"/>
              <a:pPr>
                <a:defRPr/>
              </a:pPr>
              <a:t>26.02.2016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DD8224-2292-403A-AC86-906F2A132D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99C658-BBAF-467F-8222-872DDC0886E7}" type="datetime1">
              <a:rPr lang="ru-RU"/>
              <a:pPr>
                <a:defRPr/>
              </a:pPr>
              <a:t>26.02.2016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7D27AB-AC15-46A5-903E-1F658FEFAA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1E429F-5747-4FDF-B8B9-DDCB7E28B6E2}" type="datetime1">
              <a:rPr lang="ru-RU"/>
              <a:pPr>
                <a:defRPr/>
              </a:pPr>
              <a:t>26.02.2016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70880A-3374-4479-9381-25A225C341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B67AAE-7CEA-4A63-AA3C-412216538014}" type="datetime1">
              <a:rPr lang="ru-RU"/>
              <a:pPr>
                <a:defRPr/>
              </a:pPr>
              <a:t>26.02.2016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CF822C-BC7B-444D-B92B-0C9DF64913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405A78-5CDD-4FB8-A2A2-C1470FB6FC6B}" type="datetime1">
              <a:rPr lang="ru-RU"/>
              <a:pPr>
                <a:defRPr/>
              </a:pPr>
              <a:t>26.02.2016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991156-F8DF-4654-9CAA-531940D424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ACE87F-4D67-4F65-ADD0-1A58471B377F}" type="datetime1">
              <a:rPr lang="ru-RU"/>
              <a:pPr>
                <a:defRPr/>
              </a:pPr>
              <a:t>26.02.2016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B457AD-1EB9-48F8-A8D9-3B876EA022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5BC8D7-DF7F-4C70-96E6-DFE5224EA2F2}" type="datetime1">
              <a:rPr lang="ru-RU"/>
              <a:pPr>
                <a:defRPr/>
              </a:pPr>
              <a:t>26.02.2016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88B000-8CC5-4804-928E-EF045F60AF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6725" y="717549"/>
            <a:ext cx="8208963" cy="719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16" tIns="47859" rIns="95716" bIns="4785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16" tIns="47859" rIns="95716" bIns="4785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16" tIns="47859" rIns="95716" bIns="47859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00">
                <a:latin typeface="Calibri" pitchFamily="34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fld id="{D6A8A474-7CD8-4CFC-9528-886C045D548C}" type="datetime1">
              <a:rPr lang="ru-RU"/>
              <a:pPr>
                <a:defRPr/>
              </a:pPr>
              <a:t>26.02.2016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16" tIns="47859" rIns="95716" bIns="47859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500">
                <a:latin typeface="Calibri" pitchFamily="34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04252" y="6545265"/>
            <a:ext cx="468313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16" tIns="47859" rIns="95716" bIns="47859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500">
                <a:latin typeface="Calibri" pitchFamily="34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fld id="{7ED04278-8F1F-4C57-B01B-D251782066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1031" name="Picture 8" descr="kazna_top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1"/>
            <a:ext cx="9144000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66" r:id="rId2"/>
    <p:sldLayoutId id="2147483665" r:id="rId3"/>
    <p:sldLayoutId id="2147483664" r:id="rId4"/>
    <p:sldLayoutId id="2147483663" r:id="rId5"/>
    <p:sldLayoutId id="2147483662" r:id="rId6"/>
    <p:sldLayoutId id="2147483661" r:id="rId7"/>
    <p:sldLayoutId id="2147483660" r:id="rId8"/>
    <p:sldLayoutId id="2147483659" r:id="rId9"/>
    <p:sldLayoutId id="2147483658" r:id="rId10"/>
    <p:sldLayoutId id="2147483657" r:id="rId11"/>
    <p:sldLayoutId id="2147483656" r:id="rId12"/>
  </p:sldLayoutIdLst>
  <p:transition/>
  <p:hf sldNum="0" hdr="0" ftr="0" dt="0"/>
  <p:txStyles>
    <p:titleStyle>
      <a:lvl1pPr algn="l" defTabSz="957263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+mj-lt"/>
          <a:ea typeface="MS PGothic" pitchFamily="34" charset="-128"/>
          <a:cs typeface="MS PGothic"/>
        </a:defRPr>
      </a:lvl1pPr>
      <a:lvl2pPr algn="l" defTabSz="957263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Calibri" pitchFamily="34" charset="0"/>
          <a:ea typeface="MS PGothic" pitchFamily="34" charset="-128"/>
          <a:cs typeface="MS PGothic"/>
        </a:defRPr>
      </a:lvl2pPr>
      <a:lvl3pPr algn="l" defTabSz="957263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Calibri" pitchFamily="34" charset="0"/>
          <a:ea typeface="MS PGothic" pitchFamily="34" charset="-128"/>
          <a:cs typeface="MS PGothic"/>
        </a:defRPr>
      </a:lvl3pPr>
      <a:lvl4pPr algn="l" defTabSz="957263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Calibri" pitchFamily="34" charset="0"/>
          <a:ea typeface="MS PGothic" pitchFamily="34" charset="-128"/>
          <a:cs typeface="MS PGothic"/>
        </a:defRPr>
      </a:lvl4pPr>
      <a:lvl5pPr algn="l" defTabSz="957263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Calibri" pitchFamily="34" charset="0"/>
          <a:ea typeface="MS PGothic" pitchFamily="34" charset="-128"/>
          <a:cs typeface="MS PGothic"/>
        </a:defRPr>
      </a:lvl5pPr>
      <a:lvl6pPr marL="457200" algn="l" defTabSz="957263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Calibri" pitchFamily="34" charset="0"/>
        </a:defRPr>
      </a:lvl6pPr>
      <a:lvl7pPr marL="914400" algn="l" defTabSz="957263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Calibri" pitchFamily="34" charset="0"/>
        </a:defRPr>
      </a:lvl7pPr>
      <a:lvl8pPr marL="1371600" algn="l" defTabSz="957263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Calibri" pitchFamily="34" charset="0"/>
        </a:defRPr>
      </a:lvl8pPr>
      <a:lvl9pPr marL="1828800" algn="l" defTabSz="957263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Calibri" pitchFamily="34" charset="0"/>
        </a:defRPr>
      </a:lvl9pPr>
    </p:titleStyle>
    <p:bodyStyle>
      <a:lvl1pPr marL="358775" indent="-358775" algn="l" defTabSz="957263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  <a:cs typeface="MS PGothic"/>
        </a:defRPr>
      </a:lvl1pPr>
      <a:lvl2pPr marL="777875" indent="-298450" algn="l" defTabSz="957263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MS PGothic" pitchFamily="34" charset="-128"/>
          <a:cs typeface="MS PGothic"/>
        </a:defRPr>
      </a:lvl2pPr>
      <a:lvl3pPr marL="1196975" indent="-239713" algn="l" defTabSz="957263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  <a:cs typeface="MS PGothic"/>
        </a:defRPr>
      </a:lvl3pPr>
      <a:lvl4pPr marL="1676400" indent="-239713" algn="l" defTabSz="957263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MS PGothic" pitchFamily="34" charset="-128"/>
          <a:cs typeface="MS PGothic"/>
        </a:defRPr>
      </a:lvl4pPr>
      <a:lvl5pPr marL="2152650" indent="-236538" algn="l" defTabSz="957263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MS PGothic" pitchFamily="34" charset="-128"/>
          <a:cs typeface="MS PGothic"/>
        </a:defRPr>
      </a:lvl5pPr>
      <a:lvl6pPr marL="2609850" indent="-236538" algn="l" defTabSz="957263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3067050" indent="-236538" algn="l" defTabSz="957263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524250" indent="-236538" algn="l" defTabSz="957263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981450" indent="-236538" algn="l" defTabSz="957263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6" descr="Shablon.jpg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Заголовок 1"/>
          <p:cNvSpPr>
            <a:spLocks noGrp="1"/>
          </p:cNvSpPr>
          <p:nvPr>
            <p:ph type="title"/>
          </p:nvPr>
        </p:nvSpPr>
        <p:spPr bwMode="auto">
          <a:xfrm>
            <a:off x="2268538" y="115889"/>
            <a:ext cx="57594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4340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F0FF0A4-2B58-4DD4-BF39-D23567B84F6E}" type="datetime1">
              <a:rPr lang="ru-RU"/>
              <a:pPr>
                <a:defRPr/>
              </a:pPr>
              <a:t>26.02.2016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fld id="{3A3A9C73-295E-4005-841E-798B928C71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7" r:id="rId2"/>
    <p:sldLayoutId id="2147483676" r:id="rId3"/>
    <p:sldLayoutId id="2147483675" r:id="rId4"/>
    <p:sldLayoutId id="2147483674" r:id="rId5"/>
    <p:sldLayoutId id="2147483673" r:id="rId6"/>
    <p:sldLayoutId id="2147483672" r:id="rId7"/>
    <p:sldLayoutId id="2147483671" r:id="rId8"/>
    <p:sldLayoutId id="2147483670" r:id="rId9"/>
    <p:sldLayoutId id="2147483669" r:id="rId10"/>
    <p:sldLayoutId id="2147483668" r:id="rId11"/>
    <p:sldLayoutId id="2147483667" r:id="rId1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449E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449E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449E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449E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449E"/>
          </a:solidFill>
          <a:latin typeface="Calibri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449E"/>
          </a:solidFill>
          <a:latin typeface="Calibri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449E"/>
          </a:solidFill>
          <a:latin typeface="Calibri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449E"/>
          </a:solidFill>
          <a:latin typeface="Calibri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449E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Microsoft_Excel_97-2003_Worksheet2.xls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5.emf"/><Relationship Id="rId4" Type="http://schemas.openxmlformats.org/officeDocument/2006/relationships/oleObject" Target="../embeddings/Microsoft_Excel_97-2003_Worksheet1.xls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Microsoft_Excel_97-2003_Worksheet4.xls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7.emf"/><Relationship Id="rId4" Type="http://schemas.openxmlformats.org/officeDocument/2006/relationships/oleObject" Target="../embeddings/Microsoft_Excel_97-2003_Worksheet3.xls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Relationship Id="rId4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/>
          </p:cNvSpPr>
          <p:nvPr/>
        </p:nvSpPr>
        <p:spPr bwMode="auto">
          <a:xfrm>
            <a:off x="755650" y="2060576"/>
            <a:ext cx="7848600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spcBef>
                <a:spcPts val="600"/>
              </a:spcBef>
              <a:defRPr/>
            </a:pPr>
            <a:r>
              <a:rPr lang="ru-RU" sz="3200" b="1" dirty="0"/>
              <a:t>Обеспечивающая деятельность Федерального казначейства </a:t>
            </a:r>
            <a:r>
              <a:rPr lang="ru-RU" sz="3200" b="1" dirty="0" smtClean="0"/>
              <a:t>в </a:t>
            </a:r>
            <a:r>
              <a:rPr lang="ru-RU" sz="3200" b="1" dirty="0"/>
              <a:t>2015 году и задачи на 2016 год</a:t>
            </a:r>
            <a:r>
              <a:rPr lang="ru-RU" sz="3200" b="1" dirty="0" smtClean="0">
                <a:solidFill>
                  <a:srgbClr val="16238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1" dirty="0">
              <a:solidFill>
                <a:srgbClr val="16238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омер слайда 5"/>
          <p:cNvSpPr txBox="1">
            <a:spLocks noGrp="1"/>
          </p:cNvSpPr>
          <p:nvPr/>
        </p:nvSpPr>
        <p:spPr>
          <a:xfrm>
            <a:off x="8558215" y="6492876"/>
            <a:ext cx="585787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solidFill>
                <a:schemeClr val="tx1">
                  <a:tint val="75000"/>
                </a:schemeClr>
              </a:solidFill>
              <a:latin typeface="+mn-lt"/>
              <a:ea typeface="MS PGothic" pitchFamily="34" charset="-128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24744"/>
            <a:ext cx="8712968" cy="513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115616" y="188640"/>
            <a:ext cx="7344816" cy="5486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2200" b="1" dirty="0" smtClean="0">
                <a:solidFill>
                  <a:srgbClr val="00449E"/>
                </a:solidFill>
                <a:latin typeface="Times New Roman" pitchFamily="18" charset="0"/>
                <a:cs typeface="Times New Roman" pitchFamily="18" charset="0"/>
              </a:rPr>
              <a:t>Горизонт развития ведомственного прикладного программного обеспечения «АКСИОК.</a:t>
            </a:r>
            <a:r>
              <a:rPr lang="en-US" altLang="ru-RU" sz="2200" b="1" dirty="0" smtClean="0">
                <a:solidFill>
                  <a:srgbClr val="00449E"/>
                </a:solidFill>
                <a:latin typeface="Times New Roman" pitchFamily="18" charset="0"/>
                <a:cs typeface="Times New Roman" pitchFamily="18" charset="0"/>
              </a:rPr>
              <a:t>NET</a:t>
            </a:r>
            <a:r>
              <a:rPr lang="ru-RU" altLang="ru-RU" sz="2200" b="1" dirty="0" smtClean="0">
                <a:solidFill>
                  <a:srgbClr val="00449E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748464" y="625871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28957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6" name="Объект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9840040"/>
              </p:ext>
            </p:extLst>
          </p:nvPr>
        </p:nvGraphicFramePr>
        <p:xfrm>
          <a:off x="107503" y="1053630"/>
          <a:ext cx="9265479" cy="53276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511" name="Visio" r:id="rId3" imgW="9608629" imgH="6129810" progId="Visio.Drawing.11">
                  <p:embed/>
                </p:oleObj>
              </mc:Choice>
              <mc:Fallback>
                <p:oleObj name="Visio" r:id="rId3" imgW="9608629" imgH="612981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503" y="1053630"/>
                        <a:ext cx="9265479" cy="532769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0" name="TextBox 26"/>
          <p:cNvSpPr txBox="1">
            <a:spLocks noChangeArrowheads="1"/>
          </p:cNvSpPr>
          <p:nvPr/>
        </p:nvSpPr>
        <p:spPr bwMode="auto">
          <a:xfrm>
            <a:off x="2843215" y="5176840"/>
            <a:ext cx="2664619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kumimoji="1" sz="2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kumimoji="0" lang="ru-RU" altLang="ru-RU" sz="900">
              <a:cs typeface="Times New Roman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115616" y="188640"/>
            <a:ext cx="7128792" cy="5486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2000" b="1" dirty="0">
                <a:solidFill>
                  <a:srgbClr val="00449E"/>
                </a:solidFill>
                <a:latin typeface="Times New Roman" pitchFamily="18" charset="0"/>
                <a:cs typeface="Times New Roman" pitchFamily="18" charset="0"/>
              </a:rPr>
              <a:t>Централизация  бюджетного учета, формирование отчетности в части начислений оплаты труда и иных выплат, связанных с трудовыми отношениями с 2017 г</a:t>
            </a:r>
            <a:r>
              <a:rPr lang="ru-RU" altLang="ru-RU" sz="2000" b="1" dirty="0" smtClean="0">
                <a:solidFill>
                  <a:srgbClr val="00449E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altLang="ru-RU" sz="2000" b="1" dirty="0">
              <a:solidFill>
                <a:srgbClr val="00449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748464" y="622469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68288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2" name="Заголовок 10"/>
          <p:cNvSpPr>
            <a:spLocks noGrp="1"/>
          </p:cNvSpPr>
          <p:nvPr>
            <p:ph type="title"/>
          </p:nvPr>
        </p:nvSpPr>
        <p:spPr>
          <a:xfrm>
            <a:off x="2268538" y="115888"/>
            <a:ext cx="5759450" cy="669925"/>
          </a:xfrm>
        </p:spPr>
        <p:txBody>
          <a:bodyPr/>
          <a:lstStyle/>
          <a:p>
            <a:pPr algn="ctr"/>
            <a:r>
              <a:rPr lang="ru-RU" sz="2200" smtClean="0">
                <a:latin typeface="Times New Roman" pitchFamily="18" charset="0"/>
                <a:cs typeface="Times New Roman" pitchFamily="18" charset="0"/>
              </a:rPr>
              <a:t>Исполнение контрольных документов</a:t>
            </a:r>
            <a:br>
              <a:rPr lang="ru-RU" sz="22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smtClean="0">
                <a:latin typeface="Times New Roman" pitchFamily="18" charset="0"/>
                <a:cs typeface="Times New Roman" pitchFamily="18" charset="0"/>
              </a:rPr>
              <a:t>(входящая корреспонденция)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823" name="Прямоугольник 5"/>
          <p:cNvSpPr>
            <a:spLocks noChangeArrowheads="1"/>
          </p:cNvSpPr>
          <p:nvPr/>
        </p:nvSpPr>
        <p:spPr bwMode="auto">
          <a:xfrm>
            <a:off x="468314" y="2420939"/>
            <a:ext cx="8497887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eaLnBrk="0" hangingPunct="0"/>
            <a:endParaRPr lang="ru-RU" sz="2200" b="1">
              <a:solidFill>
                <a:srgbClr val="16238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4820" name="Содержимое 1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768018883"/>
              </p:ext>
            </p:extLst>
          </p:nvPr>
        </p:nvGraphicFramePr>
        <p:xfrm>
          <a:off x="4162465" y="1004889"/>
          <a:ext cx="5026025" cy="5510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07" name="Лист" r:id="rId4" imgW="5048351" imgH="5533957" progId="Excel.Sheet.8">
                  <p:embed/>
                </p:oleObj>
              </mc:Choice>
              <mc:Fallback>
                <p:oleObj name="Лист" r:id="rId4" imgW="5048351" imgH="5533957" progId="Excel.Sheet.8">
                  <p:embed/>
                  <p:pic>
                    <p:nvPicPr>
                      <p:cNvPr id="0" name="Picture 8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62465" y="1004889"/>
                        <a:ext cx="5026025" cy="55102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1" name="Содержимое 1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557041595"/>
              </p:ext>
            </p:extLst>
          </p:nvPr>
        </p:nvGraphicFramePr>
        <p:xfrm>
          <a:off x="0" y="983598"/>
          <a:ext cx="4284662" cy="557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08" name="Лист" r:id="rId7" imgW="3848033" imgH="5343457" progId="Excel.Sheet.8">
                  <p:embed/>
                </p:oleObj>
              </mc:Choice>
              <mc:Fallback>
                <p:oleObj name="Лист" r:id="rId7" imgW="3848033" imgH="5343457" progId="Excel.Sheet.8">
                  <p:embed/>
                  <p:pic>
                    <p:nvPicPr>
                      <p:cNvPr id="0" name="Picture 9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983598"/>
                        <a:ext cx="4284662" cy="55721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25" name="Text Box 9"/>
          <p:cNvSpPr txBox="1">
            <a:spLocks noChangeArrowheads="1"/>
          </p:cNvSpPr>
          <p:nvPr/>
        </p:nvSpPr>
        <p:spPr bwMode="auto">
          <a:xfrm>
            <a:off x="8816961" y="6176546"/>
            <a:ext cx="2984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600" dirty="0"/>
              <a:t>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17258" y="6072208"/>
            <a:ext cx="37326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+mn-lt"/>
              </a:rPr>
              <a:t>Итог: из 2220 документов, поставленных на контроль,</a:t>
            </a:r>
          </a:p>
          <a:p>
            <a:r>
              <a:rPr lang="ru-RU" sz="1200" dirty="0" smtClean="0">
                <a:latin typeface="+mn-lt"/>
              </a:rPr>
              <a:t>91 документ исполнен с нарушением срока</a:t>
            </a:r>
            <a:endParaRPr lang="ru-RU" sz="1200" dirty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8312" y="6072208"/>
            <a:ext cx="36941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+mn-lt"/>
              </a:rPr>
              <a:t>Итог: из 2078 документов, поставленных на контроль</a:t>
            </a:r>
          </a:p>
          <a:p>
            <a:r>
              <a:rPr lang="ru-RU" sz="1200" dirty="0" smtClean="0">
                <a:latin typeface="+mn-lt"/>
              </a:rPr>
              <a:t>139 документов исполнены с нарушением срока</a:t>
            </a:r>
            <a:endParaRPr lang="ru-RU" sz="12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2" name="Заголовок 10"/>
          <p:cNvSpPr>
            <a:spLocks noGrp="1"/>
          </p:cNvSpPr>
          <p:nvPr>
            <p:ph type="title"/>
          </p:nvPr>
        </p:nvSpPr>
        <p:spPr>
          <a:xfrm>
            <a:off x="2268538" y="115888"/>
            <a:ext cx="5759450" cy="669925"/>
          </a:xfrm>
        </p:spPr>
        <p:txBody>
          <a:bodyPr/>
          <a:lstStyle/>
          <a:p>
            <a:pPr algn="ctr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Исполнение контрольных документов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(обращения граждан и организаций)</a:t>
            </a:r>
          </a:p>
        </p:txBody>
      </p:sp>
      <p:sp>
        <p:nvSpPr>
          <p:cNvPr id="34823" name="Прямоугольник 5"/>
          <p:cNvSpPr>
            <a:spLocks noChangeArrowheads="1"/>
          </p:cNvSpPr>
          <p:nvPr/>
        </p:nvSpPr>
        <p:spPr bwMode="auto">
          <a:xfrm>
            <a:off x="468314" y="2420939"/>
            <a:ext cx="8497887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eaLnBrk="0" hangingPunct="0"/>
            <a:endParaRPr lang="ru-RU" sz="2200" b="1">
              <a:solidFill>
                <a:srgbClr val="16238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4820" name="Содержимое 1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185243521"/>
              </p:ext>
            </p:extLst>
          </p:nvPr>
        </p:nvGraphicFramePr>
        <p:xfrm>
          <a:off x="4139954" y="963612"/>
          <a:ext cx="5064125" cy="555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506" name="Лист" r:id="rId4" imgW="5048244" imgH="5533920" progId="Excel.Sheet.8">
                  <p:embed/>
                </p:oleObj>
              </mc:Choice>
              <mc:Fallback>
                <p:oleObj name="Лист" r:id="rId4" imgW="5048244" imgH="5533920" progId="Excel.Shee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39954" y="963612"/>
                        <a:ext cx="5064125" cy="55514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1" name="Содержимое 1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649836826"/>
              </p:ext>
            </p:extLst>
          </p:nvPr>
        </p:nvGraphicFramePr>
        <p:xfrm>
          <a:off x="133350" y="962026"/>
          <a:ext cx="4013200" cy="557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507" name="Лист" r:id="rId7" imgW="3848036" imgH="5343641" progId="Excel.Sheet.8">
                  <p:embed/>
                </p:oleObj>
              </mc:Choice>
              <mc:Fallback>
                <p:oleObj name="Лист" r:id="rId7" imgW="3848036" imgH="5343641" progId="Excel.Shee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350" y="962026"/>
                        <a:ext cx="4013200" cy="55721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25" name="Text Box 9"/>
          <p:cNvSpPr txBox="1">
            <a:spLocks noChangeArrowheads="1"/>
          </p:cNvSpPr>
          <p:nvPr/>
        </p:nvSpPr>
        <p:spPr bwMode="auto">
          <a:xfrm>
            <a:off x="8806710" y="6176548"/>
            <a:ext cx="2984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600" dirty="0" smtClean="0"/>
              <a:t>4</a:t>
            </a:r>
            <a:endParaRPr lang="ru-RU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4427986" y="6053437"/>
            <a:ext cx="37065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+mn-lt"/>
              </a:rPr>
              <a:t>Итог: из 2127 обращений, поставленных на контроль,</a:t>
            </a:r>
          </a:p>
          <a:p>
            <a:r>
              <a:rPr lang="ru-RU" sz="1200" dirty="0" smtClean="0">
                <a:latin typeface="+mn-lt"/>
              </a:rPr>
              <a:t>20 обращений рассмотрены с нарушением срока</a:t>
            </a:r>
            <a:endParaRPr lang="ru-RU" sz="1200" dirty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7504" y="6053437"/>
            <a:ext cx="37752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+mn-lt"/>
              </a:rPr>
              <a:t>Итог: из 1111 обращений, поставленных на контроль</a:t>
            </a:r>
          </a:p>
          <a:p>
            <a:r>
              <a:rPr lang="ru-RU" sz="1200" dirty="0" smtClean="0">
                <a:latin typeface="+mn-lt"/>
              </a:rPr>
              <a:t>36 обращений рассмотрены с нарушением срока</a:t>
            </a:r>
            <a:endParaRPr lang="ru-RU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47352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460" name="Picture 4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15885"/>
            <a:ext cx="4589896" cy="54726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16632"/>
            <a:ext cx="7715200" cy="936104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4746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396" y="260649"/>
            <a:ext cx="5761037" cy="592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Диаграмма 7" title="2015 год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5361430"/>
              </p:ext>
            </p:extLst>
          </p:nvPr>
        </p:nvGraphicFramePr>
        <p:xfrm>
          <a:off x="4617915" y="1052737"/>
          <a:ext cx="4491285" cy="54357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8808035" y="608903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8653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87557" y="1"/>
            <a:ext cx="8492955" cy="6855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b="1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 4"/>
          <p:cNvSpPr/>
          <p:nvPr/>
        </p:nvSpPr>
        <p:spPr>
          <a:xfrm rot="5400000">
            <a:off x="1876278" y="-612008"/>
            <a:ext cx="492443" cy="3816430"/>
          </a:xfrm>
          <a:prstGeom prst="rect">
            <a:avLst/>
          </a:prstGeom>
          <a:solidFill>
            <a:schemeClr val="bg2">
              <a:lumMod val="75000"/>
              <a:alpha val="20000"/>
            </a:schemeClr>
          </a:solidFill>
        </p:spPr>
        <p:txBody>
          <a:bodyPr vert="vert270" wrap="square" anchor="b" anchorCtr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anose="020F0502020204030204" pitchFamily="34" charset="0"/>
              </a:rPr>
              <a:t>Цель деятельности ФКУ «ЦОКР»</a:t>
            </a:r>
            <a:endParaRPr lang="en-US" sz="2000" b="1" dirty="0">
              <a:solidFill>
                <a:schemeClr val="accent1">
                  <a:lumMod val="50000"/>
                </a:schemeClr>
              </a:solidFill>
              <a:latin typeface="Berlin Sans FB Demi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4"/>
          <p:cNvSpPr/>
          <p:nvPr/>
        </p:nvSpPr>
        <p:spPr>
          <a:xfrm rot="5400000">
            <a:off x="6688422" y="-53661"/>
            <a:ext cx="1061829" cy="2914239"/>
          </a:xfrm>
          <a:prstGeom prst="rect">
            <a:avLst/>
          </a:prstGeom>
          <a:solidFill>
            <a:schemeClr val="bg2">
              <a:lumMod val="75000"/>
              <a:alpha val="28000"/>
            </a:schemeClr>
          </a:solidFill>
        </p:spPr>
        <p:txBody>
          <a:bodyPr vert="vert270" wrap="square" anchor="b" anchorCtr="0">
            <a:spAutoFit/>
          </a:bodyPr>
          <a:lstStyle/>
          <a:p>
            <a:pPr algn="ctr"/>
            <a:r>
              <a:rPr lang="ru-RU" sz="19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anose="020F0502020204030204" pitchFamily="34" charset="0"/>
              </a:rPr>
              <a:t>Обеспечение функционирования Казначейства России</a:t>
            </a:r>
            <a:endParaRPr lang="en-US" sz="1900" b="1" dirty="0">
              <a:solidFill>
                <a:schemeClr val="accent1">
                  <a:lumMod val="50000"/>
                </a:schemeClr>
              </a:solidFill>
              <a:latin typeface="Berlin Sans FB Demi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angle 8"/>
          <p:cNvSpPr/>
          <p:nvPr/>
        </p:nvSpPr>
        <p:spPr bwMode="auto">
          <a:xfrm flipV="1">
            <a:off x="238095" y="1508114"/>
            <a:ext cx="3786182" cy="45719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algn="r" defTabSz="914400" eaLnBrk="0"/>
            <a:endParaRPr lang="en-US" sz="1200" b="1" dirty="0" smtClean="0">
              <a:solidFill>
                <a:srgbClr val="393939"/>
              </a:solidFill>
              <a:latin typeface="Calibri" panose="020F0502020204030204" pitchFamily="34" charset="0"/>
              <a:ea typeface="ＭＳ Ｐゴシック" pitchFamily="1" charset="-128"/>
              <a:cs typeface="Calibri" panose="020F0502020204030204" pitchFamily="34" charset="0"/>
            </a:endParaRPr>
          </a:p>
        </p:txBody>
      </p:sp>
      <p:sp>
        <p:nvSpPr>
          <p:cNvPr id="14" name="Rectangle 8"/>
          <p:cNvSpPr/>
          <p:nvPr/>
        </p:nvSpPr>
        <p:spPr bwMode="auto">
          <a:xfrm rot="5400000">
            <a:off x="2568921" y="1821942"/>
            <a:ext cx="648073" cy="45719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algn="r" defTabSz="914400" eaLnBrk="0"/>
            <a:endParaRPr lang="en-US" sz="1200" b="1" dirty="0" smtClean="0">
              <a:solidFill>
                <a:srgbClr val="393939"/>
              </a:solidFill>
              <a:latin typeface="Calibri" panose="020F0502020204030204" pitchFamily="34" charset="0"/>
              <a:ea typeface="ＭＳ Ｐゴシック" pitchFamily="1" charset="-128"/>
              <a:cs typeface="Calibri" panose="020F0502020204030204" pitchFamily="34" charset="0"/>
            </a:endParaRPr>
          </a:p>
        </p:txBody>
      </p:sp>
      <p:sp>
        <p:nvSpPr>
          <p:cNvPr id="15" name="Rectangle 8"/>
          <p:cNvSpPr/>
          <p:nvPr/>
        </p:nvSpPr>
        <p:spPr bwMode="auto">
          <a:xfrm flipV="1">
            <a:off x="2500298" y="2166929"/>
            <a:ext cx="4109258" cy="47625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algn="r" defTabSz="914400" eaLnBrk="0"/>
            <a:endParaRPr lang="en-US" sz="1200" b="1" dirty="0" smtClean="0">
              <a:solidFill>
                <a:srgbClr val="393939"/>
              </a:solidFill>
              <a:latin typeface="Calibri" panose="020F0502020204030204" pitchFamily="34" charset="0"/>
              <a:ea typeface="ＭＳ Ｐゴシック" pitchFamily="1" charset="-128"/>
              <a:cs typeface="Calibri" panose="020F0502020204030204" pitchFamily="34" charset="0"/>
            </a:endParaRPr>
          </a:p>
        </p:txBody>
      </p:sp>
      <p:grpSp>
        <p:nvGrpSpPr>
          <p:cNvPr id="2" name="Группа 73"/>
          <p:cNvGrpSpPr/>
          <p:nvPr/>
        </p:nvGrpSpPr>
        <p:grpSpPr>
          <a:xfrm>
            <a:off x="608137" y="1988841"/>
            <a:ext cx="7569103" cy="368590"/>
            <a:chOff x="608137" y="1988840"/>
            <a:chExt cx="7569103" cy="368589"/>
          </a:xfrm>
        </p:grpSpPr>
        <p:sp>
          <p:nvSpPr>
            <p:cNvPr id="19" name="Прямоугольник 18"/>
            <p:cNvSpPr/>
            <p:nvPr/>
          </p:nvSpPr>
          <p:spPr>
            <a:xfrm>
              <a:off x="6392869" y="2034265"/>
              <a:ext cx="1784371" cy="3231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ts val="1800"/>
                </a:lnSpc>
              </a:pPr>
              <a:r>
                <a:rPr lang="ru-RU" sz="3200" b="1" spc="-100" dirty="0" smtClean="0">
                  <a:solidFill>
                    <a:srgbClr val="0D4D8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2016 год</a:t>
              </a:r>
              <a:endParaRPr lang="en-US" sz="3200" b="1" spc="-100" dirty="0">
                <a:solidFill>
                  <a:srgbClr val="0D4D8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608137" y="1988840"/>
              <a:ext cx="1679896" cy="3231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ru-RU" sz="3200" b="1" spc="-100" dirty="0" smtClean="0">
                  <a:solidFill>
                    <a:schemeClr val="accent6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2015 год</a:t>
              </a:r>
              <a:endParaRPr lang="en-US" sz="3200" b="1" spc="-1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21" name="Rounded Rectangle 42"/>
          <p:cNvSpPr/>
          <p:nvPr/>
        </p:nvSpPr>
        <p:spPr>
          <a:xfrm>
            <a:off x="1928795" y="2516827"/>
            <a:ext cx="5000660" cy="278960"/>
          </a:xfrm>
          <a:prstGeom prst="roundRect">
            <a:avLst>
              <a:gd name="adj" fmla="val 0"/>
            </a:avLst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40" tIns="0" rIns="91440" bIns="0" rtlCol="0" anchor="ctr" anchorCtr="0"/>
          <a:lstStyle/>
          <a:p>
            <a:pPr indent="361950" algn="ctr">
              <a:lnSpc>
                <a:spcPct val="79000"/>
              </a:lnSpc>
            </a:pPr>
            <a:r>
              <a:rPr lang="ru-RU" sz="2100" b="1" spc="-6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</a:t>
            </a:r>
            <a:r>
              <a:rPr lang="ru-RU" sz="2100" b="1" spc="-6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лановая численность</a:t>
            </a:r>
            <a:endParaRPr lang="ru-RU" sz="2100" b="1" spc="-6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Rounded Rectangle 42"/>
          <p:cNvSpPr/>
          <p:nvPr/>
        </p:nvSpPr>
        <p:spPr>
          <a:xfrm>
            <a:off x="1857356" y="3236909"/>
            <a:ext cx="5214974" cy="278959"/>
          </a:xfrm>
          <a:prstGeom prst="roundRect">
            <a:avLst>
              <a:gd name="adj" fmla="val 0"/>
            </a:avLst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40" tIns="0" rIns="91440" bIns="0" rtlCol="0" anchor="ctr" anchorCtr="0"/>
          <a:lstStyle/>
          <a:p>
            <a:pPr indent="361950" algn="ctr">
              <a:lnSpc>
                <a:spcPct val="79000"/>
              </a:lnSpc>
            </a:pPr>
            <a:r>
              <a:rPr lang="ru-RU" sz="2100" b="1" spc="-6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фактическая численность</a:t>
            </a:r>
            <a:endParaRPr lang="en-US" sz="2100" b="1" spc="-6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79" name="Группа 78"/>
          <p:cNvGrpSpPr/>
          <p:nvPr/>
        </p:nvGrpSpPr>
        <p:grpSpPr>
          <a:xfrm>
            <a:off x="285720" y="3786189"/>
            <a:ext cx="8643998" cy="571504"/>
            <a:chOff x="285720" y="3786190"/>
            <a:chExt cx="8643998" cy="571504"/>
          </a:xfrm>
        </p:grpSpPr>
        <p:sp>
          <p:nvSpPr>
            <p:cNvPr id="64" name="Прямоугольник 63"/>
            <p:cNvSpPr/>
            <p:nvPr/>
          </p:nvSpPr>
          <p:spPr>
            <a:xfrm>
              <a:off x="285720" y="3786190"/>
              <a:ext cx="8643998" cy="57150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Прямоугольник 35"/>
            <p:cNvSpPr/>
            <p:nvPr/>
          </p:nvSpPr>
          <p:spPr>
            <a:xfrm>
              <a:off x="2071670" y="3983989"/>
              <a:ext cx="5001285" cy="23083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ru-RU" sz="2400" b="1" spc="-20" dirty="0" smtClean="0">
                  <a:solidFill>
                    <a:srgbClr val="224C4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Отделы в головном Учреждении</a:t>
              </a:r>
              <a:endParaRPr lang="en-US" sz="2400" b="1" spc="-20" dirty="0">
                <a:solidFill>
                  <a:srgbClr val="224C4E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78" name="Группа 77"/>
          <p:cNvGrpSpPr/>
          <p:nvPr/>
        </p:nvGrpSpPr>
        <p:grpSpPr>
          <a:xfrm>
            <a:off x="285720" y="4452939"/>
            <a:ext cx="8643998" cy="595323"/>
            <a:chOff x="285720" y="4452939"/>
            <a:chExt cx="8643998" cy="595322"/>
          </a:xfrm>
        </p:grpSpPr>
        <p:sp>
          <p:nvSpPr>
            <p:cNvPr id="67" name="Прямоугольник 66"/>
            <p:cNvSpPr/>
            <p:nvPr/>
          </p:nvSpPr>
          <p:spPr>
            <a:xfrm>
              <a:off x="285720" y="4452939"/>
              <a:ext cx="8643998" cy="59532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2061389" y="4590080"/>
              <a:ext cx="5005648" cy="338553"/>
            </a:xfrm>
            <a:prstGeom prst="rect">
              <a:avLst/>
            </a:prstGeom>
            <a:ln w="12700">
              <a:noFill/>
            </a:ln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ru-RU" sz="2200" b="1" spc="-20" dirty="0" smtClean="0">
                  <a:solidFill>
                    <a:srgbClr val="224C4E"/>
                  </a:solidFill>
                  <a:latin typeface="Calibri" panose="020F0502020204030204" pitchFamily="34" charset="0"/>
                </a:rPr>
                <a:t>Филиалы с функцией обеспечения МОП</a:t>
              </a:r>
              <a:endParaRPr lang="ru-RU" sz="2200" b="1" dirty="0">
                <a:solidFill>
                  <a:srgbClr val="224C4E"/>
                </a:solidFill>
              </a:endParaRPr>
            </a:p>
          </p:txBody>
        </p:sp>
      </p:grpSp>
      <p:grpSp>
        <p:nvGrpSpPr>
          <p:cNvPr id="77" name="Группа 76"/>
          <p:cNvGrpSpPr/>
          <p:nvPr/>
        </p:nvGrpSpPr>
        <p:grpSpPr>
          <a:xfrm>
            <a:off x="285720" y="5143517"/>
            <a:ext cx="8643998" cy="852483"/>
            <a:chOff x="285720" y="5143512"/>
            <a:chExt cx="8643998" cy="852483"/>
          </a:xfrm>
        </p:grpSpPr>
        <p:sp>
          <p:nvSpPr>
            <p:cNvPr id="72" name="Прямоугольник 71"/>
            <p:cNvSpPr/>
            <p:nvPr/>
          </p:nvSpPr>
          <p:spPr>
            <a:xfrm>
              <a:off x="285720" y="5143512"/>
              <a:ext cx="8643998" cy="85248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Прямоугольник 37"/>
            <p:cNvSpPr/>
            <p:nvPr/>
          </p:nvSpPr>
          <p:spPr>
            <a:xfrm>
              <a:off x="1635587" y="5227065"/>
              <a:ext cx="5679339" cy="677108"/>
            </a:xfrm>
            <a:prstGeom prst="rect">
              <a:avLst/>
            </a:prstGeom>
            <a:ln w="12700">
              <a:noFill/>
            </a:ln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ru-RU" sz="2200" b="1" dirty="0" smtClean="0">
                  <a:solidFill>
                    <a:srgbClr val="224C4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Филиалы с расширенными функциями                                           АХ и </a:t>
              </a:r>
              <a:r>
                <a:rPr lang="en-US" sz="2200" b="1" dirty="0" smtClean="0">
                  <a:solidFill>
                    <a:srgbClr val="224C4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IT </a:t>
              </a:r>
              <a:r>
                <a:rPr lang="ru-RU" sz="2200" b="1" dirty="0" smtClean="0">
                  <a:solidFill>
                    <a:srgbClr val="224C4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обеспечения и обеспечения МОП</a:t>
              </a:r>
              <a:endParaRPr lang="ru-RU" sz="2200" b="1" dirty="0">
                <a:solidFill>
                  <a:srgbClr val="224C4E"/>
                </a:solidFill>
              </a:endParaRPr>
            </a:p>
          </p:txBody>
        </p:sp>
      </p:grpSp>
      <p:grpSp>
        <p:nvGrpSpPr>
          <p:cNvPr id="81" name="Группа 80"/>
          <p:cNvGrpSpPr/>
          <p:nvPr/>
        </p:nvGrpSpPr>
        <p:grpSpPr>
          <a:xfrm>
            <a:off x="161926" y="3771905"/>
            <a:ext cx="8792625" cy="584775"/>
            <a:chOff x="161925" y="3771902"/>
            <a:chExt cx="8792625" cy="584775"/>
          </a:xfrm>
        </p:grpSpPr>
        <p:sp>
          <p:nvSpPr>
            <p:cNvPr id="55" name="Прямоугольник 54"/>
            <p:cNvSpPr/>
            <p:nvPr/>
          </p:nvSpPr>
          <p:spPr>
            <a:xfrm>
              <a:off x="7072329" y="3976694"/>
              <a:ext cx="1882221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ru-RU" sz="3200" b="1" dirty="0" smtClean="0">
                  <a:solidFill>
                    <a:srgbClr val="0D4D8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23</a:t>
              </a:r>
              <a:endParaRPr lang="en-US" sz="3200" b="1" dirty="0">
                <a:solidFill>
                  <a:srgbClr val="0D4D8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7" name="Прямоугольник 56"/>
            <p:cNvSpPr/>
            <p:nvPr/>
          </p:nvSpPr>
          <p:spPr>
            <a:xfrm>
              <a:off x="161925" y="3771902"/>
              <a:ext cx="1679245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3200" b="1" spc="-20" dirty="0" smtClean="0">
                  <a:solidFill>
                    <a:schemeClr val="accent4">
                      <a:lumMod val="50000"/>
                    </a:schemeClr>
                  </a:solidFill>
                  <a:latin typeface="Calibri" panose="020F0502020204030204" pitchFamily="34" charset="0"/>
                </a:rPr>
                <a:t>23</a:t>
              </a:r>
              <a:endParaRPr lang="ru-RU" sz="1600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</p:grpSp>
      <p:sp>
        <p:nvSpPr>
          <p:cNvPr id="68" name="Прямоугольник 67"/>
          <p:cNvSpPr/>
          <p:nvPr/>
        </p:nvSpPr>
        <p:spPr>
          <a:xfrm>
            <a:off x="147605" y="4462467"/>
            <a:ext cx="16792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spc="-20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</a:rPr>
              <a:t>74</a:t>
            </a:r>
            <a:endParaRPr lang="ru-RU" sz="1600" dirty="0">
              <a:solidFill>
                <a:schemeClr val="accent4">
                  <a:lumMod val="50000"/>
                </a:schemeClr>
              </a:solidFill>
            </a:endParaRPr>
          </a:p>
        </p:txBody>
      </p:sp>
      <p:grpSp>
        <p:nvGrpSpPr>
          <p:cNvPr id="82" name="Группа 81"/>
          <p:cNvGrpSpPr/>
          <p:nvPr/>
        </p:nvGrpSpPr>
        <p:grpSpPr>
          <a:xfrm>
            <a:off x="152400" y="5043505"/>
            <a:ext cx="9049319" cy="1015663"/>
            <a:chOff x="152400" y="5043501"/>
            <a:chExt cx="9049319" cy="1015662"/>
          </a:xfrm>
        </p:grpSpPr>
        <p:sp>
          <p:nvSpPr>
            <p:cNvPr id="69" name="Прямоугольник 68"/>
            <p:cNvSpPr/>
            <p:nvPr/>
          </p:nvSpPr>
          <p:spPr>
            <a:xfrm>
              <a:off x="152400" y="5095892"/>
              <a:ext cx="1679245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3200" b="1" spc="-20" dirty="0" smtClean="0">
                  <a:solidFill>
                    <a:schemeClr val="accent4">
                      <a:lumMod val="50000"/>
                    </a:schemeClr>
                  </a:solidFill>
                  <a:latin typeface="Calibri" panose="020F0502020204030204" pitchFamily="34" charset="0"/>
                </a:rPr>
                <a:t>2</a:t>
              </a:r>
              <a:endParaRPr lang="ru-RU" sz="1600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70" name="Прямоугольник 69"/>
            <p:cNvSpPr/>
            <p:nvPr/>
          </p:nvSpPr>
          <p:spPr>
            <a:xfrm>
              <a:off x="6657993" y="5043501"/>
              <a:ext cx="2543726" cy="10156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1800"/>
                </a:lnSpc>
              </a:pPr>
              <a:endParaRPr lang="ru-RU" sz="3200" b="1" dirty="0">
                <a:solidFill>
                  <a:srgbClr val="0D4D8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>
                <a:lnSpc>
                  <a:spcPts val="1800"/>
                </a:lnSpc>
              </a:pPr>
              <a:r>
                <a:rPr lang="ru-RU" sz="3200" b="1" dirty="0" smtClean="0">
                  <a:solidFill>
                    <a:srgbClr val="0D4D8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10</a:t>
              </a:r>
            </a:p>
            <a:p>
              <a:pPr algn="ctr">
                <a:lnSpc>
                  <a:spcPts val="1800"/>
                </a:lnSpc>
              </a:pPr>
              <a:r>
                <a:rPr lang="ru-RU" sz="3200" b="1" dirty="0" smtClean="0">
                  <a:solidFill>
                    <a:srgbClr val="0D4D8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ru-RU" sz="1200" b="1" dirty="0" smtClean="0">
                  <a:solidFill>
                    <a:srgbClr val="0D4D8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в т. ч.  1- Калининградская область</a:t>
              </a:r>
              <a:endParaRPr lang="en-US" sz="1200" b="1" dirty="0">
                <a:solidFill>
                  <a:srgbClr val="0D4D8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1" name="Прямоугольник 70"/>
            <p:cNvSpPr/>
            <p:nvPr/>
          </p:nvSpPr>
          <p:spPr>
            <a:xfrm>
              <a:off x="228570" y="5529281"/>
              <a:ext cx="1679245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200" b="1" spc="-20" dirty="0" smtClean="0">
                  <a:solidFill>
                    <a:schemeClr val="accent4">
                      <a:lumMod val="50000"/>
                    </a:schemeClr>
                  </a:solidFill>
                  <a:latin typeface="Calibri" panose="020F0502020204030204" pitchFamily="34" charset="0"/>
                </a:rPr>
                <a:t>Крымский ФО </a:t>
              </a:r>
            </a:p>
            <a:p>
              <a:pPr algn="ctr"/>
              <a:r>
                <a:rPr lang="ru-RU" sz="1200" b="1" spc="-20" dirty="0" smtClean="0">
                  <a:solidFill>
                    <a:schemeClr val="accent4">
                      <a:lumMod val="50000"/>
                    </a:schemeClr>
                  </a:solidFill>
                  <a:latin typeface="Calibri" panose="020F0502020204030204" pitchFamily="34" charset="0"/>
                </a:rPr>
                <a:t>Владимирская область</a:t>
              </a:r>
              <a:endParaRPr lang="ru-RU" sz="1600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</p:grpSp>
      <p:sp>
        <p:nvSpPr>
          <p:cNvPr id="73" name="Прямоугольник 72"/>
          <p:cNvSpPr/>
          <p:nvPr/>
        </p:nvSpPr>
        <p:spPr>
          <a:xfrm>
            <a:off x="7301828" y="4463738"/>
            <a:ext cx="186208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1200" b="1" dirty="0">
              <a:solidFill>
                <a:srgbClr val="0D4D8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76" name="Группа 75"/>
          <p:cNvGrpSpPr/>
          <p:nvPr/>
        </p:nvGrpSpPr>
        <p:grpSpPr>
          <a:xfrm>
            <a:off x="285720" y="6072206"/>
            <a:ext cx="8643998" cy="409919"/>
            <a:chOff x="285720" y="6072206"/>
            <a:chExt cx="8643998" cy="714380"/>
          </a:xfrm>
        </p:grpSpPr>
        <p:sp>
          <p:nvSpPr>
            <p:cNvPr id="74" name="Прямоугольник 73"/>
            <p:cNvSpPr/>
            <p:nvPr/>
          </p:nvSpPr>
          <p:spPr>
            <a:xfrm>
              <a:off x="285720" y="6072206"/>
              <a:ext cx="8643998" cy="71438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0" name="Прямоугольник 49"/>
            <p:cNvSpPr/>
            <p:nvPr/>
          </p:nvSpPr>
          <p:spPr>
            <a:xfrm>
              <a:off x="1333478" y="6109481"/>
              <a:ext cx="6679659" cy="590010"/>
            </a:xfrm>
            <a:prstGeom prst="rect">
              <a:avLst/>
            </a:prstGeom>
            <a:ln w="12700">
              <a:noFill/>
            </a:ln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ru-RU" sz="2200" b="1" dirty="0" smtClean="0">
                  <a:solidFill>
                    <a:srgbClr val="224C4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Отделы с функциями МОП</a:t>
              </a:r>
              <a:endParaRPr lang="ru-RU" sz="2200" b="1" dirty="0">
                <a:solidFill>
                  <a:srgbClr val="224C4E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83" name="Группа 82"/>
          <p:cNvGrpSpPr/>
          <p:nvPr/>
        </p:nvGrpSpPr>
        <p:grpSpPr>
          <a:xfrm>
            <a:off x="161925" y="5973792"/>
            <a:ext cx="8767793" cy="584775"/>
            <a:chOff x="161925" y="5973798"/>
            <a:chExt cx="8767793" cy="584776"/>
          </a:xfrm>
        </p:grpSpPr>
        <p:sp>
          <p:nvSpPr>
            <p:cNvPr id="53" name="Прямоугольник 52"/>
            <p:cNvSpPr/>
            <p:nvPr/>
          </p:nvSpPr>
          <p:spPr>
            <a:xfrm>
              <a:off x="7037701" y="6162877"/>
              <a:ext cx="1892017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ru-RU" sz="3200" b="1" dirty="0" smtClean="0">
                  <a:solidFill>
                    <a:srgbClr val="0D4D8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68</a:t>
              </a:r>
              <a:endParaRPr lang="en-US" sz="3200" b="1" dirty="0">
                <a:solidFill>
                  <a:srgbClr val="0D4D8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4" name="Прямоугольник 53"/>
            <p:cNvSpPr/>
            <p:nvPr/>
          </p:nvSpPr>
          <p:spPr>
            <a:xfrm>
              <a:off x="161925" y="5973798"/>
              <a:ext cx="1724425" cy="5847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3200" b="1" spc="-20" dirty="0" smtClean="0">
                  <a:solidFill>
                    <a:schemeClr val="accent4">
                      <a:lumMod val="50000"/>
                    </a:schemeClr>
                  </a:solidFill>
                  <a:latin typeface="Calibri" panose="020F0502020204030204" pitchFamily="34" charset="0"/>
                </a:rPr>
                <a:t>2</a:t>
              </a:r>
              <a:endParaRPr lang="ru-RU" sz="1600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</p:grpSp>
      <p:sp>
        <p:nvSpPr>
          <p:cNvPr id="62" name="Нашивка 61"/>
          <p:cNvSpPr/>
          <p:nvPr/>
        </p:nvSpPr>
        <p:spPr>
          <a:xfrm>
            <a:off x="4714879" y="1124744"/>
            <a:ext cx="414645" cy="518307"/>
          </a:xfrm>
          <a:prstGeom prst="chevron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3" name="Нашивка 62"/>
          <p:cNvSpPr/>
          <p:nvPr/>
        </p:nvSpPr>
        <p:spPr>
          <a:xfrm>
            <a:off x="4500563" y="1124744"/>
            <a:ext cx="294885" cy="518307"/>
          </a:xfrm>
          <a:prstGeom prst="chevron">
            <a:avLst>
              <a:gd name="adj" fmla="val 65319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8" name="Freeform 10"/>
          <p:cNvSpPr>
            <a:spLocks/>
          </p:cNvSpPr>
          <p:nvPr/>
        </p:nvSpPr>
        <p:spPr bwMode="auto">
          <a:xfrm>
            <a:off x="6786578" y="2420888"/>
            <a:ext cx="1152128" cy="504056"/>
          </a:xfrm>
          <a:custGeom>
            <a:avLst/>
            <a:gdLst>
              <a:gd name="T0" fmla="*/ 0 w 3428"/>
              <a:gd name="T1" fmla="*/ 1713 h 3428"/>
              <a:gd name="T2" fmla="*/ 0 w 3428"/>
              <a:gd name="T3" fmla="*/ 1713 h 3428"/>
              <a:gd name="T4" fmla="*/ 1714 w 3428"/>
              <a:gd name="T5" fmla="*/ 0 h 3428"/>
              <a:gd name="T6" fmla="*/ 3428 w 3428"/>
              <a:gd name="T7" fmla="*/ 1713 h 3428"/>
              <a:gd name="T8" fmla="*/ 1714 w 3428"/>
              <a:gd name="T9" fmla="*/ 3428 h 3428"/>
              <a:gd name="T10" fmla="*/ 0 w 3428"/>
              <a:gd name="T11" fmla="*/ 1713 h 34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428" h="3428">
                <a:moveTo>
                  <a:pt x="0" y="1713"/>
                </a:moveTo>
                <a:lnTo>
                  <a:pt x="0" y="1713"/>
                </a:lnTo>
                <a:cubicBezTo>
                  <a:pt x="0" y="767"/>
                  <a:pt x="767" y="0"/>
                  <a:pt x="1714" y="0"/>
                </a:cubicBezTo>
                <a:cubicBezTo>
                  <a:pt x="2660" y="0"/>
                  <a:pt x="3428" y="767"/>
                  <a:pt x="3428" y="1713"/>
                </a:cubicBezTo>
                <a:cubicBezTo>
                  <a:pt x="3428" y="2660"/>
                  <a:pt x="2660" y="3428"/>
                  <a:pt x="1714" y="3428"/>
                </a:cubicBezTo>
                <a:cubicBezTo>
                  <a:pt x="767" y="3428"/>
                  <a:pt x="0" y="2660"/>
                  <a:pt x="0" y="1713"/>
                </a:cubicBezTo>
                <a:close/>
              </a:path>
            </a:pathLst>
          </a:custGeom>
          <a:solidFill>
            <a:schemeClr val="bg1"/>
          </a:solidFill>
          <a:ln w="57150">
            <a:solidFill>
              <a:schemeClr val="bg2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3460 ед.</a:t>
            </a:r>
            <a:endParaRPr lang="en-US" sz="20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Freeform 10"/>
          <p:cNvSpPr>
            <a:spLocks/>
          </p:cNvSpPr>
          <p:nvPr/>
        </p:nvSpPr>
        <p:spPr bwMode="auto">
          <a:xfrm>
            <a:off x="839391" y="2411363"/>
            <a:ext cx="1152128" cy="504056"/>
          </a:xfrm>
          <a:custGeom>
            <a:avLst/>
            <a:gdLst>
              <a:gd name="T0" fmla="*/ 0 w 3428"/>
              <a:gd name="T1" fmla="*/ 1713 h 3428"/>
              <a:gd name="T2" fmla="*/ 0 w 3428"/>
              <a:gd name="T3" fmla="*/ 1713 h 3428"/>
              <a:gd name="T4" fmla="*/ 1714 w 3428"/>
              <a:gd name="T5" fmla="*/ 0 h 3428"/>
              <a:gd name="T6" fmla="*/ 3428 w 3428"/>
              <a:gd name="T7" fmla="*/ 1713 h 3428"/>
              <a:gd name="T8" fmla="*/ 1714 w 3428"/>
              <a:gd name="T9" fmla="*/ 3428 h 3428"/>
              <a:gd name="T10" fmla="*/ 0 w 3428"/>
              <a:gd name="T11" fmla="*/ 1713 h 34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428" h="3428">
                <a:moveTo>
                  <a:pt x="0" y="1713"/>
                </a:moveTo>
                <a:lnTo>
                  <a:pt x="0" y="1713"/>
                </a:lnTo>
                <a:cubicBezTo>
                  <a:pt x="0" y="767"/>
                  <a:pt x="767" y="0"/>
                  <a:pt x="1714" y="0"/>
                </a:cubicBezTo>
                <a:cubicBezTo>
                  <a:pt x="2660" y="0"/>
                  <a:pt x="3428" y="767"/>
                  <a:pt x="3428" y="1713"/>
                </a:cubicBezTo>
                <a:cubicBezTo>
                  <a:pt x="3428" y="2660"/>
                  <a:pt x="2660" y="3428"/>
                  <a:pt x="1714" y="3428"/>
                </a:cubicBezTo>
                <a:cubicBezTo>
                  <a:pt x="767" y="3428"/>
                  <a:pt x="0" y="2660"/>
                  <a:pt x="0" y="1713"/>
                </a:cubicBezTo>
                <a:close/>
              </a:path>
            </a:pathLst>
          </a:custGeom>
          <a:solidFill>
            <a:schemeClr val="bg1"/>
          </a:solidFill>
          <a:ln w="57150">
            <a:solidFill>
              <a:schemeClr val="bg2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2800 ед.</a:t>
            </a:r>
            <a:endParaRPr lang="en-US" sz="20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Freeform 15"/>
          <p:cNvSpPr>
            <a:spLocks/>
          </p:cNvSpPr>
          <p:nvPr/>
        </p:nvSpPr>
        <p:spPr bwMode="auto">
          <a:xfrm>
            <a:off x="6781817" y="3140968"/>
            <a:ext cx="1152127" cy="504056"/>
          </a:xfrm>
          <a:custGeom>
            <a:avLst/>
            <a:gdLst>
              <a:gd name="T0" fmla="*/ 0 w 3292"/>
              <a:gd name="T1" fmla="*/ 1645 h 3292"/>
              <a:gd name="T2" fmla="*/ 0 w 3292"/>
              <a:gd name="T3" fmla="*/ 1645 h 3292"/>
              <a:gd name="T4" fmla="*/ 1646 w 3292"/>
              <a:gd name="T5" fmla="*/ 0 h 3292"/>
              <a:gd name="T6" fmla="*/ 3292 w 3292"/>
              <a:gd name="T7" fmla="*/ 1645 h 3292"/>
              <a:gd name="T8" fmla="*/ 1646 w 3292"/>
              <a:gd name="T9" fmla="*/ 3292 h 3292"/>
              <a:gd name="T10" fmla="*/ 0 w 3292"/>
              <a:gd name="T11" fmla="*/ 1645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292" h="3292">
                <a:moveTo>
                  <a:pt x="0" y="1645"/>
                </a:moveTo>
                <a:lnTo>
                  <a:pt x="0" y="1645"/>
                </a:lnTo>
                <a:cubicBezTo>
                  <a:pt x="0" y="736"/>
                  <a:pt x="736" y="0"/>
                  <a:pt x="1646" y="0"/>
                </a:cubicBezTo>
                <a:cubicBezTo>
                  <a:pt x="2555" y="0"/>
                  <a:pt x="3292" y="736"/>
                  <a:pt x="3292" y="1645"/>
                </a:cubicBezTo>
                <a:cubicBezTo>
                  <a:pt x="3292" y="2555"/>
                  <a:pt x="2555" y="3292"/>
                  <a:pt x="1646" y="3292"/>
                </a:cubicBezTo>
                <a:cubicBezTo>
                  <a:pt x="736" y="3292"/>
                  <a:pt x="0" y="2555"/>
                  <a:pt x="0" y="1645"/>
                </a:cubicBezTo>
                <a:close/>
              </a:path>
            </a:pathLst>
          </a:custGeom>
          <a:solidFill>
            <a:schemeClr val="bg1"/>
          </a:solidFill>
          <a:ln w="57150">
            <a:solidFill>
              <a:schemeClr val="accent4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2515 ед.</a:t>
            </a:r>
            <a:endParaRPr lang="en-US" sz="20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Freeform 15"/>
          <p:cNvSpPr>
            <a:spLocks/>
          </p:cNvSpPr>
          <p:nvPr/>
        </p:nvSpPr>
        <p:spPr bwMode="auto">
          <a:xfrm>
            <a:off x="820342" y="3131443"/>
            <a:ext cx="1152127" cy="504056"/>
          </a:xfrm>
          <a:custGeom>
            <a:avLst/>
            <a:gdLst>
              <a:gd name="T0" fmla="*/ 0 w 3292"/>
              <a:gd name="T1" fmla="*/ 1645 h 3292"/>
              <a:gd name="T2" fmla="*/ 0 w 3292"/>
              <a:gd name="T3" fmla="*/ 1645 h 3292"/>
              <a:gd name="T4" fmla="*/ 1646 w 3292"/>
              <a:gd name="T5" fmla="*/ 0 h 3292"/>
              <a:gd name="T6" fmla="*/ 3292 w 3292"/>
              <a:gd name="T7" fmla="*/ 1645 h 3292"/>
              <a:gd name="T8" fmla="*/ 1646 w 3292"/>
              <a:gd name="T9" fmla="*/ 3292 h 3292"/>
              <a:gd name="T10" fmla="*/ 0 w 3292"/>
              <a:gd name="T11" fmla="*/ 1645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292" h="3292">
                <a:moveTo>
                  <a:pt x="0" y="1645"/>
                </a:moveTo>
                <a:lnTo>
                  <a:pt x="0" y="1645"/>
                </a:lnTo>
                <a:cubicBezTo>
                  <a:pt x="0" y="736"/>
                  <a:pt x="736" y="0"/>
                  <a:pt x="1646" y="0"/>
                </a:cubicBezTo>
                <a:cubicBezTo>
                  <a:pt x="2555" y="0"/>
                  <a:pt x="3292" y="736"/>
                  <a:pt x="3292" y="1645"/>
                </a:cubicBezTo>
                <a:cubicBezTo>
                  <a:pt x="3292" y="2555"/>
                  <a:pt x="2555" y="3292"/>
                  <a:pt x="1646" y="3292"/>
                </a:cubicBezTo>
                <a:cubicBezTo>
                  <a:pt x="736" y="3292"/>
                  <a:pt x="0" y="2555"/>
                  <a:pt x="0" y="1645"/>
                </a:cubicBezTo>
                <a:close/>
              </a:path>
            </a:pathLst>
          </a:custGeom>
          <a:solidFill>
            <a:schemeClr val="bg1"/>
          </a:solidFill>
          <a:ln w="57150">
            <a:solidFill>
              <a:schemeClr val="accent4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2026 ед.</a:t>
            </a:r>
            <a:endParaRPr lang="en-US" sz="20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5" name="Заголовок 10"/>
          <p:cNvSpPr>
            <a:spLocks noGrp="1"/>
          </p:cNvSpPr>
          <p:nvPr>
            <p:ph type="title"/>
          </p:nvPr>
        </p:nvSpPr>
        <p:spPr>
          <a:xfrm>
            <a:off x="2268538" y="115888"/>
            <a:ext cx="5759450" cy="669925"/>
          </a:xfrm>
        </p:spPr>
        <p:txBody>
          <a:bodyPr/>
          <a:lstStyle/>
          <a:p>
            <a:pPr algn="ctr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ФКУ «ЦОКР»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737380" y="626617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6315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500"/>
                            </p:stCondLst>
                            <p:childTnLst>
                              <p:par>
                                <p:cTn id="4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500"/>
                            </p:stCondLst>
                            <p:childTnLst>
                              <p:par>
                                <p:cTn id="5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500"/>
                            </p:stCondLst>
                            <p:childTnLst>
                              <p:par>
                                <p:cTn id="6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500"/>
                            </p:stCondLst>
                            <p:childTnLst>
                              <p:par>
                                <p:cTn id="7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500"/>
                            </p:stCondLst>
                            <p:childTnLst>
                              <p:par>
                                <p:cTn id="77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9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500"/>
                            </p:stCondLst>
                            <p:childTnLst>
                              <p:par>
                                <p:cTn id="8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1500"/>
                            </p:stCondLst>
                            <p:childTnLst>
                              <p:par>
                                <p:cTn id="8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2000"/>
                            </p:stCondLst>
                            <p:childTnLst>
                              <p:par>
                                <p:cTn id="9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3000"/>
                            </p:stCondLst>
                            <p:childTnLst>
                              <p:par>
                                <p:cTn id="97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9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4000"/>
                            </p:stCondLst>
                            <p:childTnLst>
                              <p:par>
                                <p:cTn id="10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5000"/>
                            </p:stCondLst>
                            <p:childTnLst>
                              <p:par>
                                <p:cTn id="107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9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3" grpId="0" animBg="1"/>
      <p:bldP spid="14" grpId="0" animBg="1"/>
      <p:bldP spid="15" grpId="0" animBg="1"/>
      <p:bldP spid="21" grpId="0" animBg="1"/>
      <p:bldP spid="30" grpId="0" animBg="1"/>
      <p:bldP spid="68" grpId="0"/>
      <p:bldP spid="62" grpId="0" animBg="1"/>
      <p:bldP spid="63" grpId="0" animBg="1"/>
      <p:bldP spid="28" grpId="0" animBg="1"/>
      <p:bldP spid="29" grpId="0" animBg="1"/>
      <p:bldP spid="31" grpId="0" animBg="1"/>
      <p:bldP spid="3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Прямоугольник 26"/>
          <p:cNvSpPr/>
          <p:nvPr/>
        </p:nvSpPr>
        <p:spPr>
          <a:xfrm>
            <a:off x="1857356" y="240550"/>
            <a:ext cx="6286544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00449E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Контрактная служба ФКУ </a:t>
            </a:r>
            <a:r>
              <a:rPr lang="ru-RU" sz="2200" b="1" dirty="0">
                <a:solidFill>
                  <a:srgbClr val="00449E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«ЦОКР»</a:t>
            </a:r>
            <a:endParaRPr lang="en-US" sz="2200" b="1" dirty="0">
              <a:solidFill>
                <a:srgbClr val="00449E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endParaRPr lang="ru-RU" sz="2400" b="1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grpSp>
        <p:nvGrpSpPr>
          <p:cNvPr id="101" name="Группа 100"/>
          <p:cNvGrpSpPr/>
          <p:nvPr/>
        </p:nvGrpSpPr>
        <p:grpSpPr>
          <a:xfrm>
            <a:off x="142844" y="1214421"/>
            <a:ext cx="2857520" cy="785819"/>
            <a:chOff x="142844" y="1214422"/>
            <a:chExt cx="2857520" cy="785818"/>
          </a:xfrm>
        </p:grpSpPr>
        <p:sp>
          <p:nvSpPr>
            <p:cNvPr id="49" name="Нашивка 48"/>
            <p:cNvSpPr/>
            <p:nvPr/>
          </p:nvSpPr>
          <p:spPr>
            <a:xfrm>
              <a:off x="142844" y="1214422"/>
              <a:ext cx="2857520" cy="785818"/>
            </a:xfrm>
            <a:prstGeom prst="chevron">
              <a:avLst/>
            </a:prstGeom>
            <a:solidFill>
              <a:schemeClr val="bg2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719111" y="1375934"/>
              <a:ext cx="186801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b="1" dirty="0" smtClean="0">
                  <a:ln w="0"/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ea typeface="BatangChe" panose="02030609000101010101" pitchFamily="49" charset="-127"/>
                  <a:cs typeface="Arial" panose="020B0604020202020204" pitchFamily="34" charset="0"/>
                </a:rPr>
                <a:t>Планирование</a:t>
              </a:r>
              <a:endParaRPr lang="ru-RU" b="1" dirty="0"/>
            </a:p>
          </p:txBody>
        </p:sp>
      </p:grpSp>
      <p:grpSp>
        <p:nvGrpSpPr>
          <p:cNvPr id="102" name="Группа 101"/>
          <p:cNvGrpSpPr/>
          <p:nvPr/>
        </p:nvGrpSpPr>
        <p:grpSpPr>
          <a:xfrm>
            <a:off x="3000364" y="1214422"/>
            <a:ext cx="3357586" cy="785818"/>
            <a:chOff x="3000364" y="1214422"/>
            <a:chExt cx="3357586" cy="785818"/>
          </a:xfrm>
        </p:grpSpPr>
        <p:sp>
          <p:nvSpPr>
            <p:cNvPr id="50" name="Нашивка 49"/>
            <p:cNvSpPr/>
            <p:nvPr/>
          </p:nvSpPr>
          <p:spPr>
            <a:xfrm>
              <a:off x="3076564" y="1214422"/>
              <a:ext cx="3071834" cy="785818"/>
            </a:xfrm>
            <a:prstGeom prst="chevron">
              <a:avLst/>
            </a:prstGeom>
            <a:solidFill>
              <a:schemeClr val="bg2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3000364" y="1285861"/>
              <a:ext cx="335758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b="1" dirty="0" smtClean="0">
                  <a:ln w="0"/>
                  <a:solidFill>
                    <a:schemeClr val="accent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Централизованные</a:t>
              </a:r>
              <a:r>
                <a:rPr lang="en-US" b="1" dirty="0" smtClean="0">
                  <a:ln w="0"/>
                  <a:solidFill>
                    <a:schemeClr val="accent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/>
              </a:r>
              <a:br>
                <a:rPr lang="en-US" b="1" dirty="0" smtClean="0">
                  <a:ln w="0"/>
                  <a:solidFill>
                    <a:schemeClr val="accent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</a:br>
              <a:r>
                <a:rPr lang="ru-RU" b="1" dirty="0" smtClean="0">
                  <a:ln w="0"/>
                  <a:solidFill>
                    <a:schemeClr val="accent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закупки</a:t>
              </a:r>
              <a:endParaRPr lang="ru-RU" b="1" dirty="0">
                <a:ln w="0"/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03" name="Группа 102"/>
          <p:cNvGrpSpPr/>
          <p:nvPr/>
        </p:nvGrpSpPr>
        <p:grpSpPr>
          <a:xfrm>
            <a:off x="6000760" y="1214422"/>
            <a:ext cx="3214710" cy="785818"/>
            <a:chOff x="6000760" y="1214422"/>
            <a:chExt cx="3214710" cy="785818"/>
          </a:xfrm>
        </p:grpSpPr>
        <p:sp>
          <p:nvSpPr>
            <p:cNvPr id="51" name="Нашивка 50"/>
            <p:cNvSpPr/>
            <p:nvPr/>
          </p:nvSpPr>
          <p:spPr>
            <a:xfrm>
              <a:off x="6219837" y="1214422"/>
              <a:ext cx="2857520" cy="785818"/>
            </a:xfrm>
            <a:prstGeom prst="chevron">
              <a:avLst/>
            </a:prstGeom>
            <a:solidFill>
              <a:schemeClr val="bg2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6000760" y="1285861"/>
              <a:ext cx="321471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b="1" dirty="0" smtClean="0">
                  <a:ln w="0"/>
                  <a:solidFill>
                    <a:schemeClr val="accent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Обеспечение</a:t>
              </a:r>
              <a:r>
                <a:rPr lang="en-US" b="1" dirty="0" smtClean="0">
                  <a:ln w="0"/>
                  <a:solidFill>
                    <a:schemeClr val="accent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br>
                <a:rPr lang="en-US" b="1" dirty="0" smtClean="0">
                  <a:ln w="0"/>
                  <a:solidFill>
                    <a:schemeClr val="accent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</a:br>
              <a:r>
                <a:rPr lang="ru-RU" b="1" dirty="0" smtClean="0">
                  <a:ln w="0"/>
                  <a:solidFill>
                    <a:schemeClr val="accent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ЦАФК, ТОФК</a:t>
              </a:r>
            </a:p>
          </p:txBody>
        </p:sp>
      </p:grpSp>
      <p:pic>
        <p:nvPicPr>
          <p:cNvPr id="37" name="Рисунок 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992" y="3264889"/>
            <a:ext cx="749873" cy="755971"/>
          </a:xfrm>
          <a:prstGeom prst="rect">
            <a:avLst/>
          </a:prstGeom>
        </p:spPr>
      </p:pic>
      <p:grpSp>
        <p:nvGrpSpPr>
          <p:cNvPr id="105" name="Группа 104"/>
          <p:cNvGrpSpPr/>
          <p:nvPr/>
        </p:nvGrpSpPr>
        <p:grpSpPr>
          <a:xfrm>
            <a:off x="4171948" y="5302050"/>
            <a:ext cx="4857752" cy="1055910"/>
            <a:chOff x="4171948" y="5302049"/>
            <a:chExt cx="4857752" cy="1055910"/>
          </a:xfrm>
        </p:grpSpPr>
        <p:sp>
          <p:nvSpPr>
            <p:cNvPr id="35" name="Прямоугольник 34"/>
            <p:cNvSpPr/>
            <p:nvPr/>
          </p:nvSpPr>
          <p:spPr>
            <a:xfrm>
              <a:off x="4171948" y="5302049"/>
              <a:ext cx="4857752" cy="369332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ru-RU" sz="1400" b="1" dirty="0" smtClean="0">
                  <a:solidFill>
                    <a:schemeClr val="accent6">
                      <a:lumMod val="50000"/>
                    </a:schemeClr>
                  </a:solidFill>
                </a:rPr>
                <a:t>Заключено контрактов</a:t>
              </a:r>
              <a:r>
                <a:rPr lang="en-US" sz="1400" b="1" dirty="0" smtClean="0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r>
                <a:rPr lang="ru-RU" sz="1400" b="1" dirty="0" smtClean="0">
                  <a:solidFill>
                    <a:schemeClr val="accent6">
                      <a:lumMod val="50000"/>
                    </a:schemeClr>
                  </a:solidFill>
                </a:rPr>
                <a:t>в 2015 году</a:t>
              </a:r>
              <a:r>
                <a:rPr lang="en-US" sz="1400" b="1" dirty="0" smtClean="0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r>
                <a:rPr lang="ru-RU" sz="1400" b="1" dirty="0" smtClean="0">
                  <a:solidFill>
                    <a:schemeClr val="accent6">
                      <a:lumMod val="50000"/>
                    </a:schemeClr>
                  </a:solidFill>
                </a:rPr>
                <a:t>на 2016 </a:t>
              </a:r>
              <a:r>
                <a:rPr lang="ru-RU" b="1" dirty="0" smtClean="0">
                  <a:solidFill>
                    <a:schemeClr val="accent6">
                      <a:lumMod val="50000"/>
                    </a:schemeClr>
                  </a:solidFill>
                </a:rPr>
                <a:t>год</a:t>
              </a:r>
              <a:endParaRPr lang="ru-RU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46" name="Прямоугольник 45"/>
            <p:cNvSpPr/>
            <p:nvPr/>
          </p:nvSpPr>
          <p:spPr>
            <a:xfrm>
              <a:off x="4171948" y="5711628"/>
              <a:ext cx="4857752" cy="64633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ru-RU" dirty="0" smtClean="0"/>
                <a:t>24 </a:t>
              </a:r>
              <a:r>
                <a:rPr lang="ru-RU" smtClean="0"/>
                <a:t>ГК на сумму</a:t>
              </a:r>
            </a:p>
            <a:p>
              <a:pPr algn="ctr"/>
              <a:r>
                <a:rPr lang="en-US" smtClean="0"/>
                <a:t> </a:t>
              </a:r>
              <a:r>
                <a:rPr lang="ru-RU" dirty="0" smtClean="0"/>
                <a:t>136 557 тыс. руб.</a:t>
              </a:r>
              <a:endParaRPr lang="ru-RU" dirty="0"/>
            </a:p>
          </p:txBody>
        </p:sp>
      </p:grpSp>
      <p:grpSp>
        <p:nvGrpSpPr>
          <p:cNvPr id="104" name="Группа 103"/>
          <p:cNvGrpSpPr/>
          <p:nvPr/>
        </p:nvGrpSpPr>
        <p:grpSpPr>
          <a:xfrm>
            <a:off x="142844" y="5297289"/>
            <a:ext cx="3786214" cy="1055910"/>
            <a:chOff x="142844" y="5297287"/>
            <a:chExt cx="3786214" cy="1055910"/>
          </a:xfrm>
        </p:grpSpPr>
        <p:sp>
          <p:nvSpPr>
            <p:cNvPr id="33" name="Прямоугольник 32"/>
            <p:cNvSpPr/>
            <p:nvPr/>
          </p:nvSpPr>
          <p:spPr>
            <a:xfrm>
              <a:off x="157132" y="5297287"/>
              <a:ext cx="3771926" cy="307777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ru-RU" sz="1400" b="1" dirty="0" smtClean="0">
                  <a:solidFill>
                    <a:schemeClr val="accent6">
                      <a:lumMod val="50000"/>
                    </a:schemeClr>
                  </a:solidFill>
                  <a:ea typeface="Gungsuh" panose="02030600000101010101" pitchFamily="18" charset="-127"/>
                  <a:cs typeface="Times New Roman" panose="02020603050405020304" pitchFamily="18" charset="0"/>
                </a:rPr>
                <a:t>Исполнение контрактов</a:t>
              </a:r>
              <a:r>
                <a:rPr lang="en-US" sz="1400" b="1" dirty="0" smtClean="0">
                  <a:solidFill>
                    <a:schemeClr val="accent6">
                      <a:lumMod val="50000"/>
                    </a:schemeClr>
                  </a:solidFill>
                  <a:ea typeface="Gungsuh" panose="02030600000101010101" pitchFamily="18" charset="-127"/>
                  <a:cs typeface="Times New Roman" panose="02020603050405020304" pitchFamily="18" charset="0"/>
                </a:rPr>
                <a:t> </a:t>
              </a:r>
              <a:r>
                <a:rPr lang="ru-RU" sz="1400" b="1" dirty="0" smtClean="0">
                  <a:solidFill>
                    <a:schemeClr val="accent6">
                      <a:lumMod val="50000"/>
                    </a:schemeClr>
                  </a:solidFill>
                  <a:ea typeface="Gungsuh" panose="02030600000101010101" pitchFamily="18" charset="-127"/>
                </a:rPr>
                <a:t>на 2015 год </a:t>
              </a:r>
              <a:endParaRPr lang="ru-RU" sz="1400" b="1" dirty="0">
                <a:solidFill>
                  <a:schemeClr val="accent6">
                    <a:lumMod val="50000"/>
                  </a:schemeClr>
                </a:solidFill>
                <a:ea typeface="Gungsuh" panose="02030600000101010101" pitchFamily="18" charset="-127"/>
              </a:endParaRPr>
            </a:p>
          </p:txBody>
        </p:sp>
        <p:sp>
          <p:nvSpPr>
            <p:cNvPr id="47" name="Прямоугольник 46"/>
            <p:cNvSpPr/>
            <p:nvPr/>
          </p:nvSpPr>
          <p:spPr>
            <a:xfrm>
              <a:off x="142844" y="5706866"/>
              <a:ext cx="3786214" cy="64633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ru-RU" dirty="0" smtClean="0"/>
                <a:t>679 ГК на сумму </a:t>
              </a:r>
            </a:p>
            <a:p>
              <a:pPr algn="ctr"/>
              <a:r>
                <a:rPr lang="ru-RU" dirty="0" smtClean="0"/>
                <a:t>637 451 тыс. руб.</a:t>
              </a:r>
              <a:endParaRPr lang="ru-RU" dirty="0"/>
            </a:p>
          </p:txBody>
        </p:sp>
      </p:grpSp>
      <p:sp>
        <p:nvSpPr>
          <p:cNvPr id="36" name="Прямоугольник 35"/>
          <p:cNvSpPr/>
          <p:nvPr/>
        </p:nvSpPr>
        <p:spPr>
          <a:xfrm>
            <a:off x="3338504" y="2285993"/>
            <a:ext cx="28870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Доведенные ЛБО</a:t>
            </a:r>
          </a:p>
        </p:txBody>
      </p:sp>
      <p:grpSp>
        <p:nvGrpSpPr>
          <p:cNvPr id="73" name="Группа 72"/>
          <p:cNvGrpSpPr/>
          <p:nvPr/>
        </p:nvGrpSpPr>
        <p:grpSpPr>
          <a:xfrm>
            <a:off x="6090597" y="4143378"/>
            <a:ext cx="1287532" cy="357190"/>
            <a:chOff x="7695571" y="5029211"/>
            <a:chExt cx="1287532" cy="357190"/>
          </a:xfrm>
        </p:grpSpPr>
        <p:sp>
          <p:nvSpPr>
            <p:cNvPr id="64" name="Скругленный прямоугольник 63"/>
            <p:cNvSpPr/>
            <p:nvPr/>
          </p:nvSpPr>
          <p:spPr>
            <a:xfrm>
              <a:off x="7786710" y="5029211"/>
              <a:ext cx="1071570" cy="357190"/>
            </a:xfrm>
            <a:prstGeom prst="roundRect">
              <a:avLst/>
            </a:prstGeom>
            <a:no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Прямоугольник 62"/>
            <p:cNvSpPr/>
            <p:nvPr/>
          </p:nvSpPr>
          <p:spPr>
            <a:xfrm>
              <a:off x="7695571" y="5038736"/>
              <a:ext cx="128753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1600" b="1" dirty="0" smtClean="0"/>
                <a:t>90 % Крым</a:t>
              </a:r>
              <a:endParaRPr lang="ru-RU" sz="1600" b="1" dirty="0"/>
            </a:p>
          </p:txBody>
        </p:sp>
      </p:grpSp>
      <p:grpSp>
        <p:nvGrpSpPr>
          <p:cNvPr id="72" name="Группа 71"/>
          <p:cNvGrpSpPr/>
          <p:nvPr/>
        </p:nvGrpSpPr>
        <p:grpSpPr>
          <a:xfrm>
            <a:off x="5038728" y="4143383"/>
            <a:ext cx="1143008" cy="599063"/>
            <a:chOff x="6591314" y="5029211"/>
            <a:chExt cx="1143008" cy="599062"/>
          </a:xfrm>
        </p:grpSpPr>
        <p:sp>
          <p:nvSpPr>
            <p:cNvPr id="62" name="Прямоугольник 61"/>
            <p:cNvSpPr/>
            <p:nvPr/>
          </p:nvSpPr>
          <p:spPr>
            <a:xfrm>
              <a:off x="6591314" y="5043499"/>
              <a:ext cx="1143008" cy="5847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600" b="1" dirty="0" smtClean="0"/>
                <a:t>96 % МСК</a:t>
              </a:r>
              <a:endParaRPr lang="ru-RU" sz="1600" b="1" dirty="0"/>
            </a:p>
          </p:txBody>
        </p:sp>
        <p:sp>
          <p:nvSpPr>
            <p:cNvPr id="65" name="Скругленный прямоугольник 64"/>
            <p:cNvSpPr/>
            <p:nvPr/>
          </p:nvSpPr>
          <p:spPr>
            <a:xfrm>
              <a:off x="6672277" y="5029211"/>
              <a:ext cx="1000142" cy="357190"/>
            </a:xfrm>
            <a:prstGeom prst="roundRect">
              <a:avLst/>
            </a:prstGeom>
            <a:no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4" name="Группа 73"/>
          <p:cNvGrpSpPr/>
          <p:nvPr/>
        </p:nvGrpSpPr>
        <p:grpSpPr>
          <a:xfrm>
            <a:off x="4111977" y="4143383"/>
            <a:ext cx="1042272" cy="357191"/>
            <a:chOff x="5551861" y="5029211"/>
            <a:chExt cx="1042272" cy="357190"/>
          </a:xfrm>
        </p:grpSpPr>
        <p:sp>
          <p:nvSpPr>
            <p:cNvPr id="66" name="Скругленный прямоугольник 65"/>
            <p:cNvSpPr/>
            <p:nvPr/>
          </p:nvSpPr>
          <p:spPr>
            <a:xfrm>
              <a:off x="5643570" y="5029211"/>
              <a:ext cx="857232" cy="357190"/>
            </a:xfrm>
            <a:prstGeom prst="roundRect">
              <a:avLst/>
            </a:prstGeom>
            <a:no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Прямоугольник 68"/>
            <p:cNvSpPr/>
            <p:nvPr/>
          </p:nvSpPr>
          <p:spPr>
            <a:xfrm>
              <a:off x="5551861" y="5072074"/>
              <a:ext cx="1042272" cy="3139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dirty="0" smtClean="0"/>
                <a:t>99 % МО</a:t>
              </a:r>
              <a:endParaRPr lang="ru-RU" sz="1600" b="1" dirty="0"/>
            </a:p>
          </p:txBody>
        </p:sp>
      </p:grpSp>
      <p:grpSp>
        <p:nvGrpSpPr>
          <p:cNvPr id="75" name="Группа 74"/>
          <p:cNvGrpSpPr/>
          <p:nvPr/>
        </p:nvGrpSpPr>
        <p:grpSpPr>
          <a:xfrm>
            <a:off x="3058219" y="4143383"/>
            <a:ext cx="1165383" cy="357191"/>
            <a:chOff x="4377443" y="5029211"/>
            <a:chExt cx="1165383" cy="357190"/>
          </a:xfrm>
        </p:grpSpPr>
        <p:sp>
          <p:nvSpPr>
            <p:cNvPr id="67" name="Скругленный прямоугольник 66"/>
            <p:cNvSpPr/>
            <p:nvPr/>
          </p:nvSpPr>
          <p:spPr>
            <a:xfrm>
              <a:off x="4467224" y="5029211"/>
              <a:ext cx="1000132" cy="357190"/>
            </a:xfrm>
            <a:prstGeom prst="roundRect">
              <a:avLst/>
            </a:prstGeom>
            <a:no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Прямоугольник 69"/>
            <p:cNvSpPr/>
            <p:nvPr/>
          </p:nvSpPr>
          <p:spPr>
            <a:xfrm>
              <a:off x="4377443" y="5072074"/>
              <a:ext cx="1165383" cy="3139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dirty="0" smtClean="0"/>
                <a:t>98 % МОУ</a:t>
              </a:r>
              <a:endParaRPr lang="ru-RU" sz="1600" b="1" dirty="0"/>
            </a:p>
          </p:txBody>
        </p:sp>
      </p:grpSp>
      <p:grpSp>
        <p:nvGrpSpPr>
          <p:cNvPr id="76" name="Группа 75"/>
          <p:cNvGrpSpPr/>
          <p:nvPr/>
        </p:nvGrpSpPr>
        <p:grpSpPr>
          <a:xfrm>
            <a:off x="1904557" y="4143383"/>
            <a:ext cx="1303242" cy="357191"/>
            <a:chOff x="2995178" y="5029211"/>
            <a:chExt cx="1303242" cy="357190"/>
          </a:xfrm>
        </p:grpSpPr>
        <p:sp>
          <p:nvSpPr>
            <p:cNvPr id="68" name="Скругленный прямоугольник 67"/>
            <p:cNvSpPr/>
            <p:nvPr/>
          </p:nvSpPr>
          <p:spPr>
            <a:xfrm>
              <a:off x="3124189" y="5029211"/>
              <a:ext cx="1047757" cy="357190"/>
            </a:xfrm>
            <a:prstGeom prst="roundRect">
              <a:avLst/>
            </a:prstGeom>
            <a:no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Прямоугольник 70"/>
            <p:cNvSpPr/>
            <p:nvPr/>
          </p:nvSpPr>
          <p:spPr>
            <a:xfrm>
              <a:off x="2995178" y="5072074"/>
              <a:ext cx="1303242" cy="3139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dirty="0" smtClean="0"/>
                <a:t>97 % ЦАФК</a:t>
              </a:r>
              <a:endParaRPr lang="ru-RU" sz="1600" b="1" dirty="0"/>
            </a:p>
          </p:txBody>
        </p:sp>
      </p:grpSp>
      <p:grpSp>
        <p:nvGrpSpPr>
          <p:cNvPr id="77" name="Группа 76"/>
          <p:cNvGrpSpPr/>
          <p:nvPr/>
        </p:nvGrpSpPr>
        <p:grpSpPr>
          <a:xfrm>
            <a:off x="6181740" y="2762249"/>
            <a:ext cx="1100143" cy="642943"/>
            <a:chOff x="7786710" y="5029211"/>
            <a:chExt cx="1100143" cy="642942"/>
          </a:xfrm>
        </p:grpSpPr>
        <p:sp>
          <p:nvSpPr>
            <p:cNvPr id="78" name="Скругленный прямоугольник 77"/>
            <p:cNvSpPr/>
            <p:nvPr/>
          </p:nvSpPr>
          <p:spPr>
            <a:xfrm>
              <a:off x="7786710" y="5029211"/>
              <a:ext cx="1071570" cy="642942"/>
            </a:xfrm>
            <a:prstGeom prst="roundRect">
              <a:avLst/>
            </a:prstGeom>
            <a:no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79" name="Прямоугольник 78"/>
            <p:cNvSpPr/>
            <p:nvPr/>
          </p:nvSpPr>
          <p:spPr>
            <a:xfrm>
              <a:off x="7791472" y="5057786"/>
              <a:ext cx="1095381" cy="584774"/>
            </a:xfrm>
            <a:prstGeom prst="rect">
              <a:avLst/>
            </a:prstGeom>
            <a:ln>
              <a:noFill/>
            </a:ln>
          </p:spPr>
          <p:txBody>
            <a:bodyPr wrap="square" anchor="ctr">
              <a:spAutoFit/>
            </a:bodyPr>
            <a:lstStyle/>
            <a:p>
              <a:pPr algn="ctr"/>
              <a:r>
                <a:rPr lang="ru-RU" sz="1600" b="1" dirty="0" smtClean="0">
                  <a:solidFill>
                    <a:schemeClr val="bg2">
                      <a:lumMod val="10000"/>
                    </a:schemeClr>
                  </a:solidFill>
                </a:rPr>
                <a:t>124 843</a:t>
              </a:r>
            </a:p>
            <a:p>
              <a:pPr algn="ctr"/>
              <a:r>
                <a:rPr lang="ru-RU" sz="1600" b="1" dirty="0" smtClean="0">
                  <a:solidFill>
                    <a:schemeClr val="bg2">
                      <a:lumMod val="10000"/>
                    </a:schemeClr>
                  </a:solidFill>
                </a:rPr>
                <a:t>Крым</a:t>
              </a:r>
              <a:endParaRPr lang="ru-RU" sz="16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grpSp>
        <p:nvGrpSpPr>
          <p:cNvPr id="80" name="Группа 79"/>
          <p:cNvGrpSpPr/>
          <p:nvPr/>
        </p:nvGrpSpPr>
        <p:grpSpPr>
          <a:xfrm>
            <a:off x="5057780" y="2762249"/>
            <a:ext cx="1143008" cy="642943"/>
            <a:chOff x="6610364" y="5029211"/>
            <a:chExt cx="1143008" cy="642942"/>
          </a:xfrm>
        </p:grpSpPr>
        <p:sp>
          <p:nvSpPr>
            <p:cNvPr id="81" name="Прямоугольник 80"/>
            <p:cNvSpPr/>
            <p:nvPr/>
          </p:nvSpPr>
          <p:spPr>
            <a:xfrm>
              <a:off x="6610364" y="5062550"/>
              <a:ext cx="1143008" cy="584774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ru-RU" sz="1600" b="1" dirty="0" smtClean="0">
                  <a:solidFill>
                    <a:schemeClr val="bg2">
                      <a:lumMod val="10000"/>
                    </a:schemeClr>
                  </a:solidFill>
                </a:rPr>
                <a:t>69 051 МСК</a:t>
              </a:r>
              <a:endParaRPr lang="ru-RU" sz="16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82" name="Скругленный прямоугольник 81"/>
            <p:cNvSpPr/>
            <p:nvPr/>
          </p:nvSpPr>
          <p:spPr>
            <a:xfrm>
              <a:off x="6672277" y="5029211"/>
              <a:ext cx="1000142" cy="642942"/>
            </a:xfrm>
            <a:prstGeom prst="roundRect">
              <a:avLst/>
            </a:prstGeom>
            <a:no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grpSp>
        <p:nvGrpSpPr>
          <p:cNvPr id="83" name="Группа 82"/>
          <p:cNvGrpSpPr/>
          <p:nvPr/>
        </p:nvGrpSpPr>
        <p:grpSpPr>
          <a:xfrm>
            <a:off x="4182479" y="2762244"/>
            <a:ext cx="971612" cy="642942"/>
            <a:chOff x="5622362" y="5029211"/>
            <a:chExt cx="971612" cy="642942"/>
          </a:xfrm>
        </p:grpSpPr>
        <p:sp>
          <p:nvSpPr>
            <p:cNvPr id="84" name="Скругленный прямоугольник 83"/>
            <p:cNvSpPr/>
            <p:nvPr/>
          </p:nvSpPr>
          <p:spPr>
            <a:xfrm>
              <a:off x="5643570" y="5029211"/>
              <a:ext cx="857232" cy="642942"/>
            </a:xfrm>
            <a:prstGeom prst="roundRect">
              <a:avLst/>
            </a:prstGeom>
            <a:no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85" name="Прямоугольник 84"/>
            <p:cNvSpPr/>
            <p:nvPr/>
          </p:nvSpPr>
          <p:spPr>
            <a:xfrm>
              <a:off x="5622362" y="5108047"/>
              <a:ext cx="971612" cy="535531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dirty="0" smtClean="0">
                  <a:solidFill>
                    <a:schemeClr val="bg2">
                      <a:lumMod val="10000"/>
                    </a:schemeClr>
                  </a:solidFill>
                </a:rPr>
                <a:t>119 268 </a:t>
              </a:r>
              <a:r>
                <a:rPr lang="en-US" sz="1600" b="1" dirty="0" smtClean="0">
                  <a:solidFill>
                    <a:schemeClr val="bg2">
                      <a:lumMod val="10000"/>
                    </a:schemeClr>
                  </a:solidFill>
                </a:rPr>
                <a:t/>
              </a:r>
              <a:br>
                <a:rPr lang="en-US" sz="1600" b="1" dirty="0" smtClean="0">
                  <a:solidFill>
                    <a:schemeClr val="bg2">
                      <a:lumMod val="10000"/>
                    </a:schemeClr>
                  </a:solidFill>
                </a:rPr>
              </a:br>
              <a:r>
                <a:rPr lang="ru-RU" sz="1600" b="1" dirty="0" smtClean="0">
                  <a:solidFill>
                    <a:schemeClr val="bg2">
                      <a:lumMod val="10000"/>
                    </a:schemeClr>
                  </a:solidFill>
                </a:rPr>
                <a:t>МО</a:t>
              </a:r>
              <a:endParaRPr lang="ru-RU" sz="16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grpSp>
        <p:nvGrpSpPr>
          <p:cNvPr id="86" name="Группа 85"/>
          <p:cNvGrpSpPr/>
          <p:nvPr/>
        </p:nvGrpSpPr>
        <p:grpSpPr>
          <a:xfrm>
            <a:off x="3128952" y="2762244"/>
            <a:ext cx="1071570" cy="642942"/>
            <a:chOff x="4448174" y="5029211"/>
            <a:chExt cx="1071570" cy="642942"/>
          </a:xfrm>
        </p:grpSpPr>
        <p:sp>
          <p:nvSpPr>
            <p:cNvPr id="87" name="Скругленный прямоугольник 86"/>
            <p:cNvSpPr/>
            <p:nvPr/>
          </p:nvSpPr>
          <p:spPr>
            <a:xfrm>
              <a:off x="4467224" y="5029211"/>
              <a:ext cx="1000132" cy="642942"/>
            </a:xfrm>
            <a:prstGeom prst="roundRect">
              <a:avLst/>
            </a:prstGeom>
            <a:no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88" name="Прямоугольник 87"/>
            <p:cNvSpPr/>
            <p:nvPr/>
          </p:nvSpPr>
          <p:spPr>
            <a:xfrm>
              <a:off x="4448174" y="5100650"/>
              <a:ext cx="1071570" cy="535531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dirty="0" smtClean="0">
                  <a:solidFill>
                    <a:schemeClr val="bg2">
                      <a:lumMod val="10000"/>
                    </a:schemeClr>
                  </a:solidFill>
                </a:rPr>
                <a:t>27 380 </a:t>
              </a:r>
              <a:r>
                <a:rPr lang="en-US" sz="1600" b="1" dirty="0" smtClean="0">
                  <a:solidFill>
                    <a:schemeClr val="bg2">
                      <a:lumMod val="10000"/>
                    </a:schemeClr>
                  </a:solidFill>
                </a:rPr>
                <a:t/>
              </a:r>
              <a:br>
                <a:rPr lang="en-US" sz="1600" b="1" dirty="0" smtClean="0">
                  <a:solidFill>
                    <a:schemeClr val="bg2">
                      <a:lumMod val="10000"/>
                    </a:schemeClr>
                  </a:solidFill>
                </a:rPr>
              </a:br>
              <a:r>
                <a:rPr lang="ru-RU" sz="1600" b="1" dirty="0" smtClean="0">
                  <a:solidFill>
                    <a:schemeClr val="bg2">
                      <a:lumMod val="10000"/>
                    </a:schemeClr>
                  </a:solidFill>
                </a:rPr>
                <a:t>МОУ</a:t>
              </a:r>
              <a:endParaRPr lang="ru-RU" sz="16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grpSp>
        <p:nvGrpSpPr>
          <p:cNvPr id="89" name="Группа 88"/>
          <p:cNvGrpSpPr/>
          <p:nvPr/>
        </p:nvGrpSpPr>
        <p:grpSpPr>
          <a:xfrm>
            <a:off x="1981185" y="2762244"/>
            <a:ext cx="1128719" cy="642942"/>
            <a:chOff x="3071802" y="5029211"/>
            <a:chExt cx="1128719" cy="642942"/>
          </a:xfrm>
        </p:grpSpPr>
        <p:sp>
          <p:nvSpPr>
            <p:cNvPr id="90" name="Скругленный прямоугольник 89"/>
            <p:cNvSpPr/>
            <p:nvPr/>
          </p:nvSpPr>
          <p:spPr>
            <a:xfrm>
              <a:off x="3124189" y="5029211"/>
              <a:ext cx="1047757" cy="642942"/>
            </a:xfrm>
            <a:prstGeom prst="roundRect">
              <a:avLst/>
            </a:prstGeom>
            <a:no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91" name="Прямоугольник 90"/>
            <p:cNvSpPr/>
            <p:nvPr/>
          </p:nvSpPr>
          <p:spPr>
            <a:xfrm>
              <a:off x="3071802" y="5072074"/>
              <a:ext cx="1128719" cy="535531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dirty="0" smtClean="0">
                  <a:solidFill>
                    <a:schemeClr val="bg2">
                      <a:lumMod val="10000"/>
                    </a:schemeClr>
                  </a:solidFill>
                </a:rPr>
                <a:t>199 675</a:t>
              </a:r>
              <a:r>
                <a:rPr lang="en-US" sz="1600" b="1" dirty="0" smtClean="0">
                  <a:solidFill>
                    <a:schemeClr val="bg2">
                      <a:lumMod val="10000"/>
                    </a:schemeClr>
                  </a:solidFill>
                </a:rPr>
                <a:t/>
              </a:r>
              <a:br>
                <a:rPr lang="en-US" sz="1600" b="1" dirty="0" smtClean="0">
                  <a:solidFill>
                    <a:schemeClr val="bg2">
                      <a:lumMod val="10000"/>
                    </a:schemeClr>
                  </a:solidFill>
                </a:rPr>
              </a:br>
              <a:r>
                <a:rPr lang="ru-RU" sz="1600" b="1" dirty="0" smtClean="0">
                  <a:solidFill>
                    <a:schemeClr val="bg2">
                      <a:lumMod val="10000"/>
                    </a:schemeClr>
                  </a:solidFill>
                </a:rPr>
                <a:t>ЦАФК</a:t>
              </a:r>
            </a:p>
          </p:txBody>
        </p:sp>
      </p:grpSp>
      <p:sp>
        <p:nvSpPr>
          <p:cNvPr id="93" name="Стрелка вниз 92"/>
          <p:cNvSpPr/>
          <p:nvPr/>
        </p:nvSpPr>
        <p:spPr>
          <a:xfrm>
            <a:off x="2466962" y="3476627"/>
            <a:ext cx="252429" cy="595319"/>
          </a:xfrm>
          <a:prstGeom prst="down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4" name="Стрелка вниз 93"/>
          <p:cNvSpPr/>
          <p:nvPr/>
        </p:nvSpPr>
        <p:spPr>
          <a:xfrm>
            <a:off x="3562337" y="3476627"/>
            <a:ext cx="252429" cy="595319"/>
          </a:xfrm>
          <a:prstGeom prst="down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5" name="Стрелка вниз 94"/>
          <p:cNvSpPr/>
          <p:nvPr/>
        </p:nvSpPr>
        <p:spPr>
          <a:xfrm>
            <a:off x="4514837" y="3476627"/>
            <a:ext cx="252429" cy="595319"/>
          </a:xfrm>
          <a:prstGeom prst="down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8" name="Стрелка вниз 97"/>
          <p:cNvSpPr/>
          <p:nvPr/>
        </p:nvSpPr>
        <p:spPr>
          <a:xfrm>
            <a:off x="5514962" y="3476627"/>
            <a:ext cx="252429" cy="595319"/>
          </a:xfrm>
          <a:prstGeom prst="down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9" name="Стрелка вниз 98"/>
          <p:cNvSpPr/>
          <p:nvPr/>
        </p:nvSpPr>
        <p:spPr>
          <a:xfrm>
            <a:off x="6677012" y="3476627"/>
            <a:ext cx="252429" cy="595319"/>
          </a:xfrm>
          <a:prstGeom prst="down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3395653" y="4519624"/>
            <a:ext cx="28475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Исполненные БО</a:t>
            </a:r>
            <a:endParaRPr lang="ru-RU" sz="24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58" name="Рисунок 5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4368" y="3264889"/>
            <a:ext cx="749873" cy="755971"/>
          </a:xfrm>
          <a:prstGeom prst="rect">
            <a:avLst/>
          </a:prstGeom>
        </p:spPr>
      </p:pic>
      <p:sp>
        <p:nvSpPr>
          <p:cNvPr id="57" name="TextBox 56"/>
          <p:cNvSpPr txBox="1"/>
          <p:nvPr/>
        </p:nvSpPr>
        <p:spPr>
          <a:xfrm>
            <a:off x="8818881" y="624266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7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3504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0"/>
                            </p:stCondLst>
                            <p:childTnLst>
                              <p:par>
                                <p:cTn id="10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6000"/>
                            </p:stCondLst>
                            <p:childTnLst>
                              <p:par>
                                <p:cTn id="1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93" grpId="0" animBg="1"/>
      <p:bldP spid="94" grpId="0" animBg="1"/>
      <p:bldP spid="95" grpId="0" animBg="1"/>
      <p:bldP spid="98" grpId="0" animBg="1"/>
      <p:bldP spid="99" grpId="0" animBg="1"/>
      <p:bldP spid="3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51045" y="0"/>
            <a:ext cx="8492955" cy="5486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b="1" dirty="0" smtClean="0">
                <a:solidFill>
                  <a:srgbClr val="00449E"/>
                </a:solidFill>
                <a:latin typeface="Times New Roman" pitchFamily="18" charset="0"/>
                <a:cs typeface="Times New Roman" pitchFamily="18" charset="0"/>
              </a:rPr>
              <a:t>Основные направления деятельности ФКУ «ЦОКР»</a:t>
            </a:r>
            <a:endParaRPr lang="en-US" sz="2200" b="1" dirty="0">
              <a:solidFill>
                <a:srgbClr val="00449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9" name="Группа 48"/>
          <p:cNvGrpSpPr/>
          <p:nvPr/>
        </p:nvGrpSpPr>
        <p:grpSpPr>
          <a:xfrm>
            <a:off x="559140" y="1071547"/>
            <a:ext cx="2941291" cy="523220"/>
            <a:chOff x="2590786" y="656598"/>
            <a:chExt cx="2941291" cy="523220"/>
          </a:xfrm>
        </p:grpSpPr>
        <p:sp>
          <p:nvSpPr>
            <p:cNvPr id="47" name="Скругленный прямоугольник 46"/>
            <p:cNvSpPr/>
            <p:nvPr/>
          </p:nvSpPr>
          <p:spPr>
            <a:xfrm>
              <a:off x="3062277" y="714356"/>
              <a:ext cx="2071702" cy="428628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Прямоугольник 59"/>
            <p:cNvSpPr/>
            <p:nvPr/>
          </p:nvSpPr>
          <p:spPr>
            <a:xfrm>
              <a:off x="2590786" y="656598"/>
              <a:ext cx="2941291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>
                  <a:latin typeface="Times New Roman" pitchFamily="18" charset="0"/>
                  <a:cs typeface="Times New Roman" pitchFamily="18" charset="0"/>
                </a:rPr>
                <a:t>обеспечение штатным персоналом</a:t>
              </a:r>
            </a:p>
          </p:txBody>
        </p:sp>
      </p:grpSp>
      <p:grpSp>
        <p:nvGrpSpPr>
          <p:cNvPr id="50" name="Группа 49"/>
          <p:cNvGrpSpPr/>
          <p:nvPr/>
        </p:nvGrpSpPr>
        <p:grpSpPr>
          <a:xfrm>
            <a:off x="5350528" y="1019817"/>
            <a:ext cx="3722066" cy="523220"/>
            <a:chOff x="5564842" y="657334"/>
            <a:chExt cx="3722066" cy="523220"/>
          </a:xfrm>
        </p:grpSpPr>
        <p:sp>
          <p:nvSpPr>
            <p:cNvPr id="48" name="Скругленный прямоугольник 47"/>
            <p:cNvSpPr/>
            <p:nvPr/>
          </p:nvSpPr>
          <p:spPr>
            <a:xfrm>
              <a:off x="6143636" y="714356"/>
              <a:ext cx="2643205" cy="428628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1" name="Прямоугольник 60"/>
            <p:cNvSpPr/>
            <p:nvPr/>
          </p:nvSpPr>
          <p:spPr>
            <a:xfrm>
              <a:off x="5564842" y="657334"/>
              <a:ext cx="3722066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>
                  <a:latin typeface="Times New Roman" pitchFamily="18" charset="0"/>
                  <a:cs typeface="Times New Roman" pitchFamily="18" charset="0"/>
                </a:rPr>
                <a:t>заключение </a:t>
              </a:r>
              <a:r>
                <a:rPr lang="ru-RU" sz="1400" b="1" dirty="0" smtClean="0">
                  <a:latin typeface="Times New Roman" pitchFamily="18" charset="0"/>
                  <a:cs typeface="Times New Roman" pitchFamily="18" charset="0"/>
                </a:rPr>
                <a:t>государственных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400" b="1" dirty="0">
                  <a:latin typeface="Times New Roman" pitchFamily="18" charset="0"/>
                  <a:cs typeface="Times New Roman" pitchFamily="18" charset="0"/>
                </a:rPr>
                <a:t>контрактов</a:t>
              </a:r>
            </a:p>
          </p:txBody>
        </p:sp>
      </p:grpSp>
      <p:sp>
        <p:nvSpPr>
          <p:cNvPr id="62" name="Прямоугольник 61"/>
          <p:cNvSpPr/>
          <p:nvPr/>
        </p:nvSpPr>
        <p:spPr>
          <a:xfrm>
            <a:off x="3571868" y="1130843"/>
            <a:ext cx="17977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2015 </a:t>
            </a:r>
            <a:endParaRPr lang="ru-RU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142844" y="1715862"/>
            <a:ext cx="4357718" cy="646331"/>
          </a:xfrm>
          <a:prstGeom prst="rect">
            <a:avLst/>
          </a:prstGeom>
          <a:ln w="38100">
            <a:noFill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Услуги по</a:t>
            </a:r>
            <a:r>
              <a:rPr lang="en-US" sz="1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обслуживанию, эксплуатации, </a:t>
            </a:r>
            <a:r>
              <a:rPr lang="ru-RU" sz="12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уборке зданий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Обеспечение </a:t>
            </a:r>
            <a:r>
              <a:rPr lang="ru-RU" sz="12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водительским </a:t>
            </a:r>
            <a:r>
              <a:rPr lang="ru-RU" sz="1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персоналом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200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Предрейсовые</a:t>
            </a:r>
            <a:r>
              <a:rPr lang="en-US" sz="1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</a:t>
            </a:r>
            <a:r>
              <a:rPr lang="en-US" sz="1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200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послерейсовые</a:t>
            </a:r>
            <a:r>
              <a:rPr lang="en-US" sz="1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медосмотры</a:t>
            </a:r>
            <a:r>
              <a:rPr lang="en-US" sz="1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водителей</a:t>
            </a:r>
            <a:endParaRPr lang="ru-RU" sz="12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5262568" y="1500176"/>
            <a:ext cx="4443409" cy="101566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Услуги </a:t>
            </a:r>
            <a:r>
              <a:rPr lang="ru-RU" sz="12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 </a:t>
            </a:r>
            <a:r>
              <a:rPr lang="ru-RU" sz="1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комплексному</a:t>
            </a:r>
            <a:r>
              <a:rPr lang="en-US" sz="1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обслуживанию, ремонту,</a:t>
            </a:r>
            <a:r>
              <a:rPr lang="en-US" sz="1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br>
              <a:rPr lang="en-US" sz="1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1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уборке</a:t>
            </a:r>
            <a:r>
              <a:rPr lang="en-US" sz="1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200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зданий,коммунальные</a:t>
            </a:r>
            <a:r>
              <a:rPr lang="ru-RU" sz="1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услуги</a:t>
            </a:r>
          </a:p>
          <a:p>
            <a:pPr marL="93663" indent="-93663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Автотранспортное обеспечение</a:t>
            </a:r>
          </a:p>
          <a:p>
            <a:pPr marL="93663" indent="-93663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Услуги связи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Обеспечение материальными</a:t>
            </a:r>
            <a:r>
              <a:rPr lang="en-US" sz="1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ценностями </a:t>
            </a:r>
            <a:endParaRPr lang="ru-RU" sz="12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grpSp>
        <p:nvGrpSpPr>
          <p:cNvPr id="91" name="Группа 90"/>
          <p:cNvGrpSpPr/>
          <p:nvPr/>
        </p:nvGrpSpPr>
        <p:grpSpPr>
          <a:xfrm>
            <a:off x="142845" y="3557589"/>
            <a:ext cx="8858313" cy="1371609"/>
            <a:chOff x="3312738" y="3137047"/>
            <a:chExt cx="6289934" cy="1371608"/>
          </a:xfrm>
        </p:grpSpPr>
        <p:sp>
          <p:nvSpPr>
            <p:cNvPr id="70" name="Прямоугольник 69"/>
            <p:cNvSpPr/>
            <p:nvPr/>
          </p:nvSpPr>
          <p:spPr>
            <a:xfrm>
              <a:off x="5875805" y="3137047"/>
              <a:ext cx="149495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 dirty="0" smtClean="0">
                  <a:solidFill>
                    <a:srgbClr val="C00000"/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2015 - 2016</a:t>
              </a:r>
              <a:endParaRPr lang="ru-RU" b="1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72" name="Прямоугольник 71"/>
            <p:cNvSpPr/>
            <p:nvPr/>
          </p:nvSpPr>
          <p:spPr>
            <a:xfrm>
              <a:off x="3312738" y="3492993"/>
              <a:ext cx="4565274" cy="10156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200" b="1" dirty="0" smtClean="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- Сопровождение: аппаратного обеспечения,</a:t>
              </a:r>
              <a:r>
                <a:rPr lang="en-US" sz="1200" b="1" dirty="0" smtClean="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 </a:t>
              </a:r>
              <a:r>
                <a:rPr lang="ru-RU" sz="1200" b="1" dirty="0" smtClean="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системного и прикладного обеспечения ПО,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200" b="1" dirty="0" smtClean="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- Сопровождение и поддержка локальных </a:t>
              </a:r>
              <a:r>
                <a:rPr lang="en-US" sz="1200" b="1" dirty="0" smtClean="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IT </a:t>
              </a:r>
              <a:r>
                <a:rPr lang="ru-RU" sz="1200" b="1" dirty="0" smtClean="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сервисов ЦАФК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200" b="1" dirty="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-</a:t>
              </a:r>
              <a:r>
                <a:rPr lang="ru-RU" sz="1200" b="1" dirty="0" smtClean="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Организация диспетчерской службы, работы единого контактного центра 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200" b="1" dirty="0" smtClean="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- Проведение мероприятий по передаче сервисов ФК и  контрактной службы </a:t>
              </a:r>
              <a:r>
                <a:rPr lang="en-US" sz="1200" b="1" dirty="0" smtClean="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/>
              </a:r>
              <a:br>
                <a:rPr lang="en-US" sz="1200" b="1" dirty="0" smtClean="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</a:br>
              <a:r>
                <a:rPr lang="ru-RU" sz="1200" b="1" dirty="0" smtClean="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в ФКУ «ЦОКР» </a:t>
              </a:r>
              <a:endParaRPr lang="ru-RU" sz="1200" b="1" dirty="0">
                <a:latin typeface="Times New Roman" pitchFamily="18" charset="0"/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73" name="Прямоугольник 72"/>
            <p:cNvSpPr/>
            <p:nvPr/>
          </p:nvSpPr>
          <p:spPr>
            <a:xfrm>
              <a:off x="7869109" y="3483469"/>
              <a:ext cx="1733563" cy="830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ru-RU" sz="1200" b="1" dirty="0" smtClean="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Обеспечение услугами связи (мобильная, стационарная,</a:t>
              </a:r>
              <a:r>
                <a:rPr lang="en-US" sz="1200" b="1" dirty="0" smtClean="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/>
              </a:r>
              <a:br>
                <a:rPr lang="en-US" sz="1200" b="1" dirty="0" smtClean="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</a:br>
              <a:r>
                <a:rPr lang="ru-RU" sz="1200" b="1" dirty="0" smtClean="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 доступ к информационным</a:t>
              </a:r>
            </a:p>
            <a:p>
              <a:pPr>
                <a:defRPr/>
              </a:pPr>
              <a:r>
                <a:rPr lang="ru-RU" sz="1200" b="1" dirty="0" smtClean="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 каналам связи)</a:t>
              </a:r>
              <a:endParaRPr lang="ru-RU" sz="1200" b="1" dirty="0">
                <a:latin typeface="Times New Roman" pitchFamily="18" charset="0"/>
                <a:ea typeface="Calibri" pitchFamily="34" charset="0"/>
                <a:cs typeface="Times New Roman" pitchFamily="18" charset="0"/>
              </a:endParaRPr>
            </a:p>
          </p:txBody>
        </p:sp>
      </p:grpSp>
      <p:grpSp>
        <p:nvGrpSpPr>
          <p:cNvPr id="92" name="Группа 91"/>
          <p:cNvGrpSpPr/>
          <p:nvPr/>
        </p:nvGrpSpPr>
        <p:grpSpPr>
          <a:xfrm>
            <a:off x="95219" y="5653107"/>
            <a:ext cx="4643470" cy="960657"/>
            <a:chOff x="3374942" y="4721957"/>
            <a:chExt cx="4643470" cy="960656"/>
          </a:xfrm>
        </p:grpSpPr>
        <p:sp>
          <p:nvSpPr>
            <p:cNvPr id="75" name="Прямоугольник 74"/>
            <p:cNvSpPr/>
            <p:nvPr/>
          </p:nvSpPr>
          <p:spPr>
            <a:xfrm>
              <a:off x="3374942" y="5036283"/>
              <a:ext cx="4643470" cy="646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defRPr/>
              </a:pPr>
              <a:r>
                <a:rPr lang="ru-RU" sz="1200" b="1" dirty="0">
                  <a:latin typeface="Times New Roman" pitchFamily="18" charset="0"/>
                  <a:cs typeface="Times New Roman" pitchFamily="18" charset="0"/>
                </a:rPr>
                <a:t>Осуществление бюджетного </a:t>
              </a:r>
              <a:r>
                <a:rPr lang="ru-RU" sz="1200" b="1" dirty="0" smtClean="0">
                  <a:latin typeface="Times New Roman" pitchFamily="18" charset="0"/>
                  <a:cs typeface="Times New Roman" pitchFamily="18" charset="0"/>
                </a:rPr>
                <a:t>учета </a:t>
              </a:r>
              <a:r>
                <a:rPr lang="ru-RU" sz="1200" b="1" dirty="0">
                  <a:latin typeface="Times New Roman" pitchFamily="18" charset="0"/>
                  <a:cs typeface="Times New Roman" pitchFamily="18" charset="0"/>
                </a:rPr>
                <a:t>и формирование </a:t>
              </a:r>
              <a:r>
                <a:rPr lang="ru-RU" sz="1200" b="1" dirty="0" smtClean="0">
                  <a:latin typeface="Times New Roman" pitchFamily="18" charset="0"/>
                  <a:cs typeface="Times New Roman" pitchFamily="18" charset="0"/>
                </a:rPr>
                <a:t>бюджетной отчетности </a:t>
              </a:r>
              <a:r>
                <a:rPr lang="ru-RU" sz="1200" b="1" dirty="0">
                  <a:latin typeface="Times New Roman" pitchFamily="18" charset="0"/>
                  <a:cs typeface="Times New Roman" pitchFamily="18" charset="0"/>
                </a:rPr>
                <a:t>в части переданных полномочий </a:t>
              </a:r>
              <a:r>
                <a:rPr lang="ru-RU" sz="1200" b="1" dirty="0" smtClean="0">
                  <a:latin typeface="Times New Roman" pitchFamily="18" charset="0"/>
                  <a:cs typeface="Times New Roman" pitchFamily="18" charset="0"/>
                </a:rPr>
                <a:t>по </a:t>
              </a:r>
              <a:r>
                <a:rPr lang="ru-RU" sz="1200" b="1" dirty="0">
                  <a:latin typeface="Times New Roman" pitchFamily="18" charset="0"/>
                  <a:cs typeface="Times New Roman" pitchFamily="18" charset="0"/>
                </a:rPr>
                <a:t>обеспечению </a:t>
              </a:r>
              <a:r>
                <a:rPr lang="ru-RU" sz="1200" b="1" dirty="0" smtClean="0">
                  <a:latin typeface="Times New Roman" pitchFamily="18" charset="0"/>
                  <a:cs typeface="Times New Roman" pitchFamily="18" charset="0"/>
                </a:rPr>
                <a:t>деятельности </a:t>
              </a:r>
              <a:r>
                <a:rPr lang="ru-RU" sz="1200" b="1" dirty="0">
                  <a:latin typeface="Times New Roman" pitchFamily="18" charset="0"/>
                  <a:cs typeface="Times New Roman" pitchFamily="18" charset="0"/>
                </a:rPr>
                <a:t>ЦАФК, ТОФК</a:t>
              </a:r>
            </a:p>
          </p:txBody>
        </p:sp>
        <p:sp>
          <p:nvSpPr>
            <p:cNvPr id="74" name="Прямоугольник 73"/>
            <p:cNvSpPr/>
            <p:nvPr/>
          </p:nvSpPr>
          <p:spPr>
            <a:xfrm>
              <a:off x="4839535" y="4721957"/>
              <a:ext cx="179774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 dirty="0">
                  <a:solidFill>
                    <a:schemeClr val="accent1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2015 -2016</a:t>
              </a:r>
            </a:p>
          </p:txBody>
        </p:sp>
      </p:grpSp>
      <p:grpSp>
        <p:nvGrpSpPr>
          <p:cNvPr id="93" name="Группа 92"/>
          <p:cNvGrpSpPr/>
          <p:nvPr/>
        </p:nvGrpSpPr>
        <p:grpSpPr>
          <a:xfrm>
            <a:off x="5000628" y="5619765"/>
            <a:ext cx="3929090" cy="1004895"/>
            <a:chOff x="5408249" y="4688619"/>
            <a:chExt cx="3929090" cy="1004895"/>
          </a:xfrm>
        </p:grpSpPr>
        <p:sp>
          <p:nvSpPr>
            <p:cNvPr id="77" name="Прямоугольник 76"/>
            <p:cNvSpPr/>
            <p:nvPr/>
          </p:nvSpPr>
          <p:spPr>
            <a:xfrm>
              <a:off x="5408249" y="5047183"/>
              <a:ext cx="392909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defRPr/>
              </a:pPr>
              <a:r>
                <a:rPr lang="ru-RU" sz="1200" b="1" dirty="0">
                  <a:latin typeface="Times New Roman" pitchFamily="18" charset="0"/>
                  <a:cs typeface="Times New Roman" pitchFamily="18" charset="0"/>
                </a:rPr>
                <a:t>Проведение </a:t>
              </a:r>
              <a:r>
                <a:rPr lang="ru-RU" sz="1200" b="1" dirty="0" smtClean="0">
                  <a:latin typeface="Times New Roman" pitchFamily="18" charset="0"/>
                  <a:cs typeface="Times New Roman" pitchFamily="18" charset="0"/>
                </a:rPr>
                <a:t>эксперимента</a:t>
              </a:r>
              <a:r>
                <a:rPr lang="en-US" sz="12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200" b="1" dirty="0" smtClean="0">
                  <a:latin typeface="Times New Roman" pitchFamily="18" charset="0"/>
                  <a:cs typeface="Times New Roman" pitchFamily="18" charset="0"/>
                </a:rPr>
                <a:t>по </a:t>
              </a:r>
              <a:r>
                <a:rPr lang="ru-RU" sz="1200" b="1" dirty="0">
                  <a:latin typeface="Times New Roman" pitchFamily="18" charset="0"/>
                  <a:cs typeface="Times New Roman" pitchFamily="18" charset="0"/>
                </a:rPr>
                <a:t>начислению оплаты </a:t>
              </a:r>
              <a:r>
                <a:rPr lang="ru-RU" sz="1200" b="1" dirty="0" smtClean="0">
                  <a:latin typeface="Times New Roman" pitchFamily="18" charset="0"/>
                  <a:cs typeface="Times New Roman" pitchFamily="18" charset="0"/>
                </a:rPr>
                <a:t>труда</a:t>
              </a:r>
              <a:r>
                <a:rPr lang="en-US" sz="12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200" b="1" dirty="0" smtClean="0">
                  <a:latin typeface="Times New Roman" pitchFamily="18" charset="0"/>
                  <a:cs typeface="Times New Roman" pitchFamily="18" charset="0"/>
                </a:rPr>
                <a:t>и </a:t>
              </a:r>
              <a:r>
                <a:rPr lang="ru-RU" sz="1200" b="1" dirty="0">
                  <a:latin typeface="Times New Roman" pitchFamily="18" charset="0"/>
                  <a:cs typeface="Times New Roman" pitchFamily="18" charset="0"/>
                </a:rPr>
                <a:t>других выплат </a:t>
              </a:r>
              <a:r>
                <a:rPr lang="ru-RU" sz="1200" b="1" dirty="0" smtClean="0">
                  <a:latin typeface="Times New Roman" pitchFamily="18" charset="0"/>
                  <a:cs typeface="Times New Roman" pitchFamily="18" charset="0"/>
                </a:rPr>
                <a:t>персоналу пилотного ТОФК </a:t>
              </a:r>
              <a:endParaRPr lang="ru-RU" sz="1200" b="1" dirty="0">
                <a:latin typeface="Times New Roman" pitchFamily="18" charset="0"/>
                <a:cs typeface="Times New Roman" pitchFamily="18" charset="0"/>
              </a:endParaRPr>
            </a:p>
            <a:p>
              <a:pPr lvl="0" algn="ctr">
                <a:defRPr/>
              </a:pPr>
              <a:endParaRPr lang="ru-RU" sz="12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8" name="Прямоугольник 77"/>
            <p:cNvSpPr/>
            <p:nvPr/>
          </p:nvSpPr>
          <p:spPr>
            <a:xfrm>
              <a:off x="6408381" y="4688619"/>
              <a:ext cx="179774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 dirty="0" smtClean="0">
                  <a:solidFill>
                    <a:schemeClr val="accent1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2016</a:t>
              </a:r>
              <a:endParaRPr lang="ru-RU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" name="Группа 1"/>
          <p:cNvGrpSpPr/>
          <p:nvPr/>
        </p:nvGrpSpPr>
        <p:grpSpPr>
          <a:xfrm>
            <a:off x="395258" y="2428870"/>
            <a:ext cx="3165494" cy="880411"/>
            <a:chOff x="4790874" y="2202412"/>
            <a:chExt cx="3165494" cy="880410"/>
          </a:xfrm>
        </p:grpSpPr>
        <p:sp>
          <p:nvSpPr>
            <p:cNvPr id="41" name="Плюс 40"/>
            <p:cNvSpPr/>
            <p:nvPr/>
          </p:nvSpPr>
          <p:spPr>
            <a:xfrm>
              <a:off x="5719568" y="2214554"/>
              <a:ext cx="357190" cy="363825"/>
            </a:xfrm>
            <a:prstGeom prst="mathPlus">
              <a:avLst/>
            </a:prstGeom>
            <a:solidFill>
              <a:srgbClr val="00B050">
                <a:alpha val="5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Прямоугольник 42"/>
            <p:cNvSpPr/>
            <p:nvPr/>
          </p:nvSpPr>
          <p:spPr>
            <a:xfrm>
              <a:off x="5576692" y="2202412"/>
              <a:ext cx="149495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 dirty="0" smtClean="0">
                  <a:solidFill>
                    <a:srgbClr val="00B050"/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2016</a:t>
              </a:r>
              <a:endParaRPr lang="ru-RU" b="1" dirty="0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44" name="Прямоугольник 43"/>
            <p:cNvSpPr/>
            <p:nvPr/>
          </p:nvSpPr>
          <p:spPr>
            <a:xfrm>
              <a:off x="4790874" y="2559602"/>
              <a:ext cx="316549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 smtClean="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Создание Службы эксплуатации</a:t>
              </a:r>
            </a:p>
            <a:p>
              <a:pPr marL="342900" indent="-342900" algn="ctr" fontAlgn="auto">
                <a:spcBef>
                  <a:spcPts val="0"/>
                </a:spcBef>
                <a:spcAft>
                  <a:spcPts val="0"/>
                </a:spcAft>
                <a:buAutoNum type="arabicPeriod"/>
                <a:defRPr/>
              </a:pPr>
              <a:endParaRPr lang="ru-RU" sz="1400" b="1" dirty="0">
                <a:latin typeface="Times New Roman" pitchFamily="18" charset="0"/>
                <a:ea typeface="Calibri" pitchFamily="34" charset="0"/>
                <a:cs typeface="Times New Roman" pitchFamily="18" charset="0"/>
              </a:endParaRPr>
            </a:p>
          </p:txBody>
        </p:sp>
      </p:grpSp>
      <p:sp>
        <p:nvSpPr>
          <p:cNvPr id="51" name="Прямоугольник 50"/>
          <p:cNvSpPr/>
          <p:nvPr/>
        </p:nvSpPr>
        <p:spPr>
          <a:xfrm>
            <a:off x="1428728" y="3202544"/>
            <a:ext cx="6858000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93663"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Информационно-техническое обеспечение ЦАФК, ТОФК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1228701" y="571480"/>
            <a:ext cx="6858048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93663"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Административно-хозяйственное обеспечение ЦАФК, ТОФК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4" name="Группа 93"/>
          <p:cNvGrpSpPr/>
          <p:nvPr/>
        </p:nvGrpSpPr>
        <p:grpSpPr>
          <a:xfrm>
            <a:off x="5000628" y="2482930"/>
            <a:ext cx="4143372" cy="1036558"/>
            <a:chOff x="4362246" y="2202412"/>
            <a:chExt cx="4143372" cy="1036557"/>
          </a:xfrm>
        </p:grpSpPr>
        <p:sp>
          <p:nvSpPr>
            <p:cNvPr id="95" name="Плюс 94"/>
            <p:cNvSpPr/>
            <p:nvPr/>
          </p:nvSpPr>
          <p:spPr>
            <a:xfrm>
              <a:off x="5719568" y="2214554"/>
              <a:ext cx="357190" cy="363825"/>
            </a:xfrm>
            <a:prstGeom prst="mathPlus">
              <a:avLst/>
            </a:prstGeom>
            <a:solidFill>
              <a:srgbClr val="00B050">
                <a:alpha val="5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6" name="Прямоугольник 95"/>
            <p:cNvSpPr/>
            <p:nvPr/>
          </p:nvSpPr>
          <p:spPr>
            <a:xfrm>
              <a:off x="5576692" y="2202412"/>
              <a:ext cx="149495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 dirty="0" smtClean="0">
                  <a:solidFill>
                    <a:srgbClr val="00B050"/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2016</a:t>
              </a:r>
              <a:endParaRPr lang="ru-RU" b="1" dirty="0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97" name="Прямоугольник 96"/>
            <p:cNvSpPr/>
            <p:nvPr/>
          </p:nvSpPr>
          <p:spPr>
            <a:xfrm>
              <a:off x="4362246" y="2500306"/>
              <a:ext cx="4143372" cy="738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 smtClean="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Обеспечение ОСАГО, ГСМ</a:t>
              </a:r>
              <a:r>
                <a:rPr lang="en-US" sz="1400" b="1" dirty="0" smtClean="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 </a:t>
              </a:r>
              <a:r>
                <a:rPr lang="ru-RU" sz="1400" b="1" dirty="0" err="1" smtClean="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хозматериалами</a:t>
              </a:r>
              <a:endParaRPr lang="ru-RU" sz="1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endParaRPr>
            </a:p>
            <a:p>
              <a:pPr marL="342900" indent="-342900" algn="ctr" fontAlgn="auto">
                <a:spcBef>
                  <a:spcPts val="0"/>
                </a:spcBef>
                <a:spcAft>
                  <a:spcPts val="0"/>
                </a:spcAft>
                <a:buAutoNum type="arabicPeriod"/>
                <a:defRPr/>
              </a:pPr>
              <a:endParaRPr lang="ru-RU" sz="1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endParaRPr>
            </a:p>
            <a:p>
              <a:pPr marL="342900" indent="-342900" algn="ctr" fontAlgn="auto">
                <a:spcBef>
                  <a:spcPts val="0"/>
                </a:spcBef>
                <a:spcAft>
                  <a:spcPts val="0"/>
                </a:spcAft>
                <a:buAutoNum type="arabicPeriod"/>
                <a:defRPr/>
              </a:pPr>
              <a:endParaRPr lang="ru-RU" sz="1400" b="1" dirty="0">
                <a:latin typeface="Times New Roman" pitchFamily="18" charset="0"/>
                <a:ea typeface="Calibri" pitchFamily="34" charset="0"/>
                <a:cs typeface="Times New Roman" pitchFamily="18" charset="0"/>
              </a:endParaRPr>
            </a:p>
          </p:txBody>
        </p:sp>
      </p:grpSp>
      <p:sp>
        <p:nvSpPr>
          <p:cNvPr id="98" name="Прямоугольник 97"/>
          <p:cNvSpPr/>
          <p:nvPr/>
        </p:nvSpPr>
        <p:spPr>
          <a:xfrm>
            <a:off x="142844" y="4997249"/>
            <a:ext cx="8929718" cy="646331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marL="93663"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Обеспечение централизованного ведения бюджетного учета и формирование отчетности по главе 100</a:t>
            </a:r>
            <a:endParaRPr lang="ru-RU" dirty="0"/>
          </a:p>
        </p:txBody>
      </p:sp>
      <p:sp>
        <p:nvSpPr>
          <p:cNvPr id="34" name="TextBox 33"/>
          <p:cNvSpPr txBox="1"/>
          <p:nvPr/>
        </p:nvSpPr>
        <p:spPr>
          <a:xfrm>
            <a:off x="8818881" y="624266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8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5783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500"/>
                            </p:stCondLst>
                            <p:childTnLst>
                              <p:par>
                                <p:cTn id="4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500"/>
                            </p:stCondLst>
                            <p:childTnLst>
                              <p:par>
                                <p:cTn id="5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500"/>
                            </p:stCondLst>
                            <p:childTnLst>
                              <p:par>
                                <p:cTn id="5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9500"/>
                            </p:stCondLst>
                            <p:childTnLst>
                              <p:par>
                                <p:cTn id="6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500"/>
                            </p:stCondLst>
                            <p:childTnLst>
                              <p:par>
                                <p:cTn id="6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1500"/>
                            </p:stCondLst>
                            <p:childTnLst>
                              <p:par>
                                <p:cTn id="7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64" grpId="0"/>
      <p:bldP spid="65" grpId="0"/>
      <p:bldP spid="51" grpId="0" animBg="1"/>
      <p:bldP spid="52" grpId="0" animBg="1"/>
      <p:bldP spid="98" grpId="0" animBg="1"/>
    </p:bldLst>
  </p:timing>
</p:sld>
</file>

<file path=ppt/theme/theme1.xml><?xml version="1.0" encoding="utf-8"?>
<a:theme xmlns:a="http://schemas.openxmlformats.org/drawingml/2006/main" name="1_Оформление по умолчанию">
  <a:themeElements>
    <a:clrScheme name="1_Оформление по умолчанию 13">
      <a:dk1>
        <a:srgbClr val="003864"/>
      </a:dk1>
      <a:lt1>
        <a:srgbClr val="FFFFFF"/>
      </a:lt1>
      <a:dk2>
        <a:srgbClr val="000066"/>
      </a:dk2>
      <a:lt2>
        <a:srgbClr val="C8C8C8"/>
      </a:lt2>
      <a:accent1>
        <a:srgbClr val="003864"/>
      </a:accent1>
      <a:accent2>
        <a:srgbClr val="333399"/>
      </a:accent2>
      <a:accent3>
        <a:srgbClr val="FFFFFF"/>
      </a:accent3>
      <a:accent4>
        <a:srgbClr val="002E54"/>
      </a:accent4>
      <a:accent5>
        <a:srgbClr val="AAAEB8"/>
      </a:accent5>
      <a:accent6>
        <a:srgbClr val="2D2D8A"/>
      </a:accent6>
      <a:hlink>
        <a:srgbClr val="009999"/>
      </a:hlink>
      <a:folHlink>
        <a:srgbClr val="99CC00"/>
      </a:folHlink>
    </a:clrScheme>
    <a:fontScheme name="1_Оформление по умолчанию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3">
        <a:dk1>
          <a:srgbClr val="003864"/>
        </a:dk1>
        <a:lt1>
          <a:srgbClr val="FFFFFF"/>
        </a:lt1>
        <a:dk2>
          <a:srgbClr val="000066"/>
        </a:dk2>
        <a:lt2>
          <a:srgbClr val="C8C8C8"/>
        </a:lt2>
        <a:accent1>
          <a:srgbClr val="003864"/>
        </a:accent1>
        <a:accent2>
          <a:srgbClr val="333399"/>
        </a:accent2>
        <a:accent3>
          <a:srgbClr val="FFFFFF"/>
        </a:accent3>
        <a:accent4>
          <a:srgbClr val="002E54"/>
        </a:accent4>
        <a:accent5>
          <a:srgbClr val="AAAEB8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заготовка фк" id="{27C405DD-9516-4D05-9FCD-D0219C401F7D}" vid="{5D67D58C-A10E-42EE-92BA-0875EB6D507B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Тема Offic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666666"/>
        </a:dk2>
        <a:lt2>
          <a:srgbClr val="D2D2D2"/>
        </a:lt2>
        <a:accent1>
          <a:srgbClr val="FF388C"/>
        </a:accent1>
        <a:accent2>
          <a:srgbClr val="E40059"/>
        </a:accent2>
        <a:accent3>
          <a:srgbClr val="FFFFFF"/>
        </a:accent3>
        <a:accent4>
          <a:srgbClr val="000000"/>
        </a:accent4>
        <a:accent5>
          <a:srgbClr val="FFAEC5"/>
        </a:accent5>
        <a:accent6>
          <a:srgbClr val="CF0050"/>
        </a:accent6>
        <a:hlink>
          <a:srgbClr val="17BBFD"/>
        </a:hlink>
        <a:folHlink>
          <a:srgbClr val="FF79C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заготовка фк" id="{27C405DD-9516-4D05-9FCD-D0219C401F7D}" vid="{16C4E6B8-88AE-4665-AD8D-60AAD5A90B47}"/>
    </a:ext>
  </a:ext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451</Words>
  <Application>Microsoft Office PowerPoint</Application>
  <PresentationFormat>Экран (4:3)</PresentationFormat>
  <Paragraphs>114</Paragraphs>
  <Slides>9</Slides>
  <Notes>4</Notes>
  <HiddenSlides>0</HiddenSlides>
  <MMClips>0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1_Оформление по умолчанию</vt:lpstr>
      <vt:lpstr>Тема Office</vt:lpstr>
      <vt:lpstr>Visio</vt:lpstr>
      <vt:lpstr>Лист</vt:lpstr>
      <vt:lpstr>Презентация PowerPoint</vt:lpstr>
      <vt:lpstr>Презентация PowerPoint</vt:lpstr>
      <vt:lpstr>Презентация PowerPoint</vt:lpstr>
      <vt:lpstr>Исполнение контрольных документов (входящая корреспонденция)</vt:lpstr>
      <vt:lpstr>Исполнение контрольных документов (обращения граждан и организаций)</vt:lpstr>
      <vt:lpstr> </vt:lpstr>
      <vt:lpstr>ФКУ «ЦОКР»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перехода  на современные технологии банковского обслуживания  для ГРБС</dc:title>
  <dc:creator/>
  <cp:lastModifiedBy/>
  <cp:revision>91</cp:revision>
  <dcterms:created xsi:type="dcterms:W3CDTF">2010-11-12T06:22:57Z</dcterms:created>
  <dcterms:modified xsi:type="dcterms:W3CDTF">2016-02-26T13:59:45Z</dcterms:modified>
</cp:coreProperties>
</file>