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63" r:id="rId2"/>
    <p:sldId id="564" r:id="rId3"/>
    <p:sldId id="565" r:id="rId4"/>
    <p:sldId id="566" r:id="rId5"/>
    <p:sldId id="567" r:id="rId6"/>
    <p:sldId id="568" r:id="rId7"/>
    <p:sldId id="569" r:id="rId8"/>
    <p:sldId id="570" r:id="rId9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49A"/>
    <a:srgbClr val="A8BBBF"/>
    <a:srgbClr val="1D5B6A"/>
    <a:srgbClr val="2D4F6E"/>
    <a:srgbClr val="C09B70"/>
    <a:srgbClr val="05AAA9"/>
    <a:srgbClr val="BAE7ED"/>
    <a:srgbClr val="F2A853"/>
    <a:srgbClr val="027DC1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5512" autoAdjust="0"/>
  </p:normalViewPr>
  <p:slideViewPr>
    <p:cSldViewPr snapToGrid="0">
      <p:cViewPr varScale="1">
        <p:scale>
          <a:sx n="71" d="100"/>
          <a:sy n="71" d="100"/>
        </p:scale>
        <p:origin x="54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B83E25C-18F1-4553-AFF3-B337FE6AEA80}" type="datetimeFigureOut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C88944-45A6-4202-8B2E-145F7DD8B4F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512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8944-45A6-4202-8B2E-145F7DD8B4F9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630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8944-45A6-4202-8B2E-145F7DD8B4F9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674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F8A7-9CC6-4BE8-9DCF-CFFCE04DF599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BC62-0E9E-4B4A-8D2C-5D1C2B7FCD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596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9890-B67A-4F60-A4AB-C0B2982E5B46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8ADE-79C8-4202-BDAA-95794B2CAA4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96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7D7-C0C3-49BE-B193-63DC62635CAD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7594-075C-4C83-B799-CBE906354FC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1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2694-6F75-46A4-B127-1D322741D3D8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7DCB-2821-4486-AA53-086096FD989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553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1D78-A1B1-4759-B2DE-79212AFCA83F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F2B9-53F2-4804-B084-DBD06DA8CF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876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7602-E1EE-4F6D-A958-F20A9179951E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D0BE-626D-4BEF-9EB4-EC86D0FC869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36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B6C8-EC4F-44DF-B9DC-3E5D3CC1E6B5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B695B-310B-4897-8B00-8428F5FD0B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30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44E0-1927-449F-B98D-7924EA6BD014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C4B4-73C4-48C5-8573-7D62172CE0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56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369D-0316-4E1E-86C2-9D1FE8BF2987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CC01-7066-4CD9-9DA1-83E6E175B46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48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3AC6-AA5A-4970-BE24-CCC2CBEC7B09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D0801-8E4D-4AB6-AE0F-4C2A2405A8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956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DAC9-7BBD-4EF7-8AD7-8A1D5B848E04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AF79-632B-4E58-996F-B15097F87F4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07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96EE3-D49C-449B-BFB0-40156AA89A46}" type="datetime1">
              <a:rPr lang="ru-RU"/>
              <a:pPr>
                <a:defRPr/>
              </a:pPr>
              <a:t>21.03.2018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D8618D1-7C40-4837-AE2E-35EEF4EB7DA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0125" y="6327779"/>
            <a:ext cx="2743200" cy="365125"/>
          </a:xfrm>
        </p:spPr>
        <p:txBody>
          <a:bodyPr/>
          <a:lstStyle/>
          <a:p>
            <a:fld id="{4D397DCB-2821-4486-AA53-086096FD989A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83771" y="2606383"/>
            <a:ext cx="74847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Трансформация ИТ</a:t>
            </a:r>
            <a:r>
              <a:rPr lang="en-US" sz="7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endParaRPr lang="ru-RU" sz="70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 Федеральном казначействе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7610" y="5404449"/>
            <a:ext cx="5655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+mj-lt"/>
              </a:rPr>
              <a:t>Александр Сергеевич Албычев</a:t>
            </a:r>
            <a:r>
              <a:rPr lang="ru-RU" dirty="0" smtClean="0">
                <a:latin typeface="+mj-lt"/>
              </a:rPr>
              <a:t>,</a:t>
            </a:r>
          </a:p>
          <a:p>
            <a:pPr algn="r"/>
            <a:r>
              <a:rPr lang="ru-RU" dirty="0" smtClean="0">
                <a:latin typeface="+mj-lt"/>
              </a:rPr>
              <a:t>Заместитель руководителя Федерального казначейства </a:t>
            </a:r>
          </a:p>
          <a:p>
            <a:pPr algn="r"/>
            <a:r>
              <a:rPr lang="ru-RU" dirty="0" smtClean="0">
                <a:latin typeface="+mj-lt"/>
              </a:rPr>
              <a:t>март 2018 года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7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блако 56"/>
          <p:cNvSpPr/>
          <p:nvPr/>
        </p:nvSpPr>
        <p:spPr>
          <a:xfrm>
            <a:off x="9242258" y="1409685"/>
            <a:ext cx="2169406" cy="226584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3957990" y="4455638"/>
            <a:ext cx="3968546" cy="226584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3957990" y="1493125"/>
            <a:ext cx="3968546" cy="226584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>
                <a:latin typeface="+mj-lt"/>
              </a:rPr>
              <a:pPr/>
              <a:t>2</a:t>
            </a:fld>
            <a:endParaRPr lang="ru-RU" alt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1936" y="108000"/>
            <a:ext cx="9250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Целевая инфраструктура ЦОД </a:t>
            </a:r>
          </a:p>
          <a:p>
            <a:pPr algn="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Федерального казначейства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740" y="180000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ЦОД </a:t>
            </a:r>
            <a:r>
              <a:rPr lang="ru-RU" dirty="0" err="1" smtClean="0">
                <a:latin typeface="+mj-lt"/>
              </a:rPr>
              <a:t>Госзнак</a:t>
            </a:r>
            <a:endParaRPr lang="ru-RU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4437" y="1800000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ЦОД г. Дубна</a:t>
            </a:r>
            <a:endParaRPr lang="ru-RU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8833" y="180000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ЦОД г. Городец</a:t>
            </a:r>
            <a:endParaRPr lang="ru-RU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4090" y="4631431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ЦОД ЗК МОУ</a:t>
            </a:r>
            <a:endParaRPr lang="ru-RU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4681" y="46675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ЦОД ЗК г. Мос</a:t>
            </a:r>
            <a:r>
              <a:rPr lang="ru-RU" dirty="0">
                <a:latin typeface="+mj-lt"/>
              </a:rPr>
              <a:t>к</a:t>
            </a:r>
            <a:r>
              <a:rPr lang="ru-RU" dirty="0" smtClean="0">
                <a:latin typeface="+mj-lt"/>
              </a:rPr>
              <a:t>ва</a:t>
            </a:r>
            <a:endParaRPr lang="ru-RU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1032369" y="5000763"/>
            <a:ext cx="801278" cy="9276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1140319" y="5121413"/>
            <a:ext cx="801278" cy="92763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1292719" y="5273813"/>
            <a:ext cx="801278" cy="92763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1182598" y="2161330"/>
            <a:ext cx="801278" cy="92763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4727644" y="2145178"/>
            <a:ext cx="801278" cy="92763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6477318" y="2145178"/>
            <a:ext cx="801278" cy="92763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4700949" y="5038616"/>
            <a:ext cx="801278" cy="92763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6450819" y="5035600"/>
            <a:ext cx="801278" cy="927635"/>
          </a:xfrm>
          <a:prstGeom prst="rect">
            <a:avLst/>
          </a:prstGeom>
          <a:effectLst/>
        </p:spPr>
      </p:pic>
      <p:sp>
        <p:nvSpPr>
          <p:cNvPr id="35" name="Прямоугольник 34"/>
          <p:cNvSpPr/>
          <p:nvPr/>
        </p:nvSpPr>
        <p:spPr>
          <a:xfrm>
            <a:off x="4922388" y="3184527"/>
            <a:ext cx="2058242" cy="54947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400000" flipV="1">
            <a:off x="4992958" y="3152367"/>
            <a:ext cx="270652" cy="45719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5400000" flipV="1">
            <a:off x="6742858" y="3152141"/>
            <a:ext cx="270199" cy="45719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23312" y="3171330"/>
            <a:ext cx="209550" cy="82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71079" y="3161259"/>
            <a:ext cx="209550" cy="82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402" y="2846874"/>
            <a:ext cx="91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10 </a:t>
            </a:r>
            <a:r>
              <a:rPr lang="en-US" dirty="0" smtClean="0">
                <a:latin typeface="+mj-lt"/>
              </a:rPr>
              <a:t>Gb/s</a:t>
            </a:r>
            <a:endParaRPr lang="ru-RU" dirty="0"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95888" y="6099906"/>
            <a:ext cx="2142449" cy="45719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5400000" flipV="1">
            <a:off x="4966459" y="6067746"/>
            <a:ext cx="270652" cy="45719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5400000" flipV="1">
            <a:off x="6716359" y="6067520"/>
            <a:ext cx="270199" cy="45719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96813" y="6086709"/>
            <a:ext cx="209550" cy="82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44580" y="6076638"/>
            <a:ext cx="209550" cy="82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6251" y="4266527"/>
            <a:ext cx="230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Серверные </a:t>
            </a:r>
          </a:p>
          <a:p>
            <a:pPr algn="ctr"/>
            <a:r>
              <a:rPr lang="ru-RU" dirty="0" smtClean="0">
                <a:latin typeface="+mj-lt"/>
              </a:rPr>
              <a:t>ТОФК</a:t>
            </a:r>
            <a:endParaRPr lang="ru-RU" dirty="0">
              <a:latin typeface="+mj-lt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8878175">
            <a:off x="1783919" y="3881112"/>
            <a:ext cx="2559461" cy="176760"/>
          </a:xfrm>
          <a:prstGeom prst="rightArrow">
            <a:avLst/>
          </a:prstGeom>
          <a:solidFill>
            <a:srgbClr val="76949A"/>
          </a:solidFill>
          <a:ln>
            <a:solidFill>
              <a:srgbClr val="769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2297735" y="5581650"/>
            <a:ext cx="1552305" cy="174692"/>
          </a:xfrm>
          <a:prstGeom prst="rightArrow">
            <a:avLst/>
          </a:prstGeom>
          <a:solidFill>
            <a:srgbClr val="76949A"/>
          </a:solidFill>
          <a:ln>
            <a:solidFill>
              <a:srgbClr val="769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228625" y="2377338"/>
            <a:ext cx="1552305" cy="187748"/>
          </a:xfrm>
          <a:prstGeom prst="rightArrow">
            <a:avLst/>
          </a:prstGeom>
          <a:solidFill>
            <a:srgbClr val="76949A"/>
          </a:solidFill>
          <a:ln>
            <a:solidFill>
              <a:srgbClr val="769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75" y1="25604" x2="27386" y2="33575"/>
                        <a14:foregroundMark x1="29461" y1="34541" x2="47925" y2="37923"/>
                        <a14:foregroundMark x1="59129" y1="37198" x2="83817" y2="26570"/>
                        <a14:foregroundMark x1="15975" y1="45652" x2="44813" y2="57729"/>
                        <a14:foregroundMark x1="48548" y1="57729" x2="73237" y2="53623"/>
                        <a14:foregroundMark x1="21577" y1="51449" x2="37137" y2="57005"/>
                        <a14:foregroundMark x1="15145" y1="65217" x2="31743" y2="75362"/>
                        <a14:foregroundMark x1="29253" y1="75362" x2="66183" y2="76329"/>
                        <a14:foregroundMark x1="86100" y1="22222" x2="83402" y2="26570"/>
                        <a14:foregroundMark x1="85892" y1="20048" x2="85892" y2="25121"/>
                        <a14:foregroundMark x1="85892" y1="41304" x2="85685" y2="47343"/>
                        <a14:foregroundMark x1="85685" y1="60386" x2="85685" y2="68599"/>
                        <a14:foregroundMark x1="65353" y1="77053" x2="84855" y2="64493"/>
                        <a14:backgroundMark x1="15145" y1="5314" x2="6224" y2="13043"/>
                        <a14:backgroundMark x1="13278" y1="12319" x2="13278" y2="3623"/>
                        <a14:backgroundMark x1="13693" y1="13768" x2="16390" y2="10386"/>
                        <a14:backgroundMark x1="13485" y1="1691" x2="18465" y2="2415"/>
                        <a14:backgroundMark x1="13900" y1="96618" x2="15768" y2="86232"/>
                        <a14:backgroundMark x1="13071" y1="88406" x2="15145" y2="84783"/>
                        <a14:backgroundMark x1="17220" y1="6763" x2="11618" y2="0"/>
                        <a14:backgroundMark x1="17220" y1="98792" x2="12241" y2="76087"/>
                        <a14:backgroundMark x1="7884" y1="98068" x2="18672" y2="98551"/>
                        <a14:backgroundMark x1="18880" y1="94686" x2="5394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3184"/>
          <a:stretch/>
        </p:blipFill>
        <p:spPr>
          <a:xfrm>
            <a:off x="9926322" y="2145600"/>
            <a:ext cx="801278" cy="927635"/>
          </a:xfrm>
          <a:prstGeom prst="rect">
            <a:avLst/>
          </a:prstGeom>
          <a:effectLst/>
        </p:spPr>
      </p:pic>
      <p:sp>
        <p:nvSpPr>
          <p:cNvPr id="58" name="TextBox 57"/>
          <p:cNvSpPr txBox="1"/>
          <p:nvPr/>
        </p:nvSpPr>
        <p:spPr>
          <a:xfrm>
            <a:off x="9394077" y="1800000"/>
            <a:ext cx="18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ЦОД г. Владимир</a:t>
            </a:r>
            <a:endParaRPr lang="ru-RU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5400000" flipV="1">
            <a:off x="10174942" y="3135901"/>
            <a:ext cx="270199" cy="45719"/>
          </a:xfrm>
          <a:prstGeom prst="rect">
            <a:avLst/>
          </a:prstGeom>
          <a:solidFill>
            <a:srgbClr val="05A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205266" y="3161259"/>
            <a:ext cx="209550" cy="82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980629" y="3206681"/>
            <a:ext cx="3224637" cy="0"/>
          </a:xfrm>
          <a:prstGeom prst="line">
            <a:avLst/>
          </a:prstGeom>
          <a:ln w="12700">
            <a:solidFill>
              <a:srgbClr val="05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127188" y="2857498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200 </a:t>
            </a:r>
            <a:r>
              <a:rPr lang="en-US" dirty="0" smtClean="0">
                <a:latin typeface="+mj-lt"/>
              </a:rPr>
              <a:t>Mb/s</a:t>
            </a:r>
            <a:endParaRPr lang="ru-RU" dirty="0">
              <a:latin typeface="+mj-lt"/>
            </a:endParaRPr>
          </a:p>
        </p:txBody>
      </p:sp>
      <p:sp>
        <p:nvSpPr>
          <p:cNvPr id="53" name="Облако 52"/>
          <p:cNvSpPr/>
          <p:nvPr/>
        </p:nvSpPr>
        <p:spPr>
          <a:xfrm>
            <a:off x="5839441" y="5909365"/>
            <a:ext cx="405745" cy="448799"/>
          </a:xfrm>
          <a:prstGeom prst="cloud">
            <a:avLst/>
          </a:prstGeom>
          <a:solidFill>
            <a:srgbClr val="FFFF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89865" y="3210081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ИТ Песочница</a:t>
            </a:r>
            <a:endParaRPr lang="ru-RU" dirty="0">
              <a:latin typeface="+mj-lt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14482272">
            <a:off x="10720511" y="4020297"/>
            <a:ext cx="620799" cy="45719"/>
          </a:xfrm>
          <a:prstGeom prst="rightArrow">
            <a:avLst/>
          </a:prstGeom>
          <a:solidFill>
            <a:srgbClr val="76949A"/>
          </a:solidFill>
          <a:ln>
            <a:solidFill>
              <a:srgbClr val="769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10068750" y="4053655"/>
            <a:ext cx="582415" cy="54112"/>
          </a:xfrm>
          <a:prstGeom prst="rightArrow">
            <a:avLst/>
          </a:prstGeom>
          <a:solidFill>
            <a:srgbClr val="76949A"/>
          </a:solidFill>
          <a:ln>
            <a:solidFill>
              <a:srgbClr val="769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18236801">
            <a:off x="9368466" y="4026398"/>
            <a:ext cx="635730" cy="45719"/>
          </a:xfrm>
          <a:prstGeom prst="rightArrow">
            <a:avLst/>
          </a:prstGeom>
          <a:solidFill>
            <a:srgbClr val="76949A"/>
          </a:solidFill>
          <a:ln>
            <a:solidFill>
              <a:srgbClr val="769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164" y="4351223"/>
            <a:ext cx="72321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МИРЭА icon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844" y="434603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пользователь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10" y="438936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59326" y="4860000"/>
            <a:ext cx="13620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err="1" smtClean="0">
                <a:latin typeface="+mj-lt"/>
              </a:rPr>
              <a:t>Стартапы</a:t>
            </a:r>
            <a:endParaRPr lang="ru-RU" sz="1400" u="sng" dirty="0" smtClean="0">
              <a:latin typeface="+mj-lt"/>
            </a:endParaRPr>
          </a:p>
          <a:p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Разработка новых продуктов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37623" y="4860000"/>
            <a:ext cx="13620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+mj-lt"/>
              </a:rPr>
              <a:t>Внешние разработчики</a:t>
            </a:r>
          </a:p>
          <a:p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Развитие продуктов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18806" y="4860000"/>
            <a:ext cx="13620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+mj-lt"/>
              </a:rPr>
              <a:t>Студенты</a:t>
            </a:r>
          </a:p>
          <a:p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Дипломные работы</a:t>
            </a:r>
            <a:endParaRPr lang="ru-RU" sz="12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8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314383" y="954099"/>
            <a:ext cx="5473985" cy="5400000"/>
            <a:chOff x="2058209" y="373748"/>
            <a:chExt cx="6860135" cy="6479994"/>
          </a:xfrm>
        </p:grpSpPr>
        <p:sp>
          <p:nvSpPr>
            <p:cNvPr id="25" name="Пирог 24"/>
            <p:cNvSpPr/>
            <p:nvPr/>
          </p:nvSpPr>
          <p:spPr>
            <a:xfrm>
              <a:off x="2438350" y="373748"/>
              <a:ext cx="6479994" cy="6479994"/>
            </a:xfrm>
            <a:prstGeom prst="pie">
              <a:avLst>
                <a:gd name="adj1" fmla="val 10028574"/>
                <a:gd name="adj2" fmla="val 13114284"/>
              </a:avLst>
            </a:prstGeom>
            <a:solidFill>
              <a:srgbClr val="05AAA9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ирог 4"/>
            <p:cNvSpPr/>
            <p:nvPr/>
          </p:nvSpPr>
          <p:spPr>
            <a:xfrm>
              <a:off x="2058209" y="2535281"/>
              <a:ext cx="1882282" cy="1195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ЕИС</a:t>
              </a:r>
              <a:endParaRPr lang="ru-RU" sz="2000" b="1" kern="1200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70737" y="108000"/>
            <a:ext cx="7122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Цифровые платформы</a:t>
            </a:r>
          </a:p>
          <a:p>
            <a:pPr algn="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Министерства финансов и Федерального казначейства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566053" y="980774"/>
            <a:ext cx="5343887" cy="5400000"/>
            <a:chOff x="2307778" y="371113"/>
            <a:chExt cx="6479994" cy="6479994"/>
          </a:xfrm>
        </p:grpSpPr>
        <p:sp>
          <p:nvSpPr>
            <p:cNvPr id="16" name="Пирог 15"/>
            <p:cNvSpPr/>
            <p:nvPr/>
          </p:nvSpPr>
          <p:spPr>
            <a:xfrm>
              <a:off x="2307778" y="371113"/>
              <a:ext cx="6479994" cy="6479994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rgbClr val="1D5B6A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ирог 4"/>
            <p:cNvSpPr/>
            <p:nvPr/>
          </p:nvSpPr>
          <p:spPr>
            <a:xfrm>
              <a:off x="6282353" y="4734675"/>
              <a:ext cx="2466576" cy="1268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latin typeface="+mj-lt"/>
                </a:rPr>
                <a:t>      ПУД, </a:t>
              </a:r>
            </a:p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latin typeface="+mj-lt"/>
                </a:rPr>
                <a:t>ПУДС,</a:t>
              </a:r>
            </a:p>
            <a:p>
              <a:pPr lvl="0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latin typeface="+mj-lt"/>
                </a:rPr>
                <a:t> </a:t>
              </a:r>
              <a:r>
                <a:rPr lang="ru-RU" sz="2000" b="1" dirty="0" smtClean="0">
                  <a:latin typeface="+mj-lt"/>
                </a:rPr>
                <a:t>         КС</a:t>
              </a:r>
              <a:endParaRPr lang="ru-RU" sz="2000" b="1" dirty="0"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41140" y="1096661"/>
            <a:ext cx="5400000" cy="5336340"/>
            <a:chOff x="2227183" y="439712"/>
            <a:chExt cx="6479994" cy="6572688"/>
          </a:xfrm>
        </p:grpSpPr>
        <p:sp>
          <p:nvSpPr>
            <p:cNvPr id="19" name="Пирог 18"/>
            <p:cNvSpPr/>
            <p:nvPr/>
          </p:nvSpPr>
          <p:spPr>
            <a:xfrm>
              <a:off x="2227183" y="439712"/>
              <a:ext cx="6479994" cy="6479992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2D4F6E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ирог 4"/>
            <p:cNvSpPr/>
            <p:nvPr/>
          </p:nvSpPr>
          <p:spPr>
            <a:xfrm>
              <a:off x="4190787" y="5778116"/>
              <a:ext cx="2577844" cy="1234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latin typeface="+mj-lt"/>
                </a:rPr>
                <a:t>Централизованная бухгалтерия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68889" y="983116"/>
            <a:ext cx="5444879" cy="5400000"/>
            <a:chOff x="2153894" y="342030"/>
            <a:chExt cx="6824086" cy="6479994"/>
          </a:xfrm>
        </p:grpSpPr>
        <p:sp>
          <p:nvSpPr>
            <p:cNvPr id="22" name="Пирог 21"/>
            <p:cNvSpPr/>
            <p:nvPr/>
          </p:nvSpPr>
          <p:spPr>
            <a:xfrm>
              <a:off x="2497986" y="342030"/>
              <a:ext cx="6479994" cy="6479994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rgbClr val="2E6CA4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ирог 4"/>
            <p:cNvSpPr/>
            <p:nvPr/>
          </p:nvSpPr>
          <p:spPr>
            <a:xfrm>
              <a:off x="2153894" y="4594426"/>
              <a:ext cx="2393380" cy="1234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ПУР,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        </a:t>
              </a:r>
              <a:r>
                <a:rPr lang="ru-RU" sz="2000" b="1" kern="1200" dirty="0" err="1" smtClean="0">
                  <a:latin typeface="+mj-lt"/>
                </a:rPr>
                <a:t>ПУиО</a:t>
              </a:r>
              <a:r>
                <a:rPr lang="ru-RU" sz="2000" b="1" kern="1200" dirty="0" smtClean="0">
                  <a:latin typeface="+mj-lt"/>
                </a:rPr>
                <a:t>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               НСИ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42834" y="1002496"/>
            <a:ext cx="5400000" cy="5400000"/>
            <a:chOff x="2273379" y="464077"/>
            <a:chExt cx="6479994" cy="6479994"/>
          </a:xfrm>
        </p:grpSpPr>
        <p:sp>
          <p:nvSpPr>
            <p:cNvPr id="28" name="Пирог 27"/>
            <p:cNvSpPr/>
            <p:nvPr/>
          </p:nvSpPr>
          <p:spPr>
            <a:xfrm>
              <a:off x="2273379" y="464077"/>
              <a:ext cx="6479994" cy="6479994"/>
            </a:xfrm>
            <a:prstGeom prst="pie">
              <a:avLst>
                <a:gd name="adj1" fmla="val 13114284"/>
                <a:gd name="adj2" fmla="val 16200000"/>
              </a:avLst>
            </a:prstGeom>
            <a:solidFill>
              <a:srgbClr val="C09B70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Пирог 4"/>
            <p:cNvSpPr/>
            <p:nvPr/>
          </p:nvSpPr>
          <p:spPr>
            <a:xfrm>
              <a:off x="3023921" y="893404"/>
              <a:ext cx="2643600" cy="1099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Бюджетное планирование</a:t>
              </a:r>
              <a:endParaRPr lang="ru-RU" sz="2000" b="1" kern="1200" dirty="0">
                <a:latin typeface="+mj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51581" y="987963"/>
            <a:ext cx="5400000" cy="5400000"/>
            <a:chOff x="2206493" y="416844"/>
            <a:chExt cx="6479994" cy="6479994"/>
          </a:xfrm>
        </p:grpSpPr>
        <p:sp>
          <p:nvSpPr>
            <p:cNvPr id="31" name="Пирог 30"/>
            <p:cNvSpPr/>
            <p:nvPr/>
          </p:nvSpPr>
          <p:spPr>
            <a:xfrm>
              <a:off x="2206493" y="416844"/>
              <a:ext cx="6479994" cy="6479994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A8BBBF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ирог 4"/>
            <p:cNvSpPr/>
            <p:nvPr/>
          </p:nvSpPr>
          <p:spPr>
            <a:xfrm>
              <a:off x="5184787" y="1041741"/>
              <a:ext cx="2769455" cy="1118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ПОИБ, ПОЮЗД,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+mj-lt"/>
                </a:rPr>
                <a:t>          УЦ</a:t>
              </a:r>
              <a:endParaRPr lang="ru-RU" sz="2000" b="1" kern="1200" dirty="0">
                <a:latin typeface="+mj-lt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759673" y="970818"/>
            <a:ext cx="5317476" cy="5400000"/>
            <a:chOff x="2232820" y="460105"/>
            <a:chExt cx="6683971" cy="6479994"/>
          </a:xfrm>
        </p:grpSpPr>
        <p:sp>
          <p:nvSpPr>
            <p:cNvPr id="34" name="Пирог 33"/>
            <p:cNvSpPr/>
            <p:nvPr/>
          </p:nvSpPr>
          <p:spPr>
            <a:xfrm>
              <a:off x="2232820" y="460105"/>
              <a:ext cx="6479995" cy="6479994"/>
            </a:xfrm>
            <a:prstGeom prst="pie">
              <a:avLst>
                <a:gd name="adj1" fmla="val 19285716"/>
                <a:gd name="adj2" fmla="val 771428"/>
              </a:avLst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ирог 4"/>
            <p:cNvSpPr/>
            <p:nvPr/>
          </p:nvSpPr>
          <p:spPr>
            <a:xfrm>
              <a:off x="7034508" y="2587735"/>
              <a:ext cx="1882283" cy="1195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latin typeface="+mj-lt"/>
                </a:rPr>
                <a:t>ЕПБС</a:t>
              </a:r>
            </a:p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latin typeface="+mj-lt"/>
                </a:rPr>
                <a:t>ПИАО</a:t>
              </a:r>
              <a:endParaRPr lang="ru-RU" sz="2000" b="1" dirty="0"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02481" y="2076586"/>
            <a:ext cx="3240000" cy="3240000"/>
            <a:chOff x="-3479322" y="4726073"/>
            <a:chExt cx="3600000" cy="3600000"/>
          </a:xfrm>
        </p:grpSpPr>
        <p:sp>
          <p:nvSpPr>
            <p:cNvPr id="7" name="Овал 6"/>
            <p:cNvSpPr/>
            <p:nvPr/>
          </p:nvSpPr>
          <p:spPr>
            <a:xfrm>
              <a:off x="-3479322" y="4726073"/>
              <a:ext cx="3600000" cy="36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Картинки по запросу выпусклый кру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500" b="81250" l="25667" r="71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5" t="14674" r="30000" b="19326"/>
            <a:stretch/>
          </p:blipFill>
          <p:spPr bwMode="auto">
            <a:xfrm>
              <a:off x="-3351213" y="4862487"/>
              <a:ext cx="3386666" cy="335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58" y="1857654"/>
            <a:ext cx="2160000" cy="5832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58" y="2554045"/>
            <a:ext cx="2160000" cy="72906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40" name="Группа 39"/>
          <p:cNvGrpSpPr/>
          <p:nvPr/>
        </p:nvGrpSpPr>
        <p:grpSpPr>
          <a:xfrm>
            <a:off x="9680502" y="5296656"/>
            <a:ext cx="2160000" cy="637254"/>
            <a:chOff x="9268120" y="4802364"/>
            <a:chExt cx="2857500" cy="84303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68120" y="4873873"/>
              <a:ext cx="2857500" cy="7715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84185" y="4802364"/>
              <a:ext cx="2180442" cy="366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cap="all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Управление нефинансовыми</a:t>
              </a:r>
            </a:p>
            <a:p>
              <a:pPr algn="r"/>
              <a:r>
                <a:rPr lang="ru-RU" sz="600" cap="all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активами</a:t>
              </a:r>
              <a:endPara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78021" y="5379260"/>
            <a:ext cx="2160000" cy="583200"/>
            <a:chOff x="9166319" y="5586201"/>
            <a:chExt cx="2857500" cy="771525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0303115" y="5760608"/>
              <a:ext cx="1633317" cy="244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УПРАВЛЕНИЕ КАДРАМИ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980858" y="3170264"/>
            <a:ext cx="2527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+mj-lt"/>
              </a:rPr>
              <a:t>Интеграция</a:t>
            </a:r>
            <a:r>
              <a:rPr lang="ru-RU" sz="2400" dirty="0" smtClean="0">
                <a:latin typeface="+mj-lt"/>
              </a:rPr>
              <a:t> информационных платформ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9682349" y="4661043"/>
            <a:ext cx="2160000" cy="583200"/>
            <a:chOff x="9166319" y="5586201"/>
            <a:chExt cx="2857500" cy="771525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0197081" y="5760608"/>
              <a:ext cx="1739350" cy="244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УПРАВЛЕНИЕ ДОХОДАМИ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9680502" y="4005482"/>
            <a:ext cx="2160000" cy="583200"/>
            <a:chOff x="9166319" y="5586201"/>
            <a:chExt cx="2857500" cy="77152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0090777" y="5658472"/>
              <a:ext cx="1866588" cy="366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УПРАВЛЕНИЕ ДЕНЕЖНЫМИ</a:t>
              </a:r>
            </a:p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СРЕДСТВАМИ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78021" y="3365717"/>
            <a:ext cx="2160000" cy="583200"/>
            <a:chOff x="9166319" y="5586201"/>
            <a:chExt cx="2857500" cy="771525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0156517" y="5658472"/>
              <a:ext cx="1800848" cy="244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УПРАВЛЕНИЕ РАСХОДАМИ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78378" y="4045215"/>
            <a:ext cx="2160000" cy="583200"/>
            <a:chOff x="9166319" y="5586201"/>
            <a:chExt cx="2857500" cy="77152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0470372" y="5658472"/>
              <a:ext cx="1486993" cy="244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УЧЕТ И ОТЧЕТНОСТЬ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91081" y="4713456"/>
            <a:ext cx="2160000" cy="583200"/>
            <a:chOff x="9166319" y="5586201"/>
            <a:chExt cx="2857500" cy="7715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0050486" y="5658472"/>
              <a:ext cx="1906879" cy="366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НОРМАТИВНО-СПРАВОЧНАЯ</a:t>
              </a:r>
            </a:p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ИНФОРМАЦИЯ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9680502" y="3345549"/>
            <a:ext cx="2160000" cy="583200"/>
            <a:chOff x="9166319" y="5586201"/>
            <a:chExt cx="2857500" cy="771525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0090777" y="5658472"/>
              <a:ext cx="1866588" cy="366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УПРАВЛЕНИЕ ДЕНЕЖНЫМИ</a:t>
              </a:r>
            </a:p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СРЕДСТВАМИ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r>
              <a:rPr lang="ru-RU" altLang="ru-RU" dirty="0" smtClean="0">
                <a:latin typeface="+mj-lt"/>
              </a:rPr>
              <a:t>3</a:t>
            </a:r>
            <a:endParaRPr lang="ru-RU" altLang="ru-RU" dirty="0">
              <a:latin typeface="+mj-lt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9680502" y="2693694"/>
            <a:ext cx="2160000" cy="583200"/>
            <a:chOff x="9166319" y="5586201"/>
            <a:chExt cx="2857500" cy="771525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9812974" y="5658472"/>
              <a:ext cx="2144391" cy="366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ЕДИНЫЙ ПОРТАЛ БЮДЖЕТНОЙ</a:t>
              </a:r>
            </a:p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СИСТЕМЫ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9680502" y="2042187"/>
            <a:ext cx="2160000" cy="583200"/>
            <a:chOff x="9166319" y="5586201"/>
            <a:chExt cx="2857500" cy="771525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19" y="5586201"/>
              <a:ext cx="2857500" cy="771525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9683613" y="5658472"/>
              <a:ext cx="2273750" cy="366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ПОДСИСТЕМА ИНФОРМАЦИОННО-</a:t>
              </a:r>
            </a:p>
            <a:p>
              <a:pPr algn="r"/>
              <a:r>
                <a:rPr lang="ru-RU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АНАЛИТИЧЕСКОГО ОБЕСПЕЧЕНИЯ</a:t>
              </a:r>
              <a:endParaRPr lang="ru-RU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3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2909335" y="6145686"/>
            <a:ext cx="8280000" cy="21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09335" y="5249028"/>
            <a:ext cx="8280000" cy="21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909335" y="4349028"/>
            <a:ext cx="8280000" cy="21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09335" y="3449028"/>
            <a:ext cx="8280000" cy="21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909335" y="2549028"/>
            <a:ext cx="82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задержка 8"/>
          <p:cNvSpPr/>
          <p:nvPr/>
        </p:nvSpPr>
        <p:spPr>
          <a:xfrm>
            <a:off x="-759245" y="1669292"/>
            <a:ext cx="4131533" cy="4845377"/>
          </a:xfrm>
          <a:prstGeom prst="flowChartDelay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422275" y="1958969"/>
            <a:ext cx="900000" cy="900000"/>
          </a:xfrm>
          <a:prstGeom prst="flowChartConnector">
            <a:avLst/>
          </a:prstGeom>
          <a:solidFill>
            <a:srgbClr val="A8BBBF"/>
          </a:solidFill>
          <a:ln>
            <a:solidFill>
              <a:srgbClr val="A8BB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17808" y="108000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Цифровые сервисы</a:t>
            </a:r>
          </a:p>
          <a:p>
            <a:pPr algn="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Федерального казначейства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60" name="Picture 12" descr="Картинки по запросу ключ 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5" y="2138969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Блок-схема: узел 25"/>
          <p:cNvSpPr/>
          <p:nvPr/>
        </p:nvSpPr>
        <p:spPr>
          <a:xfrm>
            <a:off x="2911159" y="3864632"/>
            <a:ext cx="900000" cy="900000"/>
          </a:xfrm>
          <a:prstGeom prst="flowChartConnector">
            <a:avLst/>
          </a:prstGeom>
          <a:solidFill>
            <a:srgbClr val="05AAA9"/>
          </a:solidFill>
          <a:ln>
            <a:solidFill>
              <a:srgbClr val="05A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623800" y="4809924"/>
            <a:ext cx="900000" cy="900000"/>
          </a:xfrm>
          <a:prstGeom prst="flowChartConnector">
            <a:avLst/>
          </a:prstGeom>
          <a:solidFill>
            <a:srgbClr val="2E6CA4"/>
          </a:solidFill>
          <a:ln>
            <a:solidFill>
              <a:srgbClr val="2E6C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2138933" y="5665073"/>
            <a:ext cx="900000" cy="900000"/>
          </a:xfrm>
          <a:prstGeom prst="flowChartConnector">
            <a:avLst/>
          </a:prstGeom>
          <a:solidFill>
            <a:srgbClr val="1D5B6A"/>
          </a:solidFill>
          <a:ln>
            <a:solidFill>
              <a:srgbClr val="1D5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52288" y="1742274"/>
            <a:ext cx="7404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Онлайн </a:t>
            </a:r>
            <a:r>
              <a:rPr lang="ru-RU" sz="2400" dirty="0" smtClean="0">
                <a:latin typeface="+mj-lt"/>
              </a:rPr>
              <a:t>подача документов на получение </a:t>
            </a:r>
            <a:r>
              <a:rPr lang="ru-RU" sz="2400" dirty="0">
                <a:latin typeface="+mj-lt"/>
              </a:rPr>
              <a:t>и продление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электронной </a:t>
            </a:r>
            <a:r>
              <a:rPr lang="ru-RU" sz="2400" dirty="0">
                <a:latin typeface="+mj-lt"/>
              </a:rPr>
              <a:t>подписи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3020" y="2984421"/>
            <a:ext cx="7457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Онлайн подача документов на открытие лицевого счета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2803800" y="2885920"/>
            <a:ext cx="900000" cy="900000"/>
          </a:xfrm>
          <a:prstGeom prst="flowChartConnector">
            <a:avLst/>
          </a:prstGeom>
          <a:solidFill>
            <a:srgbClr val="C09B70"/>
          </a:solidFill>
          <a:ln>
            <a:solidFill>
              <a:srgbClr val="C09B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Картинки по запросу документ  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00" y="3086612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ap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37" y="4001504"/>
            <a:ext cx="723600" cy="7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86319" y="3920094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API </a:t>
            </a:r>
            <a:r>
              <a:rPr lang="ru-RU" sz="2400" dirty="0" smtClean="0">
                <a:latin typeface="+mj-lt"/>
              </a:rPr>
              <a:t>для внешних систем</a:t>
            </a:r>
            <a:endParaRPr lang="ru-RU" sz="2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26742" y="4795643"/>
            <a:ext cx="4474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Цифровая мобильная платформа</a:t>
            </a:r>
          </a:p>
        </p:txBody>
      </p:sp>
      <p:pic>
        <p:nvPicPr>
          <p:cNvPr id="2050" name="Picture 2" descr="Картинки по запросу телеф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00" y="4989924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33" b="97778" l="0" r="100000">
                        <a14:foregroundMark x1="64444" y1="48000" x2="63556" y2="32889"/>
                        <a14:foregroundMark x1="78667" y1="30667" x2="78667" y2="30667"/>
                        <a14:foregroundMark x1="82667" y1="41333" x2="82667" y2="41333"/>
                        <a14:foregroundMark x1="42222" y1="48889" x2="42222" y2="48889"/>
                        <a14:foregroundMark x1="34222" y1="52889" x2="34222" y2="52889"/>
                        <a14:foregroundMark x1="23556" y1="50222" x2="23556" y2="50222"/>
                        <a14:foregroundMark x1="15111" y1="54222" x2="15111" y2="54222"/>
                        <a14:foregroundMark x1="12444" y1="41333" x2="23556" y2="31556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7197" y="5845073"/>
            <a:ext cx="540000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398205" y="5696412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ПИАО, Аналитика ГРБС, ПБС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910757" y="1686760"/>
            <a:ext cx="2087684" cy="479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2822" y="3534118"/>
            <a:ext cx="22349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&gt;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2 млн. </a:t>
            </a:r>
            <a:endParaRPr lang="ru-RU" sz="32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>пользователей </a:t>
            </a:r>
          </a:p>
          <a:p>
            <a:r>
              <a:rPr lang="ru-RU" dirty="0" smtClean="0">
                <a:latin typeface="+mj-lt"/>
              </a:rPr>
              <a:t>цифровых сервисов </a:t>
            </a:r>
          </a:p>
          <a:p>
            <a:r>
              <a:rPr lang="ru-RU" dirty="0" smtClean="0">
                <a:latin typeface="+mj-lt"/>
              </a:rPr>
              <a:t>ИС ФК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7420" y="2276535"/>
            <a:ext cx="166263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837 тыс. </a:t>
            </a:r>
          </a:p>
          <a:p>
            <a:r>
              <a:rPr lang="ru-RU" dirty="0" smtClean="0">
                <a:latin typeface="+mj-lt"/>
              </a:rPr>
              <a:t>сертификатов </a:t>
            </a:r>
          </a:p>
          <a:p>
            <a:r>
              <a:rPr lang="ru-RU" dirty="0" smtClean="0">
                <a:latin typeface="+mj-lt"/>
              </a:rPr>
              <a:t>электронной </a:t>
            </a:r>
          </a:p>
          <a:p>
            <a:r>
              <a:rPr lang="ru-RU" dirty="0" smtClean="0">
                <a:latin typeface="+mj-lt"/>
              </a:rPr>
              <a:t>подписи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rot="5400000" flipV="1">
            <a:off x="9555410" y="2566590"/>
            <a:ext cx="270652" cy="45719"/>
          </a:xfrm>
          <a:prstGeom prst="rect">
            <a:avLst/>
          </a:prstGeom>
          <a:solidFill>
            <a:srgbClr val="A8BBBF"/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 flipV="1">
            <a:off x="7183725" y="2565322"/>
            <a:ext cx="270652" cy="45719"/>
          </a:xfrm>
          <a:prstGeom prst="rect">
            <a:avLst/>
          </a:prstGeom>
          <a:solidFill>
            <a:srgbClr val="A8BBBF"/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 flipV="1">
            <a:off x="4812042" y="2565322"/>
            <a:ext cx="270652" cy="45719"/>
          </a:xfrm>
          <a:prstGeom prst="rect">
            <a:avLst/>
          </a:prstGeom>
          <a:solidFill>
            <a:srgbClr val="A8BBBF"/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 flipV="1">
            <a:off x="2517439" y="2565321"/>
            <a:ext cx="270652" cy="45719"/>
          </a:xfrm>
          <a:prstGeom prst="rect">
            <a:avLst/>
          </a:prstGeom>
          <a:solidFill>
            <a:srgbClr val="A8BBBF"/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5989184" y="2294241"/>
            <a:ext cx="270652" cy="45719"/>
          </a:xfrm>
          <a:prstGeom prst="rect">
            <a:avLst/>
          </a:prstGeom>
          <a:solidFill>
            <a:srgbClr val="A8BBBF"/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83392" y="108000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ИТ филиал ФКУ «ЦОКР»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0438" y="3263662"/>
            <a:ext cx="1980000" cy="252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Эксплуатация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ИС ФК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Регламентные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Внутренняя разработка 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1915" y="3263662"/>
            <a:ext cx="1980000" cy="252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Техническое </a:t>
            </a:r>
            <a:r>
              <a:rPr lang="ru-RU" sz="1400" i="1" spc="-50" dirty="0">
                <a:solidFill>
                  <a:schemeClr val="tx1"/>
                </a:solidFill>
                <a:latin typeface="+mj-lt"/>
              </a:rPr>
              <a:t>администрирование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 инфраструктуры ЦОД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6191" y="3263662"/>
            <a:ext cx="1980000" cy="252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и 2 линия поддержки </a:t>
            </a: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пользователей в режиме 24/7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Обучение пользователей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77874" y="3263662"/>
            <a:ext cx="1980000" cy="252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Подготовка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статистических и аналитических </a:t>
            </a: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отчетов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Мониторинг показателей</a:t>
            </a:r>
            <a:endParaRPr lang="ru-RU" sz="1400" i="1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+mj-lt"/>
              </a:rPr>
              <a:t>Анализ бизнес-процессов и предложения по их оптимизации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6963" y="1641774"/>
            <a:ext cx="2709374" cy="540000"/>
          </a:xfrm>
          <a:prstGeom prst="rect">
            <a:avLst/>
          </a:prstGeom>
          <a:solidFill>
            <a:srgbClr val="1D5B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ИТ филиал ЦОКР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26863" y="2451102"/>
            <a:ext cx="7041012" cy="45719"/>
          </a:xfrm>
          <a:prstGeom prst="rect">
            <a:avLst/>
          </a:prstGeom>
          <a:solidFill>
            <a:srgbClr val="A8BBBF"/>
          </a:solidFill>
          <a:ln>
            <a:solidFill>
              <a:srgbClr val="A8B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85625" y="2723662"/>
            <a:ext cx="1980000" cy="540000"/>
          </a:xfrm>
          <a:prstGeom prst="rect">
            <a:avLst/>
          </a:prstGeom>
          <a:solidFill>
            <a:srgbClr val="1D5B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ИС ФК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34508" y="2723662"/>
            <a:ext cx="1980000" cy="540000"/>
          </a:xfrm>
          <a:prstGeom prst="rect">
            <a:avLst/>
          </a:prstGeom>
          <a:solidFill>
            <a:srgbClr val="1D5B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Эксплуатация оборудования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06191" y="2723662"/>
            <a:ext cx="1980000" cy="540000"/>
          </a:xfrm>
          <a:prstGeom prst="rect">
            <a:avLst/>
          </a:prstGeom>
          <a:solidFill>
            <a:srgbClr val="1D5B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Поддержка пользователей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677875" y="2723662"/>
            <a:ext cx="1980000" cy="540000"/>
          </a:xfrm>
          <a:prstGeom prst="rect">
            <a:avLst/>
          </a:prstGeom>
          <a:solidFill>
            <a:srgbClr val="1D5B6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Ситуационный центр, аналитика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3404" y="108000"/>
            <a:ext cx="6979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Современные методы управления проектами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 ИТ-блоке Федерального казначейства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8172" y="1427083"/>
            <a:ext cx="1079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400" b="1" dirty="0" err="1">
                <a:latin typeface="+mj-lt"/>
              </a:rPr>
              <a:t>Канбан</a:t>
            </a:r>
            <a:r>
              <a:rPr lang="ru-RU" sz="2400" dirty="0">
                <a:latin typeface="+mj-lt"/>
              </a:rPr>
              <a:t> – это один из гибких методов проектного управления </a:t>
            </a:r>
            <a:r>
              <a:rPr lang="en-US" sz="2400" b="1" dirty="0">
                <a:latin typeface="+mj-lt"/>
              </a:rPr>
              <a:t>Agile</a:t>
            </a:r>
            <a:r>
              <a:rPr lang="ru-RU" sz="2400" dirty="0">
                <a:latin typeface="+mj-lt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33" y="4378916"/>
            <a:ext cx="288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21" y="4378918"/>
            <a:ext cx="2880000" cy="21599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609" y="2088841"/>
            <a:ext cx="2807247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313" y="2059113"/>
            <a:ext cx="1434286" cy="144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04384" y="3480178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Совместная работа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93443" y="3566455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Управление потоками задач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40112" y="3499113"/>
            <a:ext cx="2345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Визуализация задач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73" y="2030124"/>
            <a:ext cx="2034930" cy="14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44" y="4378916"/>
            <a:ext cx="28799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253183" y="1592775"/>
            <a:ext cx="2086435" cy="198000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38119" y="4344863"/>
            <a:ext cx="1080000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82200" y="3595072"/>
            <a:ext cx="1080000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193267" y="3879542"/>
            <a:ext cx="1260000" cy="12600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685486" y="2068321"/>
            <a:ext cx="1080000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22902" y="1334649"/>
            <a:ext cx="1080000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05486" y="632944"/>
            <a:ext cx="1080000" cy="10800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1543" y="1080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Направления совместной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807" y="1971070"/>
            <a:ext cx="85425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Идеи для новых сервисов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Пилотирование сервисов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Внедрение новых сервисов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+mj-lt"/>
              </a:rPr>
              <a:t>Поддержка </a:t>
            </a:r>
            <a:r>
              <a:rPr lang="ru-RU" sz="2400" dirty="0" smtClean="0">
                <a:latin typeface="+mj-lt"/>
              </a:rPr>
              <a:t>клиентов при внедрении сервисов</a:t>
            </a:r>
            <a:endParaRPr lang="ru-RU" sz="2400" dirty="0">
              <a:latin typeface="+mj-lt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Взаимодействие с ИТ-филиалом ЦОКР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Предложения по формированию центров компетенций</a:t>
            </a: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3" b="95385" l="10000" r="100000">
                        <a14:foregroundMark x1="53231" y1="62769" x2="55769" y2="82000"/>
                        <a14:foregroundMark x1="64846" y1="80000" x2="99462" y2="80077"/>
                        <a14:foregroundMark x1="76385" y1="79077" x2="85154" y2="74615"/>
                        <a14:foregroundMark x1="69308" y1="71231" x2="99154" y2="66692"/>
                        <a14:foregroundMark x1="71231" y1="58846" x2="69769" y2="66615"/>
                        <a14:foregroundMark x1="57000" y1="52308" x2="98462" y2="52692"/>
                        <a14:foregroundMark x1="79769" y1="41692" x2="99154" y2="41846"/>
                        <a14:foregroundMark x1="80308" y1="35846" x2="83769" y2="29154"/>
                        <a14:foregroundMark x1="66692" y1="17462" x2="66308" y2="24462"/>
                        <a14:foregroundMark x1="64231" y1="4923" x2="63846" y2="11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01" y="794649"/>
            <a:ext cx="54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2599" y="3390154"/>
            <a:ext cx="5012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Спасибо за внимание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!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7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48090</TotalTime>
  <Words>297</Words>
  <Application>Microsoft Office PowerPoint</Application>
  <PresentationFormat>Широкоэкранный</PresentationFormat>
  <Paragraphs>116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Open Sans Condensed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Administrator</cp:lastModifiedBy>
  <cp:revision>1226</cp:revision>
  <cp:lastPrinted>2018-03-21T06:13:47Z</cp:lastPrinted>
  <dcterms:created xsi:type="dcterms:W3CDTF">2015-03-03T16:27:21Z</dcterms:created>
  <dcterms:modified xsi:type="dcterms:W3CDTF">2018-03-21T10:43:00Z</dcterms:modified>
</cp:coreProperties>
</file>