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drawings/drawing5.xml" ContentType="application/vnd.openxmlformats-officedocument.drawingml.chartshapes+xml"/>
  <Override PartName="/ppt/charts/chart10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401" r:id="rId2"/>
    <p:sldId id="394" r:id="rId3"/>
    <p:sldId id="404" r:id="rId4"/>
    <p:sldId id="405" r:id="rId5"/>
    <p:sldId id="400" r:id="rId6"/>
    <p:sldId id="403" r:id="rId7"/>
    <p:sldId id="402" r:id="rId8"/>
  </p:sldIdLst>
  <p:sldSz cx="12192000" cy="6858000"/>
  <p:notesSz cx="6794500" cy="99314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Шадрин Евгений Игоревич" initials="ШЕИ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ECFE4"/>
    <a:srgbClr val="8EBDDA"/>
    <a:srgbClr val="C1D9FF"/>
    <a:srgbClr val="DDFEFF"/>
    <a:srgbClr val="C6BEFE"/>
    <a:srgbClr val="AFA4FE"/>
    <a:srgbClr val="CCD3DE"/>
    <a:srgbClr val="44546A"/>
    <a:srgbClr val="9DC3E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Светлый стиль 2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091" autoAdjust="0"/>
    <p:restoredTop sz="96416" autoAdjust="0"/>
  </p:normalViewPr>
  <p:slideViewPr>
    <p:cSldViewPr snapToGrid="0">
      <p:cViewPr varScale="1">
        <p:scale>
          <a:sx n="98" d="100"/>
          <a:sy n="98" d="100"/>
        </p:scale>
        <p:origin x="-76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248113275481522"/>
          <c:y val="0.10439593251626707"/>
          <c:w val="0.5596658007180636"/>
          <c:h val="0.673417910756992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Выездные КМ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11708005620656542"/>
                  <c:y val="-5.515908336586675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4 673</a:t>
                    </a:r>
                    <a:r>
                      <a:rPr lang="ru-RU" dirty="0" smtClean="0"/>
                      <a:t> (93,2%)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942283433864508"/>
                  <c:y val="-9.295120880120870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6 639</a:t>
                    </a:r>
                    <a:r>
                      <a:rPr lang="ru-RU" dirty="0" smtClean="0"/>
                      <a:t> (80,5%)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ru-RU" sz="11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@</c:formatCode>
                <c:ptCount val="2"/>
                <c:pt idx="0">
                  <c:v>4673</c:v>
                </c:pt>
                <c:pt idx="1">
                  <c:v>6639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Камеральные КМ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0.11438328849810385"/>
                  <c:y val="5.5168020747725741E-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227</a:t>
                    </a:r>
                    <a:r>
                      <a:rPr lang="ru-RU" dirty="0" smtClean="0"/>
                      <a:t> (4,5%)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727390764125101"/>
                  <c:y val="-2.456967521960569E-3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621</a:t>
                    </a:r>
                    <a:r>
                      <a:rPr lang="ru-RU" dirty="0" smtClean="0"/>
                      <a:t> (7,5%)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 rtl="0">
                  <a:defRPr lang="ru-RU" sz="1100" b="0" i="0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 formatCode="@">
                  <c:v>227</c:v>
                </c:pt>
                <c:pt idx="1">
                  <c:v>621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Обследования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dLbl>
              <c:idx val="0"/>
              <c:layout>
                <c:manualLayout>
                  <c:x val="0.11269363148502176"/>
                  <c:y val="-5.5619764776234364E-2"/>
                </c:manualLayout>
              </c:layout>
              <c:tx>
                <c:rich>
                  <a:bodyPr/>
                  <a:lstStyle/>
                  <a:p>
                    <a:pPr algn="ctr" rtl="0">
                      <a:defRPr lang="ru-RU" sz="11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114</a:t>
                    </a:r>
                    <a:r>
                      <a:rPr lang="ru-RU" dirty="0" smtClean="0"/>
                      <a:t> (2,3%)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1539601807564813"/>
                  <c:y val="-6.2754232967482962E-2"/>
                </c:manualLayout>
              </c:layout>
              <c:tx>
                <c:rich>
                  <a:bodyPr/>
                  <a:lstStyle/>
                  <a:p>
                    <a:pPr algn="ctr">
                      <a:defRPr lang="ru-RU" sz="1100" b="0" i="0" u="none" strike="noStrike" kern="1200" baseline="0">
                        <a:solidFill>
                          <a:prstClr val="black"/>
                        </a:solidFill>
                        <a:latin typeface="+mn-lt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 smtClean="0"/>
                      <a:t>990</a:t>
                    </a:r>
                    <a:r>
                      <a:rPr lang="ru-RU" dirty="0" smtClean="0"/>
                      <a:t> (12%)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100" b="0">
                    <a:latin typeface="+mn-lt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Лист1!$D$2:$D$3</c:f>
              <c:numCache>
                <c:formatCode>@</c:formatCode>
                <c:ptCount val="2"/>
                <c:pt idx="0">
                  <c:v>114</c:v>
                </c:pt>
                <c:pt idx="1">
                  <c:v>990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0"/>
        <c:overlap val="100"/>
        <c:axId val="67325312"/>
        <c:axId val="67339392"/>
      </c:barChart>
      <c:catAx>
        <c:axId val="6732531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 algn="ctr">
              <a:defRPr lang="ru-RU" sz="11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7339392"/>
        <c:crosses val="autoZero"/>
        <c:auto val="1"/>
        <c:lblAlgn val="ctr"/>
        <c:lblOffset val="100"/>
        <c:noMultiLvlLbl val="0"/>
      </c:catAx>
      <c:valAx>
        <c:axId val="67339392"/>
        <c:scaling>
          <c:orientation val="minMax"/>
          <c:max val="8400"/>
          <c:min val="0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 algn="ctr">
              <a:defRPr lang="ru-RU" sz="1100" b="0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7325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863518239409032"/>
          <c:y val="0.11946435833051332"/>
          <c:w val="0.2201018171021325"/>
          <c:h val="0.58848260258577445"/>
        </c:manualLayout>
      </c:layout>
      <c:overlay val="0"/>
      <c:txPr>
        <a:bodyPr/>
        <a:lstStyle/>
        <a:p>
          <a:pPr>
            <a:defRPr sz="1200" baseline="0">
              <a:latin typeface="+mn-lt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2597366686476"/>
          <c:y val="7.9881475788822431E-2"/>
          <c:w val="0.41802593372593411"/>
          <c:h val="0.8402370484223551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13"/>
          <c:dPt>
            <c:idx val="0"/>
            <c:bubble3D val="0"/>
            <c:spPr>
              <a:solidFill>
                <a:srgbClr val="A9D18E"/>
              </a:solidFill>
            </c:spPr>
          </c:dPt>
          <c:dPt>
            <c:idx val="1"/>
            <c:bubble3D val="0"/>
            <c:spPr>
              <a:solidFill>
                <a:schemeClr val="accent6"/>
              </a:solidFill>
            </c:spPr>
          </c:dPt>
          <c:cat>
            <c:strRef>
              <c:f>Лист1!$A$2:$A$3</c:f>
              <c:strCache>
                <c:ptCount val="2"/>
                <c:pt idx="0">
                  <c:v>Предписания</c:v>
                </c:pt>
                <c:pt idx="1">
                  <c:v>Представления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14.8</c:v>
                </c:pt>
                <c:pt idx="1">
                  <c:v>572.4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cat>
            <c:strRef>
              <c:f>Лист1!$A$2:$A$3</c:f>
              <c:strCache>
                <c:ptCount val="2"/>
                <c:pt idx="0">
                  <c:v>Предписания</c:v>
                </c:pt>
                <c:pt idx="1">
                  <c:v>Представления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2.5204359673024528</c:v>
                </c:pt>
                <c:pt idx="1">
                  <c:v>97.479564032697553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0"/>
      </c:pieChart>
    </c:plotArea>
    <c:legend>
      <c:legendPos val="r"/>
      <c:layout>
        <c:manualLayout>
          <c:xMode val="edge"/>
          <c:yMode val="edge"/>
          <c:x val="0.58268996643577164"/>
          <c:y val="0.35699936932722709"/>
          <c:w val="0.31668065831984665"/>
          <c:h val="0.33683450925498659"/>
        </c:manualLayout>
      </c:layout>
      <c:overlay val="0"/>
      <c:txPr>
        <a:bodyPr/>
        <a:lstStyle/>
        <a:p>
          <a:pPr>
            <a:defRPr lang="ru-RU" sz="1050" b="1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solidFill>
                  <a:schemeClr val="accent5">
                    <a:lumMod val="50000"/>
                  </a:schemeClr>
                </a:solidFill>
                <a:latin typeface="+mn-lt"/>
              </a:defRPr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Объем проверенных</a:t>
            </a:r>
            <a:r>
              <a:rPr lang="ru-RU" sz="1400" baseline="0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средств в 2017 году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, млрд руб.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966181230665733"/>
          <c:y val="2.6049116330036075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831097473116333"/>
          <c:y val="0.24291722775486913"/>
          <c:w val="0.44820232523069259"/>
          <c:h val="0.62607363062384525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explosion val="5"/>
          <c:dPt>
            <c:idx val="0"/>
            <c:bubble3D val="0"/>
            <c:spPr>
              <a:solidFill>
                <a:srgbClr val="AECFE4"/>
              </a:solidFill>
            </c:spPr>
          </c:dPt>
          <c:dPt>
            <c:idx val="1"/>
            <c:bubble3D val="0"/>
            <c:spPr>
              <a:solidFill>
                <a:schemeClr val="accent4">
                  <a:lumMod val="40000"/>
                  <a:lumOff val="60000"/>
                </a:schemeClr>
              </a:solidFill>
            </c:spPr>
          </c:dPt>
          <c:dPt>
            <c:idx val="2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cat>
            <c:strRef>
              <c:f>Лист1!$A$2:$A$4</c:f>
              <c:strCache>
                <c:ptCount val="3"/>
                <c:pt idx="0">
                  <c:v> по средствам федерального бюджета и средствам, полученным из федерального бюджета</c:v>
                </c:pt>
                <c:pt idx="1">
                  <c:v>по средствам бюджетов государственных внебюджетных фондов Российской Федерации</c:v>
                </c:pt>
                <c:pt idx="2">
                  <c:v>иные средства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3662.3</c:v>
                </c:pt>
                <c:pt idx="1">
                  <c:v>89.1</c:v>
                </c:pt>
                <c:pt idx="2">
                  <c:v>374.9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egendEntry>
        <c:idx val="0"/>
        <c:txPr>
          <a:bodyPr/>
          <a:lstStyle/>
          <a:p>
            <a:pPr>
              <a:defRPr sz="900" b="0" baseline="0">
                <a:latin typeface="+mn-lt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900" b="0" baseline="0">
                <a:latin typeface="+mn-lt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900" b="0" baseline="0">
                <a:latin typeface="+mn-lt"/>
                <a:cs typeface="Times New Roman" panose="02020603050405020304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59925672981738065"/>
          <c:y val="0.20355420935891516"/>
          <c:w val="0.37346341800232896"/>
          <c:h val="0.79644582812475873"/>
        </c:manualLayout>
      </c:layout>
      <c:overlay val="0"/>
      <c:txPr>
        <a:bodyPr/>
        <a:lstStyle/>
        <a:p>
          <a:pPr>
            <a:defRPr sz="1200" b="0" baseline="0">
              <a:latin typeface="+mn-lt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001027533062504"/>
          <c:y val="0.2666657055583822"/>
          <c:w val="0.54494097013255294"/>
          <c:h val="0.595286678089790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проверенных средств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4358.8999999999996</c:v>
                </c:pt>
                <c:pt idx="1">
                  <c:v>3390.4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Выявленные нарушения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cat>
            <c:strRef>
              <c:f>Лист1!$A$2:$A$3</c:f>
              <c:strCache>
                <c:ptCount val="2"/>
                <c:pt idx="0">
                  <c:v>2016 год</c:v>
                </c:pt>
                <c:pt idx="1">
                  <c:v>2017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682</c:v>
                </c:pt>
                <c:pt idx="1">
                  <c:v>735.9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0"/>
        <c:overlap val="100"/>
        <c:axId val="75605120"/>
        <c:axId val="75606656"/>
      </c:barChart>
      <c:catAx>
        <c:axId val="75605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="0"/>
            </a:pPr>
            <a:endParaRPr lang="ru-RU"/>
          </a:p>
        </c:txPr>
        <c:crossAx val="75606656"/>
        <c:crosses val="autoZero"/>
        <c:auto val="1"/>
        <c:lblAlgn val="ctr"/>
        <c:lblOffset val="100"/>
        <c:noMultiLvlLbl val="0"/>
      </c:catAx>
      <c:valAx>
        <c:axId val="75606656"/>
        <c:scaling>
          <c:orientation val="minMax"/>
          <c:max val="510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0"/>
        <c:majorTickMark val="out"/>
        <c:minorTickMark val="none"/>
        <c:tickLblPos val="nextTo"/>
        <c:spPr>
          <a:ln>
            <a:solidFill>
              <a:schemeClr val="tx1"/>
            </a:solidFill>
          </a:ln>
        </c:spPr>
        <c:txPr>
          <a:bodyPr/>
          <a:lstStyle/>
          <a:p>
            <a:pPr>
              <a:defRPr sz="1100">
                <a:solidFill>
                  <a:schemeClr val="tx1"/>
                </a:solidFill>
              </a:defRPr>
            </a:pPr>
            <a:endParaRPr lang="ru-RU"/>
          </a:p>
        </c:txPr>
        <c:crossAx val="756051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525445184868998"/>
          <c:y val="0.23800405001654396"/>
          <c:w val="0.22200645461270921"/>
          <c:h val="0.52399154834192985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tx>
        <c:rich>
          <a:bodyPr/>
          <a:lstStyle/>
          <a:p>
            <a:pPr>
              <a:defRPr sz="1400">
                <a:solidFill>
                  <a:schemeClr val="accent5">
                    <a:lumMod val="50000"/>
                  </a:schemeClr>
                </a:solidFill>
              </a:defRPr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Доля нарушений в объеме проверенных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</a:rPr>
              <a:t>средств в 2017 году,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</a:rPr>
              <a:t>млрд руб.                                                                                                                                              </a:t>
            </a:r>
          </a:p>
        </c:rich>
      </c:tx>
      <c:layout>
        <c:manualLayout>
          <c:xMode val="edge"/>
          <c:yMode val="edge"/>
          <c:x val="0.19874518538124505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4116207063317865"/>
          <c:y val="0.23510677017776715"/>
          <c:w val="0.53314108261475224"/>
          <c:h val="0.70688377982555783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</c:spPr>
          <c:dPt>
            <c:idx val="0"/>
            <c:bubble3D val="0"/>
          </c:dPt>
          <c:dPt>
            <c:idx val="1"/>
            <c:bubble3D val="0"/>
            <c:explosion val="9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cat>
            <c:strRef>
              <c:f>Лист1!$A$2:$A$3</c:f>
              <c:strCache>
                <c:ptCount val="2"/>
                <c:pt idx="0">
                  <c:v>Объем проверенных средств</c:v>
                </c:pt>
                <c:pt idx="1">
                  <c:v>Выявленные нарушения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4126.3</c:v>
                </c:pt>
                <c:pt idx="1">
                  <c:v>735.9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>
        <c:manualLayout>
          <c:xMode val="edge"/>
          <c:yMode val="edge"/>
          <c:x val="0.6269509281411989"/>
          <c:y val="0.3272796849463363"/>
          <c:w val="0.34119757826557134"/>
          <c:h val="0.48095875325290727"/>
        </c:manualLayout>
      </c:layout>
      <c:overlay val="0"/>
      <c:txPr>
        <a:bodyPr/>
        <a:lstStyle/>
        <a:p>
          <a:pPr>
            <a:defRPr sz="1100">
              <a:latin typeface="+mn-lt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5.9611907610885112E-2"/>
          <c:y val="9.2816572034427808E-2"/>
          <c:w val="0.93054272144014272"/>
          <c:h val="0.508669096616332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Pt>
            <c:idx val="3"/>
            <c:invertIfNegative val="0"/>
            <c:bubble3D val="0"/>
          </c:dPt>
          <c:dPt>
            <c:idx val="4"/>
            <c:invertIfNegative val="0"/>
            <c:bubble3D val="0"/>
          </c:dPt>
          <c:dPt>
            <c:idx val="5"/>
            <c:invertIfNegative val="0"/>
            <c:bubble3D val="0"/>
          </c:dPt>
          <c:dPt>
            <c:idx val="6"/>
            <c:invertIfNegative val="0"/>
            <c:bubble3D val="0"/>
          </c:dPt>
          <c:dLbls>
            <c:dLbl>
              <c:idx val="0"/>
              <c:layout>
                <c:manualLayout>
                  <c:x val="-1.3880082133750731E-3"/>
                  <c:y val="-3.509896726864072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7291217185889374E-3"/>
                  <c:y val="-2.4015134995583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7.7282150229390622E-3"/>
                  <c:y val="-1.38390260965105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1917858366482027E-3"/>
                  <c:y val="-1.8867572585268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4.7671433465928106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Лист1!$A$2:$A$9</c:f>
              <c:strCache>
                <c:ptCount val="8"/>
                <c:pt idx="0">
                  <c:v>Нецелевое использование бюджетных средств</c:v>
                </c:pt>
                <c:pt idx="1">
                  <c:v>Неправомерное использование бюджетных средств</c:v>
                </c:pt>
                <c:pt idx="2">
                  <c:v>Неэффективное использование бюджетных средств</c:v>
                </c:pt>
                <c:pt idx="3">
                  <c:v>Несоблюдение порядка, целей и условий предоставления средств из бюджета (субсидий, инвестиций), предоставления кредитов и займов, обеспеченных государственными гарантиями</c:v>
                </c:pt>
                <c:pt idx="4">
                  <c:v>Нарушение процедур составления и исполнения бюджета, установленных бюджетным законодательством</c:v>
                </c:pt>
                <c:pt idx="5">
                  <c:v>Нарушения правил ведения бухгалтерского (бюджетного) учета и представления бухгалтерской (бюджетной) отчетности</c:v>
                </c:pt>
                <c:pt idx="6">
                  <c:v>Нарушения в сфере закупок </c:v>
                </c:pt>
                <c:pt idx="7">
                  <c:v>Прочие нарушения 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1.3</c:v>
                </c:pt>
                <c:pt idx="1">
                  <c:v>36.5</c:v>
                </c:pt>
                <c:pt idx="2">
                  <c:v>56.4</c:v>
                </c:pt>
                <c:pt idx="3">
                  <c:v>64.599999999999994</c:v>
                </c:pt>
                <c:pt idx="4">
                  <c:v>32</c:v>
                </c:pt>
                <c:pt idx="5">
                  <c:v>101.2</c:v>
                </c:pt>
                <c:pt idx="6">
                  <c:v>31.9</c:v>
                </c:pt>
                <c:pt idx="7">
                  <c:v>358.1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-2.096396953918726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5753575099446082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2.306036649310590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7671433465928106E-3"/>
                  <c:y val="-4.192793907837437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Нецелевое использование бюджетных средств</c:v>
                </c:pt>
                <c:pt idx="1">
                  <c:v>Неправомерное использование бюджетных средств</c:v>
                </c:pt>
                <c:pt idx="2">
                  <c:v>Неэффективное использование бюджетных средств</c:v>
                </c:pt>
                <c:pt idx="3">
                  <c:v>Несоблюдение порядка, целей и условий предоставления средств из бюджета (субсидий, инвестиций), предоставления кредитов и займов, обеспеченных государственными гарантиями</c:v>
                </c:pt>
                <c:pt idx="4">
                  <c:v>Нарушение процедур составления и исполнения бюджета, установленных бюджетным законодательством</c:v>
                </c:pt>
                <c:pt idx="5">
                  <c:v>Нарушения правил ведения бухгалтерского (бюджетного) учета и представления бухгалтерской (бюджетной) отчетности</c:v>
                </c:pt>
                <c:pt idx="6">
                  <c:v>Нарушения в сфере закупок </c:v>
                </c:pt>
                <c:pt idx="7">
                  <c:v>Прочие нарушения 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6.6</c:v>
                </c:pt>
                <c:pt idx="1">
                  <c:v>35.299999999999997</c:v>
                </c:pt>
                <c:pt idx="2">
                  <c:v>61.5</c:v>
                </c:pt>
                <c:pt idx="3">
                  <c:v>155.5</c:v>
                </c:pt>
                <c:pt idx="4">
                  <c:v>52.6</c:v>
                </c:pt>
                <c:pt idx="5">
                  <c:v>176.4</c:v>
                </c:pt>
                <c:pt idx="6">
                  <c:v>29.2</c:v>
                </c:pt>
                <c:pt idx="7">
                  <c:v>218.8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77275520"/>
        <c:axId val="77278208"/>
      </c:barChart>
      <c:catAx>
        <c:axId val="77275520"/>
        <c:scaling>
          <c:orientation val="minMax"/>
        </c:scaling>
        <c:delete val="0"/>
        <c:axPos val="b"/>
        <c:majorTickMark val="out"/>
        <c:minorTickMark val="none"/>
        <c:tickLblPos val="low"/>
        <c:txPr>
          <a:bodyPr rot="0" vert="horz"/>
          <a:lstStyle/>
          <a:p>
            <a:pPr>
              <a:defRPr sz="1000"/>
            </a:pPr>
            <a:endParaRPr lang="ru-RU"/>
          </a:p>
        </c:txPr>
        <c:crossAx val="77278208"/>
        <c:crosses val="autoZero"/>
        <c:auto val="0"/>
        <c:lblAlgn val="ctr"/>
        <c:lblOffset val="100"/>
        <c:noMultiLvlLbl val="0"/>
      </c:catAx>
      <c:valAx>
        <c:axId val="77278208"/>
        <c:scaling>
          <c:orientation val="minMax"/>
          <c:max val="370"/>
          <c:min val="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noFill/>
        </c:spPr>
        <c:txPr>
          <a:bodyPr/>
          <a:lstStyle/>
          <a:p>
            <a:pPr>
              <a:defRPr sz="1200" baseline="0"/>
            </a:pPr>
            <a:endParaRPr lang="ru-RU"/>
          </a:p>
        </c:txPr>
        <c:crossAx val="77275520"/>
        <c:crosses val="autoZero"/>
        <c:crossBetween val="between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12037665687556733"/>
          <c:y val="0.79296990613919105"/>
          <c:w val="0.16097010241006313"/>
          <c:h val="5.818591013257977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9417808125290712"/>
          <c:y val="6.4290010509921114E-2"/>
          <c:w val="0.36522091553678332"/>
          <c:h val="0.5060672634951185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0577F5"/>
              </a:solidFill>
            </c:spPr>
          </c:dPt>
          <c:dPt>
            <c:idx val="1"/>
            <c:bubble3D val="0"/>
            <c:spPr>
              <a:solidFill>
                <a:srgbClr val="0454AC"/>
              </a:solidFill>
            </c:spPr>
          </c:dPt>
          <c:dPt>
            <c:idx val="2"/>
            <c:bubble3D val="0"/>
            <c:spPr>
              <a:solidFill>
                <a:srgbClr val="63ACFD"/>
              </a:solidFill>
            </c:spPr>
          </c:dPt>
          <c:dPt>
            <c:idx val="3"/>
            <c:bubble3D val="0"/>
            <c:spPr>
              <a:solidFill>
                <a:srgbClr val="BEDCFE"/>
              </a:solidFill>
            </c:spPr>
          </c:dPt>
          <c:dPt>
            <c:idx val="4"/>
            <c:bubble3D val="0"/>
            <c:spPr>
              <a:solidFill>
                <a:srgbClr val="02264E"/>
              </a:solidFill>
            </c:spPr>
          </c:dPt>
          <c:dLbls>
            <c:dLbl>
              <c:idx val="0"/>
              <c:delete val="1"/>
            </c:dLbl>
            <c:dLbl>
              <c:idx val="1"/>
              <c:layout>
                <c:manualLayout>
                  <c:x val="4.3521032416541441E-2"/>
                  <c:y val="-7.638781608904309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0,09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 </c:separator>
            </c:dLbl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-2.3211689437962854E-2"/>
                  <c:y val="-8.6280121054031128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0,02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1"/>
              <c:showBubbleSize val="0"/>
              <c:separator> </c:separator>
            </c:dLbl>
            <c:txPr>
              <a:bodyPr/>
              <a:lstStyle/>
              <a:p>
                <a:pPr>
                  <a:defRPr lang="ru-RU" sz="1200" b="1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1"/>
            <c:showBubbleSize val="0"/>
            <c:separator>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По предписаниям</c:v>
                </c:pt>
                <c:pt idx="1">
                  <c:v>По представлениям</c:v>
                </c:pt>
                <c:pt idx="2">
                  <c:v>Посредством бюджетных мер принуждения</c:v>
                </c:pt>
                <c:pt idx="3">
                  <c:v>Возвращено объектами контроля в добровольном порядке</c:v>
                </c:pt>
                <c:pt idx="4">
                  <c:v>Взыскано административных штрафов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1.1000000000000001</c:v>
                </c:pt>
                <c:pt idx="1">
                  <c:v>0.23</c:v>
                </c:pt>
                <c:pt idx="2">
                  <c:v>7.7</c:v>
                </c:pt>
                <c:pt idx="3">
                  <c:v>25</c:v>
                </c:pt>
                <c:pt idx="4">
                  <c:v>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b"/>
      <c:layout>
        <c:manualLayout>
          <c:xMode val="edge"/>
          <c:yMode val="edge"/>
          <c:x val="0.11756582139785998"/>
          <c:y val="0.57872089195041354"/>
          <c:w val="0.70393827213518945"/>
          <c:h val="0.41725874666025098"/>
        </c:manualLayout>
      </c:layout>
      <c:overlay val="0"/>
      <c:txPr>
        <a:bodyPr/>
        <a:lstStyle/>
        <a:p>
          <a:pPr>
            <a:defRPr sz="9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9198461609802046"/>
          <c:y val="0.12645431950317251"/>
          <c:w val="0.37990095880547453"/>
          <c:h val="0.63316820463314971"/>
        </c:manualLayout>
      </c:layout>
      <c:doughnutChart>
        <c:varyColors val="1"/>
        <c:ser>
          <c:idx val="0"/>
          <c:order val="0"/>
          <c:dPt>
            <c:idx val="0"/>
            <c:bubble3D val="0"/>
            <c:explosion val="5"/>
            <c:spPr>
              <a:solidFill>
                <a:srgbClr val="5881CC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BDEFFF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1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Лист1!$D$34:$D$36</c:f>
              <c:strCache>
                <c:ptCount val="3"/>
                <c:pt idx="0">
                  <c:v>306.4</c:v>
                </c:pt>
                <c:pt idx="1">
                  <c:v>306.7</c:v>
                </c:pt>
                <c:pt idx="2">
                  <c:v>306.8</c:v>
                </c:pt>
              </c:strCache>
            </c:strRef>
          </c:cat>
          <c:val>
            <c:numRef>
              <c:f>Лист1!$E$34:$E$36</c:f>
              <c:numCache>
                <c:formatCode>General</c:formatCode>
                <c:ptCount val="3"/>
                <c:pt idx="0">
                  <c:v>59</c:v>
                </c:pt>
                <c:pt idx="1">
                  <c:v>5</c:v>
                </c:pt>
                <c:pt idx="2">
                  <c:v>241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10"/>
        <c:holeSize val="4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146410787962685"/>
          <c:y val="0.76194630598815971"/>
          <c:w val="0.6969662055421989"/>
          <c:h val="0.106106372120151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1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471102150537635"/>
          <c:y val="8.7986417455503479E-2"/>
          <c:w val="0.42905839307048982"/>
          <c:h val="0.71509732178414975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rgbClr val="D9F7C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Лист1!$D$55:$D$57</c:f>
              <c:strCache>
                <c:ptCount val="3"/>
                <c:pt idx="0">
                  <c:v>306.4</c:v>
                </c:pt>
                <c:pt idx="1">
                  <c:v>306.7</c:v>
                </c:pt>
                <c:pt idx="2">
                  <c:v>306.8</c:v>
                </c:pt>
              </c:strCache>
            </c:strRef>
          </c:cat>
          <c:val>
            <c:numRef>
              <c:f>Лист1!$E$55:$E$57</c:f>
              <c:numCache>
                <c:formatCode>General</c:formatCode>
                <c:ptCount val="3"/>
                <c:pt idx="0">
                  <c:v>1.85</c:v>
                </c:pt>
                <c:pt idx="1">
                  <c:v>19.78</c:v>
                </c:pt>
                <c:pt idx="2">
                  <c:v>4.93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0"/>
        <c:holeSize val="4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080168412829702"/>
          <c:y val="0.84460967895107675"/>
          <c:w val="0.63149009741751683"/>
          <c:h val="0.14355585424133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1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explosion val="15"/>
            <c:spPr>
              <a:solidFill>
                <a:srgbClr val="BEDCFE"/>
              </a:solidFill>
            </c:spPr>
          </c:dPt>
          <c:dPt>
            <c:idx val="1"/>
            <c:bubble3D val="0"/>
            <c:spPr>
              <a:solidFill>
                <a:srgbClr val="7093D2"/>
              </a:solidFill>
            </c:spPr>
          </c:dPt>
          <c:dPt>
            <c:idx val="3"/>
            <c:bubble3D val="0"/>
            <c:explosion val="10"/>
          </c:dPt>
          <c:cat>
            <c:strRef>
              <c:f>Лист1!$A$2:$A$3</c:f>
              <c:strCache>
                <c:ptCount val="2"/>
                <c:pt idx="0">
                  <c:v>Предписания</c:v>
                </c:pt>
                <c:pt idx="1">
                  <c:v>Представления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1011</c:v>
                </c:pt>
                <c:pt idx="1">
                  <c:v>3561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>
        <c:manualLayout>
          <c:xMode val="edge"/>
          <c:yMode val="edge"/>
          <c:x val="0.58461018846499391"/>
          <c:y val="0.34244016795054405"/>
          <c:w val="0.34462024356371523"/>
          <c:h val="0.44998984491256666"/>
        </c:manualLayout>
      </c:layout>
      <c:overlay val="0"/>
      <c:txPr>
        <a:bodyPr/>
        <a:lstStyle/>
        <a:p>
          <a:pPr>
            <a:defRPr lang="ru-RU" sz="1050" b="1" i="0" u="none" strike="noStrike" kern="120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0.21509</cdr:x>
      <cdr:y>0.23745</cdr:y>
    </cdr:from>
    <cdr:to>
      <cdr:x>0.27359</cdr:x>
      <cdr:y>0.35833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454649" y="584499"/>
          <a:ext cx="395631" cy="29756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>
              <a:cs typeface="Times New Roman" panose="02020603050405020304" pitchFamily="18" charset="0"/>
            </a:rPr>
            <a:t>5</a:t>
          </a:r>
          <a:r>
            <a:rPr lang="en-US" sz="1600" b="1" dirty="0" smtClean="0">
              <a:cs typeface="Times New Roman" panose="02020603050405020304" pitchFamily="18" charset="0"/>
            </a:rPr>
            <a:t> </a:t>
          </a:r>
          <a:r>
            <a:rPr lang="ru-RU" sz="1600" b="1" dirty="0" smtClean="0">
              <a:cs typeface="Times New Roman" panose="02020603050405020304" pitchFamily="18" charset="0"/>
            </a:rPr>
            <a:t>014</a:t>
          </a:r>
          <a:endParaRPr lang="ru-RU" sz="1600" b="1" dirty="0"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0.50042</cdr:x>
      <cdr:y>0</cdr:y>
    </cdr:from>
    <cdr:to>
      <cdr:x>0.55892</cdr:x>
      <cdr:y>0.08957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3384294" y="0"/>
          <a:ext cx="395630" cy="2204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>
              <a:cs typeface="Times New Roman" panose="02020603050405020304" pitchFamily="18" charset="0"/>
            </a:rPr>
            <a:t>8</a:t>
          </a:r>
          <a:r>
            <a:rPr lang="en-US" sz="1600" b="1" dirty="0" smtClean="0">
              <a:cs typeface="Times New Roman" panose="02020603050405020304" pitchFamily="18" charset="0"/>
            </a:rPr>
            <a:t> </a:t>
          </a:r>
          <a:r>
            <a:rPr lang="ru-RU" sz="1600" b="1" dirty="0" smtClean="0">
              <a:cs typeface="Times New Roman" panose="02020603050405020304" pitchFamily="18" charset="0"/>
            </a:rPr>
            <a:t>250</a:t>
          </a:r>
          <a:endParaRPr lang="ru-RU" sz="1600" b="1" dirty="0"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0.30805</cdr:x>
      <cdr:y>0.39451</cdr:y>
    </cdr:from>
    <cdr:to>
      <cdr:x>0.32965</cdr:x>
      <cdr:y>0.3958</cdr:y>
    </cdr:to>
    <cdr:cxnSp macro="">
      <cdr:nvCxnSpPr>
        <cdr:cNvPr id="5" name="Прямая соединительная линия 4"/>
        <cdr:cNvCxnSpPr/>
      </cdr:nvCxnSpPr>
      <cdr:spPr>
        <a:xfrm xmlns:a="http://schemas.openxmlformats.org/drawingml/2006/main" flipH="1">
          <a:off x="2083334" y="971115"/>
          <a:ext cx="146049" cy="3175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0.58739</cdr:x>
      <cdr:y>0.10301</cdr:y>
    </cdr:from>
    <cdr:to>
      <cdr:x>0.6118</cdr:x>
      <cdr:y>0.15718</cdr:y>
    </cdr:to>
    <cdr:cxnSp macro="">
      <cdr:nvCxnSpPr>
        <cdr:cNvPr id="11" name="Прямая соединительная линия 10"/>
        <cdr:cNvCxnSpPr/>
      </cdr:nvCxnSpPr>
      <cdr:spPr>
        <a:xfrm xmlns:a="http://schemas.openxmlformats.org/drawingml/2006/main" flipV="1">
          <a:off x="3972458" y="253565"/>
          <a:ext cx="165100" cy="133351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0.58692</cdr:x>
      <cdr:y>0.22167</cdr:y>
    </cdr:from>
    <cdr:to>
      <cdr:x>0.60711</cdr:x>
      <cdr:y>0.22167</cdr:y>
    </cdr:to>
    <cdr:cxnSp macro="">
      <cdr:nvCxnSpPr>
        <cdr:cNvPr id="16" name="Прямая соединительная линия 15"/>
        <cdr:cNvCxnSpPr/>
      </cdr:nvCxnSpPr>
      <cdr:spPr>
        <a:xfrm xmlns:a="http://schemas.openxmlformats.org/drawingml/2006/main">
          <a:off x="3969283" y="545665"/>
          <a:ext cx="136525" cy="0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0.30793</cdr:x>
      <cdr:y>0.33518</cdr:y>
    </cdr:from>
    <cdr:to>
      <cdr:x>0.32777</cdr:x>
      <cdr:y>0.37867</cdr:y>
    </cdr:to>
    <cdr:cxnSp macro="">
      <cdr:nvCxnSpPr>
        <cdr:cNvPr id="22" name="Прямая соединительная линия 21"/>
        <cdr:cNvCxnSpPr/>
      </cdr:nvCxnSpPr>
      <cdr:spPr>
        <a:xfrm xmlns:a="http://schemas.openxmlformats.org/drawingml/2006/main" flipH="1">
          <a:off x="2082494" y="825065"/>
          <a:ext cx="134189" cy="107057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0.22323</cdr:x>
      <cdr:y>0.5064</cdr:y>
    </cdr:from>
    <cdr:to>
      <cdr:x>0.3904</cdr:x>
      <cdr:y>0.6257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931110" y="1512129"/>
          <a:ext cx="697274" cy="3562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latin typeface="+mn-lt"/>
              <a:cs typeface="Times New Roman" panose="02020603050405020304" pitchFamily="18" charset="0"/>
            </a:rPr>
            <a:t>4 126,3</a:t>
          </a:r>
          <a:endParaRPr lang="ru-RU" sz="2000" b="1" dirty="0">
            <a:latin typeface="+mn-lt"/>
            <a:cs typeface="Times New Roman" panose="02020603050405020304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0.20782</cdr:x>
      <cdr:y>0.15119</cdr:y>
    </cdr:from>
    <cdr:to>
      <cdr:x>0.27577</cdr:x>
      <cdr:y>0.24765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82110" y="429964"/>
          <a:ext cx="484595" cy="27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600" b="1" dirty="0" smtClean="0"/>
            <a:t>5 040,9</a:t>
          </a:r>
          <a:endParaRPr lang="ru-RU" sz="1600" b="1" dirty="0"/>
        </a:p>
      </cdr:txBody>
    </cdr:sp>
  </cdr:relSizeAnchor>
  <cdr:relSizeAnchor xmlns:cdr="http://schemas.openxmlformats.org/drawingml/2006/chartDrawing">
    <cdr:from>
      <cdr:x>0.48673</cdr:x>
      <cdr:y>0.26224</cdr:y>
    </cdr:from>
    <cdr:to>
      <cdr:x>0.55468</cdr:x>
      <cdr:y>0.3587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3471191" y="745789"/>
          <a:ext cx="484595" cy="2743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600" b="1" dirty="0" smtClean="0"/>
            <a:t>4</a:t>
          </a:r>
          <a:r>
            <a:rPr lang="en-US" sz="1600" b="1" dirty="0" smtClean="0"/>
            <a:t> </a:t>
          </a:r>
          <a:r>
            <a:rPr lang="ru-RU" sz="1600" b="1" dirty="0" smtClean="0"/>
            <a:t>126,3</a:t>
          </a:r>
          <a:endParaRPr lang="ru-RU" sz="1600" b="1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0.67257</cdr:x>
      <cdr:y>0.20253</cdr:y>
    </cdr:from>
    <cdr:to>
      <cdr:x>0.78494</cdr:x>
      <cdr:y>0.36327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472608" y="115212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0.44268</cdr:x>
      <cdr:y>0.01432</cdr:y>
    </cdr:from>
    <cdr:to>
      <cdr:x>0.84627</cdr:x>
      <cdr:y>0.19478</cdr:y>
    </cdr:to>
    <cdr:sp macro="" textlink="">
      <cdr:nvSpPr>
        <cdr:cNvPr id="2" name="Объект 2"/>
        <cdr:cNvSpPr txBox="1">
          <a:spLocks xmlns:a="http://schemas.openxmlformats.org/drawingml/2006/main"/>
        </cdr:cNvSpPr>
      </cdr:nvSpPr>
      <cdr:spPr bwMode="auto">
        <a:xfrm xmlns:a="http://schemas.openxmlformats.org/drawingml/2006/main">
          <a:off x="1429949" y="21574"/>
          <a:ext cx="1303677" cy="2718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pPr marL="0" indent="0" algn="ctr">
            <a:buFont typeface="Arial" charset="0"/>
            <a:buNone/>
          </a:pPr>
          <a:r>
            <a:rPr lang="ru-RU" sz="1600" b="1" dirty="0" smtClean="0"/>
            <a:t>1 011 (22%)</a:t>
          </a:r>
          <a:endParaRPr lang="ru-RU" sz="1600" b="1" dirty="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763CD111-65C8-475B-B6C7-AAF85F5C3C94}" type="datetimeFigureOut">
              <a:rPr lang="ru-RU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19100" y="1241425"/>
            <a:ext cx="5956300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9486"/>
            <a:ext cx="5435600" cy="391048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33108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8645" y="9433108"/>
            <a:ext cx="2944283" cy="498294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B4AC1A4-BB57-4C9B-9FA2-470B6FFAB77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88143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>
              <a:solidFill>
                <a:srgbClr val="FF0000"/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4AC1A4-BB57-4C9B-9FA2-470B6FFAB773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8487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DB2AB-9D13-462F-A322-3CEAA4712A4A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0342C-0C9F-4E41-A8AC-7650CAEA5C2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4BCB1-09D9-4DB8-B2AB-C52FBC944421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A38CB-77D7-4D17-B4B0-6266D925BDA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13267-A481-4003-BA84-936B3AF08573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DDE2AD-89BB-478C-B7B8-735FE8F4CEF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49759-E258-42FF-96F1-562F804320D0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075C6-3FCA-44D6-AF79-67455D1720D9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156F5-F1D0-44C1-8C08-BAEADEBDDD8C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EEF523-7AFA-4ABB-9867-AEC8F1EACCC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B41BB1-B39C-4D92-86F7-BAFE3611A436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29A394-E902-43BA-87A4-D38030AE9BB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2F537-8A48-466A-9227-1E72C2044244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1716B-40CE-4117-AB71-E7342CDD3AF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203B8-0E03-49FD-8C90-517A26D58C83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88C822-AF92-48F8-AB3F-102CFC42D5C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9CDBB-1DD0-41FB-8B32-9F0B2C59FCEE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E8ACC-6DF2-4ECD-9470-6D361C26CF2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6E0358-E622-446E-8C5B-0F4992D86C02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B6C9E0-E23D-4244-8F91-D0C70BB06EFC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2DDE5-064F-40FC-8B55-419B89A8915D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689315-0A05-4AEB-86D6-80634A688727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1FC44FC-1350-4C06-BCA8-6C970457F05F}" type="datetime1">
              <a:rPr lang="ru-RU" smtClean="0"/>
              <a:pPr>
                <a:defRPr/>
              </a:pPr>
              <a:t>20.03.2018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D4774A31-8BB6-42C2-AA1C-A27350893D2E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chart" Target="../charts/chart4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533401" y="2634940"/>
            <a:ext cx="1097238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ru-RU" sz="2000" b="1" dirty="0" smtClean="0">
                <a:solidFill>
                  <a:srgbClr val="1468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ПОЛНОМОЧИЙ ФЕДЕРАЛЬНОГО КАЗНАЧЕЙСТВА </a:t>
            </a:r>
            <a:br>
              <a:rPr lang="ru-RU" sz="2000" b="1" dirty="0" smtClean="0">
                <a:solidFill>
                  <a:srgbClr val="1468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1468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ОСУЩЕСТВЛЕНИЮ КОНТРОЛЯ В ФИНАНСОВО-БЮДЖЕТНОЙ СФЕРЕ </a:t>
            </a:r>
            <a:br>
              <a:rPr lang="ru-RU" sz="2000" b="1" dirty="0" smtClean="0">
                <a:solidFill>
                  <a:srgbClr val="1468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rgbClr val="1468A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2017 ГОДУ</a:t>
            </a:r>
            <a:endParaRPr lang="ru-RU" sz="2000" b="1" dirty="0">
              <a:solidFill>
                <a:srgbClr val="1468A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endParaRPr lang="ru-RU" sz="2000" b="1" dirty="0">
              <a:solidFill>
                <a:srgbClr val="1468A4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5451360" y="6024452"/>
            <a:ext cx="158674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ru-RU" spc="5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Москва, </a:t>
            </a:r>
            <a:r>
              <a:rPr lang="ru-RU" spc="5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</a:t>
            </a:r>
            <a:endParaRPr lang="ru-RU" spc="5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6" name="Группа 15"/>
          <p:cNvGrpSpPr/>
          <p:nvPr/>
        </p:nvGrpSpPr>
        <p:grpSpPr>
          <a:xfrm>
            <a:off x="6912981" y="4511785"/>
            <a:ext cx="4983507" cy="1276746"/>
            <a:chOff x="3548825" y="4737026"/>
            <a:chExt cx="4983507" cy="1172445"/>
          </a:xfrm>
        </p:grpSpPr>
        <p:sp>
          <p:nvSpPr>
            <p:cNvPr id="17" name="TextBox 3"/>
            <p:cNvSpPr txBox="1">
              <a:spLocks noChangeArrowheads="1"/>
            </p:cNvSpPr>
            <p:nvPr/>
          </p:nvSpPr>
          <p:spPr bwMode="auto">
            <a:xfrm>
              <a:off x="3548825" y="4737026"/>
              <a:ext cx="4983507" cy="5935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itchFamily="34" charset="0"/>
                  <a:cs typeface="Arial" charset="0"/>
                </a:defRPr>
              </a:lvl9pPr>
            </a:lstStyle>
            <a:p>
              <a:pPr algn="ctr" eaLnBrk="1" hangingPunct="1"/>
              <a:r>
                <a:rPr lang="ru-RU" spc="5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Заместитель руководителя </a:t>
              </a:r>
            </a:p>
            <a:p>
              <a:pPr algn="ctr" eaLnBrk="1" hangingPunct="1"/>
              <a:r>
                <a:rPr lang="ru-RU" spc="51" dirty="0" smtClean="0">
                  <a:solidFill>
                    <a:schemeClr val="bg2">
                      <a:lumMod val="2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Федерального казначейства</a:t>
              </a:r>
              <a:endParaRPr lang="ru-RU" spc="5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994150" y="5570311"/>
              <a:ext cx="4255911" cy="339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b="1" spc="51" dirty="0" smtClean="0">
                  <a:solidFill>
                    <a:srgbClr val="1C1C1C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Исаев Эли Абубакарович</a:t>
              </a:r>
              <a:endParaRPr lang="ru-RU" b="1" spc="51" dirty="0">
                <a:solidFill>
                  <a:srgbClr val="1C1C1C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863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1" name="TextBox 1"/>
          <p:cNvSpPr txBox="1">
            <a:spLocks noChangeArrowheads="1"/>
          </p:cNvSpPr>
          <p:nvPr/>
        </p:nvSpPr>
        <p:spPr bwMode="auto">
          <a:xfrm>
            <a:off x="5477932" y="461433"/>
            <a:ext cx="6714067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1pPr>
          </a:lstStyle>
          <a:p>
            <a:r>
              <a:rPr lang="ru-RU" dirty="0"/>
              <a:t>Совершенствование контроля в финансово-бюджетной сфере </a:t>
            </a:r>
            <a:endParaRPr lang="ru-RU" altLang="ru-RU" dirty="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66700" y="1574800"/>
            <a:ext cx="5867400" cy="425451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sz="2100" b="1" dirty="0">
                <a:solidFill>
                  <a:schemeClr val="accent5">
                    <a:lumMod val="50000"/>
                  </a:schemeClr>
                </a:solidFill>
              </a:rPr>
              <a:t>Развитие правовой базы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73801" y="1574800"/>
            <a:ext cx="5753100" cy="425451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r>
              <a:rPr lang="ru-RU" sz="2100" b="1" dirty="0">
                <a:solidFill>
                  <a:schemeClr val="accent5">
                    <a:lumMod val="50000"/>
                  </a:schemeClr>
                </a:solidFill>
              </a:rPr>
              <a:t>Развитие методологической базы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863851" y="2000251"/>
            <a:ext cx="469900" cy="55668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Стрелка вниз 11"/>
          <p:cNvSpPr/>
          <p:nvPr/>
        </p:nvSpPr>
        <p:spPr>
          <a:xfrm>
            <a:off x="9010651" y="2008717"/>
            <a:ext cx="469900" cy="5482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17" tIns="60958" rIns="121917" bIns="60958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273800" y="2556934"/>
            <a:ext cx="5918200" cy="3816351"/>
          </a:xfrm>
          <a:prstGeom prst="rect">
            <a:avLst/>
          </a:prstGeom>
          <a:noFill/>
        </p:spPr>
        <p:txBody>
          <a:bodyPr lIns="121917" tIns="60958" rIns="121917" bIns="60958">
            <a:spAutoFit/>
          </a:bodyPr>
          <a:lstStyle/>
          <a:p>
            <a:pPr indent="241294" algn="just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/>
              <a:t>Порядок привлечения должностных лиц управлений Федерального казначейства по субъектам РФ к участию в КМ (утвержден 28.08.2017)</a:t>
            </a:r>
          </a:p>
          <a:p>
            <a:pPr indent="241294" algn="just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/>
              <a:t>Методические рекомендации по осуществлению Федеральным казначейством контроля за планированием, обоснованием бюджетных ассигнований, выделенных </a:t>
            </a:r>
            <a:br>
              <a:rPr lang="ru-RU" sz="1600" dirty="0"/>
            </a:br>
            <a:r>
              <a:rPr lang="ru-RU" sz="1600" dirty="0"/>
              <a:t>на научно-исследовательские и опытно-конструкторские работы (утверждены 29.12.2017)</a:t>
            </a:r>
          </a:p>
          <a:p>
            <a:pPr indent="241294" algn="just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/>
              <a:t>Перечень актов, содержащих обязательные требования (размещен на официальном сайте Федерального казначейства </a:t>
            </a:r>
            <a:br>
              <a:rPr lang="ru-RU" sz="1600" dirty="0"/>
            </a:br>
            <a:r>
              <a:rPr lang="ru-RU" sz="1600" dirty="0"/>
              <a:t>в сети «Интернет»)</a:t>
            </a:r>
          </a:p>
          <a:p>
            <a:pPr marL="228594" indent="-228594" algn="just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/>
              <a:t>Организация деятельности Совета по вопросам ВГФК</a:t>
            </a:r>
          </a:p>
          <a:p>
            <a:pPr marL="228594" indent="-228594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endParaRPr lang="ru-RU" sz="1600" dirty="0"/>
          </a:p>
          <a:p>
            <a:pPr>
              <a:buClr>
                <a:srgbClr val="0070C0"/>
              </a:buClr>
              <a:defRPr/>
            </a:pPr>
            <a:endParaRPr lang="ru-RU" sz="1600" dirty="0"/>
          </a:p>
          <a:p>
            <a:pPr>
              <a:buClr>
                <a:srgbClr val="0070C0"/>
              </a:buClr>
              <a:defRPr/>
            </a:pPr>
            <a:endParaRPr lang="ru-RU" sz="1600" dirty="0"/>
          </a:p>
        </p:txBody>
      </p:sp>
      <p:sp>
        <p:nvSpPr>
          <p:cNvPr id="15" name="TextBox 14"/>
          <p:cNvSpPr txBox="1"/>
          <p:nvPr/>
        </p:nvSpPr>
        <p:spPr>
          <a:xfrm>
            <a:off x="266700" y="2556933"/>
            <a:ext cx="5867400" cy="3354760"/>
          </a:xfrm>
          <a:prstGeom prst="rect">
            <a:avLst/>
          </a:prstGeom>
          <a:noFill/>
        </p:spPr>
        <p:txBody>
          <a:bodyPr lIns="121917" tIns="60958" rIns="121917" bIns="60958">
            <a:spAutoFit/>
          </a:bodyPr>
          <a:lstStyle/>
          <a:p>
            <a:pPr indent="241294" algn="just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/>
              <a:t>Классификатор нарушений (рисков), выявляемых Федеральным казначейством в ходе осуществления контроля в финансово-бюджетной сфере (утвержден 19.12.2017)</a:t>
            </a:r>
          </a:p>
          <a:p>
            <a:pPr indent="241294" algn="just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 smtClean="0"/>
              <a:t>Стандарт внутренней </a:t>
            </a:r>
            <a:r>
              <a:rPr lang="ru-RU" sz="1600" dirty="0"/>
              <a:t>организации КМ </a:t>
            </a:r>
            <a:r>
              <a:rPr lang="ru-RU" sz="1600" dirty="0" smtClean="0"/>
              <a:t>(общие требования) (приказ </a:t>
            </a:r>
            <a:r>
              <a:rPr lang="ru-RU" sz="1600" dirty="0"/>
              <a:t>от 01.03.2017 № 39)</a:t>
            </a:r>
          </a:p>
          <a:p>
            <a:pPr indent="241294" algn="just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/>
              <a:t>Стандарт </a:t>
            </a:r>
            <a:r>
              <a:rPr lang="ru-RU" sz="1600" dirty="0" smtClean="0"/>
              <a:t>осуществления </a:t>
            </a:r>
            <a:r>
              <a:rPr lang="ru-RU" sz="1600" dirty="0"/>
              <a:t>ВГФК в сфере бюджетных правоотношений (приказ от 29.12.2017 № 385)</a:t>
            </a:r>
          </a:p>
          <a:p>
            <a:pPr indent="241294" algn="just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/>
              <a:t>Правила присвоения идентификаторов КМ (приказ </a:t>
            </a:r>
            <a:br>
              <a:rPr lang="ru-RU" sz="1600" dirty="0"/>
            </a:br>
            <a:r>
              <a:rPr lang="ru-RU" sz="1600" dirty="0"/>
              <a:t>от 31.12.2017 № 15)</a:t>
            </a:r>
          </a:p>
          <a:p>
            <a:pPr indent="241294" algn="just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ru-RU" sz="1600" dirty="0"/>
              <a:t>Порядок обобщения и анализа правоприменительной практики (приказ от 20.07.2017 № 178</a:t>
            </a:r>
            <a:r>
              <a:rPr lang="ru-RU" sz="1600" dirty="0" smtClean="0"/>
              <a:t>) </a:t>
            </a:r>
          </a:p>
          <a:p>
            <a:pPr marL="228594" indent="-228594"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endParaRPr lang="ru-RU" sz="1600" dirty="0"/>
          </a:p>
          <a:p>
            <a:pPr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34500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397860838"/>
              </p:ext>
            </p:extLst>
          </p:nvPr>
        </p:nvGraphicFramePr>
        <p:xfrm>
          <a:off x="443967" y="1464110"/>
          <a:ext cx="6762911" cy="24615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78839" y="1102472"/>
            <a:ext cx="44755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Количество КМ проведенных в 2016 и 2017 годах, ед.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5061439" y="461433"/>
            <a:ext cx="7130561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1pPr>
          </a:lstStyle>
          <a:p>
            <a:r>
              <a:rPr lang="ru-RU" dirty="0" smtClean="0"/>
              <a:t>Основные показатели по контролю </a:t>
            </a:r>
            <a:r>
              <a:rPr lang="ru-RU" dirty="0"/>
              <a:t>в финансово-бюджетной сфере </a:t>
            </a:r>
            <a:endParaRPr lang="ru-RU" altLang="ru-RU" dirty="0"/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83346656"/>
              </p:ext>
            </p:extLst>
          </p:nvPr>
        </p:nvGraphicFramePr>
        <p:xfrm>
          <a:off x="7305039" y="964195"/>
          <a:ext cx="4171027" cy="2986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903398879"/>
              </p:ext>
            </p:extLst>
          </p:nvPr>
        </p:nvGraphicFramePr>
        <p:xfrm>
          <a:off x="306954" y="3877410"/>
          <a:ext cx="7131644" cy="28439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540703333"/>
              </p:ext>
            </p:extLst>
          </p:nvPr>
        </p:nvGraphicFramePr>
        <p:xfrm>
          <a:off x="6693617" y="3922155"/>
          <a:ext cx="4919133" cy="25661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94202" y="3829824"/>
            <a:ext cx="41424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Доля нарушений в объеме проверенных средств </a:t>
            </a:r>
          </a:p>
          <a:p>
            <a:pPr algn="ctr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в 2016 и 2017 годах, млрд руб.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7081225" y="1684596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b="1" dirty="0" smtClean="0"/>
              <a:t>89,1</a:t>
            </a:r>
            <a:r>
              <a:rPr lang="ru-RU" sz="1200" b="1" dirty="0" smtClean="0"/>
              <a:t> (</a:t>
            </a:r>
            <a:r>
              <a:rPr lang="en-US" sz="1200" b="1" dirty="0" smtClean="0"/>
              <a:t>2,2</a:t>
            </a:r>
            <a:r>
              <a:rPr lang="ru-RU" sz="1200" b="1" dirty="0" smtClean="0"/>
              <a:t>%)</a:t>
            </a:r>
            <a:endParaRPr lang="ru-RU" sz="1200" b="1" dirty="0"/>
          </a:p>
        </p:txBody>
      </p:sp>
      <p:sp>
        <p:nvSpPr>
          <p:cNvPr id="15" name="Объект 2"/>
          <p:cNvSpPr txBox="1">
            <a:spLocks/>
          </p:cNvSpPr>
          <p:nvPr/>
        </p:nvSpPr>
        <p:spPr bwMode="auto">
          <a:xfrm>
            <a:off x="7849528" y="1412701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200" b="1" dirty="0" smtClean="0"/>
              <a:t>374,9 (9,1%)</a:t>
            </a:r>
            <a:endParaRPr lang="ru-RU" sz="1200" b="1" dirty="0"/>
          </a:p>
        </p:txBody>
      </p:sp>
      <p:sp>
        <p:nvSpPr>
          <p:cNvPr id="16" name="Объект 2"/>
          <p:cNvSpPr txBox="1">
            <a:spLocks/>
          </p:cNvSpPr>
          <p:nvPr/>
        </p:nvSpPr>
        <p:spPr bwMode="auto">
          <a:xfrm>
            <a:off x="8906827" y="3483527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200" b="1" dirty="0" smtClean="0"/>
              <a:t>3 662,3 (88,6%)</a:t>
            </a:r>
            <a:endParaRPr lang="ru-RU" sz="1200" b="1" dirty="0"/>
          </a:p>
        </p:txBody>
      </p:sp>
      <p:sp>
        <p:nvSpPr>
          <p:cNvPr id="17" name="Объект 2"/>
          <p:cNvSpPr txBox="1">
            <a:spLocks/>
          </p:cNvSpPr>
          <p:nvPr/>
        </p:nvSpPr>
        <p:spPr bwMode="auto">
          <a:xfrm>
            <a:off x="8068847" y="5227041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2000" b="1" dirty="0" smtClean="0"/>
              <a:t>4 126,3</a:t>
            </a:r>
            <a:endParaRPr lang="ru-RU" sz="2000" b="1" dirty="0"/>
          </a:p>
        </p:txBody>
      </p:sp>
      <p:sp>
        <p:nvSpPr>
          <p:cNvPr id="18" name="Объект 2"/>
          <p:cNvSpPr txBox="1">
            <a:spLocks/>
          </p:cNvSpPr>
          <p:nvPr/>
        </p:nvSpPr>
        <p:spPr bwMode="auto">
          <a:xfrm>
            <a:off x="6934639" y="4353044"/>
            <a:ext cx="1829778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200" b="1" dirty="0" smtClean="0"/>
              <a:t>735,9 (17,8%)</a:t>
            </a:r>
            <a:endParaRPr lang="ru-RU" sz="1200" b="1" dirty="0"/>
          </a:p>
        </p:txBody>
      </p:sp>
      <p:sp>
        <p:nvSpPr>
          <p:cNvPr id="19" name="Объект 2"/>
          <p:cNvSpPr txBox="1">
            <a:spLocks/>
          </p:cNvSpPr>
          <p:nvPr/>
        </p:nvSpPr>
        <p:spPr bwMode="auto">
          <a:xfrm>
            <a:off x="2355793" y="4651951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dirty="0" smtClean="0"/>
              <a:t>682</a:t>
            </a:r>
            <a:r>
              <a:rPr lang="ru-RU" sz="1200" dirty="0" smtClean="0"/>
              <a:t> (</a:t>
            </a:r>
            <a:r>
              <a:rPr lang="en-US" sz="1200" dirty="0" smtClean="0"/>
              <a:t>13,5</a:t>
            </a:r>
            <a:r>
              <a:rPr lang="ru-RU" sz="1200" dirty="0" smtClean="0"/>
              <a:t>%)</a:t>
            </a:r>
            <a:endParaRPr lang="ru-RU" sz="1200" dirty="0"/>
          </a:p>
        </p:txBody>
      </p:sp>
      <p:sp>
        <p:nvSpPr>
          <p:cNvPr id="20" name="Объект 2"/>
          <p:cNvSpPr txBox="1">
            <a:spLocks/>
          </p:cNvSpPr>
          <p:nvPr/>
        </p:nvSpPr>
        <p:spPr bwMode="auto">
          <a:xfrm>
            <a:off x="4343401" y="4933343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200" dirty="0" smtClean="0"/>
              <a:t>735,9</a:t>
            </a:r>
            <a:r>
              <a:rPr lang="ru-RU" sz="1200" dirty="0" smtClean="0"/>
              <a:t> (</a:t>
            </a:r>
            <a:r>
              <a:rPr lang="en-US" sz="1200" dirty="0" smtClean="0"/>
              <a:t>17,8</a:t>
            </a:r>
            <a:r>
              <a:rPr lang="ru-RU" sz="1200" dirty="0" smtClean="0"/>
              <a:t>%)</a:t>
            </a:r>
            <a:endParaRPr lang="ru-RU" sz="1200" dirty="0"/>
          </a:p>
        </p:txBody>
      </p:sp>
      <p:sp>
        <p:nvSpPr>
          <p:cNvPr id="21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ru-RU" sz="16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84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800421350"/>
              </p:ext>
            </p:extLst>
          </p:nvPr>
        </p:nvGraphicFramePr>
        <p:xfrm>
          <a:off x="817685" y="1000744"/>
          <a:ext cx="10656277" cy="6058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1"/>
          <p:cNvSpPr txBox="1">
            <a:spLocks noChangeArrowheads="1"/>
          </p:cNvSpPr>
          <p:nvPr/>
        </p:nvSpPr>
        <p:spPr bwMode="auto">
          <a:xfrm>
            <a:off x="4779034" y="461433"/>
            <a:ext cx="7412966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1pPr>
          </a:lstStyle>
          <a:p>
            <a:r>
              <a:rPr lang="ru-RU" dirty="0" smtClean="0"/>
              <a:t>Структура выявленных нарушений в финансово-бюджетной сфере</a:t>
            </a:r>
            <a:endParaRPr lang="ru-RU" alt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587928" y="1157710"/>
            <a:ext cx="1395638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srgbClr val="4472C4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млрд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руб.</a:t>
            </a: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ru-RU" sz="16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480094" y="1049218"/>
            <a:ext cx="63421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-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13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 742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нарушения на сумму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682,0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млрд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рублей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65964" y="1370076"/>
            <a:ext cx="121084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srgbClr val="4472C4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2017 год</a:t>
            </a:r>
            <a:endParaRPr lang="ru-RU" b="1" dirty="0">
              <a:solidFill>
                <a:schemeClr val="accent5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65964" y="995691"/>
            <a:ext cx="1210845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 sz="2160" b="1" i="0" u="none" strike="noStrike" kern="1200" baseline="0">
                <a:solidFill>
                  <a:srgbClr val="4472C4">
                    <a:lumMod val="50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2016 год</a:t>
            </a:r>
            <a:endParaRPr lang="ru-RU" b="1" dirty="0">
              <a:solidFill>
                <a:schemeClr val="accent5">
                  <a:lumMod val="50000"/>
                </a:schemeClr>
              </a:solidFill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480094" y="1449622"/>
            <a:ext cx="683455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-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23</a:t>
            </a:r>
            <a:r>
              <a:rPr lang="ru-RU" sz="8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 </a:t>
            </a:r>
            <a:r>
              <a:rPr lang="ru-RU" sz="800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471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нарушение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на сумму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735,9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Times New Roman" panose="02020603050405020304" pitchFamily="18" charset="0"/>
              </a:rPr>
              <a:t>млрд рублей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84062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Прямоугольник 39"/>
          <p:cNvSpPr/>
          <p:nvPr/>
        </p:nvSpPr>
        <p:spPr>
          <a:xfrm>
            <a:off x="6845879" y="5405570"/>
            <a:ext cx="5110928" cy="1053007"/>
          </a:xfrm>
          <a:prstGeom prst="rect">
            <a:avLst/>
          </a:prstGeom>
          <a:solidFill>
            <a:srgbClr val="4DA0BB">
              <a:alpha val="1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/>
          </a:p>
        </p:txBody>
      </p:sp>
      <p:sp>
        <p:nvSpPr>
          <p:cNvPr id="29" name="Объект 2"/>
          <p:cNvSpPr txBox="1">
            <a:spLocks/>
          </p:cNvSpPr>
          <p:nvPr/>
        </p:nvSpPr>
        <p:spPr bwMode="auto">
          <a:xfrm>
            <a:off x="6984851" y="5405569"/>
            <a:ext cx="4879872" cy="1750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</a:rPr>
              <a:t>3 468 протоколов об административных правонарушениях</a:t>
            </a:r>
          </a:p>
          <a:p>
            <a:pPr marL="0" indent="0" algn="just">
              <a:buNone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</a:rPr>
              <a:t>1 929 постановлений о назначении административного наказания вступило в законную силу</a:t>
            </a:r>
          </a:p>
          <a:p>
            <a:pPr marL="0" indent="0" algn="just">
              <a:buNone/>
            </a:pPr>
            <a:r>
              <a:rPr lang="ru-RU" sz="1200" b="1" dirty="0" smtClean="0">
                <a:solidFill>
                  <a:schemeClr val="accent5">
                    <a:lumMod val="50000"/>
                  </a:schemeClr>
                </a:solidFill>
              </a:rPr>
              <a:t>24,8 млн рублей уплачено в доход федерального бюджета</a:t>
            </a:r>
          </a:p>
          <a:p>
            <a:pPr marL="0" indent="0" algn="just">
              <a:buFont typeface="Arial" charset="0"/>
              <a:buNone/>
            </a:pPr>
            <a:endParaRPr lang="ru-RU" sz="1200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 algn="ctr">
              <a:buFont typeface="Arial" charset="0"/>
              <a:buNone/>
            </a:pPr>
            <a:endParaRPr lang="ru-RU" sz="1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4" name="Объект 2"/>
          <p:cNvSpPr txBox="1">
            <a:spLocks/>
          </p:cNvSpPr>
          <p:nvPr/>
        </p:nvSpPr>
        <p:spPr bwMode="auto">
          <a:xfrm>
            <a:off x="7591812" y="899899"/>
            <a:ext cx="3637159" cy="631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</a:rPr>
              <a:t>Возвращено в федеральный бюджет, млрд руб.</a:t>
            </a:r>
            <a:endParaRPr lang="ru-RU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884440148"/>
              </p:ext>
            </p:extLst>
          </p:nvPr>
        </p:nvGraphicFramePr>
        <p:xfrm>
          <a:off x="8101949" y="1980706"/>
          <a:ext cx="4377148" cy="31589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0" name="Диаграмма 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7626240"/>
              </p:ext>
            </p:extLst>
          </p:nvPr>
        </p:nvGraphicFramePr>
        <p:xfrm>
          <a:off x="3372876" y="1821069"/>
          <a:ext cx="3515103" cy="21090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" name="Объект 2"/>
          <p:cNvSpPr>
            <a:spLocks noGrp="1"/>
          </p:cNvSpPr>
          <p:nvPr>
            <p:ph idx="1"/>
          </p:nvPr>
        </p:nvSpPr>
        <p:spPr>
          <a:xfrm>
            <a:off x="-281074" y="1420973"/>
            <a:ext cx="4092242" cy="506896"/>
          </a:xfrm>
        </p:spPr>
        <p:txBody>
          <a:bodyPr/>
          <a:lstStyle/>
          <a:p>
            <a:pPr marL="0" indent="0" algn="ctr">
              <a:buNone/>
            </a:pP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Направлено представлений, предписаний, шт.</a:t>
            </a:r>
            <a:endParaRPr lang="ru-RU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3" name="Объект 2"/>
          <p:cNvSpPr txBox="1">
            <a:spLocks/>
          </p:cNvSpPr>
          <p:nvPr/>
        </p:nvSpPr>
        <p:spPr bwMode="auto">
          <a:xfrm>
            <a:off x="197335" y="3729952"/>
            <a:ext cx="3135424" cy="34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На сумму нарушений, млрд руб.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7" name="Объект 2"/>
          <p:cNvSpPr txBox="1">
            <a:spLocks/>
          </p:cNvSpPr>
          <p:nvPr/>
        </p:nvSpPr>
        <p:spPr bwMode="auto">
          <a:xfrm>
            <a:off x="3849967" y="1358459"/>
            <a:ext cx="3196892" cy="34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</a:rPr>
              <a:t>Направлено УБМП, шт.</a:t>
            </a:r>
            <a:endParaRPr lang="ru-RU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Объект 2"/>
          <p:cNvSpPr txBox="1">
            <a:spLocks/>
          </p:cNvSpPr>
          <p:nvPr/>
        </p:nvSpPr>
        <p:spPr bwMode="auto">
          <a:xfrm>
            <a:off x="4747071" y="2561432"/>
            <a:ext cx="701342" cy="198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305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1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5276217"/>
              </p:ext>
            </p:extLst>
          </p:nvPr>
        </p:nvGraphicFramePr>
        <p:xfrm>
          <a:off x="3335961" y="4504092"/>
          <a:ext cx="3273508" cy="19601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Объект 2"/>
          <p:cNvSpPr txBox="1">
            <a:spLocks/>
          </p:cNvSpPr>
          <p:nvPr/>
        </p:nvSpPr>
        <p:spPr bwMode="auto">
          <a:xfrm>
            <a:off x="3662027" y="3729952"/>
            <a:ext cx="3844592" cy="344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</a:rPr>
              <a:t>На сумму нарушений, млрд руб.</a:t>
            </a:r>
            <a:endParaRPr lang="ru-RU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Объект 2"/>
          <p:cNvSpPr txBox="1">
            <a:spLocks/>
          </p:cNvSpPr>
          <p:nvPr/>
        </p:nvSpPr>
        <p:spPr bwMode="auto">
          <a:xfrm>
            <a:off x="4739075" y="5196426"/>
            <a:ext cx="882316" cy="287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</a:rPr>
              <a:t>26,6</a:t>
            </a:r>
            <a:endParaRPr lang="ru-RU" sz="2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Объект 2"/>
          <p:cNvSpPr txBox="1">
            <a:spLocks/>
          </p:cNvSpPr>
          <p:nvPr/>
        </p:nvSpPr>
        <p:spPr bwMode="auto">
          <a:xfrm>
            <a:off x="9745684" y="2714601"/>
            <a:ext cx="1118689" cy="39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33,9</a:t>
            </a:r>
            <a:endParaRPr lang="ru-RU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1" name="Объект 2"/>
          <p:cNvSpPr txBox="1">
            <a:spLocks/>
          </p:cNvSpPr>
          <p:nvPr/>
        </p:nvSpPr>
        <p:spPr bwMode="auto">
          <a:xfrm>
            <a:off x="5180233" y="1927868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59 (19%)</a:t>
            </a:r>
            <a:endParaRPr lang="ru-RU" sz="1600" b="1" dirty="0"/>
          </a:p>
        </p:txBody>
      </p:sp>
      <p:sp>
        <p:nvSpPr>
          <p:cNvPr id="32" name="Объект 2"/>
          <p:cNvSpPr txBox="1">
            <a:spLocks/>
          </p:cNvSpPr>
          <p:nvPr/>
        </p:nvSpPr>
        <p:spPr bwMode="auto">
          <a:xfrm>
            <a:off x="5448413" y="2484157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5 (2%)</a:t>
            </a:r>
            <a:endParaRPr lang="ru-RU" sz="1600" b="1" dirty="0"/>
          </a:p>
        </p:txBody>
      </p:sp>
      <p:sp>
        <p:nvSpPr>
          <p:cNvPr id="33" name="Объект 2"/>
          <p:cNvSpPr txBox="1">
            <a:spLocks/>
          </p:cNvSpPr>
          <p:nvPr/>
        </p:nvSpPr>
        <p:spPr bwMode="auto">
          <a:xfrm>
            <a:off x="3598208" y="1998832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241 (79%)</a:t>
            </a:r>
            <a:endParaRPr lang="ru-RU" sz="1600" b="1" dirty="0"/>
          </a:p>
        </p:txBody>
      </p:sp>
      <p:sp>
        <p:nvSpPr>
          <p:cNvPr id="34" name="Объект 2"/>
          <p:cNvSpPr txBox="1">
            <a:spLocks/>
          </p:cNvSpPr>
          <p:nvPr/>
        </p:nvSpPr>
        <p:spPr bwMode="auto">
          <a:xfrm>
            <a:off x="5345254" y="4601310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4,9 (19%)</a:t>
            </a:r>
            <a:endParaRPr lang="ru-RU" sz="1600" b="1" dirty="0"/>
          </a:p>
        </p:txBody>
      </p:sp>
      <p:sp>
        <p:nvSpPr>
          <p:cNvPr id="35" name="Объект 2"/>
          <p:cNvSpPr txBox="1">
            <a:spLocks/>
          </p:cNvSpPr>
          <p:nvPr/>
        </p:nvSpPr>
        <p:spPr bwMode="auto">
          <a:xfrm>
            <a:off x="3598208" y="4573704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19,8 (74%)</a:t>
            </a:r>
            <a:endParaRPr lang="ru-RU" sz="1600" b="1" dirty="0"/>
          </a:p>
        </p:txBody>
      </p:sp>
      <p:sp>
        <p:nvSpPr>
          <p:cNvPr id="36" name="Объект 2"/>
          <p:cNvSpPr txBox="1">
            <a:spLocks/>
          </p:cNvSpPr>
          <p:nvPr/>
        </p:nvSpPr>
        <p:spPr bwMode="auto">
          <a:xfrm>
            <a:off x="5584323" y="5105952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1,9 (7%)</a:t>
            </a:r>
            <a:endParaRPr lang="ru-RU" sz="1600" b="1" dirty="0"/>
          </a:p>
        </p:txBody>
      </p:sp>
      <p:sp>
        <p:nvSpPr>
          <p:cNvPr id="37" name="Объект 2"/>
          <p:cNvSpPr txBox="1">
            <a:spLocks/>
          </p:cNvSpPr>
          <p:nvPr/>
        </p:nvSpPr>
        <p:spPr bwMode="auto">
          <a:xfrm>
            <a:off x="10561067" y="3578289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25,0 (74%)</a:t>
            </a:r>
            <a:endParaRPr lang="ru-RU" sz="1600" b="1" dirty="0"/>
          </a:p>
        </p:txBody>
      </p:sp>
      <p:sp>
        <p:nvSpPr>
          <p:cNvPr id="38" name="Объект 2"/>
          <p:cNvSpPr txBox="1">
            <a:spLocks/>
          </p:cNvSpPr>
          <p:nvPr/>
        </p:nvSpPr>
        <p:spPr bwMode="auto">
          <a:xfrm>
            <a:off x="9881932" y="1812023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1,1 (3%)</a:t>
            </a:r>
            <a:endParaRPr lang="ru-RU" sz="1600" b="1" dirty="0"/>
          </a:p>
        </p:txBody>
      </p:sp>
      <p:sp>
        <p:nvSpPr>
          <p:cNvPr id="39" name="Объект 2"/>
          <p:cNvSpPr txBox="1">
            <a:spLocks/>
          </p:cNvSpPr>
          <p:nvPr/>
        </p:nvSpPr>
        <p:spPr bwMode="auto">
          <a:xfrm>
            <a:off x="10678793" y="2347877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7,7 (23%)</a:t>
            </a:r>
            <a:endParaRPr lang="ru-RU" sz="1600" b="1" dirty="0"/>
          </a:p>
        </p:txBody>
      </p:sp>
      <p:sp>
        <p:nvSpPr>
          <p:cNvPr id="3" name="Стрелка вправо 2"/>
          <p:cNvSpPr/>
          <p:nvPr/>
        </p:nvSpPr>
        <p:spPr>
          <a:xfrm>
            <a:off x="6931891" y="5442076"/>
            <a:ext cx="105920" cy="143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трелка вправо 40"/>
          <p:cNvSpPr/>
          <p:nvPr/>
        </p:nvSpPr>
        <p:spPr>
          <a:xfrm>
            <a:off x="6923937" y="5733983"/>
            <a:ext cx="105920" cy="143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Стрелка вправо 42"/>
          <p:cNvSpPr/>
          <p:nvPr/>
        </p:nvSpPr>
        <p:spPr>
          <a:xfrm>
            <a:off x="6931891" y="6201506"/>
            <a:ext cx="105920" cy="14391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3522828" y="1160206"/>
            <a:ext cx="0" cy="5270702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6887979" y="1160206"/>
            <a:ext cx="0" cy="3549446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1"/>
          <p:cNvSpPr txBox="1">
            <a:spLocks noChangeArrowheads="1"/>
          </p:cNvSpPr>
          <p:nvPr/>
        </p:nvSpPr>
        <p:spPr bwMode="auto">
          <a:xfrm>
            <a:off x="5080829" y="450687"/>
            <a:ext cx="7102899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extLst/>
        </p:spPr>
        <p:txBody>
          <a:bodyPr wrap="square">
            <a:spAutoFit/>
          </a:bodyPr>
          <a:lstStyle>
            <a:defPPr>
              <a:defRPr lang="ru-RU"/>
            </a:defPPr>
            <a:lvl1pPr algn="ctr">
              <a:defRPr sz="1600" b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</a:defRPr>
            </a:lvl1pPr>
          </a:lstStyle>
          <a:p>
            <a:r>
              <a:rPr lang="ru-RU" dirty="0"/>
              <a:t>Реализация результатов контроля в финансово-бюджетной сфере </a:t>
            </a:r>
            <a:endParaRPr lang="ru-RU" altLang="ru-RU" dirty="0"/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55776953"/>
              </p:ext>
            </p:extLst>
          </p:nvPr>
        </p:nvGraphicFramePr>
        <p:xfrm>
          <a:off x="431825" y="1997154"/>
          <a:ext cx="3230202" cy="15066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49" name="Объект 2"/>
          <p:cNvSpPr txBox="1">
            <a:spLocks/>
          </p:cNvSpPr>
          <p:nvPr/>
        </p:nvSpPr>
        <p:spPr bwMode="auto">
          <a:xfrm>
            <a:off x="816933" y="2875600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3 561 (78%)</a:t>
            </a:r>
            <a:endParaRPr lang="ru-RU" sz="1600" b="1" dirty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820885257"/>
              </p:ext>
            </p:extLst>
          </p:nvPr>
        </p:nvGraphicFramePr>
        <p:xfrm>
          <a:off x="238831" y="4381540"/>
          <a:ext cx="3649421" cy="18662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30" name="Объект 2"/>
          <p:cNvSpPr txBox="1">
            <a:spLocks/>
          </p:cNvSpPr>
          <p:nvPr/>
        </p:nvSpPr>
        <p:spPr bwMode="auto">
          <a:xfrm>
            <a:off x="847312" y="5556068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572,4 (98%)</a:t>
            </a:r>
            <a:endParaRPr lang="ru-RU" sz="1600" b="1" dirty="0"/>
          </a:p>
        </p:txBody>
      </p:sp>
      <p:sp>
        <p:nvSpPr>
          <p:cNvPr id="27" name="Объект 2"/>
          <p:cNvSpPr txBox="1">
            <a:spLocks/>
          </p:cNvSpPr>
          <p:nvPr/>
        </p:nvSpPr>
        <p:spPr bwMode="auto">
          <a:xfrm>
            <a:off x="1333087" y="4301808"/>
            <a:ext cx="1303656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ru-RU" sz="1600" b="1" dirty="0" smtClean="0"/>
              <a:t>14,8 (2%)</a:t>
            </a:r>
            <a:endParaRPr lang="ru-RU" sz="1600" b="1" dirty="0"/>
          </a:p>
        </p:txBody>
      </p:sp>
      <p:sp>
        <p:nvSpPr>
          <p:cNvPr id="47" name="Объект 2"/>
          <p:cNvSpPr txBox="1">
            <a:spLocks/>
          </p:cNvSpPr>
          <p:nvPr/>
        </p:nvSpPr>
        <p:spPr bwMode="auto">
          <a:xfrm>
            <a:off x="8930776" y="1530944"/>
            <a:ext cx="1748017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2000" b="1" u="sng" dirty="0" smtClean="0"/>
              <a:t>2017 </a:t>
            </a:r>
            <a:r>
              <a:rPr lang="ru-RU" sz="2000" b="1" u="sng" dirty="0" smtClean="0"/>
              <a:t>год</a:t>
            </a:r>
            <a:endParaRPr lang="ru-RU" sz="2000" b="1" u="sng" dirty="0"/>
          </a:p>
        </p:txBody>
      </p:sp>
      <p:sp>
        <p:nvSpPr>
          <p:cNvPr id="48" name="Объект 2"/>
          <p:cNvSpPr txBox="1">
            <a:spLocks/>
          </p:cNvSpPr>
          <p:nvPr/>
        </p:nvSpPr>
        <p:spPr bwMode="auto">
          <a:xfrm>
            <a:off x="6738438" y="1530945"/>
            <a:ext cx="1536362" cy="2718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2000" b="1" u="sng" dirty="0" smtClean="0"/>
              <a:t>201</a:t>
            </a:r>
            <a:r>
              <a:rPr lang="ru-RU" sz="2000" b="1" u="sng" dirty="0" smtClean="0"/>
              <a:t>6</a:t>
            </a:r>
            <a:r>
              <a:rPr lang="en-US" sz="2000" b="1" u="sng" dirty="0" smtClean="0"/>
              <a:t> </a:t>
            </a:r>
            <a:r>
              <a:rPr lang="ru-RU" sz="2000" b="1" u="sng" dirty="0" smtClean="0"/>
              <a:t>год</a:t>
            </a:r>
            <a:endParaRPr lang="ru-RU" sz="2000" b="1" u="sng" dirty="0"/>
          </a:p>
        </p:txBody>
      </p:sp>
      <p:sp>
        <p:nvSpPr>
          <p:cNvPr id="4" name="Овал 3"/>
          <p:cNvSpPr/>
          <p:nvPr/>
        </p:nvSpPr>
        <p:spPr>
          <a:xfrm>
            <a:off x="7044601" y="2460361"/>
            <a:ext cx="1076325" cy="10763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бъект 2"/>
          <p:cNvSpPr txBox="1">
            <a:spLocks/>
          </p:cNvSpPr>
          <p:nvPr/>
        </p:nvSpPr>
        <p:spPr bwMode="auto">
          <a:xfrm>
            <a:off x="7177359" y="2780647"/>
            <a:ext cx="1118689" cy="39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20,0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8296047" y="2614491"/>
            <a:ext cx="1024969" cy="846415"/>
          </a:xfrm>
          <a:prstGeom prst="rightArrow">
            <a:avLst/>
          </a:prstGeom>
          <a:solidFill>
            <a:srgbClr val="D1E7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1" name="Объект 2"/>
          <p:cNvSpPr txBox="1">
            <a:spLocks/>
          </p:cNvSpPr>
          <p:nvPr/>
        </p:nvSpPr>
        <p:spPr bwMode="auto">
          <a:xfrm>
            <a:off x="8287535" y="2792355"/>
            <a:ext cx="1033481" cy="39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  + 13,9 млрд руб.</a:t>
            </a:r>
            <a:endParaRPr lang="ru-RU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2" name="Объект 2"/>
          <p:cNvSpPr txBox="1">
            <a:spLocks/>
          </p:cNvSpPr>
          <p:nvPr/>
        </p:nvSpPr>
        <p:spPr bwMode="auto">
          <a:xfrm>
            <a:off x="8296048" y="2572255"/>
            <a:ext cx="1033481" cy="39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594" indent="-228594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783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971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160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349" indent="-228594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537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726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914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103" indent="-228594" algn="l" defTabSz="914377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</a:rPr>
              <a:t>69,5 %</a:t>
            </a:r>
            <a:endParaRPr lang="ru-RU" sz="14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3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трелка вверх 14"/>
          <p:cNvSpPr/>
          <p:nvPr/>
        </p:nvSpPr>
        <p:spPr>
          <a:xfrm>
            <a:off x="8296048" y="2620104"/>
            <a:ext cx="68891" cy="150663"/>
          </a:xfrm>
          <a:prstGeom prst="upArrow">
            <a:avLst>
              <a:gd name="adj1" fmla="val 50000"/>
              <a:gd name="adj2" fmla="val 77653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92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Box 62"/>
          <p:cNvSpPr txBox="1"/>
          <p:nvPr/>
        </p:nvSpPr>
        <p:spPr>
          <a:xfrm>
            <a:off x="5348956" y="521771"/>
            <a:ext cx="6843044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Arial Unicode MS" panose="020B0604020202020204" pitchFamily="34" charset="-128"/>
              </a:rPr>
              <a:t>АС Планирование 2017. Итоги централизации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Arial Unicode MS" panose="020B0604020202020204" pitchFamily="34" charset="-128"/>
            </a:endParaRPr>
          </a:p>
        </p:txBody>
      </p:sp>
      <p:grpSp>
        <p:nvGrpSpPr>
          <p:cNvPr id="117" name="Группа 116"/>
          <p:cNvGrpSpPr/>
          <p:nvPr/>
        </p:nvGrpSpPr>
        <p:grpSpPr>
          <a:xfrm>
            <a:off x="1354114" y="1245087"/>
            <a:ext cx="3330653" cy="2820702"/>
            <a:chOff x="1326581" y="2147004"/>
            <a:chExt cx="3516445" cy="2712435"/>
          </a:xfrm>
        </p:grpSpPr>
        <p:sp>
          <p:nvSpPr>
            <p:cNvPr id="104" name="Стрелка вправо 103"/>
            <p:cNvSpPr/>
            <p:nvPr/>
          </p:nvSpPr>
          <p:spPr>
            <a:xfrm rot="5400000">
              <a:off x="4090767" y="3080457"/>
              <a:ext cx="437817" cy="203659"/>
            </a:xfrm>
            <a:prstGeom prst="rightArrow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cs typeface="Times New Roman" panose="02020603050405020304" pitchFamily="18" charset="0"/>
              </a:endParaRPr>
            </a:p>
          </p:txBody>
        </p:sp>
        <p:sp>
          <p:nvSpPr>
            <p:cNvPr id="103" name="Стрелка вправо 102"/>
            <p:cNvSpPr/>
            <p:nvPr/>
          </p:nvSpPr>
          <p:spPr>
            <a:xfrm rot="5400000">
              <a:off x="2892455" y="3071674"/>
              <a:ext cx="437817" cy="203659"/>
            </a:xfrm>
            <a:prstGeom prst="rightArrow">
              <a:avLst/>
            </a:prstGeom>
            <a:solidFill>
              <a:schemeClr val="accent5">
                <a:lumMod val="20000"/>
                <a:lumOff val="80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cs typeface="Times New Roman" panose="02020603050405020304" pitchFamily="18" charset="0"/>
              </a:endParaRPr>
            </a:p>
          </p:txBody>
        </p:sp>
        <p:sp>
          <p:nvSpPr>
            <p:cNvPr id="102" name="Стрелка вправо 101"/>
            <p:cNvSpPr/>
            <p:nvPr/>
          </p:nvSpPr>
          <p:spPr>
            <a:xfrm rot="5400000">
              <a:off x="1639185" y="3064191"/>
              <a:ext cx="437817" cy="203659"/>
            </a:xfrm>
            <a:prstGeom prst="rightArrow">
              <a:avLst/>
            </a:prstGeom>
            <a:solidFill>
              <a:srgbClr val="FFD49F"/>
            </a:solidFill>
            <a:ln>
              <a:solidFill>
                <a:schemeClr val="bg1">
                  <a:lumMod val="85000"/>
                </a:schemeClr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cs typeface="Times New Roman" panose="02020603050405020304" pitchFamily="18" charset="0"/>
              </a:endParaRPr>
            </a:p>
          </p:txBody>
        </p:sp>
        <p:grpSp>
          <p:nvGrpSpPr>
            <p:cNvPr id="115" name="Группа 114"/>
            <p:cNvGrpSpPr/>
            <p:nvPr/>
          </p:nvGrpSpPr>
          <p:grpSpPr>
            <a:xfrm>
              <a:off x="1326581" y="2147004"/>
              <a:ext cx="3516445" cy="2712435"/>
              <a:chOff x="1326581" y="2147004"/>
              <a:chExt cx="3516445" cy="2712435"/>
            </a:xfrm>
          </p:grpSpPr>
          <p:grpSp>
            <p:nvGrpSpPr>
              <p:cNvPr id="17" name="Группа 16"/>
              <p:cNvGrpSpPr/>
              <p:nvPr/>
            </p:nvGrpSpPr>
            <p:grpSpPr>
              <a:xfrm>
                <a:off x="1326581" y="2147004"/>
                <a:ext cx="3516443" cy="2202420"/>
                <a:chOff x="1132469" y="2708979"/>
                <a:chExt cx="2826405" cy="1886190"/>
              </a:xfrm>
            </p:grpSpPr>
            <p:grpSp>
              <p:nvGrpSpPr>
                <p:cNvPr id="15" name="Группа 14"/>
                <p:cNvGrpSpPr/>
                <p:nvPr/>
              </p:nvGrpSpPr>
              <p:grpSpPr>
                <a:xfrm>
                  <a:off x="1132469" y="2708979"/>
                  <a:ext cx="854428" cy="1885825"/>
                  <a:chOff x="1132469" y="2708979"/>
                  <a:chExt cx="854428" cy="1885825"/>
                </a:xfrm>
              </p:grpSpPr>
              <p:grpSp>
                <p:nvGrpSpPr>
                  <p:cNvPr id="41" name="Группа 40"/>
                  <p:cNvGrpSpPr/>
                  <p:nvPr/>
                </p:nvGrpSpPr>
                <p:grpSpPr>
                  <a:xfrm>
                    <a:off x="1132469" y="2708979"/>
                    <a:ext cx="854428" cy="802844"/>
                    <a:chOff x="8929097" y="4222388"/>
                    <a:chExt cx="1135864" cy="1130511"/>
                  </a:xfrm>
                </p:grpSpPr>
                <p:pic>
                  <p:nvPicPr>
                    <p:cNvPr id="42" name="Picture 2" descr="Картинки по запросу монитор иконка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929097" y="4222388"/>
                      <a:ext cx="1135864" cy="1130511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48" name="Рисунок 47"/>
                    <p:cNvPicPr/>
                    <p:nvPr/>
                  </p:nvPicPr>
                  <p:blipFill rotWithShape="1">
                    <a:blip r:embed="rId4"/>
                    <a:srcRect l="40126" t="37449" r="54884" b="55487"/>
                    <a:stretch/>
                  </p:blipFill>
                  <p:spPr bwMode="auto">
                    <a:xfrm>
                      <a:off x="9144000" y="4415343"/>
                      <a:ext cx="736029" cy="578979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softEdge rad="112500"/>
                    </a:effectLst>
                    <a:extLst>
                      <a:ext uri="{53640926-AAD7-44D8-BBD7-CCE9431645EC}">
                        <a14:shadowObscured xmlns:a14="http://schemas.microsoft.com/office/drawing/2010/main"/>
                      </a:ext>
                    </a:extLst>
                  </p:spPr>
                </p:pic>
              </p:grpSp>
              <p:sp>
                <p:nvSpPr>
                  <p:cNvPr id="59" name="Прямоугольник 58"/>
                  <p:cNvSpPr/>
                  <p:nvPr/>
                </p:nvSpPr>
                <p:spPr>
                  <a:xfrm>
                    <a:off x="1276158" y="3422548"/>
                    <a:ext cx="567049" cy="20277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marL="0" lvl="3" algn="ctr">
                      <a:defRPr/>
                    </a:pPr>
                    <a:r>
                      <a:rPr lang="ru-RU" sz="1000" dirty="0" smtClean="0">
                        <a:latin typeface="+mn-lt"/>
                        <a:cs typeface="Times New Roman" panose="02020603050405020304" pitchFamily="18" charset="0"/>
                      </a:rPr>
                      <a:t>ЦАФК</a:t>
                    </a:r>
                    <a:endParaRPr lang="ru-RU" altLang="ru-RU" sz="1000" dirty="0">
                      <a:latin typeface="+mn-lt"/>
                      <a:cs typeface="Times New Roman" panose="02020603050405020304" pitchFamily="18" charset="0"/>
                    </a:endParaRPr>
                  </a:p>
                </p:txBody>
              </p:sp>
              <p:pic>
                <p:nvPicPr>
                  <p:cNvPr id="1030" name="Picture 6" descr="http://images.easyfreeclipart.com/266/computer-clip-art-266516.png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1205637" y="3780779"/>
                    <a:ext cx="605431" cy="814025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grpSp>
              <p:nvGrpSpPr>
                <p:cNvPr id="14" name="Группа 13"/>
                <p:cNvGrpSpPr/>
                <p:nvPr/>
              </p:nvGrpSpPr>
              <p:grpSpPr>
                <a:xfrm>
                  <a:off x="2148553" y="2708979"/>
                  <a:ext cx="854428" cy="1886190"/>
                  <a:chOff x="2148553" y="2708979"/>
                  <a:chExt cx="854428" cy="1886190"/>
                </a:xfrm>
              </p:grpSpPr>
              <p:grpSp>
                <p:nvGrpSpPr>
                  <p:cNvPr id="49" name="Группа 48"/>
                  <p:cNvGrpSpPr/>
                  <p:nvPr/>
                </p:nvGrpSpPr>
                <p:grpSpPr>
                  <a:xfrm>
                    <a:off x="2148553" y="2708979"/>
                    <a:ext cx="854428" cy="802844"/>
                    <a:chOff x="8929097" y="4222388"/>
                    <a:chExt cx="1135864" cy="1130511"/>
                  </a:xfrm>
                </p:grpSpPr>
                <p:pic>
                  <p:nvPicPr>
                    <p:cNvPr id="50" name="Picture 2" descr="Картинки по запросу монитор иконка"/>
                    <p:cNvPicPr>
                      <a:picLocks noChangeAspect="1" noChangeArrowheads="1"/>
                    </p:cNvPicPr>
                    <p:nvPr/>
                  </p:nvPicPr>
                  <p:blipFill>
                    <a:blip r:embed="rId3" cstate="print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>
                      <a:fillRect/>
                    </a:stretch>
                  </p:blipFill>
                  <p:spPr bwMode="auto">
                    <a:xfrm>
                      <a:off x="8929097" y="4222388"/>
                      <a:ext cx="1135864" cy="1130511"/>
                    </a:xfrm>
                    <a:prstGeom prst="rect">
                      <a:avLst/>
                    </a:prstGeom>
                    <a:noFill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</a:extLst>
                  </p:spPr>
                </p:pic>
                <p:pic>
                  <p:nvPicPr>
                    <p:cNvPr id="53" name="Рисунок 52"/>
                    <p:cNvPicPr/>
                    <p:nvPr/>
                  </p:nvPicPr>
                  <p:blipFill rotWithShape="1">
                    <a:blip r:embed="rId4"/>
                    <a:srcRect l="40126" t="37449" r="54884" b="55487"/>
                    <a:stretch/>
                  </p:blipFill>
                  <p:spPr bwMode="auto">
                    <a:xfrm>
                      <a:off x="9144000" y="4415343"/>
                      <a:ext cx="736029" cy="578979"/>
                    </a:xfrm>
                    <a:prstGeom prst="rect">
                      <a:avLst/>
                    </a:prstGeom>
                    <a:ln>
                      <a:noFill/>
                    </a:ln>
                    <a:effectLst>
                      <a:softEdge rad="112500"/>
                    </a:effectLst>
                    <a:extLst>
                      <a:ext uri="{53640926-AAD7-44D8-BBD7-CCE9431645EC}">
                        <a14:shadowObscured xmlns:a14="http://schemas.microsoft.com/office/drawing/2010/main"/>
                      </a:ext>
                    </a:extLst>
                  </p:spPr>
                </p:pic>
              </p:grpSp>
              <p:sp>
                <p:nvSpPr>
                  <p:cNvPr id="57" name="Прямоугольник 56"/>
                  <p:cNvSpPr/>
                  <p:nvPr/>
                </p:nvSpPr>
                <p:spPr>
                  <a:xfrm>
                    <a:off x="2242288" y="3424706"/>
                    <a:ext cx="680061" cy="20277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marL="0" lvl="3" algn="ctr"/>
                    <a:r>
                      <a:rPr lang="ru-RU" sz="1000" dirty="0">
                        <a:latin typeface="+mn-lt"/>
                        <a:cs typeface="Times New Roman" panose="02020603050405020304" pitchFamily="18" charset="0"/>
                      </a:rPr>
                      <a:t>УФК 1</a:t>
                    </a:r>
                    <a:endParaRPr lang="ru-RU" altLang="ru-RU" sz="1000" dirty="0">
                      <a:latin typeface="+mn-lt"/>
                      <a:cs typeface="Times New Roman" panose="02020603050405020304" pitchFamily="18" charset="0"/>
                    </a:endParaRPr>
                  </a:p>
                </p:txBody>
              </p:sp>
              <p:pic>
                <p:nvPicPr>
                  <p:cNvPr id="85" name="Picture 6" descr="http://images.easyfreeclipart.com/266/computer-clip-art-266516.png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2190238" y="3781144"/>
                    <a:ext cx="605431" cy="814025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  <p:grpSp>
              <p:nvGrpSpPr>
                <p:cNvPr id="13" name="Группа 12"/>
                <p:cNvGrpSpPr/>
                <p:nvPr/>
              </p:nvGrpSpPr>
              <p:grpSpPr>
                <a:xfrm>
                  <a:off x="3104446" y="2717860"/>
                  <a:ext cx="854428" cy="1876943"/>
                  <a:chOff x="3104446" y="2717860"/>
                  <a:chExt cx="854428" cy="1876943"/>
                </a:xfrm>
              </p:grpSpPr>
              <p:grpSp>
                <p:nvGrpSpPr>
                  <p:cNvPr id="12" name="Группа 11"/>
                  <p:cNvGrpSpPr/>
                  <p:nvPr/>
                </p:nvGrpSpPr>
                <p:grpSpPr>
                  <a:xfrm>
                    <a:off x="3104446" y="2717860"/>
                    <a:ext cx="854428" cy="913973"/>
                    <a:chOff x="3104446" y="2717860"/>
                    <a:chExt cx="854428" cy="913973"/>
                  </a:xfrm>
                </p:grpSpPr>
                <p:grpSp>
                  <p:nvGrpSpPr>
                    <p:cNvPr id="54" name="Группа 53"/>
                    <p:cNvGrpSpPr/>
                    <p:nvPr/>
                  </p:nvGrpSpPr>
                  <p:grpSpPr>
                    <a:xfrm>
                      <a:off x="3104446" y="2717860"/>
                      <a:ext cx="854428" cy="802844"/>
                      <a:chOff x="8929097" y="4222388"/>
                      <a:chExt cx="1135864" cy="1130511"/>
                    </a:xfrm>
                  </p:grpSpPr>
                  <p:pic>
                    <p:nvPicPr>
                      <p:cNvPr id="55" name="Picture 2" descr="Картинки по запросу монитор иконк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097" y="4222388"/>
                        <a:ext cx="1135864" cy="11305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56" name="Рисунок 55"/>
                      <p:cNvPicPr/>
                      <p:nvPr/>
                    </p:nvPicPr>
                    <p:blipFill rotWithShape="1">
                      <a:blip r:embed="rId4"/>
                      <a:srcRect l="40126" t="37449" r="54884" b="55487"/>
                      <a:stretch/>
                    </p:blipFill>
                    <p:spPr bwMode="auto">
                      <a:xfrm>
                        <a:off x="9144000" y="4415343"/>
                        <a:ext cx="736029" cy="578979"/>
                      </a:xfrm>
                      <a:prstGeom prst="rect">
                        <a:avLst/>
                      </a:prstGeom>
                      <a:ln>
                        <a:noFill/>
                      </a:ln>
                      <a:effectLst>
                        <a:softEdge rad="112500"/>
                      </a:effectLst>
                      <a:extLst>
                        <a:ext uri="{53640926-AAD7-44D8-BBD7-CCE9431645EC}">
                          <a14:shadowObscured xmlns:a14="http://schemas.microsoft.com/office/drawing/2010/main"/>
                        </a:ext>
                      </a:extLst>
                    </p:spPr>
                  </p:pic>
                </p:grpSp>
                <p:sp>
                  <p:nvSpPr>
                    <p:cNvPr id="58" name="Прямоугольник 57"/>
                    <p:cNvSpPr/>
                    <p:nvPr/>
                  </p:nvSpPr>
                  <p:spPr>
                    <a:xfrm>
                      <a:off x="3184969" y="3429059"/>
                      <a:ext cx="668789" cy="202774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marL="0" lvl="3" algn="ctr"/>
                      <a:r>
                        <a:rPr lang="ru-RU" sz="1000" dirty="0">
                          <a:latin typeface="+mn-lt"/>
                          <a:cs typeface="Times New Roman" panose="02020603050405020304" pitchFamily="18" charset="0"/>
                        </a:rPr>
                        <a:t>УФК 2</a:t>
                      </a:r>
                      <a:endParaRPr lang="ru-RU" altLang="ru-RU" sz="1000" dirty="0">
                        <a:latin typeface="+mn-lt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pic>
                <p:nvPicPr>
                  <p:cNvPr id="86" name="Picture 6" descr="http://images.easyfreeclipart.com/266/computer-clip-art-266516.png"/>
                  <p:cNvPicPr>
                    <a:picLocks noChangeAspect="1" noChangeArrowheads="1"/>
                  </p:cNvPicPr>
                  <p:nvPr/>
                </p:nvPicPr>
                <p:blipFill>
                  <a:blip r:embed="rId5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3184969" y="3780778"/>
                    <a:ext cx="605431" cy="814025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grpSp>
            <p:nvGrpSpPr>
              <p:cNvPr id="19" name="Группа 18"/>
              <p:cNvGrpSpPr/>
              <p:nvPr/>
            </p:nvGrpSpPr>
            <p:grpSpPr>
              <a:xfrm>
                <a:off x="1340189" y="4484052"/>
                <a:ext cx="3502837" cy="375387"/>
                <a:chOff x="1204701" y="5117942"/>
                <a:chExt cx="2354637" cy="375387"/>
              </a:xfrm>
            </p:grpSpPr>
            <p:sp>
              <p:nvSpPr>
                <p:cNvPr id="97" name="Скругленный прямоугольник 96"/>
                <p:cNvSpPr/>
                <p:nvPr/>
              </p:nvSpPr>
              <p:spPr>
                <a:xfrm>
                  <a:off x="2253502" y="5117942"/>
                  <a:ext cx="1305836" cy="375387"/>
                </a:xfrm>
                <a:prstGeom prst="round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1050" dirty="0" smtClean="0">
                      <a:cs typeface="Times New Roman" panose="02020603050405020304" pitchFamily="18" charset="0"/>
                    </a:rPr>
                    <a:t>Локальные базы  данных </a:t>
                  </a:r>
                  <a:br>
                    <a:rPr lang="ru-RU" sz="1050" dirty="0" smtClean="0">
                      <a:cs typeface="Times New Roman" panose="02020603050405020304" pitchFamily="18" charset="0"/>
                    </a:rPr>
                  </a:br>
                  <a:r>
                    <a:rPr lang="ru-RU" sz="1050" dirty="0" smtClean="0">
                      <a:cs typeface="Times New Roman" panose="02020603050405020304" pitchFamily="18" charset="0"/>
                    </a:rPr>
                    <a:t>учета результатов КМ</a:t>
                  </a:r>
                  <a:endParaRPr lang="ru-RU" sz="1050" dirty="0"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1" name="Скругленный прямоугольник 100"/>
                <p:cNvSpPr/>
                <p:nvPr/>
              </p:nvSpPr>
              <p:spPr>
                <a:xfrm>
                  <a:off x="1204701" y="5117942"/>
                  <a:ext cx="975822" cy="375387"/>
                </a:xfrm>
                <a:prstGeom prst="roundRect">
                  <a:avLst/>
                </a:prstGeom>
                <a:noFill/>
                <a:ln>
                  <a:solidFill>
                    <a:schemeClr val="accent1"/>
                  </a:solidFill>
                </a:ln>
              </p:spPr>
              <p:style>
                <a:lnRef idx="1">
                  <a:schemeClr val="accent4"/>
                </a:lnRef>
                <a:fillRef idx="2">
                  <a:schemeClr val="accent4"/>
                </a:fillRef>
                <a:effectRef idx="1">
                  <a:schemeClr val="accent4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ru-RU" sz="1050" dirty="0" smtClean="0">
                      <a:cs typeface="Times New Roman" panose="02020603050405020304" pitchFamily="18" charset="0"/>
                    </a:rPr>
                    <a:t>Разрозненные справочники</a:t>
                  </a:r>
                  <a:endParaRPr lang="ru-RU" sz="1050" dirty="0"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  <p:grpSp>
        <p:nvGrpSpPr>
          <p:cNvPr id="114" name="Группа 113"/>
          <p:cNvGrpSpPr/>
          <p:nvPr/>
        </p:nvGrpSpPr>
        <p:grpSpPr>
          <a:xfrm>
            <a:off x="6993408" y="1581774"/>
            <a:ext cx="4697103" cy="4200512"/>
            <a:chOff x="5840061" y="1297172"/>
            <a:chExt cx="5506548" cy="4535547"/>
          </a:xfrm>
        </p:grpSpPr>
        <p:sp>
          <p:nvSpPr>
            <p:cNvPr id="79" name="Прямоугольник 78"/>
            <p:cNvSpPr/>
            <p:nvPr/>
          </p:nvSpPr>
          <p:spPr>
            <a:xfrm>
              <a:off x="8338107" y="2131979"/>
              <a:ext cx="655740" cy="2658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lvl="3" algn="ctr">
                <a:defRPr/>
              </a:pPr>
              <a:r>
                <a:rPr lang="ru-RU" sz="1000" dirty="0" smtClean="0">
                  <a:latin typeface="+mn-lt"/>
                  <a:cs typeface="Times New Roman" panose="02020603050405020304" pitchFamily="18" charset="0"/>
                </a:rPr>
                <a:t>ЦАФК</a:t>
              </a:r>
              <a:endParaRPr lang="ru-RU" altLang="ru-RU" sz="1000" dirty="0">
                <a:latin typeface="+mn-lt"/>
                <a:cs typeface="Times New Roman" panose="02020603050405020304" pitchFamily="18" charset="0"/>
              </a:endParaRPr>
            </a:p>
          </p:txBody>
        </p:sp>
        <p:grpSp>
          <p:nvGrpSpPr>
            <p:cNvPr id="113" name="Группа 112"/>
            <p:cNvGrpSpPr/>
            <p:nvPr/>
          </p:nvGrpSpPr>
          <p:grpSpPr>
            <a:xfrm>
              <a:off x="5840061" y="1297172"/>
              <a:ext cx="5506548" cy="4535547"/>
              <a:chOff x="6890013" y="1915016"/>
              <a:chExt cx="4514989" cy="3925455"/>
            </a:xfrm>
          </p:grpSpPr>
          <p:pic>
            <p:nvPicPr>
              <p:cNvPr id="1028" name="Picture 4" descr="http://e2e.ti.com/cfs-file/__key/communityserver-blogs-components-weblogfiles/00-00-00-03-59/servers.jp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346956" y="3232848"/>
                <a:ext cx="1758682" cy="131901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89" name="Скругленный прямоугольник 88"/>
              <p:cNvSpPr/>
              <p:nvPr/>
            </p:nvSpPr>
            <p:spPr>
              <a:xfrm>
                <a:off x="6890013" y="1917096"/>
                <a:ext cx="1789437" cy="220500"/>
              </a:xfrm>
              <a:prstGeom prst="round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200" dirty="0" smtClean="0">
                    <a:cs typeface="Times New Roman" panose="02020603050405020304" pitchFamily="18" charset="0"/>
                  </a:rPr>
                  <a:t>Единые справочники:</a:t>
                </a:r>
                <a:endParaRPr lang="ru-RU" sz="1200" dirty="0"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35" name="Группа 34"/>
              <p:cNvGrpSpPr/>
              <p:nvPr/>
            </p:nvGrpSpPr>
            <p:grpSpPr>
              <a:xfrm>
                <a:off x="6970593" y="4064406"/>
                <a:ext cx="4434409" cy="1776065"/>
                <a:chOff x="7050069" y="4084959"/>
                <a:chExt cx="4434409" cy="1776065"/>
              </a:xfrm>
            </p:grpSpPr>
            <p:grpSp>
              <p:nvGrpSpPr>
                <p:cNvPr id="20" name="Группа 19"/>
                <p:cNvGrpSpPr/>
                <p:nvPr/>
              </p:nvGrpSpPr>
              <p:grpSpPr>
                <a:xfrm>
                  <a:off x="7050069" y="4084959"/>
                  <a:ext cx="1337142" cy="973566"/>
                  <a:chOff x="7050069" y="4084959"/>
                  <a:chExt cx="1337142" cy="973566"/>
                </a:xfrm>
              </p:grpSpPr>
              <p:grpSp>
                <p:nvGrpSpPr>
                  <p:cNvPr id="3" name="Группа 2"/>
                  <p:cNvGrpSpPr/>
                  <p:nvPr/>
                </p:nvGrpSpPr>
                <p:grpSpPr>
                  <a:xfrm>
                    <a:off x="7050069" y="4084959"/>
                    <a:ext cx="854428" cy="973566"/>
                    <a:chOff x="7028297" y="4056364"/>
                    <a:chExt cx="854428" cy="973566"/>
                  </a:xfrm>
                </p:grpSpPr>
                <p:grpSp>
                  <p:nvGrpSpPr>
                    <p:cNvPr id="60" name="Группа 59"/>
                    <p:cNvGrpSpPr/>
                    <p:nvPr/>
                  </p:nvGrpSpPr>
                  <p:grpSpPr>
                    <a:xfrm>
                      <a:off x="7028297" y="4056364"/>
                      <a:ext cx="854428" cy="802844"/>
                      <a:chOff x="8929097" y="4222388"/>
                      <a:chExt cx="1135864" cy="1130511"/>
                    </a:xfrm>
                  </p:grpSpPr>
                  <p:pic>
                    <p:nvPicPr>
                      <p:cNvPr id="61" name="Picture 2" descr="Картинки по запросу монитор иконк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097" y="4222388"/>
                        <a:ext cx="1135864" cy="11305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64" name="Рисунок 63"/>
                      <p:cNvPicPr/>
                      <p:nvPr/>
                    </p:nvPicPr>
                    <p:blipFill rotWithShape="1">
                      <a:blip r:embed="rId4"/>
                      <a:srcRect l="40126" t="37449" r="54884" b="55487"/>
                      <a:stretch/>
                    </p:blipFill>
                    <p:spPr bwMode="auto">
                      <a:xfrm>
                        <a:off x="9144000" y="4415343"/>
                        <a:ext cx="736029" cy="578979"/>
                      </a:xfrm>
                      <a:prstGeom prst="rect">
                        <a:avLst/>
                      </a:prstGeom>
                      <a:ln>
                        <a:noFill/>
                      </a:ln>
                      <a:effectLst>
                        <a:softEdge rad="112500"/>
                      </a:effectLst>
                      <a:extLst>
                        <a:ext uri="{53640926-AAD7-44D8-BBD7-CCE9431645EC}">
                          <a14:shadowObscured xmlns:a14="http://schemas.microsoft.com/office/drawing/2010/main"/>
                        </a:ext>
                      </a:extLst>
                    </p:spPr>
                  </p:pic>
                </p:grpSp>
                <p:sp>
                  <p:nvSpPr>
                    <p:cNvPr id="84" name="Прямоугольник 83"/>
                    <p:cNvSpPr/>
                    <p:nvPr/>
                  </p:nvSpPr>
                  <p:spPr>
                    <a:xfrm>
                      <a:off x="7160845" y="4799832"/>
                      <a:ext cx="567049" cy="2300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marL="0" lvl="3" algn="ctr">
                        <a:defRPr/>
                      </a:pPr>
                      <a:r>
                        <a:rPr lang="ru-RU" sz="1000" dirty="0" smtClean="0">
                          <a:latin typeface="+mn-lt"/>
                          <a:cs typeface="Times New Roman" panose="02020603050405020304" pitchFamily="18" charset="0"/>
                        </a:rPr>
                        <a:t>УФК 1</a:t>
                      </a:r>
                      <a:endParaRPr lang="ru-RU" altLang="ru-RU" sz="1000" dirty="0">
                        <a:latin typeface="+mn-lt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05" name="Стрелка вправо 104"/>
                  <p:cNvSpPr/>
                  <p:nvPr/>
                </p:nvSpPr>
                <p:spPr>
                  <a:xfrm>
                    <a:off x="7949394" y="4188204"/>
                    <a:ext cx="437817" cy="203659"/>
                  </a:xfrm>
                  <a:prstGeom prst="rightArrow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chemeClr val="bg1">
                        <a:lumMod val="8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4" name="Группа 33"/>
                <p:cNvGrpSpPr/>
                <p:nvPr/>
              </p:nvGrpSpPr>
              <p:grpSpPr>
                <a:xfrm>
                  <a:off x="10190675" y="4108555"/>
                  <a:ext cx="1293803" cy="956374"/>
                  <a:chOff x="10190675" y="4108555"/>
                  <a:chExt cx="1293803" cy="956374"/>
                </a:xfrm>
              </p:grpSpPr>
              <p:grpSp>
                <p:nvGrpSpPr>
                  <p:cNvPr id="7" name="Группа 6"/>
                  <p:cNvGrpSpPr/>
                  <p:nvPr/>
                </p:nvGrpSpPr>
                <p:grpSpPr>
                  <a:xfrm>
                    <a:off x="10630050" y="4108555"/>
                    <a:ext cx="854428" cy="956374"/>
                    <a:chOff x="10647379" y="4068358"/>
                    <a:chExt cx="854428" cy="956374"/>
                  </a:xfrm>
                </p:grpSpPr>
                <p:grpSp>
                  <p:nvGrpSpPr>
                    <p:cNvPr id="74" name="Группа 73"/>
                    <p:cNvGrpSpPr/>
                    <p:nvPr/>
                  </p:nvGrpSpPr>
                  <p:grpSpPr>
                    <a:xfrm>
                      <a:off x="10647379" y="4068358"/>
                      <a:ext cx="854428" cy="802844"/>
                      <a:chOff x="8929097" y="4222388"/>
                      <a:chExt cx="1135864" cy="1130511"/>
                    </a:xfrm>
                  </p:grpSpPr>
                  <p:pic>
                    <p:nvPicPr>
                      <p:cNvPr id="75" name="Picture 2" descr="Картинки по запросу монитор иконк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097" y="4222388"/>
                        <a:ext cx="1135864" cy="11305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76" name="Рисунок 75"/>
                      <p:cNvPicPr/>
                      <p:nvPr/>
                    </p:nvPicPr>
                    <p:blipFill rotWithShape="1">
                      <a:blip r:embed="rId4"/>
                      <a:srcRect l="40126" t="37449" r="54884" b="55487"/>
                      <a:stretch/>
                    </p:blipFill>
                    <p:spPr bwMode="auto">
                      <a:xfrm>
                        <a:off x="9144000" y="4415343"/>
                        <a:ext cx="736029" cy="578979"/>
                      </a:xfrm>
                      <a:prstGeom prst="rect">
                        <a:avLst/>
                      </a:prstGeom>
                      <a:ln>
                        <a:noFill/>
                      </a:ln>
                      <a:effectLst>
                        <a:softEdge rad="112500"/>
                      </a:effectLst>
                      <a:extLst>
                        <a:ext uri="{53640926-AAD7-44D8-BBD7-CCE9431645EC}">
                          <a14:shadowObscured xmlns:a14="http://schemas.microsoft.com/office/drawing/2010/main"/>
                        </a:ext>
                      </a:extLst>
                    </p:spPr>
                  </p:pic>
                </p:grpSp>
                <p:sp>
                  <p:nvSpPr>
                    <p:cNvPr id="83" name="Прямоугольник 82"/>
                    <p:cNvSpPr/>
                    <p:nvPr/>
                  </p:nvSpPr>
                  <p:spPr>
                    <a:xfrm>
                      <a:off x="10697822" y="4794634"/>
                      <a:ext cx="753542" cy="2300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marL="0" lvl="3" algn="ctr">
                        <a:defRPr/>
                      </a:pPr>
                      <a:r>
                        <a:rPr lang="ru-RU" sz="1000" dirty="0" smtClean="0">
                          <a:latin typeface="+mn-lt"/>
                          <a:cs typeface="Times New Roman" panose="02020603050405020304" pitchFamily="18" charset="0"/>
                        </a:rPr>
                        <a:t>МОУ ФК</a:t>
                      </a:r>
                      <a:endParaRPr lang="ru-RU" altLang="ru-RU" sz="1000" dirty="0">
                        <a:latin typeface="+mn-lt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06" name="Стрелка вправо 105"/>
                  <p:cNvSpPr/>
                  <p:nvPr/>
                </p:nvSpPr>
                <p:spPr>
                  <a:xfrm flipH="1">
                    <a:off x="10190675" y="4188204"/>
                    <a:ext cx="411565" cy="219336"/>
                  </a:xfrm>
                  <a:prstGeom prst="rightArrow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chemeClr val="bg1">
                        <a:lumMod val="8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1" name="Группа 20"/>
                <p:cNvGrpSpPr/>
                <p:nvPr/>
              </p:nvGrpSpPr>
              <p:grpSpPr>
                <a:xfrm>
                  <a:off x="7904497" y="4448722"/>
                  <a:ext cx="854428" cy="1410628"/>
                  <a:chOff x="7904497" y="4448722"/>
                  <a:chExt cx="854428" cy="1410628"/>
                </a:xfrm>
              </p:grpSpPr>
              <p:grpSp>
                <p:nvGrpSpPr>
                  <p:cNvPr id="4" name="Группа 3"/>
                  <p:cNvGrpSpPr/>
                  <p:nvPr/>
                </p:nvGrpSpPr>
                <p:grpSpPr>
                  <a:xfrm>
                    <a:off x="7904497" y="4886980"/>
                    <a:ext cx="854428" cy="972370"/>
                    <a:chOff x="7843509" y="4887995"/>
                    <a:chExt cx="854428" cy="972370"/>
                  </a:xfrm>
                </p:grpSpPr>
                <p:grpSp>
                  <p:nvGrpSpPr>
                    <p:cNvPr id="65" name="Группа 64"/>
                    <p:cNvGrpSpPr/>
                    <p:nvPr/>
                  </p:nvGrpSpPr>
                  <p:grpSpPr>
                    <a:xfrm>
                      <a:off x="7843509" y="4887995"/>
                      <a:ext cx="854428" cy="802844"/>
                      <a:chOff x="8929097" y="4222388"/>
                      <a:chExt cx="1135864" cy="1130511"/>
                    </a:xfrm>
                  </p:grpSpPr>
                  <p:pic>
                    <p:nvPicPr>
                      <p:cNvPr id="66" name="Picture 2" descr="Картинки по запросу монитор иконк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097" y="4222388"/>
                        <a:ext cx="1135864" cy="11305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67" name="Рисунок 66"/>
                      <p:cNvPicPr/>
                      <p:nvPr/>
                    </p:nvPicPr>
                    <p:blipFill rotWithShape="1">
                      <a:blip r:embed="rId4"/>
                      <a:srcRect l="40126" t="37449" r="54884" b="55487"/>
                      <a:stretch/>
                    </p:blipFill>
                    <p:spPr bwMode="auto">
                      <a:xfrm>
                        <a:off x="9144000" y="4415343"/>
                        <a:ext cx="736029" cy="578979"/>
                      </a:xfrm>
                      <a:prstGeom prst="rect">
                        <a:avLst/>
                      </a:prstGeom>
                      <a:ln>
                        <a:noFill/>
                      </a:ln>
                      <a:effectLst>
                        <a:softEdge rad="112500"/>
                      </a:effectLst>
                      <a:extLst>
                        <a:ext uri="{53640926-AAD7-44D8-BBD7-CCE9431645EC}">
                          <a14:shadowObscured xmlns:a14="http://schemas.microsoft.com/office/drawing/2010/main"/>
                        </a:ext>
                      </a:extLst>
                    </p:spPr>
                  </p:pic>
                </p:grpSp>
                <p:sp>
                  <p:nvSpPr>
                    <p:cNvPr id="81" name="Прямоугольник 80"/>
                    <p:cNvSpPr/>
                    <p:nvPr/>
                  </p:nvSpPr>
                  <p:spPr>
                    <a:xfrm>
                      <a:off x="8011860" y="5630267"/>
                      <a:ext cx="567049" cy="2300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marL="0" lvl="3" algn="ctr">
                        <a:defRPr/>
                      </a:pPr>
                      <a:r>
                        <a:rPr lang="ru-RU" sz="1000" dirty="0" smtClean="0">
                          <a:latin typeface="+mn-lt"/>
                          <a:cs typeface="Times New Roman" panose="02020603050405020304" pitchFamily="18" charset="0"/>
                        </a:rPr>
                        <a:t>УФК 2</a:t>
                      </a:r>
                      <a:endParaRPr lang="ru-RU" altLang="ru-RU" sz="1000" dirty="0">
                        <a:latin typeface="+mn-lt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07" name="Стрелка вправо 106"/>
                  <p:cNvSpPr/>
                  <p:nvPr/>
                </p:nvSpPr>
                <p:spPr>
                  <a:xfrm rot="16200000">
                    <a:off x="8342296" y="4565801"/>
                    <a:ext cx="437817" cy="203659"/>
                  </a:xfrm>
                  <a:prstGeom prst="rightArrow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chemeClr val="bg1">
                        <a:lumMod val="8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29" name="Группа 28"/>
                <p:cNvGrpSpPr/>
                <p:nvPr/>
              </p:nvGrpSpPr>
              <p:grpSpPr>
                <a:xfrm>
                  <a:off x="8877974" y="4464517"/>
                  <a:ext cx="854428" cy="1396507"/>
                  <a:chOff x="8877974" y="4464517"/>
                  <a:chExt cx="854428" cy="1396507"/>
                </a:xfrm>
              </p:grpSpPr>
              <p:grpSp>
                <p:nvGrpSpPr>
                  <p:cNvPr id="5" name="Группа 4"/>
                  <p:cNvGrpSpPr/>
                  <p:nvPr/>
                </p:nvGrpSpPr>
                <p:grpSpPr>
                  <a:xfrm>
                    <a:off x="8877974" y="4886261"/>
                    <a:ext cx="854428" cy="974763"/>
                    <a:chOff x="8955324" y="4886261"/>
                    <a:chExt cx="854428" cy="974763"/>
                  </a:xfrm>
                </p:grpSpPr>
                <p:grpSp>
                  <p:nvGrpSpPr>
                    <p:cNvPr id="68" name="Группа 67"/>
                    <p:cNvGrpSpPr/>
                    <p:nvPr/>
                  </p:nvGrpSpPr>
                  <p:grpSpPr>
                    <a:xfrm>
                      <a:off x="8955324" y="4886261"/>
                      <a:ext cx="854428" cy="802844"/>
                      <a:chOff x="8929097" y="4219946"/>
                      <a:chExt cx="1135864" cy="1130511"/>
                    </a:xfrm>
                  </p:grpSpPr>
                  <p:pic>
                    <p:nvPicPr>
                      <p:cNvPr id="69" name="Picture 2" descr="Картинки по запросу монитор иконк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097" y="4219946"/>
                        <a:ext cx="1135864" cy="11305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70" name="Рисунок 69"/>
                      <p:cNvPicPr/>
                      <p:nvPr/>
                    </p:nvPicPr>
                    <p:blipFill rotWithShape="1">
                      <a:blip r:embed="rId4"/>
                      <a:srcRect l="40126" t="37449" r="54884" b="55487"/>
                      <a:stretch/>
                    </p:blipFill>
                    <p:spPr bwMode="auto">
                      <a:xfrm>
                        <a:off x="9144000" y="4415343"/>
                        <a:ext cx="736029" cy="578979"/>
                      </a:xfrm>
                      <a:prstGeom prst="rect">
                        <a:avLst/>
                      </a:prstGeom>
                      <a:ln>
                        <a:noFill/>
                      </a:ln>
                      <a:effectLst>
                        <a:softEdge rad="112500"/>
                      </a:effectLst>
                      <a:extLst>
                        <a:ext uri="{53640926-AAD7-44D8-BBD7-CCE9431645EC}">
                          <a14:shadowObscured xmlns:a14="http://schemas.microsoft.com/office/drawing/2010/main"/>
                        </a:ext>
                      </a:extLst>
                    </p:spPr>
                  </p:pic>
                </p:grpSp>
                <p:sp>
                  <p:nvSpPr>
                    <p:cNvPr id="82" name="Прямоугольник 81"/>
                    <p:cNvSpPr/>
                    <p:nvPr/>
                  </p:nvSpPr>
                  <p:spPr>
                    <a:xfrm>
                      <a:off x="9116980" y="5630926"/>
                      <a:ext cx="567049" cy="2300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marL="0" lvl="3" algn="ctr">
                        <a:defRPr/>
                      </a:pPr>
                      <a:r>
                        <a:rPr lang="ru-RU" sz="1000" dirty="0" smtClean="0">
                          <a:latin typeface="+mn-lt"/>
                          <a:cs typeface="Times New Roman" panose="02020603050405020304" pitchFamily="18" charset="0"/>
                        </a:rPr>
                        <a:t>УФК 3</a:t>
                      </a:r>
                      <a:endParaRPr lang="ru-RU" altLang="ru-RU" sz="1000" dirty="0">
                        <a:latin typeface="+mn-lt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08" name="Стрелка вправо 107"/>
                  <p:cNvSpPr/>
                  <p:nvPr/>
                </p:nvSpPr>
                <p:spPr>
                  <a:xfrm rot="16200000">
                    <a:off x="9067637" y="4581596"/>
                    <a:ext cx="437817" cy="203659"/>
                  </a:xfrm>
                  <a:prstGeom prst="rightArrow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chemeClr val="bg1">
                        <a:lumMod val="8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cs typeface="Times New Roman" panose="02020603050405020304" pitchFamily="18" charset="0"/>
                    </a:endParaRPr>
                  </a:p>
                </p:txBody>
              </p:sp>
            </p:grpSp>
            <p:grpSp>
              <p:nvGrpSpPr>
                <p:cNvPr id="30" name="Группа 29"/>
                <p:cNvGrpSpPr/>
                <p:nvPr/>
              </p:nvGrpSpPr>
              <p:grpSpPr>
                <a:xfrm>
                  <a:off x="9851451" y="4473582"/>
                  <a:ext cx="854428" cy="1386279"/>
                  <a:chOff x="9851451" y="4473582"/>
                  <a:chExt cx="854428" cy="1386279"/>
                </a:xfrm>
              </p:grpSpPr>
              <p:grpSp>
                <p:nvGrpSpPr>
                  <p:cNvPr id="6" name="Группа 5"/>
                  <p:cNvGrpSpPr/>
                  <p:nvPr/>
                </p:nvGrpSpPr>
                <p:grpSpPr>
                  <a:xfrm>
                    <a:off x="9851451" y="4899266"/>
                    <a:ext cx="854428" cy="960595"/>
                    <a:chOff x="10067139" y="4872813"/>
                    <a:chExt cx="854428" cy="960595"/>
                  </a:xfrm>
                </p:grpSpPr>
                <p:grpSp>
                  <p:nvGrpSpPr>
                    <p:cNvPr id="71" name="Группа 70"/>
                    <p:cNvGrpSpPr/>
                    <p:nvPr/>
                  </p:nvGrpSpPr>
                  <p:grpSpPr>
                    <a:xfrm>
                      <a:off x="10067139" y="4872813"/>
                      <a:ext cx="854428" cy="802844"/>
                      <a:chOff x="8929097" y="4222388"/>
                      <a:chExt cx="1135864" cy="1130511"/>
                    </a:xfrm>
                  </p:grpSpPr>
                  <p:pic>
                    <p:nvPicPr>
                      <p:cNvPr id="72" name="Picture 2" descr="Картинки по запросу монитор иконка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 cstate="print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29097" y="4222388"/>
                        <a:ext cx="1135864" cy="113051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  <p:pic>
                    <p:nvPicPr>
                      <p:cNvPr id="73" name="Рисунок 72"/>
                      <p:cNvPicPr/>
                      <p:nvPr/>
                    </p:nvPicPr>
                    <p:blipFill rotWithShape="1">
                      <a:blip r:embed="rId4"/>
                      <a:srcRect l="40126" t="37449" r="54884" b="55487"/>
                      <a:stretch/>
                    </p:blipFill>
                    <p:spPr bwMode="auto">
                      <a:xfrm>
                        <a:off x="9144000" y="4415343"/>
                        <a:ext cx="736029" cy="578979"/>
                      </a:xfrm>
                      <a:prstGeom prst="rect">
                        <a:avLst/>
                      </a:prstGeom>
                      <a:ln>
                        <a:noFill/>
                      </a:ln>
                      <a:effectLst>
                        <a:softEdge rad="112500"/>
                      </a:effectLst>
                      <a:extLst>
                        <a:ext uri="{53640926-AAD7-44D8-BBD7-CCE9431645EC}">
                          <a14:shadowObscured xmlns:a14="http://schemas.microsoft.com/office/drawing/2010/main"/>
                        </a:ext>
                      </a:extLst>
                    </p:spPr>
                  </p:pic>
                </p:grpSp>
                <p:sp>
                  <p:nvSpPr>
                    <p:cNvPr id="80" name="Прямоугольник 79"/>
                    <p:cNvSpPr/>
                    <p:nvPr/>
                  </p:nvSpPr>
                  <p:spPr>
                    <a:xfrm>
                      <a:off x="10222100" y="5603310"/>
                      <a:ext cx="567049" cy="230098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 marL="0" lvl="3" algn="ctr">
                        <a:defRPr/>
                      </a:pPr>
                      <a:r>
                        <a:rPr lang="ru-RU" sz="1000" dirty="0" smtClean="0">
                          <a:latin typeface="+mn-lt"/>
                          <a:cs typeface="Times New Roman" panose="02020603050405020304" pitchFamily="18" charset="0"/>
                        </a:rPr>
                        <a:t>УФК 4</a:t>
                      </a:r>
                      <a:endParaRPr lang="ru-RU" altLang="ru-RU" sz="1000" dirty="0">
                        <a:latin typeface="+mn-lt"/>
                        <a:cs typeface="Times New Roman" panose="02020603050405020304" pitchFamily="18" charset="0"/>
                      </a:endParaRPr>
                    </a:p>
                  </p:txBody>
                </p:sp>
              </p:grpSp>
              <p:sp>
                <p:nvSpPr>
                  <p:cNvPr id="109" name="Стрелка вправо 108"/>
                  <p:cNvSpPr/>
                  <p:nvPr/>
                </p:nvSpPr>
                <p:spPr>
                  <a:xfrm rot="16200000">
                    <a:off x="9768333" y="4590661"/>
                    <a:ext cx="437817" cy="203659"/>
                  </a:xfrm>
                  <a:prstGeom prst="rightArrow">
                    <a:avLst/>
                  </a:prstGeom>
                  <a:solidFill>
                    <a:schemeClr val="accent6">
                      <a:lumMod val="20000"/>
                      <a:lumOff val="80000"/>
                    </a:schemeClr>
                  </a:solidFill>
                  <a:ln>
                    <a:solidFill>
                      <a:schemeClr val="bg1">
                        <a:lumMod val="85000"/>
                      </a:schemeClr>
                    </a:solidFill>
                  </a:ln>
                  <a:effectLst>
                    <a:outerShdw blurRad="63500" sx="102000" sy="102000" algn="ctr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>
                      <a:cs typeface="Times New Roman" panose="02020603050405020304" pitchFamily="18" charset="0"/>
                    </a:endParaRPr>
                  </a:p>
                </p:txBody>
              </p:sp>
            </p:grpSp>
          </p:grpSp>
          <p:grpSp>
            <p:nvGrpSpPr>
              <p:cNvPr id="112" name="Группа 111"/>
              <p:cNvGrpSpPr/>
              <p:nvPr/>
            </p:nvGrpSpPr>
            <p:grpSpPr>
              <a:xfrm>
                <a:off x="8760584" y="1915016"/>
                <a:ext cx="854428" cy="1382326"/>
                <a:chOff x="8760584" y="1915016"/>
                <a:chExt cx="854428" cy="1382326"/>
              </a:xfrm>
            </p:grpSpPr>
            <p:grpSp>
              <p:nvGrpSpPr>
                <p:cNvPr id="31" name="Группа 30"/>
                <p:cNvGrpSpPr/>
                <p:nvPr/>
              </p:nvGrpSpPr>
              <p:grpSpPr>
                <a:xfrm>
                  <a:off x="8760584" y="1915016"/>
                  <a:ext cx="854428" cy="802844"/>
                  <a:chOff x="8929097" y="4222388"/>
                  <a:chExt cx="1135864" cy="1130511"/>
                </a:xfrm>
              </p:grpSpPr>
              <p:pic>
                <p:nvPicPr>
                  <p:cNvPr id="32" name="Picture 2" descr="Картинки по запросу монитор иконка"/>
                  <p:cNvPicPr>
                    <a:picLocks noChangeAspect="1" noChangeArrowheads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8929097" y="4222388"/>
                    <a:ext cx="1135864" cy="1130511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pic>
                <p:nvPicPr>
                  <p:cNvPr id="33" name="Рисунок 32"/>
                  <p:cNvPicPr/>
                  <p:nvPr/>
                </p:nvPicPr>
                <p:blipFill rotWithShape="1">
                  <a:blip r:embed="rId4"/>
                  <a:srcRect l="40126" t="37449" r="54884" b="55487"/>
                  <a:stretch/>
                </p:blipFill>
                <p:spPr bwMode="auto">
                  <a:xfrm>
                    <a:off x="9144000" y="4415343"/>
                    <a:ext cx="736029" cy="578979"/>
                  </a:xfrm>
                  <a:prstGeom prst="rect">
                    <a:avLst/>
                  </a:prstGeom>
                  <a:ln>
                    <a:noFill/>
                  </a:ln>
                  <a:effectLst>
                    <a:softEdge rad="112500"/>
                  </a:effectLst>
                  <a:extLst>
                    <a:ext uri="{53640926-AAD7-44D8-BBD7-CCE9431645EC}">
                      <a14:shadowObscured xmlns:a14="http://schemas.microsoft.com/office/drawing/2010/main"/>
                    </a:ext>
                  </a:extLst>
                </p:spPr>
              </p:pic>
            </p:grpSp>
            <p:sp>
              <p:nvSpPr>
                <p:cNvPr id="110" name="Двойная стрелка вверх/вниз 109"/>
                <p:cNvSpPr/>
                <p:nvPr/>
              </p:nvSpPr>
              <p:spPr>
                <a:xfrm rot="10800000">
                  <a:off x="9057962" y="2800904"/>
                  <a:ext cx="282213" cy="496438"/>
                </a:xfrm>
                <a:prstGeom prst="upDownArrow">
                  <a:avLst/>
                </a:prstGeom>
                <a:solidFill>
                  <a:srgbClr val="FFD49F"/>
                </a:solidFill>
                <a:ln>
                  <a:solidFill>
                    <a:schemeClr val="bg1">
                      <a:lumMod val="85000"/>
                    </a:schemeClr>
                  </a:solidFill>
                </a:ln>
                <a:effectLst>
                  <a:outerShdw blurRad="63500" sx="102000" sy="102000" algn="ctr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>
                    <a:cs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116" name="Скругленный прямоугольник 115"/>
              <p:cNvSpPr/>
              <p:nvPr/>
            </p:nvSpPr>
            <p:spPr>
              <a:xfrm>
                <a:off x="9707482" y="2603406"/>
                <a:ext cx="1697520" cy="830280"/>
              </a:xfrm>
              <a:prstGeom prst="roundRect">
                <a:avLst>
                  <a:gd name="adj" fmla="val 8760"/>
                </a:avLst>
              </a:prstGeom>
              <a:noFill/>
              <a:ln>
                <a:solidFill>
                  <a:schemeClr val="accent1"/>
                </a:solidFill>
              </a:ln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200" dirty="0" smtClean="0">
                    <a:cs typeface="Times New Roman" panose="02020603050405020304" pitchFamily="18" charset="0"/>
                  </a:rPr>
                  <a:t>Централизованная база данных учета информации по результатам всех КМ</a:t>
                </a:r>
                <a:endParaRPr lang="ru-RU" sz="1200" dirty="0">
                  <a:cs typeface="Times New Roman" panose="02020603050405020304" pitchFamily="18" charset="0"/>
                </a:endParaRPr>
              </a:p>
            </p:txBody>
          </p:sp>
        </p:grpSp>
      </p:grpSp>
      <p:grpSp>
        <p:nvGrpSpPr>
          <p:cNvPr id="9" name="Группа 8"/>
          <p:cNvGrpSpPr/>
          <p:nvPr/>
        </p:nvGrpSpPr>
        <p:grpSpPr>
          <a:xfrm>
            <a:off x="4797778" y="1885744"/>
            <a:ext cx="2181788" cy="2723936"/>
            <a:chOff x="1159261" y="4809262"/>
            <a:chExt cx="1931012" cy="3013000"/>
          </a:xfrm>
        </p:grpSpPr>
        <p:sp>
          <p:nvSpPr>
            <p:cNvPr id="129" name="Скругленный прямоугольник 128"/>
            <p:cNvSpPr/>
            <p:nvPr/>
          </p:nvSpPr>
          <p:spPr bwMode="auto">
            <a:xfrm>
              <a:off x="1159261" y="4809262"/>
              <a:ext cx="1661340" cy="3013000"/>
            </a:xfrm>
            <a:prstGeom prst="roundRect">
              <a:avLst/>
            </a:prstGeom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Приказ Федерального казначейства</a:t>
              </a:r>
              <a:r>
                <a:rPr lang="en-US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 </a:t>
              </a:r>
              <a:endParaRPr lang="ru-RU" altLang="ru-RU" sz="1050" dirty="0" smtClean="0">
                <a:solidFill>
                  <a:prstClr val="black"/>
                </a:solidFill>
                <a:cs typeface="Times New Roman" panose="02020603050405020304" pitchFamily="18" charset="0"/>
              </a:endParaRPr>
            </a:p>
            <a:p>
              <a:pPr algn="ctr">
                <a:defRPr/>
              </a:pPr>
              <a:r>
                <a:rPr lang="ru-RU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от </a:t>
              </a:r>
              <a:r>
                <a:rPr lang="en-US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18</a:t>
              </a:r>
              <a:r>
                <a:rPr lang="ru-RU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.</a:t>
              </a:r>
              <a:r>
                <a:rPr lang="en-US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08</a:t>
              </a:r>
              <a:r>
                <a:rPr lang="ru-RU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.</a:t>
              </a:r>
              <a:r>
                <a:rPr lang="en-US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2017 </a:t>
              </a:r>
              <a:r>
                <a:rPr lang="ru-RU" altLang="ru-RU" sz="1050" b="1" dirty="0">
                  <a:solidFill>
                    <a:prstClr val="black"/>
                  </a:solidFill>
                  <a:cs typeface="Times New Roman" panose="02020603050405020304" pitchFamily="18" charset="0"/>
                </a:rPr>
                <a:t>№</a:t>
              </a:r>
              <a:r>
                <a:rPr lang="ru-RU" altLang="ru-RU" sz="1050" b="1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206 </a:t>
              </a:r>
            </a:p>
            <a:p>
              <a:pPr algn="ctr">
                <a:defRPr/>
              </a:pPr>
              <a:r>
                <a:rPr lang="ru-RU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об организации работ </a:t>
              </a:r>
            </a:p>
            <a:p>
              <a:pPr algn="ctr">
                <a:defRPr/>
              </a:pPr>
              <a:r>
                <a:rPr lang="ru-RU" altLang="ru-RU" sz="1050" dirty="0" smtClean="0">
                  <a:solidFill>
                    <a:prstClr val="black"/>
                  </a:solidFill>
                  <a:cs typeface="Times New Roman" panose="02020603050405020304" pitchFamily="18" charset="0"/>
                </a:rPr>
                <a:t>в прикладном программном продукте АС Планирование</a:t>
              </a:r>
              <a:endParaRPr lang="ru-RU" altLang="ru-RU" sz="1050" dirty="0">
                <a:solidFill>
                  <a:srgbClr val="C00000"/>
                </a:solidFill>
                <a:cs typeface="Times New Roman" panose="02020603050405020304" pitchFamily="18" charset="0"/>
              </a:endParaRPr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2820601" y="5581236"/>
              <a:ext cx="269672" cy="1435351"/>
            </a:xfrm>
            <a:prstGeom prst="rightArrow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cs typeface="Times New Roman" panose="02020603050405020304" pitchFamily="18" charset="0"/>
              </a:endParaRPr>
            </a:p>
          </p:txBody>
        </p:sp>
      </p:grpSp>
      <p:grpSp>
        <p:nvGrpSpPr>
          <p:cNvPr id="118" name="Группа 117"/>
          <p:cNvGrpSpPr/>
          <p:nvPr/>
        </p:nvGrpSpPr>
        <p:grpSpPr>
          <a:xfrm>
            <a:off x="5518054" y="1957730"/>
            <a:ext cx="385800" cy="514557"/>
            <a:chOff x="1200152" y="1130297"/>
            <a:chExt cx="441443" cy="763192"/>
          </a:xfrm>
        </p:grpSpPr>
        <p:pic>
          <p:nvPicPr>
            <p:cNvPr id="124" name="Picture 84" descr="C:\Users\3053\Desktop\скачанные файлы.png"/>
            <p:cNvPicPr>
              <a:picLocks noChangeAspect="1" noChangeArrowheads="1"/>
            </p:cNvPicPr>
            <p:nvPr/>
          </p:nvPicPr>
          <p:blipFill>
            <a:blip r:embed="rId7"/>
            <a:srcRect l="13155" t="-1851" r="10480"/>
            <a:stretch>
              <a:fillRect/>
            </a:stretch>
          </p:blipFill>
          <p:spPr bwMode="auto">
            <a:xfrm>
              <a:off x="1200152" y="1130297"/>
              <a:ext cx="441443" cy="763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5" name="Picture 83" descr="C:\Users\3053\Desktop\180px-Roskazna.png"/>
            <p:cNvPicPr>
              <a:picLocks noChangeAspect="1" noChangeArrowheads="1"/>
            </p:cNvPicPr>
            <p:nvPr/>
          </p:nvPicPr>
          <p:blipFill>
            <a:blip r:embed="rId8"/>
            <a:srcRect/>
            <a:stretch>
              <a:fillRect/>
            </a:stretch>
          </p:blipFill>
          <p:spPr bwMode="auto">
            <a:xfrm>
              <a:off x="1303038" y="1260408"/>
              <a:ext cx="133170" cy="1787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" name="TextBox 1"/>
          <p:cNvSpPr txBox="1"/>
          <p:nvPr/>
        </p:nvSpPr>
        <p:spPr>
          <a:xfrm>
            <a:off x="4873687" y="3998080"/>
            <a:ext cx="17252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dirty="0" smtClean="0">
                <a:latin typeface="+mn-lt"/>
                <a:cs typeface="Times New Roman" panose="02020603050405020304" pitchFamily="18" charset="0"/>
              </a:rPr>
              <a:t>Обязанность вносить первичную информацию</a:t>
            </a:r>
            <a:endParaRPr lang="ru-RU" sz="1050" dirty="0">
              <a:latin typeface="+mn-lt"/>
              <a:cs typeface="Times New Roman" panose="02020603050405020304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5115271" y="3906550"/>
            <a:ext cx="1242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Скругленный прямоугольник 95"/>
          <p:cNvSpPr/>
          <p:nvPr/>
        </p:nvSpPr>
        <p:spPr>
          <a:xfrm>
            <a:off x="9922104" y="1951200"/>
            <a:ext cx="1759026" cy="361918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cs typeface="Times New Roman" panose="02020603050405020304" pitchFamily="18" charset="0"/>
              </a:rPr>
              <a:t>Отчетность из первичных данных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98" name="Скругленный прямоугольник 97"/>
          <p:cNvSpPr/>
          <p:nvPr/>
        </p:nvSpPr>
        <p:spPr>
          <a:xfrm>
            <a:off x="9922104" y="1593449"/>
            <a:ext cx="1759026" cy="361918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cs typeface="Times New Roman" panose="02020603050405020304" pitchFamily="18" charset="0"/>
              </a:rPr>
              <a:t>Закрытие ручного ввода отчетности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grpSp>
        <p:nvGrpSpPr>
          <p:cNvPr id="27" name="Группа 26"/>
          <p:cNvGrpSpPr/>
          <p:nvPr/>
        </p:nvGrpSpPr>
        <p:grpSpPr>
          <a:xfrm>
            <a:off x="1011585" y="4609680"/>
            <a:ext cx="6042948" cy="2117924"/>
            <a:chOff x="4797779" y="5085628"/>
            <a:chExt cx="5761364" cy="1969811"/>
          </a:xfrm>
        </p:grpSpPr>
        <p:sp>
          <p:nvSpPr>
            <p:cNvPr id="99" name="TextBox 98"/>
            <p:cNvSpPr txBox="1"/>
            <p:nvPr/>
          </p:nvSpPr>
          <p:spPr>
            <a:xfrm rot="16200000">
              <a:off x="4074483" y="5808924"/>
              <a:ext cx="196981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ru-RU" sz="28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2018 год</a:t>
              </a:r>
              <a:endParaRPr lang="ru-RU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pic>
          <p:nvPicPr>
            <p:cNvPr id="111" name="Picture 85" descr="C:\Users\3053\Desktop\Site-Lists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80705" y="5752909"/>
              <a:ext cx="305103" cy="278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9" name="Picture 85" descr="C:\Users\3053\Desktop\Site-Lists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61529" y="6143149"/>
              <a:ext cx="305103" cy="278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0" name="Picture 85" descr="C:\Users\3053\Desktop\Site-Lists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53046" y="6477127"/>
              <a:ext cx="305103" cy="278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1" name="Picture 85" descr="C:\Users\3053\Desktop\Site-Lists.png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96509" y="5384569"/>
              <a:ext cx="305103" cy="278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2" name="Скругленный прямоугольник 121"/>
            <p:cNvSpPr/>
            <p:nvPr/>
          </p:nvSpPr>
          <p:spPr>
            <a:xfrm>
              <a:off x="5825679" y="5384569"/>
              <a:ext cx="4733464" cy="2496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050" dirty="0" smtClean="0"/>
                <a:t>Интеграция с ЕИС и ЕСГФК</a:t>
              </a:r>
              <a:endParaRPr lang="ru-RU" sz="1050" dirty="0"/>
            </a:p>
          </p:txBody>
        </p:sp>
        <p:sp>
          <p:nvSpPr>
            <p:cNvPr id="123" name="Скругленный прямоугольник 122"/>
            <p:cNvSpPr/>
            <p:nvPr/>
          </p:nvSpPr>
          <p:spPr>
            <a:xfrm>
              <a:off x="5825679" y="5752909"/>
              <a:ext cx="4733464" cy="2496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050" dirty="0" smtClean="0"/>
                <a:t>Планирование и учет нагрузки на сотрудников, участвующих в проведении КМ</a:t>
              </a:r>
              <a:endParaRPr lang="ru-RU" sz="1050" dirty="0"/>
            </a:p>
          </p:txBody>
        </p:sp>
        <p:sp>
          <p:nvSpPr>
            <p:cNvPr id="126" name="Скругленный прямоугольник 125"/>
            <p:cNvSpPr/>
            <p:nvPr/>
          </p:nvSpPr>
          <p:spPr>
            <a:xfrm>
              <a:off x="5825679" y="6143149"/>
              <a:ext cx="4733464" cy="249653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050" dirty="0" smtClean="0"/>
                <a:t>Затраты на проведение КМ</a:t>
              </a:r>
              <a:endParaRPr lang="ru-RU" sz="1050" dirty="0"/>
            </a:p>
          </p:txBody>
        </p:sp>
        <p:sp>
          <p:nvSpPr>
            <p:cNvPr id="127" name="Скругленный прямоугольник 126"/>
            <p:cNvSpPr/>
            <p:nvPr/>
          </p:nvSpPr>
          <p:spPr>
            <a:xfrm>
              <a:off x="5818714" y="6477127"/>
              <a:ext cx="4733464" cy="278115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ru-RU" sz="1050" dirty="0" smtClean="0">
                  <a:cs typeface="Arial" panose="020B0604020202020204" pitchFamily="34" charset="0"/>
                </a:rPr>
                <a:t>Планирование и учет экспертиз</a:t>
              </a:r>
              <a:endParaRPr lang="ru-RU" sz="1050" dirty="0">
                <a:cs typeface="Arial" panose="020B0604020202020204" pitchFamily="34" charset="0"/>
              </a:endParaRPr>
            </a:p>
          </p:txBody>
        </p:sp>
      </p:grpSp>
      <p:sp>
        <p:nvSpPr>
          <p:cNvPr id="128" name="Скругленный прямоугольник 127"/>
          <p:cNvSpPr/>
          <p:nvPr/>
        </p:nvSpPr>
        <p:spPr>
          <a:xfrm>
            <a:off x="6993407" y="1822427"/>
            <a:ext cx="1861614" cy="223026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200" dirty="0" smtClean="0">
                <a:cs typeface="Times New Roman" panose="02020603050405020304" pitchFamily="18" charset="0"/>
              </a:rPr>
              <a:t>«Темы»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30" name="Скругленный прямоугольник 129"/>
          <p:cNvSpPr/>
          <p:nvPr/>
        </p:nvSpPr>
        <p:spPr>
          <a:xfrm>
            <a:off x="6994800" y="2041200"/>
            <a:ext cx="1861696" cy="253317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200" dirty="0" smtClean="0">
                <a:cs typeface="Times New Roman" panose="02020603050405020304" pitchFamily="18" charset="0"/>
              </a:rPr>
              <a:t>«Вопросы программы»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32" name="Скругленный прямоугольник 131"/>
          <p:cNvSpPr/>
          <p:nvPr/>
        </p:nvSpPr>
        <p:spPr>
          <a:xfrm>
            <a:off x="6994800" y="2293200"/>
            <a:ext cx="1861200" cy="545745"/>
          </a:xfrm>
          <a:prstGeom prst="roundRect">
            <a:avLst>
              <a:gd name="adj" fmla="val 12478"/>
            </a:avLst>
          </a:prstGeom>
          <a:noFill/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200" dirty="0" smtClean="0">
                <a:cs typeface="Times New Roman" panose="02020603050405020304" pitchFamily="18" charset="0"/>
              </a:rPr>
              <a:t>«Организации»</a:t>
            </a:r>
            <a:r>
              <a:rPr lang="en-US" sz="1050" dirty="0" smtClean="0">
                <a:cs typeface="Times New Roman" panose="02020603050405020304" pitchFamily="18" charset="0"/>
              </a:rPr>
              <a:t> </a:t>
            </a:r>
            <a:r>
              <a:rPr lang="en-US" sz="1400" dirty="0" smtClean="0">
                <a:cs typeface="Times New Roman" panose="02020603050405020304" pitchFamily="18" charset="0"/>
              </a:rPr>
              <a:t>&gt; </a:t>
            </a:r>
            <a:r>
              <a:rPr lang="ru-RU" sz="1200" dirty="0" smtClean="0">
                <a:cs typeface="Times New Roman" panose="02020603050405020304" pitchFamily="18" charset="0"/>
              </a:rPr>
              <a:t>Сводный реестр УБП и НУБП</a:t>
            </a:r>
            <a:r>
              <a:rPr lang="en-US" sz="1200" dirty="0" smtClean="0">
                <a:cs typeface="Times New Roman" panose="02020603050405020304" pitchFamily="18" charset="0"/>
              </a:rPr>
              <a:t> 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33" name="Скругленный прямоугольник 132"/>
          <p:cNvSpPr/>
          <p:nvPr/>
        </p:nvSpPr>
        <p:spPr>
          <a:xfrm>
            <a:off x="6994800" y="2832939"/>
            <a:ext cx="1861200" cy="371285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>
              <a:defRPr/>
            </a:pPr>
            <a:r>
              <a:rPr lang="ru-RU" sz="1200" dirty="0" smtClean="0">
                <a:cs typeface="Times New Roman" panose="02020603050405020304" pitchFamily="18" charset="0"/>
              </a:rPr>
              <a:t>«Классификатор нарушений»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34" name="Скругленный прямоугольник 133"/>
          <p:cNvSpPr/>
          <p:nvPr/>
        </p:nvSpPr>
        <p:spPr>
          <a:xfrm>
            <a:off x="6979567" y="1223010"/>
            <a:ext cx="4701564" cy="358764"/>
          </a:xfrm>
          <a:prstGeom prst="roundRect">
            <a:avLst>
              <a:gd name="adj" fmla="val 8760"/>
            </a:avLst>
          </a:prstGeom>
          <a:noFill/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200" dirty="0" smtClean="0">
                <a:cs typeface="Times New Roman" panose="02020603050405020304" pitchFamily="18" charset="0"/>
              </a:rPr>
              <a:t>Обеспечение прозрачности и доступа к информации</a:t>
            </a:r>
            <a:r>
              <a:rPr lang="en-US" sz="1200" dirty="0" smtClean="0"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cs typeface="Times New Roman" panose="02020603050405020304" pitchFamily="18" charset="0"/>
              </a:rPr>
              <a:t>о КМ УФК</a:t>
            </a:r>
          </a:p>
          <a:p>
            <a:pPr algn="ctr">
              <a:defRPr/>
            </a:pPr>
            <a:r>
              <a:rPr lang="ru-RU" sz="1200" dirty="0" smtClean="0">
                <a:cs typeface="Times New Roman" panose="02020603050405020304" pitchFamily="18" charset="0"/>
              </a:rPr>
              <a:t> для Федерального казначейства </a:t>
            </a:r>
            <a:endParaRPr lang="ru-RU" sz="1200" dirty="0">
              <a:cs typeface="Times New Roman" panose="02020603050405020304" pitchFamily="18" charset="0"/>
            </a:endParaRPr>
          </a:p>
        </p:txBody>
      </p:sp>
      <p:sp>
        <p:nvSpPr>
          <p:cNvPr id="137" name="Скругленный прямоугольник 136"/>
          <p:cNvSpPr/>
          <p:nvPr/>
        </p:nvSpPr>
        <p:spPr>
          <a:xfrm>
            <a:off x="1367005" y="4206017"/>
            <a:ext cx="1374967" cy="390371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dirty="0" smtClean="0">
                <a:cs typeface="Times New Roman" panose="02020603050405020304" pitchFamily="18" charset="0"/>
              </a:rPr>
              <a:t>Свод отчетности в ручном режиме</a:t>
            </a:r>
            <a:endParaRPr lang="ru-RU" sz="1050" dirty="0">
              <a:cs typeface="Times New Roman" panose="02020603050405020304" pitchFamily="18" charset="0"/>
            </a:endParaRPr>
          </a:p>
        </p:txBody>
      </p:sp>
      <p:sp>
        <p:nvSpPr>
          <p:cNvPr id="138" name="Скругленный прямоугольник 137"/>
          <p:cNvSpPr/>
          <p:nvPr/>
        </p:nvSpPr>
        <p:spPr>
          <a:xfrm>
            <a:off x="2844799" y="4205829"/>
            <a:ext cx="1839968" cy="390371"/>
          </a:xfrm>
          <a:prstGeom prst="roundRect">
            <a:avLst/>
          </a:prstGeom>
          <a:noFill/>
          <a:ln>
            <a:solidFill>
              <a:schemeClr val="accent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1050" dirty="0" smtClean="0">
                <a:cs typeface="Times New Roman" panose="02020603050405020304" pitchFamily="18" charset="0"/>
              </a:rPr>
              <a:t>Согласование планов КМ на бумажных носителях</a:t>
            </a:r>
            <a:endParaRPr lang="ru-RU" sz="1050" dirty="0">
              <a:cs typeface="Times New Roman" panose="02020603050405020304" pitchFamily="18" charset="0"/>
            </a:endParaRPr>
          </a:p>
        </p:txBody>
      </p:sp>
      <p:sp>
        <p:nvSpPr>
          <p:cNvPr id="131" name="Номер слайда 4"/>
          <p:cNvSpPr>
            <a:spLocks noGrp="1"/>
          </p:cNvSpPr>
          <p:nvPr>
            <p:ph type="sldNum" sz="quarter" idx="12"/>
          </p:nvPr>
        </p:nvSpPr>
        <p:spPr bwMode="auto">
          <a:xfrm>
            <a:off x="8610600" y="6356350"/>
            <a:ext cx="27432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ru-RU" sz="1600" b="1" dirty="0" smtClean="0">
                <a:latin typeface="Times New Roman" pitchFamily="18" charset="0"/>
                <a:cs typeface="Times New Roman" pitchFamily="18" charset="0"/>
              </a:rPr>
              <a:t>6</a:t>
            </a:r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014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Объект 2"/>
          <p:cNvSpPr txBox="1">
            <a:spLocks/>
          </p:cNvSpPr>
          <p:nvPr/>
        </p:nvSpPr>
        <p:spPr>
          <a:xfrm>
            <a:off x="3003883" y="2845903"/>
            <a:ext cx="7141144" cy="879075"/>
          </a:xfrm>
          <a:prstGeom prst="rect">
            <a:avLst/>
          </a:prstGeom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ru-RU" sz="4400" dirty="0" smtClean="0">
                <a:solidFill>
                  <a:schemeClr val="accent1">
                    <a:lumMod val="50000"/>
                  </a:schemeClr>
                </a:solidFill>
              </a:rPr>
              <a:t>СПАСИБО ЗА ВНИМАНИЕ!</a:t>
            </a:r>
            <a:endParaRPr lang="ru-RU" sz="44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00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7630</TotalTime>
  <Words>549</Words>
  <Application>Microsoft Office PowerPoint</Application>
  <PresentationFormat>Произвольный</PresentationFormat>
  <Paragraphs>133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Магаленцева Галина Алексеевна</dc:creator>
  <cp:lastModifiedBy>Дорожинская Галина Алексеевна</cp:lastModifiedBy>
  <cp:revision>588</cp:revision>
  <cp:lastPrinted>2018-03-20T08:21:57Z</cp:lastPrinted>
  <dcterms:created xsi:type="dcterms:W3CDTF">2015-03-03T16:27:21Z</dcterms:created>
  <dcterms:modified xsi:type="dcterms:W3CDTF">2018-03-20T08:36:42Z</dcterms:modified>
</cp:coreProperties>
</file>