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01" r:id="rId2"/>
    <p:sldId id="394" r:id="rId3"/>
    <p:sldId id="404" r:id="rId4"/>
    <p:sldId id="405" r:id="rId5"/>
    <p:sldId id="400" r:id="rId6"/>
    <p:sldId id="403" r:id="rId7"/>
    <p:sldId id="402" r:id="rId8"/>
  </p:sldIdLst>
  <p:sldSz cx="12192000" cy="6858000"/>
  <p:notesSz cx="6794500" cy="9931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дрин Евгений Игоревич" initials="ШЕ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FE4"/>
    <a:srgbClr val="8EBDDA"/>
    <a:srgbClr val="C1D9FF"/>
    <a:srgbClr val="DDFEFF"/>
    <a:srgbClr val="C6BEFE"/>
    <a:srgbClr val="AFA4FE"/>
    <a:srgbClr val="CCD3DE"/>
    <a:srgbClr val="44546A"/>
    <a:srgbClr val="9DC3E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6416" autoAdjust="0"/>
  </p:normalViewPr>
  <p:slideViewPr>
    <p:cSldViewPr snapToGrid="0">
      <p:cViewPr varScale="1">
        <p:scale>
          <a:sx n="98" d="100"/>
          <a:sy n="98" d="100"/>
        </p:scale>
        <p:origin x="-7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8113275481522"/>
          <c:y val="0.10439593251626707"/>
          <c:w val="0.5596658007180636"/>
          <c:h val="0.67341791075699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Выездные КМ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1708005620656542"/>
                  <c:y val="-5.51590833658667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4 673</a:t>
                    </a:r>
                    <a:r>
                      <a:rPr lang="ru-RU" dirty="0" smtClean="0"/>
                      <a:t> (93,2%)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42283433864508"/>
                  <c:y val="-9.29512088012087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6 639</a:t>
                    </a:r>
                    <a:r>
                      <a:rPr lang="ru-RU" dirty="0" smtClean="0"/>
                      <a:t> (80,5%)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1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@</c:formatCode>
                <c:ptCount val="2"/>
                <c:pt idx="0">
                  <c:v>4673</c:v>
                </c:pt>
                <c:pt idx="1">
                  <c:v>6639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Камеральные КМ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1438328849810385"/>
                  <c:y val="5.5168020747725741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227</a:t>
                    </a:r>
                    <a:r>
                      <a:rPr lang="ru-RU" dirty="0" smtClean="0"/>
                      <a:t> (4,5%)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727390764125101"/>
                  <c:y val="-2.4569675219605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621</a:t>
                    </a:r>
                    <a:r>
                      <a:rPr lang="ru-RU" dirty="0" smtClean="0"/>
                      <a:t> (7,5%)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1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@">
                  <c:v>227</c:v>
                </c:pt>
                <c:pt idx="1">
                  <c:v>621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Обследования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0.11269363148502176"/>
                  <c:y val="-5.5619764776234364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114</a:t>
                    </a:r>
                    <a:r>
                      <a:rPr lang="ru-RU" dirty="0" smtClean="0"/>
                      <a:t> (2,3%)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539601807564813"/>
                  <c:y val="-6.2754232967482962E-2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990</a:t>
                    </a:r>
                    <a:r>
                      <a:rPr lang="ru-RU" dirty="0" smtClean="0"/>
                      <a:t> (12%)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0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@</c:formatCode>
                <c:ptCount val="2"/>
                <c:pt idx="0">
                  <c:v>114</c:v>
                </c:pt>
                <c:pt idx="1">
                  <c:v>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overlap val="100"/>
        <c:axId val="67325312"/>
        <c:axId val="67339392"/>
      </c:barChart>
      <c:catAx>
        <c:axId val="6732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339392"/>
        <c:crosses val="autoZero"/>
        <c:auto val="1"/>
        <c:lblAlgn val="ctr"/>
        <c:lblOffset val="100"/>
        <c:noMultiLvlLbl val="0"/>
      </c:catAx>
      <c:valAx>
        <c:axId val="67339392"/>
        <c:scaling>
          <c:orientation val="minMax"/>
          <c:max val="8400"/>
          <c:min val="0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732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63518239409032"/>
          <c:y val="0.11946435833051332"/>
          <c:w val="0.2201018171021325"/>
          <c:h val="0.58848260258577445"/>
        </c:manualLayout>
      </c:layout>
      <c:overlay val="0"/>
      <c:txPr>
        <a:bodyPr/>
        <a:lstStyle/>
        <a:p>
          <a:pPr>
            <a:defRPr sz="1200" baseline="0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2597366686476"/>
          <c:y val="7.9881475788822431E-2"/>
          <c:w val="0.41802593372593411"/>
          <c:h val="0.840237048422355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rgbClr val="A9D18E"/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Предписания</c:v>
                </c:pt>
                <c:pt idx="1">
                  <c:v>Представления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14.8</c:v>
                </c:pt>
                <c:pt idx="1">
                  <c:v>572.4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Предписания</c:v>
                </c:pt>
                <c:pt idx="1">
                  <c:v>Представления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2.5204359673024528</c:v>
                </c:pt>
                <c:pt idx="1">
                  <c:v>97.479564032697553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</c:plotArea>
    <c:legend>
      <c:legendPos val="r"/>
      <c:layout>
        <c:manualLayout>
          <c:xMode val="edge"/>
          <c:yMode val="edge"/>
          <c:x val="0.58268996643577164"/>
          <c:y val="0.35699936932722709"/>
          <c:w val="0.31668065831984665"/>
          <c:h val="0.33683450925498659"/>
        </c:manualLayout>
      </c:layout>
      <c:overlay val="0"/>
      <c:txPr>
        <a:bodyPr/>
        <a:lstStyle/>
        <a:p>
          <a:pPr>
            <a:defRPr lang="ru-RU" sz="1050" b="1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  <a:latin typeface="+mn-lt"/>
              </a:defRPr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Объем проверенных</a:t>
            </a:r>
            <a:r>
              <a:rPr lang="ru-RU" sz="1400" baseline="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средств в 2017 году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, млрд руб.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966181230665733"/>
          <c:y val="2.60491163300360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31097473116333"/>
          <c:y val="0.24291722775486913"/>
          <c:w val="0.44820232523069259"/>
          <c:h val="0.626073630623845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explosion val="5"/>
          <c:dPt>
            <c:idx val="0"/>
            <c:bubble3D val="0"/>
            <c:spPr>
              <a:solidFill>
                <a:srgbClr val="AECFE4"/>
              </a:solidFill>
            </c:spPr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 по средствам федерального бюджета и средствам, полученным из федерального бюджета</c:v>
                </c:pt>
                <c:pt idx="1">
                  <c:v>по средствам бюджетов государственных внебюджетных фондов Российской Федерации</c:v>
                </c:pt>
                <c:pt idx="2">
                  <c:v>иные средства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3662.3</c:v>
                </c:pt>
                <c:pt idx="1">
                  <c:v>89.1</c:v>
                </c:pt>
                <c:pt idx="2">
                  <c:v>374.9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900" b="0" baseline="0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 baseline="0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00" b="0" baseline="0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925672981738065"/>
          <c:y val="0.20355420935891516"/>
          <c:w val="0.37346341800232896"/>
          <c:h val="0.79644582812475873"/>
        </c:manualLayout>
      </c:layout>
      <c:overlay val="0"/>
      <c:txPr>
        <a:bodyPr/>
        <a:lstStyle/>
        <a:p>
          <a:pPr>
            <a:defRPr sz="1200" b="0" baseline="0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01027533062504"/>
          <c:y val="0.2666657055583822"/>
          <c:w val="0.54494097013255294"/>
          <c:h val="0.5952866780897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проверенных средств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4358.8999999999996</c:v>
                </c:pt>
                <c:pt idx="1">
                  <c:v>3390.4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Выявленные нарушения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682</c:v>
                </c:pt>
                <c:pt idx="1">
                  <c:v>735.9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overlap val="100"/>
        <c:axId val="75605120"/>
        <c:axId val="75606656"/>
      </c:barChart>
      <c:catAx>
        <c:axId val="75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ru-RU"/>
          </a:p>
        </c:txPr>
        <c:crossAx val="75606656"/>
        <c:crosses val="autoZero"/>
        <c:auto val="1"/>
        <c:lblAlgn val="ctr"/>
        <c:lblOffset val="100"/>
        <c:noMultiLvlLbl val="0"/>
      </c:catAx>
      <c:valAx>
        <c:axId val="75606656"/>
        <c:scaling>
          <c:orientation val="minMax"/>
          <c:max val="5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ru-RU"/>
          </a:p>
        </c:txPr>
        <c:crossAx val="7560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25445184868998"/>
          <c:y val="0.23800405001654396"/>
          <c:w val="0.22200645461270921"/>
          <c:h val="0.5239915483419298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Доля нарушений в объеме проверенных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средств в 2017 году,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млрд руб.                                                                                                                                              </a:t>
            </a:r>
          </a:p>
        </c:rich>
      </c:tx>
      <c:layout>
        <c:manualLayout>
          <c:xMode val="edge"/>
          <c:yMode val="edge"/>
          <c:x val="0.1987451853812450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16207063317865"/>
          <c:y val="0.23510677017776715"/>
          <c:w val="0.53314108261475224"/>
          <c:h val="0.706883779825557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</c:dPt>
          <c:dPt>
            <c:idx val="1"/>
            <c:bubble3D val="0"/>
            <c:explosion val="9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Объем проверенных средств</c:v>
                </c:pt>
                <c:pt idx="1">
                  <c:v>Выявленные нарушения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4126.3</c:v>
                </c:pt>
                <c:pt idx="1">
                  <c:v>735.9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69509281411989"/>
          <c:y val="0.3272796849463363"/>
          <c:w val="0.34119757826557134"/>
          <c:h val="0.48095875325290727"/>
        </c:manualLayout>
      </c:layout>
      <c:overlay val="0"/>
      <c:txPr>
        <a:bodyPr/>
        <a:lstStyle/>
        <a:p>
          <a:pPr>
            <a:defRPr sz="1100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11907610885112E-2"/>
          <c:y val="9.2816572034427808E-2"/>
          <c:w val="0.93054272144014272"/>
          <c:h val="0.50866909661633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0"/>
              <c:layout>
                <c:manualLayout>
                  <c:x val="-1.3880082133750731E-3"/>
                  <c:y val="-3.5098967268640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91217185889374E-3"/>
                  <c:y val="-2.4015134995583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7282150229390622E-3"/>
                  <c:y val="-1.3839026096510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917858366482027E-3"/>
                  <c:y val="-1.8867572585268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6714334659281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Нецелевое использование бюджетных средств</c:v>
                </c:pt>
                <c:pt idx="1">
                  <c:v>Неправомерное использование бюджетных средств</c:v>
                </c:pt>
                <c:pt idx="2">
                  <c:v>Неэффективное использование бюджетных средств</c:v>
                </c:pt>
                <c:pt idx="3">
                  <c:v>Несоблюдение порядка, целей и условий предоставления средств из бюджета (субсидий, инвестиций), предоставления кредитов и займов, обеспеченных государственными гарантиями</c:v>
                </c:pt>
                <c:pt idx="4">
                  <c:v>Нарушение процедур составления и исполнения бюджета, установленных бюджетным законодательством</c:v>
                </c:pt>
                <c:pt idx="5">
                  <c:v>Нарушения правил ведения бухгалтерского (бюджетного) учета и представления бухгалтерской (бюджетной) отчетности</c:v>
                </c:pt>
                <c:pt idx="6">
                  <c:v>Нарушения в сфере закупок </c:v>
                </c:pt>
                <c:pt idx="7">
                  <c:v>Прочие нарушения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1.3</c:v>
                </c:pt>
                <c:pt idx="1">
                  <c:v>36.5</c:v>
                </c:pt>
                <c:pt idx="2">
                  <c:v>56.4</c:v>
                </c:pt>
                <c:pt idx="3">
                  <c:v>64.599999999999994</c:v>
                </c:pt>
                <c:pt idx="4">
                  <c:v>32</c:v>
                </c:pt>
                <c:pt idx="5">
                  <c:v>101.2</c:v>
                </c:pt>
                <c:pt idx="6">
                  <c:v>31.9</c:v>
                </c:pt>
                <c:pt idx="7">
                  <c:v>358.1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0963969539187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75357509944608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060366493105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7671433465928106E-3"/>
                  <c:y val="-4.1927939078374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Нецелевое использование бюджетных средств</c:v>
                </c:pt>
                <c:pt idx="1">
                  <c:v>Неправомерное использование бюджетных средств</c:v>
                </c:pt>
                <c:pt idx="2">
                  <c:v>Неэффективное использование бюджетных средств</c:v>
                </c:pt>
                <c:pt idx="3">
                  <c:v>Несоблюдение порядка, целей и условий предоставления средств из бюджета (субсидий, инвестиций), предоставления кредитов и займов, обеспеченных государственными гарантиями</c:v>
                </c:pt>
                <c:pt idx="4">
                  <c:v>Нарушение процедур составления и исполнения бюджета, установленных бюджетным законодательством</c:v>
                </c:pt>
                <c:pt idx="5">
                  <c:v>Нарушения правил ведения бухгалтерского (бюджетного) учета и представления бухгалтерской (бюджетной) отчетности</c:v>
                </c:pt>
                <c:pt idx="6">
                  <c:v>Нарушения в сфере закупок </c:v>
                </c:pt>
                <c:pt idx="7">
                  <c:v>Прочие нарушения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6.6</c:v>
                </c:pt>
                <c:pt idx="1">
                  <c:v>35.299999999999997</c:v>
                </c:pt>
                <c:pt idx="2">
                  <c:v>61.5</c:v>
                </c:pt>
                <c:pt idx="3">
                  <c:v>155.5</c:v>
                </c:pt>
                <c:pt idx="4">
                  <c:v>52.6</c:v>
                </c:pt>
                <c:pt idx="5">
                  <c:v>176.4</c:v>
                </c:pt>
                <c:pt idx="6">
                  <c:v>29.2</c:v>
                </c:pt>
                <c:pt idx="7">
                  <c:v>218.8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275520"/>
        <c:axId val="77278208"/>
      </c:barChart>
      <c:catAx>
        <c:axId val="7727552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77278208"/>
        <c:crosses val="autoZero"/>
        <c:auto val="0"/>
        <c:lblAlgn val="ctr"/>
        <c:lblOffset val="100"/>
        <c:noMultiLvlLbl val="0"/>
      </c:catAx>
      <c:valAx>
        <c:axId val="77278208"/>
        <c:scaling>
          <c:orientation val="minMax"/>
          <c:max val="37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77275520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2037665687556733"/>
          <c:y val="0.79296990613919105"/>
          <c:w val="0.16097010241006313"/>
          <c:h val="5.818591013257977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417808125290712"/>
          <c:y val="6.4290010509921114E-2"/>
          <c:w val="0.36522091553678332"/>
          <c:h val="0.506067263495118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577F5"/>
              </a:solidFill>
            </c:spPr>
          </c:dPt>
          <c:dPt>
            <c:idx val="1"/>
            <c:bubble3D val="0"/>
            <c:spPr>
              <a:solidFill>
                <a:srgbClr val="0454AC"/>
              </a:solidFill>
            </c:spPr>
          </c:dPt>
          <c:dPt>
            <c:idx val="2"/>
            <c:bubble3D val="0"/>
            <c:spPr>
              <a:solidFill>
                <a:srgbClr val="63ACFD"/>
              </a:solidFill>
            </c:spPr>
          </c:dPt>
          <c:dPt>
            <c:idx val="3"/>
            <c:bubble3D val="0"/>
            <c:spPr>
              <a:solidFill>
                <a:srgbClr val="BEDCFE"/>
              </a:solidFill>
            </c:spPr>
          </c:dPt>
          <c:dPt>
            <c:idx val="4"/>
            <c:bubble3D val="0"/>
            <c:spPr>
              <a:solidFill>
                <a:srgbClr val="02264E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4.3521032416541441E-2"/>
                  <c:y val="-7.63878160890430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0,09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2.3211689437962854E-2"/>
                  <c:y val="-8.628012105403112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0,02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lang="ru-RU" sz="12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По предписаниям</c:v>
                </c:pt>
                <c:pt idx="1">
                  <c:v>По представлениям</c:v>
                </c:pt>
                <c:pt idx="2">
                  <c:v>Посредством бюджетных мер принуждения</c:v>
                </c:pt>
                <c:pt idx="3">
                  <c:v>Возвращено объектами контроля в добровольном порядке</c:v>
                </c:pt>
                <c:pt idx="4">
                  <c:v>Взыскано административных штрафов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0.23</c:v>
                </c:pt>
                <c:pt idx="2">
                  <c:v>7.7</c:v>
                </c:pt>
                <c:pt idx="3">
                  <c:v>25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11756582139785998"/>
          <c:y val="0.57872089195041354"/>
          <c:w val="0.70393827213518945"/>
          <c:h val="0.41725874666025098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98461609802046"/>
          <c:y val="0.12645431950317251"/>
          <c:w val="0.37990095880547453"/>
          <c:h val="0.63316820463314971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rgbClr val="5881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BDEF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Лист1!$D$34:$D$36</c:f>
              <c:strCache>
                <c:ptCount val="3"/>
                <c:pt idx="0">
                  <c:v>306.4</c:v>
                </c:pt>
                <c:pt idx="1">
                  <c:v>306.7</c:v>
                </c:pt>
                <c:pt idx="2">
                  <c:v>306.8</c:v>
                </c:pt>
              </c:strCache>
            </c:strRef>
          </c:cat>
          <c:val>
            <c:numRef>
              <c:f>Лист1!$E$34:$E$36</c:f>
              <c:numCache>
                <c:formatCode>General</c:formatCode>
                <c:ptCount val="3"/>
                <c:pt idx="0">
                  <c:v>59</c:v>
                </c:pt>
                <c:pt idx="1">
                  <c:v>5</c:v>
                </c:pt>
                <c:pt idx="2">
                  <c:v>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46410787962685"/>
          <c:y val="0.76194630598815971"/>
          <c:w val="0.6969662055421989"/>
          <c:h val="0.10610637212015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71102150537635"/>
          <c:y val="8.7986417455503479E-2"/>
          <c:w val="0.42905839307048982"/>
          <c:h val="0.7150973217841497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D9F7C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Лист1!$D$55:$D$57</c:f>
              <c:strCache>
                <c:ptCount val="3"/>
                <c:pt idx="0">
                  <c:v>306.4</c:v>
                </c:pt>
                <c:pt idx="1">
                  <c:v>306.7</c:v>
                </c:pt>
                <c:pt idx="2">
                  <c:v>306.8</c:v>
                </c:pt>
              </c:strCache>
            </c:strRef>
          </c:cat>
          <c:val>
            <c:numRef>
              <c:f>Лист1!$E$55:$E$57</c:f>
              <c:numCache>
                <c:formatCode>General</c:formatCode>
                <c:ptCount val="3"/>
                <c:pt idx="0">
                  <c:v>1.85</c:v>
                </c:pt>
                <c:pt idx="1">
                  <c:v>19.78</c:v>
                </c:pt>
                <c:pt idx="2">
                  <c:v>4.93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80168412829702"/>
          <c:y val="0.84460967895107675"/>
          <c:w val="0.63149009741751683"/>
          <c:h val="0.1435558542413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15"/>
            <c:spPr>
              <a:solidFill>
                <a:srgbClr val="BEDCFE"/>
              </a:solidFill>
            </c:spPr>
          </c:dPt>
          <c:dPt>
            <c:idx val="1"/>
            <c:bubble3D val="0"/>
            <c:spPr>
              <a:solidFill>
                <a:srgbClr val="7093D2"/>
              </a:solidFill>
            </c:spPr>
          </c:dPt>
          <c:dPt>
            <c:idx val="3"/>
            <c:bubble3D val="0"/>
            <c:explosion val="10"/>
          </c:dPt>
          <c:cat>
            <c:strRef>
              <c:f>Лист1!$A$2:$A$3</c:f>
              <c:strCache>
                <c:ptCount val="2"/>
                <c:pt idx="0">
                  <c:v>Предписания</c:v>
                </c:pt>
                <c:pt idx="1">
                  <c:v>Представления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1011</c:v>
                </c:pt>
                <c:pt idx="1">
                  <c:v>3561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8461018846499391"/>
          <c:y val="0.34244016795054405"/>
          <c:w val="0.34462024356371523"/>
          <c:h val="0.44998984491256666"/>
        </c:manualLayout>
      </c:layout>
      <c:overlay val="0"/>
      <c:txPr>
        <a:bodyPr/>
        <a:lstStyle/>
        <a:p>
          <a:pPr>
            <a:defRPr lang="ru-RU" sz="1050" b="1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0.21509</cdr:x>
      <cdr:y>0.23745</cdr:y>
    </cdr:from>
    <cdr:to>
      <cdr:x>0.27359</cdr:x>
      <cdr:y>0.35833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54649" y="584499"/>
          <a:ext cx="395631" cy="297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cs typeface="Times New Roman" panose="02020603050405020304" pitchFamily="18" charset="0"/>
            </a:rPr>
            <a:t>5</a:t>
          </a:r>
          <a:r>
            <a:rPr lang="en-US" sz="1600" b="1" dirty="0" smtClean="0">
              <a:cs typeface="Times New Roman" panose="02020603050405020304" pitchFamily="18" charset="0"/>
            </a:rPr>
            <a:t> </a:t>
          </a:r>
          <a:r>
            <a:rPr lang="ru-RU" sz="1600" b="1" dirty="0" smtClean="0">
              <a:cs typeface="Times New Roman" panose="02020603050405020304" pitchFamily="18" charset="0"/>
            </a:rPr>
            <a:t>014</a:t>
          </a:r>
          <a:endParaRPr lang="ru-RU" sz="1600" b="1" dirty="0"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0.50042</cdr:x>
      <cdr:y>0</cdr:y>
    </cdr:from>
    <cdr:to>
      <cdr:x>0.55892</cdr:x>
      <cdr:y>0.08957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384294" y="0"/>
          <a:ext cx="395630" cy="220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cs typeface="Times New Roman" panose="02020603050405020304" pitchFamily="18" charset="0"/>
            </a:rPr>
            <a:t>8</a:t>
          </a:r>
          <a:r>
            <a:rPr lang="en-US" sz="1600" b="1" dirty="0" smtClean="0">
              <a:cs typeface="Times New Roman" panose="02020603050405020304" pitchFamily="18" charset="0"/>
            </a:rPr>
            <a:t> </a:t>
          </a:r>
          <a:r>
            <a:rPr lang="ru-RU" sz="1600" b="1" dirty="0" smtClean="0">
              <a:cs typeface="Times New Roman" panose="02020603050405020304" pitchFamily="18" charset="0"/>
            </a:rPr>
            <a:t>250</a:t>
          </a:r>
          <a:endParaRPr lang="ru-RU" sz="1600" b="1" dirty="0"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0.30805</cdr:x>
      <cdr:y>0.39451</cdr:y>
    </cdr:from>
    <cdr:to>
      <cdr:x>0.32965</cdr:x>
      <cdr:y>0.3958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083334" y="971115"/>
          <a:ext cx="146049" cy="31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0.58739</cdr:x>
      <cdr:y>0.10301</cdr:y>
    </cdr:from>
    <cdr:to>
      <cdr:x>0.6118</cdr:x>
      <cdr:y>0.15718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3972458" y="253565"/>
          <a:ext cx="165100" cy="1333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0.58692</cdr:x>
      <cdr:y>0.22167</cdr:y>
    </cdr:from>
    <cdr:to>
      <cdr:x>0.60711</cdr:x>
      <cdr:y>0.22167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3969283" y="545665"/>
          <a:ext cx="1365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0.30793</cdr:x>
      <cdr:y>0.33518</cdr:y>
    </cdr:from>
    <cdr:to>
      <cdr:x>0.32777</cdr:x>
      <cdr:y>0.37867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082494" y="825065"/>
          <a:ext cx="134189" cy="10705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0.22323</cdr:x>
      <cdr:y>0.5064</cdr:y>
    </cdr:from>
    <cdr:to>
      <cdr:x>0.3904</cdr:x>
      <cdr:y>0.6257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31110" y="1512129"/>
          <a:ext cx="697274" cy="356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+mn-lt"/>
              <a:cs typeface="Times New Roman" panose="02020603050405020304" pitchFamily="18" charset="0"/>
            </a:rPr>
            <a:t>4 126,3</a:t>
          </a:r>
          <a:endParaRPr lang="ru-RU" sz="2000" b="1" dirty="0">
            <a:latin typeface="+mn-lt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0.20782</cdr:x>
      <cdr:y>0.15119</cdr:y>
    </cdr:from>
    <cdr:to>
      <cdr:x>0.27577</cdr:x>
      <cdr:y>0.24765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2110" y="429964"/>
          <a:ext cx="484595" cy="27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5 040,9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0.48673</cdr:x>
      <cdr:y>0.26224</cdr:y>
    </cdr:from>
    <cdr:to>
      <cdr:x>0.55468</cdr:x>
      <cdr:y>0.3587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71191" y="745789"/>
          <a:ext cx="484595" cy="27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4</a:t>
          </a:r>
          <a:r>
            <a:rPr lang="en-US" sz="1600" b="1" dirty="0" smtClean="0"/>
            <a:t> </a:t>
          </a:r>
          <a:r>
            <a:rPr lang="ru-RU" sz="1600" b="1" dirty="0" smtClean="0"/>
            <a:t>126,3</a:t>
          </a:r>
          <a:endParaRPr lang="ru-RU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0.67257</cdr:x>
      <cdr:y>0.20253</cdr:y>
    </cdr:from>
    <cdr:to>
      <cdr:x>0.78494</cdr:x>
      <cdr:y>0.36327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2608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0.44268</cdr:x>
      <cdr:y>0.01432</cdr:y>
    </cdr:from>
    <cdr:to>
      <cdr:x>0.84627</cdr:x>
      <cdr:y>0.19478</cdr:y>
    </cdr:to>
    <cdr:sp macro="" textlink="">
      <cdr:nvSpPr>
        <cdr:cNvPr id="2" name="Объект 2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1429949" y="21574"/>
          <a:ext cx="1303677" cy="271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marL="0" indent="0" algn="ctr">
            <a:buFont typeface="Arial" charset="0"/>
            <a:buNone/>
          </a:pPr>
          <a:r>
            <a:rPr lang="ru-RU" sz="1600" b="1" dirty="0" smtClean="0"/>
            <a:t>1 011 (22%)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3CD111-65C8-475B-B6C7-AAF85F5C3C94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4AC1A4-BB57-4C9B-9FA2-470B6FFAB7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814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87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DB2AB-9D13-462F-A322-3CEAA4712A4A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342C-0C9F-4E41-A8AC-7650CAEA5C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BCB1-09D9-4DB8-B2AB-C52FBC944421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A38CB-77D7-4D17-B4B0-6266D925BD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3267-A481-4003-BA84-936B3AF08573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DE2AD-89BB-478C-B7B8-735FE8F4CE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9759-E258-42FF-96F1-562F804320D0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75C6-3FCA-44D6-AF79-67455D1720D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56F5-F1D0-44C1-8C08-BAEADEBDDD8C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EF523-7AFA-4ABB-9867-AEC8F1EACC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41BB1-B39C-4D92-86F7-BAFE3611A436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9A394-E902-43BA-87A4-D38030AE9B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F537-8A48-466A-9227-1E72C2044244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716B-40CE-4117-AB71-E7342CDD3A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03B8-0E03-49FD-8C90-517A26D58C83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8C822-AF92-48F8-AB3F-102CFC42D5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CDBB-1DD0-41FB-8B32-9F0B2C59FCEE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8ACC-6DF2-4ECD-9470-6D361C26CF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0358-E622-446E-8C5B-0F4992D86C02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E0-E23D-4244-8F91-D0C70BB06E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DDE5-064F-40FC-8B55-419B89A8915D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89315-0A05-4AEB-86D6-80634A6887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C44FC-1350-4C06-BCA8-6C970457F05F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4774A31-8BB6-42C2-AA1C-A27350893D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33401" y="2634940"/>
            <a:ext cx="109723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ПОЛНОМОЧИЙ ФЕДЕРАЛЬНОГО КАЗНАЧЕЙСТВА </a:t>
            </a:r>
            <a:br>
              <a:rPr lang="ru-RU" sz="20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ОСУЩЕСТВЛЕНИЮ КОНТРОЛЯ В ФИНАНСОВО-БЮДЖЕТНОЙ СФЕРЕ </a:t>
            </a:r>
            <a:br>
              <a:rPr lang="ru-RU" sz="20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</a:t>
            </a:r>
            <a:endParaRPr lang="ru-RU" sz="2000" b="1" dirty="0">
              <a:solidFill>
                <a:srgbClr val="1468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000" b="1" dirty="0">
              <a:solidFill>
                <a:srgbClr val="1468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451360" y="6024452"/>
            <a:ext cx="15867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pc="5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</a:t>
            </a:r>
            <a:r>
              <a:rPr lang="ru-RU" spc="5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pc="5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912981" y="4511785"/>
            <a:ext cx="4983507" cy="1276746"/>
            <a:chOff x="3548825" y="4737026"/>
            <a:chExt cx="4983507" cy="1172445"/>
          </a:xfrm>
        </p:grpSpPr>
        <p:sp>
          <p:nvSpPr>
            <p:cNvPr id="17" name="TextBox 3"/>
            <p:cNvSpPr txBox="1">
              <a:spLocks noChangeArrowheads="1"/>
            </p:cNvSpPr>
            <p:nvPr/>
          </p:nvSpPr>
          <p:spPr bwMode="auto">
            <a:xfrm>
              <a:off x="3548825" y="4737026"/>
              <a:ext cx="4983507" cy="59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pc="5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Заместитель руководителя </a:t>
              </a:r>
            </a:p>
            <a:p>
              <a:pPr algn="ctr" eaLnBrk="1" hangingPunct="1"/>
              <a:r>
                <a:rPr lang="ru-RU" spc="5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Федерального казначейства</a:t>
              </a:r>
              <a:endParaRPr lang="ru-RU" spc="5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94150" y="5570311"/>
              <a:ext cx="4255911" cy="33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spc="51" dirty="0" smtClean="0">
                  <a:solidFill>
                    <a:srgbClr val="1C1C1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Исаев Эли Абубакарович</a:t>
              </a:r>
              <a:endParaRPr lang="ru-RU" b="1" spc="5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8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477932" y="461433"/>
            <a:ext cx="6714067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</a:lstStyle>
          <a:p>
            <a:r>
              <a:rPr lang="ru-RU" dirty="0"/>
              <a:t>Совершенствование контроля в финансово-бюджетной сфере </a:t>
            </a:r>
            <a:endParaRPr lang="ru-RU" alt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6700" y="1574800"/>
            <a:ext cx="5867400" cy="425451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</a:rPr>
              <a:t>Развитие правовой базы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73801" y="1574800"/>
            <a:ext cx="5753100" cy="425451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sz="2100" b="1" dirty="0">
                <a:solidFill>
                  <a:schemeClr val="accent5">
                    <a:lumMod val="50000"/>
                  </a:schemeClr>
                </a:solidFill>
              </a:rPr>
              <a:t>Развитие методологической базы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863851" y="2000251"/>
            <a:ext cx="469900" cy="556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010651" y="2008717"/>
            <a:ext cx="469900" cy="548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273800" y="2556934"/>
            <a:ext cx="5918200" cy="3816351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Порядок привлечения должностных лиц управлений Федерального казначейства по субъектам РФ к участию в КМ (утвержден 28.08.2017)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Методические рекомендации по осуществлению Федеральным казначейством контроля за планированием, обоснованием бюджетных ассигнований, выделенных </a:t>
            </a:r>
            <a:br>
              <a:rPr lang="ru-RU" sz="1600" dirty="0"/>
            </a:br>
            <a:r>
              <a:rPr lang="ru-RU" sz="1600" dirty="0"/>
              <a:t>на научно-исследовательские и опытно-конструкторские работы (утверждены 29.12.2017)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Перечень актов, содержащих обязательные требования (размещен на официальном сайте Федерального казначейства </a:t>
            </a:r>
            <a:br>
              <a:rPr lang="ru-RU" sz="1600" dirty="0"/>
            </a:br>
            <a:r>
              <a:rPr lang="ru-RU" sz="1600" dirty="0"/>
              <a:t>в сети «Интернет»)</a:t>
            </a:r>
          </a:p>
          <a:p>
            <a:pPr marL="228594" indent="-2285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Организация деятельности Совета по вопросам ВГФК</a:t>
            </a:r>
          </a:p>
          <a:p>
            <a:pPr marL="228594" indent="-228594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ru-RU" sz="1600" dirty="0"/>
          </a:p>
          <a:p>
            <a:pPr>
              <a:buClr>
                <a:srgbClr val="0070C0"/>
              </a:buClr>
              <a:defRPr/>
            </a:pPr>
            <a:endParaRPr lang="ru-RU" sz="1600" dirty="0"/>
          </a:p>
          <a:p>
            <a:pPr>
              <a:buClr>
                <a:srgbClr val="0070C0"/>
              </a:buClr>
              <a:defRPr/>
            </a:pP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" y="2556933"/>
            <a:ext cx="5867400" cy="3354760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Классификатор нарушений (рисков), выявляемых Федеральным казначейством в ходе осуществления контроля в финансово-бюджетной сфере (утвержден 19.12.2017)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Стандарт внутренней </a:t>
            </a:r>
            <a:r>
              <a:rPr lang="ru-RU" sz="1600" dirty="0"/>
              <a:t>организации КМ </a:t>
            </a:r>
            <a:r>
              <a:rPr lang="ru-RU" sz="1600" dirty="0" smtClean="0"/>
              <a:t>(общие требования) (приказ </a:t>
            </a:r>
            <a:r>
              <a:rPr lang="ru-RU" sz="1600" dirty="0"/>
              <a:t>от 01.03.2017 № 39)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Стандарт </a:t>
            </a:r>
            <a:r>
              <a:rPr lang="ru-RU" sz="1600" dirty="0" smtClean="0"/>
              <a:t>осуществления </a:t>
            </a:r>
            <a:r>
              <a:rPr lang="ru-RU" sz="1600" dirty="0"/>
              <a:t>ВГФК в сфере бюджетных правоотношений (приказ от 29.12.2017 № 385)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Правила присвоения идентификаторов КМ (приказ </a:t>
            </a:r>
            <a:br>
              <a:rPr lang="ru-RU" sz="1600" dirty="0"/>
            </a:br>
            <a:r>
              <a:rPr lang="ru-RU" sz="1600" dirty="0"/>
              <a:t>от 31.12.2017 № 15)</a:t>
            </a:r>
          </a:p>
          <a:p>
            <a:pPr indent="241294" algn="just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/>
              <a:t>Порядок обобщения и анализа правоприменительной практики (приказ от 20.07.2017 № 178</a:t>
            </a:r>
            <a:r>
              <a:rPr lang="ru-RU" sz="1600" dirty="0" smtClean="0"/>
              <a:t>) </a:t>
            </a:r>
          </a:p>
          <a:p>
            <a:pPr marL="228594" indent="-228594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ru-RU" sz="1600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5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7860838"/>
              </p:ext>
            </p:extLst>
          </p:nvPr>
        </p:nvGraphicFramePr>
        <p:xfrm>
          <a:off x="443967" y="1464110"/>
          <a:ext cx="6762911" cy="246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8839" y="1102472"/>
            <a:ext cx="447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Количество КМ проведенных в 2016 и 2017 годах, ед.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061439" y="461433"/>
            <a:ext cx="7130561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</a:lstStyle>
          <a:p>
            <a:r>
              <a:rPr lang="ru-RU" dirty="0" smtClean="0"/>
              <a:t>Основные показатели по контролю </a:t>
            </a:r>
            <a:r>
              <a:rPr lang="ru-RU" dirty="0"/>
              <a:t>в финансово-бюджетной сфере </a:t>
            </a:r>
            <a:endParaRPr lang="ru-RU" alt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3346656"/>
              </p:ext>
            </p:extLst>
          </p:nvPr>
        </p:nvGraphicFramePr>
        <p:xfrm>
          <a:off x="7305039" y="964195"/>
          <a:ext cx="4171027" cy="29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03398879"/>
              </p:ext>
            </p:extLst>
          </p:nvPr>
        </p:nvGraphicFramePr>
        <p:xfrm>
          <a:off x="306954" y="3877410"/>
          <a:ext cx="7131644" cy="284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40703333"/>
              </p:ext>
            </p:extLst>
          </p:nvPr>
        </p:nvGraphicFramePr>
        <p:xfrm>
          <a:off x="6693617" y="3922155"/>
          <a:ext cx="4919133" cy="256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4202" y="3829824"/>
            <a:ext cx="414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Доля нарушений в объеме проверенных средств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2016 и 2017 годах, млрд руб.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7081225" y="1684596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b="1" dirty="0" smtClean="0"/>
              <a:t>89,1</a:t>
            </a:r>
            <a:r>
              <a:rPr lang="ru-RU" sz="1200" b="1" dirty="0" smtClean="0"/>
              <a:t> (</a:t>
            </a:r>
            <a:r>
              <a:rPr lang="en-US" sz="1200" b="1" dirty="0" smtClean="0"/>
              <a:t>2,2</a:t>
            </a:r>
            <a:r>
              <a:rPr lang="ru-RU" sz="1200" b="1" dirty="0" smtClean="0"/>
              <a:t>%)</a:t>
            </a:r>
            <a:endParaRPr lang="ru-RU" sz="1200" b="1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7849528" y="1412701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200" b="1" dirty="0" smtClean="0"/>
              <a:t>374,9 (9,1%)</a:t>
            </a:r>
            <a:endParaRPr lang="ru-RU" sz="1200" b="1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8906827" y="3483527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200" b="1" dirty="0" smtClean="0"/>
              <a:t>3 662,3 (88,6%)</a:t>
            </a:r>
            <a:endParaRPr lang="ru-RU" sz="1200" b="1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8068847" y="5227041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000" b="1" dirty="0" smtClean="0"/>
              <a:t>4 126,3</a:t>
            </a:r>
            <a:endParaRPr lang="ru-RU" sz="2000" b="1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6934639" y="4353044"/>
            <a:ext cx="1829778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200" b="1" dirty="0" smtClean="0"/>
              <a:t>735,9 (17,8%)</a:t>
            </a:r>
            <a:endParaRPr lang="ru-RU" sz="1200" b="1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2355793" y="4651951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 smtClean="0"/>
              <a:t>682</a:t>
            </a:r>
            <a:r>
              <a:rPr lang="ru-RU" sz="1200" dirty="0" smtClean="0"/>
              <a:t> (</a:t>
            </a:r>
            <a:r>
              <a:rPr lang="en-US" sz="1200" dirty="0" smtClean="0"/>
              <a:t>13,5</a:t>
            </a:r>
            <a:r>
              <a:rPr lang="ru-RU" sz="1200" dirty="0" smtClean="0"/>
              <a:t>%)</a:t>
            </a:r>
            <a:endParaRPr lang="ru-RU" sz="1200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4343401" y="4933343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 smtClean="0"/>
              <a:t>735,9</a:t>
            </a:r>
            <a:r>
              <a:rPr lang="ru-RU" sz="1200" dirty="0" smtClean="0"/>
              <a:t> (</a:t>
            </a:r>
            <a:r>
              <a:rPr lang="en-US" sz="1200" dirty="0" smtClean="0"/>
              <a:t>17,8</a:t>
            </a:r>
            <a:r>
              <a:rPr lang="ru-RU" sz="1200" dirty="0" smtClean="0"/>
              <a:t>%)</a:t>
            </a:r>
            <a:endParaRPr lang="ru-RU" sz="1200" dirty="0"/>
          </a:p>
        </p:txBody>
      </p:sp>
      <p:sp>
        <p:nvSpPr>
          <p:cNvPr id="2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00421350"/>
              </p:ext>
            </p:extLst>
          </p:nvPr>
        </p:nvGraphicFramePr>
        <p:xfrm>
          <a:off x="817685" y="1000744"/>
          <a:ext cx="10656277" cy="605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779034" y="461433"/>
            <a:ext cx="7412966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</a:lstStyle>
          <a:p>
            <a:r>
              <a:rPr lang="ru-RU" dirty="0" smtClean="0"/>
              <a:t>Структура выявленных нарушений в финансово-бюджетной сфере</a:t>
            </a:r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87928" y="1157710"/>
            <a:ext cx="13956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4472C4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млрд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80094" y="1049218"/>
            <a:ext cx="6342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13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 742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нарушения на сумму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682,0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млрд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рублей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5964" y="1370076"/>
            <a:ext cx="12108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4472C4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2017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5964" y="995691"/>
            <a:ext cx="12108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4472C4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2016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80094" y="1449622"/>
            <a:ext cx="6834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23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 </a:t>
            </a: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471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нарушение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на сумму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735,9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млрд рублей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406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6845879" y="5405570"/>
            <a:ext cx="5110928" cy="1053007"/>
          </a:xfrm>
          <a:prstGeom prst="rect">
            <a:avLst/>
          </a:prstGeom>
          <a:solidFill>
            <a:srgbClr val="4DA0B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 bwMode="auto">
          <a:xfrm>
            <a:off x="6984851" y="5405569"/>
            <a:ext cx="4879872" cy="175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3 468 протоколов об административных правонарушениях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1 929 постановлений о назначении административного наказания вступило в законную силу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24,8 млн рублей уплачено в доход федерального бюджета</a:t>
            </a:r>
          </a:p>
          <a:p>
            <a:pPr marL="0" indent="0" algn="just">
              <a:buFont typeface="Arial" charset="0"/>
              <a:buNone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Font typeface="Arial" charset="0"/>
              <a:buNone/>
            </a:pP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 bwMode="auto">
          <a:xfrm>
            <a:off x="7591812" y="899899"/>
            <a:ext cx="3637159" cy="63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Возвращено в федеральный бюджет, млрд руб.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84440148"/>
              </p:ext>
            </p:extLst>
          </p:nvPr>
        </p:nvGraphicFramePr>
        <p:xfrm>
          <a:off x="8101949" y="1980706"/>
          <a:ext cx="4377148" cy="315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626240"/>
              </p:ext>
            </p:extLst>
          </p:nvPr>
        </p:nvGraphicFramePr>
        <p:xfrm>
          <a:off x="3372876" y="1821069"/>
          <a:ext cx="3515103" cy="210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-281074" y="1420973"/>
            <a:ext cx="4092242" cy="506896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Направлено представлений, предписаний, шт.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197335" y="3729952"/>
            <a:ext cx="3135424" cy="3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На сумму нарушений, млрд руб.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3849967" y="1358459"/>
            <a:ext cx="3196892" cy="3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Направлено УБМП, шт.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4747071" y="2561432"/>
            <a:ext cx="701342" cy="19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305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276217"/>
              </p:ext>
            </p:extLst>
          </p:nvPr>
        </p:nvGraphicFramePr>
        <p:xfrm>
          <a:off x="3335961" y="4504092"/>
          <a:ext cx="3273508" cy="196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Объект 2"/>
          <p:cNvSpPr txBox="1">
            <a:spLocks/>
          </p:cNvSpPr>
          <p:nvPr/>
        </p:nvSpPr>
        <p:spPr bwMode="auto">
          <a:xfrm>
            <a:off x="3662027" y="3729952"/>
            <a:ext cx="3844592" cy="3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На сумму нарушений, млрд руб.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 bwMode="auto">
          <a:xfrm>
            <a:off x="4739075" y="5196426"/>
            <a:ext cx="882316" cy="28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26,6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 bwMode="auto">
          <a:xfrm>
            <a:off x="9745684" y="2714601"/>
            <a:ext cx="1118689" cy="39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33,9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 bwMode="auto">
          <a:xfrm>
            <a:off x="5180233" y="1927868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59 (19%)</a:t>
            </a:r>
            <a:endParaRPr lang="ru-RU" sz="1600" b="1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 bwMode="auto">
          <a:xfrm>
            <a:off x="5448413" y="2484157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5 (2%)</a:t>
            </a:r>
            <a:endParaRPr lang="ru-RU" sz="1600" b="1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 bwMode="auto">
          <a:xfrm>
            <a:off x="3598208" y="1998832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241 (79%)</a:t>
            </a:r>
            <a:endParaRPr lang="ru-RU" sz="1600" b="1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 bwMode="auto">
          <a:xfrm>
            <a:off x="5345254" y="4601310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4,9 (19%)</a:t>
            </a:r>
            <a:endParaRPr lang="ru-RU" sz="1600" b="1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 bwMode="auto">
          <a:xfrm>
            <a:off x="3598208" y="4573704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19,8 (74%)</a:t>
            </a:r>
            <a:endParaRPr lang="ru-RU" sz="1600" b="1" dirty="0"/>
          </a:p>
        </p:txBody>
      </p:sp>
      <p:sp>
        <p:nvSpPr>
          <p:cNvPr id="36" name="Объект 2"/>
          <p:cNvSpPr txBox="1">
            <a:spLocks/>
          </p:cNvSpPr>
          <p:nvPr/>
        </p:nvSpPr>
        <p:spPr bwMode="auto">
          <a:xfrm>
            <a:off x="5584323" y="5105952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1,9 (7%)</a:t>
            </a:r>
            <a:endParaRPr lang="ru-RU" sz="1600" b="1" dirty="0"/>
          </a:p>
        </p:txBody>
      </p:sp>
      <p:sp>
        <p:nvSpPr>
          <p:cNvPr id="37" name="Объект 2"/>
          <p:cNvSpPr txBox="1">
            <a:spLocks/>
          </p:cNvSpPr>
          <p:nvPr/>
        </p:nvSpPr>
        <p:spPr bwMode="auto">
          <a:xfrm>
            <a:off x="10561067" y="3578289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25,0 (74%)</a:t>
            </a:r>
            <a:endParaRPr lang="ru-RU" sz="1600" b="1" dirty="0"/>
          </a:p>
        </p:txBody>
      </p:sp>
      <p:sp>
        <p:nvSpPr>
          <p:cNvPr id="38" name="Объект 2"/>
          <p:cNvSpPr txBox="1">
            <a:spLocks/>
          </p:cNvSpPr>
          <p:nvPr/>
        </p:nvSpPr>
        <p:spPr bwMode="auto">
          <a:xfrm>
            <a:off x="9881932" y="1812023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1,1 (3%)</a:t>
            </a:r>
            <a:endParaRPr lang="ru-RU" sz="1600" b="1" dirty="0"/>
          </a:p>
        </p:txBody>
      </p:sp>
      <p:sp>
        <p:nvSpPr>
          <p:cNvPr id="39" name="Объект 2"/>
          <p:cNvSpPr txBox="1">
            <a:spLocks/>
          </p:cNvSpPr>
          <p:nvPr/>
        </p:nvSpPr>
        <p:spPr bwMode="auto">
          <a:xfrm>
            <a:off x="10678793" y="2347877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7,7 (23%)</a:t>
            </a:r>
            <a:endParaRPr lang="ru-RU" sz="16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931891" y="5442076"/>
            <a:ext cx="105920" cy="14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923937" y="5733983"/>
            <a:ext cx="105920" cy="14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6931891" y="6201506"/>
            <a:ext cx="105920" cy="14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22828" y="1160206"/>
            <a:ext cx="0" cy="527070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887979" y="1160206"/>
            <a:ext cx="0" cy="354944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5080829" y="450687"/>
            <a:ext cx="710289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</a:lstStyle>
          <a:p>
            <a:r>
              <a:rPr lang="ru-RU" dirty="0"/>
              <a:t>Реализация результатов контроля в финансово-бюджетной сфере </a:t>
            </a:r>
            <a:endParaRPr lang="ru-RU" alt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55776953"/>
              </p:ext>
            </p:extLst>
          </p:nvPr>
        </p:nvGraphicFramePr>
        <p:xfrm>
          <a:off x="431825" y="1997154"/>
          <a:ext cx="3230202" cy="150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Объект 2"/>
          <p:cNvSpPr txBox="1">
            <a:spLocks/>
          </p:cNvSpPr>
          <p:nvPr/>
        </p:nvSpPr>
        <p:spPr bwMode="auto">
          <a:xfrm>
            <a:off x="816933" y="2875600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3 561 (78%)</a:t>
            </a:r>
            <a:endParaRPr lang="ru-RU" sz="16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20885257"/>
              </p:ext>
            </p:extLst>
          </p:nvPr>
        </p:nvGraphicFramePr>
        <p:xfrm>
          <a:off x="238831" y="4381540"/>
          <a:ext cx="3649421" cy="186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Объект 2"/>
          <p:cNvSpPr txBox="1">
            <a:spLocks/>
          </p:cNvSpPr>
          <p:nvPr/>
        </p:nvSpPr>
        <p:spPr bwMode="auto">
          <a:xfrm>
            <a:off x="847312" y="5556068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572,4 (98%)</a:t>
            </a:r>
            <a:endParaRPr lang="ru-RU" sz="1600" b="1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1333087" y="4301808"/>
            <a:ext cx="1303656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600" b="1" dirty="0" smtClean="0"/>
              <a:t>14,8 (2%)</a:t>
            </a:r>
            <a:endParaRPr lang="ru-RU" sz="1600" b="1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 bwMode="auto">
          <a:xfrm>
            <a:off x="8930776" y="1530944"/>
            <a:ext cx="1748017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b="1" u="sng" dirty="0" smtClean="0"/>
              <a:t>2017 </a:t>
            </a:r>
            <a:r>
              <a:rPr lang="ru-RU" sz="2000" b="1" u="sng" dirty="0" smtClean="0"/>
              <a:t>год</a:t>
            </a:r>
            <a:endParaRPr lang="ru-RU" sz="2000" b="1" u="sng" dirty="0"/>
          </a:p>
        </p:txBody>
      </p:sp>
      <p:sp>
        <p:nvSpPr>
          <p:cNvPr id="48" name="Объект 2"/>
          <p:cNvSpPr txBox="1">
            <a:spLocks/>
          </p:cNvSpPr>
          <p:nvPr/>
        </p:nvSpPr>
        <p:spPr bwMode="auto">
          <a:xfrm>
            <a:off x="6738438" y="1530945"/>
            <a:ext cx="1536362" cy="2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000" b="1" u="sng" dirty="0" smtClean="0"/>
              <a:t>201</a:t>
            </a:r>
            <a:r>
              <a:rPr lang="ru-RU" sz="2000" b="1" u="sng" dirty="0" smtClean="0"/>
              <a:t>6</a:t>
            </a:r>
            <a:r>
              <a:rPr lang="en-US" sz="2000" b="1" u="sng" dirty="0" smtClean="0"/>
              <a:t> </a:t>
            </a:r>
            <a:r>
              <a:rPr lang="ru-RU" sz="2000" b="1" u="sng" dirty="0" smtClean="0"/>
              <a:t>год</a:t>
            </a:r>
            <a:endParaRPr lang="ru-RU" sz="2000" b="1" u="sng" dirty="0"/>
          </a:p>
        </p:txBody>
      </p:sp>
      <p:sp>
        <p:nvSpPr>
          <p:cNvPr id="4" name="Овал 3"/>
          <p:cNvSpPr/>
          <p:nvPr/>
        </p:nvSpPr>
        <p:spPr>
          <a:xfrm>
            <a:off x="7044601" y="2460361"/>
            <a:ext cx="1076325" cy="10763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ъект 2"/>
          <p:cNvSpPr txBox="1">
            <a:spLocks/>
          </p:cNvSpPr>
          <p:nvPr/>
        </p:nvSpPr>
        <p:spPr bwMode="auto">
          <a:xfrm>
            <a:off x="7177359" y="2780647"/>
            <a:ext cx="1118689" cy="39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20,0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8296047" y="2614491"/>
            <a:ext cx="1024969" cy="846415"/>
          </a:xfrm>
          <a:prstGeom prst="rightArrow">
            <a:avLst/>
          </a:prstGeom>
          <a:solidFill>
            <a:srgbClr val="D1E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ъект 2"/>
          <p:cNvSpPr txBox="1">
            <a:spLocks/>
          </p:cNvSpPr>
          <p:nvPr/>
        </p:nvSpPr>
        <p:spPr bwMode="auto">
          <a:xfrm>
            <a:off x="8287535" y="2792355"/>
            <a:ext cx="1033481" cy="39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  + 13,9 млрд руб.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 bwMode="auto">
          <a:xfrm>
            <a:off x="8296048" y="2572255"/>
            <a:ext cx="1033481" cy="39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594" indent="-228594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69,5 %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8296048" y="2620104"/>
            <a:ext cx="68891" cy="150663"/>
          </a:xfrm>
          <a:prstGeom prst="upArrow">
            <a:avLst>
              <a:gd name="adj1" fmla="val 50000"/>
              <a:gd name="adj2" fmla="val 7765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5348956" y="521771"/>
            <a:ext cx="684304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АС Планирование 2017. Итоги централизации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1354114" y="1245087"/>
            <a:ext cx="3330653" cy="2820702"/>
            <a:chOff x="1326581" y="2147004"/>
            <a:chExt cx="3516445" cy="2712435"/>
          </a:xfrm>
        </p:grpSpPr>
        <p:sp>
          <p:nvSpPr>
            <p:cNvPr id="104" name="Стрелка вправо 103"/>
            <p:cNvSpPr/>
            <p:nvPr/>
          </p:nvSpPr>
          <p:spPr>
            <a:xfrm rot="5400000">
              <a:off x="4090767" y="3080457"/>
              <a:ext cx="437817" cy="203659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cs typeface="Times New Roman" panose="02020603050405020304" pitchFamily="18" charset="0"/>
              </a:endParaRPr>
            </a:p>
          </p:txBody>
        </p:sp>
        <p:sp>
          <p:nvSpPr>
            <p:cNvPr id="103" name="Стрелка вправо 102"/>
            <p:cNvSpPr/>
            <p:nvPr/>
          </p:nvSpPr>
          <p:spPr>
            <a:xfrm rot="5400000">
              <a:off x="2892455" y="3071674"/>
              <a:ext cx="437817" cy="203659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cs typeface="Times New Roman" panose="02020603050405020304" pitchFamily="18" charset="0"/>
              </a:endParaRPr>
            </a:p>
          </p:txBody>
        </p:sp>
        <p:sp>
          <p:nvSpPr>
            <p:cNvPr id="102" name="Стрелка вправо 101"/>
            <p:cNvSpPr/>
            <p:nvPr/>
          </p:nvSpPr>
          <p:spPr>
            <a:xfrm rot="5400000">
              <a:off x="1639185" y="3064191"/>
              <a:ext cx="437817" cy="203659"/>
            </a:xfrm>
            <a:prstGeom prst="rightArrow">
              <a:avLst/>
            </a:prstGeom>
            <a:solidFill>
              <a:srgbClr val="FFD49F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cs typeface="Times New Roman" panose="02020603050405020304" pitchFamily="18" charset="0"/>
              </a:endParaRPr>
            </a:p>
          </p:txBody>
        </p:sp>
        <p:grpSp>
          <p:nvGrpSpPr>
            <p:cNvPr id="115" name="Группа 114"/>
            <p:cNvGrpSpPr/>
            <p:nvPr/>
          </p:nvGrpSpPr>
          <p:grpSpPr>
            <a:xfrm>
              <a:off x="1326581" y="2147004"/>
              <a:ext cx="3516445" cy="2712435"/>
              <a:chOff x="1326581" y="2147004"/>
              <a:chExt cx="3516445" cy="2712435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1326581" y="2147004"/>
                <a:ext cx="3516443" cy="2202420"/>
                <a:chOff x="1132469" y="2708979"/>
                <a:chExt cx="2826405" cy="1886190"/>
              </a:xfrm>
            </p:grpSpPr>
            <p:grpSp>
              <p:nvGrpSpPr>
                <p:cNvPr id="15" name="Группа 14"/>
                <p:cNvGrpSpPr/>
                <p:nvPr/>
              </p:nvGrpSpPr>
              <p:grpSpPr>
                <a:xfrm>
                  <a:off x="1132469" y="2708979"/>
                  <a:ext cx="854428" cy="1885825"/>
                  <a:chOff x="1132469" y="2708979"/>
                  <a:chExt cx="854428" cy="1885825"/>
                </a:xfrm>
              </p:grpSpPr>
              <p:grpSp>
                <p:nvGrpSpPr>
                  <p:cNvPr id="41" name="Группа 40"/>
                  <p:cNvGrpSpPr/>
                  <p:nvPr/>
                </p:nvGrpSpPr>
                <p:grpSpPr>
                  <a:xfrm>
                    <a:off x="1132469" y="2708979"/>
                    <a:ext cx="854428" cy="802844"/>
                    <a:chOff x="8929097" y="4222388"/>
                    <a:chExt cx="1135864" cy="1130511"/>
                  </a:xfrm>
                </p:grpSpPr>
                <p:pic>
                  <p:nvPicPr>
                    <p:cNvPr id="42" name="Picture 2" descr="Картинки по запросу монитор иконка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929097" y="4222388"/>
                      <a:ext cx="1135864" cy="113051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48" name="Рисунок 47"/>
                    <p:cNvPicPr/>
                    <p:nvPr/>
                  </p:nvPicPr>
                  <p:blipFill rotWithShape="1">
                    <a:blip r:embed="rId4"/>
                    <a:srcRect l="40126" t="37449" r="54884" b="55487"/>
                    <a:stretch/>
                  </p:blipFill>
                  <p:spPr bwMode="auto">
                    <a:xfrm>
                      <a:off x="9144000" y="4415343"/>
                      <a:ext cx="736029" cy="578979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softEdge rad="112500"/>
                    </a:effectLst>
                    <a:extLst>
                      <a:ext uri="{53640926-AAD7-44D8-BBD7-CCE9431645EC}">
                        <a14:shadowObscured xmlns:a14="http://schemas.microsoft.com/office/drawing/2010/main"/>
                      </a:ext>
                    </a:extLst>
                  </p:spPr>
                </p:pic>
              </p:grpSp>
              <p:sp>
                <p:nvSpPr>
                  <p:cNvPr id="59" name="Прямоугольник 58"/>
                  <p:cNvSpPr/>
                  <p:nvPr/>
                </p:nvSpPr>
                <p:spPr>
                  <a:xfrm>
                    <a:off x="1276158" y="3422548"/>
                    <a:ext cx="567049" cy="20277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lvl="3" algn="ctr">
                      <a:defRPr/>
                    </a:pPr>
                    <a:r>
                      <a:rPr lang="ru-RU" sz="1000" dirty="0" smtClean="0">
                        <a:latin typeface="+mn-lt"/>
                        <a:cs typeface="Times New Roman" panose="02020603050405020304" pitchFamily="18" charset="0"/>
                      </a:rPr>
                      <a:t>ЦАФК</a:t>
                    </a:r>
                    <a:endParaRPr lang="ru-RU" altLang="ru-RU" sz="1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pic>
                <p:nvPicPr>
                  <p:cNvPr id="1030" name="Picture 6" descr="http://images.easyfreeclipart.com/266/computer-clip-art-266516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05637" y="3780779"/>
                    <a:ext cx="605431" cy="8140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14" name="Группа 13"/>
                <p:cNvGrpSpPr/>
                <p:nvPr/>
              </p:nvGrpSpPr>
              <p:grpSpPr>
                <a:xfrm>
                  <a:off x="2148553" y="2708979"/>
                  <a:ext cx="854428" cy="1886190"/>
                  <a:chOff x="2148553" y="2708979"/>
                  <a:chExt cx="854428" cy="1886190"/>
                </a:xfrm>
              </p:grpSpPr>
              <p:grpSp>
                <p:nvGrpSpPr>
                  <p:cNvPr id="49" name="Группа 48"/>
                  <p:cNvGrpSpPr/>
                  <p:nvPr/>
                </p:nvGrpSpPr>
                <p:grpSpPr>
                  <a:xfrm>
                    <a:off x="2148553" y="2708979"/>
                    <a:ext cx="854428" cy="802844"/>
                    <a:chOff x="8929097" y="4222388"/>
                    <a:chExt cx="1135864" cy="1130511"/>
                  </a:xfrm>
                </p:grpSpPr>
                <p:pic>
                  <p:nvPicPr>
                    <p:cNvPr id="50" name="Picture 2" descr="Картинки по запросу монитор иконка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929097" y="4222388"/>
                      <a:ext cx="1135864" cy="113051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3" name="Рисунок 52"/>
                    <p:cNvPicPr/>
                    <p:nvPr/>
                  </p:nvPicPr>
                  <p:blipFill rotWithShape="1">
                    <a:blip r:embed="rId4"/>
                    <a:srcRect l="40126" t="37449" r="54884" b="55487"/>
                    <a:stretch/>
                  </p:blipFill>
                  <p:spPr bwMode="auto">
                    <a:xfrm>
                      <a:off x="9144000" y="4415343"/>
                      <a:ext cx="736029" cy="578979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softEdge rad="112500"/>
                    </a:effectLst>
                    <a:extLst>
                      <a:ext uri="{53640926-AAD7-44D8-BBD7-CCE9431645EC}">
                        <a14:shadowObscured xmlns:a14="http://schemas.microsoft.com/office/drawing/2010/main"/>
                      </a:ext>
                    </a:extLst>
                  </p:spPr>
                </p:pic>
              </p:grp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2242288" y="3424706"/>
                    <a:ext cx="680061" cy="20277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lvl="3" algn="ctr"/>
                    <a:r>
                      <a:rPr lang="ru-RU" sz="1000" dirty="0">
                        <a:latin typeface="+mn-lt"/>
                        <a:cs typeface="Times New Roman" panose="02020603050405020304" pitchFamily="18" charset="0"/>
                      </a:rPr>
                      <a:t>УФК 1</a:t>
                    </a:r>
                    <a:endParaRPr lang="ru-RU" altLang="ru-RU" sz="1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pic>
                <p:nvPicPr>
                  <p:cNvPr id="85" name="Picture 6" descr="http://images.easyfreeclipart.com/266/computer-clip-art-266516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90238" y="3781144"/>
                    <a:ext cx="605431" cy="8140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3104446" y="2717860"/>
                  <a:ext cx="854428" cy="1876943"/>
                  <a:chOff x="3104446" y="2717860"/>
                  <a:chExt cx="854428" cy="1876943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3104446" y="2717860"/>
                    <a:ext cx="854428" cy="913973"/>
                    <a:chOff x="3104446" y="2717860"/>
                    <a:chExt cx="854428" cy="913973"/>
                  </a:xfrm>
                </p:grpSpPr>
                <p:grpSp>
                  <p:nvGrpSpPr>
                    <p:cNvPr id="54" name="Группа 53"/>
                    <p:cNvGrpSpPr/>
                    <p:nvPr/>
                  </p:nvGrpSpPr>
                  <p:grpSpPr>
                    <a:xfrm>
                      <a:off x="3104446" y="2717860"/>
                      <a:ext cx="854428" cy="802844"/>
                      <a:chOff x="8929097" y="4222388"/>
                      <a:chExt cx="1135864" cy="1130511"/>
                    </a:xfrm>
                  </p:grpSpPr>
                  <p:pic>
                    <p:nvPicPr>
                      <p:cNvPr id="55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22388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56" name="Рисунок 55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58" name="Прямоугольник 57"/>
                    <p:cNvSpPr/>
                    <p:nvPr/>
                  </p:nvSpPr>
                  <p:spPr>
                    <a:xfrm>
                      <a:off x="3184969" y="3429059"/>
                      <a:ext cx="668789" cy="202774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/>
                      <a:r>
                        <a:rPr lang="ru-RU" sz="1000" dirty="0">
                          <a:latin typeface="+mn-lt"/>
                          <a:cs typeface="Times New Roman" panose="02020603050405020304" pitchFamily="18" charset="0"/>
                        </a:rPr>
                        <a:t>УФК 2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pic>
                <p:nvPicPr>
                  <p:cNvPr id="86" name="Picture 6" descr="http://images.easyfreeclipart.com/266/computer-clip-art-266516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84969" y="3780778"/>
                    <a:ext cx="605431" cy="81402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grpSp>
            <p:nvGrpSpPr>
              <p:cNvPr id="19" name="Группа 18"/>
              <p:cNvGrpSpPr/>
              <p:nvPr/>
            </p:nvGrpSpPr>
            <p:grpSpPr>
              <a:xfrm>
                <a:off x="1340189" y="4484052"/>
                <a:ext cx="3502837" cy="375387"/>
                <a:chOff x="1204701" y="5117942"/>
                <a:chExt cx="2354637" cy="375387"/>
              </a:xfrm>
            </p:grpSpPr>
            <p:sp>
              <p:nvSpPr>
                <p:cNvPr id="97" name="Скругленный прямоугольник 96"/>
                <p:cNvSpPr/>
                <p:nvPr/>
              </p:nvSpPr>
              <p:spPr>
                <a:xfrm>
                  <a:off x="2253502" y="5117942"/>
                  <a:ext cx="1305836" cy="375387"/>
                </a:xfrm>
                <a:prstGeom prst="round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50" dirty="0" smtClean="0">
                      <a:cs typeface="Times New Roman" panose="02020603050405020304" pitchFamily="18" charset="0"/>
                    </a:rPr>
                    <a:t>Локальные базы  данных </a:t>
                  </a:r>
                  <a:br>
                    <a:rPr lang="ru-RU" sz="1050" dirty="0" smtClean="0">
                      <a:cs typeface="Times New Roman" panose="02020603050405020304" pitchFamily="18" charset="0"/>
                    </a:rPr>
                  </a:br>
                  <a:r>
                    <a:rPr lang="ru-RU" sz="1050" dirty="0" smtClean="0">
                      <a:cs typeface="Times New Roman" panose="02020603050405020304" pitchFamily="18" charset="0"/>
                    </a:rPr>
                    <a:t>учета результатов КМ</a:t>
                  </a:r>
                  <a:endParaRPr lang="ru-RU" sz="1050" dirty="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1" name="Скругленный прямоугольник 100"/>
                <p:cNvSpPr/>
                <p:nvPr/>
              </p:nvSpPr>
              <p:spPr>
                <a:xfrm>
                  <a:off x="1204701" y="5117942"/>
                  <a:ext cx="975822" cy="375387"/>
                </a:xfrm>
                <a:prstGeom prst="round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50" dirty="0" smtClean="0">
                      <a:cs typeface="Times New Roman" panose="02020603050405020304" pitchFamily="18" charset="0"/>
                    </a:rPr>
                    <a:t>Разрозненные справочники</a:t>
                  </a:r>
                  <a:endParaRPr lang="ru-RU" sz="1050" dirty="0"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14" name="Группа 113"/>
          <p:cNvGrpSpPr/>
          <p:nvPr/>
        </p:nvGrpSpPr>
        <p:grpSpPr>
          <a:xfrm>
            <a:off x="6993408" y="1581774"/>
            <a:ext cx="4697103" cy="4200512"/>
            <a:chOff x="5840061" y="1297172"/>
            <a:chExt cx="5506548" cy="4535547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8338107" y="2131979"/>
              <a:ext cx="655740" cy="2658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3" algn="ctr">
                <a:defRPr/>
              </a:pPr>
              <a:r>
                <a:rPr lang="ru-RU" sz="1000" dirty="0" smtClean="0">
                  <a:latin typeface="+mn-lt"/>
                  <a:cs typeface="Times New Roman" panose="02020603050405020304" pitchFamily="18" charset="0"/>
                </a:rPr>
                <a:t>ЦАФК</a:t>
              </a:r>
              <a:endParaRPr lang="ru-RU" altLang="ru-RU" sz="1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13" name="Группа 112"/>
            <p:cNvGrpSpPr/>
            <p:nvPr/>
          </p:nvGrpSpPr>
          <p:grpSpPr>
            <a:xfrm>
              <a:off x="5840061" y="1297172"/>
              <a:ext cx="5506548" cy="4535547"/>
              <a:chOff x="6890013" y="1915016"/>
              <a:chExt cx="4514989" cy="3925455"/>
            </a:xfrm>
          </p:grpSpPr>
          <p:pic>
            <p:nvPicPr>
              <p:cNvPr id="1028" name="Picture 4" descr="http://e2e.ti.com/cfs-file/__key/communityserver-blogs-components-weblogfiles/00-00-00-03-59/servers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6956" y="3232848"/>
                <a:ext cx="1758682" cy="13190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9" name="Скругленный прямоугольник 88"/>
              <p:cNvSpPr/>
              <p:nvPr/>
            </p:nvSpPr>
            <p:spPr>
              <a:xfrm>
                <a:off x="6890013" y="1917096"/>
                <a:ext cx="1789437" cy="220500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200" dirty="0" smtClean="0">
                    <a:cs typeface="Times New Roman" panose="02020603050405020304" pitchFamily="18" charset="0"/>
                  </a:rPr>
                  <a:t>Единые справочники:</a:t>
                </a:r>
                <a:endParaRPr lang="ru-RU" sz="1200" dirty="0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5" name="Группа 34"/>
              <p:cNvGrpSpPr/>
              <p:nvPr/>
            </p:nvGrpSpPr>
            <p:grpSpPr>
              <a:xfrm>
                <a:off x="6970593" y="4064406"/>
                <a:ext cx="4434409" cy="1776065"/>
                <a:chOff x="7050069" y="4084959"/>
                <a:chExt cx="4434409" cy="1776065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7050069" y="4084959"/>
                  <a:ext cx="1337142" cy="973566"/>
                  <a:chOff x="7050069" y="4084959"/>
                  <a:chExt cx="1337142" cy="973566"/>
                </a:xfrm>
              </p:grpSpPr>
              <p:grpSp>
                <p:nvGrpSpPr>
                  <p:cNvPr id="3" name="Группа 2"/>
                  <p:cNvGrpSpPr/>
                  <p:nvPr/>
                </p:nvGrpSpPr>
                <p:grpSpPr>
                  <a:xfrm>
                    <a:off x="7050069" y="4084959"/>
                    <a:ext cx="854428" cy="973566"/>
                    <a:chOff x="7028297" y="4056364"/>
                    <a:chExt cx="854428" cy="973566"/>
                  </a:xfrm>
                </p:grpSpPr>
                <p:grpSp>
                  <p:nvGrpSpPr>
                    <p:cNvPr id="60" name="Группа 59"/>
                    <p:cNvGrpSpPr/>
                    <p:nvPr/>
                  </p:nvGrpSpPr>
                  <p:grpSpPr>
                    <a:xfrm>
                      <a:off x="7028297" y="4056364"/>
                      <a:ext cx="854428" cy="802844"/>
                      <a:chOff x="8929097" y="4222388"/>
                      <a:chExt cx="1135864" cy="1130511"/>
                    </a:xfrm>
                  </p:grpSpPr>
                  <p:pic>
                    <p:nvPicPr>
                      <p:cNvPr id="61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22388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4" name="Рисунок 63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84" name="Прямоугольник 83"/>
                    <p:cNvSpPr/>
                    <p:nvPr/>
                  </p:nvSpPr>
                  <p:spPr>
                    <a:xfrm>
                      <a:off x="7160845" y="4799832"/>
                      <a:ext cx="567049" cy="2300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УФК 1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5" name="Стрелка вправо 104"/>
                  <p:cNvSpPr/>
                  <p:nvPr/>
                </p:nvSpPr>
                <p:spPr>
                  <a:xfrm>
                    <a:off x="7949394" y="4188204"/>
                    <a:ext cx="437817" cy="203659"/>
                  </a:xfrm>
                  <a:prstGeom prst="rightArrow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4" name="Группа 33"/>
                <p:cNvGrpSpPr/>
                <p:nvPr/>
              </p:nvGrpSpPr>
              <p:grpSpPr>
                <a:xfrm>
                  <a:off x="10190675" y="4108555"/>
                  <a:ext cx="1293803" cy="956374"/>
                  <a:chOff x="10190675" y="4108555"/>
                  <a:chExt cx="1293803" cy="956374"/>
                </a:xfrm>
              </p:grpSpPr>
              <p:grpSp>
                <p:nvGrpSpPr>
                  <p:cNvPr id="7" name="Группа 6"/>
                  <p:cNvGrpSpPr/>
                  <p:nvPr/>
                </p:nvGrpSpPr>
                <p:grpSpPr>
                  <a:xfrm>
                    <a:off x="10630050" y="4108555"/>
                    <a:ext cx="854428" cy="956374"/>
                    <a:chOff x="10647379" y="4068358"/>
                    <a:chExt cx="854428" cy="956374"/>
                  </a:xfrm>
                </p:grpSpPr>
                <p:grpSp>
                  <p:nvGrpSpPr>
                    <p:cNvPr id="74" name="Группа 73"/>
                    <p:cNvGrpSpPr/>
                    <p:nvPr/>
                  </p:nvGrpSpPr>
                  <p:grpSpPr>
                    <a:xfrm>
                      <a:off x="10647379" y="4068358"/>
                      <a:ext cx="854428" cy="802844"/>
                      <a:chOff x="8929097" y="4222388"/>
                      <a:chExt cx="1135864" cy="1130511"/>
                    </a:xfrm>
                  </p:grpSpPr>
                  <p:pic>
                    <p:nvPicPr>
                      <p:cNvPr id="75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22388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76" name="Рисунок 75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83" name="Прямоугольник 82"/>
                    <p:cNvSpPr/>
                    <p:nvPr/>
                  </p:nvSpPr>
                  <p:spPr>
                    <a:xfrm>
                      <a:off x="10697822" y="4794634"/>
                      <a:ext cx="753542" cy="2300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МОУ ФК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6" name="Стрелка вправо 105"/>
                  <p:cNvSpPr/>
                  <p:nvPr/>
                </p:nvSpPr>
                <p:spPr>
                  <a:xfrm flipH="1">
                    <a:off x="10190675" y="4188204"/>
                    <a:ext cx="411565" cy="219336"/>
                  </a:xfrm>
                  <a:prstGeom prst="rightArrow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1" name="Группа 20"/>
                <p:cNvGrpSpPr/>
                <p:nvPr/>
              </p:nvGrpSpPr>
              <p:grpSpPr>
                <a:xfrm>
                  <a:off x="7904497" y="4448722"/>
                  <a:ext cx="854428" cy="1410628"/>
                  <a:chOff x="7904497" y="4448722"/>
                  <a:chExt cx="854428" cy="1410628"/>
                </a:xfrm>
              </p:grpSpPr>
              <p:grpSp>
                <p:nvGrpSpPr>
                  <p:cNvPr id="4" name="Группа 3"/>
                  <p:cNvGrpSpPr/>
                  <p:nvPr/>
                </p:nvGrpSpPr>
                <p:grpSpPr>
                  <a:xfrm>
                    <a:off x="7904497" y="4886980"/>
                    <a:ext cx="854428" cy="972370"/>
                    <a:chOff x="7843509" y="4887995"/>
                    <a:chExt cx="854428" cy="972370"/>
                  </a:xfrm>
                </p:grpSpPr>
                <p:grpSp>
                  <p:nvGrpSpPr>
                    <p:cNvPr id="65" name="Группа 64"/>
                    <p:cNvGrpSpPr/>
                    <p:nvPr/>
                  </p:nvGrpSpPr>
                  <p:grpSpPr>
                    <a:xfrm>
                      <a:off x="7843509" y="4887995"/>
                      <a:ext cx="854428" cy="802844"/>
                      <a:chOff x="8929097" y="4222388"/>
                      <a:chExt cx="1135864" cy="1130511"/>
                    </a:xfrm>
                  </p:grpSpPr>
                  <p:pic>
                    <p:nvPicPr>
                      <p:cNvPr id="66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22388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7" name="Рисунок 66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81" name="Прямоугольник 80"/>
                    <p:cNvSpPr/>
                    <p:nvPr/>
                  </p:nvSpPr>
                  <p:spPr>
                    <a:xfrm>
                      <a:off x="8011860" y="5630267"/>
                      <a:ext cx="567049" cy="2300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УФК 2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7" name="Стрелка вправо 106"/>
                  <p:cNvSpPr/>
                  <p:nvPr/>
                </p:nvSpPr>
                <p:spPr>
                  <a:xfrm rot="16200000">
                    <a:off x="8342296" y="4565801"/>
                    <a:ext cx="437817" cy="203659"/>
                  </a:xfrm>
                  <a:prstGeom prst="rightArrow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9" name="Группа 28"/>
                <p:cNvGrpSpPr/>
                <p:nvPr/>
              </p:nvGrpSpPr>
              <p:grpSpPr>
                <a:xfrm>
                  <a:off x="8877974" y="4464517"/>
                  <a:ext cx="854428" cy="1396507"/>
                  <a:chOff x="8877974" y="4464517"/>
                  <a:chExt cx="854428" cy="1396507"/>
                </a:xfrm>
              </p:grpSpPr>
              <p:grpSp>
                <p:nvGrpSpPr>
                  <p:cNvPr id="5" name="Группа 4"/>
                  <p:cNvGrpSpPr/>
                  <p:nvPr/>
                </p:nvGrpSpPr>
                <p:grpSpPr>
                  <a:xfrm>
                    <a:off x="8877974" y="4886261"/>
                    <a:ext cx="854428" cy="974763"/>
                    <a:chOff x="8955324" y="4886261"/>
                    <a:chExt cx="854428" cy="974763"/>
                  </a:xfrm>
                </p:grpSpPr>
                <p:grpSp>
                  <p:nvGrpSpPr>
                    <p:cNvPr id="68" name="Группа 67"/>
                    <p:cNvGrpSpPr/>
                    <p:nvPr/>
                  </p:nvGrpSpPr>
                  <p:grpSpPr>
                    <a:xfrm>
                      <a:off x="8955324" y="4886261"/>
                      <a:ext cx="854428" cy="802844"/>
                      <a:chOff x="8929097" y="4219946"/>
                      <a:chExt cx="1135864" cy="1130511"/>
                    </a:xfrm>
                  </p:grpSpPr>
                  <p:pic>
                    <p:nvPicPr>
                      <p:cNvPr id="69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19946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70" name="Рисунок 69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82" name="Прямоугольник 81"/>
                    <p:cNvSpPr/>
                    <p:nvPr/>
                  </p:nvSpPr>
                  <p:spPr>
                    <a:xfrm>
                      <a:off x="9116980" y="5630926"/>
                      <a:ext cx="567049" cy="2300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УФК 3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8" name="Стрелка вправо 107"/>
                  <p:cNvSpPr/>
                  <p:nvPr/>
                </p:nvSpPr>
                <p:spPr>
                  <a:xfrm rot="16200000">
                    <a:off x="9067637" y="4581596"/>
                    <a:ext cx="437817" cy="203659"/>
                  </a:xfrm>
                  <a:prstGeom prst="rightArrow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0" name="Группа 29"/>
                <p:cNvGrpSpPr/>
                <p:nvPr/>
              </p:nvGrpSpPr>
              <p:grpSpPr>
                <a:xfrm>
                  <a:off x="9851451" y="4473582"/>
                  <a:ext cx="854428" cy="1386279"/>
                  <a:chOff x="9851451" y="4473582"/>
                  <a:chExt cx="854428" cy="1386279"/>
                </a:xfrm>
              </p:grpSpPr>
              <p:grpSp>
                <p:nvGrpSpPr>
                  <p:cNvPr id="6" name="Группа 5"/>
                  <p:cNvGrpSpPr/>
                  <p:nvPr/>
                </p:nvGrpSpPr>
                <p:grpSpPr>
                  <a:xfrm>
                    <a:off x="9851451" y="4899266"/>
                    <a:ext cx="854428" cy="960595"/>
                    <a:chOff x="10067139" y="4872813"/>
                    <a:chExt cx="854428" cy="960595"/>
                  </a:xfrm>
                </p:grpSpPr>
                <p:grpSp>
                  <p:nvGrpSpPr>
                    <p:cNvPr id="71" name="Группа 70"/>
                    <p:cNvGrpSpPr/>
                    <p:nvPr/>
                  </p:nvGrpSpPr>
                  <p:grpSpPr>
                    <a:xfrm>
                      <a:off x="10067139" y="4872813"/>
                      <a:ext cx="854428" cy="802844"/>
                      <a:chOff x="8929097" y="4222388"/>
                      <a:chExt cx="1135864" cy="1130511"/>
                    </a:xfrm>
                  </p:grpSpPr>
                  <p:pic>
                    <p:nvPicPr>
                      <p:cNvPr id="72" name="Picture 2" descr="Картинки по запросу монитор иконк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097" y="4222388"/>
                        <a:ext cx="1135864" cy="1130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73" name="Рисунок 72"/>
                      <p:cNvPicPr/>
                      <p:nvPr/>
                    </p:nvPicPr>
                    <p:blipFill rotWithShape="1">
                      <a:blip r:embed="rId4"/>
                      <a:srcRect l="40126" t="37449" r="54884" b="55487"/>
                      <a:stretch/>
                    </p:blipFill>
                    <p:spPr bwMode="auto">
                      <a:xfrm>
                        <a:off x="9144000" y="4415343"/>
                        <a:ext cx="736029" cy="578979"/>
                      </a:xfrm>
                      <a:prstGeom prst="rect">
                        <a:avLst/>
                      </a:prstGeom>
                      <a:ln>
                        <a:noFill/>
                      </a:ln>
                      <a:effectLst>
                        <a:softEdge rad="112500"/>
                      </a:effectLst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</p:grpSp>
                <p:sp>
                  <p:nvSpPr>
                    <p:cNvPr id="80" name="Прямоугольник 79"/>
                    <p:cNvSpPr/>
                    <p:nvPr/>
                  </p:nvSpPr>
                  <p:spPr>
                    <a:xfrm>
                      <a:off x="10222100" y="5603310"/>
                      <a:ext cx="567049" cy="23009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lvl="3" algn="ctr"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УФК 4</a:t>
                      </a:r>
                      <a:endParaRPr lang="ru-RU" alt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9" name="Стрелка вправо 108"/>
                  <p:cNvSpPr/>
                  <p:nvPr/>
                </p:nvSpPr>
                <p:spPr>
                  <a:xfrm rot="16200000">
                    <a:off x="9768333" y="4590661"/>
                    <a:ext cx="437817" cy="203659"/>
                  </a:xfrm>
                  <a:prstGeom prst="rightArrow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112" name="Группа 111"/>
              <p:cNvGrpSpPr/>
              <p:nvPr/>
            </p:nvGrpSpPr>
            <p:grpSpPr>
              <a:xfrm>
                <a:off x="8760584" y="1915016"/>
                <a:ext cx="854428" cy="1382326"/>
                <a:chOff x="8760584" y="1915016"/>
                <a:chExt cx="854428" cy="1382326"/>
              </a:xfrm>
            </p:grpSpPr>
            <p:grpSp>
              <p:nvGrpSpPr>
                <p:cNvPr id="31" name="Группа 30"/>
                <p:cNvGrpSpPr/>
                <p:nvPr/>
              </p:nvGrpSpPr>
              <p:grpSpPr>
                <a:xfrm>
                  <a:off x="8760584" y="1915016"/>
                  <a:ext cx="854428" cy="802844"/>
                  <a:chOff x="8929097" y="4222388"/>
                  <a:chExt cx="1135864" cy="1130511"/>
                </a:xfrm>
              </p:grpSpPr>
              <p:pic>
                <p:nvPicPr>
                  <p:cNvPr id="32" name="Picture 2" descr="Картинки по запросу монитор иконка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929097" y="4222388"/>
                    <a:ext cx="1135864" cy="113051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3" name="Рисунок 32"/>
                  <p:cNvPicPr/>
                  <p:nvPr/>
                </p:nvPicPr>
                <p:blipFill rotWithShape="1">
                  <a:blip r:embed="rId4"/>
                  <a:srcRect l="40126" t="37449" r="54884" b="55487"/>
                  <a:stretch/>
                </p:blipFill>
                <p:spPr bwMode="auto">
                  <a:xfrm>
                    <a:off x="9144000" y="4415343"/>
                    <a:ext cx="736029" cy="578979"/>
                  </a:xfrm>
                  <a:prstGeom prst="rect">
                    <a:avLst/>
                  </a:prstGeom>
                  <a:ln>
                    <a:noFill/>
                  </a:ln>
                  <a:effectLst>
                    <a:softEdge rad="112500"/>
                  </a:effectLst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</p:grpSp>
            <p:sp>
              <p:nvSpPr>
                <p:cNvPr id="110" name="Двойная стрелка вверх/вниз 109"/>
                <p:cNvSpPr/>
                <p:nvPr/>
              </p:nvSpPr>
              <p:spPr>
                <a:xfrm rot="10800000">
                  <a:off x="9057962" y="2800904"/>
                  <a:ext cx="282213" cy="496438"/>
                </a:xfrm>
                <a:prstGeom prst="upDownArrow">
                  <a:avLst/>
                </a:prstGeom>
                <a:solidFill>
                  <a:srgbClr val="FFD49F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6" name="Скругленный прямоугольник 115"/>
              <p:cNvSpPr/>
              <p:nvPr/>
            </p:nvSpPr>
            <p:spPr>
              <a:xfrm>
                <a:off x="9707482" y="2603406"/>
                <a:ext cx="1697520" cy="830280"/>
              </a:xfrm>
              <a:prstGeom prst="roundRect">
                <a:avLst>
                  <a:gd name="adj" fmla="val 8760"/>
                </a:avLst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 smtClean="0">
                    <a:cs typeface="Times New Roman" panose="02020603050405020304" pitchFamily="18" charset="0"/>
                  </a:rPr>
                  <a:t>Централизованная база данных учета информации по результатам всех КМ</a:t>
                </a:r>
                <a:endParaRPr lang="ru-RU" sz="1200" dirty="0"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Группа 8"/>
          <p:cNvGrpSpPr/>
          <p:nvPr/>
        </p:nvGrpSpPr>
        <p:grpSpPr>
          <a:xfrm>
            <a:off x="4797778" y="1885744"/>
            <a:ext cx="2181788" cy="2723936"/>
            <a:chOff x="1159261" y="4809262"/>
            <a:chExt cx="1931012" cy="3013000"/>
          </a:xfrm>
        </p:grpSpPr>
        <p:sp>
          <p:nvSpPr>
            <p:cNvPr id="129" name="Скругленный прямоугольник 128"/>
            <p:cNvSpPr/>
            <p:nvPr/>
          </p:nvSpPr>
          <p:spPr bwMode="auto">
            <a:xfrm>
              <a:off x="1159261" y="4809262"/>
              <a:ext cx="1661340" cy="30130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Приказ Федерального казначейства</a:t>
              </a:r>
              <a:r>
                <a:rPr lang="en-US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 </a:t>
              </a:r>
              <a:endParaRPr lang="ru-RU" altLang="ru-RU" sz="1050" dirty="0" smtClean="0">
                <a:solidFill>
                  <a:prstClr val="black"/>
                </a:solidFill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от </a:t>
              </a:r>
              <a:r>
                <a:rPr lang="en-US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18</a:t>
              </a: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.</a:t>
              </a:r>
              <a:r>
                <a:rPr lang="en-US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08</a:t>
              </a: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.</a:t>
              </a:r>
              <a:r>
                <a:rPr lang="en-US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2017 </a:t>
              </a:r>
              <a:r>
                <a:rPr lang="ru-RU" altLang="ru-RU" sz="1050" b="1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№</a:t>
              </a:r>
              <a:r>
                <a:rPr lang="ru-RU" altLang="ru-RU" sz="1050" b="1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206 </a:t>
              </a:r>
            </a:p>
            <a:p>
              <a:pPr algn="ctr">
                <a:defRPr/>
              </a:pP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об организации работ </a:t>
              </a:r>
            </a:p>
            <a:p>
              <a:pPr algn="ctr">
                <a:defRPr/>
              </a:pPr>
              <a:r>
                <a:rPr lang="ru-RU" altLang="ru-RU" sz="105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в прикладном программном продукте АС Планирование</a:t>
              </a:r>
              <a:endParaRPr lang="ru-RU" altLang="ru-RU" sz="1050" dirty="0">
                <a:solidFill>
                  <a:srgbClr val="C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2820601" y="5581236"/>
              <a:ext cx="269672" cy="143535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518054" y="1957730"/>
            <a:ext cx="385800" cy="514557"/>
            <a:chOff x="1200152" y="1130297"/>
            <a:chExt cx="441443" cy="763192"/>
          </a:xfrm>
        </p:grpSpPr>
        <p:pic>
          <p:nvPicPr>
            <p:cNvPr id="124" name="Picture 84" descr="C:\Users\3053\Desktop\скачанные файлы.png"/>
            <p:cNvPicPr>
              <a:picLocks noChangeAspect="1" noChangeArrowheads="1"/>
            </p:cNvPicPr>
            <p:nvPr/>
          </p:nvPicPr>
          <p:blipFill>
            <a:blip r:embed="rId7"/>
            <a:srcRect l="13155" t="-1851" r="10480"/>
            <a:stretch>
              <a:fillRect/>
            </a:stretch>
          </p:blipFill>
          <p:spPr bwMode="auto">
            <a:xfrm>
              <a:off x="1200152" y="1130297"/>
              <a:ext cx="441443" cy="763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" name="Picture 83" descr="C:\Users\3053\Desktop\180px-Roskazna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303038" y="1260408"/>
              <a:ext cx="133170" cy="178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873687" y="3998080"/>
            <a:ext cx="1725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+mn-lt"/>
                <a:cs typeface="Times New Roman" panose="02020603050405020304" pitchFamily="18" charset="0"/>
              </a:rPr>
              <a:t>Обязанность вносить первичную информацию</a:t>
            </a:r>
            <a:endParaRPr lang="ru-RU" sz="105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115271" y="3906550"/>
            <a:ext cx="1242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кругленный прямоугольник 95"/>
          <p:cNvSpPr/>
          <p:nvPr/>
        </p:nvSpPr>
        <p:spPr>
          <a:xfrm>
            <a:off x="9922104" y="1951200"/>
            <a:ext cx="1759026" cy="36191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Отчетность из первичных данных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9922104" y="1593449"/>
            <a:ext cx="1759026" cy="36191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Закрытие ручного ввода отчетности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11585" y="4609680"/>
            <a:ext cx="6042948" cy="2117924"/>
            <a:chOff x="4797779" y="5085628"/>
            <a:chExt cx="5761364" cy="1969811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4074483" y="5808924"/>
              <a:ext cx="1969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2018 год</a:t>
              </a:r>
              <a:endPara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1" name="Picture 85" descr="C:\Users\3053\Desktop\Site-Lists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705" y="5752909"/>
              <a:ext cx="305103" cy="27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85" descr="C:\Users\3053\Desktop\Site-Lists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1529" y="6143149"/>
              <a:ext cx="305103" cy="27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" name="Picture 85" descr="C:\Users\3053\Desktop\Site-Lists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046" y="6477127"/>
              <a:ext cx="305103" cy="27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85" descr="C:\Users\3053\Desktop\Site-Lists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509" y="5384569"/>
              <a:ext cx="305103" cy="27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" name="Скругленный прямоугольник 121"/>
            <p:cNvSpPr/>
            <p:nvPr/>
          </p:nvSpPr>
          <p:spPr>
            <a:xfrm>
              <a:off x="5825679" y="5384569"/>
              <a:ext cx="4733464" cy="249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050" dirty="0" smtClean="0"/>
                <a:t>Интеграция с ЕИС и ЕСГФК</a:t>
              </a:r>
              <a:endParaRPr lang="ru-RU" sz="1050" dirty="0"/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5825679" y="5752909"/>
              <a:ext cx="4733464" cy="249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050" dirty="0" smtClean="0"/>
                <a:t>Планирование и учет нагрузки на сотрудников, участвующих в проведении КМ</a:t>
              </a:r>
              <a:endParaRPr lang="ru-RU" sz="1050" dirty="0"/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5825679" y="6143149"/>
              <a:ext cx="4733464" cy="24965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050" dirty="0" smtClean="0"/>
                <a:t>Затраты на проведение КМ</a:t>
              </a:r>
              <a:endParaRPr lang="ru-RU" sz="1050" dirty="0"/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5818714" y="6477127"/>
              <a:ext cx="4733464" cy="2781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050" dirty="0" smtClean="0">
                  <a:cs typeface="Arial" panose="020B0604020202020204" pitchFamily="34" charset="0"/>
                </a:rPr>
                <a:t>Планирование и учет экспертиз</a:t>
              </a:r>
              <a:endParaRPr lang="ru-RU" sz="1050" dirty="0">
                <a:cs typeface="Arial" panose="020B0604020202020204" pitchFamily="34" charset="0"/>
              </a:endParaRPr>
            </a:p>
          </p:txBody>
        </p:sp>
      </p:grpSp>
      <p:sp>
        <p:nvSpPr>
          <p:cNvPr id="128" name="Скругленный прямоугольник 127"/>
          <p:cNvSpPr/>
          <p:nvPr/>
        </p:nvSpPr>
        <p:spPr>
          <a:xfrm>
            <a:off x="6993407" y="1822427"/>
            <a:ext cx="1861614" cy="22302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«Темы»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6994800" y="2041200"/>
            <a:ext cx="1861696" cy="25331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«Вопросы программы»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994800" y="2293200"/>
            <a:ext cx="1861200" cy="545745"/>
          </a:xfrm>
          <a:prstGeom prst="roundRect">
            <a:avLst>
              <a:gd name="adj" fmla="val 12478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«Организации»</a:t>
            </a:r>
            <a:r>
              <a:rPr lang="en-US" sz="1050" dirty="0" smtClean="0"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cs typeface="Times New Roman" panose="02020603050405020304" pitchFamily="18" charset="0"/>
              </a:rPr>
              <a:t>&gt; </a:t>
            </a:r>
            <a:r>
              <a:rPr lang="ru-RU" sz="1200" dirty="0" smtClean="0">
                <a:cs typeface="Times New Roman" panose="02020603050405020304" pitchFamily="18" charset="0"/>
              </a:rPr>
              <a:t>Сводный реестр УБП и НУБП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6994800" y="2832939"/>
            <a:ext cx="1861200" cy="37128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«Классификатор нарушений»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6979567" y="1223010"/>
            <a:ext cx="4701564" cy="358764"/>
          </a:xfrm>
          <a:prstGeom prst="roundRect">
            <a:avLst>
              <a:gd name="adj" fmla="val 8760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Обеспечение прозрачности и доступа к информации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cs typeface="Times New Roman" panose="02020603050405020304" pitchFamily="18" charset="0"/>
              </a:rPr>
              <a:t>о КМ УФК</a:t>
            </a:r>
          </a:p>
          <a:p>
            <a:pPr algn="ctr">
              <a:defRPr/>
            </a:pPr>
            <a:r>
              <a:rPr lang="ru-RU" sz="1200" dirty="0" smtClean="0">
                <a:cs typeface="Times New Roman" panose="02020603050405020304" pitchFamily="18" charset="0"/>
              </a:rPr>
              <a:t> для Федерального казначейства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1367005" y="4206017"/>
            <a:ext cx="1374967" cy="39037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 smtClean="0">
                <a:cs typeface="Times New Roman" panose="02020603050405020304" pitchFamily="18" charset="0"/>
              </a:rPr>
              <a:t>Свод отчетности в ручном режиме</a:t>
            </a:r>
            <a:endParaRPr lang="ru-RU" sz="1050" dirty="0">
              <a:cs typeface="Times New Roman" panose="02020603050405020304" pitchFamily="18" charset="0"/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2844799" y="4205829"/>
            <a:ext cx="1839968" cy="39037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 smtClean="0">
                <a:cs typeface="Times New Roman" panose="02020603050405020304" pitchFamily="18" charset="0"/>
              </a:rPr>
              <a:t>Согласование планов КМ на бумажных носителях</a:t>
            </a:r>
            <a:endParaRPr lang="ru-RU" sz="1050" dirty="0">
              <a:cs typeface="Times New Roman" panose="02020603050405020304" pitchFamily="18" charset="0"/>
            </a:endParaRPr>
          </a:p>
        </p:txBody>
      </p:sp>
      <p:sp>
        <p:nvSpPr>
          <p:cNvPr id="13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>
            <a:spLocks/>
          </p:cNvSpPr>
          <p:nvPr/>
        </p:nvSpPr>
        <p:spPr>
          <a:xfrm>
            <a:off x="3003883" y="2845903"/>
            <a:ext cx="7141144" cy="879075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7630</TotalTime>
  <Words>549</Words>
  <Application>Microsoft Office PowerPoint</Application>
  <PresentationFormat>Произвольный</PresentationFormat>
  <Paragraphs>133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Магаленцева Галина Алексеевна</dc:creator>
  <cp:lastModifiedBy>Дорожинская Галина Алексеевна</cp:lastModifiedBy>
  <cp:revision>588</cp:revision>
  <cp:lastPrinted>2018-03-20T08:21:57Z</cp:lastPrinted>
  <dcterms:created xsi:type="dcterms:W3CDTF">2015-03-03T16:27:21Z</dcterms:created>
  <dcterms:modified xsi:type="dcterms:W3CDTF">2018-03-20T08:36:42Z</dcterms:modified>
</cp:coreProperties>
</file>