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4" r:id="rId2"/>
    <p:sldId id="396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18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162387"/>
    <a:srgbClr val="007434"/>
    <a:srgbClr val="00B0F0"/>
    <a:srgbClr val="87FDFD"/>
    <a:srgbClr val="F8FFB3"/>
    <a:srgbClr val="CDC5FD"/>
    <a:srgbClr val="BCF1FC"/>
    <a:srgbClr val="C5DAE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05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C98F0-00CC-446F-B44F-5FA61A736838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F798C12-7871-402B-9582-35AE06A7970F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Уведомление от организации о заключении </a:t>
          </a:r>
          <a:br>
            <a:rPr lang="ru-RU" sz="1600" dirty="0" smtClean="0">
              <a:latin typeface="+mn-lt"/>
            </a:rPr>
          </a:br>
          <a:r>
            <a:rPr lang="ru-RU" sz="1600" dirty="0" smtClean="0">
              <a:latin typeface="+mn-lt"/>
            </a:rPr>
            <a:t>с бывшим государственным служащим трудового (гражданско-правового) договора</a:t>
          </a:r>
          <a:endParaRPr lang="ru-RU" sz="1600" dirty="0"/>
        </a:p>
      </dgm:t>
    </dgm:pt>
    <dgm:pt modelId="{C19E9B9E-9983-470F-A53B-918DD7F31A96}" type="parTrans" cxnId="{270494BF-2376-40A9-9330-8D9A673E5B9B}">
      <dgm:prSet/>
      <dgm:spPr/>
      <dgm:t>
        <a:bodyPr/>
        <a:lstStyle/>
        <a:p>
          <a:endParaRPr lang="ru-RU" sz="1600"/>
        </a:p>
      </dgm:t>
    </dgm:pt>
    <dgm:pt modelId="{3114641D-8188-4F55-BCCF-8989A223695A}" type="sibTrans" cxnId="{270494BF-2376-40A9-9330-8D9A673E5B9B}">
      <dgm:prSet/>
      <dgm:spPr/>
      <dgm:t>
        <a:bodyPr/>
        <a:lstStyle/>
        <a:p>
          <a:endParaRPr lang="ru-RU" sz="1600"/>
        </a:p>
      </dgm:t>
    </dgm:pt>
    <dgm:pt modelId="{B33D5977-C838-4FAB-9A81-3CCEBB1B060A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Отдел по профилактике коррупционных </a:t>
          </a:r>
          <a:br>
            <a:rPr lang="ru-RU" sz="1600" dirty="0" smtClean="0">
              <a:latin typeface="+mn-lt"/>
            </a:rPr>
          </a:br>
          <a:r>
            <a:rPr lang="ru-RU" sz="1600" dirty="0" smtClean="0">
              <a:latin typeface="+mn-lt"/>
            </a:rPr>
            <a:t>и иных правонарушений осуществляет подготовку мотивированного заключения </a:t>
          </a:r>
          <a:endParaRPr lang="ru-RU" sz="1600" dirty="0"/>
        </a:p>
      </dgm:t>
    </dgm:pt>
    <dgm:pt modelId="{4E5E5F11-C92C-4D3B-9EA9-AF35C3A77351}" type="parTrans" cxnId="{862FC0C8-6175-4062-868E-5CF9922EE51B}">
      <dgm:prSet/>
      <dgm:spPr/>
      <dgm:t>
        <a:bodyPr/>
        <a:lstStyle/>
        <a:p>
          <a:endParaRPr lang="ru-RU" sz="1600"/>
        </a:p>
      </dgm:t>
    </dgm:pt>
    <dgm:pt modelId="{2F65B8C5-EB4B-4F34-9F38-331A7478CDA2}" type="sibTrans" cxnId="{862FC0C8-6175-4062-868E-5CF9922EE51B}">
      <dgm:prSet/>
      <dgm:spPr/>
      <dgm:t>
        <a:bodyPr/>
        <a:lstStyle/>
        <a:p>
          <a:endParaRPr lang="ru-RU" sz="1600"/>
        </a:p>
      </dgm:t>
    </dgm:pt>
    <dgm:pt modelId="{655F5DBA-A370-468A-904B-2B028DF0A2AD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</a:rPr>
            <a:t>При возникновении оснований </a:t>
          </a:r>
          <a:br>
            <a:rPr lang="ru-RU" sz="1600" dirty="0" smtClean="0">
              <a:latin typeface="+mn-lt"/>
            </a:rPr>
          </a:br>
          <a:r>
            <a:rPr lang="ru-RU" sz="1600" dirty="0" smtClean="0">
              <a:latin typeface="+mn-lt"/>
            </a:rPr>
            <a:t>для рассмотрения уведомления на заседании Комиссии оно рассматривается на плановом заседании Комиссии</a:t>
          </a:r>
          <a:endParaRPr lang="ru-RU" sz="1600" dirty="0"/>
        </a:p>
      </dgm:t>
    </dgm:pt>
    <dgm:pt modelId="{9568918F-3D2A-4D8B-9D1E-AD07FB7B80DD}" type="parTrans" cxnId="{88117688-2CD1-4AFA-8A52-75074526AD9A}">
      <dgm:prSet/>
      <dgm:spPr/>
      <dgm:t>
        <a:bodyPr/>
        <a:lstStyle/>
        <a:p>
          <a:endParaRPr lang="ru-RU" sz="1600"/>
        </a:p>
      </dgm:t>
    </dgm:pt>
    <dgm:pt modelId="{6D7DD0E6-059F-4C9B-BB50-D7E6EE27535C}" type="sibTrans" cxnId="{88117688-2CD1-4AFA-8A52-75074526AD9A}">
      <dgm:prSet/>
      <dgm:spPr/>
      <dgm:t>
        <a:bodyPr/>
        <a:lstStyle/>
        <a:p>
          <a:endParaRPr lang="ru-RU" sz="1600"/>
        </a:p>
      </dgm:t>
    </dgm:pt>
    <dgm:pt modelId="{E94112D0-0BEE-49AB-9022-421937B2BFDA}" type="pres">
      <dgm:prSet presAssocID="{2CFC98F0-00CC-446F-B44F-5FA61A7368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5DE11D-1348-4FED-9720-7C3E7879B262}" type="pres">
      <dgm:prSet presAssocID="{CF798C12-7871-402B-9582-35AE06A7970F}" presName="composite" presStyleCnt="0"/>
      <dgm:spPr/>
    </dgm:pt>
    <dgm:pt modelId="{28E70F02-D96A-4777-8D29-DB5C0EEDE923}" type="pres">
      <dgm:prSet presAssocID="{CF798C12-7871-402B-9582-35AE06A7970F}" presName="bentUpArrow1" presStyleLbl="alignImgPlace1" presStyleIdx="0" presStyleCnt="2" custLinFactNeighborX="-64121" custLinFactNeighborY="5641"/>
      <dgm:spPr/>
    </dgm:pt>
    <dgm:pt modelId="{02CFB47C-2C2D-41C4-97D3-A44D26EDF19A}" type="pres">
      <dgm:prSet presAssocID="{CF798C12-7871-402B-9582-35AE06A7970F}" presName="ParentText" presStyleLbl="node1" presStyleIdx="0" presStyleCnt="3" custScaleX="306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B490-2292-4D1E-8153-BE79E7E88367}" type="pres">
      <dgm:prSet presAssocID="{CF798C12-7871-402B-9582-35AE06A7970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2F8C5-1F14-4B1C-9FCD-D198D9B8C110}" type="pres">
      <dgm:prSet presAssocID="{3114641D-8188-4F55-BCCF-8989A223695A}" presName="sibTrans" presStyleCnt="0"/>
      <dgm:spPr/>
    </dgm:pt>
    <dgm:pt modelId="{7B00810E-00DE-4CF5-BA0C-500E63CAE783}" type="pres">
      <dgm:prSet presAssocID="{B33D5977-C838-4FAB-9A81-3CCEBB1B060A}" presName="composite" presStyleCnt="0"/>
      <dgm:spPr/>
    </dgm:pt>
    <dgm:pt modelId="{58429C32-DBC6-4869-989C-3EF78C7B359F}" type="pres">
      <dgm:prSet presAssocID="{B33D5977-C838-4FAB-9A81-3CCEBB1B060A}" presName="bentUpArrow1" presStyleLbl="alignImgPlace1" presStyleIdx="1" presStyleCnt="2" custLinFactNeighborX="-64121" custLinFactNeighborY="5641"/>
      <dgm:spPr/>
    </dgm:pt>
    <dgm:pt modelId="{6614689A-773A-47BE-8DCE-B369F48B9019}" type="pres">
      <dgm:prSet presAssocID="{B33D5977-C838-4FAB-9A81-3CCEBB1B060A}" presName="ParentText" presStyleLbl="node1" presStyleIdx="1" presStyleCnt="3" custScaleX="306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27399-C782-4F6E-8DF8-962689F6806F}" type="pres">
      <dgm:prSet presAssocID="{B33D5977-C838-4FAB-9A81-3CCEBB1B060A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EC8F127-E862-4699-AFB6-34324D007630}" type="pres">
      <dgm:prSet presAssocID="{2F65B8C5-EB4B-4F34-9F38-331A7478CDA2}" presName="sibTrans" presStyleCnt="0"/>
      <dgm:spPr/>
    </dgm:pt>
    <dgm:pt modelId="{AFE2D826-86F8-40CD-A24D-E23C3839B264}" type="pres">
      <dgm:prSet presAssocID="{655F5DBA-A370-468A-904B-2B028DF0A2AD}" presName="composite" presStyleCnt="0"/>
      <dgm:spPr/>
    </dgm:pt>
    <dgm:pt modelId="{A11E005B-91E0-4FDB-A54D-DBF66748F1DE}" type="pres">
      <dgm:prSet presAssocID="{655F5DBA-A370-468A-904B-2B028DF0A2AD}" presName="ParentText" presStyleLbl="node1" presStyleIdx="2" presStyleCnt="3" custScaleX="306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FC0C8-6175-4062-868E-5CF9922EE51B}" srcId="{2CFC98F0-00CC-446F-B44F-5FA61A736838}" destId="{B33D5977-C838-4FAB-9A81-3CCEBB1B060A}" srcOrd="1" destOrd="0" parTransId="{4E5E5F11-C92C-4D3B-9EA9-AF35C3A77351}" sibTransId="{2F65B8C5-EB4B-4F34-9F38-331A7478CDA2}"/>
    <dgm:cxn modelId="{18ECB0D4-EF22-4698-8318-494EA528D7F9}" type="presOf" srcId="{CF798C12-7871-402B-9582-35AE06A7970F}" destId="{02CFB47C-2C2D-41C4-97D3-A44D26EDF19A}" srcOrd="0" destOrd="0" presId="urn:microsoft.com/office/officeart/2005/8/layout/StepDownProcess"/>
    <dgm:cxn modelId="{24D61E3E-D0F9-4F26-A4BA-CDDC7D544615}" type="presOf" srcId="{655F5DBA-A370-468A-904B-2B028DF0A2AD}" destId="{A11E005B-91E0-4FDB-A54D-DBF66748F1DE}" srcOrd="0" destOrd="0" presId="urn:microsoft.com/office/officeart/2005/8/layout/StepDownProcess"/>
    <dgm:cxn modelId="{C01C6254-A669-4DDF-9662-6123819045D1}" type="presOf" srcId="{2CFC98F0-00CC-446F-B44F-5FA61A736838}" destId="{E94112D0-0BEE-49AB-9022-421937B2BFDA}" srcOrd="0" destOrd="0" presId="urn:microsoft.com/office/officeart/2005/8/layout/StepDownProcess"/>
    <dgm:cxn modelId="{D05E5DCF-E266-4085-91DD-6FE77D85AECB}" type="presOf" srcId="{B33D5977-C838-4FAB-9A81-3CCEBB1B060A}" destId="{6614689A-773A-47BE-8DCE-B369F48B9019}" srcOrd="0" destOrd="0" presId="urn:microsoft.com/office/officeart/2005/8/layout/StepDownProcess"/>
    <dgm:cxn modelId="{270494BF-2376-40A9-9330-8D9A673E5B9B}" srcId="{2CFC98F0-00CC-446F-B44F-5FA61A736838}" destId="{CF798C12-7871-402B-9582-35AE06A7970F}" srcOrd="0" destOrd="0" parTransId="{C19E9B9E-9983-470F-A53B-918DD7F31A96}" sibTransId="{3114641D-8188-4F55-BCCF-8989A223695A}"/>
    <dgm:cxn modelId="{88117688-2CD1-4AFA-8A52-75074526AD9A}" srcId="{2CFC98F0-00CC-446F-B44F-5FA61A736838}" destId="{655F5DBA-A370-468A-904B-2B028DF0A2AD}" srcOrd="2" destOrd="0" parTransId="{9568918F-3D2A-4D8B-9D1E-AD07FB7B80DD}" sibTransId="{6D7DD0E6-059F-4C9B-BB50-D7E6EE27535C}"/>
    <dgm:cxn modelId="{37E41E35-5443-4F85-A9F6-85936149369A}" type="presParOf" srcId="{E94112D0-0BEE-49AB-9022-421937B2BFDA}" destId="{205DE11D-1348-4FED-9720-7C3E7879B262}" srcOrd="0" destOrd="0" presId="urn:microsoft.com/office/officeart/2005/8/layout/StepDownProcess"/>
    <dgm:cxn modelId="{4A1A4549-49A2-4086-A1C9-80D09A54A458}" type="presParOf" srcId="{205DE11D-1348-4FED-9720-7C3E7879B262}" destId="{28E70F02-D96A-4777-8D29-DB5C0EEDE923}" srcOrd="0" destOrd="0" presId="urn:microsoft.com/office/officeart/2005/8/layout/StepDownProcess"/>
    <dgm:cxn modelId="{C16BCCE0-6946-47D6-8D15-012A37490261}" type="presParOf" srcId="{205DE11D-1348-4FED-9720-7C3E7879B262}" destId="{02CFB47C-2C2D-41C4-97D3-A44D26EDF19A}" srcOrd="1" destOrd="0" presId="urn:microsoft.com/office/officeart/2005/8/layout/StepDownProcess"/>
    <dgm:cxn modelId="{2AE6D2D8-BD00-4679-B7A3-12AFD16C3EE8}" type="presParOf" srcId="{205DE11D-1348-4FED-9720-7C3E7879B262}" destId="{C1B6B490-2292-4D1E-8153-BE79E7E88367}" srcOrd="2" destOrd="0" presId="urn:microsoft.com/office/officeart/2005/8/layout/StepDownProcess"/>
    <dgm:cxn modelId="{483848F0-CD39-4ECB-8F3C-1BE1E194F943}" type="presParOf" srcId="{E94112D0-0BEE-49AB-9022-421937B2BFDA}" destId="{C082F8C5-1F14-4B1C-9FCD-D198D9B8C110}" srcOrd="1" destOrd="0" presId="urn:microsoft.com/office/officeart/2005/8/layout/StepDownProcess"/>
    <dgm:cxn modelId="{5991DCC0-3430-40AE-A850-52BC1E192E7B}" type="presParOf" srcId="{E94112D0-0BEE-49AB-9022-421937B2BFDA}" destId="{7B00810E-00DE-4CF5-BA0C-500E63CAE783}" srcOrd="2" destOrd="0" presId="urn:microsoft.com/office/officeart/2005/8/layout/StepDownProcess"/>
    <dgm:cxn modelId="{254E05E6-DB46-478E-9299-428CB9BD67F7}" type="presParOf" srcId="{7B00810E-00DE-4CF5-BA0C-500E63CAE783}" destId="{58429C32-DBC6-4869-989C-3EF78C7B359F}" srcOrd="0" destOrd="0" presId="urn:microsoft.com/office/officeart/2005/8/layout/StepDownProcess"/>
    <dgm:cxn modelId="{2657BAF6-E2DA-4C07-96E0-1F4AF8E8FD82}" type="presParOf" srcId="{7B00810E-00DE-4CF5-BA0C-500E63CAE783}" destId="{6614689A-773A-47BE-8DCE-B369F48B9019}" srcOrd="1" destOrd="0" presId="urn:microsoft.com/office/officeart/2005/8/layout/StepDownProcess"/>
    <dgm:cxn modelId="{E8E6F994-E80F-4CFD-9BF8-50929A030918}" type="presParOf" srcId="{7B00810E-00DE-4CF5-BA0C-500E63CAE783}" destId="{B5027399-C782-4F6E-8DF8-962689F6806F}" srcOrd="2" destOrd="0" presId="urn:microsoft.com/office/officeart/2005/8/layout/StepDownProcess"/>
    <dgm:cxn modelId="{0F28D01B-64A1-4EE5-85F6-71B2008DCBB6}" type="presParOf" srcId="{E94112D0-0BEE-49AB-9022-421937B2BFDA}" destId="{0EC8F127-E862-4699-AFB6-34324D007630}" srcOrd="3" destOrd="0" presId="urn:microsoft.com/office/officeart/2005/8/layout/StepDownProcess"/>
    <dgm:cxn modelId="{E4A236AE-C3A4-4178-B40A-1F0E343AB39F}" type="presParOf" srcId="{E94112D0-0BEE-49AB-9022-421937B2BFDA}" destId="{AFE2D826-86F8-40CD-A24D-E23C3839B264}" srcOrd="4" destOrd="0" presId="urn:microsoft.com/office/officeart/2005/8/layout/StepDownProcess"/>
    <dgm:cxn modelId="{7F4D5AD7-5724-45B6-A2AA-ECDEDF29AEE3}" type="presParOf" srcId="{AFE2D826-86F8-40CD-A24D-E23C3839B264}" destId="{A11E005B-91E0-4FDB-A54D-DBF66748F1D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70F02-D96A-4777-8D29-DB5C0EEDE923}">
      <dsp:nvSpPr>
        <dsp:cNvPr id="0" name=""/>
        <dsp:cNvSpPr/>
      </dsp:nvSpPr>
      <dsp:spPr>
        <a:xfrm rot="5400000">
          <a:off x="1299187" y="993965"/>
          <a:ext cx="837303" cy="9532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FB47C-2C2D-41C4-97D3-A44D26EDF19A}">
      <dsp:nvSpPr>
        <dsp:cNvPr id="0" name=""/>
        <dsp:cNvSpPr/>
      </dsp:nvSpPr>
      <dsp:spPr>
        <a:xfrm>
          <a:off x="235893" y="18565"/>
          <a:ext cx="4314900" cy="9866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Уведомление от организации о заключении </a:t>
          </a:r>
          <a:br>
            <a:rPr lang="ru-RU" sz="1600" kern="1200" dirty="0" smtClean="0">
              <a:latin typeface="+mn-lt"/>
            </a:rPr>
          </a:br>
          <a:r>
            <a:rPr lang="ru-RU" sz="1600" kern="1200" dirty="0" smtClean="0">
              <a:latin typeface="+mn-lt"/>
            </a:rPr>
            <a:t>с бывшим государственным служащим трудового (гражданско-правового) договора</a:t>
          </a:r>
          <a:endParaRPr lang="ru-RU" sz="1600" kern="1200" dirty="0"/>
        </a:p>
      </dsp:txBody>
      <dsp:txXfrm>
        <a:off x="284065" y="66737"/>
        <a:ext cx="4218556" cy="890279"/>
      </dsp:txXfrm>
    </dsp:sp>
    <dsp:sp modelId="{C1B6B490-2292-4D1E-8153-BE79E7E88367}">
      <dsp:nvSpPr>
        <dsp:cNvPr id="0" name=""/>
        <dsp:cNvSpPr/>
      </dsp:nvSpPr>
      <dsp:spPr>
        <a:xfrm>
          <a:off x="3098107" y="112662"/>
          <a:ext cx="1025155" cy="7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9C32-DBC6-4869-989C-3EF78C7B359F}">
      <dsp:nvSpPr>
        <dsp:cNvPr id="0" name=""/>
        <dsp:cNvSpPr/>
      </dsp:nvSpPr>
      <dsp:spPr>
        <a:xfrm rot="5400000">
          <a:off x="3370339" y="2102268"/>
          <a:ext cx="837303" cy="9532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14689A-773A-47BE-8DCE-B369F48B9019}">
      <dsp:nvSpPr>
        <dsp:cNvPr id="0" name=""/>
        <dsp:cNvSpPr/>
      </dsp:nvSpPr>
      <dsp:spPr>
        <a:xfrm>
          <a:off x="2307045" y="1126868"/>
          <a:ext cx="4314900" cy="9866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Отдел по профилактике коррупционных </a:t>
          </a:r>
          <a:br>
            <a:rPr lang="ru-RU" sz="1600" kern="1200" dirty="0" smtClean="0">
              <a:latin typeface="+mn-lt"/>
            </a:rPr>
          </a:br>
          <a:r>
            <a:rPr lang="ru-RU" sz="1600" kern="1200" dirty="0" smtClean="0">
              <a:latin typeface="+mn-lt"/>
            </a:rPr>
            <a:t>и иных правонарушений осуществляет подготовку мотивированного заключения </a:t>
          </a:r>
          <a:endParaRPr lang="ru-RU" sz="1600" kern="1200" dirty="0"/>
        </a:p>
      </dsp:txBody>
      <dsp:txXfrm>
        <a:off x="2355217" y="1175040"/>
        <a:ext cx="4218556" cy="890279"/>
      </dsp:txXfrm>
    </dsp:sp>
    <dsp:sp modelId="{B5027399-C782-4F6E-8DF8-962689F6806F}">
      <dsp:nvSpPr>
        <dsp:cNvPr id="0" name=""/>
        <dsp:cNvSpPr/>
      </dsp:nvSpPr>
      <dsp:spPr>
        <a:xfrm>
          <a:off x="5169259" y="1220965"/>
          <a:ext cx="1025155" cy="797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E005B-91E0-4FDB-A54D-DBF66748F1DE}">
      <dsp:nvSpPr>
        <dsp:cNvPr id="0" name=""/>
        <dsp:cNvSpPr/>
      </dsp:nvSpPr>
      <dsp:spPr>
        <a:xfrm>
          <a:off x="4378197" y="2235171"/>
          <a:ext cx="4314900" cy="9866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n-lt"/>
            </a:rPr>
            <a:t>При возникновении оснований </a:t>
          </a:r>
          <a:br>
            <a:rPr lang="ru-RU" sz="1600" kern="1200" dirty="0" smtClean="0">
              <a:latin typeface="+mn-lt"/>
            </a:rPr>
          </a:br>
          <a:r>
            <a:rPr lang="ru-RU" sz="1600" kern="1200" dirty="0" smtClean="0">
              <a:latin typeface="+mn-lt"/>
            </a:rPr>
            <a:t>для рассмотрения уведомления на заседании Комиссии оно рассматривается на плановом заседании Комиссии</a:t>
          </a:r>
          <a:endParaRPr lang="ru-RU" sz="1600" kern="1200" dirty="0"/>
        </a:p>
      </dsp:txBody>
      <dsp:txXfrm>
        <a:off x="4426369" y="2283343"/>
        <a:ext cx="4218556" cy="89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9B1A586-746A-4EE5-B5F2-0705F6F3F639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88D9A0-84AD-4303-BF6C-75CE4BF0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ACF13F74-8565-420E-AF7E-D48A475BA43B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1</a:t>
            </a:fld>
            <a:endParaRPr lang="ru-RU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65700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5858-EBF7-45C3-B15E-4751E9DE4B53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2836-BE5D-489F-BD42-7CDC870F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F20-7079-4DDC-BDD1-C3EFDCC01D6A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E87-345E-4933-968E-8AF0DDFD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79BC-F852-44E7-850B-BE5C8CB7798D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60A9-C24E-466E-BF07-1151378D8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6B-C476-434D-8C59-35062CB726D2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95F-35F1-4F6C-9836-DAF89A147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AB973-821B-48D9-A214-1B3CAC4062A1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D31E-ABE9-4C9B-99ED-2B77253B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83381E-C92E-4053-89A3-5E816D50F015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79503-00FF-456B-9D0B-22D85ECB2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179512" y="1268760"/>
            <a:ext cx="8748712" cy="2996034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исполнения законодательства в сфере противодействия коррупции в Федеральном казначействе</a:t>
            </a:r>
            <a:endParaRPr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MS PGothic"/>
              <a:cs typeface="Times New Roman" panose="02020603050405020304" pitchFamily="18" charset="0"/>
            </a:endParaRPr>
          </a:p>
        </p:txBody>
      </p:sp>
      <p:sp>
        <p:nvSpPr>
          <p:cNvPr id="11351" name="Text Box 87"/>
          <p:cNvSpPr txBox="1">
            <a:spLocks noChangeArrowheads="1"/>
          </p:cNvSpPr>
          <p:nvPr/>
        </p:nvSpPr>
        <p:spPr bwMode="auto">
          <a:xfrm>
            <a:off x="4283968" y="5373216"/>
            <a:ext cx="4708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162387"/>
                </a:solidFill>
                <a:latin typeface="Times New Roman" pitchFamily="18" charset="0"/>
              </a:rPr>
              <a:t>Начальник Управления внутреннего контроля и аудита Федерального казначейства</a:t>
            </a:r>
            <a:endParaRPr lang="en-US" sz="1800" dirty="0">
              <a:solidFill>
                <a:srgbClr val="162387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Солодов Алексей Викторович</a:t>
            </a:r>
            <a:endParaRPr lang="ru-RU" sz="1800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1599"/>
            <a:ext cx="2664296" cy="25177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476672"/>
            <a:ext cx="7056784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Ограничения, налагаемые на гражданина, замещавшего должность государственной службы, при заключении 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им </a:t>
            </a:r>
            <a:r>
              <a:rPr lang="ru-RU" sz="1800" b="1" dirty="0">
                <a:solidFill>
                  <a:srgbClr val="002060"/>
                </a:solidFill>
              </a:rPr>
              <a:t>трудового </a:t>
            </a:r>
            <a:r>
              <a:rPr lang="ru-RU" sz="1800" b="1" dirty="0" smtClean="0">
                <a:solidFill>
                  <a:srgbClr val="002060"/>
                </a:solidFill>
              </a:rPr>
              <a:t>или </a:t>
            </a:r>
            <a:r>
              <a:rPr lang="ru-RU" sz="1800" b="1" dirty="0">
                <a:solidFill>
                  <a:srgbClr val="002060"/>
                </a:solidFill>
              </a:rPr>
              <a:t>гражданско-правового договора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107503" y="1553585"/>
            <a:ext cx="89289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Федеральный закон от 25 декабря 2008 г. № 273-ФЗ «О противодействии коррупции»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78" y="2636912"/>
            <a:ext cx="5260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Гражданин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замещал </a:t>
            </a:r>
            <a:r>
              <a:rPr lang="ru-RU" sz="1600" dirty="0">
                <a:latin typeface="+mn-lt"/>
              </a:rPr>
              <a:t>должность государственной </a:t>
            </a:r>
            <a:r>
              <a:rPr lang="ru-RU" sz="1600" dirty="0" smtClean="0">
                <a:latin typeface="+mn-lt"/>
              </a:rPr>
              <a:t>службы</a:t>
            </a:r>
            <a:r>
              <a:rPr lang="ru-RU" sz="1600" dirty="0">
                <a:latin typeface="+mn-lt"/>
              </a:rPr>
              <a:t>,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включенную в соответствующий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>перечень</a:t>
            </a:r>
            <a:r>
              <a:rPr lang="ru-RU" sz="1600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Прошло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>менее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двух лет после увольнения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990033"/>
                </a:solidFill>
                <a:latin typeface="+mn-lt"/>
              </a:rPr>
            </a:br>
            <a:r>
              <a:rPr lang="ru-RU" sz="1600" dirty="0" smtClean="0">
                <a:latin typeface="+mn-lt"/>
              </a:rPr>
              <a:t>с </a:t>
            </a:r>
            <a:r>
              <a:rPr lang="ru-RU" sz="1600" dirty="0">
                <a:latin typeface="+mn-lt"/>
              </a:rPr>
              <a:t>государственной </a:t>
            </a:r>
            <a:r>
              <a:rPr lang="ru-RU" sz="1600" dirty="0" smtClean="0">
                <a:latin typeface="+mn-lt"/>
              </a:rPr>
              <a:t>службы.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+mn-lt"/>
              </a:rPr>
              <a:t>Хочет </a:t>
            </a:r>
            <a:r>
              <a:rPr lang="ru-RU" sz="1600" dirty="0">
                <a:latin typeface="+mn-lt"/>
              </a:rPr>
              <a:t>замещать на условиях трудового договора </a:t>
            </a:r>
            <a:r>
              <a:rPr lang="ru-RU" sz="1600" dirty="0" smtClean="0">
                <a:latin typeface="+mn-lt"/>
              </a:rPr>
              <a:t>должность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в организации </a:t>
            </a:r>
            <a:r>
              <a:rPr lang="ru-RU" sz="1600" dirty="0">
                <a:latin typeface="+mn-lt"/>
              </a:rPr>
              <a:t>и (или) выполнять в данной организации работы (оказывать данной организации услуги) в течение месяца стоимостью более ста тысяч рублей на условиях гражданско-правового договора (гражданско-правовых </a:t>
            </a:r>
            <a:r>
              <a:rPr lang="ru-RU" sz="1600" dirty="0" smtClean="0">
                <a:latin typeface="+mn-lt"/>
              </a:rPr>
              <a:t>договоров),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>отдельные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функции государственного, муниципального (административного) управления в отношении которой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>входили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в должностные (служебные) обязанности государственного </a:t>
            </a:r>
            <a:r>
              <a:rPr lang="ru-RU" sz="1600" b="1" dirty="0" smtClean="0">
                <a:solidFill>
                  <a:srgbClr val="990033"/>
                </a:solidFill>
                <a:latin typeface="+mn-lt"/>
              </a:rPr>
              <a:t>служащего</a:t>
            </a:r>
            <a:r>
              <a:rPr lang="ru-RU" sz="1600" dirty="0" smtClean="0"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85750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Статья 12:</a:t>
            </a:r>
            <a:endParaRPr lang="ru-RU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072990"/>
            <a:ext cx="1223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Если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093044"/>
            <a:ext cx="1696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Обязан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5832850" y="2710977"/>
            <a:ext cx="3168351" cy="2486918"/>
          </a:xfrm>
          <a:prstGeom prst="frame">
            <a:avLst>
              <a:gd name="adj1" fmla="val 39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Получить согласие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соответствующей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Комиссии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по соблюдению требований к служебному поведению государственных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служащих </a:t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800" dirty="0">
                <a:solidFill>
                  <a:srgbClr val="002060"/>
                </a:solidFill>
                <a:latin typeface="+mn-lt"/>
              </a:rPr>
              <a:t>урегулированию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1" y="1930475"/>
            <a:ext cx="89113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Под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функциями государственного, муниципального (административного) управления организацией понимаются полномочия государственного или муниципального служащего принимать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обязательные для исполнения решения по кадровым, организационно-техническим, финансовым, материально-техническим или иным вопросам в отношении данной организации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, в том числе решения, связанные с выдачей разрешений (лицензий) </a:t>
            </a:r>
            <a:br>
              <a:rPr lang="ru-RU" sz="1600" dirty="0">
                <a:solidFill>
                  <a:srgbClr val="002060"/>
                </a:solidFill>
                <a:latin typeface="+mn-lt"/>
              </a:rPr>
            </a:br>
            <a:r>
              <a:rPr lang="ru-RU" sz="1600" dirty="0">
                <a:solidFill>
                  <a:srgbClr val="002060"/>
                </a:solidFill>
                <a:latin typeface="+mn-lt"/>
              </a:rPr>
              <a:t>на осуществление определенного вида деятельности и (или) отдельных действий данной организацией,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либо готовить проекты таких решений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94210"/>
            <a:ext cx="7056784" cy="102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Ограничения, налагаемые на гражданина, замещавшего должность государственной службы, при заключении им трудового </a:t>
            </a:r>
            <a:r>
              <a:rPr lang="ru-RU" sz="1800" b="1" dirty="0" smtClean="0">
                <a:solidFill>
                  <a:srgbClr val="002060"/>
                </a:solidFill>
              </a:rPr>
              <a:t>или </a:t>
            </a:r>
            <a:r>
              <a:rPr lang="ru-RU" sz="1800" b="1" dirty="0">
                <a:solidFill>
                  <a:srgbClr val="002060"/>
                </a:solidFill>
              </a:rPr>
              <a:t>гражданско-правового договора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0800000" flipV="1">
            <a:off x="107503" y="1371123"/>
            <a:ext cx="89289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Федеральный закон от 25 декабря 2008 г. № 273-ФЗ «О противодействии коррупции»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0709" y="1709678"/>
            <a:ext cx="201856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Пункт </a:t>
            </a:r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статьи 1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36" y="3947355"/>
            <a:ext cx="2814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Размещение </a:t>
            </a:r>
            <a:r>
              <a:rPr lang="ru-RU" sz="1400" b="1" dirty="0">
                <a:latin typeface="+mn-lt"/>
              </a:rPr>
              <a:t>заказов 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на </a:t>
            </a:r>
            <a:r>
              <a:rPr lang="ru-RU" sz="1400" b="1" dirty="0">
                <a:latin typeface="+mn-lt"/>
              </a:rPr>
              <a:t>поставку товаров, выполнение работ </a:t>
            </a:r>
            <a:r>
              <a:rPr lang="ru-RU" sz="1400" b="1" dirty="0" smtClean="0">
                <a:latin typeface="+mn-lt"/>
              </a:rPr>
              <a:t>и </a:t>
            </a:r>
            <a:r>
              <a:rPr lang="ru-RU" sz="1400" b="1" dirty="0">
                <a:latin typeface="+mn-lt"/>
              </a:rPr>
              <a:t>оказание услуг </a:t>
            </a:r>
            <a:r>
              <a:rPr lang="ru-RU" sz="1400" b="1" dirty="0" smtClean="0">
                <a:latin typeface="+mn-lt"/>
              </a:rPr>
              <a:t>для </a:t>
            </a:r>
            <a:r>
              <a:rPr lang="ru-RU" sz="1400" b="1" dirty="0">
                <a:latin typeface="+mn-lt"/>
              </a:rPr>
              <a:t>государственных нужд, в том числе участие 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в </a:t>
            </a:r>
            <a:r>
              <a:rPr lang="ru-RU" sz="1400" b="1" dirty="0">
                <a:latin typeface="+mn-lt"/>
              </a:rPr>
              <a:t>работе комиссии 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по </a:t>
            </a:r>
            <a:r>
              <a:rPr lang="ru-RU" sz="1400" b="1" dirty="0">
                <a:latin typeface="+mn-lt"/>
              </a:rPr>
              <a:t>размещению заказов</a:t>
            </a:r>
            <a:endParaRPr lang="ru-RU" sz="1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537" y="4101244"/>
            <a:ext cx="28083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Представление </a:t>
            </a:r>
            <a:r>
              <a:rPr lang="ru-RU" sz="1400" b="1" dirty="0">
                <a:latin typeface="+mn-lt"/>
              </a:rPr>
              <a:t>в судебных органах прав и законных интересов Российской Федерации, субъектов Российской </a:t>
            </a:r>
            <a:r>
              <a:rPr lang="ru-RU" sz="1400" b="1" dirty="0" smtClean="0">
                <a:latin typeface="+mn-lt"/>
              </a:rPr>
              <a:t>Федерации</a:t>
            </a:r>
            <a:endParaRPr lang="ru-RU" sz="1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2104" y="5547792"/>
            <a:ext cx="4761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государственного надзора и контроля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8315" y="3947355"/>
            <a:ext cx="37320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Письмо Минтруда </a:t>
            </a:r>
            <a:r>
              <a:rPr lang="ru-RU" sz="1400" dirty="0">
                <a:latin typeface="+mn-lt"/>
              </a:rPr>
              <a:t>России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15 октября 2012 г. № 18-2/10/1-2088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«</a:t>
            </a:r>
            <a:r>
              <a:rPr lang="ru-RU" sz="1400" dirty="0">
                <a:latin typeface="+mn-lt"/>
              </a:rPr>
              <a:t>Об обзоре типовых случаев конфликта интересов на государственной службе Российской Федерации и порядке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их </a:t>
            </a:r>
            <a:r>
              <a:rPr lang="ru-RU" sz="1400" dirty="0">
                <a:latin typeface="+mn-lt"/>
              </a:rPr>
              <a:t>урегулирования»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266320" y="3746357"/>
            <a:ext cx="648072" cy="2537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66320" y="5332350"/>
            <a:ext cx="648072" cy="2537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548372" y="4620722"/>
            <a:ext cx="648072" cy="2537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034348" y="4853543"/>
            <a:ext cx="648072" cy="2537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1019" y="6021288"/>
            <a:ext cx="8905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n-lt"/>
              </a:rPr>
              <a:t>Обращение о даче согласия на замещение должности либо на выполнение работы </a:t>
            </a:r>
            <a:br>
              <a:rPr lang="ru-RU" sz="1400" b="1" dirty="0">
                <a:solidFill>
                  <a:srgbClr val="002060"/>
                </a:solidFill>
                <a:latin typeface="+mn-lt"/>
              </a:rPr>
            </a:br>
            <a:r>
              <a:rPr lang="ru-RU" sz="1400" b="1" dirty="0">
                <a:solidFill>
                  <a:srgbClr val="002060"/>
                </a:solidFill>
                <a:latin typeface="+mn-lt"/>
              </a:rPr>
              <a:t>на условиях гражданско-правового договора в коммерческой или некоммерческой организации</a:t>
            </a:r>
          </a:p>
        </p:txBody>
      </p:sp>
      <p:pic>
        <p:nvPicPr>
          <p:cNvPr id="17" name="Picture 2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077" y1="81077" x2="51077" y2="8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1">
            <a:off x="8197387" y="5687109"/>
            <a:ext cx="871874" cy="8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077" y1="81077" x2="51077" y2="8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839" flipH="1">
            <a:off x="-8818" y="5736608"/>
            <a:ext cx="871874" cy="8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7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802"/>
            <a:ext cx="3086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D31E-ABE9-4C9B-99ED-2B77253BB2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81958232"/>
              </p:ext>
            </p:extLst>
          </p:nvPr>
        </p:nvGraphicFramePr>
        <p:xfrm>
          <a:off x="107504" y="1124744"/>
          <a:ext cx="892899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9264" y="4509120"/>
            <a:ext cx="66247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n-lt"/>
              </a:rPr>
              <a:t>Если Комиссией будет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установлено</a:t>
            </a:r>
            <a:r>
              <a:rPr lang="ru-RU" sz="1600" dirty="0">
                <a:latin typeface="+mn-lt"/>
              </a:rPr>
              <a:t>, что замещение гражданином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на </a:t>
            </a:r>
            <a:r>
              <a:rPr lang="ru-RU" sz="1600" dirty="0">
                <a:latin typeface="+mn-lt"/>
              </a:rPr>
              <a:t>условиях трудового договора должности в коммерческой (некоммерческой) организации и (или) выполнение в коммерческой (некоммерческой) организации работ (оказание услуг)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нарушают требования статьи 12</a:t>
            </a:r>
            <a:r>
              <a:rPr lang="ru-RU" sz="1600" dirty="0">
                <a:latin typeface="+mn-lt"/>
              </a:rPr>
              <a:t> Федерального закона № 273-ФЗ, то о данном решении 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информируются органы прокуратуры и уведомившая организация</a:t>
            </a:r>
            <a:r>
              <a:rPr lang="ru-RU" sz="1600" dirty="0">
                <a:latin typeface="+mn-lt"/>
              </a:rPr>
              <a:t>.</a:t>
            </a:r>
          </a:p>
        </p:txBody>
      </p:sp>
      <p:pic>
        <p:nvPicPr>
          <p:cNvPr id="11270" name="Picture 6" descr="ÐÐ°ÑÑÐ¸Ð½ÐºÐ¸ Ð¿Ð¾ Ð·Ð°Ð¿ÑÐ¾ÑÑ Ð¿ÑÐ¾Ð²ÐµÑÐº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/>
          <a:stretch/>
        </p:blipFill>
        <p:spPr bwMode="auto">
          <a:xfrm>
            <a:off x="5627914" y="1052736"/>
            <a:ext cx="33340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ÐÐ°ÑÑÐ¸Ð½ÐºÐ¸ Ð¿Ð¾ Ð·Ð°Ð¿ÑÐ¾ÑÑ ÑÐ²ÐµÐ´Ð¾Ð¼Ð»ÐµÐ½Ð¸Ðµ ÐºÐ°ÑÑÐ¸Ð½Ðº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51" y="1250758"/>
            <a:ext cx="1134126" cy="7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8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365125"/>
          </a:xfrm>
        </p:spPr>
        <p:txBody>
          <a:bodyPr/>
          <a:lstStyle/>
          <a:p>
            <a:pPr>
              <a:defRPr/>
            </a:pPr>
            <a:fld id="{BE45CA51-B043-439E-994A-5E0E109657A3}" type="slidenum">
              <a:rPr lang="ru-RU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0" y="90805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600" b="1">
              <a:solidFill>
                <a:srgbClr val="0044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755576" y="2924944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53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4400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>
            <a:off x="0" y="972917"/>
            <a:ext cx="9144001" cy="554461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53342" y="5229200"/>
            <a:ext cx="8784976" cy="1104067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План противодействия коррупции Федерального казначейства </a:t>
            </a: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на </a:t>
            </a:r>
            <a:r>
              <a:rPr lang="ru-RU" sz="2000" b="1" dirty="0">
                <a:latin typeface="+mj-lt"/>
              </a:rPr>
              <a:t>2018–2020 годы, утвержденный руководителем </a:t>
            </a:r>
            <a:r>
              <a:rPr lang="ru-RU" sz="2000" b="1" dirty="0" smtClean="0">
                <a:latin typeface="+mj-lt"/>
              </a:rPr>
              <a:t/>
            </a:r>
            <a:br>
              <a:rPr lang="ru-RU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Федерального </a:t>
            </a:r>
            <a:r>
              <a:rPr lang="ru-RU" sz="2000" b="1" dirty="0">
                <a:latin typeface="+mj-lt"/>
              </a:rPr>
              <a:t>казначейства Р.Е. </a:t>
            </a:r>
            <a:r>
              <a:rPr lang="ru-RU" sz="2000" b="1" dirty="0" err="1" smtClean="0">
                <a:latin typeface="+mj-lt"/>
              </a:rPr>
              <a:t>Артюхиным</a:t>
            </a:r>
            <a:r>
              <a:rPr lang="ru-RU" sz="2000" b="1" dirty="0" smtClean="0">
                <a:latin typeface="+mj-lt"/>
              </a:rPr>
              <a:t>  27 августа 2018 г. </a:t>
            </a:r>
            <a:endParaRPr lang="ru-RU" sz="2000" b="1" dirty="0">
              <a:latin typeface="+mj-lt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919301" y="4429947"/>
            <a:ext cx="381531" cy="79925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6730341" y="4429947"/>
            <a:ext cx="381531" cy="79925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 rot="10800000">
            <a:off x="4229651" y="2211607"/>
            <a:ext cx="381531" cy="2937555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985740"/>
            <a:ext cx="9087165" cy="1225868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</a:rPr>
              <a:t>«Национальный план </a:t>
            </a:r>
            <a:r>
              <a:rPr lang="ru-RU" sz="2200" b="1" dirty="0">
                <a:solidFill>
                  <a:srgbClr val="7030A0"/>
                </a:solidFill>
              </a:rPr>
              <a:t>противодействия коррупции 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на </a:t>
            </a:r>
            <a:r>
              <a:rPr lang="ru-RU" sz="2200" b="1" dirty="0">
                <a:solidFill>
                  <a:srgbClr val="7030A0"/>
                </a:solidFill>
              </a:rPr>
              <a:t>2018–2020 годы</a:t>
            </a:r>
            <a:r>
              <a:rPr lang="ru-RU" sz="2200" b="1" dirty="0" smtClean="0">
                <a:solidFill>
                  <a:srgbClr val="7030A0"/>
                </a:solidFill>
              </a:rPr>
              <a:t>»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(</a:t>
            </a:r>
            <a:r>
              <a:rPr lang="ru-RU" sz="2200" b="1" dirty="0">
                <a:solidFill>
                  <a:srgbClr val="7030A0"/>
                </a:solidFill>
              </a:rPr>
              <a:t>Указ Президента Российской Федерации </a:t>
            </a:r>
            <a:r>
              <a:rPr lang="ru-RU" sz="2200" b="1" dirty="0" smtClean="0">
                <a:solidFill>
                  <a:srgbClr val="7030A0"/>
                </a:solidFill>
              </a:rPr>
              <a:t>от </a:t>
            </a:r>
            <a:r>
              <a:rPr lang="ru-RU" sz="2200" b="1" dirty="0">
                <a:solidFill>
                  <a:srgbClr val="7030A0"/>
                </a:solidFill>
              </a:rPr>
              <a:t>29 июня 2018 г. № </a:t>
            </a:r>
            <a:r>
              <a:rPr lang="ru-RU" sz="2200" b="1" dirty="0" smtClean="0">
                <a:solidFill>
                  <a:srgbClr val="7030A0"/>
                </a:solidFill>
              </a:rPr>
              <a:t>378)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40" y="2420888"/>
            <a:ext cx="4171809" cy="2009061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+mn-lt"/>
              </a:rPr>
              <a:t>«Типовой план противодействия коррупции федерального органа исполнительной власти»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(</a:t>
            </a:r>
            <a:r>
              <a:rPr lang="ru-RU" sz="1600" b="1" dirty="0">
                <a:solidFill>
                  <a:srgbClr val="7030A0"/>
                </a:solidFill>
                <a:latin typeface="+mn-lt"/>
              </a:rPr>
              <a:t>одобрен Правительственной комиссией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по </a:t>
            </a:r>
            <a:r>
              <a:rPr lang="ru-RU" sz="1600" b="1" dirty="0">
                <a:solidFill>
                  <a:srgbClr val="7030A0"/>
                </a:solidFill>
                <a:latin typeface="+mn-lt"/>
              </a:rPr>
              <a:t>проведению административной реформы (протокол заседания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от </a:t>
            </a:r>
            <a:r>
              <a:rPr lang="ru-RU" sz="1600" b="1" dirty="0">
                <a:solidFill>
                  <a:srgbClr val="7030A0"/>
                </a:solidFill>
                <a:latin typeface="+mn-lt"/>
              </a:rPr>
              <a:t>15 июня 2012 года № </a:t>
            </a:r>
            <a:r>
              <a:rPr lang="ru-RU" sz="1600" b="1" dirty="0" smtClean="0">
                <a:solidFill>
                  <a:srgbClr val="7030A0"/>
                </a:solidFill>
                <a:latin typeface="+mn-lt"/>
              </a:rPr>
              <a:t>134)</a:t>
            </a:r>
            <a:endParaRPr lang="ru-RU" sz="1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1" y="2420888"/>
            <a:ext cx="4550660" cy="2009061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Основные мероприятия 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 </a:t>
            </a:r>
            <a:r>
              <a:rPr lang="ru-RU" sz="1600" b="1" dirty="0">
                <a:solidFill>
                  <a:srgbClr val="7030A0"/>
                </a:solidFill>
              </a:rPr>
              <a:t>2018 год </a:t>
            </a:r>
            <a:r>
              <a:rPr lang="ru-RU" sz="1600" b="1" dirty="0" smtClean="0">
                <a:solidFill>
                  <a:srgbClr val="7030A0"/>
                </a:solidFill>
              </a:rPr>
              <a:t>по </a:t>
            </a:r>
            <a:r>
              <a:rPr lang="ru-RU" sz="1600" b="1" dirty="0">
                <a:solidFill>
                  <a:srgbClr val="7030A0"/>
                </a:solidFill>
              </a:rPr>
              <a:t>реализации стратегической карты Казначейства России (портфель проектов Федерального казначейства), утвержденные руководителем Федерального казначейства Р.Е. </a:t>
            </a:r>
            <a:r>
              <a:rPr lang="ru-RU" sz="1600" b="1" dirty="0" err="1" smtClean="0">
                <a:solidFill>
                  <a:srgbClr val="7030A0"/>
                </a:solidFill>
              </a:rPr>
              <a:t>Артюхиным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7 </a:t>
            </a:r>
            <a:r>
              <a:rPr lang="ru-RU" sz="1600" b="1" dirty="0">
                <a:solidFill>
                  <a:srgbClr val="7030A0"/>
                </a:solidFill>
              </a:rPr>
              <a:t>марта 2018 </a:t>
            </a:r>
            <a:r>
              <a:rPr lang="ru-RU" sz="1600" b="1" dirty="0" smtClean="0">
                <a:solidFill>
                  <a:srgbClr val="7030A0"/>
                </a:solidFill>
              </a:rPr>
              <a:t>года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19654"/>
            <a:ext cx="8352928" cy="10556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n-lt"/>
              </a:rPr>
              <a:t>Блок № 1: Повышение эффективности механизмов предотвращения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урегулирования конфликта интересов, обеспечение соблюдения федеральными государственными гражданскими служащими ограничений, запретов и принципов служебного поведения в связи с исполнением ими должностных обязанностей,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также ответственности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их нарушение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13768" r="44793" b="4960"/>
          <a:stretch/>
        </p:blipFill>
        <p:spPr bwMode="auto">
          <a:xfrm>
            <a:off x="62629" y="1858980"/>
            <a:ext cx="2027083" cy="302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5346" y="2924475"/>
            <a:ext cx="6520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Порядок уведомления представителя нанимателя федеральными государственными гражданскими служащими центрального аппарата Федерального казначейства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>
                <a:latin typeface="+mn-lt"/>
              </a:rPr>
              <a:t>федеральными государственными гражданскими служащими территориальных органов Федерального казначейства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об </a:t>
            </a:r>
            <a:r>
              <a:rPr lang="ru-RU" sz="1400" dirty="0">
                <a:latin typeface="+mn-lt"/>
              </a:rPr>
              <a:t>иной оплачиваемой </a:t>
            </a:r>
            <a:r>
              <a:rPr lang="ru-RU" sz="1400" dirty="0" smtClean="0">
                <a:latin typeface="+mn-lt"/>
              </a:rPr>
              <a:t>работе, </a:t>
            </a:r>
            <a:r>
              <a:rPr lang="ru-RU" sz="1400" dirty="0">
                <a:latin typeface="+mn-lt"/>
              </a:rPr>
              <a:t>утвержден приказом Федерального казначейства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19 июня 2018 г. № 168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858980"/>
            <a:ext cx="6850290" cy="8172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+mn-lt"/>
              </a:rPr>
              <a:t>Осуществление контроля исполнения федеральными государственными гражданскими служащими Федерального казначейства обязанности по уведомлению представителя нанимателя о выполнении иной оплачиваемой работы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641670" y="2710103"/>
            <a:ext cx="288032" cy="24871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2163930" y="3315851"/>
            <a:ext cx="403995" cy="34038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11954" y="45515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870" y="5521587"/>
            <a:ext cx="2017842" cy="817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Наличие </a:t>
            </a:r>
            <a:r>
              <a:rPr lang="ru-RU" sz="1400" dirty="0">
                <a:latin typeface="+mn-lt"/>
              </a:rPr>
              <a:t>уведомления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об </a:t>
            </a:r>
            <a:r>
              <a:rPr lang="ru-RU" sz="1400" dirty="0">
                <a:latin typeface="+mn-lt"/>
              </a:rPr>
              <a:t>иной оплачиваемой работе в личном деле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36120" y="5521587"/>
            <a:ext cx="2088233" cy="817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Доходы </a:t>
            </a:r>
            <a:br>
              <a:rPr lang="ru-RU" sz="1400" dirty="0" smtClean="0"/>
            </a:br>
            <a:r>
              <a:rPr lang="ru-RU" sz="1400" dirty="0" smtClean="0"/>
              <a:t>от </a:t>
            </a:r>
            <a:r>
              <a:rPr lang="ru-RU" sz="1400" dirty="0"/>
              <a:t>осуществления иной оплачиваемой </a:t>
            </a:r>
            <a:r>
              <a:rPr lang="ru-RU" sz="1400" dirty="0" smtClean="0"/>
              <a:t>работы</a:t>
            </a:r>
            <a:endParaRPr lang="ru-RU" sz="1400" dirty="0">
              <a:latin typeface="+mn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4604553"/>
            <a:ext cx="1905886" cy="817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Соблюдение условия «предварительного» уведомления</a:t>
            </a:r>
            <a:endParaRPr lang="ru-RU" sz="1400" dirty="0">
              <a:latin typeface="+mn-lt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089712" y="5830421"/>
            <a:ext cx="435634" cy="190867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8" idx="1"/>
          </p:cNvCxnSpPr>
          <p:nvPr/>
        </p:nvCxnSpPr>
        <p:spPr>
          <a:xfrm flipH="1">
            <a:off x="2307529" y="4782344"/>
            <a:ext cx="4425" cy="1048077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1"/>
          </p:cNvCxnSpPr>
          <p:nvPr/>
        </p:nvCxnSpPr>
        <p:spPr>
          <a:xfrm>
            <a:off x="2311954" y="4782344"/>
            <a:ext cx="4598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24354" y="4782343"/>
            <a:ext cx="523710" cy="1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104726" y="5482679"/>
            <a:ext cx="394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+mn-lt"/>
              </a:rPr>
              <a:t>За 8 месяцев 2018 </a:t>
            </a: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года в отношении </a:t>
            </a:r>
            <a:br>
              <a:rPr lang="ru-RU" sz="16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C00000"/>
                </a:solidFill>
                <a:latin typeface="+mn-lt"/>
              </a:rPr>
              <a:t>6 гражданских служащих проведены проверки, материалы которых рассмотрены на Комиссии</a:t>
            </a:r>
            <a:endParaRPr lang="ru-RU" sz="1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4013" r="45263" b="4633"/>
          <a:stretch/>
        </p:blipFill>
        <p:spPr bwMode="auto">
          <a:xfrm>
            <a:off x="3737" y="1869350"/>
            <a:ext cx="2408023" cy="343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719654"/>
            <a:ext cx="8352928" cy="10556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n-lt"/>
              </a:rPr>
              <a:t>Блок № 1: Повышение эффективности механизмов предотвращения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урегулирования конфликта интересов, обеспечение соблюдения федеральными государственными гражданскими служащими ограничений, запретов и принципов служебного поведения в связи с исполнением ими должностных обязанностей,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также ответственности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их нарушение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1775262"/>
            <a:ext cx="6552728" cy="10556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/>
              <a:t>Осуществление комплекса организационных, разъяснительных и иных мер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по </a:t>
            </a:r>
            <a:r>
              <a:rPr lang="ru-RU" sz="1400" i="1" dirty="0"/>
              <a:t>соблюдению федеральными государственными гражданскими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служащими </a:t>
            </a:r>
            <a:r>
              <a:rPr lang="ru-RU" sz="1400" i="1" dirty="0"/>
              <a:t>Федерального казначейства ограничений, запретов и исполнения обязанностей</a:t>
            </a:r>
          </a:p>
        </p:txBody>
      </p:sp>
      <p:sp>
        <p:nvSpPr>
          <p:cNvPr id="7" name="Выноска 2 (с границей) 6"/>
          <p:cNvSpPr/>
          <p:nvPr/>
        </p:nvSpPr>
        <p:spPr>
          <a:xfrm>
            <a:off x="2987824" y="3068960"/>
            <a:ext cx="3960440" cy="1512168"/>
          </a:xfrm>
          <a:prstGeom prst="accentCallout2">
            <a:avLst>
              <a:gd name="adj1" fmla="val 18750"/>
              <a:gd name="adj2" fmla="val -5501"/>
              <a:gd name="adj3" fmla="val 18926"/>
              <a:gd name="adj4" fmla="val -10441"/>
              <a:gd name="adj5" fmla="val -34443"/>
              <a:gd name="adj6" fmla="val -155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«Как действовать в случае невозможности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объективным причинам представить сведения о доходах, расходах, </a:t>
            </a:r>
            <a:r>
              <a:rPr lang="ru-RU" sz="1400" dirty="0" smtClean="0"/>
              <a:t>об </a:t>
            </a:r>
            <a:r>
              <a:rPr lang="ru-RU" sz="1400" dirty="0"/>
              <a:t>имуществе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обязательствах </a:t>
            </a:r>
            <a:r>
              <a:rPr lang="ru-RU" sz="1400" dirty="0"/>
              <a:t>имущественного характера своей супруги (супруга), своих несовершеннолетних детей»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514" y="5763191"/>
            <a:ext cx="41114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Занятия </a:t>
            </a:r>
            <a:r>
              <a:rPr lang="ru-RU" sz="1600" dirty="0">
                <a:latin typeface="+mn-lt"/>
              </a:rPr>
              <a:t>с государственными гражданскими служащими и работниками ФКУ «ЦОКР»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3304" y="4875396"/>
            <a:ext cx="23761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Консультационная поддержка</a:t>
            </a:r>
            <a:endParaRPr lang="ru-RU" sz="1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9493" y="5763191"/>
            <a:ext cx="38121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Единообразие применения норм антикоррупционного законодательства</a:t>
            </a:r>
            <a:endParaRPr lang="ru-RU" sz="16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863713" cy="2641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Ð¸Ñ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13" y="4961769"/>
            <a:ext cx="1404664" cy="9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19654"/>
            <a:ext cx="8352928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Блок № 2: Выявление и систематизация причин и условий проявления коррупции в деятельности Федерального казначейства, мониторинг коррупционных рисков и их устранение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4896544" cy="12939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взаимодействия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правоохранительными органами и иными государственными органами по вопросам организации противодействия коррупции в органах Федерального казначейства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1484784"/>
            <a:ext cx="3384376" cy="10556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/>
              <a:t>О</a:t>
            </a:r>
            <a:r>
              <a:rPr lang="ru-RU" sz="1400" i="1" dirty="0" smtClean="0"/>
              <a:t>рганизация </a:t>
            </a:r>
            <a:r>
              <a:rPr lang="ru-RU" sz="1400" i="1" dirty="0"/>
              <a:t>мониторинга действий правоохранительных органов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в </a:t>
            </a:r>
            <a:r>
              <a:rPr lang="ru-RU" sz="1400" i="1" dirty="0"/>
              <a:t>отношении территориальных органов Федерального казначейства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5082438" y="1868572"/>
            <a:ext cx="497674" cy="28803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3730" y="2970948"/>
            <a:ext cx="33907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Основные мероприятия на 2018 год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по </a:t>
            </a:r>
            <a:r>
              <a:rPr lang="ru-RU" sz="1400" dirty="0">
                <a:latin typeface="+mn-lt"/>
              </a:rPr>
              <a:t>реализации стратегической карты Казначейства России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580112" y="2898940"/>
            <a:ext cx="33123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Стрелка вверх 9"/>
          <p:cNvSpPr/>
          <p:nvPr/>
        </p:nvSpPr>
        <p:spPr>
          <a:xfrm>
            <a:off x="7110282" y="2595283"/>
            <a:ext cx="324036" cy="271482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70948"/>
            <a:ext cx="4896544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Систематизация </a:t>
            </a:r>
            <a:r>
              <a:rPr lang="ru-RU" sz="1400" dirty="0">
                <a:latin typeface="+mn-lt"/>
              </a:rPr>
              <a:t>и свод информации о результатах осуществления внутреннего контроля и внутреннего аудита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Федеральном казначействе, ТОФК </a:t>
            </a:r>
            <a:r>
              <a:rPr lang="ru-RU" sz="1400" dirty="0" smtClean="0">
                <a:latin typeface="+mn-lt"/>
              </a:rPr>
              <a:t>и </a:t>
            </a:r>
            <a:r>
              <a:rPr lang="ru-RU" sz="1400" dirty="0">
                <a:latin typeface="+mn-lt"/>
              </a:rPr>
              <a:t>ФКУ «ЦОКР»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703795"/>
            <a:ext cx="457200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Консолидированная отчетность</a:t>
            </a:r>
            <a:endParaRPr lang="ru-RU" sz="14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9781" y="4447929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Внутренние </a:t>
            </a:r>
            <a:r>
              <a:rPr lang="ru-RU" sz="1400" dirty="0">
                <a:latin typeface="+mn-lt"/>
              </a:rPr>
              <a:t>(операционные) казначейские риски по направлениям деятельности ТОФК и ФКУ «ЦОКР»</a:t>
            </a:r>
          </a:p>
        </p:txBody>
      </p:sp>
      <p:sp>
        <p:nvSpPr>
          <p:cNvPr id="16" name="Стрелка влево 15"/>
          <p:cNvSpPr/>
          <p:nvPr/>
        </p:nvSpPr>
        <p:spPr>
          <a:xfrm rot="5400000">
            <a:off x="1917973" y="4071150"/>
            <a:ext cx="288032" cy="33147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300782" y="4011572"/>
            <a:ext cx="4799610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Аналитическая записка </a:t>
            </a:r>
            <a:r>
              <a:rPr lang="ru-RU" sz="1400" dirty="0">
                <a:latin typeface="+mn-lt"/>
              </a:rPr>
              <a:t>по результатам осуществления внутреннего контроля и внутреннего аудита в Федеральном казначействе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5274440"/>
            <a:ext cx="439248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Доведение для </a:t>
            </a:r>
            <a:r>
              <a:rPr lang="ru-RU" sz="1400" dirty="0">
                <a:latin typeface="+mn-lt"/>
              </a:rPr>
              <a:t>сведения в ТОФК и ФКУ «ЦОКР»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9537" y="4449654"/>
            <a:ext cx="28448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48742" y="4751220"/>
            <a:ext cx="4572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Направление на </a:t>
            </a:r>
            <a:r>
              <a:rPr lang="ru-RU" sz="1400" dirty="0" smtClean="0"/>
              <a:t>рассмотрение </a:t>
            </a:r>
            <a:r>
              <a:rPr lang="ru-RU" sz="1400" dirty="0"/>
              <a:t>руководителю Федерального казначейства</a:t>
            </a:r>
            <a:endParaRPr lang="ru-RU" sz="14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0770" y="5912867"/>
            <a:ext cx="8551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Систематизация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свод 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информации, полученной по итогам проведения проверок</a:t>
            </a:r>
            <a:r>
              <a:rPr lang="ru-RU" sz="1600" b="1" dirty="0">
                <a:solidFill>
                  <a:srgbClr val="990033"/>
                </a:solidFill>
                <a:latin typeface="+mn-lt"/>
              </a:rPr>
              <a:t> органами прокуратуры Российской Федерации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9536" y="5507660"/>
            <a:ext cx="284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Планируется: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6" name="Стрелка влево 25"/>
          <p:cNvSpPr/>
          <p:nvPr/>
        </p:nvSpPr>
        <p:spPr>
          <a:xfrm rot="5400000">
            <a:off x="6089169" y="5567294"/>
            <a:ext cx="288032" cy="40311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652499"/>
            <a:ext cx="8352928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Блок № 2: Выявление и систематизация причин и условий проявления коррупции в деятельности Федерального казначейства, мониторинг коррупционных рисков и их устранение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81" y="1298536"/>
            <a:ext cx="9023615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27 августа 2018 г. заместителем руководителя Федерального казначейства А.Г. </a:t>
            </a:r>
            <a:r>
              <a:rPr lang="ru-RU" sz="1600" b="1" i="1" dirty="0" err="1" smtClean="0">
                <a:solidFill>
                  <a:srgbClr val="002060"/>
                </a:solidFill>
                <a:latin typeface="+mn-lt"/>
              </a:rPr>
              <a:t>Михайликом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 утверждены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модели предварительного </a:t>
            </a: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контроля решений, принимаемых комиссиями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соблюдению требований к служебному поведению федеральных государственных гражданских служащих территориальных органов Федерального казначейства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1600" b="1" i="1" dirty="0">
                <a:solidFill>
                  <a:srgbClr val="002060"/>
                </a:solidFill>
                <a:latin typeface="+mn-lt"/>
              </a:rPr>
              <a:t>урегулированию конфликта </a:t>
            </a:r>
            <a:r>
              <a:rPr lang="ru-RU" sz="1600" b="1" i="1" dirty="0" smtClean="0">
                <a:solidFill>
                  <a:srgbClr val="002060"/>
                </a:solidFill>
                <a:latin typeface="+mn-lt"/>
              </a:rPr>
              <a:t>интересов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" y="2490352"/>
            <a:ext cx="9167737" cy="4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79512" y="3447294"/>
            <a:ext cx="2952328" cy="1428214"/>
          </a:xfrm>
          <a:prstGeom prst="ellipse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Единообразное </a:t>
            </a:r>
            <a:r>
              <a:rPr lang="ru-RU" sz="1200" b="1" dirty="0">
                <a:solidFill>
                  <a:srgbClr val="002060"/>
                </a:solidFill>
              </a:rPr>
              <a:t>применение законодательства Российской Федерации </a:t>
            </a: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о </a:t>
            </a:r>
            <a:r>
              <a:rPr lang="ru-RU" sz="1200" b="1" dirty="0">
                <a:solidFill>
                  <a:srgbClr val="002060"/>
                </a:solidFill>
              </a:rPr>
              <a:t>противодействии коррупции </a:t>
            </a:r>
          </a:p>
        </p:txBody>
      </p:sp>
      <p:sp>
        <p:nvSpPr>
          <p:cNvPr id="8" name="Овал 7"/>
          <p:cNvSpPr/>
          <p:nvPr/>
        </p:nvSpPr>
        <p:spPr>
          <a:xfrm>
            <a:off x="5860623" y="4972705"/>
            <a:ext cx="3143386" cy="1428214"/>
          </a:xfrm>
          <a:prstGeom prst="ellipse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оснований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заседаний комиссий территориальных органов Федерального казначейства </a:t>
            </a:r>
          </a:p>
        </p:txBody>
      </p:sp>
      <p:sp>
        <p:nvSpPr>
          <p:cNvPr id="9" name="Овал 8"/>
          <p:cNvSpPr/>
          <p:nvPr/>
        </p:nvSpPr>
        <p:spPr>
          <a:xfrm>
            <a:off x="4535245" y="3284984"/>
            <a:ext cx="2790056" cy="1168539"/>
          </a:xfrm>
          <a:prstGeom prst="ellipse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огласованы </a:t>
            </a:r>
            <a:br>
              <a:rPr lang="ru-RU" sz="1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с 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>«пилотными» территориальными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</a:rPr>
              <a:t>органами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19654"/>
            <a:ext cx="8352928" cy="8172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Блок № 3: Взаимодействие Федерального казначейства с институтами гражданского общества 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</a:t>
            </a:r>
            <a:r>
              <a:rPr lang="ru-RU" sz="1400" b="1" dirty="0">
                <a:solidFill>
                  <a:srgbClr val="002060"/>
                </a:solidFill>
              </a:rPr>
              <a:t>гражданами, а также создание эффективной системы обратной связи, обеспечение доступности информации </a:t>
            </a:r>
            <a:r>
              <a:rPr lang="ru-RU" sz="1400" b="1" dirty="0" smtClean="0">
                <a:solidFill>
                  <a:srgbClr val="002060"/>
                </a:solidFill>
              </a:rPr>
              <a:t>о </a:t>
            </a:r>
            <a:r>
              <a:rPr lang="ru-RU" sz="1400" b="1" dirty="0">
                <a:solidFill>
                  <a:srgbClr val="002060"/>
                </a:solidFill>
              </a:rPr>
              <a:t>деятельности Федерального казначейства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00" y="1847350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+mn-lt"/>
              </a:rPr>
              <a:t>Обеспечение возможности оперативного представления гражданами и организациями информации о фактах коррупции </a:t>
            </a:r>
            <a:r>
              <a:rPr lang="ru-RU" sz="1400" i="1" dirty="0" smtClean="0">
                <a:latin typeface="+mn-lt"/>
              </a:rPr>
              <a:t> в </a:t>
            </a:r>
            <a:r>
              <a:rPr lang="ru-RU" sz="1400" i="1" dirty="0">
                <a:latin typeface="+mn-lt"/>
              </a:rPr>
              <a:t>Федеральном казначействе или нарушениях требований </a:t>
            </a:r>
            <a:r>
              <a:rPr lang="ru-RU" sz="1400" i="1" dirty="0" smtClean="0">
                <a:latin typeface="+mn-lt"/>
              </a:rPr>
              <a:t/>
            </a:r>
            <a:br>
              <a:rPr lang="ru-RU" sz="1400" i="1" dirty="0" smtClean="0">
                <a:latin typeface="+mn-lt"/>
              </a:rPr>
            </a:br>
            <a:r>
              <a:rPr lang="ru-RU" sz="1400" i="1" dirty="0" smtClean="0">
                <a:latin typeface="+mn-lt"/>
              </a:rPr>
              <a:t>к </a:t>
            </a:r>
            <a:r>
              <a:rPr lang="ru-RU" sz="1400" i="1" dirty="0">
                <a:latin typeface="+mn-lt"/>
              </a:rPr>
              <a:t>служебному поведению федеральных государственных служащих Федерального </a:t>
            </a:r>
            <a:r>
              <a:rPr lang="ru-RU" sz="1400" i="1" dirty="0" smtClean="0">
                <a:latin typeface="+mn-lt"/>
              </a:rPr>
              <a:t>казначейства</a:t>
            </a:r>
            <a:endParaRPr lang="ru-RU" sz="14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0" y="3645024"/>
            <a:ext cx="8352928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Блок № 4: Мероприятия Федерального казначейства, направленные </a:t>
            </a:r>
            <a:r>
              <a:rPr lang="ru-RU" sz="1400" b="1" dirty="0" smtClean="0">
                <a:solidFill>
                  <a:srgbClr val="002060"/>
                </a:solidFill>
              </a:rPr>
              <a:t>на </a:t>
            </a:r>
            <a:r>
              <a:rPr lang="ru-RU" sz="1400" b="1" dirty="0">
                <a:solidFill>
                  <a:srgbClr val="002060"/>
                </a:solidFill>
              </a:rPr>
              <a:t>противодействие коррупции с учетом специфики деятельности Федерального казначейства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176464" y="1916832"/>
            <a:ext cx="4840" cy="14401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44008" y="1916832"/>
            <a:ext cx="1980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«Телефон доверия»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3328" y="292456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Официальный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Интернет-сайт Федерального казначейства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7667" l="9667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21" y="1536899"/>
            <a:ext cx="1482184" cy="11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40152" y="2278773"/>
            <a:ext cx="2633640" cy="46166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+7 (495) 214-71-77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4558" y="2658085"/>
            <a:ext cx="3924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990033"/>
                </a:solidFill>
                <a:latin typeface="+mn-lt"/>
              </a:rPr>
              <a:t>http://www.roskazna.ru/priem-obrashhenij</a:t>
            </a:r>
            <a:r>
              <a:rPr lang="en-US" sz="1400" b="1" dirty="0" smtClean="0">
                <a:solidFill>
                  <a:srgbClr val="990033"/>
                </a:solidFill>
                <a:latin typeface="+mn-lt"/>
              </a:rPr>
              <a:t>/</a:t>
            </a:r>
            <a:endParaRPr lang="ru-RU" sz="1400" b="1" dirty="0">
              <a:solidFill>
                <a:srgbClr val="990033"/>
              </a:solidFill>
              <a:latin typeface="+mn-lt"/>
            </a:endParaRPr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V="1">
            <a:off x="4289172" y="2278773"/>
            <a:ext cx="282828" cy="368796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4289172" y="2647569"/>
            <a:ext cx="217614" cy="318293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4" t="17763" r="29208" b="7980"/>
          <a:stretch/>
        </p:blipFill>
        <p:spPr bwMode="auto">
          <a:xfrm>
            <a:off x="6746050" y="4079276"/>
            <a:ext cx="1799431" cy="2573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5415631"/>
            <a:ext cx="681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внутренних (операционных) казначейских рисков по направлениям деятельности Межрегионального операционного управления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Федерального казначейства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2017 г. № 388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98" y="4241684"/>
            <a:ext cx="66740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Классификатор внутренних (операционных) казначейских рисков по направлениям деятельности управления Федерального казначейства по субъекту Российской Федерации (субъектам Российской Федерации, находящимся в границах федерального округа), утвержденный приказом Федерального казначейства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от </a:t>
            </a:r>
            <a:r>
              <a:rPr lang="ru-RU" sz="1400" b="1" dirty="0">
                <a:latin typeface="+mn-lt"/>
              </a:rPr>
              <a:t>29 декабря 2017 г. № 387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4923" y="5411235"/>
            <a:ext cx="616745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592790"/>
            <a:ext cx="7056784" cy="510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Организация </a:t>
            </a:r>
            <a:r>
              <a:rPr lang="ru-RU" b="1" dirty="0">
                <a:solidFill>
                  <a:srgbClr val="002060"/>
                </a:solidFill>
              </a:rPr>
              <a:t>работы «Телефона доверия»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1196752"/>
            <a:ext cx="9144000" cy="1023878"/>
          </a:xfrm>
          <a:prstGeom prst="frame">
            <a:avLst>
              <a:gd name="adj1" fmla="val 96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работы «телефона доверия» по вопросам противодействия коррупции Федерального казначейства, утвержденное приказом Федерального казначейства 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13 ноября 2014 г. № 275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0841" y="3144822"/>
            <a:ext cx="28083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и законных интересов граждан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6671" y="2608679"/>
            <a:ext cx="302433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реагирование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коррупционные проявления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92870"/>
            <a:ext cx="288032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только о фактах коррупционных и иных правонарушений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2296" y="5733450"/>
            <a:ext cx="5075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автоответчика закреплен в Положении и утвержден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руководителя Федерального казначейства Р.Е. 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Артюхиным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5918" y="3885148"/>
            <a:ext cx="307808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Федеральный закон </a:t>
            </a:r>
            <a:r>
              <a:rPr lang="ru-RU" sz="1400" b="1" dirty="0">
                <a:solidFill>
                  <a:srgbClr val="002060"/>
                </a:solidFill>
              </a:rPr>
              <a:t>от 2 мая 2006 г. № 59-ФЗ «О порядке рассмотрения обращений граждан Российской Федерации»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409" y="4974751"/>
            <a:ext cx="2942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Журнале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обращений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4998" y="5063675"/>
            <a:ext cx="2626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Анонимные обращения </a:t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 рассматриваются</a:t>
            </a:r>
            <a:endParaRPr lang="ru-RU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2003" y="2492896"/>
            <a:ext cx="5511546" cy="651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14577"/>
              </a:avLst>
            </a:prstTxWarp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Столкнулся с коррупцией?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7317" y="3284984"/>
            <a:ext cx="2165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Звони!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4694" y="4974751"/>
            <a:ext cx="2831224" cy="600164"/>
          </a:xfrm>
          <a:prstGeom prst="rect">
            <a:avLst/>
          </a:prstGeom>
        </p:spPr>
        <p:txBody>
          <a:bodyPr wrap="none">
            <a:prstTxWarp prst="textTriangleInverted">
              <a:avLst>
                <a:gd name="adj" fmla="val 21116"/>
              </a:avLst>
            </a:prstTxWarp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+7 (495) 214-71-77</a:t>
            </a:r>
          </a:p>
        </p:txBody>
      </p:sp>
      <p:pic>
        <p:nvPicPr>
          <p:cNvPr id="8194" name="Picture 2" descr="ÐÐ°ÑÑÐ¸Ð½ÐºÐ¸ Ð¿Ð¾ Ð·Ð°Ð¿ÑÐ¾ÑÑ ÑÑÐ¾Ð»ÐºÐ½ÑÐ»ÑÑ Ñ ÐºÐ¾ÑÑÑÐ¿ÑÐ¸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0" b="89968" l="4889" r="90000">
                        <a14:foregroundMark x1="55778" y1="50485" x2="55778" y2="50485"/>
                        <a14:foregroundMark x1="64889" y1="54693" x2="64889" y2="54693"/>
                        <a14:foregroundMark x1="57778" y1="66990" x2="57778" y2="66990"/>
                        <a14:foregroundMark x1="49778" y1="66990" x2="49778" y2="66990"/>
                        <a14:foregroundMark x1="51111" y1="41424" x2="51111" y2="41424"/>
                        <a14:foregroundMark x1="57111" y1="41424" x2="57111" y2="41424"/>
                        <a14:foregroundMark x1="48667" y1="41424" x2="48667" y2="41424"/>
                        <a14:foregroundMark x1="43778" y1="57282" x2="43778" y2="57282"/>
                        <a14:foregroundMark x1="41333" y1="48544" x2="41333" y2="48544"/>
                        <a14:foregroundMark x1="54000" y1="74110" x2="54000" y2="74110"/>
                        <a14:foregroundMark x1="66222" y1="65372" x2="66222" y2="65372"/>
                        <a14:foregroundMark x1="63778" y1="41424" x2="63778" y2="41424"/>
                        <a14:foregroundMark x1="44222" y1="46278" x2="44222" y2="46278"/>
                        <a14:foregroundMark x1="44667" y1="41748" x2="44667" y2="41748"/>
                        <a14:foregroundMark x1="53778" y1="40453" x2="53778" y2="40453"/>
                        <a14:foregroundMark x1="54222" y1="36570" x2="54222" y2="36570"/>
                        <a14:foregroundMark x1="60889" y1="40129" x2="60889" y2="40129"/>
                        <a14:foregroundMark x1="61333" y1="40129" x2="61333" y2="40129"/>
                        <a14:foregroundMark x1="62444" y1="40777" x2="62444" y2="40777"/>
                        <a14:foregroundMark x1="62889" y1="47249" x2="62889" y2="47249"/>
                        <a14:foregroundMark x1="62667" y1="71521" x2="62667" y2="71521"/>
                        <a14:foregroundMark x1="53556" y1="62136" x2="53556" y2="62136"/>
                        <a14:foregroundMark x1="55556" y1="54045" x2="55556" y2="54045"/>
                        <a14:foregroundMark x1="59778" y1="62136" x2="59778" y2="62136"/>
                        <a14:foregroundMark x1="67556" y1="24272" x2="67556" y2="24272"/>
                        <a14:foregroundMark x1="62889" y1="28803" x2="62889" y2="28803"/>
                        <a14:foregroundMark x1="41778" y1="22654" x2="41778" y2="22654"/>
                        <a14:foregroundMark x1="40444" y1="26214" x2="40444" y2="26214"/>
                        <a14:foregroundMark x1="45333" y1="8738" x2="45333" y2="8738"/>
                        <a14:foregroundMark x1="47333" y1="8738" x2="47333" y2="8738"/>
                        <a14:foregroundMark x1="51556" y1="8738" x2="51556" y2="8738"/>
                        <a14:foregroundMark x1="49778" y1="8414" x2="49778" y2="8414"/>
                        <a14:foregroundMark x1="53333" y1="7767" x2="53333" y2="7767"/>
                        <a14:foregroundMark x1="60222" y1="66019" x2="60222" y2="6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33" y="3812835"/>
            <a:ext cx="1765334" cy="121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1508" y="3095456"/>
            <a:ext cx="2991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Время приема одного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обращения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режиме работы автоответчика составляет 5 минут</a:t>
            </a:r>
          </a:p>
        </p:txBody>
      </p:sp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верх 27"/>
          <p:cNvSpPr/>
          <p:nvPr/>
        </p:nvSpPr>
        <p:spPr>
          <a:xfrm>
            <a:off x="4656550" y="4653136"/>
            <a:ext cx="130426" cy="101929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4281466" y="4941168"/>
            <a:ext cx="130426" cy="73126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1051" y="6287515"/>
            <a:ext cx="2133600" cy="365125"/>
          </a:xfrm>
        </p:spPr>
        <p:txBody>
          <a:bodyPr/>
          <a:lstStyle/>
          <a:p>
            <a:pPr>
              <a:defRPr/>
            </a:pPr>
            <a:fld id="{287CD31E-ABE9-4C9B-99ED-2B77253BB2C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592790"/>
            <a:ext cx="7056784" cy="510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Оценка </a:t>
            </a:r>
            <a:r>
              <a:rPr lang="ru-RU" b="1" dirty="0">
                <a:solidFill>
                  <a:srgbClr val="002060"/>
                </a:solidFill>
              </a:rPr>
              <a:t>коррупционных рисков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96752"/>
            <a:ext cx="3576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оценки коррупционных рисков в федеральных органах исполнительной власти, осуществляющих контрольно-надзорные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утвержденные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 заседания проектного комитета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июля 2017 г. № 47(7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3 4"/>
          <p:cNvSpPr/>
          <p:nvPr/>
        </p:nvSpPr>
        <p:spPr>
          <a:xfrm>
            <a:off x="3684375" y="1196752"/>
            <a:ext cx="5352121" cy="1384995"/>
          </a:xfrm>
          <a:prstGeom prst="borderCallout3">
            <a:avLst>
              <a:gd name="adj1" fmla="val 51096"/>
              <a:gd name="adj2" fmla="val -957"/>
              <a:gd name="adj3" fmla="val 86434"/>
              <a:gd name="adj4" fmla="val -6916"/>
              <a:gd name="adj5" fmla="val 86849"/>
              <a:gd name="adj6" fmla="val -11017"/>
              <a:gd name="adj7" fmla="val 87569"/>
              <a:gd name="adj8" fmla="val -614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«Выявление коррупционных рисков, свойственных конкретному контрольно-надзорному органу с учетом специфики его функций, позволяет принимать адресные меры, препятствующие реализации конкретных сложившихся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коррупционных схем, формирование которых обусловлено рядом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коррупциогенных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факторов»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8050" y="4005064"/>
            <a:ext cx="3168352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Внутренние </a:t>
            </a:r>
            <a:br>
              <a:rPr lang="ru-RU" sz="1800" b="1" dirty="0" smtClean="0"/>
            </a:br>
            <a:r>
              <a:rPr lang="ru-RU" sz="1800" b="1" dirty="0" smtClean="0"/>
              <a:t>казначейские риски</a:t>
            </a: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340" y="2581747"/>
            <a:ext cx="3834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Стандарт управления внутренними (операционными) казначейскими рисками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Федеральном казначействе, утвержденный приказом Федерального казначейства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от </a:t>
            </a:r>
            <a:r>
              <a:rPr lang="ru-RU" sz="1400" dirty="0">
                <a:latin typeface="+mn-lt"/>
              </a:rPr>
              <a:t>29 сентября 2017 г. № 259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1512" y="3751299"/>
            <a:ext cx="3168352" cy="93087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Внутренние </a:t>
            </a:r>
            <a:br>
              <a:rPr lang="ru-RU" sz="1800" b="1" dirty="0" smtClean="0"/>
            </a:br>
            <a:r>
              <a:rPr lang="ru-RU" sz="1800" b="1" dirty="0" smtClean="0"/>
              <a:t>коррупционные риски</a:t>
            </a:r>
            <a:endParaRPr lang="ru-RU" sz="18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84426" y="3751299"/>
            <a:ext cx="415366" cy="2537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005064"/>
            <a:ext cx="288032" cy="67711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023590" y="3277593"/>
            <a:ext cx="108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03710" y="3277593"/>
            <a:ext cx="0" cy="473705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193331" y="5435213"/>
            <a:ext cx="3272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(операционных) казначейских рисков по направлениям 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ФК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2017 г. №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0201" y="5445224"/>
            <a:ext cx="359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внутренних (операционных) казначейских рисков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УФК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2017 г. №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387)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113211" y="5589240"/>
            <a:ext cx="1080120" cy="166381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1 (с границей) 28"/>
          <p:cNvSpPr/>
          <p:nvPr/>
        </p:nvSpPr>
        <p:spPr>
          <a:xfrm>
            <a:off x="5508104" y="3388715"/>
            <a:ext cx="3034190" cy="251459"/>
          </a:xfrm>
          <a:prstGeom prst="accentCallout1">
            <a:avLst>
              <a:gd name="adj1" fmla="val 7581"/>
              <a:gd name="adj2" fmla="val 4941"/>
              <a:gd name="adj3" fmla="val 93885"/>
              <a:gd name="adj4" fmla="val -12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Коррупционно опасные операции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2332" y="2891740"/>
            <a:ext cx="210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90033"/>
                </a:solidFill>
                <a:latin typeface="+mn-lt"/>
              </a:rPr>
              <a:t>Актуализация</a:t>
            </a:r>
            <a:endParaRPr lang="ru-RU" sz="14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61077" y="2710253"/>
            <a:ext cx="251105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Постановление </a:t>
            </a:r>
            <a:r>
              <a:rPr lang="ru-RU" sz="1200" dirty="0">
                <a:latin typeface="+mn-lt"/>
              </a:rPr>
              <a:t>Правительства Российской Федерации </a:t>
            </a: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>от </a:t>
            </a:r>
            <a:r>
              <a:rPr lang="ru-RU" sz="1200" dirty="0">
                <a:latin typeface="+mn-lt"/>
              </a:rPr>
              <a:t>24 марта 2018 г. № 325 </a:t>
            </a:r>
          </a:p>
        </p:txBody>
      </p:sp>
      <p:pic>
        <p:nvPicPr>
          <p:cNvPr id="9218" name="Picture 2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077" y1="81077" x2="51077" y2="8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772">
            <a:off x="8355331" y="2692671"/>
            <a:ext cx="986403" cy="9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077" y1="81077" x2="51077" y2="81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0335" flipH="1">
            <a:off x="5630574" y="2499904"/>
            <a:ext cx="986403" cy="9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11332</TotalTime>
  <Words>712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Актуальные вопросы исполнения законодательства в сфере противодействия коррупции в Федеральном казначействе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Бурнашева Наталья Сергеевна</cp:lastModifiedBy>
  <cp:revision>797</cp:revision>
  <cp:lastPrinted>2018-07-02T12:44:47Z</cp:lastPrinted>
  <dcterms:created xsi:type="dcterms:W3CDTF">2012-02-14T07:53:23Z</dcterms:created>
  <dcterms:modified xsi:type="dcterms:W3CDTF">2018-08-29T06:42:53Z</dcterms:modified>
</cp:coreProperties>
</file>