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67" r:id="rId3"/>
    <p:sldId id="280" r:id="rId4"/>
    <p:sldId id="270" r:id="rId5"/>
    <p:sldId id="271" r:id="rId6"/>
    <p:sldId id="278" r:id="rId7"/>
    <p:sldId id="281" r:id="rId8"/>
    <p:sldId id="274" r:id="rId9"/>
    <p:sldId id="275" r:id="rId10"/>
    <p:sldId id="276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70">
          <p15:clr>
            <a:srgbClr val="A4A3A4"/>
          </p15:clr>
        </p15:guide>
        <p15:guide id="2" orient="horz" pos="522">
          <p15:clr>
            <a:srgbClr val="A4A3A4"/>
          </p15:clr>
        </p15:guide>
        <p15:guide id="3" orient="horz" pos="784">
          <p15:clr>
            <a:srgbClr val="A4A3A4"/>
          </p15:clr>
        </p15:guide>
        <p15:guide id="4" pos="5591">
          <p15:clr>
            <a:srgbClr val="A4A3A4"/>
          </p15:clr>
        </p15:guide>
        <p15:guide id="5" pos="3311">
          <p15:clr>
            <a:srgbClr val="A4A3A4"/>
          </p15:clr>
        </p15:guide>
        <p15:guide id="6" pos="9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CD0027"/>
    <a:srgbClr val="000000"/>
    <a:srgbClr val="AF0016"/>
    <a:srgbClr val="7D0F7D"/>
    <a:srgbClr val="7AC9BC"/>
    <a:srgbClr val="58595D"/>
    <a:srgbClr val="FEC40C"/>
    <a:srgbClr val="D00028"/>
    <a:srgbClr val="909BA3"/>
    <a:srgbClr val="21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552" y="-90"/>
      </p:cViewPr>
      <p:guideLst>
        <p:guide orient="horz" pos="2970"/>
        <p:guide orient="horz" pos="522"/>
        <p:guide orient="horz" pos="784"/>
        <p:guide pos="5591"/>
        <p:guide pos="3311"/>
        <p:guide pos="9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DF041-8538-DB4A-9BC2-FCC213C340B0}" type="datetimeFigureOut"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1783B-4D6F-B648-8F28-76143F8B1C7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00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7EE40-8EED-7442-8D64-423877DE4960}" type="datetimeFigureOut">
              <a:t>06.09.2018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8001B-6CBF-BA41-856A-8461CCCDD15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6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8001B-6CBF-BA41-856A-8461CCCDD159}" type="slidenum"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63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1532467" y="4653857"/>
            <a:ext cx="7611533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532467" y="1244601"/>
            <a:ext cx="7611533" cy="3409256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46578" y="4075714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FFFFFF"/>
                </a:solidFill>
              </a:rPr>
              <a:t>mff.minfin.ru</a:t>
            </a:r>
            <a:endParaRPr lang="ru-RU" sz="900">
              <a:solidFill>
                <a:srgbClr val="FFFFFF"/>
              </a:solidFill>
            </a:endParaRPr>
          </a:p>
        </p:txBody>
      </p:sp>
      <p:pic>
        <p:nvPicPr>
          <p:cNvPr id="12" name="Изображение 11" descr="gerby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967" y="383115"/>
            <a:ext cx="1000044" cy="469900"/>
          </a:xfrm>
          <a:prstGeom prst="rect">
            <a:avLst/>
          </a:prstGeom>
        </p:spPr>
      </p:pic>
      <p:sp>
        <p:nvSpPr>
          <p:cNvPr id="13" name="Текст 2"/>
          <p:cNvSpPr>
            <a:spLocks noGrp="1"/>
          </p:cNvSpPr>
          <p:nvPr>
            <p:ph type="body" sz="quarter" idx="10"/>
          </p:nvPr>
        </p:nvSpPr>
        <p:spPr>
          <a:xfrm>
            <a:off x="1998020" y="1617132"/>
            <a:ext cx="5271921" cy="2389726"/>
          </a:xfrm>
          <a:prstGeom prst="rect">
            <a:avLst/>
          </a:prstGeom>
        </p:spPr>
        <p:txBody>
          <a:bodyPr vert="horz" lIns="0" tIns="0" rIns="0" bIns="0"/>
          <a:lstStyle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4456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4653857"/>
            <a:ext cx="7611533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244601"/>
            <a:ext cx="7611533" cy="3409256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458786" y="4075714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FFFFFF"/>
                </a:solidFill>
              </a:rPr>
              <a:t>mff.minfin.ru</a:t>
            </a:r>
            <a:endParaRPr lang="ru-RU" sz="90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515118" y="1583488"/>
            <a:ext cx="5271921" cy="2389726"/>
          </a:xfrm>
          <a:prstGeom prst="rect">
            <a:avLst/>
          </a:prstGeom>
        </p:spPr>
        <p:txBody>
          <a:bodyPr vert="horz" lIns="0" tIns="0" rIns="0" bIns="0"/>
          <a:lstStyle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2111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994484" y="987572"/>
            <a:ext cx="6692316" cy="1042551"/>
          </a:xfrm>
        </p:spPr>
        <p:txBody>
          <a:bodyPr anchor="b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4484" y="2196955"/>
            <a:ext cx="4239401" cy="1766676"/>
          </a:xfrm>
        </p:spPr>
        <p:txBody>
          <a:bodyPr/>
          <a:lstStyle>
            <a:lvl1pPr marL="0" indent="0" algn="l">
              <a:buNone/>
              <a:defRPr b="0" cap="none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-1" y="1244870"/>
            <a:ext cx="1441255" cy="3412675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 userDrawn="1"/>
        </p:nvSpPr>
        <p:spPr>
          <a:xfrm>
            <a:off x="1456964" y="4572131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CD0027"/>
                </a:solidFill>
              </a:rPr>
              <a:t>mff.minfin.ru</a:t>
            </a:r>
            <a:endParaRPr lang="ru-RU" sz="900">
              <a:solidFill>
                <a:srgbClr val="CD0027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4657546"/>
            <a:ext cx="1441254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01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ия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94776" y="1203060"/>
            <a:ext cx="3392023" cy="3308536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t>‹#›</a:t>
            </a:fld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/>
          </p:nvPr>
        </p:nvSpPr>
        <p:spPr>
          <a:xfrm>
            <a:off x="582246" y="1247775"/>
            <a:ext cx="4381608" cy="3481048"/>
          </a:xfrm>
        </p:spPr>
        <p:txBody>
          <a:bodyPr>
            <a:normAutofit/>
          </a:bodyPr>
          <a:lstStyle>
            <a:lvl1pPr>
              <a:defRPr sz="1200" b="0" cap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5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на весь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0"/>
              </a:spcBef>
              <a:spcAft>
                <a:spcPts val="1200"/>
              </a:spcAft>
              <a:defRPr sz="1200" b="1" i="0" cap="all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/>
            </a:lvl3pPr>
            <a:lvl4pPr marL="172800" indent="-17145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/>
            </a:lvl4pPr>
            <a:lvl5pPr marL="180000" indent="0"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FontTx/>
              <a:buNone/>
              <a:defRPr/>
            </a:lvl5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456964" y="4572131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CD0027"/>
                </a:solidFill>
              </a:rPr>
              <a:t>mff.minfin.ru</a:t>
            </a:r>
            <a:endParaRPr lang="ru-RU" sz="900">
              <a:solidFill>
                <a:srgbClr val="CD00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 и текс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31466" y="1187977"/>
            <a:ext cx="3374803" cy="581557"/>
          </a:xfrm>
        </p:spPr>
        <p:txBody>
          <a:bodyPr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6270" y="1187977"/>
            <a:ext cx="3420530" cy="3239561"/>
          </a:xfrm>
        </p:spPr>
        <p:txBody>
          <a:bodyPr/>
          <a:lstStyle>
            <a:lvl1pPr>
              <a:lnSpc>
                <a:spcPct val="100000"/>
              </a:lnSpc>
              <a:defRPr sz="17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t>‹#›</a:t>
            </a:fld>
            <a:endParaRPr lang="ru-RU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3"/>
          </p:nvPr>
        </p:nvSpPr>
        <p:spPr>
          <a:xfrm>
            <a:off x="1531938" y="1862138"/>
            <a:ext cx="3374332" cy="2565400"/>
          </a:xfrm>
        </p:spPr>
        <p:txBody>
          <a:bodyPr/>
          <a:lstStyle>
            <a:lvl1pPr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56964" y="4572131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CD0027"/>
                </a:solidFill>
              </a:rPr>
              <a:t>mff.minfin.ru</a:t>
            </a:r>
            <a:endParaRPr lang="ru-RU" sz="900">
              <a:solidFill>
                <a:srgbClr val="CD00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6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 и текст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255741" y="1187977"/>
            <a:ext cx="3431058" cy="581557"/>
          </a:xfrm>
        </p:spPr>
        <p:txBody>
          <a:bodyPr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31938" y="1187977"/>
            <a:ext cx="3420530" cy="3239561"/>
          </a:xfrm>
        </p:spPr>
        <p:txBody>
          <a:bodyPr/>
          <a:lstStyle>
            <a:lvl1pPr>
              <a:lnSpc>
                <a:spcPct val="100000"/>
              </a:lnSpc>
              <a:defRPr sz="17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t>‹#›</a:t>
            </a:fld>
            <a:endParaRPr lang="ru-RU"/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3"/>
          </p:nvPr>
        </p:nvSpPr>
        <p:spPr>
          <a:xfrm>
            <a:off x="5256212" y="1862138"/>
            <a:ext cx="3430587" cy="2565400"/>
          </a:xfrm>
        </p:spPr>
        <p:txBody>
          <a:bodyPr/>
          <a:lstStyle>
            <a:lvl1pPr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56964" y="4572131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CD0027"/>
                </a:solidFill>
              </a:rPr>
              <a:t>mff.minfin.ru</a:t>
            </a:r>
            <a:endParaRPr lang="ru-RU" sz="900">
              <a:solidFill>
                <a:srgbClr val="CD00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43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17276" y="1193609"/>
            <a:ext cx="7169523" cy="452312"/>
          </a:xfrm>
        </p:spPr>
        <p:txBody>
          <a:bodyPr anchor="t" anchorCtr="0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t>‹#›</a:t>
            </a:fld>
            <a:endParaRPr lang="ru-RU"/>
          </a:p>
        </p:txBody>
      </p:sp>
      <p:sp>
        <p:nvSpPr>
          <p:cNvPr id="7" name="Таблица 6"/>
          <p:cNvSpPr>
            <a:spLocks noGrp="1"/>
          </p:cNvSpPr>
          <p:nvPr>
            <p:ph type="tbl" sz="quarter" idx="13"/>
          </p:nvPr>
        </p:nvSpPr>
        <p:spPr>
          <a:xfrm>
            <a:off x="1517276" y="1779599"/>
            <a:ext cx="7169523" cy="2593662"/>
          </a:xfrm>
        </p:spPr>
        <p:txBody>
          <a:bodyPr/>
          <a:lstStyle>
            <a:lvl1pPr>
              <a:defRPr sz="1200" b="0">
                <a:solidFill>
                  <a:srgbClr val="7F7F7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TextBox 8"/>
          <p:cNvSpPr txBox="1"/>
          <p:nvPr userDrawn="1"/>
        </p:nvSpPr>
        <p:spPr>
          <a:xfrm>
            <a:off x="1456964" y="4572131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CD0027"/>
                </a:solidFill>
              </a:rPr>
              <a:t>mff.minfin.ru</a:t>
            </a:r>
            <a:endParaRPr lang="ru-RU" sz="900">
              <a:solidFill>
                <a:srgbClr val="CD00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8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logo_MFF_HORIZ_RUS_18.pd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0" y="295200"/>
            <a:ext cx="2025777" cy="64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4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1400" b="1" i="0" kern="1200" cap="all">
          <a:solidFill>
            <a:srgbClr val="CD0027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spcAft>
          <a:spcPts val="1400"/>
        </a:spcAft>
        <a:buFont typeface="Arial"/>
        <a:buNone/>
        <a:defRPr sz="3200" b="1" i="0" kern="1200" cap="all" spc="200" baseline="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400" b="1" i="0" kern="1200" cap="none">
          <a:solidFill>
            <a:srgbClr val="FFFFFF"/>
          </a:solidFill>
          <a:latin typeface="+mn-lt"/>
          <a:ea typeface="+mn-ea"/>
          <a:cs typeface="+mn-cs"/>
        </a:defRPr>
      </a:lvl2pPr>
      <a:lvl3pPr marL="0" indent="0" algn="l" defTabSz="457200" rtl="0" eaLnBrk="1" latinLnBrk="0" hangingPunct="1">
        <a:spcBef>
          <a:spcPts val="600"/>
        </a:spcBef>
        <a:spcAft>
          <a:spcPts val="600"/>
        </a:spcAft>
        <a:buClr>
          <a:srgbClr val="CD0027"/>
        </a:buClr>
        <a:buSzPct val="120000"/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457200" rtl="0" eaLnBrk="1" latinLnBrk="0" hangingPunct="1">
        <a:spcBef>
          <a:spcPts val="300"/>
        </a:spcBef>
        <a:buClr>
          <a:srgbClr val="CD0027"/>
        </a:buClr>
        <a:buSzPct val="120000"/>
        <a:buFont typeface="Arial"/>
        <a:buChar char="•"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0" algn="l" defTabSz="457200" rtl="0" eaLnBrk="1" latinLnBrk="0" hangingPunct="1">
        <a:spcBef>
          <a:spcPts val="300"/>
        </a:spcBef>
        <a:buFont typeface="Arial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46538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6200" y="438497"/>
            <a:ext cx="5690600" cy="6257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9404" y="1189456"/>
            <a:ext cx="7157396" cy="31838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51158" y="4511596"/>
            <a:ext cx="5291767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90120" y="4511596"/>
            <a:ext cx="89668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1">
                <a:solidFill>
                  <a:srgbClr val="CD0027"/>
                </a:solidFill>
              </a:defRPr>
            </a:lvl1pPr>
          </a:lstStyle>
          <a:p>
            <a:fld id="{2F7E1EC8-9FC7-9A4C-B65B-16FA08CAD7B3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244601"/>
            <a:ext cx="585767" cy="3409256"/>
          </a:xfrm>
          <a:prstGeom prst="rect">
            <a:avLst/>
          </a:prstGeom>
          <a:solidFill>
            <a:srgbClr val="D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Изображение 11" descr="logo_MFF_HORIZ_RUS_18.pd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288000"/>
            <a:ext cx="2025777" cy="64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8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0" r:id="rId3"/>
    <p:sldLayoutId id="2147483652" r:id="rId4"/>
    <p:sldLayoutId id="2147483670" r:id="rId5"/>
    <p:sldLayoutId id="2147483668" r:id="rId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1700" b="1" i="0" kern="1200" cap="all">
          <a:solidFill>
            <a:srgbClr val="CD0027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1400"/>
        </a:spcAft>
        <a:buFont typeface="Arial"/>
        <a:buNone/>
        <a:defRPr sz="1700" b="1" i="0" kern="1200" cap="all" baseline="0">
          <a:solidFill>
            <a:srgbClr val="CD0027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ts val="1680"/>
        </a:lnSpc>
        <a:spcBef>
          <a:spcPts val="0"/>
        </a:spcBef>
        <a:spcAft>
          <a:spcPts val="1200"/>
        </a:spcAft>
        <a:buFont typeface="Arial"/>
        <a:buNone/>
        <a:defRPr sz="1200" b="1" i="0" kern="1200" cap="all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457200" rtl="0" eaLnBrk="1" latinLnBrk="0" hangingPunct="1">
        <a:lnSpc>
          <a:spcPts val="1680"/>
        </a:lnSpc>
        <a:spcBef>
          <a:spcPts val="0"/>
        </a:spcBef>
        <a:spcAft>
          <a:spcPts val="1200"/>
        </a:spcAft>
        <a:buClr>
          <a:srgbClr val="CD0027"/>
        </a:buClr>
        <a:buSzPct val="120000"/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457200" rtl="0" eaLnBrk="1" latinLnBrk="0" hangingPunct="1">
        <a:lnSpc>
          <a:spcPts val="1680"/>
        </a:lnSpc>
        <a:spcBef>
          <a:spcPts val="0"/>
        </a:spcBef>
        <a:spcAft>
          <a:spcPts val="1200"/>
        </a:spcAft>
        <a:buClr>
          <a:srgbClr val="CD0027"/>
        </a:buClr>
        <a:buSzPct val="120000"/>
        <a:buFont typeface="Arial"/>
        <a:buChar char="•"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0" algn="l" defTabSz="457200" rtl="0" eaLnBrk="1" latinLnBrk="0" hangingPunct="1">
        <a:lnSpc>
          <a:spcPts val="1680"/>
        </a:lnSpc>
        <a:spcBef>
          <a:spcPts val="0"/>
        </a:spcBef>
        <a:spcAft>
          <a:spcPts val="1200"/>
        </a:spcAft>
        <a:buFont typeface="Arial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1998020" y="1617132"/>
            <a:ext cx="5639152" cy="2389726"/>
          </a:xfrm>
        </p:spPr>
        <p:txBody>
          <a:bodyPr/>
          <a:lstStyle/>
          <a:p>
            <a:r>
              <a:rPr lang="ru-RU" sz="2400" dirty="0"/>
              <a:t>Централизация бухгалтерского учета в секторе государственного управления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12:00–13:30, 6 </a:t>
            </a:r>
            <a:r>
              <a:rPr lang="ru-RU" dirty="0"/>
              <a:t>сентября</a:t>
            </a:r>
            <a:br>
              <a:rPr lang="ru-RU" dirty="0"/>
            </a:br>
            <a:r>
              <a:rPr lang="ru-RU" dirty="0"/>
              <a:t>Конференц-зал </a:t>
            </a:r>
            <a:r>
              <a:rPr lang="en-US" dirty="0" smtClean="0"/>
              <a:t>VI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4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СПАСИБО </a:t>
            </a:r>
            <a:br>
              <a:rPr lang="ru-RU" dirty="0"/>
            </a:br>
            <a:r>
              <a:rPr lang="ru-RU" dirty="0"/>
              <a:t>ЗА </a:t>
            </a:r>
            <a:r>
              <a:rPr lang="ru-RU" dirty="0" smtClean="0"/>
              <a:t>Участие в обсуждении!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6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398127" y="1187977"/>
            <a:ext cx="7501174" cy="2050523"/>
          </a:xfrm>
        </p:spPr>
        <p:txBody>
          <a:bodyPr/>
          <a:lstStyle/>
          <a:p>
            <a:r>
              <a:rPr lang="ru-RU" sz="1800" dirty="0"/>
              <a:t>Централизация бухгалтерского учета</a:t>
            </a:r>
            <a:endParaRPr lang="ru-RU" sz="1400" i="1" dirty="0"/>
          </a:p>
        </p:txBody>
      </p:sp>
      <p:sp>
        <p:nvSpPr>
          <p:cNvPr id="25" name="TextBox 62"/>
          <p:cNvSpPr txBox="1">
            <a:spLocks noChangeArrowheads="1"/>
          </p:cNvSpPr>
          <p:nvPr/>
        </p:nvSpPr>
        <p:spPr bwMode="auto">
          <a:xfrm>
            <a:off x="3189738" y="3841217"/>
            <a:ext cx="44193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Какие потребности учреждения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398127" y="1614726"/>
            <a:ext cx="750117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62"/>
          <p:cNvSpPr txBox="1">
            <a:spLocks noChangeArrowheads="1"/>
          </p:cNvSpPr>
          <p:nvPr/>
        </p:nvSpPr>
        <p:spPr bwMode="auto">
          <a:xfrm>
            <a:off x="6126477" y="1954777"/>
            <a:ext cx="28651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latin typeface="+mn-lt"/>
              </a:rPr>
              <a:t>Какие </a:t>
            </a:r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выгоды и риски</a:t>
            </a:r>
            <a:r>
              <a:rPr lang="ru-RU" altLang="ru-RU" sz="1800" dirty="0" smtClean="0">
                <a:latin typeface="+mn-lt"/>
              </a:rPr>
              <a:t>?</a:t>
            </a:r>
          </a:p>
        </p:txBody>
      </p:sp>
      <p:pic>
        <p:nvPicPr>
          <p:cNvPr id="2051" name="Picture 3" descr="C:\Users\2323\AppData\Local\Temp\conversati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778" y="4010235"/>
            <a:ext cx="492960" cy="49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2323\AppData\Local\Temp\conversati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984" y="1974832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2323\AppData\Local\Temp\conversati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984" y="2880399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C:\Users\2323\AppData\Local\Temp\conversati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717" y="1974832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2323\AppData\Local\Temp\conversation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214" y="2880399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57978" y="1954777"/>
            <a:ext cx="22581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altLang="ru-RU" dirty="0"/>
              <a:t>предлагается?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57978" y="2880399"/>
            <a:ext cx="20429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altLang="ru-RU" dirty="0"/>
              <a:t> это сделать?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26477" y="2880399"/>
            <a:ext cx="2453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altLang="ru-RU" dirty="0" smtClean="0"/>
              <a:t> </a:t>
            </a:r>
            <a:r>
              <a:rPr lang="ru-RU" altLang="ru-RU" dirty="0"/>
              <a:t>делают </a:t>
            </a: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другие</a:t>
            </a:r>
            <a:r>
              <a:rPr lang="ru-RU" altLang="ru-RU" dirty="0"/>
              <a:t>?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7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398127" y="1187977"/>
            <a:ext cx="7501174" cy="3239561"/>
          </a:xfrm>
        </p:spPr>
        <p:txBody>
          <a:bodyPr/>
          <a:lstStyle/>
          <a:p>
            <a:r>
              <a:rPr lang="ru-RU" sz="1600" dirty="0"/>
              <a:t>Централизация бухгалтерского </a:t>
            </a:r>
            <a:r>
              <a:rPr lang="ru-RU" sz="1600" dirty="0" smtClean="0"/>
              <a:t>учета</a:t>
            </a:r>
            <a:endParaRPr lang="ru-RU" sz="1200" i="1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933017" y="1834634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400" b="1" dirty="0">
                <a:latin typeface="+mn-lt"/>
              </a:rPr>
              <a:t>Федеральное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400" b="1" dirty="0">
                <a:latin typeface="+mn-lt"/>
              </a:rPr>
              <a:t>казначейство</a:t>
            </a:r>
          </a:p>
        </p:txBody>
      </p:sp>
      <p:sp>
        <p:nvSpPr>
          <p:cNvPr id="9" name="TextBox 62"/>
          <p:cNvSpPr txBox="1">
            <a:spLocks noChangeArrowheads="1"/>
          </p:cNvSpPr>
          <p:nvPr/>
        </p:nvSpPr>
        <p:spPr bwMode="auto">
          <a:xfrm>
            <a:off x="663960" y="2701426"/>
            <a:ext cx="29019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Реализация полномочий </a:t>
            </a:r>
            <a:r>
              <a:rPr lang="ru-RU" altLang="ru-RU" sz="1600" dirty="0">
                <a:latin typeface="+mn-lt"/>
              </a:rPr>
              <a:t>федерального органа исполнительной власти</a:t>
            </a:r>
          </a:p>
        </p:txBody>
      </p:sp>
      <p:sp>
        <p:nvSpPr>
          <p:cNvPr id="14" name="Прямоугольник 1"/>
          <p:cNvSpPr>
            <a:spLocks noChangeArrowheads="1"/>
          </p:cNvSpPr>
          <p:nvPr/>
        </p:nvSpPr>
        <p:spPr bwMode="auto">
          <a:xfrm>
            <a:off x="6520266" y="2701426"/>
            <a:ext cx="24865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Ведение </a:t>
            </a:r>
            <a:endParaRPr lang="ru-RU" alt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r>
              <a:rPr lang="ru-RU" altLang="ru-RU" sz="1600" dirty="0" smtClean="0">
                <a:latin typeface="+mn-lt"/>
                <a:cs typeface="+mn-cs"/>
              </a:rPr>
              <a:t>бухгалтерского </a:t>
            </a:r>
          </a:p>
          <a:p>
            <a:r>
              <a:rPr lang="ru-RU" altLang="ru-RU" sz="1600" dirty="0" smtClean="0">
                <a:latin typeface="+mn-lt"/>
                <a:cs typeface="+mn-cs"/>
              </a:rPr>
              <a:t>учета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«под ключ»</a:t>
            </a:r>
            <a:endParaRPr lang="ru-RU" altLang="ru-RU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+mn-cs"/>
            </a:endParaRPr>
          </a:p>
        </p:txBody>
      </p:sp>
      <p:sp>
        <p:nvSpPr>
          <p:cNvPr id="17" name="TextBox 44"/>
          <p:cNvSpPr txBox="1">
            <a:spLocks noChangeArrowheads="1"/>
          </p:cNvSpPr>
          <p:nvPr/>
        </p:nvSpPr>
        <p:spPr bwMode="auto">
          <a:xfrm>
            <a:off x="1398126" y="1834634"/>
            <a:ext cx="8858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+mn-lt"/>
              </a:rPr>
              <a:t>ФОИВ,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+mn-lt"/>
              </a:rPr>
              <a:t>ПБС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262510" y="1710809"/>
            <a:ext cx="15515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b="1" dirty="0">
                <a:latin typeface="+mn-lt"/>
              </a:rPr>
              <a:t>ГИИС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b="1" dirty="0">
                <a:latin typeface="+mn-lt"/>
              </a:rPr>
              <a:t>«Электронный бюджет»</a:t>
            </a:r>
          </a:p>
        </p:txBody>
      </p:sp>
      <p:sp>
        <p:nvSpPr>
          <p:cNvPr id="20" name="Прямоугольник 69"/>
          <p:cNvSpPr>
            <a:spLocks noChangeArrowheads="1"/>
          </p:cNvSpPr>
          <p:nvPr/>
        </p:nvSpPr>
        <p:spPr bwMode="auto">
          <a:xfrm>
            <a:off x="3509285" y="2701426"/>
            <a:ext cx="2705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Обеспечение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единой </a:t>
            </a:r>
            <a:r>
              <a:rPr lang="ru-RU" altLang="ru-RU" sz="1600" dirty="0" smtClean="0">
                <a:latin typeface="+mn-lt"/>
                <a:cs typeface="+mn-cs"/>
              </a:rPr>
              <a:t>технологической</a:t>
            </a: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среды</a:t>
            </a:r>
            <a:endParaRPr lang="ru-RU" alt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027" name="Picture 3" descr="C:\Users\2323\AppData\Local\Temp\bank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26" y="18046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2323\AppData\Local\Temp\bank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266" y="18046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2323\AppData\Local\Temp\webs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698" y="18046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753767" y="254436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618887" y="254436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428827" y="254436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42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830581" y="1187977"/>
            <a:ext cx="8068720" cy="3239561"/>
          </a:xfrm>
        </p:spPr>
        <p:txBody>
          <a:bodyPr/>
          <a:lstStyle/>
          <a:p>
            <a:r>
              <a:rPr lang="ru-RU" dirty="0" smtClean="0"/>
              <a:t>Трансформация организационно-функциональной модели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1837" y="1539025"/>
            <a:ext cx="3947374" cy="289775"/>
          </a:xfrm>
          <a:prstGeom prst="rect">
            <a:avLst/>
          </a:prstGeom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Совершение фактов хозяйственной жизни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81837" y="1828800"/>
            <a:ext cx="3947374" cy="28977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Подготовка первичных документов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81837" y="2698125"/>
            <a:ext cx="3947374" cy="28977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/>
              <a:t>Отражение операций в учетной системе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81837" y="2988973"/>
            <a:ext cx="3947374" cy="289775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Формирование регистров учета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81837" y="3278748"/>
            <a:ext cx="3947374" cy="28977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/>
              <a:t>Формирование </a:t>
            </a:r>
            <a:r>
              <a:rPr lang="ru-RU" sz="1200" dirty="0" smtClean="0"/>
              <a:t>отчетности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81837" y="3713411"/>
            <a:ext cx="3947374" cy="289775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Подтверждение достоверности отчетности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81837" y="4148073"/>
            <a:ext cx="3947374" cy="28977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Специалисты в сфере ФХД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30582" y="1536879"/>
            <a:ext cx="1378146" cy="585990"/>
          </a:xfrm>
          <a:prstGeom prst="rect">
            <a:avLst/>
          </a:prstGeom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Учреждение</a:t>
            </a:r>
            <a:endParaRPr lang="ru-RU" sz="1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30582" y="2324637"/>
            <a:ext cx="1378146" cy="2113211"/>
          </a:xfrm>
          <a:prstGeom prst="rect">
            <a:avLst/>
          </a:prstGeom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Централизованная бухгалтерия</a:t>
            </a:r>
            <a:endParaRPr lang="ru-RU" sz="105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308654" y="1542245"/>
            <a:ext cx="1378146" cy="580626"/>
          </a:xfrm>
          <a:prstGeom prst="rect">
            <a:avLst/>
          </a:prstGeom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Учреждение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308654" y="2987900"/>
            <a:ext cx="1378146" cy="1439637"/>
          </a:xfrm>
          <a:prstGeom prst="rect">
            <a:avLst/>
          </a:prstGeom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Федеральное казначейство</a:t>
            </a:r>
            <a:endParaRPr lang="ru-RU" sz="1050" dirty="0"/>
          </a:p>
        </p:txBody>
      </p:sp>
      <p:cxnSp>
        <p:nvCxnSpPr>
          <p:cNvPr id="19" name="Соединительная линия уступом 18"/>
          <p:cNvCxnSpPr>
            <a:stCxn id="4" idx="1"/>
          </p:cNvCxnSpPr>
          <p:nvPr/>
        </p:nvCxnSpPr>
        <p:spPr>
          <a:xfrm rot="10800000">
            <a:off x="2208729" y="1683913"/>
            <a:ext cx="573109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3"/>
          </p:cNvCxnSpPr>
          <p:nvPr/>
        </p:nvCxnSpPr>
        <p:spPr>
          <a:xfrm flipV="1">
            <a:off x="6729211" y="1683912"/>
            <a:ext cx="579443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6" idx="3"/>
          </p:cNvCxnSpPr>
          <p:nvPr/>
        </p:nvCxnSpPr>
        <p:spPr>
          <a:xfrm>
            <a:off x="6729211" y="1973688"/>
            <a:ext cx="57944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Правая фигурная скобка 41"/>
          <p:cNvSpPr/>
          <p:nvPr/>
        </p:nvSpPr>
        <p:spPr>
          <a:xfrm>
            <a:off x="6780727" y="2697052"/>
            <a:ext cx="238205" cy="87147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7018932" y="3126349"/>
            <a:ext cx="289722" cy="1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Левая фигурная скобка 44"/>
          <p:cNvSpPr/>
          <p:nvPr/>
        </p:nvSpPr>
        <p:spPr>
          <a:xfrm>
            <a:off x="2450207" y="2122870"/>
            <a:ext cx="276896" cy="23046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>
            <a:stCxn id="45" idx="1"/>
          </p:cNvCxnSpPr>
          <p:nvPr/>
        </p:nvCxnSpPr>
        <p:spPr>
          <a:xfrm flipH="1">
            <a:off x="2208728" y="3275204"/>
            <a:ext cx="24147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>
            <a:stCxn id="14" idx="2"/>
            <a:endCxn id="17" idx="3"/>
          </p:cNvCxnSpPr>
          <p:nvPr/>
        </p:nvCxnSpPr>
        <p:spPr>
          <a:xfrm rot="5400000" flipH="1" flipV="1">
            <a:off x="5418517" y="1169565"/>
            <a:ext cx="2605290" cy="3931276"/>
          </a:xfrm>
          <a:prstGeom prst="bentConnector4">
            <a:avLst>
              <a:gd name="adj1" fmla="val -8774"/>
              <a:gd name="adj2" fmla="val 105815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>
            <a:stCxn id="14" idx="2"/>
            <a:endCxn id="18" idx="3"/>
          </p:cNvCxnSpPr>
          <p:nvPr/>
        </p:nvCxnSpPr>
        <p:spPr>
          <a:xfrm rot="5400000" flipH="1" flipV="1">
            <a:off x="6356097" y="2107146"/>
            <a:ext cx="730129" cy="3931276"/>
          </a:xfrm>
          <a:prstGeom prst="bentConnector4">
            <a:avLst>
              <a:gd name="adj1" fmla="val -31310"/>
              <a:gd name="adj2" fmla="val 105815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Соединительная линия уступом 66"/>
          <p:cNvCxnSpPr>
            <a:stCxn id="6" idx="1"/>
          </p:cNvCxnSpPr>
          <p:nvPr/>
        </p:nvCxnSpPr>
        <p:spPr>
          <a:xfrm rot="10800000" flipV="1">
            <a:off x="2208729" y="1973687"/>
            <a:ext cx="573109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13" idx="3"/>
            <a:endCxn id="17" idx="1"/>
          </p:cNvCxnSpPr>
          <p:nvPr/>
        </p:nvCxnSpPr>
        <p:spPr>
          <a:xfrm flipV="1">
            <a:off x="6729211" y="1832558"/>
            <a:ext cx="579443" cy="20257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780226" y="2118575"/>
            <a:ext cx="3947374" cy="429298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Принятие решения о содержании операции и ввод первичных документов</a:t>
            </a:r>
            <a:endParaRPr lang="ru-RU" sz="1100" dirty="0"/>
          </a:p>
        </p:txBody>
      </p:sp>
      <p:cxnSp>
        <p:nvCxnSpPr>
          <p:cNvPr id="31" name="Соединительная линия уступом 30"/>
          <p:cNvCxnSpPr>
            <a:stCxn id="34" idx="3"/>
            <a:endCxn id="17" idx="2"/>
          </p:cNvCxnSpPr>
          <p:nvPr/>
        </p:nvCxnSpPr>
        <p:spPr>
          <a:xfrm flipV="1">
            <a:off x="6727600" y="2122871"/>
            <a:ext cx="1270127" cy="21035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6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Двойная стрелка влево/вправо 22"/>
          <p:cNvSpPr/>
          <p:nvPr/>
        </p:nvSpPr>
        <p:spPr>
          <a:xfrm>
            <a:off x="6086855" y="3584534"/>
            <a:ext cx="460250" cy="242316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3733800" y="3584534"/>
            <a:ext cx="460250" cy="242316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937258" y="1187977"/>
            <a:ext cx="8016241" cy="3239561"/>
          </a:xfrm>
        </p:spPr>
        <p:txBody>
          <a:bodyPr/>
          <a:lstStyle/>
          <a:p>
            <a:r>
              <a:rPr lang="ru-RU" sz="1800" dirty="0"/>
              <a:t>ГИИС «Электронный бюджет</a:t>
            </a:r>
            <a:r>
              <a:rPr lang="ru-RU" sz="1800" dirty="0" smtClean="0"/>
              <a:t>»</a:t>
            </a:r>
            <a:endParaRPr lang="ru-RU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169237" y="1834634"/>
            <a:ext cx="1690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200" b="1" dirty="0">
                <a:latin typeface="+mn-lt"/>
              </a:rPr>
              <a:t>Федеральное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200" b="1" dirty="0">
                <a:latin typeface="+mn-lt"/>
              </a:rPr>
              <a:t>казначейство</a:t>
            </a: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6665047" y="2630319"/>
            <a:ext cx="219517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Настройка</a:t>
            </a:r>
            <a:r>
              <a:rPr lang="ru-RU" altLang="ru-RU" sz="1100" dirty="0">
                <a:latin typeface="+mn-lt"/>
                <a:cs typeface="+mn-cs"/>
              </a:rPr>
              <a:t> </a:t>
            </a:r>
            <a:r>
              <a:rPr lang="ru-RU" altLang="ru-RU" sz="1100" dirty="0" smtClean="0">
                <a:latin typeface="+mn-lt"/>
                <a:cs typeface="+mn-cs"/>
              </a:rPr>
              <a:t>правил </a:t>
            </a:r>
            <a:r>
              <a:rPr lang="ru-RU" altLang="ru-RU" sz="1100" dirty="0">
                <a:latin typeface="+mn-lt"/>
                <a:cs typeface="+mn-cs"/>
              </a:rPr>
              <a:t>ведения </a:t>
            </a:r>
          </a:p>
          <a:p>
            <a:r>
              <a:rPr lang="ru-RU" altLang="ru-RU" sz="1100" dirty="0">
                <a:latin typeface="+mn-lt"/>
                <a:cs typeface="+mn-cs"/>
              </a:rPr>
              <a:t>учета и формирования </a:t>
            </a:r>
          </a:p>
          <a:p>
            <a:r>
              <a:rPr lang="ru-RU" altLang="ru-RU" sz="1100" dirty="0" smtClean="0">
                <a:latin typeface="+mn-lt"/>
                <a:cs typeface="+mn-cs"/>
              </a:rPr>
              <a:t>отчетности</a:t>
            </a:r>
            <a:endParaRPr lang="ru-RU" altLang="ru-RU" sz="1100" dirty="0">
              <a:latin typeface="+mn-lt"/>
              <a:cs typeface="+mn-cs"/>
            </a:endParaRPr>
          </a:p>
        </p:txBody>
      </p:sp>
      <p:sp>
        <p:nvSpPr>
          <p:cNvPr id="7" name="TextBox 44"/>
          <p:cNvSpPr txBox="1">
            <a:spLocks noChangeArrowheads="1"/>
          </p:cNvSpPr>
          <p:nvPr/>
        </p:nvSpPr>
        <p:spPr bwMode="auto">
          <a:xfrm>
            <a:off x="2182986" y="1834634"/>
            <a:ext cx="885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latin typeface="+mn-lt"/>
              </a:rPr>
              <a:t>ФОИВ,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b="1" dirty="0">
                <a:latin typeface="+mn-lt"/>
              </a:rPr>
              <a:t>ПБС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765430" y="1710809"/>
            <a:ext cx="15515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200" b="1" dirty="0">
                <a:latin typeface="+mn-lt"/>
              </a:rPr>
              <a:t>ГИИС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200" b="1" dirty="0">
                <a:latin typeface="+mn-lt"/>
              </a:rPr>
              <a:t>«Электронный бюджет»</a:t>
            </a:r>
          </a:p>
        </p:txBody>
      </p:sp>
      <p:sp>
        <p:nvSpPr>
          <p:cNvPr id="9" name="Прямоугольник 69"/>
          <p:cNvSpPr>
            <a:spLocks noChangeArrowheads="1"/>
          </p:cNvSpPr>
          <p:nvPr/>
        </p:nvSpPr>
        <p:spPr bwMode="auto">
          <a:xfrm>
            <a:off x="4121808" y="2630319"/>
            <a:ext cx="219517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100" dirty="0" smtClean="0">
                <a:latin typeface="+mn-lt"/>
                <a:cs typeface="+mn-cs"/>
              </a:rPr>
              <a:t>Унифицированные формуляры</a:t>
            </a:r>
            <a:r>
              <a:rPr lang="ru-RU" altLang="ru-RU" sz="1100" dirty="0">
                <a:latin typeface="+mn-lt"/>
                <a:cs typeface="+mn-cs"/>
              </a:rPr>
              <a:t>, </a:t>
            </a:r>
            <a:r>
              <a:rPr lang="ru-RU" altLang="ru-RU" sz="1100" dirty="0" smtClean="0">
                <a:latin typeface="+mn-lt"/>
                <a:cs typeface="+mn-cs"/>
              </a:rPr>
              <a:t>справочники, сквозные бизнес-процессы </a:t>
            </a:r>
            <a:endParaRPr lang="ru-RU" altLang="ru-RU" sz="1100" dirty="0">
              <a:latin typeface="+mn-lt"/>
              <a:cs typeface="+mn-cs"/>
            </a:endParaRPr>
          </a:p>
        </p:txBody>
      </p:sp>
      <p:pic>
        <p:nvPicPr>
          <p:cNvPr id="10" name="Picture 3" descr="C:\Users\2323\AppData\Local\Temp\bank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986" y="1804616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2323\AppData\Local\Temp\bank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86" y="1804616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2323\AppData\Local\Temp\websi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618" y="1804616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1538627" y="244530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665047" y="244530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62"/>
          <p:cNvSpPr txBox="1">
            <a:spLocks noChangeArrowheads="1"/>
          </p:cNvSpPr>
          <p:nvPr/>
        </p:nvSpPr>
        <p:spPr bwMode="auto">
          <a:xfrm>
            <a:off x="1538627" y="2630319"/>
            <a:ext cx="219517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dirty="0" smtClean="0">
                <a:latin typeface="+mn-lt"/>
              </a:rPr>
              <a:t>Финансово-хозяйственная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деятельность</a:t>
            </a:r>
          </a:p>
        </p:txBody>
      </p:sp>
      <p:sp>
        <p:nvSpPr>
          <p:cNvPr id="17" name="Прямоугольник 1"/>
          <p:cNvSpPr>
            <a:spLocks noChangeArrowheads="1"/>
          </p:cNvSpPr>
          <p:nvPr/>
        </p:nvSpPr>
        <p:spPr bwMode="auto">
          <a:xfrm>
            <a:off x="6665047" y="3361839"/>
            <a:ext cx="219517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Мониторинг </a:t>
            </a:r>
            <a:r>
              <a:rPr lang="ru-RU" altLang="ru-RU" sz="1100" dirty="0">
                <a:latin typeface="+mn-lt"/>
                <a:cs typeface="+mn-cs"/>
              </a:rPr>
              <a:t>выполнения операций, </a:t>
            </a:r>
            <a:r>
              <a:rPr lang="ru-RU" altLang="ru-RU" sz="1100" dirty="0" smtClean="0">
                <a:latin typeface="+mn-lt"/>
                <a:cs typeface="+mn-cs"/>
              </a:rPr>
              <a:t>разрешение нештатных ситуаций</a:t>
            </a:r>
            <a:endParaRPr lang="ru-RU" altLang="ru-RU" sz="1100" dirty="0">
              <a:latin typeface="+mn-lt"/>
              <a:cs typeface="+mn-cs"/>
            </a:endParaRPr>
          </a:p>
        </p:txBody>
      </p:sp>
      <p:sp>
        <p:nvSpPr>
          <p:cNvPr id="18" name="Прямоугольник 69"/>
          <p:cNvSpPr>
            <a:spLocks noChangeArrowheads="1"/>
          </p:cNvSpPr>
          <p:nvPr/>
        </p:nvSpPr>
        <p:spPr bwMode="auto">
          <a:xfrm>
            <a:off x="4121808" y="3361839"/>
            <a:ext cx="219517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Обработка</a:t>
            </a:r>
            <a:r>
              <a:rPr lang="ru-RU" altLang="ru-RU" sz="1100" dirty="0" smtClean="0">
                <a:latin typeface="+mn-lt"/>
                <a:cs typeface="+mn-cs"/>
              </a:rPr>
              <a:t> первичных документов в соответствии </a:t>
            </a:r>
          </a:p>
          <a:p>
            <a:r>
              <a:rPr lang="ru-RU" altLang="ru-RU" sz="1100" dirty="0" smtClean="0">
                <a:latin typeface="+mn-lt"/>
                <a:cs typeface="+mn-cs"/>
              </a:rPr>
              <a:t>с настройками</a:t>
            </a:r>
            <a:endParaRPr lang="ru-RU" altLang="ru-RU" sz="1100" dirty="0">
              <a:latin typeface="+mn-lt"/>
              <a:cs typeface="+mn-cs"/>
            </a:endParaRPr>
          </a:p>
        </p:txBody>
      </p:sp>
      <p:sp>
        <p:nvSpPr>
          <p:cNvPr id="19" name="TextBox 62"/>
          <p:cNvSpPr txBox="1">
            <a:spLocks noChangeArrowheads="1"/>
          </p:cNvSpPr>
          <p:nvPr/>
        </p:nvSpPr>
        <p:spPr bwMode="auto">
          <a:xfrm>
            <a:off x="1538627" y="3361839"/>
            <a:ext cx="219517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Формирование </a:t>
            </a:r>
            <a:r>
              <a:rPr lang="ru-RU" altLang="ru-RU" sz="1100" dirty="0" smtClean="0">
                <a:latin typeface="+mn-lt"/>
              </a:rPr>
              <a:t>первичных учетных документов</a:t>
            </a:r>
            <a:endParaRPr lang="ru-RU" altLang="ru-RU" sz="1100" dirty="0">
              <a:latin typeface="+mn-lt"/>
            </a:endParaRPr>
          </a:p>
        </p:txBody>
      </p:sp>
      <p:sp>
        <p:nvSpPr>
          <p:cNvPr id="20" name="Прямоугольник 1"/>
          <p:cNvSpPr>
            <a:spLocks noChangeArrowheads="1"/>
          </p:cNvSpPr>
          <p:nvPr/>
        </p:nvSpPr>
        <p:spPr bwMode="auto">
          <a:xfrm>
            <a:off x="6665047" y="4152949"/>
            <a:ext cx="219517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Верификация </a:t>
            </a:r>
            <a:r>
              <a:rPr lang="ru-RU" altLang="ru-RU" sz="1100" dirty="0" smtClean="0">
                <a:latin typeface="+mn-lt"/>
                <a:cs typeface="+mn-cs"/>
              </a:rPr>
              <a:t>результатов работы системы</a:t>
            </a:r>
            <a:endParaRPr lang="ru-RU" altLang="ru-RU" sz="1100" dirty="0">
              <a:latin typeface="+mn-lt"/>
              <a:cs typeface="+mn-cs"/>
            </a:endParaRPr>
          </a:p>
        </p:txBody>
      </p:sp>
      <p:sp>
        <p:nvSpPr>
          <p:cNvPr id="21" name="Прямоугольник 69"/>
          <p:cNvSpPr>
            <a:spLocks noChangeArrowheads="1"/>
          </p:cNvSpPr>
          <p:nvPr/>
        </p:nvSpPr>
        <p:spPr bwMode="auto">
          <a:xfrm>
            <a:off x="4121808" y="4152949"/>
            <a:ext cx="219517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Формирование</a:t>
            </a:r>
            <a:r>
              <a:rPr lang="ru-RU" altLang="ru-RU" sz="1100" dirty="0">
                <a:latin typeface="+mn-lt"/>
                <a:cs typeface="+mn-cs"/>
              </a:rPr>
              <a:t> регламентированной и аналитической отчетности</a:t>
            </a:r>
          </a:p>
        </p:txBody>
      </p:sp>
      <p:sp>
        <p:nvSpPr>
          <p:cNvPr id="22" name="TextBox 62"/>
          <p:cNvSpPr txBox="1">
            <a:spLocks noChangeArrowheads="1"/>
          </p:cNvSpPr>
          <p:nvPr/>
        </p:nvSpPr>
        <p:spPr bwMode="auto">
          <a:xfrm>
            <a:off x="1538627" y="4152949"/>
            <a:ext cx="21951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Анализ, </a:t>
            </a:r>
            <a:r>
              <a:rPr lang="ru-RU" altLang="ru-RU" sz="1100" dirty="0" smtClean="0">
                <a:latin typeface="+mn-lt"/>
              </a:rPr>
              <a:t>контроль и аудит ФХД</a:t>
            </a:r>
            <a:endParaRPr lang="ru-RU" altLang="ru-RU" sz="1100" dirty="0">
              <a:latin typeface="+mn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37258" y="2553374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37258" y="3284894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37258" y="3991366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5</a:t>
            </a:fld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963925" y="2445306"/>
            <a:ext cx="235305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8" idx="3"/>
          </p:cNvCxnSpPr>
          <p:nvPr/>
        </p:nvCxnSpPr>
        <p:spPr>
          <a:xfrm flipV="1">
            <a:off x="6316980" y="2445306"/>
            <a:ext cx="0" cy="121661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8" idx="1"/>
          </p:cNvCxnSpPr>
          <p:nvPr/>
        </p:nvCxnSpPr>
        <p:spPr>
          <a:xfrm flipH="1" flipV="1">
            <a:off x="3961671" y="2445306"/>
            <a:ext cx="2254" cy="119980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3" idx="5"/>
          </p:cNvCxnSpPr>
          <p:nvPr/>
        </p:nvCxnSpPr>
        <p:spPr>
          <a:xfrm>
            <a:off x="6316980" y="3766271"/>
            <a:ext cx="0" cy="101916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8" idx="5"/>
          </p:cNvCxnSpPr>
          <p:nvPr/>
        </p:nvCxnSpPr>
        <p:spPr>
          <a:xfrm>
            <a:off x="3963925" y="3766271"/>
            <a:ext cx="0" cy="101916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963925" y="4785440"/>
            <a:ext cx="235305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2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563" y="943361"/>
            <a:ext cx="7877235" cy="581557"/>
          </a:xfrm>
        </p:spPr>
        <p:txBody>
          <a:bodyPr/>
          <a:lstStyle/>
          <a:p>
            <a:r>
              <a:rPr lang="ru-RU" dirty="0" smtClean="0"/>
              <a:t>Единство основ учетной политики  государственных финансов - принцип государственного  регулирования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799348" y="4792818"/>
            <a:ext cx="896680" cy="273844"/>
          </a:xfrm>
        </p:spPr>
        <p:txBody>
          <a:bodyPr/>
          <a:lstStyle/>
          <a:p>
            <a:fld id="{2F7E1EC8-9FC7-9A4C-B65B-16FA08CAD7B3}" type="slidenum">
              <a:rPr lang="ru-RU" smtClean="0"/>
              <a:t>6</a:t>
            </a:fld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92246" y="1862138"/>
            <a:ext cx="7931419" cy="321938"/>
          </a:xfrm>
          <a:prstGeom prst="rect">
            <a:avLst/>
          </a:prstGeom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Концептуальные основы УЧЕТА </a:t>
            </a:r>
            <a:r>
              <a:rPr lang="ru-RU" sz="1200" dirty="0" err="1" smtClean="0"/>
              <a:t>ГОСударственных</a:t>
            </a:r>
            <a:r>
              <a:rPr lang="ru-RU" sz="1200" dirty="0" smtClean="0"/>
              <a:t> </a:t>
            </a:r>
            <a:r>
              <a:rPr lang="ru-RU" sz="1200" dirty="0" smtClean="0"/>
              <a:t>ФИНАНСОВ </a:t>
            </a:r>
            <a:endParaRPr lang="ru-RU" sz="1200" dirty="0"/>
          </a:p>
        </p:txBody>
      </p:sp>
      <p:sp>
        <p:nvSpPr>
          <p:cNvPr id="7" name="Объект 5"/>
          <p:cNvSpPr txBox="1">
            <a:spLocks/>
          </p:cNvSpPr>
          <p:nvPr/>
        </p:nvSpPr>
        <p:spPr>
          <a:xfrm>
            <a:off x="892246" y="2336473"/>
            <a:ext cx="2311066" cy="447496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Федеральные стандарты </a:t>
            </a:r>
            <a:endParaRPr lang="ru-RU" sz="1200" dirty="0"/>
          </a:p>
        </p:txBody>
      </p:sp>
      <p:sp>
        <p:nvSpPr>
          <p:cNvPr id="8" name="Объект 5"/>
          <p:cNvSpPr txBox="1">
            <a:spLocks/>
          </p:cNvSpPr>
          <p:nvPr/>
        </p:nvSpPr>
        <p:spPr>
          <a:xfrm>
            <a:off x="3442105" y="2332585"/>
            <a:ext cx="2696606" cy="440704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Единый план счетов, инструкции по применению </a:t>
            </a:r>
            <a:endParaRPr lang="ru-RU" sz="1200" dirty="0"/>
          </a:p>
        </p:txBody>
      </p:sp>
      <p:sp>
        <p:nvSpPr>
          <p:cNvPr id="9" name="Объект 5"/>
          <p:cNvSpPr txBox="1">
            <a:spLocks/>
          </p:cNvSpPr>
          <p:nvPr/>
        </p:nvSpPr>
        <p:spPr>
          <a:xfrm>
            <a:off x="6445448" y="2332585"/>
            <a:ext cx="2378217" cy="440704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Единые правила (форматы) отчетности</a:t>
            </a:r>
            <a:endParaRPr lang="ru-RU" sz="1200" dirty="0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92246" y="2896568"/>
            <a:ext cx="2311066" cy="447496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отраслевые стандарты </a:t>
            </a:r>
            <a:endParaRPr lang="ru-RU" sz="1200" dirty="0"/>
          </a:p>
        </p:txBody>
      </p:sp>
      <p:sp>
        <p:nvSpPr>
          <p:cNvPr id="11" name="Объект 5"/>
          <p:cNvSpPr txBox="1">
            <a:spLocks/>
          </p:cNvSpPr>
          <p:nvPr/>
        </p:nvSpPr>
        <p:spPr>
          <a:xfrm>
            <a:off x="3442105" y="2875208"/>
            <a:ext cx="2696606" cy="447497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АЛЬБОМ УНИФИЦИРОВАННЫХ ДОКУМЕНТОВ</a:t>
            </a:r>
            <a:endParaRPr lang="ru-RU" sz="1200" dirty="0"/>
          </a:p>
        </p:txBody>
      </p:sp>
      <p:sp>
        <p:nvSpPr>
          <p:cNvPr id="12" name="Объект 5"/>
          <p:cNvSpPr txBox="1">
            <a:spLocks/>
          </p:cNvSpPr>
          <p:nvPr/>
        </p:nvSpPr>
        <p:spPr>
          <a:xfrm>
            <a:off x="3442105" y="3438702"/>
            <a:ext cx="2696606" cy="447496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Методические Рекомендации</a:t>
            </a:r>
            <a:endParaRPr lang="ru-RU" sz="1200" dirty="0"/>
          </a:p>
        </p:txBody>
      </p:sp>
      <p:sp>
        <p:nvSpPr>
          <p:cNvPr id="13" name="Объект 5"/>
          <p:cNvSpPr txBox="1">
            <a:spLocks/>
          </p:cNvSpPr>
          <p:nvPr/>
        </p:nvSpPr>
        <p:spPr>
          <a:xfrm>
            <a:off x="6445447" y="2866949"/>
            <a:ext cx="2378218" cy="447496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ПРЕДВАРИТЕЛЬНЫЙ (КАМЕРАЛЬНЫЙ) КОНТРОЛЬ</a:t>
            </a:r>
            <a:endParaRPr lang="ru-RU" sz="1200" dirty="0"/>
          </a:p>
        </p:txBody>
      </p:sp>
      <p:sp>
        <p:nvSpPr>
          <p:cNvPr id="14" name="Объект 5"/>
          <p:cNvSpPr txBox="1">
            <a:spLocks/>
          </p:cNvSpPr>
          <p:nvPr/>
        </p:nvSpPr>
        <p:spPr>
          <a:xfrm>
            <a:off x="892246" y="3438702"/>
            <a:ext cx="2311066" cy="463518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ОБОБЩЕНИЕ ЛУЧШЕЙ ПРАКТИКИ</a:t>
            </a:r>
            <a:endParaRPr lang="ru-RU" sz="1200" dirty="0"/>
          </a:p>
        </p:txBody>
      </p:sp>
      <p:sp>
        <p:nvSpPr>
          <p:cNvPr id="15" name="Объект 5"/>
          <p:cNvSpPr txBox="1">
            <a:spLocks/>
          </p:cNvSpPr>
          <p:nvPr/>
        </p:nvSpPr>
        <p:spPr>
          <a:xfrm>
            <a:off x="6445446" y="3433842"/>
            <a:ext cx="2378219" cy="447496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СЦЕНАРИИ ИСПОЛЬЗОВАНИЯ ОТЧЕТНОСТИ (АНАЛИЗА)</a:t>
            </a:r>
            <a:endParaRPr lang="ru-RU" sz="1200" dirty="0"/>
          </a:p>
        </p:txBody>
      </p:sp>
      <p:sp>
        <p:nvSpPr>
          <p:cNvPr id="16" name="Объект 5"/>
          <p:cNvSpPr txBox="1">
            <a:spLocks/>
          </p:cNvSpPr>
          <p:nvPr/>
        </p:nvSpPr>
        <p:spPr>
          <a:xfrm>
            <a:off x="892246" y="4304354"/>
            <a:ext cx="7931420" cy="248328"/>
          </a:xfrm>
          <a:prstGeom prst="rect">
            <a:avLst/>
          </a:prstGeom>
          <a:ln w="15875" cap="flat" cmpd="sng" algn="ctr">
            <a:solidFill>
              <a:srgbClr val="C0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0" tIns="0" rIns="0" bIns="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None/>
              <a:defRPr sz="1700" b="1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b="1" i="0" kern="1200" cap="all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Clr>
                <a:srgbClr val="CD0027"/>
              </a:buClr>
              <a:buSzPct val="120000"/>
              <a:buFont typeface="Arial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0" algn="l" defTabSz="457200" rtl="0" eaLnBrk="1" latinLnBrk="0" hangingPunct="1">
              <a:lnSpc>
                <a:spcPts val="1680"/>
              </a:lnSpc>
              <a:spcBef>
                <a:spcPts val="0"/>
              </a:spcBef>
              <a:spcAft>
                <a:spcPts val="1200"/>
              </a:spcAft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/>
              <a:t>УЧЕТНАЯ     ПОЛИТИКА, ФОРМИРУЕМАЯ   СУБЪЕКТОМ     УЧЕТА</a:t>
            </a:r>
            <a:endParaRPr lang="ru-RU" sz="1200" dirty="0"/>
          </a:p>
        </p:txBody>
      </p:sp>
      <p:sp>
        <p:nvSpPr>
          <p:cNvPr id="17" name="Объект 5"/>
          <p:cNvSpPr txBox="1">
            <a:spLocks/>
          </p:cNvSpPr>
          <p:nvPr/>
        </p:nvSpPr>
        <p:spPr>
          <a:xfrm>
            <a:off x="892246" y="4052631"/>
            <a:ext cx="7931419" cy="8048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200"/>
            </a:lvl1pPr>
          </a:lstStyle>
          <a:p>
            <a:endParaRPr lang="ru-RU" dirty="0"/>
          </a:p>
        </p:txBody>
      </p:sp>
      <p:sp>
        <p:nvSpPr>
          <p:cNvPr id="18" name="Объект 5"/>
          <p:cNvSpPr txBox="1">
            <a:spLocks/>
          </p:cNvSpPr>
          <p:nvPr/>
        </p:nvSpPr>
        <p:spPr>
          <a:xfrm>
            <a:off x="892246" y="1582536"/>
            <a:ext cx="7931420" cy="17582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200"/>
            </a:lvl1pPr>
          </a:lstStyle>
          <a:p>
            <a:r>
              <a:rPr lang="ru-RU" b="1" cap="all" dirty="0">
                <a:solidFill>
                  <a:srgbClr val="CD0027"/>
                </a:solidFill>
                <a:latin typeface="+mj-lt"/>
                <a:ea typeface="+mj-ea"/>
                <a:cs typeface="+mj-cs"/>
              </a:rPr>
              <a:t>МИНФИН РОССИИ</a:t>
            </a:r>
          </a:p>
        </p:txBody>
      </p:sp>
    </p:spTree>
    <p:extLst>
      <p:ext uri="{BB962C8B-B14F-4D97-AF65-F5344CB8AC3E}">
        <p14:creationId xmlns:p14="http://schemas.microsoft.com/office/powerpoint/2010/main" val="625889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531937" y="1187977"/>
            <a:ext cx="7367363" cy="3239561"/>
          </a:xfrm>
        </p:spPr>
        <p:txBody>
          <a:bodyPr/>
          <a:lstStyle/>
          <a:p>
            <a:r>
              <a:rPr lang="ru-RU" dirty="0" smtClean="0"/>
              <a:t>Пример: федеральная служба по аккредитации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32876" y="2184282"/>
            <a:ext cx="37792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/>
              <a:t>Методическое обеспечение;</a:t>
            </a:r>
          </a:p>
          <a:p>
            <a:pPr lvl="0"/>
            <a:r>
              <a:rPr lang="ru-RU" sz="1200" dirty="0"/>
              <a:t>Организационное обеспечение;</a:t>
            </a:r>
          </a:p>
          <a:p>
            <a:pPr lvl="0"/>
            <a:r>
              <a:rPr lang="ru-RU" sz="1200" dirty="0"/>
              <a:t>Технологическое обеспечение</a:t>
            </a:r>
            <a:r>
              <a:rPr lang="ru-RU" sz="1200" dirty="0" smtClean="0"/>
              <a:t>;</a:t>
            </a:r>
          </a:p>
          <a:p>
            <a:pPr lvl="0"/>
            <a:endParaRPr lang="ru-RU" sz="1200" dirty="0"/>
          </a:p>
          <a:p>
            <a:pPr lvl="0"/>
            <a:r>
              <a:rPr lang="ru-RU" sz="1200" dirty="0" smtClean="0"/>
              <a:t>Ввод </a:t>
            </a:r>
            <a:r>
              <a:rPr lang="ru-RU" sz="1200" dirty="0"/>
              <a:t>первичных документов;</a:t>
            </a:r>
          </a:p>
          <a:p>
            <a:pPr lvl="0"/>
            <a:r>
              <a:rPr lang="ru-RU" sz="1200" dirty="0"/>
              <a:t>Формирование бухгалтерских записей;</a:t>
            </a:r>
          </a:p>
          <a:p>
            <a:pPr lvl="0"/>
            <a:r>
              <a:rPr lang="ru-RU" sz="1200" dirty="0"/>
              <a:t>Начисление заработной платы;</a:t>
            </a:r>
          </a:p>
          <a:p>
            <a:pPr lvl="0"/>
            <a:r>
              <a:rPr lang="ru-RU" sz="1200" dirty="0"/>
              <a:t>Формирование регистров учета;</a:t>
            </a:r>
          </a:p>
          <a:p>
            <a:pPr lvl="0"/>
            <a:r>
              <a:rPr lang="ru-RU" sz="1200" dirty="0"/>
              <a:t>Формирование бухгалтерской отчетности;</a:t>
            </a:r>
          </a:p>
          <a:p>
            <a:pPr lvl="0"/>
            <a:r>
              <a:rPr lang="ru-RU" sz="1200" dirty="0" smtClean="0"/>
              <a:t>Взаимодействие </a:t>
            </a:r>
            <a:r>
              <a:rPr lang="ru-RU" sz="1200" dirty="0"/>
              <a:t>с ФНС, ГВБФ, Росстатом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  </a:t>
            </a:r>
            <a:endParaRPr lang="ru-RU" sz="1200" dirty="0"/>
          </a:p>
          <a:p>
            <a:pPr lvl="0"/>
            <a:r>
              <a:rPr lang="ru-RU" sz="1200" dirty="0" smtClean="0"/>
              <a:t>Контроль, анализ и аудит.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64797" y="2184282"/>
            <a:ext cx="37792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/>
              <a:t>Методическое обеспечение;</a:t>
            </a:r>
          </a:p>
          <a:p>
            <a:pPr lvl="0"/>
            <a:r>
              <a:rPr lang="ru-RU" sz="1200" dirty="0"/>
              <a:t>Организационное обеспечение;</a:t>
            </a:r>
          </a:p>
          <a:p>
            <a:pPr lvl="0"/>
            <a:r>
              <a:rPr lang="ru-RU" sz="1200" dirty="0">
                <a:solidFill>
                  <a:schemeClr val="bg1">
                    <a:lumMod val="65000"/>
                  </a:schemeClr>
                </a:solidFill>
              </a:rPr>
              <a:t>Технологическое обеспечение</a:t>
            </a:r>
            <a:r>
              <a:rPr lang="ru-RU" sz="1200" dirty="0" smtClean="0">
                <a:solidFill>
                  <a:schemeClr val="bg1">
                    <a:lumMod val="65000"/>
                  </a:schemeClr>
                </a:solidFill>
              </a:rPr>
              <a:t>;</a:t>
            </a:r>
          </a:p>
          <a:p>
            <a:pPr lvl="0"/>
            <a:endParaRPr lang="ru-RU" sz="1200" dirty="0"/>
          </a:p>
          <a:p>
            <a:pPr lvl="0"/>
            <a:r>
              <a:rPr lang="ru-RU" sz="1200" dirty="0" smtClean="0"/>
              <a:t>Ввод </a:t>
            </a:r>
            <a:r>
              <a:rPr lang="ru-RU" sz="1200" dirty="0"/>
              <a:t>первичных документов;</a:t>
            </a:r>
          </a:p>
          <a:p>
            <a:pPr lvl="0"/>
            <a:r>
              <a:rPr lang="ru-RU" sz="1200" dirty="0">
                <a:solidFill>
                  <a:schemeClr val="bg1">
                    <a:lumMod val="65000"/>
                  </a:schemeClr>
                </a:solidFill>
              </a:rPr>
              <a:t>Формирование бухгалтерских записей;</a:t>
            </a:r>
          </a:p>
          <a:p>
            <a:pPr lvl="0"/>
            <a:r>
              <a:rPr lang="ru-RU" sz="1200" dirty="0">
                <a:solidFill>
                  <a:schemeClr val="bg1">
                    <a:lumMod val="65000"/>
                  </a:schemeClr>
                </a:solidFill>
              </a:rPr>
              <a:t>Начисление заработной платы;</a:t>
            </a:r>
          </a:p>
          <a:p>
            <a:pPr lvl="0"/>
            <a:r>
              <a:rPr lang="ru-RU" sz="1200" dirty="0">
                <a:solidFill>
                  <a:schemeClr val="bg1">
                    <a:lumMod val="65000"/>
                  </a:schemeClr>
                </a:solidFill>
              </a:rPr>
              <a:t>Формирование регистров учета;</a:t>
            </a:r>
          </a:p>
          <a:p>
            <a:pPr lvl="0"/>
            <a:r>
              <a:rPr lang="ru-RU" sz="1200" dirty="0">
                <a:solidFill>
                  <a:schemeClr val="bg1">
                    <a:lumMod val="65000"/>
                  </a:schemeClr>
                </a:solidFill>
              </a:rPr>
              <a:t>Формирование бухгалтерской отчетности;</a:t>
            </a:r>
          </a:p>
          <a:p>
            <a:pPr lvl="0"/>
            <a:r>
              <a:rPr lang="ru-RU" sz="1200" dirty="0">
                <a:solidFill>
                  <a:schemeClr val="bg1">
                    <a:lumMod val="65000"/>
                  </a:schemeClr>
                </a:solidFill>
              </a:rPr>
              <a:t>Взаимодействие с ФНС, ГВБФ, Росстатом</a:t>
            </a:r>
            <a:r>
              <a:rPr lang="ru-RU" sz="1200" dirty="0" smtClean="0">
                <a:solidFill>
                  <a:schemeClr val="bg1">
                    <a:lumMod val="65000"/>
                  </a:schemeClr>
                </a:solidFill>
              </a:rPr>
              <a:t>;</a:t>
            </a:r>
          </a:p>
          <a:p>
            <a:pPr lvl="0"/>
            <a:r>
              <a:rPr lang="ru-RU" sz="1200" dirty="0" smtClean="0"/>
              <a:t>  </a:t>
            </a:r>
            <a:endParaRPr lang="ru-RU" sz="1200" dirty="0"/>
          </a:p>
          <a:p>
            <a:pPr lvl="0"/>
            <a:r>
              <a:rPr lang="ru-RU" sz="1200" dirty="0" smtClean="0"/>
              <a:t>Контроль, анализ и аудит.</a:t>
            </a:r>
            <a:endParaRPr lang="ru-RU" sz="1200" dirty="0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7719060" y="2933700"/>
            <a:ext cx="242316" cy="205740"/>
          </a:xfrm>
          <a:prstGeom prst="downArrow">
            <a:avLst/>
          </a:prstGeom>
          <a:noFill/>
          <a:ln w="158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0800000">
            <a:off x="7719060" y="4191000"/>
            <a:ext cx="242316" cy="205740"/>
          </a:xfrm>
          <a:prstGeom prst="downArrow">
            <a:avLst/>
          </a:prstGeom>
          <a:noFill/>
          <a:ln w="158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719060" y="2247900"/>
            <a:ext cx="242316" cy="304800"/>
          </a:xfrm>
          <a:prstGeom prst="downArrow">
            <a:avLst/>
          </a:prstGeom>
          <a:noFill/>
          <a:ln w="158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432876" y="1723510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БЫЛО: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33376" y="1723510"/>
            <a:ext cx="1031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СТАЛО: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531937" y="2092842"/>
            <a:ext cx="300196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471476" y="2092842"/>
            <a:ext cx="300196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63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531937" y="1187977"/>
            <a:ext cx="7367363" cy="3239561"/>
          </a:xfrm>
        </p:spPr>
        <p:txBody>
          <a:bodyPr/>
          <a:lstStyle/>
          <a:p>
            <a:r>
              <a:rPr lang="ru-RU" dirty="0" smtClean="0"/>
              <a:t>Пример: АО «</a:t>
            </a:r>
            <a:r>
              <a:rPr lang="ru-RU" dirty="0" err="1" smtClean="0"/>
              <a:t>Гринатом</a:t>
            </a:r>
            <a:r>
              <a:rPr lang="ru-RU" dirty="0" smtClean="0"/>
              <a:t>» (ГК «</a:t>
            </a:r>
            <a:r>
              <a:rPr lang="ru-RU" dirty="0" err="1" smtClean="0"/>
              <a:t>росатом</a:t>
            </a:r>
            <a:r>
              <a:rPr lang="ru-RU" dirty="0" smtClean="0"/>
              <a:t>»)</a:t>
            </a:r>
            <a:endParaRPr lang="ru-RU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26077" y="1703255"/>
            <a:ext cx="168520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400" b="1" dirty="0" smtClean="0">
                <a:solidFill>
                  <a:prstClr val="black"/>
                </a:solidFill>
                <a:latin typeface="Arial"/>
              </a:rPr>
              <a:t>Механизмы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400" b="1" dirty="0" smtClean="0">
                <a:solidFill>
                  <a:prstClr val="black"/>
                </a:solidFill>
                <a:latin typeface="Arial"/>
              </a:rPr>
              <a:t>реализации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ru-RU" altLang="ru-RU" sz="14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TextBox 62"/>
          <p:cNvSpPr txBox="1">
            <a:spLocks noChangeArrowheads="1"/>
          </p:cNvSpPr>
          <p:nvPr/>
        </p:nvSpPr>
        <p:spPr bwMode="auto">
          <a:xfrm>
            <a:off x="1119526" y="2561739"/>
            <a:ext cx="240853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solidFill>
                  <a:prstClr val="black"/>
                </a:solidFill>
                <a:latin typeface="Arial"/>
              </a:rPr>
              <a:t>Ведение бухгалтерского и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prstClr val="black"/>
                </a:solidFill>
                <a:latin typeface="Arial"/>
              </a:rPr>
              <a:t>налогового </a:t>
            </a:r>
            <a:r>
              <a:rPr lang="ru-RU" altLang="ru-RU" sz="1200" dirty="0" smtClean="0">
                <a:solidFill>
                  <a:prstClr val="black"/>
                </a:solidFill>
                <a:latin typeface="Arial"/>
              </a:rPr>
              <a:t>учета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100" dirty="0">
                <a:solidFill>
                  <a:prstClr val="black"/>
                </a:solidFill>
                <a:latin typeface="Arial"/>
              </a:rPr>
              <a:t>(130 </a:t>
            </a:r>
            <a:r>
              <a:rPr lang="ru-RU" altLang="ru-RU" sz="1100" dirty="0" smtClean="0">
                <a:solidFill>
                  <a:prstClr val="black"/>
                </a:solidFill>
                <a:latin typeface="Arial"/>
              </a:rPr>
              <a:t>предприятий)</a:t>
            </a:r>
            <a:endParaRPr lang="ru-RU" altLang="ru-RU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Прямоугольник 1"/>
          <p:cNvSpPr>
            <a:spLocks noChangeArrowheads="1"/>
          </p:cNvSpPr>
          <p:nvPr/>
        </p:nvSpPr>
        <p:spPr bwMode="auto">
          <a:xfrm>
            <a:off x="3807546" y="2561739"/>
            <a:ext cx="2103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sz="1200" dirty="0">
                <a:solidFill>
                  <a:prstClr val="black"/>
                </a:solidFill>
                <a:latin typeface="Arial"/>
                <a:cs typeface="+mn-cs"/>
              </a:rPr>
              <a:t>Е</a:t>
            </a:r>
            <a:r>
              <a:rPr lang="ru-RU" sz="1200" dirty="0" smtClean="0">
                <a:solidFill>
                  <a:prstClr val="black"/>
                </a:solidFill>
                <a:latin typeface="Arial"/>
                <a:cs typeface="+mn-cs"/>
              </a:rPr>
              <a:t>диная </a:t>
            </a:r>
            <a:r>
              <a:rPr lang="ru-RU" sz="1200" dirty="0">
                <a:solidFill>
                  <a:prstClr val="black"/>
                </a:solidFill>
                <a:latin typeface="Arial"/>
                <a:cs typeface="+mn-cs"/>
              </a:rPr>
              <a:t>отраслевая учетная политика</a:t>
            </a:r>
            <a:endParaRPr lang="ru-RU" altLang="ru-RU" sz="12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0" name="TextBox 44"/>
          <p:cNvSpPr txBox="1">
            <a:spLocks noChangeArrowheads="1"/>
          </p:cNvSpPr>
          <p:nvPr/>
        </p:nvSpPr>
        <p:spPr bwMode="auto">
          <a:xfrm>
            <a:off x="1763886" y="1682234"/>
            <a:ext cx="15508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black"/>
                </a:solidFill>
                <a:latin typeface="Arial"/>
              </a:rPr>
              <a:t>Персонал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~ </a:t>
            </a:r>
            <a:r>
              <a:rPr lang="ru-RU" alt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3 500 ед.</a:t>
            </a:r>
            <a:endParaRPr lang="ru-RU" alt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119527" y="239196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62457" y="2391965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716107" y="2391966"/>
            <a:ext cx="219517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62"/>
          <p:cNvSpPr txBox="1">
            <a:spLocks noChangeArrowheads="1"/>
          </p:cNvSpPr>
          <p:nvPr/>
        </p:nvSpPr>
        <p:spPr bwMode="auto">
          <a:xfrm>
            <a:off x="1119526" y="3221010"/>
            <a:ext cx="20881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solidFill>
                  <a:prstClr val="black"/>
                </a:solidFill>
                <a:latin typeface="Arial"/>
              </a:rPr>
              <a:t>Услуги в области ИТ</a:t>
            </a:r>
          </a:p>
        </p:txBody>
      </p:sp>
      <p:sp>
        <p:nvSpPr>
          <p:cNvPr id="16" name="TextBox 62"/>
          <p:cNvSpPr txBox="1">
            <a:spLocks noChangeArrowheads="1"/>
          </p:cNvSpPr>
          <p:nvPr/>
        </p:nvSpPr>
        <p:spPr bwMode="auto">
          <a:xfrm>
            <a:off x="1119526" y="3967956"/>
            <a:ext cx="20881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1200" dirty="0">
                <a:solidFill>
                  <a:prstClr val="black"/>
                </a:solidFill>
                <a:latin typeface="Arial"/>
              </a:rPr>
              <a:t>Услуги по управлению персоналом и кадровому администрированию</a:t>
            </a:r>
            <a:endParaRPr lang="ru-RU" altLang="ru-RU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17" name="Picture 2" descr="C:\Users\2323\AppData\Local\Temp\ric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268" y="168923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62"/>
          <p:cNvSpPr txBox="1">
            <a:spLocks noChangeArrowheads="1"/>
          </p:cNvSpPr>
          <p:nvPr/>
        </p:nvSpPr>
        <p:spPr bwMode="auto">
          <a:xfrm>
            <a:off x="6262457" y="2561739"/>
            <a:ext cx="24085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solidFill>
                  <a:prstClr val="black"/>
                </a:solidFill>
                <a:latin typeface="Arial"/>
              </a:rPr>
              <a:t>Высвобождение персонала</a:t>
            </a:r>
            <a:endParaRPr lang="ru-RU" altLang="ru-RU" sz="1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0" name="TextBox 44"/>
          <p:cNvSpPr txBox="1">
            <a:spLocks noChangeArrowheads="1"/>
          </p:cNvSpPr>
          <p:nvPr/>
        </p:nvSpPr>
        <p:spPr bwMode="auto">
          <a:xfrm>
            <a:off x="6773610" y="1689232"/>
            <a:ext cx="182118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black"/>
                </a:solidFill>
                <a:latin typeface="Arial"/>
              </a:rPr>
              <a:t>Эффект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ru-RU" alt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2,0 млрд. руб.</a:t>
            </a:r>
            <a:endParaRPr lang="ru-RU" alt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21" name="Picture 3" descr="C:\Users\2323\AppData\Local\Temp\child-cons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7" y="1682234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62"/>
          <p:cNvSpPr txBox="1">
            <a:spLocks noChangeArrowheads="1"/>
          </p:cNvSpPr>
          <p:nvPr/>
        </p:nvSpPr>
        <p:spPr bwMode="auto">
          <a:xfrm>
            <a:off x="6262457" y="3221010"/>
            <a:ext cx="24085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solidFill>
                  <a:prstClr val="black"/>
                </a:solidFill>
                <a:latin typeface="Arial"/>
              </a:rPr>
              <a:t>Скидки от поставщиков на услуги при централизованной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prstClr val="black"/>
                </a:solidFill>
                <a:latin typeface="Arial"/>
              </a:rPr>
              <a:t>закупке</a:t>
            </a:r>
          </a:p>
        </p:txBody>
      </p:sp>
      <p:pic>
        <p:nvPicPr>
          <p:cNvPr id="23" name="Picture 2" descr="C:\Users\2323\AppData\Local\Temp\char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46" y="170323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07546" y="3221010"/>
            <a:ext cx="2103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  <a:latin typeface="Arial"/>
              </a:rPr>
              <a:t>Типовые бизнес-процессы</a:t>
            </a:r>
          </a:p>
          <a:p>
            <a:r>
              <a:rPr lang="ru-RU" sz="1200" dirty="0" smtClean="0">
                <a:solidFill>
                  <a:prstClr val="black"/>
                </a:solidFill>
                <a:latin typeface="Arial"/>
              </a:rPr>
              <a:t>и </a:t>
            </a:r>
            <a:r>
              <a:rPr lang="ru-RU" sz="1200" dirty="0">
                <a:solidFill>
                  <a:prstClr val="black"/>
                </a:solidFill>
                <a:latin typeface="Arial"/>
              </a:rPr>
              <a:t>матрицы контрольных </a:t>
            </a:r>
            <a:endParaRPr lang="ru-RU" sz="1200" dirty="0" smtClean="0">
              <a:solidFill>
                <a:prstClr val="black"/>
              </a:solidFill>
              <a:latin typeface="Arial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Arial"/>
              </a:rPr>
              <a:t>процедур</a:t>
            </a:r>
            <a:endParaRPr lang="ru-RU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47024" y="4511358"/>
            <a:ext cx="210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  <a:latin typeface="Arial"/>
              </a:rPr>
              <a:t>Централизованные </a:t>
            </a:r>
            <a:r>
              <a:rPr lang="ru-RU" sz="1200" dirty="0" smtClean="0"/>
              <a:t>информационные системы</a:t>
            </a:r>
            <a:endParaRPr lang="ru-RU" sz="1200" dirty="0" smtClea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22787" y="3967956"/>
            <a:ext cx="21951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  <a:latin typeface="Arial"/>
              </a:rPr>
              <a:t>Разграничение </a:t>
            </a:r>
            <a:r>
              <a:rPr lang="ru-RU" sz="1200" dirty="0">
                <a:solidFill>
                  <a:prstClr val="black"/>
                </a:solidFill>
                <a:latin typeface="Arial"/>
              </a:rPr>
              <a:t>полномочий </a:t>
            </a:r>
            <a:endParaRPr lang="ru-RU" sz="1200" dirty="0" smtClean="0">
              <a:solidFill>
                <a:prstClr val="black"/>
              </a:solidFill>
              <a:latin typeface="Arial"/>
            </a:endParaRPr>
          </a:p>
          <a:p>
            <a:r>
              <a:rPr lang="ru-RU" sz="1200" dirty="0" smtClean="0">
                <a:solidFill>
                  <a:prstClr val="black"/>
                </a:solidFill>
                <a:latin typeface="Arial"/>
              </a:rPr>
              <a:t>бухгалтерии </a:t>
            </a:r>
            <a:r>
              <a:rPr lang="ru-RU" sz="1200" dirty="0">
                <a:solidFill>
                  <a:prstClr val="black"/>
                </a:solidFill>
                <a:latin typeface="Arial"/>
              </a:rPr>
              <a:t>и предприятий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9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531937" y="1187977"/>
            <a:ext cx="7367363" cy="3239561"/>
          </a:xfrm>
        </p:spPr>
        <p:txBody>
          <a:bodyPr/>
          <a:lstStyle/>
          <a:p>
            <a:r>
              <a:rPr lang="ru-RU" dirty="0"/>
              <a:t>Практика </a:t>
            </a:r>
            <a:r>
              <a:rPr lang="ru-RU" dirty="0" smtClean="0"/>
              <a:t>ИТ-компаний по централизации систем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66625" y="2362495"/>
            <a:ext cx="386038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400" dirty="0" smtClean="0"/>
              <a:t>Повышение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управляемости </a:t>
            </a:r>
          </a:p>
          <a:p>
            <a:pPr>
              <a:defRPr/>
            </a:pPr>
            <a:r>
              <a:rPr lang="ru-RU" altLang="ru-RU" sz="1400" dirty="0" smtClean="0"/>
              <a:t>подведомственными учреждениями;</a:t>
            </a:r>
          </a:p>
          <a:p>
            <a:pPr>
              <a:defRPr/>
            </a:pPr>
            <a:endParaRPr lang="ru-RU" altLang="ru-RU" sz="1400" dirty="0" smtClean="0"/>
          </a:p>
          <a:p>
            <a:pPr>
              <a:defRPr/>
            </a:pP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Унификация</a:t>
            </a:r>
            <a:r>
              <a:rPr lang="ru-RU" altLang="ru-RU" sz="1400" dirty="0" smtClean="0"/>
              <a:t> технологии </a:t>
            </a:r>
            <a:r>
              <a:rPr lang="ru-RU" altLang="ru-RU" sz="1400" dirty="0"/>
              <a:t>и </a:t>
            </a:r>
            <a:r>
              <a:rPr lang="ru-RU" altLang="ru-RU" sz="1400" dirty="0" smtClean="0"/>
              <a:t>методологии;</a:t>
            </a:r>
          </a:p>
          <a:p>
            <a:pPr>
              <a:defRPr/>
            </a:pPr>
            <a:endParaRPr lang="ru-RU" altLang="ru-RU" sz="1400" dirty="0" smtClean="0"/>
          </a:p>
          <a:p>
            <a:pPr>
              <a:defRPr/>
            </a:pPr>
            <a:endParaRPr lang="ru-RU" altLang="ru-RU" sz="1400" dirty="0"/>
          </a:p>
          <a:p>
            <a:pPr>
              <a:defRPr/>
            </a:pP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Сокращение издержек </a:t>
            </a:r>
            <a:r>
              <a:rPr lang="ru-RU" altLang="ru-RU" sz="1400" dirty="0" smtClean="0"/>
              <a:t>на реализацию функции.</a:t>
            </a:r>
            <a:endParaRPr lang="en-US" alt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94902" y="2362495"/>
            <a:ext cx="340439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Надежность </a:t>
            </a:r>
            <a:r>
              <a:rPr lang="ru-RU" altLang="ru-RU" sz="1400" dirty="0" smtClean="0"/>
              <a:t>работы центров обработки данных;</a:t>
            </a:r>
          </a:p>
          <a:p>
            <a:pPr>
              <a:defRPr/>
            </a:pPr>
            <a:endParaRPr lang="ru-RU" altLang="ru-RU" sz="1400" dirty="0" smtClean="0"/>
          </a:p>
          <a:p>
            <a:pPr>
              <a:defRPr/>
            </a:pP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</a:t>
            </a:r>
            <a:r>
              <a:rPr lang="ru-RU" altLang="ru-RU" sz="1400" dirty="0" smtClean="0"/>
              <a:t> каналов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связи</a:t>
            </a:r>
            <a:r>
              <a:rPr lang="ru-RU" altLang="ru-RU" sz="1400" dirty="0" smtClean="0"/>
              <a:t> и </a:t>
            </a:r>
            <a:r>
              <a:rPr lang="ru-RU" alt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безопасность;</a:t>
            </a:r>
          </a:p>
          <a:p>
            <a:pPr>
              <a:defRPr/>
            </a:pPr>
            <a:endParaRPr lang="ru-RU" altLang="ru-RU" sz="1400" dirty="0" smtClean="0"/>
          </a:p>
          <a:p>
            <a:pPr>
              <a:defRPr/>
            </a:pPr>
            <a:r>
              <a:rPr lang="ru-RU" alt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Автоматизация</a:t>
            </a:r>
            <a:r>
              <a:rPr lang="ru-RU" altLang="ru-RU" sz="1400" dirty="0" smtClean="0"/>
              <a:t> бизнес-процессов;</a:t>
            </a:r>
          </a:p>
          <a:p>
            <a:pPr>
              <a:defRPr/>
            </a:pPr>
            <a:endParaRPr lang="ru-RU" altLang="ru-RU" sz="1400" dirty="0" smtClean="0"/>
          </a:p>
          <a:p>
            <a:pPr>
              <a:defRPr/>
            </a:pPr>
            <a:r>
              <a:rPr lang="ru-RU" altLang="ru-RU" sz="1400" dirty="0" smtClean="0"/>
              <a:t>Организационная </a:t>
            </a:r>
            <a:r>
              <a:rPr lang="ru-RU" alt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дисциплина</a:t>
            </a:r>
            <a:r>
              <a:rPr lang="ru-RU" altLang="ru-RU" sz="1400" dirty="0" smtClean="0"/>
              <a:t> пользователей.</a:t>
            </a:r>
            <a:endParaRPr lang="en-US" altLang="ru-RU" sz="1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31937" y="2196022"/>
            <a:ext cx="25012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593607" y="2185940"/>
            <a:ext cx="25012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625" y="1592190"/>
            <a:ext cx="540000" cy="540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07" y="1623884"/>
            <a:ext cx="540000" cy="540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052475" y="1677143"/>
            <a:ext cx="133690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cap="all" dirty="0" smtClean="0"/>
              <a:t>Эффекты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00117" y="1716912"/>
            <a:ext cx="171110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cap="all" dirty="0" smtClean="0"/>
              <a:t>требования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67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D0027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D0027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8887</TotalTime>
  <Words>456</Words>
  <Application>Microsoft Office PowerPoint</Application>
  <PresentationFormat>Экран (16:9)</PresentationFormat>
  <Paragraphs>146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1_Тема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Единство основ учетной политики  государственных финансов - принцип государственного  регулирования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Test Tester</dc:creator>
  <cp:lastModifiedBy>Дубовик Антон Викторович</cp:lastModifiedBy>
  <cp:revision>146</cp:revision>
  <dcterms:created xsi:type="dcterms:W3CDTF">2016-08-04T08:29:27Z</dcterms:created>
  <dcterms:modified xsi:type="dcterms:W3CDTF">2018-09-06T04:46:04Z</dcterms:modified>
</cp:coreProperties>
</file>