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8" r:id="rId2"/>
    <p:sldId id="400" r:id="rId3"/>
    <p:sldId id="402" r:id="rId4"/>
    <p:sldId id="399" r:id="rId5"/>
    <p:sldId id="403" r:id="rId6"/>
    <p:sldId id="394" r:id="rId7"/>
    <p:sldId id="404" r:id="rId8"/>
    <p:sldId id="405" r:id="rId9"/>
    <p:sldId id="395" r:id="rId10"/>
  </p:sldIdLst>
  <p:sldSz cx="12192000" cy="6858000"/>
  <p:notesSz cx="6645275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DFF"/>
    <a:srgbClr val="C3571B"/>
    <a:srgbClr val="EAF2FA"/>
    <a:srgbClr val="F2F7FC"/>
    <a:srgbClr val="932507"/>
    <a:srgbClr val="F9F9F9"/>
    <a:srgbClr val="3968BD"/>
    <a:srgbClr val="E2834E"/>
    <a:srgbClr val="81BB59"/>
    <a:srgbClr val="3C6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4" autoAdjust="0"/>
    <p:restoredTop sz="97703" autoAdjust="0"/>
  </p:normalViewPr>
  <p:slideViewPr>
    <p:cSldViewPr snapToGrid="0">
      <p:cViewPr>
        <p:scale>
          <a:sx n="90" d="100"/>
          <a:sy n="90" d="100"/>
        </p:scale>
        <p:origin x="-73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43" cy="48933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380" y="0"/>
            <a:ext cx="2880343" cy="48933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28.08.2017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6" tIns="44888" rIns="89776" bIns="448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217" y="4643244"/>
            <a:ext cx="5316841" cy="4399356"/>
          </a:xfrm>
          <a:prstGeom prst="rect">
            <a:avLst/>
          </a:prstGeom>
        </p:spPr>
        <p:txBody>
          <a:bodyPr vert="horz" lIns="89776" tIns="44888" rIns="89776" bIns="448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4925"/>
            <a:ext cx="2880343" cy="48933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380" y="9284925"/>
            <a:ext cx="2880343" cy="48933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3165B-BD5B-4DFE-BE53-0A43CECF5616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24EEB-EE45-4B9D-B7FA-4E8D2D818271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A2946-D9E2-48B0-979D-6133087AAFAE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5860-ED6A-4B4D-A6AC-82ED2339BB4D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EF301-6DB6-4C03-9E63-95D911322DC0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D1F64-8AC6-4721-B1CF-01BCEDA1E08A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76C4-3B83-4F14-9D97-DA389D161316}" type="datetime1">
              <a:rPr lang="ru-RU" smtClean="0"/>
              <a:t>28.08.2017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73CDC-49BE-4CDC-8E7F-A2BDB9E8F90D}" type="datetime1">
              <a:rPr lang="ru-RU" smtClean="0"/>
              <a:t>28.08.2017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EF767-32D4-461B-AB58-91E2FFE1A5C3}" type="datetime1">
              <a:rPr lang="ru-RU" smtClean="0"/>
              <a:t>28.08.2017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500E8-99E7-4BC0-A76A-5005D3F4D400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6C65-6306-4D8D-9E42-4FCB2BC9CBCF}" type="datetime1">
              <a:rPr lang="ru-RU" smtClean="0"/>
              <a:t>28.08.2017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7F0C34-3CDE-4B2E-8231-A59874AA760E}" type="datetime1">
              <a:rPr lang="ru-RU" smtClean="0"/>
              <a:t>28.08.2017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86455" y="2599112"/>
            <a:ext cx="7724420" cy="93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ВОПРОСЫ КАЗНАЧЕЙСКОГО СОПРОВОЖДЕНИЯ СРЕДСТВ</a:t>
            </a:r>
            <a:endParaRPr lang="ru-RU" sz="2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25677" y="5440486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endParaRPr lang="ru-RU" sz="14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86651" y="5582832"/>
            <a:ext cx="4705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казначейского сопровождения средств Управления казначейского сопровождения Федерального казначейства – О.В. Харитонова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3849" y="323850"/>
            <a:ext cx="7581901" cy="762000"/>
          </a:xfrm>
        </p:spPr>
        <p:txBody>
          <a:bodyPr/>
          <a:lstStyle/>
          <a:p>
            <a:pPr algn="ctr"/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СРЕДСТВ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087100" y="6318252"/>
            <a:ext cx="923924" cy="365125"/>
          </a:xfrm>
        </p:spPr>
        <p:txBody>
          <a:bodyPr/>
          <a:lstStyle/>
          <a:p>
            <a:pPr>
              <a:defRPr/>
            </a:pPr>
            <a:fld id="{1A22171C-80CF-4EB9-A959-3CDAA13E4B7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361952" y="4143376"/>
            <a:ext cx="3676650" cy="16383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Санкционирование: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аналогичном Порядку санкционирования расходов юридических лиц, источником финансового обеспечения которых являются средства, предоставленные из федерального бюджета на основании статьи 5 ФЗ «О федеральном бюджете на 2015 год..», утвержденному приказом Минфина России 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16 февраля 2015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23н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4308475" y="4143376"/>
            <a:ext cx="3787775" cy="16383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Санкционирование: 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аналогичном Порядку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ТОФК санкционирования операций при казначейском сопровождении государственных контрактов, договоров (соглашений), а также контрактов, договоров, соглашений, заключенных в рамках их исполнения,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утвержденному </a:t>
            </a:r>
            <a:endParaRPr lang="ru-RU" sz="13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Минфина России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25 декабря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г. №  213н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8223249" y="4143376"/>
            <a:ext cx="3787775" cy="163830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Санкционирование: 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ТОФК санкционирования операций при казначейском сопровождении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в валюте Российской Федерации в случаях, предусмотренных Федеральным законом «О федеральном бюджете на 2017 год и плановые периоды 2018 и 2019 годов» ,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</a:p>
          <a:p>
            <a:pPr algn="ctr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Минфина России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 декабря 2016 </a:t>
            </a:r>
            <a:r>
              <a:rPr lang="ru-RU" sz="13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 </a:t>
            </a:r>
            <a:r>
              <a:rPr lang="ru-RU" sz="13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244н</a:t>
            </a:r>
            <a:endParaRPr lang="ru-RU" sz="13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61952" y="1571626"/>
            <a:ext cx="3676650" cy="171450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>
              <a:lnSpc>
                <a:spcPts val="1800"/>
              </a:lnSpc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контракты,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(соглашения) о предоставлении целевых средств,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2015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222751" y="1571627"/>
            <a:ext cx="3857624" cy="171449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>
              <a:lnSpc>
                <a:spcPts val="1800"/>
              </a:lnSpc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контракты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договора (соглашения) о предоставлении целевых средств,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заключенные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контракты (договора, соглашения), заключенные в рамках их исполнения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8223249" y="1571627"/>
            <a:ext cx="3683001" cy="171449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>
              <a:lnSpc>
                <a:spcPts val="1800"/>
              </a:lnSpc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контракты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договора (соглашения) о предоставлении целевых средств, контракты учреждений, заключенные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контракты (договора, соглашения), заключенные в рамках их исполнения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26" y="3490911"/>
            <a:ext cx="1407149" cy="51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826" y="3493293"/>
            <a:ext cx="1407149" cy="51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7211" y="3493293"/>
            <a:ext cx="1290301" cy="51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985" y="3493293"/>
            <a:ext cx="1290301" cy="51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63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71813" y="519113"/>
            <a:ext cx="9120187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9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идентификатор </a:t>
            </a:r>
            <a:r>
              <a:rPr lang="ru-RU" sz="19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государственного контракта, </a:t>
            </a:r>
            <a:r>
              <a:rPr lang="ru-RU" sz="19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КОНТРАКТА УЧРЕЖДЕНИЯ, соглашения</a:t>
            </a:r>
            <a:endParaRPr lang="ru-RU" sz="19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8650" y="2380145"/>
            <a:ext cx="2228850" cy="37513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государственного контракта, договора (соглашения) о предоставлении целевой субсидии* </a:t>
            </a:r>
          </a:p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обязательном порядке указывается:</a:t>
            </a:r>
          </a:p>
        </p:txBody>
      </p:sp>
      <p:sp>
        <p:nvSpPr>
          <p:cNvPr id="2" name="Стрелка вправо с вырезом 1"/>
          <p:cNvSpPr/>
          <p:nvPr/>
        </p:nvSpPr>
        <p:spPr>
          <a:xfrm>
            <a:off x="3195638" y="3492631"/>
            <a:ext cx="1776412" cy="1200150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5391151" y="2335316"/>
            <a:ext cx="6162676" cy="918318"/>
            <a:chOff x="51870" y="1612519"/>
            <a:chExt cx="4516009" cy="1303235"/>
          </a:xfrm>
          <a:solidFill>
            <a:schemeClr val="accent1">
              <a:lumMod val="75000"/>
            </a:schemeClr>
          </a:solidFill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51870" y="1612519"/>
              <a:ext cx="4516009" cy="130323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115489" y="1676138"/>
              <a:ext cx="4388771" cy="117599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контрактах (договорах), заключенных в рамках исполнения государственного контракта, контракта учреждения, соглашения о предоставлении целевой субсидии, через символ "/" перед номером контракта (договора)</a:t>
              </a:r>
            </a:p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Блок-схема: альтернативный процесс 2"/>
          <p:cNvSpPr/>
          <p:nvPr/>
        </p:nvSpPr>
        <p:spPr>
          <a:xfrm>
            <a:off x="1476376" y="1171574"/>
            <a:ext cx="10077450" cy="923925"/>
          </a:xfrm>
          <a:prstGeom prst="flowChartAlternateProcess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Федерального казначейства от 20 марта 2017 г. № 9н «Об утверждении порядка формирования идентификатора государственного контракта, контракта учреждения, соглашения при казначейском сопровождении средств в валюте Российской Федерации в случаях, предусмотренных Федеральным законом </a:t>
            </a:r>
            <a:b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федеральном бюджете на 2017 год и на плановый период 2018 и 2019 годов»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5391151" y="3323774"/>
            <a:ext cx="6162676" cy="870680"/>
            <a:chOff x="4657816" y="1590679"/>
            <a:chExt cx="2360744" cy="676275"/>
          </a:xfrm>
          <a:solidFill>
            <a:schemeClr val="accent1">
              <a:lumMod val="75000"/>
            </a:schemeClr>
          </a:solidFill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4657816" y="1590679"/>
              <a:ext cx="2360744" cy="676275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4721324" y="1679977"/>
              <a:ext cx="2233728" cy="5175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документах, подтверждающих возникновение денежного обязательства, через символ "/" перед номером документа (за исключением счета-фактуры);</a:t>
              </a:r>
              <a:endParaRPr lang="ru-RU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5391151" y="4257674"/>
            <a:ext cx="6162676" cy="1047751"/>
            <a:chOff x="7099479" y="1602997"/>
            <a:chExt cx="3298148" cy="134695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7099479" y="1602997"/>
              <a:ext cx="3298148" cy="13469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7165232" y="1668750"/>
              <a:ext cx="3166642" cy="12154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счете – фактуре в отдельном поле «Идентификатор государственного контракта, договора (соглашения)» (Федеральный закон от 3 апреля 2017 г., Постановление Правительства Российской Федерации от 25 мая 2017 г. </a:t>
              </a:r>
              <a:b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№ 625) </a:t>
              </a:r>
              <a:endParaRPr lang="ru-RU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391151" y="5139978"/>
            <a:ext cx="6238874" cy="1375122"/>
            <a:chOff x="7099479" y="1668750"/>
            <a:chExt cx="3298148" cy="1215450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7099479" y="1926847"/>
              <a:ext cx="3298148" cy="733425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7165232" y="1668750"/>
              <a:ext cx="3166642" cy="12154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реквизите «Код» платежного поручения (в случае перечисления платежей в бюджеты бюджетной системы Российской Федерации –  в реквизите «Назначение платежа»)</a:t>
              </a:r>
              <a:endParaRPr lang="ru-RU" sz="1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2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05176" y="228118"/>
            <a:ext cx="799209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СОПРОВОЖДЕНИЕ СРЕДСТВ </a:t>
            </a:r>
            <a:br>
              <a:rPr lang="ru-RU" alt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</a:br>
            <a:r>
              <a:rPr lang="ru-RU" alt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ФИНАНСОВО-ХОЗЯЙСТВЕННОЙ ДЕЯТЕЛЬНОСТИ </a:t>
            </a:r>
            <a:br>
              <a:rPr lang="ru-RU" alt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</a:br>
            <a:r>
              <a:rPr lang="ru-RU" alt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ОСОБЫХ ЭКОНОМИЧЕСКИХ ЗОН</a:t>
            </a:r>
            <a:endParaRPr lang="ru-RU" alt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8775" y="2800350"/>
            <a:ext cx="10390273" cy="857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расходов за счет средств финансово-хозяйственной деятельности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Минфина России от 28 декабря 2016 г. № 244н)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58776" y="1400176"/>
            <a:ext cx="10390273" cy="12573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Российской Федерации </a:t>
            </a:r>
          </a:p>
          <a:p>
            <a:pPr algn="ctr" eaLnBrk="1" hangingPunct="1"/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5 сентября 2016 г. № 1862-р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сентября 2016 г.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Федерального казначейства осуществляется казначейское сопровождение 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 - </a:t>
            </a: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хозяйственной деятельности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«Особые </a:t>
            </a:r>
            <a:r>
              <a:rPr lang="ru-RU" alt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зоны» и юридических лиц, созданных для управления особыми экономическими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зонами) </a:t>
            </a:r>
            <a:endParaRPr lang="ru-RU" alt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862" y="3773088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786" y="3746893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Блок-схема: альтернативный процесс 1"/>
          <p:cNvSpPr/>
          <p:nvPr/>
        </p:nvSpPr>
        <p:spPr>
          <a:xfrm>
            <a:off x="1058775" y="4118371"/>
            <a:ext cx="6742447" cy="1996676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исполнителях (соисполнителях) государственных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контрактов, контрактов учреждений, договоров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(соглашений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(код формы </a:t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ОКУД  0501116);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направлениях расходования целевых средств на __ год и на плановый период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и ___ годов (код формы по ОКУД  0501117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Платежные поручения;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 по которому возникло обязательство и документы, подтверждающие возникновение данного обязательства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8096250" y="4208859"/>
            <a:ext cx="3352798" cy="1906187"/>
          </a:xfrm>
          <a:prstGeom prst="flowChartAlternateProcess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Исключение:</a:t>
            </a:r>
          </a:p>
          <a:p>
            <a:pPr marL="285750" indent="-285750" algn="ctr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Размещение на депозиты и иные финансовые инструменты с последующим возвратом их на лицевые счета, включая средства, полученные от их размещения;</a:t>
            </a:r>
          </a:p>
          <a:p>
            <a:pPr marL="285750" indent="-285750" algn="ctr">
              <a:buFont typeface="Wingdings" pitchFamily="2" charset="2"/>
              <a:buChar char="v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Идентификатор не присваивается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0425" y="183416"/>
            <a:ext cx="8191498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 eaLnBrk="0" hangingPunct="0">
              <a:defRPr/>
            </a:pPr>
            <a:endParaRPr lang="ru-RU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lvl="1" algn="ctr" eaLnBrk="0" hangingPunct="0">
              <a:defRPr/>
            </a:pP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СОПРОВОЖДЕНИЕ СРЕДСТВ </a:t>
            </a:r>
            <a:b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</a:b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92865" y="1119342"/>
            <a:ext cx="3753293" cy="847681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Договора, заключенные с нерезидентом </a:t>
            </a:r>
            <a:b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4" name="Группа 5"/>
          <p:cNvGrpSpPr>
            <a:grpSpLocks/>
          </p:cNvGrpSpPr>
          <p:nvPr/>
        </p:nvGrpSpPr>
        <p:grpSpPr bwMode="auto">
          <a:xfrm>
            <a:off x="782099" y="2433688"/>
            <a:ext cx="4990101" cy="2305973"/>
            <a:chOff x="734751" y="2492369"/>
            <a:chExt cx="4989753" cy="202518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34751" y="2492369"/>
              <a:ext cx="4989753" cy="10190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платежное поручение;</a:t>
              </a:r>
            </a:p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контракт (договор);</a:t>
              </a:r>
            </a:p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документы, подтверждающие возникновение обязательства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34752" y="3870440"/>
              <a:ext cx="4989752" cy="6471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на расчетный счет юридического лица, открытый в уполномоченном банке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6587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146006" y="1119342"/>
            <a:ext cx="59531" cy="4640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646" y="2017667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288" y="3618166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173872" y="1119342"/>
            <a:ext cx="3792060" cy="847682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Договора, заключенные с резидентом </a:t>
            </a:r>
            <a:b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в условных единицах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5"/>
          <p:cNvGrpSpPr>
            <a:grpSpLocks/>
          </p:cNvGrpSpPr>
          <p:nvPr/>
        </p:nvGrpSpPr>
        <p:grpSpPr bwMode="auto">
          <a:xfrm>
            <a:off x="6753222" y="2433688"/>
            <a:ext cx="4695825" cy="3326039"/>
            <a:chOff x="874239" y="2480057"/>
            <a:chExt cx="4695497" cy="292104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874239" y="2480057"/>
              <a:ext cx="4695497" cy="101908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платежное поручение;</a:t>
              </a:r>
            </a:p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контракт (договор);</a:t>
              </a:r>
            </a:p>
            <a:p>
              <a:pPr marL="285750" indent="-285750" algn="just" eaLnBrk="1" hangingPunct="1">
                <a:lnSpc>
                  <a:spcPts val="1500"/>
                </a:lnSpc>
                <a:buFont typeface="Arial" pitchFamily="34" charset="0"/>
                <a:buChar char="•"/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документы, подтверждающие возникновение обязательства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74239" y="3915982"/>
              <a:ext cx="1923916" cy="14851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сумма авансового платежа на лицевой счет соисполнителя, открытый в ТОФК</a:t>
              </a:r>
              <a:endPara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271" y="2016499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9303487" y="4070925"/>
            <a:ext cx="2145559" cy="1688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за фактически поставленные товары, выполненные работы (оказанные услуги) на расчетный счет соисполнителя, открытый в кредитной организации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393" y="3663344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804" y="3663344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158949" y="5862925"/>
            <a:ext cx="9806984" cy="6548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осуществляется по курсу Центрального банка Российской Федерации на день предоставления документов или исходя из условий контракта (договора)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3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181102" y="2533428"/>
            <a:ext cx="10696574" cy="1181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Казначейскому сопровождению подлежат средства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юридическими лицами по концессионным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соглашениям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средств финансовой поддержки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предоставляемой в 2017 году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корпораций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реформированию жилищно-коммунального хозяйства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указанных проектов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1181102" y="3944472"/>
            <a:ext cx="10700772" cy="2403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endParaRPr lang="ru-RU" alt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Федерального казначейства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рамках расширенного казначейского сопровождения в части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контроля:</a:t>
            </a:r>
          </a:p>
          <a:p>
            <a:pPr algn="ctr">
              <a:defRPr/>
            </a:pP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непревышением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размеров долевого финансирования;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соответствием содержащейся в документах, подтверждающих возникновение денежных обязательств, информации о сроках и количестве поставки товаров (выполнения работ, оказания услуг) условиям концессионных соглашений;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 также проверку фактов поставки товаров (выполнения работ, оказания услуг) с использованием фото- и видеотехники</a:t>
            </a:r>
          </a:p>
          <a:p>
            <a:pPr algn="ctr" eaLnBrk="1" hangingPunct="1">
              <a:lnSpc>
                <a:spcPts val="1500"/>
              </a:lnSpc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90875" y="409576"/>
            <a:ext cx="806767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КАЗНАЧЕЙСКОЕ СОПРОВОЖДЕНИЕ </a:t>
            </a:r>
            <a:b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</a:b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КОНЦЕССИОННЫХ СОГЛАШЕНИЙ 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72600" y="63563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81102" y="1165594"/>
            <a:ext cx="10696574" cy="1228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Российской Федерации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 июля 2017 г. № 1644-р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2 августа 2017 г. органы Федерального казначейства осуществляют казначейское сопровождение средств, полученных юридическими лицами по концессионным соглашениям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которых реализуются проекты модернизации систем коммунальной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инфраструктуры)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6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412186" y="6356352"/>
            <a:ext cx="475013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76274" y="1590675"/>
            <a:ext cx="10639425" cy="4467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территориальных органах Федерального казначейства открываются лицевые счета для учета операций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неучастника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бюджетного процесса: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eaLnBrk="1" hangingPunct="1">
              <a:buFont typeface="Wingdings" pitchFamily="2" charset="2"/>
              <a:buChar char="v"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концессионерам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(для учета операций со средствами Фонда);</a:t>
            </a:r>
          </a:p>
          <a:p>
            <a:pPr marL="285750" indent="-285750" algn="just" eaLnBrk="1" hangingPunct="1">
              <a:buFont typeface="Wingdings" pitchFamily="2" charset="2"/>
              <a:buChar char="v"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(соисполнителям) по контрактам (договорам), заключенным в рамках исполнения концессионного соглашения (для учета операций со средствами авансовых платежей по указанным контрактам (договорам))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Концессионерам, находящимся на территории другого субъекта Российской Федерации лицевой счет открывается в территориальном органе Федерального казначейства по месту нахождения </a:t>
            </a:r>
            <a:r>
              <a:rPr lang="ru-RU" alt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концедента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algn="just" eaLnBrk="1" hangingPunct="1"/>
            <a:r>
              <a:rPr lang="ru-RU" alt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Исполнителям (соисполнителям) по контрактам (договорам), заключенным в рамках концессионных соглашений, находящимся на территории других субъектов Российской Федерации лицевые счета открываются в территориальном органе Федерального казначейства по месту нахождения концессионера.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00"/>
              </a:lnSpc>
            </a:pPr>
            <a:endParaRPr lang="ru-RU" alt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057921" y="4572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ЛИЦЕВЫХ СЧЕТОВ КОНЦЕССИОНЕРАМ И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ИСПОЛНИТЕЛЯМИ ПО КОНТРАКТАМ (ДОГОВОРАМ)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11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0425" y="183416"/>
            <a:ext cx="819149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 eaLnBrk="0" hangingPunct="0">
              <a:defRPr/>
            </a:pPr>
            <a:endParaRPr lang="ru-RU" sz="19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lvl="1" algn="ctr" eaLnBrk="0" hangingPunct="0"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ЛИЦЕВЫХ СЧЕТОВ</a:t>
            </a: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/>
            </a:r>
            <a:b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</a:b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7723" y="1482492"/>
            <a:ext cx="4924475" cy="1388298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Концессионер представляет документы для открытия лицевого счета в ТОФК по месту своего нахождения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4" name="Группа 5"/>
          <p:cNvGrpSpPr>
            <a:grpSpLocks/>
          </p:cNvGrpSpPr>
          <p:nvPr/>
        </p:nvGrpSpPr>
        <p:grpSpPr bwMode="auto">
          <a:xfrm>
            <a:off x="847723" y="3493871"/>
            <a:ext cx="5014939" cy="2424180"/>
            <a:chOff x="800370" y="2519289"/>
            <a:chExt cx="5014590" cy="21290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800370" y="2519289"/>
              <a:ext cx="4924133" cy="7658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ТОФК посредством ППО СУФД направляет документы в ТОФК по месту нахождения </a:t>
              </a:r>
              <a:r>
                <a:rPr lang="ru-RU" altLang="ru-RU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концедента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00370" y="3722887"/>
              <a:ext cx="5014590" cy="9254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ТОФК открывает лицевой счет концессионеру и посредством ППО СУФД направляет информацию от открытии лицевого счета в ТОФК по месту нахождения концессионера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6587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205536" y="1482492"/>
            <a:ext cx="29766" cy="4435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90" y="3013880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790" y="4412599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753221" y="1482491"/>
            <a:ext cx="4695825" cy="1388299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 по контракту (договору), заключенному в рамках концессионного соглашения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документы для открытия лицевого счета в ТОФК по месту своего нахождения</a:t>
            </a:r>
          </a:p>
        </p:txBody>
      </p:sp>
      <p:grpSp>
        <p:nvGrpSpPr>
          <p:cNvPr id="12" name="Группа 5"/>
          <p:cNvGrpSpPr>
            <a:grpSpLocks/>
          </p:cNvGrpSpPr>
          <p:nvPr/>
        </p:nvGrpSpPr>
        <p:grpSpPr bwMode="auto">
          <a:xfrm>
            <a:off x="6753222" y="3493871"/>
            <a:ext cx="4706784" cy="2424180"/>
            <a:chOff x="874239" y="2999013"/>
            <a:chExt cx="4706455" cy="2620973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885197" y="2999013"/>
              <a:ext cx="4695497" cy="94281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ТОФК посредством ППО СУФД направляет документы в ТОФК по месту нахождения 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концессионера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74239" y="4480741"/>
              <a:ext cx="4695497" cy="11392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ТОФК открывает лицевой счет </a:t>
              </a:r>
              <a:r>
                <a:rPr lang="ru-RU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исполнителю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и посредством ППО СУФД направляет информацию от открытии лицевого счета в ТОФК по месту нахождения </a:t>
              </a:r>
              <a:r>
                <a:rPr lang="ru-RU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исполнителя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7270" y="3013880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32" y="4412599"/>
            <a:ext cx="847725" cy="345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54906" y="1279525"/>
            <a:ext cx="10348913" cy="1244600"/>
          </a:xfrm>
          <a:prstGeom prst="rect">
            <a:avLst/>
          </a:prstGeom>
          <a:solidFill>
            <a:srgbClr val="EAF2FA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Концессионер представляет в территориальный орган Федерального казначейства: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Сведения о направлениях расходования целевых средств (код формы по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ОКУД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0501117);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Сведения об исполнителях (соисполнителях) государственных контрактов, договоров (соглашений) о предоставлении целевой субсидии (контрактов, договоров, соглашений) (код формы по ОКУД 0501127);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18"/>
          <p:cNvSpPr>
            <a:spLocks noChangeArrowheads="1"/>
          </p:cNvSpPr>
          <p:nvPr/>
        </p:nvSpPr>
        <p:spPr bwMode="auto">
          <a:xfrm>
            <a:off x="7180263" y="2776538"/>
            <a:ext cx="3760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Open Sans Condensed Light" charset="0"/>
                <a:ea typeface="Open Sans Condensed Light" charset="0"/>
                <a:cs typeface="Open Sans Condensed Light" charset="0"/>
              </a:rPr>
              <a:t>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62050" y="4404518"/>
            <a:ext cx="10348913" cy="1529557"/>
          </a:xfrm>
          <a:prstGeom prst="rect">
            <a:avLst/>
          </a:prstGeom>
          <a:ln/>
        </p:spPr>
        <p:style>
          <a:lnRef idx="1">
            <a:schemeClr val="accent5"/>
          </a:lnRef>
          <a:fillRef idx="1003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87438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Санкционирование расходов Концессионера с лицевого счета, открытого в ТОФК, за поставку товаров, выполнение работ, оказание услуг на основании документов, подтверждающих возникновение обязательства, подписанных до вступления в силу Распоряжения № 1644-р (до 2 августа 2017 г.) осуществляется без расширенного казначейского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сопровождения (на основании представленных документов, подтверждающих возникновение обязательства)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62050" y="2830513"/>
            <a:ext cx="10334626" cy="1327149"/>
          </a:xfrm>
          <a:prstGeom prst="rect">
            <a:avLst/>
          </a:prstGeom>
          <a:solidFill>
            <a:srgbClr val="EAF2FA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Для оплаты обязательств по концессионным соглашениям концессионер представляет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территориальный орган Федерального казначейства: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- платежные поручения на оплату обязательств по концессионным соглашениям;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- документы, подтверждающие возникновение указанных обязательств (счет, счет-фактура, накладная, акт выполненных работ (оказанных услуг) и т.д.)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5624" y="441960"/>
            <a:ext cx="85724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САНКЦИОНИРОВАНИЕ ОПЕРАЦИЙ ПРИ КАЗНАЧЕЙСКОМ СОПРОВОЖДЕНИИ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КОНЦЕССИОННЫХ СОГЛАШЕНИЙ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7540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71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22659</TotalTime>
  <Words>1048</Words>
  <Application>Microsoft Office PowerPoint</Application>
  <PresentationFormat>Произвольный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КАЗНАЧЕЙСКОЕ СОПРОВОЖДЕНИЕ СРЕДСТВ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997</cp:revision>
  <cp:lastPrinted>2017-08-28T13:12:12Z</cp:lastPrinted>
  <dcterms:created xsi:type="dcterms:W3CDTF">2015-03-03T16:27:21Z</dcterms:created>
  <dcterms:modified xsi:type="dcterms:W3CDTF">2017-08-28T13:12:16Z</dcterms:modified>
</cp:coreProperties>
</file>