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31"/>
  </p:notesMasterIdLst>
  <p:sldIdLst>
    <p:sldId id="354" r:id="rId2"/>
    <p:sldId id="406" r:id="rId3"/>
    <p:sldId id="415" r:id="rId4"/>
    <p:sldId id="392" r:id="rId5"/>
    <p:sldId id="334" r:id="rId6"/>
    <p:sldId id="263" r:id="rId7"/>
    <p:sldId id="416" r:id="rId8"/>
    <p:sldId id="419" r:id="rId9"/>
    <p:sldId id="417" r:id="rId10"/>
    <p:sldId id="421" r:id="rId11"/>
    <p:sldId id="422" r:id="rId12"/>
    <p:sldId id="420" r:id="rId13"/>
    <p:sldId id="418" r:id="rId14"/>
    <p:sldId id="424" r:id="rId15"/>
    <p:sldId id="423" r:id="rId16"/>
    <p:sldId id="425" r:id="rId17"/>
    <p:sldId id="426" r:id="rId18"/>
    <p:sldId id="427" r:id="rId19"/>
    <p:sldId id="391" r:id="rId20"/>
    <p:sldId id="436" r:id="rId21"/>
    <p:sldId id="437" r:id="rId22"/>
    <p:sldId id="429" r:id="rId23"/>
    <p:sldId id="430" r:id="rId24"/>
    <p:sldId id="428" r:id="rId25"/>
    <p:sldId id="438" r:id="rId26"/>
    <p:sldId id="432" r:id="rId27"/>
    <p:sldId id="433" r:id="rId28"/>
    <p:sldId id="434" r:id="rId29"/>
    <p:sldId id="386" r:id="rId30"/>
  </p:sldIdLst>
  <p:sldSz cx="9144000" cy="5143500" type="screen16x9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9900"/>
    <a:srgbClr val="9933FF"/>
    <a:srgbClr val="FFCC00"/>
    <a:srgbClr val="99FF66"/>
    <a:srgbClr val="33CCCC"/>
    <a:srgbClr val="00CC00"/>
    <a:srgbClr val="996633"/>
    <a:srgbClr val="CC9900"/>
    <a:srgbClr val="99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202B0CA-FC54-4496-8BCA-5EF66A818D29}" styleName="Темный стиль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4995" autoAdjust="0"/>
    <p:restoredTop sz="90919" autoAdjust="0"/>
  </p:normalViewPr>
  <p:slideViewPr>
    <p:cSldViewPr>
      <p:cViewPr varScale="1">
        <p:scale>
          <a:sx n="123" d="100"/>
          <a:sy n="123" d="100"/>
        </p:scale>
        <p:origin x="-576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5660" cy="496332"/>
          </a:xfrm>
          <a:prstGeom prst="rect">
            <a:avLst/>
          </a:prstGeom>
        </p:spPr>
        <p:txBody>
          <a:bodyPr vert="horz" lIns="92184" tIns="46092" rIns="92184" bIns="46092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2"/>
            <a:ext cx="2945660" cy="496332"/>
          </a:xfrm>
          <a:prstGeom prst="rect">
            <a:avLst/>
          </a:prstGeom>
        </p:spPr>
        <p:txBody>
          <a:bodyPr vert="horz" lIns="92184" tIns="46092" rIns="92184" bIns="46092" rtlCol="0"/>
          <a:lstStyle>
            <a:lvl1pPr algn="r">
              <a:defRPr sz="1200"/>
            </a:lvl1pPr>
          </a:lstStyle>
          <a:p>
            <a:fld id="{03104639-9567-4D27-8384-FBABD698A099}" type="datetimeFigureOut">
              <a:rPr lang="ru-RU" smtClean="0"/>
              <a:pPr/>
              <a:t>22.05.2017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8287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84" tIns="46092" rIns="92184" bIns="46092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2184" tIns="46092" rIns="92184" bIns="46092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5"/>
            <a:ext cx="2945660" cy="496332"/>
          </a:xfrm>
          <a:prstGeom prst="rect">
            <a:avLst/>
          </a:prstGeom>
        </p:spPr>
        <p:txBody>
          <a:bodyPr vert="horz" lIns="92184" tIns="46092" rIns="92184" bIns="46092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28585"/>
            <a:ext cx="2945660" cy="496332"/>
          </a:xfrm>
          <a:prstGeom prst="rect">
            <a:avLst/>
          </a:prstGeom>
        </p:spPr>
        <p:txBody>
          <a:bodyPr vert="horz" lIns="92184" tIns="46092" rIns="92184" bIns="46092" rtlCol="0" anchor="b"/>
          <a:lstStyle>
            <a:lvl1pPr algn="r">
              <a:defRPr sz="1200"/>
            </a:lvl1pPr>
          </a:lstStyle>
          <a:p>
            <a:fld id="{F2EDE3B0-13EC-46F1-BD78-8AB43E4458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3039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DE3B0-13EC-46F1-BD78-8AB43E445823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95726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DE3B0-13EC-46F1-BD78-8AB43E445823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69946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51909-458B-4706-ADEF-C30EDAA9F5F9}" type="datetime1">
              <a:rPr lang="ru-RU" smtClean="0"/>
              <a:pPr/>
              <a:t>22.05.2017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DF384-5503-45FE-8199-8316FE630210}" type="datetime1">
              <a:rPr lang="ru-RU" smtClean="0"/>
              <a:pPr/>
              <a:t>22.05.2017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442B5-A4AE-429A-8F80-47DD42024F20}" type="datetime1">
              <a:rPr lang="ru-RU" smtClean="0"/>
              <a:pPr/>
              <a:t>22.05.2017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9E6F3-55D2-498F-B110-BBC9FFF23B82}" type="datetime1">
              <a:rPr lang="ru-RU" smtClean="0"/>
              <a:pPr/>
              <a:t>22.05.2017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9ACFF-046E-47E7-A418-B1A68065C055}" type="datetime1">
              <a:rPr lang="ru-RU" smtClean="0"/>
              <a:pPr/>
              <a:t>22.05.2017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67457-F686-4CB7-91F7-0F0EABDC9289}" type="datetime1">
              <a:rPr lang="ru-RU" smtClean="0"/>
              <a:pPr/>
              <a:t>22.05.2017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DD54C-0D09-48DF-A8D6-492893FF8516}" type="datetime1">
              <a:rPr lang="ru-RU" smtClean="0"/>
              <a:pPr/>
              <a:t>22.05.2017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10386-D630-4DB2-ABA0-18E02FC5B827}" type="datetime1">
              <a:rPr lang="ru-RU" smtClean="0"/>
              <a:pPr/>
              <a:t>22.05.2017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F766B-93A3-45E9-9F40-CE4AD3E93365}" type="datetime1">
              <a:rPr lang="ru-RU" smtClean="0"/>
              <a:pPr/>
              <a:t>22.05.2017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4372A-EAE9-4B3B-87F7-4D45A4E77FFD}" type="datetime1">
              <a:rPr lang="ru-RU" smtClean="0"/>
              <a:pPr/>
              <a:t>22.05.2017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009A5-591E-4E1D-8B12-F8896F9FF0E6}" type="datetime1">
              <a:rPr lang="ru-RU" smtClean="0"/>
              <a:pPr/>
              <a:t>22.05.2017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CC5D94-16B8-4455-88C1-EED0311F1FBD}" type="datetime1">
              <a:rPr lang="ru-RU" smtClean="0"/>
              <a:pPr/>
              <a:t>22.05.2017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hyperlink" Target="consultantplus://offline/ref=1F2F839EC883A5762EE4E68F103D3B5494471C7CCB92B6782667BCF4E9D0D7319641A54E2459F139C7O8W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48.png"/><Relationship Id="rId18" Type="http://schemas.microsoft.com/office/2007/relationships/hdphoto" Target="../media/hdphoto11.wdp"/><Relationship Id="rId3" Type="http://schemas.openxmlformats.org/officeDocument/2006/relationships/image" Target="../media/image2.png"/><Relationship Id="rId21" Type="http://schemas.openxmlformats.org/officeDocument/2006/relationships/image" Target="../media/image52.png"/><Relationship Id="rId7" Type="http://schemas.microsoft.com/office/2007/relationships/hdphoto" Target="../media/hdphoto6.wdp"/><Relationship Id="rId12" Type="http://schemas.microsoft.com/office/2007/relationships/hdphoto" Target="../media/hdphoto8.wdp"/><Relationship Id="rId17" Type="http://schemas.openxmlformats.org/officeDocument/2006/relationships/image" Target="../media/image50.png"/><Relationship Id="rId2" Type="http://schemas.openxmlformats.org/officeDocument/2006/relationships/image" Target="../media/image42.png"/><Relationship Id="rId16" Type="http://schemas.microsoft.com/office/2007/relationships/hdphoto" Target="../media/hdphoto10.wdp"/><Relationship Id="rId20" Type="http://schemas.microsoft.com/office/2007/relationships/hdphoto" Target="../media/hdphoto12.wd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11" Type="http://schemas.openxmlformats.org/officeDocument/2006/relationships/image" Target="../media/image47.png"/><Relationship Id="rId5" Type="http://schemas.microsoft.com/office/2007/relationships/hdphoto" Target="../media/hdphoto5.wdp"/><Relationship Id="rId15" Type="http://schemas.openxmlformats.org/officeDocument/2006/relationships/image" Target="../media/image49.png"/><Relationship Id="rId23" Type="http://schemas.openxmlformats.org/officeDocument/2006/relationships/image" Target="../media/image53.png"/><Relationship Id="rId10" Type="http://schemas.microsoft.com/office/2007/relationships/hdphoto" Target="../media/hdphoto7.wdp"/><Relationship Id="rId19" Type="http://schemas.openxmlformats.org/officeDocument/2006/relationships/image" Target="../media/image51.png"/><Relationship Id="rId4" Type="http://schemas.openxmlformats.org/officeDocument/2006/relationships/image" Target="../media/image43.png"/><Relationship Id="rId9" Type="http://schemas.openxmlformats.org/officeDocument/2006/relationships/image" Target="../media/image46.png"/><Relationship Id="rId14" Type="http://schemas.microsoft.com/office/2007/relationships/hdphoto" Target="../media/hdphoto9.wdp"/><Relationship Id="rId22" Type="http://schemas.microsoft.com/office/2007/relationships/hdphoto" Target="../media/hdphoto13.wd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jpeg"/><Relationship Id="rId3" Type="http://schemas.openxmlformats.org/officeDocument/2006/relationships/image" Target="../media/image59.jpeg"/><Relationship Id="rId7" Type="http://schemas.openxmlformats.org/officeDocument/2006/relationships/image" Target="../media/image6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png"/><Relationship Id="rId5" Type="http://schemas.openxmlformats.org/officeDocument/2006/relationships/image" Target="../media/image61.jpeg"/><Relationship Id="rId4" Type="http://schemas.openxmlformats.org/officeDocument/2006/relationships/image" Target="../media/image60.png"/><Relationship Id="rId9" Type="http://schemas.openxmlformats.org/officeDocument/2006/relationships/image" Target="../media/image6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6.jpeg"/><Relationship Id="rId7" Type="http://schemas.openxmlformats.org/officeDocument/2006/relationships/image" Target="../media/image9.png"/><Relationship Id="rId12" Type="http://schemas.microsoft.com/office/2007/relationships/hdphoto" Target="../media/hdphoto4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1.png"/><Relationship Id="rId5" Type="http://schemas.openxmlformats.org/officeDocument/2006/relationships/image" Target="../media/image7.png"/><Relationship Id="rId10" Type="http://schemas.microsoft.com/office/2007/relationships/hdphoto" Target="../media/hdphoto3.wdp"/><Relationship Id="rId4" Type="http://schemas.openxmlformats.org/officeDocument/2006/relationships/image" Target="../media/image2.pn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14.12.2016\png\regnum_picture_14622953914577735_norma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 trans="15000" pressure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97193"/>
            <a:ext cx="3891285" cy="4333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4860033" y="4018734"/>
            <a:ext cx="4156701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500" dirty="0">
                <a:solidFill>
                  <a:srgbClr val="1C1C1C"/>
                </a:solidFill>
                <a:latin typeface="Open Sans Condensed Light" pitchFamily="34" charset="0"/>
                <a:cs typeface="Times New Roman" pitchFamily="18" charset="0"/>
              </a:rPr>
              <a:t>Руководитель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500" dirty="0" smtClean="0">
                <a:solidFill>
                  <a:srgbClr val="1C1C1C"/>
                </a:solidFill>
                <a:latin typeface="Open Sans Condensed Light" pitchFamily="34" charset="0"/>
                <a:cs typeface="Times New Roman" pitchFamily="18" charset="0"/>
              </a:rPr>
              <a:t>Управления Федерального казначейства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500" dirty="0" smtClean="0">
                <a:solidFill>
                  <a:srgbClr val="1C1C1C"/>
                </a:solidFill>
                <a:latin typeface="Open Sans Condensed Light" pitchFamily="34" charset="0"/>
                <a:cs typeface="Times New Roman" pitchFamily="18" charset="0"/>
              </a:rPr>
              <a:t>по Республике Татарстан</a:t>
            </a:r>
            <a:endParaRPr lang="ru-RU" altLang="ru-RU" sz="1500" dirty="0">
              <a:solidFill>
                <a:srgbClr val="1C1C1C"/>
              </a:solidFill>
              <a:latin typeface="Open Sans Condensed Light" pitchFamily="34" charset="0"/>
              <a:cs typeface="Times New Roman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500" dirty="0" smtClean="0">
                <a:solidFill>
                  <a:srgbClr val="1C1C1C"/>
                </a:solidFill>
                <a:latin typeface="Open Sans Condensed Light" pitchFamily="34" charset="0"/>
                <a:cs typeface="Times New Roman" pitchFamily="18" charset="0"/>
              </a:rPr>
              <a:t>Р.Х. Нуриахметов</a:t>
            </a:r>
            <a:endParaRPr lang="ru-RU" altLang="ru-RU" sz="1500" dirty="0">
              <a:solidFill>
                <a:srgbClr val="1C1C1C"/>
              </a:solidFill>
              <a:latin typeface="Open Sans Condensed Light" pitchFamily="34" charset="0"/>
              <a:cs typeface="Times New Roman" pitchFamily="18" charset="0"/>
            </a:endParaRPr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28308" y="2463739"/>
            <a:ext cx="89884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00" b="1" dirty="0" smtClean="0">
                <a:solidFill>
                  <a:srgbClr val="1468A4"/>
                </a:solidFill>
                <a:latin typeface="Open Sans Condensed" pitchFamily="34" charset="0"/>
                <a:cs typeface="Times New Roman" pitchFamily="18" charset="0"/>
              </a:rPr>
              <a:t>ВОПРОСЫ КАЗНАЧЕЙСКОГО СОПРОВОЖДЕНИЯ ГОСУДАРСТВЕННЫХ КОНТРАКТОВ, ДОГОВОРОВ (СОГЛАШЕНИЙ)</a:t>
            </a:r>
            <a:endParaRPr lang="ru-RU" altLang="ru-RU" sz="2000" b="1" dirty="0">
              <a:solidFill>
                <a:srgbClr val="1468A4"/>
              </a:solidFill>
              <a:latin typeface="Open Sans Condensed" pitchFamily="34" charset="0"/>
              <a:cs typeface="Times New Roman" pitchFamily="18" charset="0"/>
            </a:endParaRPr>
          </a:p>
        </p:txBody>
      </p:sp>
      <p:pic>
        <p:nvPicPr>
          <p:cNvPr id="11" name="Picture 2" descr="C:\казна\общий архив\герб ФК\орел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84597"/>
            <a:ext cx="468052" cy="486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899592" y="523151"/>
            <a:ext cx="1440160" cy="0"/>
          </a:xfrm>
          <a:prstGeom prst="line">
            <a:avLst/>
          </a:prstGeom>
          <a:ln w="2222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818290" y="184597"/>
            <a:ext cx="622311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1200" b="1" dirty="0" smtClean="0">
                <a:latin typeface="Open Sans Condensed" pitchFamily="34" charset="0"/>
                <a:cs typeface="Times New Roman" pitchFamily="18" charset="0"/>
              </a:rPr>
              <a:t>УПРАВЛЕНИЕ ФЕДЕРАЛЬНОГО КАЗНАЧЕЙСТВА ПО РЕСПУБЛИКЕ ТАТАРСТАН</a:t>
            </a:r>
            <a:r>
              <a:rPr lang="ru-RU" altLang="ru-RU" sz="1600" b="1" dirty="0" smtClean="0">
                <a:latin typeface="Open Sans Condensed" pitchFamily="34" charset="0"/>
                <a:cs typeface="Times New Roman" pitchFamily="18" charset="0"/>
              </a:rPr>
              <a:t> </a:t>
            </a:r>
            <a:endParaRPr lang="ru-RU" sz="16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818345" y="473766"/>
            <a:ext cx="211468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ru-RU" sz="1600" dirty="0" smtClean="0">
                <a:solidFill>
                  <a:srgbClr val="1C1C1C"/>
                </a:solidFill>
                <a:latin typeface="Open Sans Condensed Light" pitchFamily="34" charset="0"/>
                <a:cs typeface="Times New Roman" pitchFamily="18" charset="0"/>
              </a:rPr>
              <a:t>tatarstan.roskazna.ru</a:t>
            </a:r>
            <a:endParaRPr lang="ru-RU" sz="1600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4699384" y="3939902"/>
            <a:ext cx="3071834" cy="1588"/>
          </a:xfrm>
          <a:prstGeom prst="line">
            <a:avLst/>
          </a:prstGeom>
          <a:ln w="9525">
            <a:gradFill flip="none" rotWithShape="1">
              <a:gsLst>
                <a:gs pos="77000">
                  <a:srgbClr val="FFCC00"/>
                </a:gs>
                <a:gs pos="100000">
                  <a:schemeClr val="bg1"/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5700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KrasnovRY\Рабочий стол\стикеры для презентаций\20160908195817_Sign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513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омер слайда 3"/>
          <p:cNvSpPr txBox="1">
            <a:spLocks noGrp="1"/>
          </p:cNvSpPr>
          <p:nvPr/>
        </p:nvSpPr>
        <p:spPr bwMode="auto">
          <a:xfrm>
            <a:off x="8861425" y="4939849"/>
            <a:ext cx="282575" cy="200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>
              <a:defRPr/>
            </a:pPr>
            <a:fld id="{A98ED281-1EC3-461D-93DF-A89E91540868}" type="slidenum">
              <a:rPr lang="en-US" sz="12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  <a:sym typeface="Lucida Grande"/>
              </a:rPr>
              <a:pPr algn="r">
                <a:defRPr/>
              </a:pPr>
              <a:t>10</a:t>
            </a:fld>
            <a:endParaRPr lang="en-US" sz="1200" b="1" dirty="0">
              <a:solidFill>
                <a:schemeClr val="bg1"/>
              </a:solidFill>
              <a:latin typeface="Arial" pitchFamily="34" charset="0"/>
              <a:ea typeface="ＭＳ Ｐゴシック" pitchFamily="34" charset="-128"/>
              <a:cs typeface="Arial" pitchFamily="34" charset="0"/>
              <a:sym typeface="Lucida Grande"/>
            </a:endParaRPr>
          </a:p>
        </p:txBody>
      </p:sp>
      <p:cxnSp>
        <p:nvCxnSpPr>
          <p:cNvPr id="39" name="Прямая соединительная линия 38"/>
          <p:cNvCxnSpPr/>
          <p:nvPr/>
        </p:nvCxnSpPr>
        <p:spPr>
          <a:xfrm>
            <a:off x="683568" y="514866"/>
            <a:ext cx="1394874" cy="0"/>
          </a:xfrm>
          <a:prstGeom prst="line">
            <a:avLst/>
          </a:prstGeom>
          <a:ln w="2222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/>
          <p:cNvSpPr/>
          <p:nvPr/>
        </p:nvSpPr>
        <p:spPr>
          <a:xfrm>
            <a:off x="562060" y="64235"/>
            <a:ext cx="366158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1100" b="1" dirty="0" smtClean="0">
                <a:solidFill>
                  <a:schemeClr val="bg1"/>
                </a:solidFill>
                <a:latin typeface="Open Sans Condensed" pitchFamily="34" charset="0"/>
                <a:cs typeface="Times New Roman" pitchFamily="18" charset="0"/>
              </a:rPr>
              <a:t>УПРАВЛЕНИЕ ФЕДЕРАЛЬНОГО КАЗНАЧЕЙСТВА </a:t>
            </a:r>
            <a:endParaRPr lang="en-US" altLang="ru-RU" sz="1100" b="1" dirty="0" smtClean="0">
              <a:solidFill>
                <a:schemeClr val="bg1"/>
              </a:solidFill>
              <a:latin typeface="Open Sans Condensed" pitchFamily="34" charset="0"/>
              <a:cs typeface="Times New Roman" pitchFamily="18" charset="0"/>
            </a:endParaRPr>
          </a:p>
          <a:p>
            <a:r>
              <a:rPr lang="ru-RU" altLang="ru-RU" sz="1100" b="1" dirty="0" smtClean="0">
                <a:solidFill>
                  <a:schemeClr val="bg1"/>
                </a:solidFill>
                <a:latin typeface="Open Sans Condensed" pitchFamily="34" charset="0"/>
                <a:cs typeface="Times New Roman" pitchFamily="18" charset="0"/>
              </a:rPr>
              <a:t>ПО РЕСПУБЛИКЕ ТАТАРСТАН </a:t>
            </a:r>
            <a:endParaRPr lang="ru-RU" sz="1100" dirty="0">
              <a:solidFill>
                <a:schemeClr val="bg1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568082" y="456650"/>
            <a:ext cx="18646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ru-RU" sz="1400" dirty="0" smtClean="0">
                <a:solidFill>
                  <a:schemeClr val="bg1"/>
                </a:solidFill>
                <a:latin typeface="Open Sans Condensed Light" pitchFamily="34" charset="0"/>
                <a:cs typeface="Times New Roman" pitchFamily="18" charset="0"/>
              </a:rPr>
              <a:t>tatarstan.roskazna.ru</a:t>
            </a:r>
            <a:endParaRPr lang="ru-RU" sz="1400" dirty="0">
              <a:solidFill>
                <a:schemeClr val="bg1"/>
              </a:solidFill>
            </a:endParaRPr>
          </a:p>
        </p:txBody>
      </p:sp>
      <p:pic>
        <p:nvPicPr>
          <p:cNvPr id="43" name="Picture 2" descr="C:\казна\общий архив\герб ФК\орел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616" y="136824"/>
            <a:ext cx="409444" cy="378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196180" y="2569937"/>
            <a:ext cx="8806532" cy="2076945"/>
          </a:xfrm>
          <a:prstGeom prst="rect">
            <a:avLst/>
          </a:prstGeom>
          <a:solidFill>
            <a:schemeClr val="bg1">
              <a:lumMod val="85000"/>
              <a:alpha val="61000"/>
            </a:schemeClr>
          </a:solidFill>
          <a:ln>
            <a:solidFill>
              <a:schemeClr val="tx2">
                <a:lumMod val="20000"/>
                <a:lumOff val="8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51520" y="2643758"/>
            <a:ext cx="824711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Расширить перечень документов, необходимых для проверки:</a:t>
            </a:r>
            <a:endParaRPr lang="ru-RU" i="1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ru-RU" i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титульный список;</a:t>
            </a:r>
          </a:p>
          <a:p>
            <a:pPr marL="285750" indent="-285750">
              <a:buFontTx/>
              <a:buChar char="-"/>
            </a:pPr>
            <a:r>
              <a:rPr lang="ru-RU" i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документы об утверждении проектной документации в соответствии с действующим законодательством;</a:t>
            </a:r>
          </a:p>
          <a:p>
            <a:pPr marL="285750" indent="-285750">
              <a:buFontTx/>
              <a:buChar char="-"/>
            </a:pPr>
            <a:r>
              <a:rPr lang="ru-RU" i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договор на осуществление строительного контроля;</a:t>
            </a:r>
          </a:p>
          <a:p>
            <a:pPr marL="285750" indent="-285750">
              <a:buFontTx/>
              <a:buChar char="-"/>
            </a:pPr>
            <a:r>
              <a:rPr lang="ru-RU" i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сводный сметный расчет стоимости строительства.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96180" y="2046717"/>
            <a:ext cx="24497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Предлагаем: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8022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KrasnovRY\Рабочий стол\стикеры для презентаций\dbddc206-7d59-4a1e-99fd-639ab86a1beb.jp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омер слайда 3"/>
          <p:cNvSpPr txBox="1">
            <a:spLocks noGrp="1"/>
          </p:cNvSpPr>
          <p:nvPr/>
        </p:nvSpPr>
        <p:spPr bwMode="auto">
          <a:xfrm>
            <a:off x="8861425" y="4939849"/>
            <a:ext cx="282575" cy="200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>
              <a:defRPr/>
            </a:pPr>
            <a:fld id="{A98ED281-1EC3-461D-93DF-A89E91540868}" type="slidenum">
              <a:rPr lang="en-US" sz="12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  <a:sym typeface="Lucida Grande"/>
              </a:rPr>
              <a:pPr algn="r">
                <a:defRPr/>
              </a:pPr>
              <a:t>11</a:t>
            </a:fld>
            <a:endParaRPr lang="en-US" sz="1200" b="1" dirty="0">
              <a:solidFill>
                <a:schemeClr val="bg1"/>
              </a:solidFill>
              <a:latin typeface="Arial" pitchFamily="34" charset="0"/>
              <a:ea typeface="ＭＳ Ｐゴシック" pitchFamily="34" charset="-128"/>
              <a:cs typeface="Arial" pitchFamily="34" charset="0"/>
              <a:sym typeface="Lucida Grande"/>
            </a:endParaRPr>
          </a:p>
        </p:txBody>
      </p:sp>
      <p:cxnSp>
        <p:nvCxnSpPr>
          <p:cNvPr id="39" name="Прямая соединительная линия 38"/>
          <p:cNvCxnSpPr/>
          <p:nvPr/>
        </p:nvCxnSpPr>
        <p:spPr>
          <a:xfrm>
            <a:off x="683568" y="514866"/>
            <a:ext cx="1394874" cy="0"/>
          </a:xfrm>
          <a:prstGeom prst="line">
            <a:avLst/>
          </a:prstGeom>
          <a:ln w="2222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/>
          <p:cNvSpPr/>
          <p:nvPr/>
        </p:nvSpPr>
        <p:spPr>
          <a:xfrm>
            <a:off x="562060" y="64235"/>
            <a:ext cx="366158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1100" b="1" dirty="0" smtClean="0">
                <a:latin typeface="Open Sans Condensed" pitchFamily="34" charset="0"/>
                <a:cs typeface="Times New Roman" pitchFamily="18" charset="0"/>
              </a:rPr>
              <a:t>УПРАВЛЕНИЕ ФЕДЕРАЛЬНОГО КАЗНАЧЕЙСТВА </a:t>
            </a:r>
            <a:endParaRPr lang="en-US" altLang="ru-RU" sz="1100" b="1" dirty="0" smtClean="0">
              <a:latin typeface="Open Sans Condensed" pitchFamily="34" charset="0"/>
              <a:cs typeface="Times New Roman" pitchFamily="18" charset="0"/>
            </a:endParaRPr>
          </a:p>
          <a:p>
            <a:r>
              <a:rPr lang="ru-RU" altLang="ru-RU" sz="1100" b="1" dirty="0" smtClean="0">
                <a:latin typeface="Open Sans Condensed" pitchFamily="34" charset="0"/>
                <a:cs typeface="Times New Roman" pitchFamily="18" charset="0"/>
              </a:rPr>
              <a:t>ПО РЕСПУБЛИКЕ ТАТАРСТАН </a:t>
            </a:r>
            <a:endParaRPr lang="ru-RU" sz="1100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568082" y="456650"/>
            <a:ext cx="18646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ru-RU" sz="1400" dirty="0" smtClean="0">
                <a:solidFill>
                  <a:srgbClr val="1C1C1C"/>
                </a:solidFill>
                <a:latin typeface="Open Sans Condensed Light" pitchFamily="34" charset="0"/>
                <a:cs typeface="Times New Roman" pitchFamily="18" charset="0"/>
              </a:rPr>
              <a:t>tatarstan.roskazna.ru</a:t>
            </a:r>
            <a:endParaRPr lang="ru-RU" sz="1400" dirty="0"/>
          </a:p>
        </p:txBody>
      </p:sp>
      <p:pic>
        <p:nvPicPr>
          <p:cNvPr id="43" name="Picture 2" descr="C:\казна\общий архив\герб ФК\орел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616" y="136824"/>
            <a:ext cx="409444" cy="378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112375" y="2283717"/>
            <a:ext cx="8620555" cy="2398653"/>
          </a:xfrm>
          <a:prstGeom prst="rect">
            <a:avLst/>
          </a:prstGeom>
          <a:solidFill>
            <a:schemeClr val="bg1">
              <a:lumMod val="85000"/>
              <a:alpha val="78000"/>
            </a:schemeClr>
          </a:solidFill>
          <a:ln>
            <a:solidFill>
              <a:schemeClr val="tx2">
                <a:lumMod val="20000"/>
                <a:lumOff val="8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12375" y="1707654"/>
            <a:ext cx="24497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Предлагаем: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70578" y="2571751"/>
            <a:ext cx="73478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Первый этап,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промежуточный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оплата по контракту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7020272" y="2222551"/>
            <a:ext cx="118173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5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85</a:t>
            </a:r>
            <a:r>
              <a:rPr lang="ru-RU" altLang="ru-RU" sz="2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ru-RU" altLang="ru-RU" sz="20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04804" y="3723878"/>
            <a:ext cx="85623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Второй этап,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окончательный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оплата оставшихся               контракта</a:t>
            </a:r>
            <a:endParaRPr lang="ru-RU" sz="2000" b="1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156176" y="3291830"/>
            <a:ext cx="125226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5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r>
              <a:rPr lang="ru-RU" altLang="ru-RU" sz="2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</a:t>
            </a:r>
            <a:endParaRPr lang="ru-RU" altLang="ru-RU" sz="20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8022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/>
      <p:bldP spid="13" grpId="0"/>
      <p:bldP spid="14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Documents and Settings\KrasnovRY\Рабочий стол\стикеры для презентаций\qoniSp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891" y="3631711"/>
            <a:ext cx="1189095" cy="1251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Documents and Settings\KrasnovRY\Рабочий стол\стикеры для презентаций\3adda1f6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4299" y="659741"/>
            <a:ext cx="1701982" cy="1697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омер слайда 3"/>
          <p:cNvSpPr txBox="1">
            <a:spLocks noGrp="1"/>
          </p:cNvSpPr>
          <p:nvPr/>
        </p:nvSpPr>
        <p:spPr bwMode="auto">
          <a:xfrm>
            <a:off x="8861425" y="4939849"/>
            <a:ext cx="282575" cy="200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>
              <a:defRPr/>
            </a:pPr>
            <a:fld id="{A98ED281-1EC3-461D-93DF-A89E91540868}" type="slidenum">
              <a:rPr lang="en-US" sz="1200" b="1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  <a:sym typeface="Lucida Grande"/>
              </a:rPr>
              <a:pPr algn="r">
                <a:defRPr/>
              </a:pPr>
              <a:t>12</a:t>
            </a:fld>
            <a:endParaRPr lang="en-US" sz="1200" b="1" dirty="0">
              <a:solidFill>
                <a:schemeClr val="tx2"/>
              </a:solidFill>
              <a:latin typeface="Arial" pitchFamily="34" charset="0"/>
              <a:ea typeface="ＭＳ Ｐゴシック" pitchFamily="34" charset="-128"/>
              <a:cs typeface="Arial" pitchFamily="34" charset="0"/>
              <a:sym typeface="Lucida Grande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6516216" y="42055"/>
            <a:ext cx="260737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Проверка на объектах</a:t>
            </a:r>
            <a:endParaRPr lang="ru-RU" sz="1600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9" name="Прямая соединительная линия 38"/>
          <p:cNvCxnSpPr/>
          <p:nvPr/>
        </p:nvCxnSpPr>
        <p:spPr>
          <a:xfrm>
            <a:off x="683568" y="514866"/>
            <a:ext cx="1394874" cy="0"/>
          </a:xfrm>
          <a:prstGeom prst="line">
            <a:avLst/>
          </a:prstGeom>
          <a:ln w="2222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/>
          <p:cNvSpPr/>
          <p:nvPr/>
        </p:nvSpPr>
        <p:spPr>
          <a:xfrm>
            <a:off x="562060" y="64235"/>
            <a:ext cx="366158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1100" b="1" dirty="0" smtClean="0">
                <a:latin typeface="Open Sans Condensed" pitchFamily="34" charset="0"/>
                <a:cs typeface="Times New Roman" pitchFamily="18" charset="0"/>
              </a:rPr>
              <a:t>УПРАВЛЕНИЕ ФЕДЕРАЛЬНОГО КАЗНАЧЕЙСТВА </a:t>
            </a:r>
            <a:endParaRPr lang="en-US" altLang="ru-RU" sz="1100" b="1" dirty="0" smtClean="0">
              <a:latin typeface="Open Sans Condensed" pitchFamily="34" charset="0"/>
              <a:cs typeface="Times New Roman" pitchFamily="18" charset="0"/>
            </a:endParaRPr>
          </a:p>
          <a:p>
            <a:r>
              <a:rPr lang="ru-RU" altLang="ru-RU" sz="1100" b="1" dirty="0" smtClean="0">
                <a:latin typeface="Open Sans Condensed" pitchFamily="34" charset="0"/>
                <a:cs typeface="Times New Roman" pitchFamily="18" charset="0"/>
              </a:rPr>
              <a:t>ПО РЕСПУБЛИКЕ ТАТАРСТАН </a:t>
            </a:r>
            <a:endParaRPr lang="ru-RU" sz="1100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568082" y="456650"/>
            <a:ext cx="18646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ru-RU" sz="1400" dirty="0" smtClean="0">
                <a:solidFill>
                  <a:srgbClr val="1C1C1C"/>
                </a:solidFill>
                <a:latin typeface="Open Sans Condensed Light" pitchFamily="34" charset="0"/>
                <a:cs typeface="Times New Roman" pitchFamily="18" charset="0"/>
              </a:rPr>
              <a:t>tatarstan.roskazna.ru</a:t>
            </a:r>
            <a:endParaRPr lang="ru-RU" sz="1400" dirty="0"/>
          </a:p>
        </p:txBody>
      </p:sp>
      <p:pic>
        <p:nvPicPr>
          <p:cNvPr id="43" name="Picture 2" descr="C:\казна\общий архив\герб ФК\орел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616" y="136824"/>
            <a:ext cx="409444" cy="378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трелка вправо 7"/>
          <p:cNvSpPr/>
          <p:nvPr/>
        </p:nvSpPr>
        <p:spPr>
          <a:xfrm>
            <a:off x="1691680" y="2066229"/>
            <a:ext cx="4571928" cy="581178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9" name="Picture 3" descr="C:\Documents and Settings\KrasnovRY\Рабочий стол\стикеры\meshok-dene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9" y="750244"/>
            <a:ext cx="1944216" cy="1897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Documents and Settings\KrasnovRY\Рабочий стол\стикеры\meshok-deneg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733" y="1667848"/>
            <a:ext cx="961301" cy="938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1846282" y="3903607"/>
            <a:ext cx="71287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выявление случаев завышения объемов и стоимости работ по сравнению с фактически выполненными </a:t>
            </a:r>
            <a:endParaRPr lang="ru-RU" sz="2000" b="1" dirty="0">
              <a:solidFill>
                <a:srgbClr val="FF0000"/>
              </a:solidFill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35496" y="3291830"/>
            <a:ext cx="7776864" cy="0"/>
          </a:xfrm>
          <a:prstGeom prst="line">
            <a:avLst/>
          </a:prstGeom>
          <a:ln w="9525">
            <a:gradFill flip="none" rotWithShape="1">
              <a:gsLst>
                <a:gs pos="77000">
                  <a:srgbClr val="FFCC00"/>
                </a:gs>
                <a:gs pos="100000">
                  <a:schemeClr val="bg1"/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8022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8" grpId="0" animBg="1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KrasnovRY\Рабочий стол\стикеры для презентаций\Dollarphotoclub_85340198-700x46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9363"/>
            <a:ext cx="9144001" cy="5152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7" name="Прямоугольник 106"/>
          <p:cNvSpPr/>
          <p:nvPr/>
        </p:nvSpPr>
        <p:spPr>
          <a:xfrm>
            <a:off x="-7325" y="-1"/>
            <a:ext cx="4230965" cy="764427"/>
          </a:xfrm>
          <a:prstGeom prst="rect">
            <a:avLst/>
          </a:prstGeom>
          <a:solidFill>
            <a:schemeClr val="bg1">
              <a:lumMod val="85000"/>
              <a:alpha val="78000"/>
            </a:schemeClr>
          </a:solidFill>
          <a:ln>
            <a:solidFill>
              <a:schemeClr val="tx2">
                <a:lumMod val="20000"/>
                <a:lumOff val="8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6" name="Прямоугольник 105"/>
          <p:cNvSpPr/>
          <p:nvPr/>
        </p:nvSpPr>
        <p:spPr>
          <a:xfrm>
            <a:off x="5835551" y="0"/>
            <a:ext cx="3308450" cy="764426"/>
          </a:xfrm>
          <a:prstGeom prst="rect">
            <a:avLst/>
          </a:prstGeom>
          <a:solidFill>
            <a:schemeClr val="bg1">
              <a:lumMod val="85000"/>
              <a:alpha val="78000"/>
            </a:schemeClr>
          </a:solidFill>
          <a:ln>
            <a:solidFill>
              <a:schemeClr val="tx2">
                <a:lumMod val="20000"/>
                <a:lumOff val="8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5" name="Прямоугольник 104"/>
          <p:cNvSpPr/>
          <p:nvPr/>
        </p:nvSpPr>
        <p:spPr>
          <a:xfrm>
            <a:off x="129111" y="3191819"/>
            <a:ext cx="8873601" cy="1748030"/>
          </a:xfrm>
          <a:prstGeom prst="rect">
            <a:avLst/>
          </a:prstGeom>
          <a:solidFill>
            <a:schemeClr val="bg1">
              <a:lumMod val="85000"/>
              <a:alpha val="78000"/>
            </a:schemeClr>
          </a:solidFill>
          <a:ln>
            <a:solidFill>
              <a:schemeClr val="tx2">
                <a:lumMod val="20000"/>
                <a:lumOff val="8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Номер слайда 3"/>
          <p:cNvSpPr txBox="1">
            <a:spLocks noGrp="1"/>
          </p:cNvSpPr>
          <p:nvPr/>
        </p:nvSpPr>
        <p:spPr bwMode="auto">
          <a:xfrm>
            <a:off x="8861425" y="4939849"/>
            <a:ext cx="282575" cy="200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>
              <a:defRPr/>
            </a:pPr>
            <a:fld id="{A98ED281-1EC3-461D-93DF-A89E91540868}" type="slidenum">
              <a:rPr lang="en-US" sz="12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  <a:sym typeface="Lucida Grande"/>
              </a:rPr>
              <a:pPr algn="r">
                <a:defRPr/>
              </a:pPr>
              <a:t>13</a:t>
            </a:fld>
            <a:endParaRPr lang="en-US" sz="1200" b="1" dirty="0">
              <a:solidFill>
                <a:schemeClr val="bg1"/>
              </a:solidFill>
              <a:latin typeface="Arial" pitchFamily="34" charset="0"/>
              <a:ea typeface="ＭＳ Ｐゴシック" pitchFamily="34" charset="-128"/>
              <a:cs typeface="Arial" pitchFamily="34" charset="0"/>
              <a:sym typeface="Lucida Grande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5796136" y="42055"/>
            <a:ext cx="332745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Необходимое условие </a:t>
            </a:r>
          </a:p>
          <a:p>
            <a:pPr algn="r"/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государственных контрактов</a:t>
            </a:r>
            <a:endParaRPr lang="ru-RU" sz="1600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9" name="Прямая соединительная линия 38"/>
          <p:cNvCxnSpPr/>
          <p:nvPr/>
        </p:nvCxnSpPr>
        <p:spPr>
          <a:xfrm>
            <a:off x="683568" y="514866"/>
            <a:ext cx="1394874" cy="0"/>
          </a:xfrm>
          <a:prstGeom prst="line">
            <a:avLst/>
          </a:prstGeom>
          <a:ln w="2222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/>
          <p:cNvSpPr/>
          <p:nvPr/>
        </p:nvSpPr>
        <p:spPr>
          <a:xfrm>
            <a:off x="562060" y="64235"/>
            <a:ext cx="366158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1100" b="1" dirty="0" smtClean="0">
                <a:latin typeface="Open Sans Condensed" pitchFamily="34" charset="0"/>
                <a:cs typeface="Times New Roman" pitchFamily="18" charset="0"/>
              </a:rPr>
              <a:t>УПРАВЛЕНИЕ ФЕДЕРАЛЬНОГО КАЗНАЧЕЙСТВА </a:t>
            </a:r>
            <a:endParaRPr lang="en-US" altLang="ru-RU" sz="1100" b="1" dirty="0" smtClean="0">
              <a:latin typeface="Open Sans Condensed" pitchFamily="34" charset="0"/>
              <a:cs typeface="Times New Roman" pitchFamily="18" charset="0"/>
            </a:endParaRPr>
          </a:p>
          <a:p>
            <a:r>
              <a:rPr lang="ru-RU" altLang="ru-RU" sz="1100" b="1" dirty="0" smtClean="0">
                <a:latin typeface="Open Sans Condensed" pitchFamily="34" charset="0"/>
                <a:cs typeface="Times New Roman" pitchFamily="18" charset="0"/>
              </a:rPr>
              <a:t>ПО РЕСПУБЛИКЕ ТАТАРСТАН </a:t>
            </a:r>
            <a:endParaRPr lang="ru-RU" sz="1100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568082" y="456650"/>
            <a:ext cx="18646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ru-RU" sz="1400" dirty="0" smtClean="0">
                <a:solidFill>
                  <a:srgbClr val="1C1C1C"/>
                </a:solidFill>
                <a:latin typeface="Open Sans Condensed Light" pitchFamily="34" charset="0"/>
                <a:cs typeface="Times New Roman" pitchFamily="18" charset="0"/>
              </a:rPr>
              <a:t>tatarstan.roskazna.ru</a:t>
            </a:r>
            <a:endParaRPr lang="ru-RU" sz="1400" dirty="0"/>
          </a:p>
        </p:txBody>
      </p:sp>
      <p:pic>
        <p:nvPicPr>
          <p:cNvPr id="43" name="Picture 2" descr="C:\казна\общий архив\герб ФК\орел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616" y="136824"/>
            <a:ext cx="409444" cy="378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Прямоугольник 34"/>
          <p:cNvSpPr/>
          <p:nvPr/>
        </p:nvSpPr>
        <p:spPr>
          <a:xfrm>
            <a:off x="152616" y="3292806"/>
            <a:ext cx="679564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случае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ненадлежащего исполнения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обязательств, повлекшего за собой завышение стоимости работ, услуг, подтвержденное результатами проверки, заказчик вправе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взыскать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неустойку в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размере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суммы завышения работ</a:t>
            </a:r>
          </a:p>
        </p:txBody>
      </p:sp>
      <p:pic>
        <p:nvPicPr>
          <p:cNvPr id="1028" name="Picture 4" descr="C:\Documents and Settings\KrasnovRY\Рабочий стол\стикеры для презентаций\22829original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7783" y="3503032"/>
            <a:ext cx="1502610" cy="1502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7128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 animBg="1"/>
      <p:bldP spid="106" grpId="0" animBg="1"/>
      <p:bldP spid="105" grpId="0" animBg="1"/>
      <p:bldP spid="3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" name="Прямая соединительная линия 38"/>
          <p:cNvCxnSpPr/>
          <p:nvPr/>
        </p:nvCxnSpPr>
        <p:spPr>
          <a:xfrm>
            <a:off x="683568" y="514866"/>
            <a:ext cx="1394874" cy="0"/>
          </a:xfrm>
          <a:prstGeom prst="line">
            <a:avLst/>
          </a:prstGeom>
          <a:ln w="2222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/>
          <p:cNvSpPr/>
          <p:nvPr/>
        </p:nvSpPr>
        <p:spPr>
          <a:xfrm>
            <a:off x="562060" y="64235"/>
            <a:ext cx="366158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1100" b="1" dirty="0" smtClean="0">
                <a:latin typeface="Open Sans Condensed" pitchFamily="34" charset="0"/>
                <a:cs typeface="Times New Roman" pitchFamily="18" charset="0"/>
              </a:rPr>
              <a:t>УПРАВЛЕНИЕ ФЕДЕРАЛЬНОГО КАЗНАЧЕЙСТВА </a:t>
            </a:r>
            <a:endParaRPr lang="en-US" altLang="ru-RU" sz="1100" b="1" dirty="0" smtClean="0">
              <a:latin typeface="Open Sans Condensed" pitchFamily="34" charset="0"/>
              <a:cs typeface="Times New Roman" pitchFamily="18" charset="0"/>
            </a:endParaRPr>
          </a:p>
          <a:p>
            <a:r>
              <a:rPr lang="ru-RU" altLang="ru-RU" sz="1100" b="1" dirty="0" smtClean="0">
                <a:latin typeface="Open Sans Condensed" pitchFamily="34" charset="0"/>
                <a:cs typeface="Times New Roman" pitchFamily="18" charset="0"/>
              </a:rPr>
              <a:t>ПО РЕСПУБЛИКЕ ТАТАРСТАН </a:t>
            </a:r>
            <a:endParaRPr lang="ru-RU" sz="1100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568082" y="456650"/>
            <a:ext cx="18646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ru-RU" sz="1400" dirty="0" smtClean="0">
                <a:solidFill>
                  <a:srgbClr val="1C1C1C"/>
                </a:solidFill>
                <a:latin typeface="Open Sans Condensed Light" pitchFamily="34" charset="0"/>
                <a:cs typeface="Times New Roman" pitchFamily="18" charset="0"/>
              </a:rPr>
              <a:t>tatarstan.roskazna.ru</a:t>
            </a:r>
            <a:endParaRPr lang="ru-RU" sz="1400" dirty="0"/>
          </a:p>
        </p:txBody>
      </p:sp>
      <p:pic>
        <p:nvPicPr>
          <p:cNvPr id="43" name="Picture 2" descr="C:\казна\общий архив\герб ФК\орел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616" y="136824"/>
            <a:ext cx="409444" cy="378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6785992" y="2679"/>
            <a:ext cx="23580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Окончательный расчет</a:t>
            </a:r>
          </a:p>
        </p:txBody>
      </p:sp>
      <p:sp>
        <p:nvSpPr>
          <p:cNvPr id="5" name="Номер слайда 3"/>
          <p:cNvSpPr txBox="1">
            <a:spLocks noGrp="1"/>
          </p:cNvSpPr>
          <p:nvPr/>
        </p:nvSpPr>
        <p:spPr bwMode="auto">
          <a:xfrm>
            <a:off x="8861425" y="4939849"/>
            <a:ext cx="282575" cy="200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>
              <a:defRPr/>
            </a:pPr>
            <a:fld id="{A98ED281-1EC3-461D-93DF-A89E91540868}" type="slidenum">
              <a:rPr lang="en-US" sz="1200" b="1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  <a:sym typeface="Lucida Grande"/>
              </a:rPr>
              <a:pPr algn="r">
                <a:defRPr/>
              </a:pPr>
              <a:t>14</a:t>
            </a:fld>
            <a:endParaRPr lang="en-US" sz="1200" b="1" dirty="0">
              <a:solidFill>
                <a:schemeClr val="tx2"/>
              </a:solidFill>
              <a:latin typeface="Arial" pitchFamily="34" charset="0"/>
              <a:ea typeface="ＭＳ Ｐゴシック" pitchFamily="34" charset="-128"/>
              <a:cs typeface="Arial" pitchFamily="34" charset="0"/>
              <a:sym typeface="Lucida Grande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92258"/>
            <a:ext cx="6074043" cy="503718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7364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KrasnovRY\Рабочий стол\стикеры для презентаций\777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638"/>
            <a:ext cx="9153555" cy="5144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омер слайда 3"/>
          <p:cNvSpPr txBox="1">
            <a:spLocks noGrp="1"/>
          </p:cNvSpPr>
          <p:nvPr/>
        </p:nvSpPr>
        <p:spPr bwMode="auto">
          <a:xfrm>
            <a:off x="8861425" y="4939849"/>
            <a:ext cx="282575" cy="200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>
              <a:defRPr/>
            </a:pPr>
            <a:fld id="{A98ED281-1EC3-461D-93DF-A89E91540868}" type="slidenum">
              <a:rPr lang="en-US" sz="1200" b="1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  <a:sym typeface="Lucida Grande"/>
              </a:rPr>
              <a:pPr algn="r">
                <a:defRPr/>
              </a:pPr>
              <a:t>15</a:t>
            </a:fld>
            <a:endParaRPr lang="en-US" sz="1200" b="1" dirty="0">
              <a:solidFill>
                <a:schemeClr val="tx2"/>
              </a:solidFill>
              <a:latin typeface="Arial" pitchFamily="34" charset="0"/>
              <a:ea typeface="ＭＳ Ｐゴシック" pitchFamily="34" charset="-128"/>
              <a:cs typeface="Arial" pitchFamily="34" charset="0"/>
              <a:sym typeface="Lucida Grande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21412" y="2233621"/>
            <a:ext cx="8924121" cy="2348969"/>
          </a:xfrm>
          <a:prstGeom prst="rect">
            <a:avLst/>
          </a:prstGeom>
          <a:solidFill>
            <a:schemeClr val="accent3">
              <a:lumMod val="20000"/>
              <a:lumOff val="80000"/>
              <a:alpha val="94000"/>
            </a:schemeClr>
          </a:solidFill>
          <a:ln>
            <a:solidFill>
              <a:schemeClr val="tx2">
                <a:lumMod val="20000"/>
                <a:lumOff val="8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42993" y="2710382"/>
            <a:ext cx="88838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ru-RU" i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рассмотреть возможность создания на электронных торговых площадках Российской Федерации электронной товарно-информационной системы, содержащей каталог продукции с десятизначной кодировкой;</a:t>
            </a:r>
          </a:p>
          <a:p>
            <a:pPr marL="285750" indent="-285750">
              <a:buFontTx/>
              <a:buChar char="-"/>
            </a:pPr>
            <a:r>
              <a:rPr lang="ru-RU" i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ассмотреть возможность применения контроля за ценообразованием материалов, комплектующих и т.д. в рамках реализации крупных инвестиционных объектов путём мониторинга котировочной сессии.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64233" y="2246390"/>
            <a:ext cx="24497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Предлагаем: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7364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Documents and Settings\KrasnovRY\Рабочий стол\стикеры для презентаций\Asbestos-Survey-Testin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776" y="2728"/>
            <a:ext cx="9165776" cy="5140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96017" y="2139702"/>
            <a:ext cx="6192688" cy="698090"/>
          </a:xfrm>
          <a:prstGeom prst="rect">
            <a:avLst/>
          </a:prstGeom>
          <a:solidFill>
            <a:schemeClr val="bg1">
              <a:lumMod val="95000"/>
              <a:alpha val="69000"/>
            </a:schemeClr>
          </a:solidFill>
          <a:ln>
            <a:solidFill>
              <a:schemeClr val="tx2">
                <a:lumMod val="20000"/>
                <a:lumOff val="8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339752" y="4426776"/>
            <a:ext cx="6288259" cy="695916"/>
          </a:xfrm>
          <a:prstGeom prst="rect">
            <a:avLst/>
          </a:prstGeom>
          <a:solidFill>
            <a:schemeClr val="bg1">
              <a:lumMod val="95000"/>
              <a:alpha val="69000"/>
            </a:schemeClr>
          </a:solidFill>
          <a:ln>
            <a:solidFill>
              <a:schemeClr val="tx2">
                <a:lumMod val="20000"/>
                <a:lumOff val="8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0" y="1452"/>
            <a:ext cx="4223640" cy="698090"/>
          </a:xfrm>
          <a:prstGeom prst="rect">
            <a:avLst/>
          </a:prstGeom>
          <a:solidFill>
            <a:schemeClr val="bg1">
              <a:lumMod val="95000"/>
              <a:alpha val="69000"/>
            </a:schemeClr>
          </a:solidFill>
          <a:ln>
            <a:solidFill>
              <a:schemeClr val="tx2">
                <a:lumMod val="20000"/>
                <a:lumOff val="8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012160" y="2728"/>
            <a:ext cx="3131840" cy="615177"/>
          </a:xfrm>
          <a:prstGeom prst="rect">
            <a:avLst/>
          </a:prstGeom>
          <a:solidFill>
            <a:schemeClr val="bg1">
              <a:lumMod val="95000"/>
              <a:alpha val="69000"/>
            </a:schemeClr>
          </a:solidFill>
          <a:ln>
            <a:solidFill>
              <a:schemeClr val="tx2">
                <a:lumMod val="20000"/>
                <a:lumOff val="8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Номер слайда 3"/>
          <p:cNvSpPr txBox="1">
            <a:spLocks noGrp="1"/>
          </p:cNvSpPr>
          <p:nvPr/>
        </p:nvSpPr>
        <p:spPr bwMode="auto">
          <a:xfrm>
            <a:off x="8861425" y="4939849"/>
            <a:ext cx="282575" cy="200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>
              <a:defRPr/>
            </a:pPr>
            <a:fld id="{A98ED281-1EC3-461D-93DF-A89E91540868}" type="slidenum">
              <a:rPr lang="en-US" sz="1200" b="1">
                <a:solidFill>
                  <a:schemeClr val="bg1">
                    <a:lumMod val="95000"/>
                  </a:schemeClr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  <a:sym typeface="Lucida Grande"/>
              </a:rPr>
              <a:pPr algn="r">
                <a:defRPr/>
              </a:pPr>
              <a:t>16</a:t>
            </a:fld>
            <a:endParaRPr lang="en-US" sz="1200" b="1" dirty="0">
              <a:solidFill>
                <a:schemeClr val="bg1">
                  <a:lumMod val="95000"/>
                </a:schemeClr>
              </a:solidFill>
              <a:latin typeface="Arial" pitchFamily="34" charset="0"/>
              <a:ea typeface="ＭＳ Ｐゴシック" pitchFamily="34" charset="-128"/>
              <a:cs typeface="Arial" pitchFamily="34" charset="0"/>
              <a:sym typeface="Lucida Grande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6012160" y="42055"/>
            <a:ext cx="31114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Предварительный контроль выполненных работ</a:t>
            </a:r>
            <a:endParaRPr lang="ru-RU" sz="1600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9" name="Прямая соединительная линия 38"/>
          <p:cNvCxnSpPr/>
          <p:nvPr/>
        </p:nvCxnSpPr>
        <p:spPr>
          <a:xfrm>
            <a:off x="683568" y="514866"/>
            <a:ext cx="1394874" cy="0"/>
          </a:xfrm>
          <a:prstGeom prst="line">
            <a:avLst/>
          </a:prstGeom>
          <a:ln w="2222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/>
          <p:cNvSpPr/>
          <p:nvPr/>
        </p:nvSpPr>
        <p:spPr>
          <a:xfrm>
            <a:off x="562060" y="64235"/>
            <a:ext cx="366158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1100" b="1" dirty="0" smtClean="0">
                <a:latin typeface="Open Sans Condensed" pitchFamily="34" charset="0"/>
                <a:cs typeface="Times New Roman" pitchFamily="18" charset="0"/>
              </a:rPr>
              <a:t>УПРАВЛЕНИЕ ФЕДЕРАЛЬНОГО КАЗНАЧЕЙСТВА </a:t>
            </a:r>
            <a:endParaRPr lang="en-US" altLang="ru-RU" sz="1100" b="1" dirty="0" smtClean="0">
              <a:latin typeface="Open Sans Condensed" pitchFamily="34" charset="0"/>
              <a:cs typeface="Times New Roman" pitchFamily="18" charset="0"/>
            </a:endParaRPr>
          </a:p>
          <a:p>
            <a:r>
              <a:rPr lang="ru-RU" altLang="ru-RU" sz="1100" b="1" dirty="0" smtClean="0">
                <a:latin typeface="Open Sans Condensed" pitchFamily="34" charset="0"/>
                <a:cs typeface="Times New Roman" pitchFamily="18" charset="0"/>
              </a:rPr>
              <a:t>ПО РЕСПУБЛИКЕ ТАТАРСТАН </a:t>
            </a:r>
            <a:endParaRPr lang="ru-RU" sz="1100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568082" y="456650"/>
            <a:ext cx="18646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ru-RU" sz="1400" dirty="0" smtClean="0">
                <a:solidFill>
                  <a:srgbClr val="1C1C1C"/>
                </a:solidFill>
                <a:latin typeface="Open Sans Condensed Light" pitchFamily="34" charset="0"/>
                <a:cs typeface="Times New Roman" pitchFamily="18" charset="0"/>
              </a:rPr>
              <a:t>tatarstan.roskazna.ru</a:t>
            </a:r>
            <a:endParaRPr lang="ru-RU" sz="1400" dirty="0"/>
          </a:p>
        </p:txBody>
      </p:sp>
      <p:pic>
        <p:nvPicPr>
          <p:cNvPr id="43" name="Picture 2" descr="C:\казна\общий архив\герб ФК\орел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616" y="136824"/>
            <a:ext cx="415466" cy="378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2400097" y="4366846"/>
            <a:ext cx="642037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200" i="1" u="sng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000" i="1" u="sng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Контроль должны осуществлять специалисты </a:t>
            </a:r>
          </a:p>
          <a:p>
            <a:r>
              <a:rPr lang="ru-RU" altLang="ru-RU" sz="2000" i="1" u="sng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 </a:t>
            </a:r>
            <a:r>
              <a:rPr lang="ru-RU" altLang="ru-RU" sz="2000" b="1" i="1" u="sng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строительным </a:t>
            </a:r>
            <a:r>
              <a:rPr lang="ru-RU" altLang="ru-RU" sz="2000" i="1" u="sng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образованием!</a:t>
            </a:r>
            <a:endParaRPr lang="ru-RU" sz="2000" i="1" u="sng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88711" y="2931790"/>
            <a:ext cx="5523449" cy="1383330"/>
          </a:xfrm>
          <a:prstGeom prst="rect">
            <a:avLst/>
          </a:prstGeom>
          <a:solidFill>
            <a:schemeClr val="bg1">
              <a:lumMod val="85000"/>
              <a:alpha val="78000"/>
            </a:schemeClr>
          </a:solidFill>
          <a:ln>
            <a:solidFill>
              <a:schemeClr val="tx2">
                <a:lumMod val="20000"/>
                <a:lumOff val="8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465302" y="2837792"/>
            <a:ext cx="552344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Изучение и использование документации:</a:t>
            </a:r>
          </a:p>
          <a:p>
            <a:r>
              <a:rPr lang="ru-RU" i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рабочих чертежей, </a:t>
            </a:r>
          </a:p>
          <a:p>
            <a:r>
              <a:rPr lang="ru-RU" i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первичных документов, </a:t>
            </a:r>
          </a:p>
          <a:p>
            <a:r>
              <a:rPr lang="ru-RU" i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актов рабочих комиссий, </a:t>
            </a:r>
          </a:p>
          <a:p>
            <a:r>
              <a:rPr lang="ru-RU" i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разрешение на ввод объекта в эксплуатацию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91966" y="2139702"/>
            <a:ext cx="60701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Контроль, проводимый 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объектах строительства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путем обмера в натуре предъявленных к оплате работ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7364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4" grpId="0" animBg="1"/>
      <p:bldP spid="11" grpId="0" animBg="1"/>
      <p:bldP spid="10" grpId="0" animBg="1"/>
      <p:bldP spid="33" grpId="0"/>
      <p:bldP spid="13" grpId="0"/>
      <p:bldP spid="15" grpId="0" animBg="1"/>
      <p:bldP spid="16" grpId="0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Documents and Settings\KrasnovRY\Рабочий стол\стикеры для презентаций\1430981250_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18"/>
          <a:stretch/>
        </p:blipFill>
        <p:spPr bwMode="auto">
          <a:xfrm>
            <a:off x="0" y="0"/>
            <a:ext cx="9144000" cy="514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0" y="-1"/>
            <a:ext cx="4139952" cy="764427"/>
          </a:xfrm>
          <a:prstGeom prst="rect">
            <a:avLst/>
          </a:prstGeom>
          <a:solidFill>
            <a:schemeClr val="bg1">
              <a:lumMod val="95000"/>
              <a:alpha val="87000"/>
            </a:schemeClr>
          </a:solidFill>
          <a:ln>
            <a:solidFill>
              <a:schemeClr val="tx2">
                <a:lumMod val="20000"/>
                <a:lumOff val="8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Номер слайда 3"/>
          <p:cNvSpPr txBox="1">
            <a:spLocks noGrp="1"/>
          </p:cNvSpPr>
          <p:nvPr/>
        </p:nvSpPr>
        <p:spPr bwMode="auto">
          <a:xfrm>
            <a:off x="8861425" y="4939849"/>
            <a:ext cx="282575" cy="200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>
              <a:defRPr/>
            </a:pPr>
            <a:fld id="{A98ED281-1EC3-461D-93DF-A89E91540868}" type="slidenum">
              <a:rPr lang="en-US" sz="12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  <a:sym typeface="Lucida Grande"/>
              </a:rPr>
              <a:pPr algn="r">
                <a:defRPr/>
              </a:pPr>
              <a:t>17</a:t>
            </a:fld>
            <a:endParaRPr lang="en-US" sz="1200" b="1" dirty="0">
              <a:solidFill>
                <a:schemeClr val="bg1"/>
              </a:solidFill>
              <a:latin typeface="Arial" pitchFamily="34" charset="0"/>
              <a:ea typeface="ＭＳ Ｐゴシック" pitchFamily="34" charset="-128"/>
              <a:cs typeface="Arial" pitchFamily="34" charset="0"/>
              <a:sym typeface="Lucida Grande"/>
            </a:endParaRPr>
          </a:p>
        </p:txBody>
      </p:sp>
      <p:cxnSp>
        <p:nvCxnSpPr>
          <p:cNvPr id="39" name="Прямая соединительная линия 38"/>
          <p:cNvCxnSpPr/>
          <p:nvPr/>
        </p:nvCxnSpPr>
        <p:spPr>
          <a:xfrm>
            <a:off x="683568" y="514866"/>
            <a:ext cx="1394874" cy="0"/>
          </a:xfrm>
          <a:prstGeom prst="line">
            <a:avLst/>
          </a:prstGeom>
          <a:ln w="2222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/>
          <p:cNvSpPr/>
          <p:nvPr/>
        </p:nvSpPr>
        <p:spPr>
          <a:xfrm>
            <a:off x="562060" y="64235"/>
            <a:ext cx="366158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1100" b="1" dirty="0" smtClean="0">
                <a:latin typeface="Open Sans Condensed" pitchFamily="34" charset="0"/>
                <a:cs typeface="Times New Roman" pitchFamily="18" charset="0"/>
              </a:rPr>
              <a:t>УПРАВЛЕНИЕ ФЕДЕРАЛЬНОГО КАЗНАЧЕЙСТВА </a:t>
            </a:r>
            <a:endParaRPr lang="en-US" altLang="ru-RU" sz="1100" b="1" dirty="0" smtClean="0">
              <a:latin typeface="Open Sans Condensed" pitchFamily="34" charset="0"/>
              <a:cs typeface="Times New Roman" pitchFamily="18" charset="0"/>
            </a:endParaRPr>
          </a:p>
          <a:p>
            <a:r>
              <a:rPr lang="ru-RU" altLang="ru-RU" sz="1100" b="1" dirty="0" smtClean="0">
                <a:latin typeface="Open Sans Condensed" pitchFamily="34" charset="0"/>
                <a:cs typeface="Times New Roman" pitchFamily="18" charset="0"/>
              </a:rPr>
              <a:t>ПО РЕСПУБЛИКЕ ТАТАРСТАН </a:t>
            </a:r>
            <a:endParaRPr lang="ru-RU" sz="1100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568082" y="456650"/>
            <a:ext cx="18646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ru-RU" sz="1400" dirty="0" smtClean="0">
                <a:solidFill>
                  <a:srgbClr val="1C1C1C"/>
                </a:solidFill>
                <a:latin typeface="Open Sans Condensed Light" pitchFamily="34" charset="0"/>
                <a:cs typeface="Times New Roman" pitchFamily="18" charset="0"/>
              </a:rPr>
              <a:t>tatarstan.roskazna.ru</a:t>
            </a:r>
            <a:endParaRPr lang="ru-RU" sz="1400" dirty="0"/>
          </a:p>
        </p:txBody>
      </p:sp>
      <p:pic>
        <p:nvPicPr>
          <p:cNvPr id="43" name="Picture 2" descr="C:\казна\общий архив\герб ФК\орел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616" y="136824"/>
            <a:ext cx="409444" cy="378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130046" y="2594198"/>
            <a:ext cx="8906450" cy="1921768"/>
          </a:xfrm>
          <a:prstGeom prst="rect">
            <a:avLst/>
          </a:prstGeom>
          <a:solidFill>
            <a:schemeClr val="bg1">
              <a:lumMod val="95000"/>
              <a:alpha val="71000"/>
            </a:schemeClr>
          </a:solidFill>
          <a:ln>
            <a:solidFill>
              <a:schemeClr val="tx2">
                <a:lumMod val="20000"/>
                <a:lumOff val="8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30046" y="2048529"/>
            <a:ext cx="24861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Предлагаем: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52616" y="2594198"/>
            <a:ext cx="852384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утвердить Регламент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организации и проведения контрольных, инструментальных проверок органами казначейства непосредственно на объектах строительства;</a:t>
            </a:r>
          </a:p>
          <a:p>
            <a:pPr marL="285750" indent="-285750">
              <a:buFontTx/>
              <a:buChar char="-"/>
            </a:pPr>
            <a:endParaRPr lang="ru-RU" i="1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увеличить срок проверки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предъявленных к оплате документов </a:t>
            </a:r>
          </a:p>
          <a:p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от 7 до10 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рабочих дней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1815774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/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3"/>
          <p:cNvSpPr txBox="1">
            <a:spLocks noGrp="1"/>
          </p:cNvSpPr>
          <p:nvPr/>
        </p:nvSpPr>
        <p:spPr bwMode="auto">
          <a:xfrm>
            <a:off x="8861425" y="4939849"/>
            <a:ext cx="282575" cy="200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>
              <a:defRPr/>
            </a:pPr>
            <a:fld id="{A98ED281-1EC3-461D-93DF-A89E91540868}" type="slidenum">
              <a:rPr lang="en-US" sz="1200" b="1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  <a:sym typeface="Lucida Grande"/>
              </a:rPr>
              <a:pPr algn="r">
                <a:defRPr/>
              </a:pPr>
              <a:t>18</a:t>
            </a:fld>
            <a:endParaRPr lang="en-US" sz="1200" b="1" dirty="0">
              <a:solidFill>
                <a:schemeClr val="tx2"/>
              </a:solidFill>
              <a:latin typeface="Arial" pitchFamily="34" charset="0"/>
              <a:ea typeface="ＭＳ Ｐゴシック" pitchFamily="34" charset="-128"/>
              <a:cs typeface="Arial" pitchFamily="34" charset="0"/>
              <a:sym typeface="Lucida Grande"/>
            </a:endParaRPr>
          </a:p>
        </p:txBody>
      </p:sp>
      <p:cxnSp>
        <p:nvCxnSpPr>
          <p:cNvPr id="39" name="Прямая соединительная линия 38"/>
          <p:cNvCxnSpPr/>
          <p:nvPr/>
        </p:nvCxnSpPr>
        <p:spPr>
          <a:xfrm>
            <a:off x="683568" y="514866"/>
            <a:ext cx="1394874" cy="0"/>
          </a:xfrm>
          <a:prstGeom prst="line">
            <a:avLst/>
          </a:prstGeom>
          <a:ln w="2222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/>
          <p:cNvSpPr/>
          <p:nvPr/>
        </p:nvSpPr>
        <p:spPr>
          <a:xfrm>
            <a:off x="562060" y="64235"/>
            <a:ext cx="366158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1100" b="1" dirty="0" smtClean="0">
                <a:latin typeface="Open Sans Condensed" pitchFamily="34" charset="0"/>
                <a:cs typeface="Times New Roman" pitchFamily="18" charset="0"/>
              </a:rPr>
              <a:t>УПРАВЛЕНИЕ ФЕДЕРАЛЬНОГО КАЗНАЧЕЙСТВА </a:t>
            </a:r>
            <a:endParaRPr lang="en-US" altLang="ru-RU" sz="1100" b="1" dirty="0" smtClean="0">
              <a:latin typeface="Open Sans Condensed" pitchFamily="34" charset="0"/>
              <a:cs typeface="Times New Roman" pitchFamily="18" charset="0"/>
            </a:endParaRPr>
          </a:p>
          <a:p>
            <a:r>
              <a:rPr lang="ru-RU" altLang="ru-RU" sz="1100" b="1" dirty="0" smtClean="0">
                <a:latin typeface="Open Sans Condensed" pitchFamily="34" charset="0"/>
                <a:cs typeface="Times New Roman" pitchFamily="18" charset="0"/>
              </a:rPr>
              <a:t>ПО РЕСПУБЛИКЕ ТАТАРСТАН </a:t>
            </a:r>
            <a:endParaRPr lang="ru-RU" sz="1100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568082" y="456650"/>
            <a:ext cx="18646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ru-RU" sz="1400" dirty="0" smtClean="0">
                <a:solidFill>
                  <a:srgbClr val="1C1C1C"/>
                </a:solidFill>
                <a:latin typeface="Open Sans Condensed Light" pitchFamily="34" charset="0"/>
                <a:cs typeface="Times New Roman" pitchFamily="18" charset="0"/>
              </a:rPr>
              <a:t>tatarstan.roskazna.ru</a:t>
            </a:r>
            <a:endParaRPr lang="ru-RU" sz="1400" dirty="0"/>
          </a:p>
        </p:txBody>
      </p:sp>
      <p:pic>
        <p:nvPicPr>
          <p:cNvPr id="43" name="Picture 2" descr="C:\казна\общий архив\герб ФК\орел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616" y="136824"/>
            <a:ext cx="409444" cy="378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 descr="C:\Documents and Settings\KrasnovRY\Рабочий стол\стикеры для презентаций\web-400x25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052794"/>
            <a:ext cx="2844896" cy="1778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Documents and Settings\KrasnovRY\Рабочий стол\стикеры для презентаций\2.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475" y="993174"/>
            <a:ext cx="2432425" cy="2354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Стрелка вправо 9"/>
          <p:cNvSpPr/>
          <p:nvPr/>
        </p:nvSpPr>
        <p:spPr>
          <a:xfrm>
            <a:off x="3149999" y="1783892"/>
            <a:ext cx="2376264" cy="74258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406429" y="2808272"/>
            <a:ext cx="37150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Блок для хранения </a:t>
            </a:r>
          </a:p>
          <a:p>
            <a:pPr algn="ctr"/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скан-копий проверенных документов</a:t>
            </a:r>
            <a:endParaRPr lang="ru-RU" sz="1600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0" y="3447698"/>
            <a:ext cx="7776864" cy="0"/>
          </a:xfrm>
          <a:prstGeom prst="line">
            <a:avLst/>
          </a:prstGeom>
          <a:ln w="9525">
            <a:gradFill flip="none" rotWithShape="1">
              <a:gsLst>
                <a:gs pos="77000">
                  <a:srgbClr val="FFCC00"/>
                </a:gs>
                <a:gs pos="100000">
                  <a:schemeClr val="bg1"/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3510039" y="1985905"/>
            <a:ext cx="12508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</a:t>
            </a:r>
            <a:endParaRPr lang="ru-RU" i="1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21775" y="3507854"/>
            <a:ext cx="9235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20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Цель:</a:t>
            </a:r>
            <a:endParaRPr lang="ru-RU" sz="2000" i="1" dirty="0">
              <a:solidFill>
                <a:srgbClr val="FF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21774" y="3907854"/>
            <a:ext cx="730255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Исключение внесений несогласованных изменений </a:t>
            </a:r>
          </a:p>
          <a:p>
            <a:r>
              <a:rPr lang="ru-RU" sz="2000" i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формы отчетности КС-2, КС-3, КС-14 </a:t>
            </a:r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444208" y="64235"/>
            <a:ext cx="26997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Доработка ППО АСФК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5774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5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00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3" grpId="0"/>
      <p:bldP spid="14" grpId="0"/>
      <p:bldP spid="2" grpId="0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6" y="707652"/>
            <a:ext cx="3388244" cy="43358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67944" y="0"/>
            <a:ext cx="5040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Постановление Правительства РФ </a:t>
            </a:r>
          </a:p>
          <a:p>
            <a:pPr algn="r"/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от 3 марта 2017 года №249 </a:t>
            </a:r>
            <a:endParaRPr lang="ru-RU" sz="1600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683568" y="514866"/>
            <a:ext cx="1394874" cy="0"/>
          </a:xfrm>
          <a:prstGeom prst="line">
            <a:avLst/>
          </a:prstGeom>
          <a:ln w="2222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562060" y="64235"/>
            <a:ext cx="366158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1100" b="1" dirty="0" smtClean="0">
                <a:latin typeface="Open Sans Condensed" pitchFamily="34" charset="0"/>
                <a:cs typeface="Times New Roman" pitchFamily="18" charset="0"/>
              </a:rPr>
              <a:t>УПРАВЛЕНИЕ ФЕДЕРАЛЬНОГО КАЗНАЧЕЙСТВА </a:t>
            </a:r>
            <a:endParaRPr lang="en-US" altLang="ru-RU" sz="1100" b="1" dirty="0" smtClean="0">
              <a:latin typeface="Open Sans Condensed" pitchFamily="34" charset="0"/>
              <a:cs typeface="Times New Roman" pitchFamily="18" charset="0"/>
            </a:endParaRPr>
          </a:p>
          <a:p>
            <a:r>
              <a:rPr lang="ru-RU" altLang="ru-RU" sz="1100" b="1" dirty="0" smtClean="0">
                <a:latin typeface="Open Sans Condensed" pitchFamily="34" charset="0"/>
                <a:cs typeface="Times New Roman" pitchFamily="18" charset="0"/>
              </a:rPr>
              <a:t>ПО РЕСПУБЛИКЕ ТАТАРСТАН </a:t>
            </a:r>
            <a:endParaRPr lang="ru-RU" sz="11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68082" y="456650"/>
            <a:ext cx="18646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ru-RU" sz="1400" dirty="0" smtClean="0">
                <a:solidFill>
                  <a:srgbClr val="1C1C1C"/>
                </a:solidFill>
                <a:latin typeface="Open Sans Condensed Light" pitchFamily="34" charset="0"/>
                <a:cs typeface="Times New Roman" pitchFamily="18" charset="0"/>
              </a:rPr>
              <a:t>tatarstan.roskazna.ru</a:t>
            </a:r>
            <a:endParaRPr lang="ru-RU" sz="1400" dirty="0"/>
          </a:p>
        </p:txBody>
      </p:sp>
      <p:pic>
        <p:nvPicPr>
          <p:cNvPr id="6" name="Picture 2" descr="C:\казна\общий архив\герб ФК\орел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616" y="136824"/>
            <a:ext cx="409444" cy="378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Номер слайда 3"/>
          <p:cNvSpPr txBox="1">
            <a:spLocks noGrp="1"/>
          </p:cNvSpPr>
          <p:nvPr/>
        </p:nvSpPr>
        <p:spPr bwMode="auto">
          <a:xfrm>
            <a:off x="8861426" y="4943475"/>
            <a:ext cx="282575" cy="200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>
              <a:defRPr/>
            </a:pPr>
            <a:fld id="{A98ED281-1EC3-461D-93DF-A89E91540868}" type="slidenum">
              <a:rPr lang="en-US" sz="1200" b="1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  <a:sym typeface="Lucida Grande"/>
              </a:rPr>
              <a:pPr algn="r">
                <a:defRPr/>
              </a:pPr>
              <a:t>19</a:t>
            </a:fld>
            <a:endParaRPr lang="en-US" sz="1200" b="1" dirty="0">
              <a:solidFill>
                <a:schemeClr val="tx2"/>
              </a:solidFill>
              <a:latin typeface="Arial" pitchFamily="34" charset="0"/>
              <a:ea typeface="ＭＳ Ｐゴシック" pitchFamily="34" charset="-128"/>
              <a:cs typeface="Arial" pitchFamily="34" charset="0"/>
              <a:sym typeface="Lucida Grande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4003546" y="722471"/>
            <a:ext cx="5032950" cy="4117137"/>
            <a:chOff x="9063493" y="981601"/>
            <a:chExt cx="4861045" cy="4561859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9063493" y="994148"/>
              <a:ext cx="4861045" cy="334408"/>
            </a:xfrm>
            <a:prstGeom prst="rect">
              <a:avLst/>
            </a:prstGeom>
            <a:solidFill>
              <a:schemeClr val="accent4"/>
            </a:solidFill>
          </p:spPr>
          <p:txBody>
            <a:bodyPr wrap="square">
              <a:spAutoFit/>
            </a:bodyPr>
            <a:lstStyle/>
            <a:p>
              <a:pPr algn="ctr">
                <a:lnSpc>
                  <a:spcPts val="1700"/>
                </a:lnSpc>
              </a:pPr>
              <a:r>
                <a:rPr lang="ru-RU" sz="1800" b="1" dirty="0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Общие положения</a:t>
              </a:r>
              <a:endParaRPr lang="ru-RU" sz="1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" name="Rectangle 7"/>
            <p:cNvSpPr/>
            <p:nvPr/>
          </p:nvSpPr>
          <p:spPr bwMode="auto">
            <a:xfrm>
              <a:off x="9063889" y="981601"/>
              <a:ext cx="4860649" cy="4561859"/>
            </a:xfrm>
            <a:prstGeom prst="rect">
              <a:avLst/>
            </a:prstGeom>
            <a:noFill/>
            <a:ln w="19050" cap="flat" cmpd="sng" algn="ctr">
              <a:solidFill>
                <a:schemeClr val="accent1">
                  <a:lumMod val="75000"/>
                </a:schemeClr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 panose="020F0502020204030204" pitchFamily="34" charset="0"/>
                <a:ea typeface="ＭＳ Ｐゴシック" pitchFamily="1" charset="-128"/>
                <a:cs typeface="Calibri" panose="020F0502020204030204" pitchFamily="34" charset="0"/>
              </a:endParaRPr>
            </a:p>
          </p:txBody>
        </p:sp>
      </p:grpSp>
      <p:sp>
        <p:nvSpPr>
          <p:cNvPr id="8" name="Прямоугольник 7"/>
          <p:cNvSpPr/>
          <p:nvPr/>
        </p:nvSpPr>
        <p:spPr>
          <a:xfrm>
            <a:off x="4003941" y="1053956"/>
            <a:ext cx="4998771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/>
              <a:t> </a:t>
            </a:r>
            <a:r>
              <a:rPr lang="ru-RU" sz="1600" b="1" dirty="0"/>
              <a:t>1</a:t>
            </a:r>
            <a:r>
              <a:rPr lang="ru-RU" sz="1600" dirty="0"/>
              <a:t>. Федеральное казначейство осуществляет казначейское сопровождение средств в валюте Российской Федерации, получаемых при осуществлении расчетов в целях исполнения государственных контрактов по </a:t>
            </a:r>
            <a:r>
              <a:rPr lang="ru-RU" b="1" dirty="0"/>
              <a:t>государственному оборонному </a:t>
            </a:r>
            <a:r>
              <a:rPr lang="ru-RU" b="1" dirty="0" smtClean="0"/>
              <a:t>заказу</a:t>
            </a:r>
            <a:r>
              <a:rPr lang="ru-RU" sz="1600" dirty="0" smtClean="0"/>
              <a:t>.</a:t>
            </a:r>
            <a:endParaRPr lang="ru-RU" sz="1600" dirty="0"/>
          </a:p>
          <a:p>
            <a:endParaRPr lang="ru-RU" sz="1600" dirty="0"/>
          </a:p>
        </p:txBody>
      </p:sp>
      <p:sp>
        <p:nvSpPr>
          <p:cNvPr id="14" name="Равнобедренный треугольник 13"/>
          <p:cNvSpPr/>
          <p:nvPr/>
        </p:nvSpPr>
        <p:spPr bwMode="auto">
          <a:xfrm rot="16200000">
            <a:off x="3696836" y="956559"/>
            <a:ext cx="230705" cy="491113"/>
          </a:xfrm>
          <a:prstGeom prst="triangl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467544" y="2067695"/>
            <a:ext cx="2808311" cy="360039"/>
          </a:xfrm>
          <a:prstGeom prst="rect">
            <a:avLst/>
          </a:prstGeom>
          <a:solidFill>
            <a:schemeClr val="accent6">
              <a:lumMod val="75000"/>
              <a:alpha val="0"/>
            </a:schemeClr>
          </a:solidFill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" name="Прямая соединительная линия 15"/>
          <p:cNvCxnSpPr>
            <a:stCxn id="15" idx="3"/>
          </p:cNvCxnSpPr>
          <p:nvPr/>
        </p:nvCxnSpPr>
        <p:spPr>
          <a:xfrm>
            <a:off x="3275855" y="2247715"/>
            <a:ext cx="300251" cy="0"/>
          </a:xfrm>
          <a:prstGeom prst="line">
            <a:avLst/>
          </a:prstGeom>
          <a:ln w="1905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H="1" flipV="1">
            <a:off x="3576106" y="1202118"/>
            <a:ext cx="6954" cy="2580702"/>
          </a:xfrm>
          <a:prstGeom prst="line">
            <a:avLst/>
          </a:prstGeom>
          <a:ln w="1905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43"/>
          <p:cNvSpPr/>
          <p:nvPr/>
        </p:nvSpPr>
        <p:spPr>
          <a:xfrm>
            <a:off x="3913745" y="1130115"/>
            <a:ext cx="144000" cy="1440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025770" y="2694860"/>
            <a:ext cx="501072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/>
              <a:t>2</a:t>
            </a:r>
            <a:r>
              <a:rPr lang="ru-RU" sz="1600" dirty="0"/>
              <a:t>. Казначейскому сопровождению подлежат средства в валюте Российской Федерации, получаемые при осуществлении расчетов по контрактам о поставке товаров, выполнении работ, оказании услуг, заключаемым головными исполнителями с исполнителями или между исполнителями в рамках исполнения государственных </a:t>
            </a:r>
            <a:r>
              <a:rPr lang="ru-RU" sz="1600" dirty="0" smtClean="0"/>
              <a:t>контрактов</a:t>
            </a:r>
            <a:r>
              <a:rPr lang="ru-RU" sz="1600" dirty="0"/>
              <a:t>.</a:t>
            </a:r>
            <a:endParaRPr lang="ru-RU" sz="1600" dirty="0">
              <a:hlinkClick r:id="rId4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499346" y="3602801"/>
            <a:ext cx="2808311" cy="360039"/>
          </a:xfrm>
          <a:prstGeom prst="rect">
            <a:avLst/>
          </a:prstGeom>
          <a:solidFill>
            <a:schemeClr val="accent6">
              <a:lumMod val="75000"/>
              <a:alpha val="0"/>
            </a:schemeClr>
          </a:solidFill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3307657" y="3773458"/>
            <a:ext cx="275403" cy="0"/>
          </a:xfrm>
          <a:prstGeom prst="line">
            <a:avLst/>
          </a:prstGeom>
          <a:ln w="1905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4230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14" grpId="0" animBg="1"/>
      <p:bldP spid="15" grpId="0" animBg="1"/>
      <p:bldP spid="22" grpId="0" animBg="1"/>
      <p:bldP spid="27" grpId="0"/>
      <p:bldP spid="3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Documents and Settings\KrasnovRY\Рабочий стол\стикеры для презентаций\img.anews.co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омер слайда 3"/>
          <p:cNvSpPr txBox="1">
            <a:spLocks noGrp="1"/>
          </p:cNvSpPr>
          <p:nvPr/>
        </p:nvSpPr>
        <p:spPr bwMode="auto">
          <a:xfrm>
            <a:off x="8861425" y="4939849"/>
            <a:ext cx="282575" cy="200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>
              <a:defRPr/>
            </a:pPr>
            <a:fld id="{A98ED281-1EC3-461D-93DF-A89E91540868}" type="slidenum">
              <a:rPr lang="en-US" sz="1200" b="1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  <a:sym typeface="Lucida Grande"/>
              </a:rPr>
              <a:pPr algn="r">
                <a:defRPr/>
              </a:pPr>
              <a:t>2</a:t>
            </a:fld>
            <a:endParaRPr lang="en-US" sz="1200" b="1" dirty="0">
              <a:solidFill>
                <a:schemeClr val="tx2"/>
              </a:solidFill>
              <a:latin typeface="Arial" pitchFamily="34" charset="0"/>
              <a:ea typeface="ＭＳ Ｐゴシック" pitchFamily="34" charset="-128"/>
              <a:cs typeface="Arial" pitchFamily="34" charset="0"/>
              <a:sym typeface="Lucida Grande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5004048" y="42055"/>
            <a:ext cx="411954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Лицевые счета, открытые юридическим лицам в рамках казначейского сопровождения</a:t>
            </a:r>
            <a:endParaRPr lang="ru-RU" sz="1600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9" name="Прямая соединительная линия 38"/>
          <p:cNvCxnSpPr/>
          <p:nvPr/>
        </p:nvCxnSpPr>
        <p:spPr>
          <a:xfrm>
            <a:off x="683568" y="514866"/>
            <a:ext cx="1394874" cy="0"/>
          </a:xfrm>
          <a:prstGeom prst="line">
            <a:avLst/>
          </a:prstGeom>
          <a:ln w="2222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/>
          <p:cNvSpPr/>
          <p:nvPr/>
        </p:nvSpPr>
        <p:spPr>
          <a:xfrm>
            <a:off x="562060" y="64235"/>
            <a:ext cx="366158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1100" b="1" dirty="0" smtClean="0">
                <a:latin typeface="Open Sans Condensed" pitchFamily="34" charset="0"/>
                <a:cs typeface="Times New Roman" pitchFamily="18" charset="0"/>
              </a:rPr>
              <a:t>УПРАВЛЕНИЕ ФЕДЕРАЛЬНОГО КАЗНАЧЕЙСТВА </a:t>
            </a:r>
            <a:endParaRPr lang="en-US" altLang="ru-RU" sz="1100" b="1" dirty="0" smtClean="0">
              <a:latin typeface="Open Sans Condensed" pitchFamily="34" charset="0"/>
              <a:cs typeface="Times New Roman" pitchFamily="18" charset="0"/>
            </a:endParaRPr>
          </a:p>
          <a:p>
            <a:r>
              <a:rPr lang="ru-RU" altLang="ru-RU" sz="1100" b="1" dirty="0" smtClean="0">
                <a:latin typeface="Open Sans Condensed" pitchFamily="34" charset="0"/>
                <a:cs typeface="Times New Roman" pitchFamily="18" charset="0"/>
              </a:rPr>
              <a:t>ПО РЕСПУБЛИКЕ ТАТАРСТАН </a:t>
            </a:r>
            <a:endParaRPr lang="ru-RU" sz="1100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568082" y="456650"/>
            <a:ext cx="18646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ru-RU" sz="1400" dirty="0" smtClean="0">
                <a:solidFill>
                  <a:srgbClr val="1C1C1C"/>
                </a:solidFill>
                <a:latin typeface="Open Sans Condensed Light" pitchFamily="34" charset="0"/>
                <a:cs typeface="Times New Roman" pitchFamily="18" charset="0"/>
              </a:rPr>
              <a:t>tatarstan.roskazna.ru</a:t>
            </a:r>
            <a:endParaRPr lang="ru-RU" sz="1400" dirty="0"/>
          </a:p>
        </p:txBody>
      </p:sp>
      <p:pic>
        <p:nvPicPr>
          <p:cNvPr id="43" name="Picture 2" descr="C:\казна\общий архив\герб ФК\орел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616" y="136824"/>
            <a:ext cx="409444" cy="378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2" name="Таблица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1231072"/>
              </p:ext>
            </p:extLst>
          </p:nvPr>
        </p:nvGraphicFramePr>
        <p:xfrm>
          <a:off x="67798" y="1275606"/>
          <a:ext cx="8928993" cy="246055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85775"/>
                <a:gridCol w="986179"/>
                <a:gridCol w="1008112"/>
                <a:gridCol w="792088"/>
                <a:gridCol w="1800200"/>
                <a:gridCol w="1512168"/>
                <a:gridCol w="1544471"/>
              </a:tblGrid>
              <a:tr h="1549786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Количество открытых лицевых счетов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3" marR="68583" marT="34275" marB="34275" anchor="ctr" horzOverflow="overflow">
                    <a:solidFill>
                      <a:schemeClr val="accent1">
                        <a:tint val="20000"/>
                        <a:alpha val="84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Субсидии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3" marR="68583" marT="34275" marB="34275" anchor="ctr" horzOverflow="overflow">
                    <a:solidFill>
                      <a:schemeClr val="accent1">
                        <a:tint val="20000"/>
                        <a:alpha val="84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Взносы в уставные капиталы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3" marR="68583" marT="34275" marB="34275" anchor="ctr" horzOverflow="overflow">
                    <a:solidFill>
                      <a:schemeClr val="accent1">
                        <a:tint val="20000"/>
                        <a:alpha val="8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Авансы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3" marR="68583" marT="34275" marB="34275" anchor="ctr" horzOverflow="overflow">
                    <a:solidFill>
                      <a:schemeClr val="accent1">
                        <a:tint val="20000"/>
                        <a:alpha val="8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Распоряжение Правительства РФ</a:t>
                      </a:r>
                      <a:r>
                        <a:rPr kumimoji="0" lang="en-US" altLang="ru-RU" sz="14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altLang="ru-RU" sz="14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(Чемпионат мира по футболу </a:t>
                      </a:r>
                      <a:r>
                        <a:rPr kumimoji="0" lang="en-US" altLang="ru-RU" sz="14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FIFA </a:t>
                      </a:r>
                      <a:r>
                        <a:rPr kumimoji="0" lang="ru-RU" altLang="ru-RU" sz="14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 г. и кубок конфедерации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FIFA 201</a:t>
                      </a:r>
                      <a:r>
                        <a:rPr kumimoji="0" lang="tt-RU" altLang="ru-RU" sz="14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r>
                        <a:rPr kumimoji="0" lang="en-US" altLang="ru-RU" sz="14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tt-RU" altLang="ru-RU" sz="14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г.)</a:t>
                      </a:r>
                      <a:r>
                        <a:rPr kumimoji="0" lang="ru-RU" altLang="ru-RU" sz="14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3" marR="68583" marT="34275" marB="34275" anchor="ctr" horzOverflow="overflow">
                    <a:solidFill>
                      <a:schemeClr val="accent1">
                        <a:tint val="20000"/>
                        <a:alpha val="8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Гособоронзаказ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3" marR="68583" marT="34275" marB="34275" anchor="ctr" horzOverflow="overflow">
                    <a:solidFill>
                      <a:schemeClr val="accent1">
                        <a:tint val="20000"/>
                        <a:alpha val="8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Финансово-хозяйственная деятельность свободных экономических зон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3" marR="68583" marT="34275" marB="34275" anchor="ctr" horzOverflow="overflow">
                    <a:solidFill>
                      <a:schemeClr val="accent1">
                        <a:tint val="20000"/>
                        <a:alpha val="84000"/>
                      </a:schemeClr>
                    </a:solidFill>
                  </a:tcPr>
                </a:tc>
              </a:tr>
              <a:tr h="898486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312</a:t>
                      </a:r>
                      <a:endParaRPr lang="ru-RU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3" marR="68583" marT="34275" marB="34275" anchor="ctr" horzOverflow="overflow">
                    <a:solidFill>
                      <a:schemeClr val="accent1">
                        <a:tint val="20000"/>
                        <a:alpha val="8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3" marR="68583" marT="34275" marB="34275" anchor="ctr" horzOverflow="overflow">
                    <a:solidFill>
                      <a:schemeClr val="accent1">
                        <a:tint val="20000"/>
                        <a:alpha val="8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3" marR="68583" marT="34275" marB="34275" anchor="ctr" horzOverflow="overflow">
                    <a:solidFill>
                      <a:schemeClr val="accent1">
                        <a:tint val="20000"/>
                        <a:alpha val="8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145</a:t>
                      </a:r>
                      <a:endParaRPr lang="ru-RU" sz="1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3" marR="68583" marT="34275" marB="34275" anchor="ctr" horzOverflow="overflow">
                    <a:solidFill>
                      <a:schemeClr val="accent1">
                        <a:tint val="20000"/>
                        <a:alpha val="8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ru-RU" sz="1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3" marR="68583" marT="34275" marB="34275" anchor="ctr" horzOverflow="overflow">
                    <a:solidFill>
                      <a:schemeClr val="accent1">
                        <a:tint val="20000"/>
                        <a:alpha val="8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</a:t>
                      </a:r>
                      <a:endParaRPr lang="ru-RU" sz="1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3" marR="68583" marT="34275" marB="34275" anchor="ctr" horzOverflow="overflow">
                    <a:solidFill>
                      <a:schemeClr val="accent1">
                        <a:tint val="20000"/>
                        <a:alpha val="8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3" marR="68583" marT="34275" marB="34275" anchor="ctr" horzOverflow="overflow">
                    <a:solidFill>
                      <a:schemeClr val="accent1">
                        <a:tint val="20000"/>
                        <a:alpha val="84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5431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72200" y="0"/>
            <a:ext cx="2736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Порядок открытия и ведения лицевых счетов</a:t>
            </a:r>
            <a:endParaRPr lang="ru-RU" sz="1600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Номер слайда 3"/>
          <p:cNvSpPr txBox="1">
            <a:spLocks noGrp="1"/>
          </p:cNvSpPr>
          <p:nvPr/>
        </p:nvSpPr>
        <p:spPr bwMode="auto">
          <a:xfrm>
            <a:off x="8861426" y="4943475"/>
            <a:ext cx="282575" cy="200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>
              <a:defRPr/>
            </a:pPr>
            <a:fld id="{A98ED281-1EC3-461D-93DF-A89E91540868}" type="slidenum">
              <a:rPr lang="en-US" sz="1200" b="1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  <a:sym typeface="Lucida Grande"/>
              </a:rPr>
              <a:pPr algn="r">
                <a:defRPr/>
              </a:pPr>
              <a:t>20</a:t>
            </a:fld>
            <a:endParaRPr lang="en-US" sz="1200" b="1" dirty="0">
              <a:solidFill>
                <a:schemeClr val="tx2"/>
              </a:solidFill>
              <a:latin typeface="Arial" pitchFamily="34" charset="0"/>
              <a:ea typeface="ＭＳ Ｐゴシック" pitchFamily="34" charset="-128"/>
              <a:cs typeface="Arial" pitchFamily="34" charset="0"/>
              <a:sym typeface="Lucida Grande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5162"/>
            <a:ext cx="4457889" cy="50998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627784" y="3507851"/>
            <a:ext cx="24999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Постановление  Правительства </a:t>
            </a:r>
          </a:p>
          <a:p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РФ №249 от 03.03.2017г.</a:t>
            </a:r>
            <a:endParaRPr lang="ru-RU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699792" y="3552682"/>
            <a:ext cx="2376264" cy="372001"/>
          </a:xfrm>
          <a:prstGeom prst="rect">
            <a:avLst/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9167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8" grpId="1"/>
      <p:bldP spid="8" grpId="2"/>
      <p:bldP spid="11" grpId="0" animBg="1"/>
      <p:bldP spid="11" grpId="1" animBg="1"/>
      <p:bldP spid="11" grpId="2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:\Documents and Settings\KrasnovRY\Рабочий стол\стикеры для презентаций\03 Парад. Тигр ГАЗ-233014. 09.05.15.03.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92"/>
          <a:stretch/>
        </p:blipFill>
        <p:spPr bwMode="auto">
          <a:xfrm>
            <a:off x="9766" y="-21251"/>
            <a:ext cx="9144000" cy="515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9766" y="0"/>
            <a:ext cx="4213874" cy="764427"/>
          </a:xfrm>
          <a:prstGeom prst="rect">
            <a:avLst/>
          </a:prstGeom>
          <a:solidFill>
            <a:schemeClr val="accent3">
              <a:lumMod val="40000"/>
              <a:lumOff val="60000"/>
              <a:alpha val="70000"/>
            </a:schemeClr>
          </a:solidFill>
          <a:ln>
            <a:solidFill>
              <a:schemeClr val="tx2">
                <a:lumMod val="20000"/>
                <a:lumOff val="8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59243" y="2139702"/>
            <a:ext cx="8307816" cy="1319609"/>
          </a:xfrm>
          <a:prstGeom prst="rect">
            <a:avLst/>
          </a:prstGeom>
          <a:solidFill>
            <a:schemeClr val="accent3">
              <a:lumMod val="40000"/>
              <a:lumOff val="60000"/>
              <a:alpha val="78000"/>
            </a:schemeClr>
          </a:solidFill>
          <a:ln>
            <a:solidFill>
              <a:schemeClr val="tx2">
                <a:lumMod val="20000"/>
                <a:lumOff val="8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683568" y="514866"/>
            <a:ext cx="1394874" cy="0"/>
          </a:xfrm>
          <a:prstGeom prst="line">
            <a:avLst/>
          </a:prstGeom>
          <a:ln w="2222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562060" y="64235"/>
            <a:ext cx="366158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1100" b="1" dirty="0" smtClean="0">
                <a:latin typeface="Open Sans Condensed" pitchFamily="34" charset="0"/>
                <a:cs typeface="Times New Roman" pitchFamily="18" charset="0"/>
              </a:rPr>
              <a:t>УПРАВЛЕНИЕ ФЕДЕРАЛЬНОГО КАЗНАЧЕЙСТВА </a:t>
            </a:r>
            <a:endParaRPr lang="en-US" altLang="ru-RU" sz="1100" b="1" dirty="0" smtClean="0">
              <a:latin typeface="Open Sans Condensed" pitchFamily="34" charset="0"/>
              <a:cs typeface="Times New Roman" pitchFamily="18" charset="0"/>
            </a:endParaRPr>
          </a:p>
          <a:p>
            <a:r>
              <a:rPr lang="ru-RU" altLang="ru-RU" sz="1100" b="1" dirty="0" smtClean="0">
                <a:latin typeface="Open Sans Condensed" pitchFamily="34" charset="0"/>
                <a:cs typeface="Times New Roman" pitchFamily="18" charset="0"/>
              </a:rPr>
              <a:t>ПО РЕСПУБЛИКЕ ТАТАРСТАН </a:t>
            </a:r>
            <a:endParaRPr lang="ru-RU" sz="11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68082" y="456650"/>
            <a:ext cx="18646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ru-RU" sz="1400" dirty="0" smtClean="0">
                <a:solidFill>
                  <a:srgbClr val="1C1C1C"/>
                </a:solidFill>
                <a:latin typeface="Open Sans Condensed Light" pitchFamily="34" charset="0"/>
                <a:cs typeface="Times New Roman" pitchFamily="18" charset="0"/>
              </a:rPr>
              <a:t>tatarstan.roskazna.ru</a:t>
            </a:r>
            <a:endParaRPr lang="ru-RU" sz="1400" dirty="0"/>
          </a:p>
        </p:txBody>
      </p:sp>
      <p:pic>
        <p:nvPicPr>
          <p:cNvPr id="6" name="Picture 2" descr="C:\казна\общий архив\герб ФК\орел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616" y="136824"/>
            <a:ext cx="409444" cy="378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Номер слайда 3"/>
          <p:cNvSpPr txBox="1">
            <a:spLocks noGrp="1"/>
          </p:cNvSpPr>
          <p:nvPr/>
        </p:nvSpPr>
        <p:spPr bwMode="auto">
          <a:xfrm>
            <a:off x="8861426" y="4943475"/>
            <a:ext cx="282575" cy="200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>
              <a:defRPr/>
            </a:pPr>
            <a:fld id="{A98ED281-1EC3-461D-93DF-A89E91540868}" type="slidenum">
              <a:rPr lang="en-US" sz="12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  <a:sym typeface="Lucida Grande"/>
              </a:rPr>
              <a:pPr algn="r">
                <a:defRPr/>
              </a:pPr>
              <a:t>21</a:t>
            </a:fld>
            <a:endParaRPr lang="en-US" sz="1200" b="1" dirty="0">
              <a:solidFill>
                <a:schemeClr val="bg1"/>
              </a:solidFill>
              <a:latin typeface="Arial" pitchFamily="34" charset="0"/>
              <a:ea typeface="ＭＳ Ｐゴシック" pitchFamily="34" charset="-128"/>
              <a:cs typeface="Arial" pitchFamily="34" charset="0"/>
              <a:sym typeface="Lucida Grande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08553" y="2035129"/>
            <a:ext cx="24861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Предлагаем: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62862" y="2416620"/>
            <a:ext cx="720384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Нормативно закрепить ограничение казначейского сопровождения расчетов по государственному оборонному заказу</a:t>
            </a:r>
            <a:endParaRPr lang="ru-RU" sz="20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59243" y="3459311"/>
            <a:ext cx="8314444" cy="1484164"/>
          </a:xfrm>
          <a:prstGeom prst="rect">
            <a:avLst/>
          </a:prstGeom>
          <a:solidFill>
            <a:schemeClr val="accent3">
              <a:lumMod val="40000"/>
              <a:lumOff val="60000"/>
              <a:alpha val="71000"/>
            </a:schemeClr>
          </a:solidFill>
          <a:ln>
            <a:solidFill>
              <a:schemeClr val="tx2">
                <a:lumMod val="20000"/>
                <a:lumOff val="8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i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Контракты, заключенные на сумму менее</a:t>
            </a: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100 тыс. рублей</a:t>
            </a:r>
            <a:r>
              <a:rPr lang="ru-RU" sz="2000" i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или </a:t>
            </a:r>
          </a:p>
          <a:p>
            <a:r>
              <a:rPr lang="ru-RU" sz="2000" i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заключенные образовательными учреждениями на сумму менее </a:t>
            </a: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400 </a:t>
            </a:r>
            <a:r>
              <a:rPr lang="ru-RU" sz="2000" b="1" i="1" dirty="0" err="1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тыс.руб</a:t>
            </a: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000" i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включаются в Реестр контрактов и не подлежат казначейскому сопровождению</a:t>
            </a:r>
            <a:endParaRPr lang="ru-RU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159243" y="3433554"/>
            <a:ext cx="7776864" cy="0"/>
          </a:xfrm>
          <a:prstGeom prst="line">
            <a:avLst/>
          </a:prstGeom>
          <a:ln w="12700">
            <a:gradFill flip="none" rotWithShape="1">
              <a:gsLst>
                <a:gs pos="93744">
                  <a:schemeClr val="accent2">
                    <a:lumMod val="75000"/>
                  </a:schemeClr>
                </a:gs>
                <a:gs pos="8000">
                  <a:srgbClr val="FF0000"/>
                </a:gs>
                <a:gs pos="100000">
                  <a:schemeClr val="bg2">
                    <a:lumMod val="7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4791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 animBg="1"/>
      <p:bldP spid="10" grpId="0"/>
      <p:bldP spid="2" grpId="0"/>
      <p:bldP spid="1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Прямоугольник 58"/>
          <p:cNvSpPr/>
          <p:nvPr/>
        </p:nvSpPr>
        <p:spPr>
          <a:xfrm>
            <a:off x="2588676" y="1027145"/>
            <a:ext cx="2644349" cy="3912704"/>
          </a:xfrm>
          <a:prstGeom prst="rect">
            <a:avLst/>
          </a:prstGeom>
          <a:solidFill>
            <a:schemeClr val="accent2">
              <a:lumMod val="50000"/>
              <a:alpha val="0"/>
            </a:schemeClr>
          </a:solidFill>
          <a:ln>
            <a:solidFill>
              <a:schemeClr val="accent2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Номер слайда 3"/>
          <p:cNvSpPr txBox="1">
            <a:spLocks noGrp="1"/>
          </p:cNvSpPr>
          <p:nvPr/>
        </p:nvSpPr>
        <p:spPr bwMode="auto">
          <a:xfrm>
            <a:off x="8861425" y="4939849"/>
            <a:ext cx="282575" cy="200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>
              <a:defRPr/>
            </a:pPr>
            <a:fld id="{A98ED281-1EC3-461D-93DF-A89E91540868}" type="slidenum">
              <a:rPr lang="en-US" sz="1200" b="1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  <a:sym typeface="Lucida Grande"/>
              </a:rPr>
              <a:pPr algn="r">
                <a:defRPr/>
              </a:pPr>
              <a:t>22</a:t>
            </a:fld>
            <a:endParaRPr lang="en-US" sz="1200" b="1" dirty="0">
              <a:solidFill>
                <a:schemeClr val="tx2"/>
              </a:solidFill>
              <a:latin typeface="Arial" pitchFamily="34" charset="0"/>
              <a:ea typeface="ＭＳ Ｐゴシック" pitchFamily="34" charset="-128"/>
              <a:cs typeface="Arial" pitchFamily="34" charset="0"/>
              <a:sym typeface="Lucida Grande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4506458" y="42055"/>
            <a:ext cx="461713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Исполнение контрактов в рамках государственного оборонного заказа</a:t>
            </a:r>
            <a:endParaRPr lang="ru-RU" sz="1600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9" name="Прямая соединительная линия 38"/>
          <p:cNvCxnSpPr/>
          <p:nvPr/>
        </p:nvCxnSpPr>
        <p:spPr>
          <a:xfrm>
            <a:off x="683568" y="514866"/>
            <a:ext cx="1394874" cy="0"/>
          </a:xfrm>
          <a:prstGeom prst="line">
            <a:avLst/>
          </a:prstGeom>
          <a:ln w="2222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/>
          <p:cNvSpPr/>
          <p:nvPr/>
        </p:nvSpPr>
        <p:spPr>
          <a:xfrm>
            <a:off x="562060" y="64235"/>
            <a:ext cx="366158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1100" b="1" dirty="0" smtClean="0">
                <a:latin typeface="Open Sans Condensed" pitchFamily="34" charset="0"/>
                <a:cs typeface="Times New Roman" pitchFamily="18" charset="0"/>
              </a:rPr>
              <a:t>УПРАВЛЕНИЕ ФЕДЕРАЛЬНОГО КАЗНАЧЕЙСТВА </a:t>
            </a:r>
            <a:endParaRPr lang="en-US" altLang="ru-RU" sz="1100" b="1" dirty="0" smtClean="0">
              <a:latin typeface="Open Sans Condensed" pitchFamily="34" charset="0"/>
              <a:cs typeface="Times New Roman" pitchFamily="18" charset="0"/>
            </a:endParaRPr>
          </a:p>
          <a:p>
            <a:r>
              <a:rPr lang="ru-RU" altLang="ru-RU" sz="1100" b="1" dirty="0" smtClean="0">
                <a:latin typeface="Open Sans Condensed" pitchFamily="34" charset="0"/>
                <a:cs typeface="Times New Roman" pitchFamily="18" charset="0"/>
              </a:rPr>
              <a:t>ПО РЕСПУБЛИКЕ ТАТАРСТАН </a:t>
            </a:r>
            <a:endParaRPr lang="ru-RU" sz="1100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568082" y="456650"/>
            <a:ext cx="18646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ru-RU" sz="1400" dirty="0" smtClean="0">
                <a:solidFill>
                  <a:srgbClr val="1C1C1C"/>
                </a:solidFill>
                <a:latin typeface="Open Sans Condensed Light" pitchFamily="34" charset="0"/>
                <a:cs typeface="Times New Roman" pitchFamily="18" charset="0"/>
              </a:rPr>
              <a:t>tatarstan.roskazna.ru</a:t>
            </a:r>
            <a:endParaRPr lang="ru-RU" sz="1400" dirty="0"/>
          </a:p>
        </p:txBody>
      </p:sp>
      <p:pic>
        <p:nvPicPr>
          <p:cNvPr id="43" name="Picture 2" descr="C:\казна\общий архив\герб ФК\орел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616" y="136824"/>
            <a:ext cx="409444" cy="378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 descr="C:\Documents and Settings\KrasnovRY\Рабочий стол\стикеры для презентаций\25d5c7030bb0a4483546e33161949e5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086" y="766624"/>
            <a:ext cx="827833" cy="827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Documents and Settings\KrasnovRY\Рабочий стол\стикеры для презентаций\25d5c7030bb0a4483546e33161949e5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256" y="2139702"/>
            <a:ext cx="831931" cy="831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Documents and Settings\KrasnovRY\Рабочий стол\стикеры для презентаций\25d5c7030bb0a4483546e33161949e5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783" y="3786014"/>
            <a:ext cx="790810" cy="790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0" y="1526062"/>
            <a:ext cx="17540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i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Государственный </a:t>
            </a:r>
          </a:p>
          <a:p>
            <a:pPr algn="ctr"/>
            <a:r>
              <a:rPr lang="ru-RU" sz="1400" i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заказчик 1</a:t>
            </a:r>
            <a:endParaRPr lang="ru-RU" sz="1400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2766" y="2971633"/>
            <a:ext cx="17540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i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Государственный </a:t>
            </a:r>
          </a:p>
          <a:p>
            <a:pPr algn="ctr"/>
            <a:r>
              <a:rPr lang="ru-RU" sz="1400" i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заказчик 2</a:t>
            </a:r>
            <a:endParaRPr lang="ru-RU" sz="1400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-42379" y="4524351"/>
            <a:ext cx="17540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i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Государственный </a:t>
            </a:r>
          </a:p>
          <a:p>
            <a:pPr algn="ctr"/>
            <a:r>
              <a:rPr lang="ru-RU" sz="1400" i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заказчик </a:t>
            </a:r>
            <a:r>
              <a:rPr lang="en-US" sz="1400" i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endParaRPr lang="ru-RU" sz="1400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16" name="Прямая со стрелкой 15"/>
          <p:cNvCxnSpPr/>
          <p:nvPr/>
        </p:nvCxnSpPr>
        <p:spPr>
          <a:xfrm flipV="1">
            <a:off x="1089067" y="1208464"/>
            <a:ext cx="1499609" cy="109302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prstDash val="sysDot"/>
            <a:tailEnd type="stealth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1126758" y="1454054"/>
            <a:ext cx="1461918" cy="72008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prstDash val="sysDot"/>
            <a:tailEnd type="stealth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2798045" y="1027145"/>
            <a:ext cx="242733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41</a:t>
            </a:r>
            <a:r>
              <a:rPr lang="tt-RU" sz="1400" i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л/с  </a:t>
            </a:r>
            <a:r>
              <a:rPr lang="en-US" sz="1400" i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</a:t>
            </a:r>
            <a:r>
              <a:rPr lang="tt-RU" sz="1400" i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Госконтракт 1</a:t>
            </a:r>
            <a:r>
              <a:rPr lang="en-US" sz="1400" i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400" dirty="0"/>
          </a:p>
        </p:txBody>
      </p:sp>
      <p:cxnSp>
        <p:nvCxnSpPr>
          <p:cNvPr id="23" name="Прямая со стрелкой 22"/>
          <p:cNvCxnSpPr/>
          <p:nvPr/>
        </p:nvCxnSpPr>
        <p:spPr>
          <a:xfrm flipV="1">
            <a:off x="1063555" y="2487969"/>
            <a:ext cx="1525121" cy="295407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prstDash val="sysDot"/>
            <a:tailEnd type="stealth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endCxn id="52" idx="1"/>
          </p:cNvCxnSpPr>
          <p:nvPr/>
        </p:nvCxnSpPr>
        <p:spPr>
          <a:xfrm flipV="1">
            <a:off x="1063555" y="2824112"/>
            <a:ext cx="1525121" cy="47359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prstDash val="sysDot"/>
            <a:tailEnd type="stealth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>
            <a:endCxn id="42" idx="1"/>
          </p:cNvCxnSpPr>
          <p:nvPr/>
        </p:nvCxnSpPr>
        <p:spPr>
          <a:xfrm>
            <a:off x="1063555" y="2935776"/>
            <a:ext cx="1525121" cy="196113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prstDash val="sysDot"/>
            <a:tailEnd type="stealth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42" name="Прямоугольник 41"/>
          <p:cNvSpPr/>
          <p:nvPr/>
        </p:nvSpPr>
        <p:spPr>
          <a:xfrm>
            <a:off x="2588676" y="2978000"/>
            <a:ext cx="249934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41</a:t>
            </a:r>
            <a:r>
              <a:rPr lang="tt-RU" sz="1400" i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л/с  </a:t>
            </a:r>
            <a:r>
              <a:rPr lang="en-US" sz="1400" i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</a:t>
            </a:r>
            <a:r>
              <a:rPr lang="tt-RU" sz="1400" i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Госконтракт 3</a:t>
            </a:r>
            <a:r>
              <a:rPr lang="en-US" sz="1400" i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400" dirty="0"/>
          </a:p>
        </p:txBody>
      </p:sp>
      <p:cxnSp>
        <p:nvCxnSpPr>
          <p:cNvPr id="44" name="Прямая со стрелкой 43"/>
          <p:cNvCxnSpPr/>
          <p:nvPr/>
        </p:nvCxnSpPr>
        <p:spPr>
          <a:xfrm flipV="1">
            <a:off x="982222" y="3885665"/>
            <a:ext cx="1606454" cy="393148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prstDash val="sysDot"/>
            <a:tailEnd type="stealth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>
            <a:off x="1016528" y="4434086"/>
            <a:ext cx="1609443" cy="15327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prstDash val="sysDot"/>
            <a:tailEnd type="stealth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>
          <a:xfrm flipV="1">
            <a:off x="995792" y="4195922"/>
            <a:ext cx="1592884" cy="150879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prstDash val="sysDot"/>
            <a:tailEnd type="stealth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/>
          <p:nvPr/>
        </p:nvCxnSpPr>
        <p:spPr>
          <a:xfrm>
            <a:off x="995792" y="4533737"/>
            <a:ext cx="1630179" cy="196975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prstDash val="sysDot"/>
            <a:tailEnd type="stealth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54" name="Прямоугольник 53"/>
          <p:cNvSpPr/>
          <p:nvPr/>
        </p:nvSpPr>
        <p:spPr>
          <a:xfrm>
            <a:off x="2625971" y="3731776"/>
            <a:ext cx="229894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41</a:t>
            </a:r>
            <a:r>
              <a:rPr lang="tt-RU" sz="1400" i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л/с  </a:t>
            </a:r>
            <a:r>
              <a:rPr lang="en-US" sz="1400" i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</a:t>
            </a:r>
            <a:r>
              <a:rPr lang="tt-RU" sz="1400" i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Госконтракт 1</a:t>
            </a:r>
            <a:r>
              <a:rPr lang="en-US" sz="1400" i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400" dirty="0"/>
          </a:p>
        </p:txBody>
      </p:sp>
      <p:sp>
        <p:nvSpPr>
          <p:cNvPr id="55" name="Прямоугольник 54"/>
          <p:cNvSpPr/>
          <p:nvPr/>
        </p:nvSpPr>
        <p:spPr>
          <a:xfrm>
            <a:off x="2643320" y="4042034"/>
            <a:ext cx="224740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41</a:t>
            </a:r>
            <a:r>
              <a:rPr lang="tt-RU" sz="1400" i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л/с  </a:t>
            </a:r>
            <a:r>
              <a:rPr lang="en-US" sz="1400" i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</a:t>
            </a:r>
            <a:r>
              <a:rPr lang="tt-RU" sz="1400" i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Госконтракт 2</a:t>
            </a:r>
            <a:r>
              <a:rPr lang="en-US" sz="1400" i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400" dirty="0"/>
          </a:p>
        </p:txBody>
      </p:sp>
      <p:sp>
        <p:nvSpPr>
          <p:cNvPr id="56" name="Прямоугольник 55"/>
          <p:cNvSpPr/>
          <p:nvPr/>
        </p:nvSpPr>
        <p:spPr>
          <a:xfrm>
            <a:off x="2625971" y="4576824"/>
            <a:ext cx="231850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41</a:t>
            </a:r>
            <a:r>
              <a:rPr lang="tt-RU" sz="1400" i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л/с </a:t>
            </a:r>
            <a:r>
              <a:rPr lang="en-US" sz="1400" i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</a:t>
            </a:r>
            <a:r>
              <a:rPr lang="tt-RU" sz="1400" i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Госконтракт </a:t>
            </a:r>
            <a:r>
              <a:rPr lang="en-US" sz="1400" i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n</a:t>
            </a:r>
            <a:r>
              <a:rPr lang="en-US" sz="1400" i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400" dirty="0"/>
          </a:p>
        </p:txBody>
      </p:sp>
      <p:cxnSp>
        <p:nvCxnSpPr>
          <p:cNvPr id="57" name="Прямая со стрелкой 56"/>
          <p:cNvCxnSpPr/>
          <p:nvPr/>
        </p:nvCxnSpPr>
        <p:spPr>
          <a:xfrm>
            <a:off x="2588676" y="4449413"/>
            <a:ext cx="2285239" cy="0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prstDash val="sysDot"/>
            <a:tailEnd type="none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>
            <a:off x="6084168" y="839131"/>
            <a:ext cx="37581" cy="3568683"/>
          </a:xfrm>
          <a:prstGeom prst="line">
            <a:avLst/>
          </a:prstGeom>
          <a:ln w="9525">
            <a:gradFill flip="none" rotWithShape="1">
              <a:gsLst>
                <a:gs pos="77000">
                  <a:srgbClr val="FFCC00"/>
                </a:gs>
                <a:gs pos="100000">
                  <a:schemeClr val="bg1"/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Прямоугольник 62"/>
          <p:cNvSpPr/>
          <p:nvPr/>
        </p:nvSpPr>
        <p:spPr>
          <a:xfrm>
            <a:off x="6253561" y="1353220"/>
            <a:ext cx="23388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0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Предлагаем:</a:t>
            </a:r>
            <a:endParaRPr lang="ru-RU" sz="2000" i="1" dirty="0">
              <a:solidFill>
                <a:srgbClr val="FF0000"/>
              </a:solidFill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6166148" y="1759617"/>
            <a:ext cx="275342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Внедрить автоматический контроль соответствия реквизитов контракта номеру лицевого счета при расчетах с исполнителем в      ППО АСФК</a:t>
            </a:r>
            <a:endParaRPr lang="ru-RU" dirty="0"/>
          </a:p>
        </p:txBody>
      </p:sp>
      <p:sp>
        <p:nvSpPr>
          <p:cNvPr id="65" name="Прямоугольник 64"/>
          <p:cNvSpPr/>
          <p:nvPr/>
        </p:nvSpPr>
        <p:spPr>
          <a:xfrm>
            <a:off x="1011217" y="746799"/>
            <a:ext cx="19589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i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оплата авансов и </a:t>
            </a:r>
          </a:p>
          <a:p>
            <a:r>
              <a:rPr lang="ru-RU" sz="1200" i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расчетов по ГОЗ</a:t>
            </a:r>
            <a:endParaRPr lang="ru-RU" sz="12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2733680" y="1372173"/>
            <a:ext cx="249934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41</a:t>
            </a:r>
            <a:r>
              <a:rPr lang="tt-RU" sz="1400" i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л/с  </a:t>
            </a:r>
            <a:r>
              <a:rPr lang="en-US" sz="1400" i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</a:t>
            </a:r>
            <a:r>
              <a:rPr lang="tt-RU" sz="1400" i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Госконтракт 2</a:t>
            </a:r>
            <a:r>
              <a:rPr lang="en-US" sz="1400" i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400" dirty="0"/>
          </a:p>
        </p:txBody>
      </p:sp>
      <p:sp>
        <p:nvSpPr>
          <p:cNvPr id="69" name="Прямоугольник 68"/>
          <p:cNvSpPr/>
          <p:nvPr/>
        </p:nvSpPr>
        <p:spPr>
          <a:xfrm>
            <a:off x="913002" y="1990450"/>
            <a:ext cx="19589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i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оплата авансов и </a:t>
            </a:r>
          </a:p>
          <a:p>
            <a:r>
              <a:rPr lang="ru-RU" sz="1200" i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расчетов по  ГОЗ</a:t>
            </a:r>
            <a:endParaRPr lang="ru-RU" sz="12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732139" y="3561634"/>
            <a:ext cx="19589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i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оплата авансов и </a:t>
            </a:r>
          </a:p>
          <a:p>
            <a:r>
              <a:rPr lang="ru-RU" sz="1200" i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расчетов по ГОЗ</a:t>
            </a:r>
            <a:endParaRPr lang="ru-RU" sz="1200" dirty="0">
              <a:solidFill>
                <a:schemeClr val="accent3">
                  <a:lumMod val="75000"/>
                </a:schemeClr>
              </a:solidFill>
            </a:endParaRPr>
          </a:p>
        </p:txBody>
      </p:sp>
      <p:cxnSp>
        <p:nvCxnSpPr>
          <p:cNvPr id="47" name="Прямая соединительная линия 46"/>
          <p:cNvCxnSpPr/>
          <p:nvPr/>
        </p:nvCxnSpPr>
        <p:spPr>
          <a:xfrm flipV="1">
            <a:off x="152616" y="1936854"/>
            <a:ext cx="6075568" cy="53596"/>
          </a:xfrm>
          <a:prstGeom prst="line">
            <a:avLst/>
          </a:prstGeom>
          <a:ln w="9525">
            <a:gradFill flip="none" rotWithShape="1">
              <a:gsLst>
                <a:gs pos="77000">
                  <a:srgbClr val="FFCC00"/>
                </a:gs>
                <a:gs pos="100000">
                  <a:schemeClr val="bg1"/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 flipV="1">
            <a:off x="0" y="3494853"/>
            <a:ext cx="4716016" cy="10268"/>
          </a:xfrm>
          <a:prstGeom prst="line">
            <a:avLst/>
          </a:prstGeom>
          <a:ln w="9525">
            <a:gradFill flip="none" rotWithShape="1">
              <a:gsLst>
                <a:gs pos="77000">
                  <a:srgbClr val="FFCC00"/>
                </a:gs>
                <a:gs pos="100000">
                  <a:schemeClr val="bg1"/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Прямоугольник 48"/>
          <p:cNvSpPr/>
          <p:nvPr/>
        </p:nvSpPr>
        <p:spPr>
          <a:xfrm>
            <a:off x="3062942" y="669854"/>
            <a:ext cx="161916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i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Исполнитель</a:t>
            </a:r>
            <a:endParaRPr lang="ru-RU" sz="16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2588676" y="2334081"/>
            <a:ext cx="264434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41</a:t>
            </a:r>
            <a:r>
              <a:rPr lang="tt-RU" sz="1400" i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л/с  </a:t>
            </a:r>
            <a:r>
              <a:rPr lang="en-US" sz="1400" i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</a:t>
            </a:r>
            <a:r>
              <a:rPr lang="tt-RU" sz="1400" i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Госконтракт 1</a:t>
            </a:r>
            <a:r>
              <a:rPr lang="en-US" sz="1400" i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400" dirty="0"/>
          </a:p>
        </p:txBody>
      </p:sp>
      <p:sp>
        <p:nvSpPr>
          <p:cNvPr id="52" name="Прямоугольник 51"/>
          <p:cNvSpPr/>
          <p:nvPr/>
        </p:nvSpPr>
        <p:spPr>
          <a:xfrm>
            <a:off x="2588676" y="2670223"/>
            <a:ext cx="249934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41</a:t>
            </a:r>
            <a:r>
              <a:rPr lang="tt-RU" sz="1400" i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л/с  </a:t>
            </a:r>
            <a:r>
              <a:rPr lang="en-US" sz="1400" i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</a:t>
            </a:r>
            <a:r>
              <a:rPr lang="tt-RU" sz="1400" i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Госконтракт 2</a:t>
            </a:r>
            <a:r>
              <a:rPr lang="en-US" sz="1400" i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4114881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500"/>
                            </p:stCondLst>
                            <p:childTnLst>
                              <p:par>
                                <p:cTn id="6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7000"/>
                            </p:stCondLst>
                            <p:childTnLst>
                              <p:par>
                                <p:cTn id="7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7500"/>
                            </p:stCondLst>
                            <p:childTnLst>
                              <p:par>
                                <p:cTn id="8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8000"/>
                            </p:stCondLst>
                            <p:childTnLst>
                              <p:par>
                                <p:cTn id="9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8500"/>
                            </p:stCondLst>
                            <p:childTnLst>
                              <p:par>
                                <p:cTn id="1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9000"/>
                            </p:stCondLst>
                            <p:childTnLst>
                              <p:par>
                                <p:cTn id="1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9500"/>
                            </p:stCondLst>
                            <p:childTnLst>
                              <p:par>
                                <p:cTn id="13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0500"/>
                            </p:stCondLst>
                            <p:childTnLst>
                              <p:par>
                                <p:cTn id="1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11000"/>
                            </p:stCondLst>
                            <p:childTnLst>
                              <p:par>
                                <p:cTn id="17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11500"/>
                            </p:stCondLst>
                            <p:childTnLst>
                              <p:par>
                                <p:cTn id="17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12500"/>
                            </p:stCondLst>
                            <p:childTnLst>
                              <p:par>
                                <p:cTn id="18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33" grpId="0"/>
      <p:bldP spid="13" grpId="0"/>
      <p:bldP spid="14" grpId="0"/>
      <p:bldP spid="15" grpId="0"/>
      <p:bldP spid="8" grpId="0"/>
      <p:bldP spid="42" grpId="0"/>
      <p:bldP spid="54" grpId="0"/>
      <p:bldP spid="55" grpId="0"/>
      <p:bldP spid="56" grpId="0"/>
      <p:bldP spid="63" grpId="0"/>
      <p:bldP spid="64" grpId="0"/>
      <p:bldP spid="67" grpId="0"/>
      <p:bldP spid="70" grpId="0"/>
      <p:bldP spid="49" grpId="0"/>
      <p:bldP spid="50" grpId="0"/>
      <p:bldP spid="5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7" b="27425"/>
          <a:stretch/>
        </p:blipFill>
        <p:spPr bwMode="auto">
          <a:xfrm>
            <a:off x="1406" y="915566"/>
            <a:ext cx="9144000" cy="4224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Номер слайда 3"/>
          <p:cNvSpPr txBox="1">
            <a:spLocks noGrp="1"/>
          </p:cNvSpPr>
          <p:nvPr/>
        </p:nvSpPr>
        <p:spPr bwMode="auto">
          <a:xfrm>
            <a:off x="8861425" y="4939849"/>
            <a:ext cx="282575" cy="200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>
              <a:defRPr/>
            </a:pPr>
            <a:fld id="{A98ED281-1EC3-461D-93DF-A89E91540868}" type="slidenum">
              <a:rPr lang="en-US" sz="1200" b="1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  <a:sym typeface="Lucida Grande"/>
              </a:rPr>
              <a:pPr algn="r">
                <a:defRPr/>
              </a:pPr>
              <a:t>23</a:t>
            </a:fld>
            <a:endParaRPr lang="en-US" sz="1200" b="1" dirty="0">
              <a:solidFill>
                <a:schemeClr val="tx2"/>
              </a:solidFill>
              <a:latin typeface="Arial" pitchFamily="34" charset="0"/>
              <a:ea typeface="ＭＳ Ｐゴシック" pitchFamily="34" charset="-128"/>
              <a:cs typeface="Arial" pitchFamily="34" charset="0"/>
              <a:sym typeface="Lucida Grande"/>
            </a:endParaRPr>
          </a:p>
        </p:txBody>
      </p:sp>
      <p:cxnSp>
        <p:nvCxnSpPr>
          <p:cNvPr id="39" name="Прямая соединительная линия 38"/>
          <p:cNvCxnSpPr/>
          <p:nvPr/>
        </p:nvCxnSpPr>
        <p:spPr>
          <a:xfrm>
            <a:off x="683568" y="514866"/>
            <a:ext cx="1394874" cy="0"/>
          </a:xfrm>
          <a:prstGeom prst="line">
            <a:avLst/>
          </a:prstGeom>
          <a:ln w="2222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/>
          <p:cNvSpPr/>
          <p:nvPr/>
        </p:nvSpPr>
        <p:spPr>
          <a:xfrm>
            <a:off x="562060" y="64235"/>
            <a:ext cx="366158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1100" b="1" dirty="0" smtClean="0">
                <a:latin typeface="Open Sans Condensed" pitchFamily="34" charset="0"/>
                <a:cs typeface="Times New Roman" pitchFamily="18" charset="0"/>
              </a:rPr>
              <a:t>УПРАВЛЕНИЕ ФЕДЕРАЛЬНОГО КАЗНАЧЕЙСТВА </a:t>
            </a:r>
            <a:endParaRPr lang="en-US" altLang="ru-RU" sz="1100" b="1" dirty="0" smtClean="0">
              <a:latin typeface="Open Sans Condensed" pitchFamily="34" charset="0"/>
              <a:cs typeface="Times New Roman" pitchFamily="18" charset="0"/>
            </a:endParaRPr>
          </a:p>
          <a:p>
            <a:r>
              <a:rPr lang="ru-RU" altLang="ru-RU" sz="1100" b="1" dirty="0" smtClean="0">
                <a:latin typeface="Open Sans Condensed" pitchFamily="34" charset="0"/>
                <a:cs typeface="Times New Roman" pitchFamily="18" charset="0"/>
              </a:rPr>
              <a:t>ПО РЕСПУБЛИКЕ ТАТАРСТАН </a:t>
            </a:r>
            <a:endParaRPr lang="ru-RU" sz="1100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568082" y="456650"/>
            <a:ext cx="18646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ru-RU" sz="1400" dirty="0" smtClean="0">
                <a:solidFill>
                  <a:srgbClr val="1C1C1C"/>
                </a:solidFill>
                <a:latin typeface="Open Sans Condensed Light" pitchFamily="34" charset="0"/>
                <a:cs typeface="Times New Roman" pitchFamily="18" charset="0"/>
              </a:rPr>
              <a:t>tatarstan.roskazna.ru</a:t>
            </a:r>
            <a:endParaRPr lang="ru-RU" sz="1400" dirty="0"/>
          </a:p>
        </p:txBody>
      </p:sp>
      <p:pic>
        <p:nvPicPr>
          <p:cNvPr id="43" name="Picture 2" descr="C:\казна\общий архив\герб ФК\орел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616" y="136824"/>
            <a:ext cx="409444" cy="378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4860032" y="2355726"/>
            <a:ext cx="2448272" cy="576064"/>
          </a:xfrm>
          <a:prstGeom prst="rect">
            <a:avLst/>
          </a:prstGeom>
          <a:solidFill>
            <a:schemeClr val="accent1">
              <a:alpha val="0"/>
            </a:schemeClr>
          </a:solidFill>
          <a:ln w="12700"/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" name="Прямая соединительная линия 3"/>
          <p:cNvCxnSpPr>
            <a:stCxn id="2" idx="1"/>
            <a:endCxn id="2" idx="3"/>
          </p:cNvCxnSpPr>
          <p:nvPr/>
        </p:nvCxnSpPr>
        <p:spPr>
          <a:xfrm>
            <a:off x="4860032" y="2643758"/>
            <a:ext cx="2448272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4836806" y="2335981"/>
            <a:ext cx="16053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Номер контракта</a:t>
            </a:r>
            <a:endParaRPr lang="ru-RU" sz="14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4860032" y="2623575"/>
            <a:ext cx="145026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Дата контракта</a:t>
            </a:r>
            <a:endParaRPr lang="ru-RU" sz="1400" dirty="0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flipV="1">
            <a:off x="6372200" y="2355726"/>
            <a:ext cx="0" cy="57562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6372200" y="2355726"/>
            <a:ext cx="936104" cy="28781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372200" y="2643539"/>
            <a:ext cx="936104" cy="28781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788024" y="2283718"/>
            <a:ext cx="2592288" cy="744001"/>
          </a:xfrm>
          <a:prstGeom prst="rect">
            <a:avLst/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6588224" y="0"/>
            <a:ext cx="2520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Справочник </a:t>
            </a:r>
          </a:p>
          <a:p>
            <a:pPr algn="r"/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лицевых счетов</a:t>
            </a:r>
            <a:endParaRPr lang="ru-RU" sz="1600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4881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0"/>
                            </p:stCondLst>
                            <p:childTnLst>
                              <p:par>
                                <p:cTn id="5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  <p:bldP spid="15" grpId="0"/>
      <p:bldP spid="11" grpId="0" animBg="1"/>
      <p:bldP spid="12" grpId="0" animBg="1"/>
      <p:bldP spid="13" grpId="0" animBg="1"/>
      <p:bldP spid="1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KrasnovRY\Рабочий стол\стикеры для презентаций\waterman_fount_pap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9" name="Прямая соединительная линия 38"/>
          <p:cNvCxnSpPr/>
          <p:nvPr/>
        </p:nvCxnSpPr>
        <p:spPr>
          <a:xfrm>
            <a:off x="683568" y="514866"/>
            <a:ext cx="1394874" cy="0"/>
          </a:xfrm>
          <a:prstGeom prst="line">
            <a:avLst/>
          </a:prstGeom>
          <a:ln w="2222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/>
          <p:cNvSpPr/>
          <p:nvPr/>
        </p:nvSpPr>
        <p:spPr>
          <a:xfrm>
            <a:off x="562060" y="64235"/>
            <a:ext cx="366158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1100" b="1" dirty="0" smtClean="0">
                <a:latin typeface="Open Sans Condensed" pitchFamily="34" charset="0"/>
                <a:cs typeface="Times New Roman" pitchFamily="18" charset="0"/>
              </a:rPr>
              <a:t>УПРАВЛЕНИЕ ФЕДЕРАЛЬНОГО КАЗНАЧЕЙСТВА </a:t>
            </a:r>
            <a:endParaRPr lang="en-US" altLang="ru-RU" sz="1100" b="1" dirty="0" smtClean="0">
              <a:latin typeface="Open Sans Condensed" pitchFamily="34" charset="0"/>
              <a:cs typeface="Times New Roman" pitchFamily="18" charset="0"/>
            </a:endParaRPr>
          </a:p>
          <a:p>
            <a:r>
              <a:rPr lang="ru-RU" altLang="ru-RU" sz="1100" b="1" dirty="0" smtClean="0">
                <a:latin typeface="Open Sans Condensed" pitchFamily="34" charset="0"/>
                <a:cs typeface="Times New Roman" pitchFamily="18" charset="0"/>
              </a:rPr>
              <a:t>ПО РЕСПУБЛИКЕ ТАТАРСТАН </a:t>
            </a:r>
            <a:endParaRPr lang="ru-RU" sz="1100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568082" y="456650"/>
            <a:ext cx="18646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ru-RU" sz="1400" dirty="0" smtClean="0">
                <a:solidFill>
                  <a:srgbClr val="1C1C1C"/>
                </a:solidFill>
                <a:latin typeface="Open Sans Condensed Light" pitchFamily="34" charset="0"/>
                <a:cs typeface="Times New Roman" pitchFamily="18" charset="0"/>
              </a:rPr>
              <a:t>tatarstan.roskazna.ru</a:t>
            </a:r>
            <a:endParaRPr lang="ru-RU" sz="1400" dirty="0"/>
          </a:p>
        </p:txBody>
      </p:sp>
      <p:pic>
        <p:nvPicPr>
          <p:cNvPr id="43" name="Picture 2" descr="C:\казна\общий архив\герб ФК\орел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616" y="136824"/>
            <a:ext cx="409444" cy="378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5940152" y="945183"/>
            <a:ext cx="3062560" cy="2922711"/>
          </a:xfrm>
          <a:prstGeom prst="rect">
            <a:avLst/>
          </a:prstGeom>
          <a:solidFill>
            <a:schemeClr val="bg1">
              <a:lumMod val="95000"/>
              <a:alpha val="81000"/>
            </a:schemeClr>
          </a:solidFill>
          <a:ln>
            <a:solidFill>
              <a:schemeClr val="tx2">
                <a:lumMod val="20000"/>
                <a:lumOff val="8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1600" i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постановке на учет бюджетных обязательств закрепить за органами Федерального казначейства контроль наличия и правильности указания идентификатора в государственном контракте</a:t>
            </a:r>
            <a:endParaRPr lang="ru-RU" sz="1600" i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182867" y="894370"/>
            <a:ext cx="21250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Предлагаем: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5" name="Номер слайда 3"/>
          <p:cNvSpPr txBox="1">
            <a:spLocks noGrp="1"/>
          </p:cNvSpPr>
          <p:nvPr/>
        </p:nvSpPr>
        <p:spPr bwMode="auto">
          <a:xfrm>
            <a:off x="8861425" y="4939849"/>
            <a:ext cx="282575" cy="200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>
              <a:defRPr/>
            </a:pPr>
            <a:fld id="{A98ED281-1EC3-461D-93DF-A89E91540868}" type="slidenum">
              <a:rPr lang="en-US" sz="1200" b="1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  <a:sym typeface="Lucida Grande"/>
              </a:rPr>
              <a:pPr algn="r">
                <a:defRPr/>
              </a:pPr>
              <a:t>24</a:t>
            </a:fld>
            <a:endParaRPr lang="en-US" sz="1200" b="1" dirty="0">
              <a:solidFill>
                <a:schemeClr val="tx2"/>
              </a:solidFill>
              <a:latin typeface="Arial" pitchFamily="34" charset="0"/>
              <a:ea typeface="ＭＳ Ｐゴシック" pitchFamily="34" charset="-128"/>
              <a:cs typeface="Arial" pitchFamily="34" charset="0"/>
              <a:sym typeface="Lucida Grande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44" y="727335"/>
            <a:ext cx="5683092" cy="4148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Овал 12"/>
          <p:cNvSpPr/>
          <p:nvPr/>
        </p:nvSpPr>
        <p:spPr>
          <a:xfrm>
            <a:off x="1381005" y="945183"/>
            <a:ext cx="1487535" cy="36004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Picture 3" descr="C:\Documents and Settings\KrasnovRY\Рабочий стол\стикеры для презентаций\strelka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07363" flipV="1">
            <a:off x="2754405" y="896693"/>
            <a:ext cx="1136299" cy="817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5796136" y="42055"/>
            <a:ext cx="332745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Контроль идентификатора государственного контракта</a:t>
            </a:r>
            <a:endParaRPr lang="ru-RU" sz="1600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3818515" y="3287726"/>
            <a:ext cx="1656184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467544" y="3408930"/>
            <a:ext cx="1224136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5774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0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00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3" grpId="0" animBg="1"/>
      <p:bldP spid="1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7" name="Picture 7" descr="C:\Documents and Settings\KrasnovRY\Рабочий стол\стикеры для презентаций\25d5c7030bb0a4483546e33161949e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24" y="879706"/>
            <a:ext cx="1474142" cy="1474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9" name="Прямая соединительная линия 38"/>
          <p:cNvCxnSpPr/>
          <p:nvPr/>
        </p:nvCxnSpPr>
        <p:spPr>
          <a:xfrm>
            <a:off x="683568" y="514866"/>
            <a:ext cx="1394874" cy="0"/>
          </a:xfrm>
          <a:prstGeom prst="line">
            <a:avLst/>
          </a:prstGeom>
          <a:ln w="2222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/>
          <p:cNvSpPr/>
          <p:nvPr/>
        </p:nvSpPr>
        <p:spPr>
          <a:xfrm>
            <a:off x="562060" y="64235"/>
            <a:ext cx="366158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1100" b="1" dirty="0" smtClean="0">
                <a:latin typeface="Open Sans Condensed" pitchFamily="34" charset="0"/>
                <a:cs typeface="Times New Roman" pitchFamily="18" charset="0"/>
              </a:rPr>
              <a:t>УПРАВЛЕНИЕ ФЕДЕРАЛЬНОГО КАЗНАЧЕЙСТВА </a:t>
            </a:r>
            <a:endParaRPr lang="en-US" altLang="ru-RU" sz="1100" b="1" dirty="0" smtClean="0">
              <a:latin typeface="Open Sans Condensed" pitchFamily="34" charset="0"/>
              <a:cs typeface="Times New Roman" pitchFamily="18" charset="0"/>
            </a:endParaRPr>
          </a:p>
          <a:p>
            <a:r>
              <a:rPr lang="ru-RU" altLang="ru-RU" sz="1100" b="1" dirty="0" smtClean="0">
                <a:latin typeface="Open Sans Condensed" pitchFamily="34" charset="0"/>
                <a:cs typeface="Times New Roman" pitchFamily="18" charset="0"/>
              </a:rPr>
              <a:t>ПО РЕСПУБЛИКЕ ТАТАРСТАН </a:t>
            </a:r>
            <a:endParaRPr lang="ru-RU" sz="1100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568082" y="456650"/>
            <a:ext cx="18646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ru-RU" sz="1400" dirty="0" smtClean="0">
                <a:solidFill>
                  <a:srgbClr val="1C1C1C"/>
                </a:solidFill>
                <a:latin typeface="Open Sans Condensed Light" pitchFamily="34" charset="0"/>
                <a:cs typeface="Times New Roman" pitchFamily="18" charset="0"/>
              </a:rPr>
              <a:t>tatarstan.roskazna.ru</a:t>
            </a:r>
            <a:endParaRPr lang="ru-RU" sz="1400" dirty="0"/>
          </a:p>
        </p:txBody>
      </p:sp>
      <p:pic>
        <p:nvPicPr>
          <p:cNvPr id="43" name="Picture 2" descr="C:\казна\общий архив\герб ФК\орел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616" y="136824"/>
            <a:ext cx="409444" cy="378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3"/>
          <p:cNvSpPr txBox="1">
            <a:spLocks noGrp="1"/>
          </p:cNvSpPr>
          <p:nvPr/>
        </p:nvSpPr>
        <p:spPr bwMode="auto">
          <a:xfrm>
            <a:off x="8861425" y="4939849"/>
            <a:ext cx="282575" cy="200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>
              <a:defRPr/>
            </a:pPr>
            <a:fld id="{A98ED281-1EC3-461D-93DF-A89E91540868}" type="slidenum">
              <a:rPr lang="en-US" sz="1200" b="1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  <a:sym typeface="Lucida Grande"/>
              </a:rPr>
              <a:pPr algn="r">
                <a:defRPr/>
              </a:pPr>
              <a:t>25</a:t>
            </a:fld>
            <a:endParaRPr lang="en-US" sz="1200" b="1" dirty="0">
              <a:solidFill>
                <a:schemeClr val="tx2"/>
              </a:solidFill>
              <a:latin typeface="Arial" pitchFamily="34" charset="0"/>
              <a:ea typeface="ＭＳ Ｐゴシック" pitchFamily="34" charset="-128"/>
              <a:cs typeface="Arial" pitchFamily="34" charset="0"/>
              <a:sym typeface="Lucida Grande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796136" y="42055"/>
            <a:ext cx="332745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Возмещение расходов</a:t>
            </a:r>
            <a:endParaRPr lang="ru-RU" sz="1600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43382" y="2292342"/>
            <a:ext cx="1981247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i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Юридическое лицо – </a:t>
            </a:r>
          </a:p>
          <a:p>
            <a:pPr algn="ctr"/>
            <a:r>
              <a:rPr lang="ru-RU" sz="1400" i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клиент </a:t>
            </a:r>
          </a:p>
          <a:p>
            <a:pPr algn="ctr"/>
            <a:r>
              <a:rPr lang="ru-RU" sz="1400" i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41 л/с в органе ФК</a:t>
            </a:r>
            <a:endParaRPr lang="ru-RU" sz="1400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6" name="Picture 7" descr="C:\Documents and Settings\KrasnovRY\Рабочий стол\стикеры для презентаций\25d5c7030bb0a4483546e33161949e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1996" y="903829"/>
            <a:ext cx="1474142" cy="1474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6675905" y="2302882"/>
            <a:ext cx="22863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i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Юридическое лицо – </a:t>
            </a:r>
          </a:p>
          <a:p>
            <a:pPr algn="ctr"/>
            <a:r>
              <a:rPr lang="ru-RU" sz="1400" i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расчетный счет в банке</a:t>
            </a:r>
            <a:endParaRPr lang="ru-RU" sz="1400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8" name="Стрелка вправо 17"/>
          <p:cNvSpPr/>
          <p:nvPr/>
        </p:nvSpPr>
        <p:spPr>
          <a:xfrm>
            <a:off x="2534267" y="904367"/>
            <a:ext cx="4124547" cy="803825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Стрелка вправо 18"/>
          <p:cNvSpPr/>
          <p:nvPr/>
        </p:nvSpPr>
        <p:spPr>
          <a:xfrm rot="10800000">
            <a:off x="2330397" y="1793784"/>
            <a:ext cx="4345508" cy="78483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2896857" y="2008639"/>
            <a:ext cx="37790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одтверждающие документы</a:t>
            </a:r>
            <a:endParaRPr lang="ru-RU" i="1" dirty="0">
              <a:solidFill>
                <a:schemeClr val="bg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203848" y="1135196"/>
            <a:ext cx="27992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Возмещение расходов</a:t>
            </a:r>
            <a:endParaRPr lang="ru-RU" i="1" dirty="0">
              <a:solidFill>
                <a:schemeClr val="bg1"/>
              </a:solidFill>
            </a:endParaRP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0" y="3447698"/>
            <a:ext cx="7776864" cy="0"/>
          </a:xfrm>
          <a:prstGeom prst="line">
            <a:avLst/>
          </a:prstGeom>
          <a:ln w="9525">
            <a:gradFill flip="none" rotWithShape="1">
              <a:gsLst>
                <a:gs pos="77000">
                  <a:srgbClr val="FFCC00"/>
                </a:gs>
                <a:gs pos="100000">
                  <a:schemeClr val="bg1"/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рямоугольник 22"/>
          <p:cNvSpPr/>
          <p:nvPr/>
        </p:nvSpPr>
        <p:spPr>
          <a:xfrm>
            <a:off x="0" y="3465113"/>
            <a:ext cx="24497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Предлагаем: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6160" y="3939902"/>
            <a:ext cx="834427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Прописать в нормативно-правовых актах порядок и условия возмещения расходов с указанием перечня возможных документов, предъявляемых к оплате, в том числе при возмещении расходов на счет производителя товаров, исполнителя работ и услуг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1716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2" grpId="0"/>
      <p:bldP spid="17" grpId="0"/>
      <p:bldP spid="18" grpId="0" animBg="1"/>
      <p:bldP spid="19" grpId="0" animBg="1"/>
      <p:bldP spid="20" grpId="0"/>
      <p:bldP spid="21" grpId="0"/>
      <p:bldP spid="23" grpId="0"/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KrasnovRY\Рабочий стол\стикеры для презентаций\map_russi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6178"/>
            <a:ext cx="9144000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омер слайда 3"/>
          <p:cNvSpPr txBox="1">
            <a:spLocks noGrp="1"/>
          </p:cNvSpPr>
          <p:nvPr/>
        </p:nvSpPr>
        <p:spPr bwMode="auto">
          <a:xfrm>
            <a:off x="8861425" y="4939849"/>
            <a:ext cx="282575" cy="200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>
              <a:defRPr/>
            </a:pPr>
            <a:fld id="{A98ED281-1EC3-461D-93DF-A89E91540868}" type="slidenum">
              <a:rPr lang="en-US" sz="1200" b="1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  <a:sym typeface="Lucida Grande"/>
              </a:rPr>
              <a:pPr algn="r">
                <a:defRPr/>
              </a:pPr>
              <a:t>26</a:t>
            </a:fld>
            <a:endParaRPr lang="en-US" sz="1200" b="1" dirty="0">
              <a:solidFill>
                <a:schemeClr val="tx2"/>
              </a:solidFill>
              <a:latin typeface="Arial" pitchFamily="34" charset="0"/>
              <a:ea typeface="ＭＳ Ｐゴシック" pitchFamily="34" charset="-128"/>
              <a:cs typeface="Arial" pitchFamily="34" charset="0"/>
              <a:sym typeface="Lucida Grande"/>
            </a:endParaRPr>
          </a:p>
        </p:txBody>
      </p:sp>
      <p:cxnSp>
        <p:nvCxnSpPr>
          <p:cNvPr id="39" name="Прямая соединительная линия 38"/>
          <p:cNvCxnSpPr/>
          <p:nvPr/>
        </p:nvCxnSpPr>
        <p:spPr>
          <a:xfrm>
            <a:off x="683568" y="514866"/>
            <a:ext cx="1394874" cy="0"/>
          </a:xfrm>
          <a:prstGeom prst="line">
            <a:avLst/>
          </a:prstGeom>
          <a:ln w="2222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/>
          <p:cNvSpPr/>
          <p:nvPr/>
        </p:nvSpPr>
        <p:spPr>
          <a:xfrm>
            <a:off x="562060" y="64235"/>
            <a:ext cx="366158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1100" b="1" dirty="0" smtClean="0">
                <a:latin typeface="Open Sans Condensed" pitchFamily="34" charset="0"/>
                <a:cs typeface="Times New Roman" pitchFamily="18" charset="0"/>
              </a:rPr>
              <a:t>УПРАВЛЕНИЕ ФЕДЕРАЛЬНОГО КАЗНАЧЕЙСТВА </a:t>
            </a:r>
            <a:endParaRPr lang="en-US" altLang="ru-RU" sz="1100" b="1" dirty="0" smtClean="0">
              <a:latin typeface="Open Sans Condensed" pitchFamily="34" charset="0"/>
              <a:cs typeface="Times New Roman" pitchFamily="18" charset="0"/>
            </a:endParaRPr>
          </a:p>
          <a:p>
            <a:r>
              <a:rPr lang="ru-RU" altLang="ru-RU" sz="1100" b="1" dirty="0" smtClean="0">
                <a:latin typeface="Open Sans Condensed" pitchFamily="34" charset="0"/>
                <a:cs typeface="Times New Roman" pitchFamily="18" charset="0"/>
              </a:rPr>
              <a:t>ПО РЕСПУБЛИКЕ ТАТАРСТАН </a:t>
            </a:r>
            <a:endParaRPr lang="ru-RU" sz="1100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568082" y="456650"/>
            <a:ext cx="18646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ru-RU" sz="1400" dirty="0" smtClean="0">
                <a:solidFill>
                  <a:srgbClr val="1C1C1C"/>
                </a:solidFill>
                <a:latin typeface="Open Sans Condensed Light" pitchFamily="34" charset="0"/>
                <a:cs typeface="Times New Roman" pitchFamily="18" charset="0"/>
              </a:rPr>
              <a:t>tatarstan.roskazna.ru</a:t>
            </a:r>
            <a:endParaRPr lang="ru-RU" sz="1400" dirty="0"/>
          </a:p>
        </p:txBody>
      </p:sp>
      <p:pic>
        <p:nvPicPr>
          <p:cNvPr id="43" name="Picture 2" descr="C:\казна\общий архив\герб ФК\орел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36824"/>
            <a:ext cx="382548" cy="378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611560" y="2599101"/>
            <a:ext cx="20256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УФК по г. Москве</a:t>
            </a:r>
            <a:endParaRPr lang="en-US" sz="1600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171" name="Picture 3" descr="C:\Documents and Settings\KrasnovRY\Рабочий стол\стикеры для презентаций\regnum_picture_14622953914577735_norma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" contrast="-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005" y="2104670"/>
            <a:ext cx="492442" cy="523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3" descr="C:\Documents and Settings\KrasnovRY\Рабочий стол\стикеры для презентаций\regnum_picture_14622953914577735_normal.pn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-57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939902"/>
            <a:ext cx="439886" cy="46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" descr="C:\Documents and Settings\KrasnovRY\Рабочий стол\стикеры для презентаций\regnum_picture_14622953914577735_normal.png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-27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3558" y="4125711"/>
            <a:ext cx="439886" cy="46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Documents and Settings\KrasnovRY\Рабочий стол\стикеры для презентаций\strelka66.png"/>
          <p:cNvPicPr>
            <a:picLocks noChangeAspect="1" noChangeArrowheads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185290">
            <a:off x="1259632" y="1200086"/>
            <a:ext cx="3266816" cy="1105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" descr="C:\Documents and Settings\KrasnovRY\Рабочий стол\стикеры для презентаций\strelka66.png"/>
          <p:cNvPicPr>
            <a:picLocks noChangeAspect="1" noChangeArrowheads="1"/>
          </p:cNvPicPr>
          <p:nvPr/>
        </p:nvPicPr>
        <p:blipFill>
          <a:blip r:embed="rId11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80235" flipH="1">
            <a:off x="1730708" y="2717309"/>
            <a:ext cx="1856680" cy="1105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" descr="C:\Documents and Settings\KrasnovRY\Рабочий стол\стикеры для презентаций\strelka66.png"/>
          <p:cNvPicPr>
            <a:picLocks noChangeAspect="1" noChangeArrowheads="1"/>
          </p:cNvPicPr>
          <p:nvPr/>
        </p:nvPicPr>
        <p:blipFill>
          <a:blip r:embed="rId13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97986" flipH="1" flipV="1">
            <a:off x="2068037" y="2190650"/>
            <a:ext cx="2338430" cy="957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4" descr="C:\Documents and Settings\KrasnovRY\Рабочий стол\стикеры для презентаций\strelka66.png"/>
          <p:cNvPicPr>
            <a:picLocks noChangeAspect="1" noChangeArrowheads="1"/>
          </p:cNvPicPr>
          <p:nvPr/>
        </p:nvPicPr>
        <p:blipFill>
          <a:blip r:embed="rId1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215227">
            <a:off x="1689655" y="1740783"/>
            <a:ext cx="3813938" cy="1105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" descr="C:\Documents and Settings\KrasnovRY\Рабочий стол\стикеры для презентаций\strelka66.png"/>
          <p:cNvPicPr>
            <a:picLocks noChangeAspect="1" noChangeArrowheads="1"/>
          </p:cNvPicPr>
          <p:nvPr/>
        </p:nvPicPr>
        <p:blipFill>
          <a:blip r:embed="rId1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122269">
            <a:off x="4929407" y="962377"/>
            <a:ext cx="1748749" cy="1105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4" descr="C:\Documents and Settings\KrasnovRY\Рабочий стол\стикеры для презентаций\strelka66.png"/>
          <p:cNvPicPr>
            <a:picLocks noChangeAspect="1" noChangeArrowheads="1"/>
          </p:cNvPicPr>
          <p:nvPr/>
        </p:nvPicPr>
        <p:blipFill>
          <a:blip r:embed="rId1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672692">
            <a:off x="4851595" y="2367904"/>
            <a:ext cx="1748749" cy="1105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" descr="C:\Documents and Settings\KrasnovRY\Рабочий стол\стикеры для презентаций\strelka66.png"/>
          <p:cNvPicPr>
            <a:picLocks noChangeAspect="1" noChangeArrowheads="1"/>
          </p:cNvPicPr>
          <p:nvPr/>
        </p:nvPicPr>
        <p:blipFill>
          <a:blip r:embed="rId1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277420">
            <a:off x="5736502" y="1646319"/>
            <a:ext cx="1748749" cy="1105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4" descr="C:\Documents and Settings\KrasnovRY\Рабочий стол\стикеры для презентаций\strelka66.png"/>
          <p:cNvPicPr>
            <a:picLocks noChangeAspect="1" noChangeArrowheads="1"/>
          </p:cNvPicPr>
          <p:nvPr/>
        </p:nvPicPr>
        <p:blipFill>
          <a:blip r:embed="rId1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289032">
            <a:off x="5469648" y="3236520"/>
            <a:ext cx="1748749" cy="1105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" descr="C:\Documents and Settings\KrasnovRY\Рабочий стол\стикеры для презентаций\strelka66.png"/>
          <p:cNvPicPr>
            <a:picLocks noChangeAspect="1" noChangeArrowheads="1"/>
          </p:cNvPicPr>
          <p:nvPr/>
        </p:nvPicPr>
        <p:blipFill>
          <a:blip r:embed="rId1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054181">
            <a:off x="3952267" y="3251291"/>
            <a:ext cx="1748749" cy="1105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4" descr="C:\Documents and Settings\KrasnovRY\Рабочий стол\стикеры для презентаций\strelka66.png"/>
          <p:cNvPicPr>
            <a:picLocks noChangeAspect="1" noChangeArrowheads="1"/>
          </p:cNvPicPr>
          <p:nvPr/>
        </p:nvPicPr>
        <p:blipFill>
          <a:blip r:embed="rId1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348383">
            <a:off x="2845897" y="2882079"/>
            <a:ext cx="1748749" cy="1105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" descr="C:\Documents and Settings\KrasnovRY\Рабочий стол\стикеры для презентаций\strelka66.png"/>
          <p:cNvPicPr>
            <a:picLocks noChangeAspect="1" noChangeArrowheads="1"/>
          </p:cNvPicPr>
          <p:nvPr/>
        </p:nvPicPr>
        <p:blipFill>
          <a:blip r:embed="rId1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004219">
            <a:off x="1804258" y="2382253"/>
            <a:ext cx="1023118" cy="581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4" descr="C:\Documents and Settings\KrasnovRY\Рабочий стол\стикеры для презентаций\strelka66.png"/>
          <p:cNvPicPr>
            <a:picLocks noChangeAspect="1" noChangeArrowheads="1"/>
          </p:cNvPicPr>
          <p:nvPr/>
        </p:nvPicPr>
        <p:blipFill>
          <a:blip r:embed="rId21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851213" flipV="1">
            <a:off x="455240" y="2326874"/>
            <a:ext cx="1023118" cy="667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Стрелка вправо 51"/>
          <p:cNvSpPr/>
          <p:nvPr/>
        </p:nvSpPr>
        <p:spPr>
          <a:xfrm rot="5400000">
            <a:off x="1255680" y="3120732"/>
            <a:ext cx="737439" cy="37129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3" name="Прямоугольник 52"/>
          <p:cNvSpPr/>
          <p:nvPr/>
        </p:nvSpPr>
        <p:spPr>
          <a:xfrm>
            <a:off x="327258" y="4190344"/>
            <a:ext cx="25688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Центральный Аппарат Федерального казначейства</a:t>
            </a:r>
            <a:endParaRPr lang="en-US" sz="1400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4" name="Picture 3" descr="C:\Documents and Settings\KrasnovRY\Рабочий стол\стикеры для презентаций\regnum_picture_14622953914577735_normal.png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8178" y="3750626"/>
            <a:ext cx="492442" cy="523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Прямоугольник 54"/>
          <p:cNvSpPr/>
          <p:nvPr/>
        </p:nvSpPr>
        <p:spPr>
          <a:xfrm>
            <a:off x="229345" y="760500"/>
            <a:ext cx="8000267" cy="671477"/>
          </a:xfrm>
          <a:prstGeom prst="rect">
            <a:avLst/>
          </a:prstGeom>
          <a:solidFill>
            <a:schemeClr val="bg1">
              <a:lumMod val="95000"/>
              <a:alpha val="81000"/>
            </a:schemeClr>
          </a:solidFill>
          <a:ln>
            <a:solidFill>
              <a:schemeClr val="tx2">
                <a:lumMod val="20000"/>
                <a:lumOff val="8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1600" i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Управления Федерального казначейства осуществляют еженедельно формирование и отправку информации по </a:t>
            </a:r>
            <a:r>
              <a:rPr lang="ru-RU" sz="1600" b="1" i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 формам</a:t>
            </a:r>
            <a:endParaRPr lang="ru-RU" sz="1600" b="1" i="1" dirty="0"/>
          </a:p>
        </p:txBody>
      </p:sp>
      <p:sp>
        <p:nvSpPr>
          <p:cNvPr id="56" name="Прямоугольник 55"/>
          <p:cNvSpPr/>
          <p:nvPr/>
        </p:nvSpPr>
        <p:spPr>
          <a:xfrm>
            <a:off x="5148064" y="42055"/>
            <a:ext cx="39755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Мониторинг казначейского сопровождения целевых средств</a:t>
            </a:r>
            <a:endParaRPr lang="ru-RU" sz="1600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7" name="Picture 3" descr="C:\Documents and Settings\KrasnovRY\Рабочий стол\стикеры для презентаций\regnum_picture_14622953914577735_normal.png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-27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9570" y="2707127"/>
            <a:ext cx="439886" cy="46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3" descr="C:\Documents and Settings\KrasnovRY\Рабочий стол\стикеры для презентаций\regnum_picture_14622953914577735_normal.png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-27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436" y="3842605"/>
            <a:ext cx="439886" cy="46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3" descr="C:\Documents and Settings\KrasnovRY\Рабочий стол\стикеры для презентаций\regnum_picture_14622953914577735_normal.png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-27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2308" y="3570274"/>
            <a:ext cx="439886" cy="46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3" descr="C:\Documents and Settings\KrasnovRY\Рабочий стол\стикеры для презентаций\regnum_picture_14622953914577735_normal.png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-27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6167" y="2658941"/>
            <a:ext cx="439886" cy="46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3" descr="C:\Documents and Settings\KrasnovRY\Рабочий стол\стикеры для презентаций\regnum_picture_14622953914577735_normal.png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-27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631" y="2799039"/>
            <a:ext cx="439886" cy="46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3" descr="C:\Documents and Settings\KrasnovRY\Рабочий стол\стикеры для презентаций\regnum_picture_14622953914577735_normal.png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-27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0627" y="1530600"/>
            <a:ext cx="439886" cy="46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3" descr="C:\Documents and Settings\KrasnovRY\Рабочий стол\стикеры для презентаций\regnum_picture_14622953914577735_normal.png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-27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873" y="1376543"/>
            <a:ext cx="439886" cy="46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3" descr="C:\Documents and Settings\KrasnovRY\Рабочий стол\стикеры для презентаций\regnum_picture_14622953914577735_normal.png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-27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3395" y="1959784"/>
            <a:ext cx="439886" cy="46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3" descr="C:\Documents and Settings\KrasnovRY\Рабочий стол\стикеры для презентаций\regnum_picture_14622953914577735_normal.png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-27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4022" y="2793036"/>
            <a:ext cx="439886" cy="46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3" descr="C:\Documents and Settings\KrasnovRY\Рабочий стол\стикеры для презентаций\regnum_picture_14622953914577735_normal.png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-27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3615" y="2104670"/>
            <a:ext cx="439886" cy="46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713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0"/>
                            </p:stCondLst>
                            <p:childTnLst>
                              <p:par>
                                <p:cTn id="8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500"/>
                            </p:stCondLst>
                            <p:childTnLst>
                              <p:par>
                                <p:cTn id="9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2000" tmFilter="0, 0; .2, .5; .8, .5; 1, 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1" dur="1000" autoRev="1" fill="hold"/>
                                        <p:tgtEl>
                                          <p:spTgt spid="717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7500"/>
                            </p:stCondLst>
                            <p:childTnLst>
                              <p:par>
                                <p:cTn id="10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8000"/>
                            </p:stCondLst>
                            <p:childTnLst>
                              <p:par>
                                <p:cTn id="10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8500"/>
                            </p:stCondLst>
                            <p:childTnLst>
                              <p:par>
                                <p:cTn id="1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9000"/>
                            </p:stCondLst>
                            <p:childTnLst>
                              <p:par>
                                <p:cTn id="11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20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1" dur="100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5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1500"/>
                            </p:stCondLst>
                            <p:childTnLst>
                              <p:par>
                                <p:cTn id="1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2" grpId="0" animBg="1"/>
      <p:bldP spid="53" grpId="0"/>
      <p:bldP spid="55" grpId="0" animBg="1"/>
      <p:bldP spid="5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3"/>
          <p:cNvSpPr txBox="1">
            <a:spLocks noGrp="1"/>
          </p:cNvSpPr>
          <p:nvPr/>
        </p:nvSpPr>
        <p:spPr bwMode="auto">
          <a:xfrm>
            <a:off x="8861425" y="4939849"/>
            <a:ext cx="282575" cy="200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>
              <a:defRPr/>
            </a:pPr>
            <a:fld id="{A98ED281-1EC3-461D-93DF-A89E91540868}" type="slidenum">
              <a:rPr lang="en-US" sz="1200" b="1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  <a:sym typeface="Lucida Grande"/>
              </a:rPr>
              <a:pPr algn="r">
                <a:defRPr/>
              </a:pPr>
              <a:t>27</a:t>
            </a:fld>
            <a:endParaRPr lang="en-US" sz="1200" b="1" dirty="0">
              <a:solidFill>
                <a:schemeClr val="tx2"/>
              </a:solidFill>
              <a:latin typeface="Arial" pitchFamily="34" charset="0"/>
              <a:ea typeface="ＭＳ Ｐゴシック" pitchFamily="34" charset="-128"/>
              <a:cs typeface="Arial" pitchFamily="34" charset="0"/>
              <a:sym typeface="Lucida Grande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35633" cy="2946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463" y="2946978"/>
            <a:ext cx="9116967" cy="2192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464" y="2915381"/>
            <a:ext cx="9116968" cy="2228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464" y="2915381"/>
            <a:ext cx="9116968" cy="2224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464" y="2915381"/>
            <a:ext cx="9116968" cy="2228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7544" y="4557243"/>
            <a:ext cx="3096344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4557243"/>
            <a:ext cx="32005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1300 строк (50 000 позиций)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713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20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000"/>
                            </p:stCondLst>
                            <p:childTnLst>
                              <p:par>
                                <p:cTn id="46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/>
      <p:bldP spid="3" grpId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3"/>
          <p:cNvSpPr txBox="1">
            <a:spLocks noGrp="1"/>
          </p:cNvSpPr>
          <p:nvPr/>
        </p:nvSpPr>
        <p:spPr bwMode="auto">
          <a:xfrm>
            <a:off x="8861425" y="4939849"/>
            <a:ext cx="282575" cy="200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>
              <a:defRPr/>
            </a:pPr>
            <a:fld id="{A98ED281-1EC3-461D-93DF-A89E91540868}" type="slidenum">
              <a:rPr lang="en-US" sz="1200" b="1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  <a:sym typeface="Lucida Grande"/>
              </a:rPr>
              <a:pPr algn="r">
                <a:defRPr/>
              </a:pPr>
              <a:t>28</a:t>
            </a:fld>
            <a:endParaRPr lang="en-US" sz="1200" b="1" dirty="0">
              <a:solidFill>
                <a:schemeClr val="tx2"/>
              </a:solidFill>
              <a:latin typeface="Arial" pitchFamily="34" charset="0"/>
              <a:ea typeface="ＭＳ Ｐゴシック" pitchFamily="34" charset="-128"/>
              <a:cs typeface="Arial" pitchFamily="34" charset="0"/>
              <a:sym typeface="Lucida Grande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7104230" y="0"/>
            <a:ext cx="203131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Сбор отчетности</a:t>
            </a:r>
            <a:endParaRPr lang="ru-RU" sz="1600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9" name="Прямая соединительная линия 38"/>
          <p:cNvCxnSpPr/>
          <p:nvPr/>
        </p:nvCxnSpPr>
        <p:spPr>
          <a:xfrm>
            <a:off x="683568" y="514866"/>
            <a:ext cx="1394874" cy="0"/>
          </a:xfrm>
          <a:prstGeom prst="line">
            <a:avLst/>
          </a:prstGeom>
          <a:ln w="2222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/>
          <p:cNvSpPr/>
          <p:nvPr/>
        </p:nvSpPr>
        <p:spPr>
          <a:xfrm>
            <a:off x="562060" y="64235"/>
            <a:ext cx="366158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1100" b="1" dirty="0" smtClean="0">
                <a:latin typeface="Open Sans Condensed" pitchFamily="34" charset="0"/>
                <a:cs typeface="Times New Roman" pitchFamily="18" charset="0"/>
              </a:rPr>
              <a:t>УПРАВЛЕНИЕ ФЕДЕРАЛЬНОГО КАЗНАЧЕЙСТВА </a:t>
            </a:r>
            <a:endParaRPr lang="en-US" altLang="ru-RU" sz="1100" b="1" dirty="0" smtClean="0">
              <a:latin typeface="Open Sans Condensed" pitchFamily="34" charset="0"/>
              <a:cs typeface="Times New Roman" pitchFamily="18" charset="0"/>
            </a:endParaRPr>
          </a:p>
          <a:p>
            <a:r>
              <a:rPr lang="ru-RU" altLang="ru-RU" sz="1100" b="1" dirty="0" smtClean="0">
                <a:latin typeface="Open Sans Condensed" pitchFamily="34" charset="0"/>
                <a:cs typeface="Times New Roman" pitchFamily="18" charset="0"/>
              </a:rPr>
              <a:t>ПО РЕСПУБЛИКЕ ТАТАРСТАН </a:t>
            </a:r>
            <a:endParaRPr lang="ru-RU" sz="1100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568082" y="456650"/>
            <a:ext cx="18646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ru-RU" sz="1400" dirty="0" smtClean="0">
                <a:solidFill>
                  <a:srgbClr val="1C1C1C"/>
                </a:solidFill>
                <a:latin typeface="Open Sans Condensed Light" pitchFamily="34" charset="0"/>
                <a:cs typeface="Times New Roman" pitchFamily="18" charset="0"/>
              </a:rPr>
              <a:t>tatarstan.roskazna.ru</a:t>
            </a:r>
            <a:endParaRPr lang="ru-RU" sz="1400" dirty="0"/>
          </a:p>
        </p:txBody>
      </p:sp>
      <p:pic>
        <p:nvPicPr>
          <p:cNvPr id="43" name="Picture 2" descr="C:\казна\общий архив\герб ФК\орел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616" y="136824"/>
            <a:ext cx="409444" cy="378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0" y="2859782"/>
            <a:ext cx="7776864" cy="0"/>
          </a:xfrm>
          <a:prstGeom prst="line">
            <a:avLst/>
          </a:prstGeom>
          <a:ln w="9525">
            <a:gradFill flip="none" rotWithShape="1">
              <a:gsLst>
                <a:gs pos="77000">
                  <a:srgbClr val="FFCC00"/>
                </a:gs>
                <a:gs pos="100000">
                  <a:schemeClr val="bg1"/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4" name="Picture 2" descr="C:\Documents and Settings\KrasnovRY\Рабочий стол\стикеры для презентаций\3d-chelovechek-61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4294" y="2925780"/>
            <a:ext cx="1709936" cy="1709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Documents and Settings\KrasnovRY\Рабочий стол\стикеры для презентаций\2.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3164" y="3147814"/>
            <a:ext cx="1444489" cy="1398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Documents and Settings\KrasnovRY\Рабочий стол\стикеры для презентаций\196813753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89"/>
          <a:stretch/>
        </p:blipFill>
        <p:spPr bwMode="auto">
          <a:xfrm>
            <a:off x="4536503" y="758261"/>
            <a:ext cx="929303" cy="1449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Documents and Settings\KrasnovRY\Рабочий стол\стикеры для презентаций\Chelovechek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940" y="831561"/>
            <a:ext cx="1376410" cy="1376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Documents and Settings\KrasnovRY\Рабочий стол\стикеры для презентаций\chitat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924349"/>
            <a:ext cx="1584803" cy="1180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9" name="Picture 7" descr="C:\Documents and Settings\KrasnovRY\Рабочий стол\стикеры для презентаций\3adda1f6.jpe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337" y="1548163"/>
            <a:ext cx="1221717" cy="1218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210205" y="1039989"/>
            <a:ext cx="16996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Ручной сбор отчетности</a:t>
            </a:r>
            <a:endParaRPr lang="en-US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17595" y="2896656"/>
            <a:ext cx="21602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Автоматический сбор отчетности</a:t>
            </a:r>
            <a:endParaRPr lang="en-US" b="1" dirty="0">
              <a:solidFill>
                <a:srgbClr val="008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154268" y="2252344"/>
            <a:ext cx="19914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большой объем информации</a:t>
            </a:r>
            <a:endParaRPr lang="en-US" sz="1600" i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005409" y="2252343"/>
            <a:ext cx="19914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некорректные данные</a:t>
            </a:r>
            <a:endParaRPr lang="en-US" sz="1600" i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055568" y="2207971"/>
            <a:ext cx="18722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занимает </a:t>
            </a:r>
          </a:p>
          <a:p>
            <a:pPr algn="ctr"/>
            <a:r>
              <a:rPr lang="ru-RU" sz="16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много времени</a:t>
            </a:r>
            <a:endParaRPr lang="en-US" sz="1600" i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579054" y="4635716"/>
            <a:ext cx="66130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достоверные и оперативные данные</a:t>
            </a:r>
            <a:endParaRPr lang="en-US" sz="2400" b="1" i="1" dirty="0">
              <a:solidFill>
                <a:srgbClr val="008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146" name="Picture 2" descr="C:\Documents and Settings\KrasnovRY\Рабочий стол\стикеры для презентаций\3d-chelovechek-03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874" y="3514930"/>
            <a:ext cx="1218708" cy="1624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2736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500"/>
                            </p:stCondLst>
                            <p:childTnLst>
                              <p:par>
                                <p:cTn id="6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0"/>
                            </p:stCondLst>
                            <p:childTnLst>
                              <p:par>
                                <p:cTn id="7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6000"/>
                            </p:stCondLst>
                            <p:childTnLst>
                              <p:par>
                                <p:cTn id="8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16" grpId="0"/>
      <p:bldP spid="17" grpId="0"/>
      <p:bldP spid="18" grpId="0"/>
      <p:bldP spid="19" grpId="0"/>
      <p:bldP spid="20" grpId="0"/>
      <p:bldP spid="2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Documents and Settings\OrmelyAA\Рабочий стол\RK cop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7903" y="495122"/>
            <a:ext cx="4158031" cy="4469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омер слайда 3"/>
          <p:cNvSpPr txBox="1">
            <a:spLocks noGrp="1"/>
          </p:cNvSpPr>
          <p:nvPr/>
        </p:nvSpPr>
        <p:spPr bwMode="auto">
          <a:xfrm>
            <a:off x="8861425" y="4943475"/>
            <a:ext cx="282575" cy="200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>
              <a:defRPr/>
            </a:pPr>
            <a:fld id="{A98ED281-1EC3-461D-93DF-A89E91540868}" type="slidenum">
              <a:rPr lang="en-US" sz="1200" b="1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  <a:sym typeface="Lucida Grande"/>
              </a:rPr>
              <a:pPr algn="r">
                <a:defRPr/>
              </a:pPr>
              <a:t>29</a:t>
            </a:fld>
            <a:endParaRPr lang="en-US" sz="1200" b="1" dirty="0">
              <a:solidFill>
                <a:schemeClr val="tx2"/>
              </a:solidFill>
              <a:latin typeface="Arial" pitchFamily="34" charset="0"/>
              <a:ea typeface="ＭＳ Ｐゴシック" pitchFamily="34" charset="-128"/>
              <a:cs typeface="Arial" pitchFamily="34" charset="0"/>
              <a:sym typeface="Lucida Grande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14479" y="1986262"/>
            <a:ext cx="57864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Arial" pitchFamily="34" charset="0"/>
                <a:cs typeface="Arial" pitchFamily="34" charset="0"/>
              </a:rPr>
              <a:t>Спасибо </a:t>
            </a:r>
          </a:p>
          <a:p>
            <a:pPr algn="ctr"/>
            <a:r>
              <a:rPr lang="ru-RU" sz="3600" b="1" dirty="0" smtClean="0">
                <a:latin typeface="Arial" pitchFamily="34" charset="0"/>
                <a:cs typeface="Arial" pitchFamily="34" charset="0"/>
              </a:rPr>
              <a:t>за внимание!</a:t>
            </a:r>
            <a:endParaRPr lang="ru-RU" sz="36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683568" y="514866"/>
            <a:ext cx="1394874" cy="0"/>
          </a:xfrm>
          <a:prstGeom prst="line">
            <a:avLst/>
          </a:prstGeom>
          <a:ln w="2222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562060" y="64235"/>
            <a:ext cx="366158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1100" b="1" dirty="0" smtClean="0">
                <a:latin typeface="Open Sans Condensed" pitchFamily="34" charset="0"/>
                <a:cs typeface="Times New Roman" pitchFamily="18" charset="0"/>
              </a:rPr>
              <a:t>УПРАВЛЕНИЕ ФЕДЕРАЛЬНОГО КАЗНАЧЕЙСТВА </a:t>
            </a:r>
            <a:endParaRPr lang="en-US" altLang="ru-RU" sz="1100" b="1" dirty="0" smtClean="0">
              <a:latin typeface="Open Sans Condensed" pitchFamily="34" charset="0"/>
              <a:cs typeface="Times New Roman" pitchFamily="18" charset="0"/>
            </a:endParaRPr>
          </a:p>
          <a:p>
            <a:r>
              <a:rPr lang="ru-RU" altLang="ru-RU" sz="1100" b="1" dirty="0" smtClean="0">
                <a:latin typeface="Open Sans Condensed" pitchFamily="34" charset="0"/>
                <a:cs typeface="Times New Roman" pitchFamily="18" charset="0"/>
              </a:rPr>
              <a:t>ПО РЕСПУБЛИКЕ ТАТАРСТАН </a:t>
            </a:r>
            <a:endParaRPr lang="ru-RU" sz="11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68082" y="456650"/>
            <a:ext cx="18646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ru-RU" sz="1400" dirty="0" smtClean="0">
                <a:solidFill>
                  <a:srgbClr val="1C1C1C"/>
                </a:solidFill>
                <a:latin typeface="Open Sans Condensed Light" pitchFamily="34" charset="0"/>
                <a:cs typeface="Times New Roman" pitchFamily="18" charset="0"/>
              </a:rPr>
              <a:t>tatarstan.roskazna.ru</a:t>
            </a:r>
            <a:endParaRPr lang="ru-RU" sz="1400" dirty="0"/>
          </a:p>
        </p:txBody>
      </p:sp>
      <p:pic>
        <p:nvPicPr>
          <p:cNvPr id="13" name="Picture 2" descr="C:\казна\общий архив\герб ФК\орел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616" y="136824"/>
            <a:ext cx="409444" cy="378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94687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350"/>
                            </p:stCondLst>
                            <p:childTnLst>
                              <p:par>
                                <p:cTn id="13" presetID="27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Documents and Settings\KrasnovRY\Рабочий стол\стикеры для презентаций\562-785599f183af44d9be116a402e1b7f8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"/>
            <a:ext cx="9144001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омер слайда 3"/>
          <p:cNvSpPr txBox="1">
            <a:spLocks noGrp="1"/>
          </p:cNvSpPr>
          <p:nvPr/>
        </p:nvSpPr>
        <p:spPr bwMode="auto">
          <a:xfrm>
            <a:off x="8861425" y="4939849"/>
            <a:ext cx="282575" cy="200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>
              <a:defRPr/>
            </a:pPr>
            <a:fld id="{A98ED281-1EC3-461D-93DF-A89E91540868}" type="slidenum">
              <a:rPr lang="en-US" sz="1200" b="1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  <a:sym typeface="Lucida Grande"/>
              </a:rPr>
              <a:pPr algn="r">
                <a:defRPr/>
              </a:pPr>
              <a:t>3</a:t>
            </a:fld>
            <a:endParaRPr lang="en-US" sz="1200" b="1" dirty="0">
              <a:solidFill>
                <a:schemeClr val="tx2"/>
              </a:solidFill>
              <a:latin typeface="Arial" pitchFamily="34" charset="0"/>
              <a:ea typeface="ＭＳ Ｐゴシック" pitchFamily="34" charset="-128"/>
              <a:cs typeface="Arial" pitchFamily="34" charset="0"/>
              <a:sym typeface="Lucida Grande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5004048" y="42055"/>
            <a:ext cx="411954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Информация по движению средств </a:t>
            </a:r>
          </a:p>
          <a:p>
            <a:pPr algn="r"/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на лицевых счетах юридических </a:t>
            </a:r>
          </a:p>
          <a:p>
            <a:pPr algn="r"/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лиц по состоянию на 20.05.2017</a:t>
            </a:r>
            <a:endParaRPr lang="ru-RU" sz="1600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9" name="Прямая соединительная линия 38"/>
          <p:cNvCxnSpPr/>
          <p:nvPr/>
        </p:nvCxnSpPr>
        <p:spPr>
          <a:xfrm>
            <a:off x="683568" y="514866"/>
            <a:ext cx="1394874" cy="0"/>
          </a:xfrm>
          <a:prstGeom prst="line">
            <a:avLst/>
          </a:prstGeom>
          <a:ln w="2222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/>
          <p:cNvSpPr/>
          <p:nvPr/>
        </p:nvSpPr>
        <p:spPr>
          <a:xfrm>
            <a:off x="562060" y="64235"/>
            <a:ext cx="366158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1100" b="1" dirty="0" smtClean="0">
                <a:latin typeface="Open Sans Condensed" pitchFamily="34" charset="0"/>
                <a:cs typeface="Times New Roman" pitchFamily="18" charset="0"/>
              </a:rPr>
              <a:t>УПРАВЛЕНИЕ ФЕДЕРАЛЬНОГО КАЗНАЧЕЙСТВА </a:t>
            </a:r>
            <a:endParaRPr lang="en-US" altLang="ru-RU" sz="1100" b="1" dirty="0" smtClean="0">
              <a:latin typeface="Open Sans Condensed" pitchFamily="34" charset="0"/>
              <a:cs typeface="Times New Roman" pitchFamily="18" charset="0"/>
            </a:endParaRPr>
          </a:p>
          <a:p>
            <a:r>
              <a:rPr lang="ru-RU" altLang="ru-RU" sz="1100" b="1" dirty="0" smtClean="0">
                <a:latin typeface="Open Sans Condensed" pitchFamily="34" charset="0"/>
                <a:cs typeface="Times New Roman" pitchFamily="18" charset="0"/>
              </a:rPr>
              <a:t>ПО РЕСПУБЛИКЕ ТАТАРСТАН </a:t>
            </a:r>
            <a:endParaRPr lang="ru-RU" sz="1100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568082" y="456650"/>
            <a:ext cx="18646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ru-RU" sz="1400" dirty="0" smtClean="0">
                <a:solidFill>
                  <a:srgbClr val="1C1C1C"/>
                </a:solidFill>
                <a:latin typeface="Open Sans Condensed Light" pitchFamily="34" charset="0"/>
                <a:cs typeface="Times New Roman" pitchFamily="18" charset="0"/>
              </a:rPr>
              <a:t>tatarstan.roskazna.ru</a:t>
            </a:r>
            <a:endParaRPr lang="ru-RU" sz="1400" dirty="0"/>
          </a:p>
        </p:txBody>
      </p:sp>
      <p:pic>
        <p:nvPicPr>
          <p:cNvPr id="43" name="Picture 2" descr="C:\казна\общий архив\герб ФК\орел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616" y="136824"/>
            <a:ext cx="409444" cy="378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152616" y="1131590"/>
            <a:ext cx="8773787" cy="3672408"/>
          </a:xfrm>
          <a:prstGeom prst="rect">
            <a:avLst/>
          </a:prstGeom>
          <a:solidFill>
            <a:schemeClr val="bg1">
              <a:lumMod val="85000"/>
              <a:alpha val="69000"/>
            </a:schemeClr>
          </a:solidFill>
          <a:ln>
            <a:solidFill>
              <a:schemeClr val="tx2">
                <a:lumMod val="20000"/>
                <a:lumOff val="8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17594" y="2125694"/>
            <a:ext cx="12470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 год</a:t>
            </a:r>
            <a:endParaRPr lang="ru-RU" sz="2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89377" y="3484127"/>
            <a:ext cx="12470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 год</a:t>
            </a:r>
            <a:endParaRPr lang="ru-RU" sz="2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6" name="Стрелка вправо 15"/>
          <p:cNvSpPr/>
          <p:nvPr/>
        </p:nvSpPr>
        <p:spPr>
          <a:xfrm>
            <a:off x="1420622" y="1791716"/>
            <a:ext cx="7390633" cy="1068066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>
            <a:off x="1500388" y="3147814"/>
            <a:ext cx="7310867" cy="1152127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1564758" y="1275606"/>
            <a:ext cx="16561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остаток на начало года</a:t>
            </a:r>
            <a:endParaRPr lang="en-US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220941" y="1453161"/>
            <a:ext cx="16561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поступления</a:t>
            </a:r>
            <a:endParaRPr lang="en-US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908366" y="1438454"/>
            <a:ext cx="14954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выплаты</a:t>
            </a:r>
            <a:endParaRPr lang="en-US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516216" y="1273815"/>
            <a:ext cx="17800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остаток на конец периода</a:t>
            </a:r>
            <a:endParaRPr lang="en-US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763687" y="3404783"/>
            <a:ext cx="9813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4,66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363014" y="2026543"/>
            <a:ext cx="12089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20,90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051603" y="2019725"/>
            <a:ext cx="12089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16,99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6977449" y="2033361"/>
            <a:ext cx="9813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4,66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763688" y="2033361"/>
            <a:ext cx="9813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0,75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3298630" y="3391795"/>
            <a:ext cx="12089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14,33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5142420" y="3404784"/>
            <a:ext cx="12089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10,34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6977449" y="3404784"/>
            <a:ext cx="9813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8,65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35964" y="1167590"/>
            <a:ext cx="127169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млрд. руб.</a:t>
            </a:r>
            <a:endParaRPr lang="ru-RU" sz="16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916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500"/>
                            </p:stCondLst>
                            <p:childTnLst>
                              <p:par>
                                <p:cTn id="6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000"/>
                            </p:stCondLst>
                            <p:childTnLst>
                              <p:par>
                                <p:cTn id="6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5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000"/>
                            </p:stCondLst>
                            <p:childTnLst>
                              <p:par>
                                <p:cTn id="8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7500"/>
                            </p:stCondLst>
                            <p:childTnLst>
                              <p:par>
                                <p:cTn id="8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8000"/>
                            </p:stCondLst>
                            <p:childTnLst>
                              <p:par>
                                <p:cTn id="9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8500"/>
                            </p:stCondLst>
                            <p:childTnLst>
                              <p:par>
                                <p:cTn id="10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9000"/>
                            </p:stCondLst>
                            <p:childTnLst>
                              <p:par>
                                <p:cTn id="10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9500"/>
                            </p:stCondLst>
                            <p:childTnLst>
                              <p:par>
                                <p:cTn id="1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13" grpId="0" animBg="1"/>
      <p:bldP spid="14" grpId="0"/>
      <p:bldP spid="15" grpId="0"/>
      <p:bldP spid="16" grpId="0" animBg="1"/>
      <p:bldP spid="18" grpId="0" animBg="1"/>
      <p:bldP spid="19" grpId="0"/>
      <p:bldP spid="20" grpId="0"/>
      <p:bldP spid="21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KrasnovRY\Рабочий стол\стикеры для презентаций\WeNudgYAShFhsqXtIN697QbAD7eTPOp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92"/>
            <a:ext cx="9144000" cy="5144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228184" y="49105"/>
            <a:ext cx="29199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 sz="2160" b="1" i="0" u="none" strike="noStrike" kern="1200" baseline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defRPr>
            </a:pP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Поручение И.И. Шувалова</a:t>
            </a:r>
          </a:p>
          <a:p>
            <a:pPr algn="r">
              <a:defRPr sz="2160" b="1" i="0" u="none" strike="noStrike" kern="1200" baseline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defRPr>
            </a:pP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11 августа 2016 года</a:t>
            </a:r>
          </a:p>
        </p:txBody>
      </p:sp>
      <p:pic>
        <p:nvPicPr>
          <p:cNvPr id="9" name="Picture 2" descr="C:\казна\общий архив\герб ФК\орел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616" y="136824"/>
            <a:ext cx="409444" cy="378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683568" y="587455"/>
            <a:ext cx="1368152" cy="0"/>
          </a:xfrm>
          <a:prstGeom prst="line">
            <a:avLst/>
          </a:prstGeom>
          <a:ln w="2222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562060" y="64235"/>
            <a:ext cx="366158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1100" b="1" dirty="0" smtClean="0">
                <a:latin typeface="Open Sans Condensed" pitchFamily="34" charset="0"/>
                <a:cs typeface="Times New Roman" pitchFamily="18" charset="0"/>
              </a:rPr>
              <a:t>УПРАВЛЕНИЕ ФЕДЕРАЛЬНОГО КАЗНАЧЕЙСТВА </a:t>
            </a:r>
            <a:endParaRPr lang="en-US" altLang="ru-RU" sz="1100" b="1" dirty="0" smtClean="0">
              <a:latin typeface="Open Sans Condensed" pitchFamily="34" charset="0"/>
              <a:cs typeface="Times New Roman" pitchFamily="18" charset="0"/>
            </a:endParaRPr>
          </a:p>
          <a:p>
            <a:r>
              <a:rPr lang="ru-RU" altLang="ru-RU" sz="1100" b="1" dirty="0" smtClean="0">
                <a:latin typeface="Open Sans Condensed" pitchFamily="34" charset="0"/>
                <a:cs typeface="Times New Roman" pitchFamily="18" charset="0"/>
              </a:rPr>
              <a:t>ПО РЕСПУБЛИКЕ ТАТАРСТАН </a:t>
            </a:r>
            <a:endParaRPr lang="ru-RU" sz="11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62060" y="572325"/>
            <a:ext cx="18646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ru-RU" sz="1400" dirty="0" smtClean="0">
                <a:solidFill>
                  <a:srgbClr val="1C1C1C"/>
                </a:solidFill>
                <a:latin typeface="Open Sans Condensed Light" pitchFamily="34" charset="0"/>
                <a:cs typeface="Times New Roman" pitchFamily="18" charset="0"/>
              </a:rPr>
              <a:t>tatarstan.roskazna.ru</a:t>
            </a:r>
            <a:endParaRPr lang="ru-RU" sz="1400" dirty="0"/>
          </a:p>
        </p:txBody>
      </p:sp>
      <p:sp>
        <p:nvSpPr>
          <p:cNvPr id="49" name="Прямоугольник 48"/>
          <p:cNvSpPr/>
          <p:nvPr/>
        </p:nvSpPr>
        <p:spPr>
          <a:xfrm>
            <a:off x="35496" y="2406093"/>
            <a:ext cx="8967217" cy="2689104"/>
          </a:xfrm>
          <a:prstGeom prst="rect">
            <a:avLst/>
          </a:prstGeom>
          <a:solidFill>
            <a:schemeClr val="bg1">
              <a:lumMod val="85000"/>
              <a:alpha val="83000"/>
            </a:schemeClr>
          </a:solidFill>
          <a:ln>
            <a:solidFill>
              <a:schemeClr val="tx2">
                <a:lumMod val="20000"/>
                <a:lumOff val="8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35496" y="2406093"/>
            <a:ext cx="9073008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«..Прошу обеспечить безусловное исполнение нормативных правовых актов по переводу на казначейское сопровождение государственных контрактов и завершить перевод на казначейское сопровождение соответствующих государственных контрактов (договоров), заключаемых в целях выполнения работ по строительству (реставрации) стадионов для проведения мероприятий чемпионата мира по футболу ФИФА 2018 года и Кубка конфедерации ФИФА 2017 года, с осуществлением контроля за соответствием информации, содержащейся в документах, представляемых для санкционирования операций, условиям государственного контракта (договора) в части сроков поставки товаров (выполнения работ, оказания услуг), количества товаров (объема работ, услуг), а также иным требованиям, установленным Порядком проведения ТОФК санкционирования операций при казначейском сопровождении государственных контрактов, договоров (соглашений), а также контрактов, договоров, соглашений, заключенных в рамках их исполнения» </a:t>
            </a:r>
            <a:endParaRPr lang="ru-RU" sz="1400" i="1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Номер слайда 3"/>
          <p:cNvSpPr txBox="1">
            <a:spLocks noGrp="1"/>
          </p:cNvSpPr>
          <p:nvPr/>
        </p:nvSpPr>
        <p:spPr bwMode="auto">
          <a:xfrm>
            <a:off x="8861426" y="4943475"/>
            <a:ext cx="282575" cy="200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>
              <a:defRPr/>
            </a:pPr>
            <a:fld id="{A98ED281-1EC3-461D-93DF-A89E91540868}" type="slidenum">
              <a:rPr lang="en-US" sz="1200" b="1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  <a:sym typeface="Lucida Grande"/>
              </a:rPr>
              <a:pPr algn="r">
                <a:defRPr/>
              </a:pPr>
              <a:t>4</a:t>
            </a:fld>
            <a:endParaRPr lang="en-US" sz="1200" b="1" dirty="0">
              <a:solidFill>
                <a:schemeClr val="tx2"/>
              </a:solidFill>
              <a:latin typeface="Arial" pitchFamily="34" charset="0"/>
              <a:ea typeface="ＭＳ Ｐゴシック" pitchFamily="34" charset="-128"/>
              <a:cs typeface="Arial" pitchFamily="34" charset="0"/>
              <a:sym typeface="Lucida Grande"/>
            </a:endParaRPr>
          </a:p>
        </p:txBody>
      </p:sp>
    </p:spTree>
    <p:extLst>
      <p:ext uri="{BB962C8B-B14F-4D97-AF65-F5344CB8AC3E}">
        <p14:creationId xmlns:p14="http://schemas.microsoft.com/office/powerpoint/2010/main" val="621839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KrasnovRY\Рабочий стол\стикеры для презентаций\af886f6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"/>
            <a:ext cx="9144001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Прямоугольник 48"/>
          <p:cNvSpPr/>
          <p:nvPr/>
        </p:nvSpPr>
        <p:spPr>
          <a:xfrm>
            <a:off x="-1" y="-1"/>
            <a:ext cx="4427985" cy="879943"/>
          </a:xfrm>
          <a:prstGeom prst="rect">
            <a:avLst/>
          </a:prstGeom>
          <a:solidFill>
            <a:schemeClr val="bg1">
              <a:lumMod val="85000"/>
              <a:alpha val="69000"/>
            </a:schemeClr>
          </a:solidFill>
          <a:ln>
            <a:solidFill>
              <a:schemeClr val="tx2">
                <a:lumMod val="20000"/>
                <a:lumOff val="8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4427984" y="0"/>
            <a:ext cx="4716016" cy="879943"/>
          </a:xfrm>
          <a:prstGeom prst="rect">
            <a:avLst/>
          </a:prstGeom>
          <a:solidFill>
            <a:schemeClr val="bg1">
              <a:lumMod val="85000"/>
              <a:alpha val="69000"/>
            </a:schemeClr>
          </a:solidFill>
          <a:ln>
            <a:solidFill>
              <a:schemeClr val="tx2">
                <a:lumMod val="20000"/>
                <a:lumOff val="8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Номер слайда 3"/>
          <p:cNvSpPr txBox="1">
            <a:spLocks noGrp="1"/>
          </p:cNvSpPr>
          <p:nvPr/>
        </p:nvSpPr>
        <p:spPr bwMode="auto">
          <a:xfrm>
            <a:off x="8861426" y="4943475"/>
            <a:ext cx="282575" cy="200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>
              <a:defRPr/>
            </a:pPr>
            <a:fld id="{A98ED281-1EC3-461D-93DF-A89E91540868}" type="slidenum">
              <a:rPr lang="en-US" sz="12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  <a:sym typeface="Lucida Grande"/>
              </a:rPr>
              <a:pPr algn="r">
                <a:defRPr/>
              </a:pPr>
              <a:t>5</a:t>
            </a:fld>
            <a:endParaRPr lang="en-US" sz="1200" b="1" dirty="0">
              <a:solidFill>
                <a:schemeClr val="bg1"/>
              </a:solidFill>
              <a:latin typeface="Arial" pitchFamily="34" charset="0"/>
              <a:ea typeface="ＭＳ Ｐゴシック" pitchFamily="34" charset="-128"/>
              <a:cs typeface="Arial" pitchFamily="34" charset="0"/>
              <a:sym typeface="Lucida Grande"/>
            </a:endParaRPr>
          </a:p>
        </p:txBody>
      </p:sp>
      <p:sp>
        <p:nvSpPr>
          <p:cNvPr id="7" name="Номер слайда 3"/>
          <p:cNvSpPr txBox="1">
            <a:spLocks noGrp="1"/>
          </p:cNvSpPr>
          <p:nvPr/>
        </p:nvSpPr>
        <p:spPr bwMode="auto">
          <a:xfrm>
            <a:off x="8861426" y="4943475"/>
            <a:ext cx="282575" cy="200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>
              <a:defRPr/>
            </a:pPr>
            <a:fld id="{A98ED281-1EC3-461D-93DF-A89E91540868}" type="slidenum">
              <a:rPr lang="en-US" sz="12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  <a:sym typeface="Lucida Grande"/>
              </a:rPr>
              <a:pPr algn="r">
                <a:defRPr/>
              </a:pPr>
              <a:t>5</a:t>
            </a:fld>
            <a:endParaRPr lang="en-US" sz="1200" b="1" dirty="0">
              <a:solidFill>
                <a:schemeClr val="bg1"/>
              </a:solidFill>
              <a:latin typeface="Arial" pitchFamily="34" charset="0"/>
              <a:ea typeface="ＭＳ Ｐゴシック" pitchFamily="34" charset="-128"/>
              <a:cs typeface="Arial" pitchFamily="34" charset="0"/>
              <a:sym typeface="Lucida Grande"/>
            </a:endParaRPr>
          </a:p>
        </p:txBody>
      </p:sp>
      <p:sp>
        <p:nvSpPr>
          <p:cNvPr id="16" name="Номер слайда 3"/>
          <p:cNvSpPr txBox="1">
            <a:spLocks noGrp="1"/>
          </p:cNvSpPr>
          <p:nvPr/>
        </p:nvSpPr>
        <p:spPr bwMode="auto">
          <a:xfrm>
            <a:off x="8861426" y="4943475"/>
            <a:ext cx="282575" cy="200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>
              <a:defRPr/>
            </a:pPr>
            <a:fld id="{A98ED281-1EC3-461D-93DF-A89E91540868}" type="slidenum">
              <a:rPr lang="en-US" sz="12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  <a:sym typeface="Lucida Grande"/>
              </a:rPr>
              <a:pPr algn="r">
                <a:defRPr/>
              </a:pPr>
              <a:t>5</a:t>
            </a:fld>
            <a:endParaRPr lang="en-US" sz="1200" b="1" dirty="0">
              <a:solidFill>
                <a:schemeClr val="bg1"/>
              </a:solidFill>
              <a:latin typeface="Arial" pitchFamily="34" charset="0"/>
              <a:ea typeface="ＭＳ Ｐゴシック" pitchFamily="34" charset="-128"/>
              <a:cs typeface="Arial" pitchFamily="34" charset="0"/>
              <a:sym typeface="Lucida Grande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635896" y="48947"/>
            <a:ext cx="549585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Подготовка к проведению мероприятий Чемпионата мира по футболу ФИФА 2018 </a:t>
            </a:r>
          </a:p>
          <a:p>
            <a:pPr algn="r"/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года и Кубка конфедерации ФИФА 2017 года</a:t>
            </a:r>
            <a:endParaRPr lang="ru-RU" sz="1600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>
            <a:off x="683568" y="510521"/>
            <a:ext cx="1389086" cy="0"/>
          </a:xfrm>
          <a:prstGeom prst="line">
            <a:avLst/>
          </a:prstGeom>
          <a:ln w="2222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Прямоугольник 36"/>
          <p:cNvSpPr/>
          <p:nvPr/>
        </p:nvSpPr>
        <p:spPr>
          <a:xfrm>
            <a:off x="562060" y="64235"/>
            <a:ext cx="366158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1100" b="1" dirty="0" smtClean="0">
                <a:latin typeface="Open Sans Condensed" pitchFamily="34" charset="0"/>
                <a:cs typeface="Times New Roman" pitchFamily="18" charset="0"/>
              </a:rPr>
              <a:t>УПРАВЛЕНИЕ ФЕДЕРАЛЬНОГО КАЗНАЧЕЙСТВА </a:t>
            </a:r>
            <a:endParaRPr lang="en-US" altLang="ru-RU" sz="1100" b="1" dirty="0" smtClean="0">
              <a:latin typeface="Open Sans Condensed" pitchFamily="34" charset="0"/>
              <a:cs typeface="Times New Roman" pitchFamily="18" charset="0"/>
            </a:endParaRPr>
          </a:p>
          <a:p>
            <a:r>
              <a:rPr lang="ru-RU" altLang="ru-RU" sz="1100" b="1" dirty="0" smtClean="0">
                <a:latin typeface="Open Sans Condensed" pitchFamily="34" charset="0"/>
                <a:cs typeface="Times New Roman" pitchFamily="18" charset="0"/>
              </a:rPr>
              <a:t>ПО РЕСПУБЛИКЕ ТАТАРСТАН </a:t>
            </a:r>
            <a:endParaRPr lang="ru-RU" sz="1100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568082" y="456650"/>
            <a:ext cx="18646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ru-RU" sz="1400" dirty="0" smtClean="0">
                <a:solidFill>
                  <a:srgbClr val="1C1C1C"/>
                </a:solidFill>
                <a:latin typeface="Open Sans Condensed Light" pitchFamily="34" charset="0"/>
                <a:cs typeface="Times New Roman" pitchFamily="18" charset="0"/>
              </a:rPr>
              <a:t>tatarstan.roskazna.ru</a:t>
            </a:r>
            <a:endParaRPr lang="ru-RU" sz="1400" dirty="0"/>
          </a:p>
        </p:txBody>
      </p:sp>
      <p:pic>
        <p:nvPicPr>
          <p:cNvPr id="40" name="Picture 2" descr="C:\казна\общий архив\герб ФК\орел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616" y="136824"/>
            <a:ext cx="409444" cy="378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" name="Прямоугольник 49"/>
          <p:cNvSpPr/>
          <p:nvPr/>
        </p:nvSpPr>
        <p:spPr>
          <a:xfrm>
            <a:off x="141284" y="1049156"/>
            <a:ext cx="8785119" cy="3853429"/>
          </a:xfrm>
          <a:prstGeom prst="rect">
            <a:avLst/>
          </a:prstGeom>
          <a:solidFill>
            <a:schemeClr val="bg1">
              <a:lumMod val="85000"/>
              <a:alpha val="80000"/>
            </a:schemeClr>
          </a:solidFill>
          <a:ln>
            <a:solidFill>
              <a:schemeClr val="tx2">
                <a:lumMod val="20000"/>
                <a:lumOff val="8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1" name="Picture 13" descr="C:\Documents and Settings\KrasnovRY\Рабочий стол\стикеры для презентаций\180px-Roskazna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3280" y="1090046"/>
            <a:ext cx="398719" cy="442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Прямоугольник 51"/>
          <p:cNvSpPr/>
          <p:nvPr/>
        </p:nvSpPr>
        <p:spPr>
          <a:xfrm>
            <a:off x="1446924" y="1425108"/>
            <a:ext cx="576662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Управление </a:t>
            </a:r>
          </a:p>
          <a:p>
            <a:pPr algn="ctr"/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Федерального казначейства по Республике Татарстан</a:t>
            </a:r>
          </a:p>
          <a:p>
            <a:pPr algn="ctr"/>
            <a:r>
              <a:rPr lang="ru-RU" sz="1600" i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открыто 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r>
              <a:rPr lang="ru-RU" sz="1600" i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i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лицевых </a:t>
            </a:r>
            <a:r>
              <a:rPr lang="ru-RU" sz="1600" i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счетов</a:t>
            </a:r>
            <a:endParaRPr lang="en-US" sz="1600" i="1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7" name="Picture 3" descr="C:\Documents and Settings\KrasnovRY\Рабочий стол\стикеры для презентаций\FIFA_World_Cup_2018_Logo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6680" y="1115738"/>
            <a:ext cx="754746" cy="833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2" descr="C:\Documents and Settings\KrasnovRY\Рабочий стол\стикеры для презентаций\Arrow-Left.png"/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5750"/>
                    </a14:imgEffect>
                    <a14:imgEffect>
                      <a14:saturation sat="7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854035" y="2453964"/>
            <a:ext cx="667746" cy="376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2" descr="C:\Documents and Settings\KrasnovRY\Рабочий стол\стикеры для презентаций\Arrow-Left.png"/>
          <p:cNvPicPr>
            <a:picLocks noChangeAspect="1" noChangeArrowheads="1"/>
          </p:cNvPicPr>
          <p:nvPr/>
        </p:nvPicPr>
        <p:blipFill>
          <a:blip r:embed="rId9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5750"/>
                    </a14:imgEffect>
                    <a14:imgEffect>
                      <a14:saturation sat="7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708462">
            <a:off x="2023085" y="2139074"/>
            <a:ext cx="820175" cy="376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959399" y="2857680"/>
            <a:ext cx="192925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i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i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лицевых счета </a:t>
            </a:r>
            <a:endParaRPr lang="ru-RU" sz="1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585505" y="2536145"/>
            <a:ext cx="20167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</a:t>
            </a:r>
            <a:r>
              <a:rPr lang="ru-RU" sz="1600" i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лицевых счетов </a:t>
            </a:r>
            <a:endParaRPr lang="ru-RU" sz="1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2995703" y="3164438"/>
            <a:ext cx="2008345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i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Выполнение работ по строительству, реставрации стадионов в городах </a:t>
            </a:r>
          </a:p>
          <a:p>
            <a:pPr algn="ctr"/>
            <a:r>
              <a:rPr lang="ru-RU" sz="1400" i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Самара и Саранск</a:t>
            </a:r>
            <a:endParaRPr lang="en-US" sz="1400" i="1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182836" y="2824256"/>
            <a:ext cx="268466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i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Поставка, монтаж, демонтаж строений и сооружений временного назначения и вспомогательного использования, временной инфраструктуры безопасности стадионов в городах Казань, Москва, Сочи</a:t>
            </a:r>
            <a:endParaRPr lang="en-US" sz="1400" i="1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3" name="Picture 2" descr="C:\Documents and Settings\KrasnovRY\Рабочий стол\стикеры для презентаций\Arrow-Left.png"/>
          <p:cNvPicPr>
            <a:picLocks noChangeAspect="1" noChangeArrowheads="1"/>
          </p:cNvPicPr>
          <p:nvPr/>
        </p:nvPicPr>
        <p:blipFill>
          <a:blip r:embed="rId1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colorTemperature colorTemp="5750"/>
                    </a14:imgEffect>
                    <a14:imgEffect>
                      <a14:saturation sat="7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02493">
            <a:off x="5887508" y="2120091"/>
            <a:ext cx="864808" cy="376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Прямоугольник 23"/>
          <p:cNvSpPr/>
          <p:nvPr/>
        </p:nvSpPr>
        <p:spPr>
          <a:xfrm>
            <a:off x="6084168" y="2492981"/>
            <a:ext cx="192925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i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i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лицевых счета </a:t>
            </a:r>
            <a:endParaRPr lang="ru-RU" sz="1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004048" y="2824256"/>
            <a:ext cx="392715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i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Оказание услуг по созданию и функционированию средств информационных технологий в соответствии с Концепцией развития средств связи и информационных технологий в целях осуществления мероприятий по подготовке и проведению в РФ ЧМ по футболу</a:t>
            </a:r>
            <a:r>
              <a:rPr lang="en-US" sz="1400" i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FIFA 2018</a:t>
            </a:r>
            <a:r>
              <a:rPr lang="ru-RU" sz="1400" i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года и </a:t>
            </a:r>
          </a:p>
          <a:p>
            <a:pPr algn="ctr"/>
            <a:r>
              <a:rPr lang="ru-RU" sz="1400" i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Кубка конфедерации </a:t>
            </a:r>
            <a:r>
              <a:rPr lang="en-US" sz="1400" i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FIFA 2017</a:t>
            </a:r>
            <a:r>
              <a:rPr lang="ru-RU" sz="1400" i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года </a:t>
            </a:r>
            <a:endParaRPr lang="en-US" sz="1400" i="1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9740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50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00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500"/>
                            </p:stCondLst>
                            <p:childTnLst>
                              <p:par>
                                <p:cTn id="7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8000"/>
                            </p:stCondLst>
                            <p:childTnLst>
                              <p:par>
                                <p:cTn id="7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500"/>
                            </p:stCondLst>
                            <p:childTnLst>
                              <p:par>
                                <p:cTn id="8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9000"/>
                            </p:stCondLst>
                            <p:childTnLst>
                              <p:par>
                                <p:cTn id="9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42" grpId="0" animBg="1"/>
      <p:bldP spid="33" grpId="0"/>
      <p:bldP spid="50" grpId="0" animBg="1"/>
      <p:bldP spid="52" grpId="0"/>
      <p:bldP spid="3" grpId="0"/>
      <p:bldP spid="56" grpId="0"/>
      <p:bldP spid="57" grpId="0"/>
      <p:bldP spid="58" grpId="0"/>
      <p:bldP spid="24" grpId="0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Рисунок 5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" y="915566"/>
            <a:ext cx="9138737" cy="4230781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Прямоугольник 56"/>
          <p:cNvSpPr/>
          <p:nvPr/>
        </p:nvSpPr>
        <p:spPr>
          <a:xfrm>
            <a:off x="-23076" y="915567"/>
            <a:ext cx="9167076" cy="4230780"/>
          </a:xfrm>
          <a:prstGeom prst="rect">
            <a:avLst/>
          </a:prstGeom>
          <a:solidFill>
            <a:schemeClr val="bg1">
              <a:lumMod val="85000"/>
              <a:alpha val="83000"/>
            </a:schemeClr>
          </a:solidFill>
          <a:ln>
            <a:solidFill>
              <a:schemeClr val="tx2">
                <a:lumMod val="20000"/>
                <a:lumOff val="8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Номер слайда 3"/>
          <p:cNvSpPr txBox="1">
            <a:spLocks noGrp="1"/>
          </p:cNvSpPr>
          <p:nvPr/>
        </p:nvSpPr>
        <p:spPr bwMode="auto">
          <a:xfrm>
            <a:off x="8861425" y="4939849"/>
            <a:ext cx="282575" cy="200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>
              <a:defRPr/>
            </a:pPr>
            <a:fld id="{A98ED281-1EC3-461D-93DF-A89E91540868}" type="slidenum">
              <a:rPr lang="en-US" sz="1200" b="1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  <a:sym typeface="Lucida Grande"/>
              </a:rPr>
              <a:pPr algn="r">
                <a:defRPr/>
              </a:pPr>
              <a:t>6</a:t>
            </a:fld>
            <a:endParaRPr lang="en-US" sz="1200" b="1" dirty="0">
              <a:solidFill>
                <a:schemeClr val="tx2"/>
              </a:solidFill>
              <a:latin typeface="Arial" pitchFamily="34" charset="0"/>
              <a:ea typeface="ＭＳ Ｐゴシック" pitchFamily="34" charset="-128"/>
              <a:cs typeface="Arial" pitchFamily="34" charset="0"/>
              <a:sym typeface="Lucida Grande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5580112" y="42055"/>
            <a:ext cx="35434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Освоение средств по </a:t>
            </a:r>
          </a:p>
          <a:p>
            <a:pPr algn="r"/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стадиону в г. Саранск</a:t>
            </a:r>
            <a:endParaRPr lang="ru-RU" sz="1600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9" name="Прямая соединительная линия 38"/>
          <p:cNvCxnSpPr/>
          <p:nvPr/>
        </p:nvCxnSpPr>
        <p:spPr>
          <a:xfrm>
            <a:off x="683568" y="514866"/>
            <a:ext cx="1394874" cy="0"/>
          </a:xfrm>
          <a:prstGeom prst="line">
            <a:avLst/>
          </a:prstGeom>
          <a:ln w="2222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/>
          <p:cNvSpPr/>
          <p:nvPr/>
        </p:nvSpPr>
        <p:spPr>
          <a:xfrm>
            <a:off x="562060" y="64235"/>
            <a:ext cx="366158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1100" b="1" dirty="0" smtClean="0">
                <a:latin typeface="Open Sans Condensed" pitchFamily="34" charset="0"/>
                <a:cs typeface="Times New Roman" pitchFamily="18" charset="0"/>
              </a:rPr>
              <a:t>УПРАВЛЕНИЕ ФЕДЕРАЛЬНОГО КАЗНАЧЕЙСТВА </a:t>
            </a:r>
            <a:endParaRPr lang="en-US" altLang="ru-RU" sz="1100" b="1" dirty="0" smtClean="0">
              <a:latin typeface="Open Sans Condensed" pitchFamily="34" charset="0"/>
              <a:cs typeface="Times New Roman" pitchFamily="18" charset="0"/>
            </a:endParaRPr>
          </a:p>
          <a:p>
            <a:r>
              <a:rPr lang="ru-RU" altLang="ru-RU" sz="1100" b="1" dirty="0" smtClean="0">
                <a:latin typeface="Open Sans Condensed" pitchFamily="34" charset="0"/>
                <a:cs typeface="Times New Roman" pitchFamily="18" charset="0"/>
              </a:rPr>
              <a:t>ПО РЕСПУБЛИКЕ ТАТАРСТАН </a:t>
            </a:r>
            <a:endParaRPr lang="ru-RU" sz="1100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568082" y="456650"/>
            <a:ext cx="18646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ru-RU" sz="1400" dirty="0" smtClean="0">
                <a:solidFill>
                  <a:srgbClr val="1C1C1C"/>
                </a:solidFill>
                <a:latin typeface="Open Sans Condensed Light" pitchFamily="34" charset="0"/>
                <a:cs typeface="Times New Roman" pitchFamily="18" charset="0"/>
              </a:rPr>
              <a:t>tatarstan.roskazna.ru</a:t>
            </a:r>
            <a:endParaRPr lang="ru-RU" sz="1400" dirty="0"/>
          </a:p>
        </p:txBody>
      </p:sp>
      <p:pic>
        <p:nvPicPr>
          <p:cNvPr id="43" name="Picture 2" descr="C:\казна\общий архив\герб ФК\орел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616" y="136824"/>
            <a:ext cx="409444" cy="378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87" y="1347614"/>
            <a:ext cx="8091792" cy="2232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Рисунок 54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112" y="6319"/>
            <a:ext cx="6240652" cy="2349407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Рисунок 55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160" y="2204976"/>
            <a:ext cx="6234247" cy="29264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15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20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9500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3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764427"/>
            <a:ext cx="9136259" cy="4309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Номер слайда 3"/>
          <p:cNvSpPr txBox="1">
            <a:spLocks noGrp="1"/>
          </p:cNvSpPr>
          <p:nvPr/>
        </p:nvSpPr>
        <p:spPr bwMode="auto">
          <a:xfrm>
            <a:off x="8861425" y="4939849"/>
            <a:ext cx="282575" cy="200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>
              <a:defRPr/>
            </a:pPr>
            <a:fld id="{A98ED281-1EC3-461D-93DF-A89E91540868}" type="slidenum">
              <a:rPr lang="en-US" sz="1200" b="1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  <a:sym typeface="Lucida Grande"/>
              </a:rPr>
              <a:pPr algn="r">
                <a:defRPr/>
              </a:pPr>
              <a:t>7</a:t>
            </a:fld>
            <a:endParaRPr lang="en-US" sz="1200" b="1" dirty="0">
              <a:solidFill>
                <a:schemeClr val="tx2"/>
              </a:solidFill>
              <a:latin typeface="Arial" pitchFamily="34" charset="0"/>
              <a:ea typeface="ＭＳ Ｐゴシック" pitchFamily="34" charset="-128"/>
              <a:cs typeface="Arial" pitchFamily="34" charset="0"/>
              <a:sym typeface="Lucida Grande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4506458" y="42055"/>
            <a:ext cx="461713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Освоение средств по </a:t>
            </a:r>
          </a:p>
          <a:p>
            <a:pPr algn="r"/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стадиону в г. Саранск</a:t>
            </a:r>
            <a:endParaRPr lang="ru-RU" sz="1600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9" name="Прямая соединительная линия 38"/>
          <p:cNvCxnSpPr/>
          <p:nvPr/>
        </p:nvCxnSpPr>
        <p:spPr>
          <a:xfrm>
            <a:off x="683568" y="514866"/>
            <a:ext cx="1394874" cy="0"/>
          </a:xfrm>
          <a:prstGeom prst="line">
            <a:avLst/>
          </a:prstGeom>
          <a:ln w="2222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/>
          <p:cNvSpPr/>
          <p:nvPr/>
        </p:nvSpPr>
        <p:spPr>
          <a:xfrm>
            <a:off x="562060" y="64235"/>
            <a:ext cx="366158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1100" b="1" dirty="0" smtClean="0">
                <a:latin typeface="Open Sans Condensed" pitchFamily="34" charset="0"/>
                <a:cs typeface="Times New Roman" pitchFamily="18" charset="0"/>
              </a:rPr>
              <a:t>УПРАВЛЕНИЕ ФЕДЕРАЛЬНОГО КАЗНАЧЕЙСТВА </a:t>
            </a:r>
            <a:endParaRPr lang="en-US" altLang="ru-RU" sz="1100" b="1" dirty="0" smtClean="0">
              <a:latin typeface="Open Sans Condensed" pitchFamily="34" charset="0"/>
              <a:cs typeface="Times New Roman" pitchFamily="18" charset="0"/>
            </a:endParaRPr>
          </a:p>
          <a:p>
            <a:r>
              <a:rPr lang="ru-RU" altLang="ru-RU" sz="1100" b="1" dirty="0" smtClean="0">
                <a:latin typeface="Open Sans Condensed" pitchFamily="34" charset="0"/>
                <a:cs typeface="Times New Roman" pitchFamily="18" charset="0"/>
              </a:rPr>
              <a:t>ПО РЕСПУБЛИКЕ ТАТАРСТАН </a:t>
            </a:r>
            <a:endParaRPr lang="ru-RU" sz="1100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568082" y="456650"/>
            <a:ext cx="18646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ru-RU" sz="1400" dirty="0" smtClean="0">
                <a:solidFill>
                  <a:srgbClr val="1C1C1C"/>
                </a:solidFill>
                <a:latin typeface="Open Sans Condensed Light" pitchFamily="34" charset="0"/>
                <a:cs typeface="Times New Roman" pitchFamily="18" charset="0"/>
              </a:rPr>
              <a:t>tatarstan.roskazna.ru</a:t>
            </a:r>
            <a:endParaRPr lang="ru-RU" sz="1400" dirty="0"/>
          </a:p>
        </p:txBody>
      </p:sp>
      <p:pic>
        <p:nvPicPr>
          <p:cNvPr id="43" name="Picture 2" descr="C:\казна\общий архив\герб ФК\орел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616" y="136824"/>
            <a:ext cx="409444" cy="378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6948265" y="699542"/>
            <a:ext cx="2175330" cy="1080120"/>
          </a:xfrm>
          <a:prstGeom prst="rect">
            <a:avLst/>
          </a:prstGeom>
          <a:solidFill>
            <a:srgbClr val="C00000">
              <a:alpha val="0"/>
            </a:srgbClr>
          </a:solidFill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1216" y="660096"/>
            <a:ext cx="5512784" cy="2332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0705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Documents and Settings\KrasnovRY\Рабочий стол\стикеры\internet_kak_mobilizacionnyy_resu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5" y="1"/>
            <a:ext cx="9138515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омер слайда 3"/>
          <p:cNvSpPr txBox="1">
            <a:spLocks noGrp="1"/>
          </p:cNvSpPr>
          <p:nvPr/>
        </p:nvSpPr>
        <p:spPr bwMode="auto">
          <a:xfrm>
            <a:off x="8861425" y="4939849"/>
            <a:ext cx="282575" cy="200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>
              <a:defRPr/>
            </a:pPr>
            <a:fld id="{A98ED281-1EC3-461D-93DF-A89E91540868}" type="slidenum">
              <a:rPr lang="en-US" sz="1200" b="1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  <a:sym typeface="Lucida Grande"/>
              </a:rPr>
              <a:pPr algn="r">
                <a:defRPr/>
              </a:pPr>
              <a:t>8</a:t>
            </a:fld>
            <a:endParaRPr lang="en-US" sz="1200" b="1" dirty="0">
              <a:solidFill>
                <a:schemeClr val="tx2"/>
              </a:solidFill>
              <a:latin typeface="Arial" pitchFamily="34" charset="0"/>
              <a:ea typeface="ＭＳ Ｐゴシック" pitchFamily="34" charset="-128"/>
              <a:cs typeface="Arial" pitchFamily="34" charset="0"/>
              <a:sym typeface="Lucida Grande"/>
            </a:endParaRPr>
          </a:p>
        </p:txBody>
      </p:sp>
      <p:cxnSp>
        <p:nvCxnSpPr>
          <p:cNvPr id="39" name="Прямая соединительная линия 38"/>
          <p:cNvCxnSpPr/>
          <p:nvPr/>
        </p:nvCxnSpPr>
        <p:spPr>
          <a:xfrm>
            <a:off x="683568" y="514866"/>
            <a:ext cx="1394874" cy="0"/>
          </a:xfrm>
          <a:prstGeom prst="line">
            <a:avLst/>
          </a:prstGeom>
          <a:ln w="2222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/>
          <p:cNvSpPr/>
          <p:nvPr/>
        </p:nvSpPr>
        <p:spPr>
          <a:xfrm>
            <a:off x="562060" y="64235"/>
            <a:ext cx="366158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1100" b="1" dirty="0" smtClean="0">
                <a:solidFill>
                  <a:schemeClr val="bg1"/>
                </a:solidFill>
                <a:latin typeface="Open Sans Condensed" pitchFamily="34" charset="0"/>
                <a:cs typeface="Times New Roman" pitchFamily="18" charset="0"/>
              </a:rPr>
              <a:t>УПРАВЛЕНИЕ ФЕДЕРАЛЬНОГО КАЗНАЧЕЙСТВА </a:t>
            </a:r>
            <a:endParaRPr lang="en-US" altLang="ru-RU" sz="1100" b="1" dirty="0" smtClean="0">
              <a:solidFill>
                <a:schemeClr val="bg1"/>
              </a:solidFill>
              <a:latin typeface="Open Sans Condensed" pitchFamily="34" charset="0"/>
              <a:cs typeface="Times New Roman" pitchFamily="18" charset="0"/>
            </a:endParaRPr>
          </a:p>
          <a:p>
            <a:r>
              <a:rPr lang="ru-RU" altLang="ru-RU" sz="1100" b="1" dirty="0" smtClean="0">
                <a:solidFill>
                  <a:schemeClr val="bg1"/>
                </a:solidFill>
                <a:latin typeface="Open Sans Condensed" pitchFamily="34" charset="0"/>
                <a:cs typeface="Times New Roman" pitchFamily="18" charset="0"/>
              </a:rPr>
              <a:t>ПО РЕСПУБЛИКЕ ТАТАРСТАН </a:t>
            </a:r>
            <a:endParaRPr lang="ru-RU" sz="1100" dirty="0">
              <a:solidFill>
                <a:schemeClr val="bg1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568082" y="456650"/>
            <a:ext cx="18646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ru-RU" sz="1400" dirty="0" smtClean="0">
                <a:solidFill>
                  <a:schemeClr val="bg1"/>
                </a:solidFill>
                <a:latin typeface="Open Sans Condensed Light" pitchFamily="34" charset="0"/>
                <a:cs typeface="Times New Roman" pitchFamily="18" charset="0"/>
              </a:rPr>
              <a:t>tatarstan.roskazna.ru</a:t>
            </a:r>
            <a:endParaRPr lang="ru-RU" sz="1400" dirty="0">
              <a:solidFill>
                <a:schemeClr val="bg1"/>
              </a:solidFill>
            </a:endParaRPr>
          </a:p>
        </p:txBody>
      </p:sp>
      <p:pic>
        <p:nvPicPr>
          <p:cNvPr id="43" name="Picture 2" descr="C:\казна\общий архив\герб ФК\орел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616" y="136824"/>
            <a:ext cx="409444" cy="378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28594" y="2283719"/>
            <a:ext cx="8620555" cy="2160240"/>
          </a:xfrm>
          <a:prstGeom prst="rect">
            <a:avLst/>
          </a:prstGeom>
          <a:solidFill>
            <a:schemeClr val="bg1">
              <a:lumMod val="85000"/>
              <a:alpha val="78000"/>
            </a:schemeClr>
          </a:solidFill>
          <a:ln>
            <a:solidFill>
              <a:schemeClr val="tx2">
                <a:lumMod val="20000"/>
                <a:lumOff val="8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28594" y="1707654"/>
            <a:ext cx="24497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Предлагаем: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85645" y="2405536"/>
            <a:ext cx="820332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Отдельным распоряжением Правительства предусмотреть расширенное казначейское сопровождение всех объектов в рамках ФАИП по </a:t>
            </a:r>
            <a:r>
              <a:rPr lang="ru-RU" sz="2400" i="1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госконтрактам</a:t>
            </a:r>
            <a:r>
              <a:rPr lang="ru-RU" sz="2400" i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включая проверку фактического исполнения обязательств.</a:t>
            </a:r>
            <a:endParaRPr lang="en-US" sz="2400" i="1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1305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KrasnovRY\Рабочий стол\стикеры для презентаций\89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004" y="-11964"/>
            <a:ext cx="9180003" cy="5155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омер слайда 3"/>
          <p:cNvSpPr txBox="1">
            <a:spLocks noGrp="1"/>
          </p:cNvSpPr>
          <p:nvPr/>
        </p:nvSpPr>
        <p:spPr bwMode="auto">
          <a:xfrm>
            <a:off x="8861425" y="4939849"/>
            <a:ext cx="282575" cy="200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>
              <a:defRPr/>
            </a:pPr>
            <a:fld id="{A98ED281-1EC3-461D-93DF-A89E91540868}" type="slidenum">
              <a:rPr lang="en-US" sz="12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  <a:sym typeface="Lucida Grande"/>
              </a:rPr>
              <a:pPr algn="r">
                <a:defRPr/>
              </a:pPr>
              <a:t>9</a:t>
            </a:fld>
            <a:endParaRPr lang="en-US" sz="1200" b="1" dirty="0">
              <a:solidFill>
                <a:schemeClr val="bg1"/>
              </a:solidFill>
              <a:latin typeface="Arial" pitchFamily="34" charset="0"/>
              <a:ea typeface="ＭＳ Ｐゴシック" pitchFamily="34" charset="-128"/>
              <a:cs typeface="Arial" pitchFamily="34" charset="0"/>
              <a:sym typeface="Lucida Grande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4506458" y="42055"/>
            <a:ext cx="461713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Освоение средств в </a:t>
            </a:r>
          </a:p>
          <a:p>
            <a:pPr algn="r"/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рамках ФАИП в 2016 году</a:t>
            </a:r>
            <a:endParaRPr lang="ru-RU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9" name="Прямая соединительная линия 38"/>
          <p:cNvCxnSpPr/>
          <p:nvPr/>
        </p:nvCxnSpPr>
        <p:spPr>
          <a:xfrm>
            <a:off x="683568" y="514866"/>
            <a:ext cx="1394874" cy="0"/>
          </a:xfrm>
          <a:prstGeom prst="line">
            <a:avLst/>
          </a:prstGeom>
          <a:ln w="2222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/>
          <p:cNvSpPr/>
          <p:nvPr/>
        </p:nvSpPr>
        <p:spPr>
          <a:xfrm>
            <a:off x="562060" y="64235"/>
            <a:ext cx="366158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1100" b="1" dirty="0" smtClean="0">
                <a:latin typeface="Open Sans Condensed" pitchFamily="34" charset="0"/>
                <a:cs typeface="Times New Roman" pitchFamily="18" charset="0"/>
              </a:rPr>
              <a:t>УПРАВЛЕНИЕ ФЕДЕРАЛЬНОГО КАЗНАЧЕЙСТВА </a:t>
            </a:r>
            <a:endParaRPr lang="en-US" altLang="ru-RU" sz="1100" b="1" dirty="0" smtClean="0">
              <a:latin typeface="Open Sans Condensed" pitchFamily="34" charset="0"/>
              <a:cs typeface="Times New Roman" pitchFamily="18" charset="0"/>
            </a:endParaRPr>
          </a:p>
          <a:p>
            <a:r>
              <a:rPr lang="ru-RU" altLang="ru-RU" sz="1100" b="1" dirty="0" smtClean="0">
                <a:latin typeface="Open Sans Condensed" pitchFamily="34" charset="0"/>
                <a:cs typeface="Times New Roman" pitchFamily="18" charset="0"/>
              </a:rPr>
              <a:t>ПО РЕСПУБЛИКЕ ТАТАРСТАН </a:t>
            </a:r>
            <a:endParaRPr lang="ru-RU" sz="1100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568082" y="456650"/>
            <a:ext cx="18646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ru-RU" sz="1400" dirty="0" smtClean="0">
                <a:solidFill>
                  <a:srgbClr val="1C1C1C"/>
                </a:solidFill>
                <a:latin typeface="Open Sans Condensed Light" pitchFamily="34" charset="0"/>
                <a:cs typeface="Times New Roman" pitchFamily="18" charset="0"/>
              </a:rPr>
              <a:t>tatarstan.roskazna.ru</a:t>
            </a:r>
            <a:endParaRPr lang="ru-RU" sz="1400" dirty="0"/>
          </a:p>
        </p:txBody>
      </p:sp>
      <p:pic>
        <p:nvPicPr>
          <p:cNvPr id="43" name="Picture 2" descr="C:\казна\общий архив\герб ФК\орел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36824"/>
            <a:ext cx="382548" cy="378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179512" y="1995686"/>
            <a:ext cx="8725920" cy="2880320"/>
          </a:xfrm>
          <a:prstGeom prst="rect">
            <a:avLst/>
          </a:prstGeom>
          <a:solidFill>
            <a:schemeClr val="bg1">
              <a:lumMod val="85000"/>
              <a:alpha val="73000"/>
            </a:schemeClr>
          </a:solidFill>
          <a:ln>
            <a:solidFill>
              <a:schemeClr val="tx2">
                <a:lumMod val="20000"/>
                <a:lumOff val="8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540723" y="2499742"/>
            <a:ext cx="35058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Доведено лимитов</a:t>
            </a:r>
          </a:p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бюджетных обязательств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547770" y="3507854"/>
            <a:ext cx="28000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Кассовый расход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562060" y="4299942"/>
            <a:ext cx="12736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Остаток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233150" y="2497077"/>
            <a:ext cx="310694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4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4 677,8</a:t>
            </a:r>
            <a:r>
              <a:rPr lang="ru-RU" altLang="ru-RU" sz="32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млн. руб.</a:t>
            </a:r>
            <a:endParaRPr lang="ru-RU" altLang="ru-RU" sz="2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233150" y="3341541"/>
            <a:ext cx="310694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4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4 662,6</a:t>
            </a:r>
            <a:r>
              <a:rPr lang="ru-RU" altLang="ru-RU" sz="32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млн. руб.</a:t>
            </a:r>
            <a:endParaRPr lang="ru-RU" altLang="ru-RU" sz="2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394971" y="4101433"/>
            <a:ext cx="239360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4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15,2</a:t>
            </a:r>
            <a:r>
              <a:rPr lang="ru-RU" altLang="ru-RU" sz="32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млн. руб.</a:t>
            </a:r>
            <a:endParaRPr lang="ru-RU" altLang="ru-RU" sz="2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48300" y="887690"/>
            <a:ext cx="165618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6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38</a:t>
            </a:r>
            <a:r>
              <a:rPr lang="ru-RU" altLang="ru-RU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779912" y="1203598"/>
            <a:ext cx="512294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4000" b="1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объектов по ФАИП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095371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13" grpId="0" animBg="1"/>
      <p:bldP spid="16" grpId="0"/>
      <p:bldP spid="17" grpId="0"/>
      <p:bldP spid="18" grpId="0"/>
      <p:bldP spid="3" grpId="0"/>
      <p:bldP spid="19" grpId="0"/>
      <p:bldP spid="20" grpId="0"/>
      <p:bldP spid="4" grpId="0"/>
      <p:bldP spid="6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18334</TotalTime>
  <Words>1298</Words>
  <Application>Microsoft Office PowerPoint</Application>
  <PresentationFormat>Экран (16:9)</PresentationFormat>
  <Paragraphs>292</Paragraphs>
  <Slides>29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Дорожинская Галина Алексеевна</dc:creator>
  <cp:lastModifiedBy>Дорожинская Галина Алексеевна</cp:lastModifiedBy>
  <cp:revision>1404</cp:revision>
  <cp:lastPrinted>2017-04-24T16:49:24Z</cp:lastPrinted>
  <dcterms:modified xsi:type="dcterms:W3CDTF">2017-05-22T20:37:17Z</dcterms:modified>
</cp:coreProperties>
</file>