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65" r:id="rId4"/>
    <p:sldId id="258" r:id="rId5"/>
    <p:sldId id="259" r:id="rId6"/>
    <p:sldId id="263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22" autoAdjust="0"/>
    <p:restoredTop sz="94660"/>
  </p:normalViewPr>
  <p:slideViewPr>
    <p:cSldViewPr>
      <p:cViewPr>
        <p:scale>
          <a:sx n="110" d="100"/>
          <a:sy n="110" d="100"/>
        </p:scale>
        <p:origin x="-216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6AE049-98CD-42ED-9FCE-DC7243879FFB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0468391-6653-407A-B803-C0B2F0560EEB}">
      <dgm:prSet phldrT="[Текст]"/>
      <dgm:spPr/>
      <dgm:t>
        <a:bodyPr/>
        <a:lstStyle/>
        <a:p>
          <a:r>
            <a:rPr lang="ru-RU" dirty="0" smtClean="0"/>
            <a:t>Технические проблемы</a:t>
          </a:r>
          <a:endParaRPr lang="ru-RU" dirty="0"/>
        </a:p>
      </dgm:t>
    </dgm:pt>
    <dgm:pt modelId="{F70976FA-D0F0-4772-99B9-BE184D6702EC}" type="parTrans" cxnId="{E8C7C732-6907-4B9C-939F-115B1C7BB552}">
      <dgm:prSet/>
      <dgm:spPr/>
      <dgm:t>
        <a:bodyPr/>
        <a:lstStyle/>
        <a:p>
          <a:endParaRPr lang="ru-RU"/>
        </a:p>
      </dgm:t>
    </dgm:pt>
    <dgm:pt modelId="{77F4E758-906D-4F37-9689-FF1D84D2D2A6}" type="sibTrans" cxnId="{E8C7C732-6907-4B9C-939F-115B1C7BB552}">
      <dgm:prSet/>
      <dgm:spPr/>
      <dgm:t>
        <a:bodyPr/>
        <a:lstStyle/>
        <a:p>
          <a:endParaRPr lang="ru-RU"/>
        </a:p>
      </dgm:t>
    </dgm:pt>
    <dgm:pt modelId="{B4AFDB0E-4826-4462-ABD6-6BC6630ECD10}">
      <dgm:prSet phldrT="[Текст]"/>
      <dgm:spPr/>
      <dgm:t>
        <a:bodyPr/>
        <a:lstStyle/>
        <a:p>
          <a:r>
            <a:rPr lang="ru-RU" dirty="0" smtClean="0"/>
            <a:t>Ошибки пользователя</a:t>
          </a:r>
          <a:endParaRPr lang="ru-RU" dirty="0"/>
        </a:p>
      </dgm:t>
    </dgm:pt>
    <dgm:pt modelId="{F2A815B0-F8F7-421B-B763-3B00B32276E5}" type="parTrans" cxnId="{235D792F-13BE-468A-B9EE-411A065BEBA4}">
      <dgm:prSet/>
      <dgm:spPr/>
      <dgm:t>
        <a:bodyPr/>
        <a:lstStyle/>
        <a:p>
          <a:endParaRPr lang="ru-RU"/>
        </a:p>
      </dgm:t>
    </dgm:pt>
    <dgm:pt modelId="{649AA28C-6009-436C-B75D-65D765FDA610}" type="sibTrans" cxnId="{235D792F-13BE-468A-B9EE-411A065BEBA4}">
      <dgm:prSet/>
      <dgm:spPr/>
      <dgm:t>
        <a:bodyPr/>
        <a:lstStyle/>
        <a:p>
          <a:endParaRPr lang="ru-RU"/>
        </a:p>
      </dgm:t>
    </dgm:pt>
    <dgm:pt modelId="{52725471-0728-484A-BBF5-45ECE1384416}">
      <dgm:prSet phldrT="[Текст]"/>
      <dgm:spPr/>
      <dgm:t>
        <a:bodyPr/>
        <a:lstStyle/>
        <a:p>
          <a:r>
            <a:rPr lang="ru-RU" dirty="0" smtClean="0"/>
            <a:t>Ошибки программы</a:t>
          </a:r>
          <a:endParaRPr lang="ru-RU" dirty="0"/>
        </a:p>
      </dgm:t>
    </dgm:pt>
    <dgm:pt modelId="{575A05F5-9BD2-4191-811B-E4CCFB2ED709}" type="parTrans" cxnId="{63E588C8-E60E-4124-8979-249BB470E167}">
      <dgm:prSet/>
      <dgm:spPr/>
      <dgm:t>
        <a:bodyPr/>
        <a:lstStyle/>
        <a:p>
          <a:endParaRPr lang="ru-RU"/>
        </a:p>
      </dgm:t>
    </dgm:pt>
    <dgm:pt modelId="{4EA3EEC7-83DE-42E7-84A2-F6EF7402F2CD}" type="sibTrans" cxnId="{63E588C8-E60E-4124-8979-249BB470E167}">
      <dgm:prSet/>
      <dgm:spPr/>
      <dgm:t>
        <a:bodyPr/>
        <a:lstStyle/>
        <a:p>
          <a:endParaRPr lang="ru-RU"/>
        </a:p>
      </dgm:t>
    </dgm:pt>
    <dgm:pt modelId="{58283DFB-ADBA-412B-AC10-F4495DBC8496}">
      <dgm:prSet phldrT="[Текст]"/>
      <dgm:spPr/>
      <dgm:t>
        <a:bodyPr/>
        <a:lstStyle/>
        <a:p>
          <a:r>
            <a:rPr lang="ru-RU" dirty="0" smtClean="0"/>
            <a:t>Организационные проблемы</a:t>
          </a:r>
          <a:endParaRPr lang="ru-RU" dirty="0"/>
        </a:p>
      </dgm:t>
    </dgm:pt>
    <dgm:pt modelId="{1DA29893-8690-44F1-ADB2-EE002B0B42D1}" type="parTrans" cxnId="{EF2CF808-E93D-435B-8F86-40750711B50F}">
      <dgm:prSet/>
      <dgm:spPr/>
      <dgm:t>
        <a:bodyPr/>
        <a:lstStyle/>
        <a:p>
          <a:endParaRPr lang="ru-RU"/>
        </a:p>
      </dgm:t>
    </dgm:pt>
    <dgm:pt modelId="{E06D3422-7CB2-4DED-A854-DDFA1492CD4F}" type="sibTrans" cxnId="{EF2CF808-E93D-435B-8F86-40750711B50F}">
      <dgm:prSet/>
      <dgm:spPr/>
      <dgm:t>
        <a:bodyPr/>
        <a:lstStyle/>
        <a:p>
          <a:endParaRPr lang="ru-RU"/>
        </a:p>
      </dgm:t>
    </dgm:pt>
    <dgm:pt modelId="{62AB3A14-5050-4E60-898A-14EE2824E4CC}">
      <dgm:prSet phldrT="[Текст]"/>
      <dgm:spPr/>
      <dgm:t>
        <a:bodyPr/>
        <a:lstStyle/>
        <a:p>
          <a:r>
            <a:rPr lang="ru-RU" dirty="0" smtClean="0"/>
            <a:t>Реорганизация </a:t>
          </a:r>
          <a:endParaRPr lang="ru-RU" dirty="0"/>
        </a:p>
      </dgm:t>
    </dgm:pt>
    <dgm:pt modelId="{5E3AEBC3-F5E2-4FF2-8343-CF3DDB6F033E}" type="parTrans" cxnId="{D4135400-6F23-4E8C-AD5C-DDF8FE5897D7}">
      <dgm:prSet/>
      <dgm:spPr/>
      <dgm:t>
        <a:bodyPr/>
        <a:lstStyle/>
        <a:p>
          <a:endParaRPr lang="ru-RU"/>
        </a:p>
      </dgm:t>
    </dgm:pt>
    <dgm:pt modelId="{05330778-1F12-4A51-83E9-EFF13475EC6C}" type="sibTrans" cxnId="{D4135400-6F23-4E8C-AD5C-DDF8FE5897D7}">
      <dgm:prSet/>
      <dgm:spPr/>
      <dgm:t>
        <a:bodyPr/>
        <a:lstStyle/>
        <a:p>
          <a:endParaRPr lang="ru-RU"/>
        </a:p>
      </dgm:t>
    </dgm:pt>
    <dgm:pt modelId="{0C267CA1-2DBB-4B4C-92FB-BCA5471C4991}">
      <dgm:prSet phldrT="[Текст]"/>
      <dgm:spPr/>
      <dgm:t>
        <a:bodyPr/>
        <a:lstStyle/>
        <a:p>
          <a:r>
            <a:rPr lang="ru-RU" dirty="0" smtClean="0"/>
            <a:t>Незаинтересованность РБС (без указания РБС  бухгалтер не загружает отчетность)</a:t>
          </a:r>
          <a:endParaRPr lang="ru-RU" dirty="0"/>
        </a:p>
      </dgm:t>
    </dgm:pt>
    <dgm:pt modelId="{F462A72F-DEFE-433C-88EE-37F6E5734922}" type="parTrans" cxnId="{75BA1F19-94D3-4D84-B41E-12154FEFEFDB}">
      <dgm:prSet/>
      <dgm:spPr/>
      <dgm:t>
        <a:bodyPr/>
        <a:lstStyle/>
        <a:p>
          <a:endParaRPr lang="ru-RU"/>
        </a:p>
      </dgm:t>
    </dgm:pt>
    <dgm:pt modelId="{2F75FD57-16D6-4411-A55E-B6F2E58BFACD}" type="sibTrans" cxnId="{75BA1F19-94D3-4D84-B41E-12154FEFEFDB}">
      <dgm:prSet/>
      <dgm:spPr/>
      <dgm:t>
        <a:bodyPr/>
        <a:lstStyle/>
        <a:p>
          <a:endParaRPr lang="ru-RU"/>
        </a:p>
      </dgm:t>
    </dgm:pt>
    <dgm:pt modelId="{23D67B03-5E50-4BA2-B865-F67507AFDB1F}">
      <dgm:prSet phldrT="[Текст]" custT="1"/>
      <dgm:spPr/>
      <dgm:t>
        <a:bodyPr/>
        <a:lstStyle/>
        <a:p>
          <a:r>
            <a:rPr lang="ru-RU" sz="1600" dirty="0" smtClean="0"/>
            <a:t>Кадровые проблемы (отсутствие/смена бухгалтера) </a:t>
          </a:r>
          <a:endParaRPr lang="ru-RU" sz="1600" dirty="0"/>
        </a:p>
      </dgm:t>
    </dgm:pt>
    <dgm:pt modelId="{8FBE3361-31E1-4826-84ED-6401661B499E}" type="parTrans" cxnId="{03E6AED1-9605-471B-88FF-67E48D6074B9}">
      <dgm:prSet/>
      <dgm:spPr/>
      <dgm:t>
        <a:bodyPr/>
        <a:lstStyle/>
        <a:p>
          <a:endParaRPr lang="ru-RU"/>
        </a:p>
      </dgm:t>
    </dgm:pt>
    <dgm:pt modelId="{2F30C912-7804-4B25-8AC6-4ADE40A716CD}" type="sibTrans" cxnId="{03E6AED1-9605-471B-88FF-67E48D6074B9}">
      <dgm:prSet/>
      <dgm:spPr/>
      <dgm:t>
        <a:bodyPr/>
        <a:lstStyle/>
        <a:p>
          <a:endParaRPr lang="ru-RU"/>
        </a:p>
      </dgm:t>
    </dgm:pt>
    <dgm:pt modelId="{1387340F-FED0-4B4C-AD68-8B7AC6BBE070}" type="pres">
      <dgm:prSet presAssocID="{936AE049-98CD-42ED-9FCE-DC7243879FFB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3F9C036-0907-4B57-8DEE-5D4EC5AFFD88}" type="pres">
      <dgm:prSet presAssocID="{936AE049-98CD-42ED-9FCE-DC7243879FFB}" presName="dummyMaxCanvas" presStyleCnt="0"/>
      <dgm:spPr/>
    </dgm:pt>
    <dgm:pt modelId="{58CA44CD-924F-4783-AEDA-A5A928B6359D}" type="pres">
      <dgm:prSet presAssocID="{936AE049-98CD-42ED-9FCE-DC7243879FFB}" presName="parentComposite" presStyleCnt="0"/>
      <dgm:spPr/>
    </dgm:pt>
    <dgm:pt modelId="{BCE00587-5EE9-47A8-BB46-5857471E4A68}" type="pres">
      <dgm:prSet presAssocID="{936AE049-98CD-42ED-9FCE-DC7243879FFB}" presName="parent1" presStyleLbl="alignAccFollowNode1" presStyleIdx="0" presStyleCnt="4" custScaleX="146943" custLinFactNeighborX="-26987" custLinFactNeighborY="46260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3EF57C24-47AE-4283-94E3-792C01AE2F02}" type="pres">
      <dgm:prSet presAssocID="{936AE049-98CD-42ED-9FCE-DC7243879FFB}" presName="parent2" presStyleLbl="alignAccFollowNode1" presStyleIdx="1" presStyleCnt="4" custScaleX="158734" custLinFactNeighborX="28688" custLinFactNeighborY="38822">
        <dgm:presLayoutVars>
          <dgm:chMax val="4"/>
        </dgm:presLayoutVars>
      </dgm:prSet>
      <dgm:spPr/>
      <dgm:t>
        <a:bodyPr/>
        <a:lstStyle/>
        <a:p>
          <a:endParaRPr lang="ru-RU"/>
        </a:p>
      </dgm:t>
    </dgm:pt>
    <dgm:pt modelId="{8D1D03D5-5592-49FB-8D88-84EC0C5E2B93}" type="pres">
      <dgm:prSet presAssocID="{936AE049-98CD-42ED-9FCE-DC7243879FFB}" presName="childrenComposite" presStyleCnt="0"/>
      <dgm:spPr/>
    </dgm:pt>
    <dgm:pt modelId="{140A48FB-8AE5-4561-95D9-21B5FB0FE1A4}" type="pres">
      <dgm:prSet presAssocID="{936AE049-98CD-42ED-9FCE-DC7243879FFB}" presName="dummyMaxCanvas_ChildArea" presStyleCnt="0"/>
      <dgm:spPr/>
    </dgm:pt>
    <dgm:pt modelId="{C0701A2F-CA34-40AE-A400-594821FCCD67}" type="pres">
      <dgm:prSet presAssocID="{936AE049-98CD-42ED-9FCE-DC7243879FFB}" presName="fulcrum" presStyleLbl="alignAccFollowNode1" presStyleIdx="2" presStyleCnt="4" custScaleY="60329" custLinFactNeighborX="4959" custLinFactNeighborY="40493"/>
      <dgm:spPr/>
    </dgm:pt>
    <dgm:pt modelId="{34520964-315A-4E6E-90E5-542B9640FE56}" type="pres">
      <dgm:prSet presAssocID="{936AE049-98CD-42ED-9FCE-DC7243879FFB}" presName="balance_23" presStyleLbl="alignAccFollowNode1" presStyleIdx="3" presStyleCnt="4" custAng="364717" custScaleX="139065" custScaleY="108455" custLinFactNeighborX="2069" custLinFactNeighborY="41181">
        <dgm:presLayoutVars>
          <dgm:bulletEnabled val="1"/>
        </dgm:presLayoutVars>
      </dgm:prSet>
      <dgm:spPr/>
    </dgm:pt>
    <dgm:pt modelId="{D8AA70CB-6E7C-4C79-918D-3EAEDA7D436D}" type="pres">
      <dgm:prSet presAssocID="{936AE049-98CD-42ED-9FCE-DC7243879FFB}" presName="right_23_1" presStyleLbl="node1" presStyleIdx="0" presStyleCnt="5" custScaleX="175986" custScaleY="117330" custLinFactNeighborX="8989" custLinFactNeighborY="-5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34E97CC-777B-4AFC-84CE-F6FA080B07AD}" type="pres">
      <dgm:prSet presAssocID="{936AE049-98CD-42ED-9FCE-DC7243879FFB}" presName="right_23_2" presStyleLbl="node1" presStyleIdx="1" presStyleCnt="5" custScaleX="176844" custScaleY="117027" custLinFactNeighborX="9363" custLinFactNeighborY="-6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186544-20EB-4752-89AA-1144D5248ED8}" type="pres">
      <dgm:prSet presAssocID="{936AE049-98CD-42ED-9FCE-DC7243879FFB}" presName="right_23_3" presStyleLbl="node1" presStyleIdx="2" presStyleCnt="5" custScaleX="170299" custScaleY="97154" custLinFactNeighborX="11016" custLinFactNeighborY="5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CD9808-CA04-480F-B35F-494BEB9D5529}" type="pres">
      <dgm:prSet presAssocID="{936AE049-98CD-42ED-9FCE-DC7243879FFB}" presName="left_23_1" presStyleLbl="node1" presStyleIdx="3" presStyleCnt="5" custScaleX="116600" custScaleY="65601" custLinFactNeighborX="-26373" custLinFactNeighborY="-59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DA00A1-8613-4866-9ADF-59A51BF3C540}" type="pres">
      <dgm:prSet presAssocID="{936AE049-98CD-42ED-9FCE-DC7243879FFB}" presName="left_23_2" presStyleLbl="node1" presStyleIdx="4" presStyleCnt="5" custScaleX="133105" custScaleY="64273" custLinFactNeighborX="-25838" custLinFactNeighborY="-51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0A71E73-A38C-4B7D-B44F-40E35A88A11E}" type="presOf" srcId="{B4AFDB0E-4826-4462-ABD6-6BC6630ECD10}" destId="{C8CD9808-CA04-480F-B35F-494BEB9D5529}" srcOrd="0" destOrd="0" presId="urn:microsoft.com/office/officeart/2005/8/layout/balance1"/>
    <dgm:cxn modelId="{63E588C8-E60E-4124-8979-249BB470E167}" srcId="{E0468391-6653-407A-B803-C0B2F0560EEB}" destId="{52725471-0728-484A-BBF5-45ECE1384416}" srcOrd="1" destOrd="0" parTransId="{575A05F5-9BD2-4191-811B-E4CCFB2ED709}" sibTransId="{4EA3EEC7-83DE-42E7-84A2-F6EF7402F2CD}"/>
    <dgm:cxn modelId="{E8C7C732-6907-4B9C-939F-115B1C7BB552}" srcId="{936AE049-98CD-42ED-9FCE-DC7243879FFB}" destId="{E0468391-6653-407A-B803-C0B2F0560EEB}" srcOrd="0" destOrd="0" parTransId="{F70976FA-D0F0-4772-99B9-BE184D6702EC}" sibTransId="{77F4E758-906D-4F37-9689-FF1D84D2D2A6}"/>
    <dgm:cxn modelId="{EF2CF808-E93D-435B-8F86-40750711B50F}" srcId="{936AE049-98CD-42ED-9FCE-DC7243879FFB}" destId="{58283DFB-ADBA-412B-AC10-F4495DBC8496}" srcOrd="1" destOrd="0" parTransId="{1DA29893-8690-44F1-ADB2-EE002B0B42D1}" sibTransId="{E06D3422-7CB2-4DED-A854-DDFA1492CD4F}"/>
    <dgm:cxn modelId="{489E4E45-EC3C-4EFD-B9BA-8352CB3D154C}" type="presOf" srcId="{58283DFB-ADBA-412B-AC10-F4495DBC8496}" destId="{3EF57C24-47AE-4283-94E3-792C01AE2F02}" srcOrd="0" destOrd="0" presId="urn:microsoft.com/office/officeart/2005/8/layout/balance1"/>
    <dgm:cxn modelId="{D4135400-6F23-4E8C-AD5C-DDF8FE5897D7}" srcId="{58283DFB-ADBA-412B-AC10-F4495DBC8496}" destId="{62AB3A14-5050-4E60-898A-14EE2824E4CC}" srcOrd="0" destOrd="0" parTransId="{5E3AEBC3-F5E2-4FF2-8343-CF3DDB6F033E}" sibTransId="{05330778-1F12-4A51-83E9-EFF13475EC6C}"/>
    <dgm:cxn modelId="{AD14FABD-3CB0-4FD1-9007-D5560B6636B6}" type="presOf" srcId="{23D67B03-5E50-4BA2-B865-F67507AFDB1F}" destId="{1D186544-20EB-4752-89AA-1144D5248ED8}" srcOrd="0" destOrd="0" presId="urn:microsoft.com/office/officeart/2005/8/layout/balance1"/>
    <dgm:cxn modelId="{4418A9CD-B122-41FB-93D3-500266BD0409}" type="presOf" srcId="{936AE049-98CD-42ED-9FCE-DC7243879FFB}" destId="{1387340F-FED0-4B4C-AD68-8B7AC6BBE070}" srcOrd="0" destOrd="0" presId="urn:microsoft.com/office/officeart/2005/8/layout/balance1"/>
    <dgm:cxn modelId="{235D792F-13BE-468A-B9EE-411A065BEBA4}" srcId="{E0468391-6653-407A-B803-C0B2F0560EEB}" destId="{B4AFDB0E-4826-4462-ABD6-6BC6630ECD10}" srcOrd="0" destOrd="0" parTransId="{F2A815B0-F8F7-421B-B763-3B00B32276E5}" sibTransId="{649AA28C-6009-436C-B75D-65D765FDA610}"/>
    <dgm:cxn modelId="{03E6AED1-9605-471B-88FF-67E48D6074B9}" srcId="{58283DFB-ADBA-412B-AC10-F4495DBC8496}" destId="{23D67B03-5E50-4BA2-B865-F67507AFDB1F}" srcOrd="2" destOrd="0" parTransId="{8FBE3361-31E1-4826-84ED-6401661B499E}" sibTransId="{2F30C912-7804-4B25-8AC6-4ADE40A716CD}"/>
    <dgm:cxn modelId="{67AD4425-418A-4B44-B9DD-CDEE90C85695}" type="presOf" srcId="{0C267CA1-2DBB-4B4C-92FB-BCA5471C4991}" destId="{834E97CC-777B-4AFC-84CE-F6FA080B07AD}" srcOrd="0" destOrd="0" presId="urn:microsoft.com/office/officeart/2005/8/layout/balance1"/>
    <dgm:cxn modelId="{75BA1F19-94D3-4D84-B41E-12154FEFEFDB}" srcId="{58283DFB-ADBA-412B-AC10-F4495DBC8496}" destId="{0C267CA1-2DBB-4B4C-92FB-BCA5471C4991}" srcOrd="1" destOrd="0" parTransId="{F462A72F-DEFE-433C-88EE-37F6E5734922}" sibTransId="{2F75FD57-16D6-4411-A55E-B6F2E58BFACD}"/>
    <dgm:cxn modelId="{B6FE94D3-E7C7-409E-A16B-6C0FBE7B950F}" type="presOf" srcId="{52725471-0728-484A-BBF5-45ECE1384416}" destId="{2BDA00A1-8613-4866-9ADF-59A51BF3C540}" srcOrd="0" destOrd="0" presId="urn:microsoft.com/office/officeart/2005/8/layout/balance1"/>
    <dgm:cxn modelId="{00E6556A-7E02-4607-B5AD-2D8AC9437516}" type="presOf" srcId="{E0468391-6653-407A-B803-C0B2F0560EEB}" destId="{BCE00587-5EE9-47A8-BB46-5857471E4A68}" srcOrd="0" destOrd="0" presId="urn:microsoft.com/office/officeart/2005/8/layout/balance1"/>
    <dgm:cxn modelId="{00B9103E-9CB0-41C7-AA2F-7CFD5E8A3DDA}" type="presOf" srcId="{62AB3A14-5050-4E60-898A-14EE2824E4CC}" destId="{D8AA70CB-6E7C-4C79-918D-3EAEDA7D436D}" srcOrd="0" destOrd="0" presId="urn:microsoft.com/office/officeart/2005/8/layout/balance1"/>
    <dgm:cxn modelId="{1C0B9390-10BE-4065-8C9D-11332C4DD66E}" type="presParOf" srcId="{1387340F-FED0-4B4C-AD68-8B7AC6BBE070}" destId="{93F9C036-0907-4B57-8DEE-5D4EC5AFFD88}" srcOrd="0" destOrd="0" presId="urn:microsoft.com/office/officeart/2005/8/layout/balance1"/>
    <dgm:cxn modelId="{EFFE8462-FCE9-4B1D-99D6-F13DA2B5311F}" type="presParOf" srcId="{1387340F-FED0-4B4C-AD68-8B7AC6BBE070}" destId="{58CA44CD-924F-4783-AEDA-A5A928B6359D}" srcOrd="1" destOrd="0" presId="urn:microsoft.com/office/officeart/2005/8/layout/balance1"/>
    <dgm:cxn modelId="{D368FDF6-3B02-43B8-AE1A-7210C6CF0103}" type="presParOf" srcId="{58CA44CD-924F-4783-AEDA-A5A928B6359D}" destId="{BCE00587-5EE9-47A8-BB46-5857471E4A68}" srcOrd="0" destOrd="0" presId="urn:microsoft.com/office/officeart/2005/8/layout/balance1"/>
    <dgm:cxn modelId="{0D6198A1-880A-4A0D-A0A7-F8EF1ED41A9D}" type="presParOf" srcId="{58CA44CD-924F-4783-AEDA-A5A928B6359D}" destId="{3EF57C24-47AE-4283-94E3-792C01AE2F02}" srcOrd="1" destOrd="0" presId="urn:microsoft.com/office/officeart/2005/8/layout/balance1"/>
    <dgm:cxn modelId="{DCFA5FAE-76B6-448E-8180-7EE93E66861D}" type="presParOf" srcId="{1387340F-FED0-4B4C-AD68-8B7AC6BBE070}" destId="{8D1D03D5-5592-49FB-8D88-84EC0C5E2B93}" srcOrd="2" destOrd="0" presId="urn:microsoft.com/office/officeart/2005/8/layout/balance1"/>
    <dgm:cxn modelId="{58988281-D4B3-49F8-8665-D4E7382B1C82}" type="presParOf" srcId="{8D1D03D5-5592-49FB-8D88-84EC0C5E2B93}" destId="{140A48FB-8AE5-4561-95D9-21B5FB0FE1A4}" srcOrd="0" destOrd="0" presId="urn:microsoft.com/office/officeart/2005/8/layout/balance1"/>
    <dgm:cxn modelId="{2E2FD049-F3B5-4E18-935C-2EC70102E65A}" type="presParOf" srcId="{8D1D03D5-5592-49FB-8D88-84EC0C5E2B93}" destId="{C0701A2F-CA34-40AE-A400-594821FCCD67}" srcOrd="1" destOrd="0" presId="urn:microsoft.com/office/officeart/2005/8/layout/balance1"/>
    <dgm:cxn modelId="{5AC762D1-3D60-4C5E-9F2E-0811C5ED1041}" type="presParOf" srcId="{8D1D03D5-5592-49FB-8D88-84EC0C5E2B93}" destId="{34520964-315A-4E6E-90E5-542B9640FE56}" srcOrd="2" destOrd="0" presId="urn:microsoft.com/office/officeart/2005/8/layout/balance1"/>
    <dgm:cxn modelId="{D856971E-C31E-4787-A1E6-7D158F7EB67F}" type="presParOf" srcId="{8D1D03D5-5592-49FB-8D88-84EC0C5E2B93}" destId="{D8AA70CB-6E7C-4C79-918D-3EAEDA7D436D}" srcOrd="3" destOrd="0" presId="urn:microsoft.com/office/officeart/2005/8/layout/balance1"/>
    <dgm:cxn modelId="{21489903-34F2-4303-AF5F-BC18B0B136BA}" type="presParOf" srcId="{8D1D03D5-5592-49FB-8D88-84EC0C5E2B93}" destId="{834E97CC-777B-4AFC-84CE-F6FA080B07AD}" srcOrd="4" destOrd="0" presId="urn:microsoft.com/office/officeart/2005/8/layout/balance1"/>
    <dgm:cxn modelId="{DF07E2FA-24C2-440D-B5DF-F15A02EC93C1}" type="presParOf" srcId="{8D1D03D5-5592-49FB-8D88-84EC0C5E2B93}" destId="{1D186544-20EB-4752-89AA-1144D5248ED8}" srcOrd="5" destOrd="0" presId="urn:microsoft.com/office/officeart/2005/8/layout/balance1"/>
    <dgm:cxn modelId="{2E1136C5-00B5-4CE8-9EC6-F93772FC88BC}" type="presParOf" srcId="{8D1D03D5-5592-49FB-8D88-84EC0C5E2B93}" destId="{C8CD9808-CA04-480F-B35F-494BEB9D5529}" srcOrd="6" destOrd="0" presId="urn:microsoft.com/office/officeart/2005/8/layout/balance1"/>
    <dgm:cxn modelId="{80F2A799-656D-4053-9DF4-B16CBEBBC387}" type="presParOf" srcId="{8D1D03D5-5592-49FB-8D88-84EC0C5E2B93}" destId="{2BDA00A1-8613-4866-9ADF-59A51BF3C540}" srcOrd="7" destOrd="0" presId="urn:microsoft.com/office/officeart/2005/8/layout/balance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D7EB8BE-10AC-45A8-BEB5-485009F4CBD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75CEE0-3F2B-46F1-8AEE-6169615DBA05}">
      <dgm:prSet phldrT="[Текст]" custT="1"/>
      <dgm:spPr/>
      <dgm:t>
        <a:bodyPr/>
        <a:lstStyle/>
        <a:p>
          <a:r>
            <a:rPr lang="ru-RU" sz="3500" dirty="0" smtClean="0"/>
            <a:t>РБС</a:t>
          </a:r>
          <a:endParaRPr lang="ru-RU" sz="3500" dirty="0"/>
        </a:p>
      </dgm:t>
    </dgm:pt>
    <dgm:pt modelId="{8D438844-3F65-471E-B442-36E4F23CFCB3}" type="parTrans" cxnId="{44052363-3788-471F-B8DD-D69945AE4E5E}">
      <dgm:prSet/>
      <dgm:spPr/>
      <dgm:t>
        <a:bodyPr/>
        <a:lstStyle/>
        <a:p>
          <a:endParaRPr lang="ru-RU"/>
        </a:p>
      </dgm:t>
    </dgm:pt>
    <dgm:pt modelId="{233BED0A-3E76-4023-B592-65781E6E2F70}" type="sibTrans" cxnId="{44052363-3788-471F-B8DD-D69945AE4E5E}">
      <dgm:prSet/>
      <dgm:spPr/>
      <dgm:t>
        <a:bodyPr/>
        <a:lstStyle/>
        <a:p>
          <a:endParaRPr lang="ru-RU"/>
        </a:p>
      </dgm:t>
    </dgm:pt>
    <dgm:pt modelId="{D5DCD887-36CC-4F70-B932-6E4D31104B4E}">
      <dgm:prSet phldrT="[Текст]" custT="1"/>
      <dgm:spPr/>
      <dgm:t>
        <a:bodyPr/>
        <a:lstStyle/>
        <a:p>
          <a:r>
            <a:rPr lang="ru-RU" sz="1800" dirty="0" smtClean="0"/>
            <a:t>Ограничение на ручной ввод сводной (консолидированной) отчетности</a:t>
          </a:r>
          <a:endParaRPr lang="ru-RU" sz="1800" dirty="0"/>
        </a:p>
      </dgm:t>
    </dgm:pt>
    <dgm:pt modelId="{08BBC1B1-04A3-4B37-B88F-F834986DF704}" type="parTrans" cxnId="{94869DA6-B04E-4D5A-9AA3-0372670C4390}">
      <dgm:prSet/>
      <dgm:spPr/>
      <dgm:t>
        <a:bodyPr/>
        <a:lstStyle/>
        <a:p>
          <a:endParaRPr lang="ru-RU"/>
        </a:p>
      </dgm:t>
    </dgm:pt>
    <dgm:pt modelId="{D1B7D6A8-9426-4253-A495-80D5D1A417A0}" type="sibTrans" cxnId="{94869DA6-B04E-4D5A-9AA3-0372670C4390}">
      <dgm:prSet/>
      <dgm:spPr/>
      <dgm:t>
        <a:bodyPr/>
        <a:lstStyle/>
        <a:p>
          <a:endParaRPr lang="ru-RU"/>
        </a:p>
      </dgm:t>
    </dgm:pt>
    <dgm:pt modelId="{9865D275-95DA-42F2-A1B5-13BD0FFD2701}">
      <dgm:prSet phldrT="[Текст]" custT="1"/>
      <dgm:spPr/>
      <dgm:t>
        <a:bodyPr/>
        <a:lstStyle/>
        <a:p>
          <a:r>
            <a:rPr lang="ru-RU" sz="2800" dirty="0" smtClean="0"/>
            <a:t>Комплект отчетности</a:t>
          </a:r>
          <a:endParaRPr lang="ru-RU" sz="2800" dirty="0"/>
        </a:p>
      </dgm:t>
    </dgm:pt>
    <dgm:pt modelId="{20B1F7F9-0DA2-4823-8E8E-DB6EE8E3F652}" type="parTrans" cxnId="{83891C91-C7C8-4103-9254-530B8A1BB179}">
      <dgm:prSet/>
      <dgm:spPr/>
      <dgm:t>
        <a:bodyPr/>
        <a:lstStyle/>
        <a:p>
          <a:endParaRPr lang="ru-RU"/>
        </a:p>
      </dgm:t>
    </dgm:pt>
    <dgm:pt modelId="{AE56CEB7-911B-424A-86B4-DD6BBE41B0AB}" type="sibTrans" cxnId="{83891C91-C7C8-4103-9254-530B8A1BB179}">
      <dgm:prSet/>
      <dgm:spPr/>
      <dgm:t>
        <a:bodyPr/>
        <a:lstStyle/>
        <a:p>
          <a:endParaRPr lang="ru-RU"/>
        </a:p>
      </dgm:t>
    </dgm:pt>
    <dgm:pt modelId="{D1ADD08C-BD20-4BFE-92BB-9058EAB41CD6}">
      <dgm:prSet phldrT="[Текст]" custT="1"/>
      <dgm:spPr/>
      <dgm:t>
        <a:bodyPr/>
        <a:lstStyle/>
        <a:p>
          <a:r>
            <a:rPr lang="ru-RU" sz="1700" dirty="0" smtClean="0"/>
            <a:t>Регламентация комплекта отчетности для 14 </a:t>
          </a:r>
          <a:r>
            <a:rPr lang="ru-RU" sz="1700" dirty="0" err="1" smtClean="0"/>
            <a:t>лкс</a:t>
          </a:r>
          <a:r>
            <a:rPr lang="ru-RU" sz="1700" dirty="0" smtClean="0"/>
            <a:t>, администратора доходов</a:t>
          </a:r>
          <a:endParaRPr lang="ru-RU" sz="1700" dirty="0"/>
        </a:p>
      </dgm:t>
    </dgm:pt>
    <dgm:pt modelId="{225FE130-CEDE-4C6E-ABDC-0E30526CE8A2}" type="parTrans" cxnId="{540BE2F5-FD14-4476-90E5-B929A93926B6}">
      <dgm:prSet/>
      <dgm:spPr/>
      <dgm:t>
        <a:bodyPr/>
        <a:lstStyle/>
        <a:p>
          <a:endParaRPr lang="ru-RU"/>
        </a:p>
      </dgm:t>
    </dgm:pt>
    <dgm:pt modelId="{97A42885-B998-4DF8-951C-55FB9F9B6890}" type="sibTrans" cxnId="{540BE2F5-FD14-4476-90E5-B929A93926B6}">
      <dgm:prSet/>
      <dgm:spPr/>
      <dgm:t>
        <a:bodyPr/>
        <a:lstStyle/>
        <a:p>
          <a:endParaRPr lang="ru-RU"/>
        </a:p>
      </dgm:t>
    </dgm:pt>
    <dgm:pt modelId="{83934588-70EE-4D80-91BC-7BC3BB4C012C}">
      <dgm:prSet phldrT="[Текст]"/>
      <dgm:spPr/>
      <dgm:t>
        <a:bodyPr/>
        <a:lstStyle/>
        <a:p>
          <a:endParaRPr lang="ru-RU" sz="1900" dirty="0"/>
        </a:p>
      </dgm:t>
    </dgm:pt>
    <dgm:pt modelId="{725C008C-75AC-4C4A-B2D7-4580474659BF}" type="parTrans" cxnId="{82F9C531-9184-4B8D-AFB7-BF410B21CF9E}">
      <dgm:prSet/>
      <dgm:spPr/>
      <dgm:t>
        <a:bodyPr/>
        <a:lstStyle/>
        <a:p>
          <a:endParaRPr lang="ru-RU"/>
        </a:p>
      </dgm:t>
    </dgm:pt>
    <dgm:pt modelId="{5B5DB4BA-3939-4D3E-B5D6-2AC0D0F0F460}" type="sibTrans" cxnId="{82F9C531-9184-4B8D-AFB7-BF410B21CF9E}">
      <dgm:prSet/>
      <dgm:spPr/>
      <dgm:t>
        <a:bodyPr/>
        <a:lstStyle/>
        <a:p>
          <a:endParaRPr lang="ru-RU"/>
        </a:p>
      </dgm:t>
    </dgm:pt>
    <dgm:pt modelId="{62E2AF0D-E4E6-4B7A-BE18-075197E97E4B}">
      <dgm:prSet phldrT="[Текст]" custT="1"/>
      <dgm:spPr/>
      <dgm:t>
        <a:bodyPr/>
        <a:lstStyle/>
        <a:p>
          <a:r>
            <a:rPr lang="ru-RU" sz="1800" dirty="0" smtClean="0"/>
            <a:t>Отражение в подсистеме полного приема комплекта отчетности от ПБС либо взятия на себя размещение отчетности                          (светофорный цветовой индикатор «отчетность получена / принята от ПБС в полном объеме») </a:t>
          </a:r>
          <a:endParaRPr lang="ru-RU" sz="1800" dirty="0"/>
        </a:p>
      </dgm:t>
    </dgm:pt>
    <dgm:pt modelId="{A017EFE5-2155-4A88-AA2B-50E673D5C37B}" type="parTrans" cxnId="{64BD4D1B-0665-466A-8B14-D5DDE21F8794}">
      <dgm:prSet/>
      <dgm:spPr/>
      <dgm:t>
        <a:bodyPr/>
        <a:lstStyle/>
        <a:p>
          <a:endParaRPr lang="ru-RU"/>
        </a:p>
      </dgm:t>
    </dgm:pt>
    <dgm:pt modelId="{7EC4C2AF-C81D-41AE-ACE9-5E9F54E42CCC}" type="sibTrans" cxnId="{64BD4D1B-0665-466A-8B14-D5DDE21F8794}">
      <dgm:prSet/>
      <dgm:spPr/>
      <dgm:t>
        <a:bodyPr/>
        <a:lstStyle/>
        <a:p>
          <a:endParaRPr lang="ru-RU"/>
        </a:p>
      </dgm:t>
    </dgm:pt>
    <dgm:pt modelId="{B12719B3-CAE3-4F4A-B61B-A74110FEF320}" type="pres">
      <dgm:prSet presAssocID="{4D7EB8BE-10AC-45A8-BEB5-485009F4CBD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4A989A-F5BC-473A-9858-88606C562D1A}" type="pres">
      <dgm:prSet presAssocID="{4B75CEE0-3F2B-46F1-8AEE-6169615DBA05}" presName="linNode" presStyleCnt="0"/>
      <dgm:spPr/>
    </dgm:pt>
    <dgm:pt modelId="{B729D075-13BB-4619-98C3-79588F914922}" type="pres">
      <dgm:prSet presAssocID="{4B75CEE0-3F2B-46F1-8AEE-6169615DBA05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70671D-0D4C-4EBB-966C-37BB30B64D09}" type="pres">
      <dgm:prSet presAssocID="{4B75CEE0-3F2B-46F1-8AEE-6169615DBA05}" presName="descendantText" presStyleLbl="alignAccFollowNode1" presStyleIdx="0" presStyleCnt="2" custScaleY="1336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1B4B2B-663F-41F0-83E5-91C998306AA5}" type="pres">
      <dgm:prSet presAssocID="{233BED0A-3E76-4023-B592-65781E6E2F70}" presName="sp" presStyleCnt="0"/>
      <dgm:spPr/>
    </dgm:pt>
    <dgm:pt modelId="{244A8938-75A3-448F-B67C-1EAE6CB76781}" type="pres">
      <dgm:prSet presAssocID="{9865D275-95DA-42F2-A1B5-13BD0FFD2701}" presName="linNode" presStyleCnt="0"/>
      <dgm:spPr/>
    </dgm:pt>
    <dgm:pt modelId="{61ADD013-50D7-4D7C-A16D-ADE8B5642751}" type="pres">
      <dgm:prSet presAssocID="{9865D275-95DA-42F2-A1B5-13BD0FFD2701}" presName="parentText" presStyleLbl="node1" presStyleIdx="1" presStyleCnt="2" custLinFactNeighborX="-2717" custLinFactNeighborY="-6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0647C8-EFA0-4407-B129-CB1D367DAC8E}" type="pres">
      <dgm:prSet presAssocID="{9865D275-95DA-42F2-A1B5-13BD0FFD2701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4BD4D1B-0665-466A-8B14-D5DDE21F8794}" srcId="{4B75CEE0-3F2B-46F1-8AEE-6169615DBA05}" destId="{62E2AF0D-E4E6-4B7A-BE18-075197E97E4B}" srcOrd="1" destOrd="0" parTransId="{A017EFE5-2155-4A88-AA2B-50E673D5C37B}" sibTransId="{7EC4C2AF-C81D-41AE-ACE9-5E9F54E42CCC}"/>
    <dgm:cxn modelId="{DEA26DE8-8CAC-4334-869D-3D804ADBDC9A}" type="presOf" srcId="{83934588-70EE-4D80-91BC-7BC3BB4C012C}" destId="{FE0647C8-EFA0-4407-B129-CB1D367DAC8E}" srcOrd="0" destOrd="1" presId="urn:microsoft.com/office/officeart/2005/8/layout/vList5"/>
    <dgm:cxn modelId="{1FB73132-6D62-4A6F-A850-BE089C082FD7}" type="presOf" srcId="{D5DCD887-36CC-4F70-B932-6E4D31104B4E}" destId="{7170671D-0D4C-4EBB-966C-37BB30B64D09}" srcOrd="0" destOrd="0" presId="urn:microsoft.com/office/officeart/2005/8/layout/vList5"/>
    <dgm:cxn modelId="{8A2F0FE2-A40C-40F7-8438-919031DE6A6B}" type="presOf" srcId="{D1ADD08C-BD20-4BFE-92BB-9058EAB41CD6}" destId="{FE0647C8-EFA0-4407-B129-CB1D367DAC8E}" srcOrd="0" destOrd="0" presId="urn:microsoft.com/office/officeart/2005/8/layout/vList5"/>
    <dgm:cxn modelId="{83891C91-C7C8-4103-9254-530B8A1BB179}" srcId="{4D7EB8BE-10AC-45A8-BEB5-485009F4CBDF}" destId="{9865D275-95DA-42F2-A1B5-13BD0FFD2701}" srcOrd="1" destOrd="0" parTransId="{20B1F7F9-0DA2-4823-8E8E-DB6EE8E3F652}" sibTransId="{AE56CEB7-911B-424A-86B4-DD6BBE41B0AB}"/>
    <dgm:cxn modelId="{94869DA6-B04E-4D5A-9AA3-0372670C4390}" srcId="{4B75CEE0-3F2B-46F1-8AEE-6169615DBA05}" destId="{D5DCD887-36CC-4F70-B932-6E4D31104B4E}" srcOrd="0" destOrd="0" parTransId="{08BBC1B1-04A3-4B37-B88F-F834986DF704}" sibTransId="{D1B7D6A8-9426-4253-A495-80D5D1A417A0}"/>
    <dgm:cxn modelId="{30E2C6C6-718A-46D9-B79A-D155C5E00C3B}" type="presOf" srcId="{4B75CEE0-3F2B-46F1-8AEE-6169615DBA05}" destId="{B729D075-13BB-4619-98C3-79588F914922}" srcOrd="0" destOrd="0" presId="urn:microsoft.com/office/officeart/2005/8/layout/vList5"/>
    <dgm:cxn modelId="{44052363-3788-471F-B8DD-D69945AE4E5E}" srcId="{4D7EB8BE-10AC-45A8-BEB5-485009F4CBDF}" destId="{4B75CEE0-3F2B-46F1-8AEE-6169615DBA05}" srcOrd="0" destOrd="0" parTransId="{8D438844-3F65-471E-B442-36E4F23CFCB3}" sibTransId="{233BED0A-3E76-4023-B592-65781E6E2F70}"/>
    <dgm:cxn modelId="{540BE2F5-FD14-4476-90E5-B929A93926B6}" srcId="{9865D275-95DA-42F2-A1B5-13BD0FFD2701}" destId="{D1ADD08C-BD20-4BFE-92BB-9058EAB41CD6}" srcOrd="0" destOrd="0" parTransId="{225FE130-CEDE-4C6E-ABDC-0E30526CE8A2}" sibTransId="{97A42885-B998-4DF8-951C-55FB9F9B6890}"/>
    <dgm:cxn modelId="{C586730C-FE91-4280-994A-C3A47E9EC12C}" type="presOf" srcId="{4D7EB8BE-10AC-45A8-BEB5-485009F4CBDF}" destId="{B12719B3-CAE3-4F4A-B61B-A74110FEF320}" srcOrd="0" destOrd="0" presId="urn:microsoft.com/office/officeart/2005/8/layout/vList5"/>
    <dgm:cxn modelId="{8F5E365C-7EC7-40A9-A0F8-B4DC1601CB13}" type="presOf" srcId="{9865D275-95DA-42F2-A1B5-13BD0FFD2701}" destId="{61ADD013-50D7-4D7C-A16D-ADE8B5642751}" srcOrd="0" destOrd="0" presId="urn:microsoft.com/office/officeart/2005/8/layout/vList5"/>
    <dgm:cxn modelId="{160A8C45-A9F3-4E0C-B2FF-C283F81ED63E}" type="presOf" srcId="{62E2AF0D-E4E6-4B7A-BE18-075197E97E4B}" destId="{7170671D-0D4C-4EBB-966C-37BB30B64D09}" srcOrd="0" destOrd="1" presId="urn:microsoft.com/office/officeart/2005/8/layout/vList5"/>
    <dgm:cxn modelId="{82F9C531-9184-4B8D-AFB7-BF410B21CF9E}" srcId="{9865D275-95DA-42F2-A1B5-13BD0FFD2701}" destId="{83934588-70EE-4D80-91BC-7BC3BB4C012C}" srcOrd="1" destOrd="0" parTransId="{725C008C-75AC-4C4A-B2D7-4580474659BF}" sibTransId="{5B5DB4BA-3939-4D3E-B5D6-2AC0D0F0F460}"/>
    <dgm:cxn modelId="{4612626E-11FE-45EF-BE00-121465F473C9}" type="presParOf" srcId="{B12719B3-CAE3-4F4A-B61B-A74110FEF320}" destId="{264A989A-F5BC-473A-9858-88606C562D1A}" srcOrd="0" destOrd="0" presId="urn:microsoft.com/office/officeart/2005/8/layout/vList5"/>
    <dgm:cxn modelId="{EEEE93C5-9F46-40DB-A103-FAD79CF68393}" type="presParOf" srcId="{264A989A-F5BC-473A-9858-88606C562D1A}" destId="{B729D075-13BB-4619-98C3-79588F914922}" srcOrd="0" destOrd="0" presId="urn:microsoft.com/office/officeart/2005/8/layout/vList5"/>
    <dgm:cxn modelId="{5E6A3D0B-364A-460E-A08A-9A8DBBD804E6}" type="presParOf" srcId="{264A989A-F5BC-473A-9858-88606C562D1A}" destId="{7170671D-0D4C-4EBB-966C-37BB30B64D09}" srcOrd="1" destOrd="0" presId="urn:microsoft.com/office/officeart/2005/8/layout/vList5"/>
    <dgm:cxn modelId="{307FA777-6410-4ADB-AA9D-5FF48E9A6033}" type="presParOf" srcId="{B12719B3-CAE3-4F4A-B61B-A74110FEF320}" destId="{EA1B4B2B-663F-41F0-83E5-91C998306AA5}" srcOrd="1" destOrd="0" presId="urn:microsoft.com/office/officeart/2005/8/layout/vList5"/>
    <dgm:cxn modelId="{85D55095-93EA-445C-A481-8E48692AD9E8}" type="presParOf" srcId="{B12719B3-CAE3-4F4A-B61B-A74110FEF320}" destId="{244A8938-75A3-448F-B67C-1EAE6CB76781}" srcOrd="2" destOrd="0" presId="urn:microsoft.com/office/officeart/2005/8/layout/vList5"/>
    <dgm:cxn modelId="{07016435-6BB9-4DD7-958C-37B5E76166B4}" type="presParOf" srcId="{244A8938-75A3-448F-B67C-1EAE6CB76781}" destId="{61ADD013-50D7-4D7C-A16D-ADE8B5642751}" srcOrd="0" destOrd="0" presId="urn:microsoft.com/office/officeart/2005/8/layout/vList5"/>
    <dgm:cxn modelId="{1659B2D1-4FCB-4DE0-8FAA-91AD71307AC5}" type="presParOf" srcId="{244A8938-75A3-448F-B67C-1EAE6CB76781}" destId="{FE0647C8-EFA0-4407-B129-CB1D367DAC8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00587-5EE9-47A8-BB46-5857471E4A68}">
      <dsp:nvSpPr>
        <dsp:cNvPr id="0" name=""/>
        <dsp:cNvSpPr/>
      </dsp:nvSpPr>
      <dsp:spPr>
        <a:xfrm>
          <a:off x="749094" y="433041"/>
          <a:ext cx="2475970" cy="93610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Технические проблемы</a:t>
          </a:r>
          <a:endParaRPr lang="ru-RU" sz="2100" kern="1200" dirty="0"/>
        </a:p>
      </dsp:txBody>
      <dsp:txXfrm>
        <a:off x="776512" y="460459"/>
        <a:ext cx="2421134" cy="881268"/>
      </dsp:txXfrm>
    </dsp:sp>
    <dsp:sp modelId="{3EF57C24-47AE-4283-94E3-792C01AE2F02}">
      <dsp:nvSpPr>
        <dsp:cNvPr id="0" name=""/>
        <dsp:cNvSpPr/>
      </dsp:nvSpPr>
      <dsp:spPr>
        <a:xfrm>
          <a:off x="4021743" y="363414"/>
          <a:ext cx="2674647" cy="936104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Организационные проблемы</a:t>
          </a:r>
          <a:endParaRPr lang="ru-RU" sz="2100" kern="1200" dirty="0"/>
        </a:p>
      </dsp:txBody>
      <dsp:txXfrm>
        <a:off x="4049161" y="390832"/>
        <a:ext cx="2619811" cy="881268"/>
      </dsp:txXfrm>
    </dsp:sp>
    <dsp:sp modelId="{C0701A2F-CA34-40AE-A400-594821FCCD67}">
      <dsp:nvSpPr>
        <dsp:cNvPr id="0" name=""/>
        <dsp:cNvSpPr/>
      </dsp:nvSpPr>
      <dsp:spPr>
        <a:xfrm>
          <a:off x="3392189" y="4256963"/>
          <a:ext cx="702078" cy="423556"/>
        </a:xfrm>
        <a:prstGeom prst="triangle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520964-315A-4E6E-90E5-542B9640FE56}">
      <dsp:nvSpPr>
        <dsp:cNvPr id="0" name=""/>
        <dsp:cNvSpPr/>
      </dsp:nvSpPr>
      <dsp:spPr>
        <a:xfrm rot="604717">
          <a:off x="1520238" y="3859112"/>
          <a:ext cx="4570027" cy="31956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AA70CB-6E7C-4C79-918D-3EAEDA7D436D}">
      <dsp:nvSpPr>
        <dsp:cNvPr id="0" name=""/>
        <dsp:cNvSpPr/>
      </dsp:nvSpPr>
      <dsp:spPr>
        <a:xfrm rot="240000">
          <a:off x="3629876" y="2903946"/>
          <a:ext cx="2995892" cy="8474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Реорганизация </a:t>
          </a:r>
          <a:endParaRPr lang="ru-RU" sz="1500" kern="1200" dirty="0"/>
        </a:p>
      </dsp:txBody>
      <dsp:txXfrm>
        <a:off x="3671247" y="2945317"/>
        <a:ext cx="2913150" cy="764737"/>
      </dsp:txXfrm>
    </dsp:sp>
    <dsp:sp modelId="{834E97CC-777B-4AFC-84CE-F6FA080B07AD}">
      <dsp:nvSpPr>
        <dsp:cNvPr id="0" name=""/>
        <dsp:cNvSpPr/>
      </dsp:nvSpPr>
      <dsp:spPr>
        <a:xfrm rot="240000">
          <a:off x="3689620" y="2062036"/>
          <a:ext cx="3011052" cy="84368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Незаинтересованность РБС (без указания РБС  бухгалтер не загружает отчетность)</a:t>
          </a:r>
          <a:endParaRPr lang="ru-RU" sz="1500" kern="1200" dirty="0"/>
        </a:p>
      </dsp:txBody>
      <dsp:txXfrm>
        <a:off x="3730806" y="2103222"/>
        <a:ext cx="2928680" cy="761317"/>
      </dsp:txXfrm>
    </dsp:sp>
    <dsp:sp modelId="{1D186544-20EB-4752-89AA-1144D5248ED8}">
      <dsp:nvSpPr>
        <dsp:cNvPr id="0" name=""/>
        <dsp:cNvSpPr/>
      </dsp:nvSpPr>
      <dsp:spPr>
        <a:xfrm rot="240000">
          <a:off x="3829894" y="1382054"/>
          <a:ext cx="2909452" cy="6717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Кадровые проблемы (отсутствие/смена бухгалтера) </a:t>
          </a:r>
          <a:endParaRPr lang="ru-RU" sz="1600" kern="1200" dirty="0"/>
        </a:p>
      </dsp:txBody>
      <dsp:txXfrm>
        <a:off x="3862687" y="1414847"/>
        <a:ext cx="2843866" cy="606181"/>
      </dsp:txXfrm>
    </dsp:sp>
    <dsp:sp modelId="{C8CD9808-CA04-480F-B35F-494BEB9D5529}">
      <dsp:nvSpPr>
        <dsp:cNvPr id="0" name=""/>
        <dsp:cNvSpPr/>
      </dsp:nvSpPr>
      <dsp:spPr>
        <a:xfrm rot="240000">
          <a:off x="1108649" y="2884736"/>
          <a:ext cx="1992619" cy="45163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Ошибки пользователя</a:t>
          </a:r>
          <a:endParaRPr lang="ru-RU" sz="1500" kern="1200" dirty="0"/>
        </a:p>
      </dsp:txBody>
      <dsp:txXfrm>
        <a:off x="1130696" y="2906783"/>
        <a:ext cx="1948525" cy="407537"/>
      </dsp:txXfrm>
    </dsp:sp>
    <dsp:sp modelId="{2BDA00A1-8613-4866-9ADF-59A51BF3C540}">
      <dsp:nvSpPr>
        <dsp:cNvPr id="0" name=""/>
        <dsp:cNvSpPr/>
      </dsp:nvSpPr>
      <dsp:spPr>
        <a:xfrm rot="240000">
          <a:off x="1034371" y="2065249"/>
          <a:ext cx="2281398" cy="41947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Ошибки программы</a:t>
          </a:r>
          <a:endParaRPr lang="ru-RU" sz="1500" kern="1200" dirty="0"/>
        </a:p>
      </dsp:txBody>
      <dsp:txXfrm>
        <a:off x="1054848" y="2085726"/>
        <a:ext cx="2240444" cy="37852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70671D-0D4C-4EBB-966C-37BB30B64D09}">
      <dsp:nvSpPr>
        <dsp:cNvPr id="0" name=""/>
        <dsp:cNvSpPr/>
      </dsp:nvSpPr>
      <dsp:spPr>
        <a:xfrm rot="5400000">
          <a:off x="4600549" y="-1621682"/>
          <a:ext cx="2049954" cy="5294613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Ограничение на ручной ввод сводной (консолидированной) отчетности</a:t>
          </a:r>
          <a:endParaRPr lang="ru-RU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kern="1200" dirty="0" smtClean="0"/>
            <a:t>Отражение в подсистеме полного приема комплекта отчетности от ПБС либо взятия на себя размещение отчетности                          (светофорный цветовой индикатор «отчетность получена / принята от ПБС в полном объеме») </a:t>
          </a:r>
          <a:endParaRPr lang="ru-RU" sz="1800" kern="1200" dirty="0"/>
        </a:p>
      </dsp:txBody>
      <dsp:txXfrm rot="-5400000">
        <a:off x="2978220" y="100718"/>
        <a:ext cx="5194542" cy="1849812"/>
      </dsp:txXfrm>
    </dsp:sp>
    <dsp:sp modelId="{B729D075-13BB-4619-98C3-79588F914922}">
      <dsp:nvSpPr>
        <dsp:cNvPr id="0" name=""/>
        <dsp:cNvSpPr/>
      </dsp:nvSpPr>
      <dsp:spPr>
        <a:xfrm>
          <a:off x="0" y="67171"/>
          <a:ext cx="2978219" cy="19169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500" kern="1200" dirty="0" smtClean="0"/>
            <a:t>РБС</a:t>
          </a:r>
          <a:endParaRPr lang="ru-RU" sz="3500" kern="1200" dirty="0"/>
        </a:p>
      </dsp:txBody>
      <dsp:txXfrm>
        <a:off x="93576" y="160747"/>
        <a:ext cx="2791067" cy="1729754"/>
      </dsp:txXfrm>
    </dsp:sp>
    <dsp:sp modelId="{FE0647C8-EFA0-4407-B129-CB1D367DAC8E}">
      <dsp:nvSpPr>
        <dsp:cNvPr id="0" name=""/>
        <dsp:cNvSpPr/>
      </dsp:nvSpPr>
      <dsp:spPr>
        <a:xfrm rot="5400000">
          <a:off x="4864263" y="455005"/>
          <a:ext cx="1533524" cy="52997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700" kern="1200" dirty="0" smtClean="0"/>
            <a:t>Регламентация комплекта отчетности для 14 </a:t>
          </a:r>
          <a:r>
            <a:rPr lang="ru-RU" sz="1700" kern="1200" dirty="0" err="1" smtClean="0"/>
            <a:t>лкс</a:t>
          </a:r>
          <a:r>
            <a:rPr lang="ru-RU" sz="1700" kern="1200" dirty="0" smtClean="0"/>
            <a:t>, администратора доходов</a:t>
          </a:r>
          <a:endParaRPr lang="ru-RU" sz="1700" kern="1200" dirty="0"/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900" kern="1200" dirty="0"/>
        </a:p>
      </dsp:txBody>
      <dsp:txXfrm rot="-5400000">
        <a:off x="2981131" y="2412997"/>
        <a:ext cx="5224928" cy="1383804"/>
      </dsp:txXfrm>
    </dsp:sp>
    <dsp:sp modelId="{61ADD013-50D7-4D7C-A16D-ADE8B5642751}">
      <dsp:nvSpPr>
        <dsp:cNvPr id="0" name=""/>
        <dsp:cNvSpPr/>
      </dsp:nvSpPr>
      <dsp:spPr>
        <a:xfrm>
          <a:off x="0" y="2133277"/>
          <a:ext cx="2981131" cy="191690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/>
            <a:t>Комплект отчетности</a:t>
          </a:r>
          <a:endParaRPr lang="ru-RU" sz="2800" kern="1200" dirty="0"/>
        </a:p>
      </dsp:txBody>
      <dsp:txXfrm>
        <a:off x="93576" y="2226853"/>
        <a:ext cx="2793979" cy="17297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157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1440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998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97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869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7543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6853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81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021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82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AFBA-507D-40EF-8867-FA3E7FD72B2F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7440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7AFBA-507D-40EF-8867-FA3E7FD72B2F}" type="datetimeFigureOut">
              <a:rPr lang="ru-RU" smtClean="0"/>
              <a:t>18.07.2017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498A-0491-4BFF-AB35-C2DB66D849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416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Текущие вопросы представления участниками бюджетного процесса бюджетной (бухгалтерской) отчетности в подсистеме «Учет и отчетность» государственной интегрированной информационной системы управления общественными финансами «Электронный бюджет»</a:t>
            </a:r>
            <a:b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</a:b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67536" y="5085184"/>
            <a:ext cx="3376464" cy="76964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С.А. Цёмка</a:t>
            </a:r>
          </a:p>
          <a:p>
            <a:pPr algn="l"/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Начальник отдела</a:t>
            </a:r>
          </a:p>
          <a:p>
            <a:pPr algn="l"/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УФК по Хабаровскому краю</a:t>
            </a:r>
            <a:endParaRPr lang="ru-RU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2771800" y="6021288"/>
            <a:ext cx="3376464" cy="481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14.07.2017</a:t>
            </a:r>
            <a:endParaRPr lang="ru-RU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788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Полнота </a:t>
            </a:r>
            <a:r>
              <a:rPr lang="ru-RU" sz="2400" dirty="0"/>
              <a:t>и </a:t>
            </a:r>
            <a:r>
              <a:rPr lang="ru-RU" sz="2400" dirty="0" smtClean="0"/>
              <a:t>своевременность </a:t>
            </a:r>
            <a:r>
              <a:rPr lang="ru-RU" sz="2400" dirty="0"/>
              <a:t>загрузки </a:t>
            </a:r>
            <a:r>
              <a:rPr lang="ru-RU" sz="2400" dirty="0" smtClean="0"/>
              <a:t>информации в подсистему </a:t>
            </a:r>
            <a:r>
              <a:rPr lang="ru-RU" sz="2400" dirty="0" err="1" smtClean="0"/>
              <a:t>УиО</a:t>
            </a:r>
            <a:r>
              <a:rPr lang="ru-RU" sz="2400" dirty="0" smtClean="0"/>
              <a:t> ГИИС ЭБ по Хабаровскому краю за 1 полугодие 2017 г.</a:t>
            </a:r>
            <a:endParaRPr lang="ru-RU" sz="2400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660251"/>
              </p:ext>
            </p:extLst>
          </p:nvPr>
        </p:nvGraphicFramePr>
        <p:xfrm>
          <a:off x="467544" y="1340768"/>
          <a:ext cx="8229600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460768"/>
                <a:gridCol w="1573832"/>
                <a:gridCol w="2016224"/>
                <a:gridCol w="153285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Показатель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Отчетность</a:t>
                      </a:r>
                      <a:r>
                        <a:rPr lang="ru-RU" sz="1400" baseline="0" dirty="0" smtClean="0"/>
                        <a:t> за </a:t>
                      </a:r>
                      <a:r>
                        <a:rPr lang="ru-RU" sz="1400" dirty="0" smtClean="0"/>
                        <a:t>2016 год,</a:t>
                      </a:r>
                      <a:r>
                        <a:rPr lang="ru-RU" sz="1400" baseline="0" dirty="0" smtClean="0"/>
                        <a:t> шт. (% к общ. кол-ву)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Отчетность  за          1 кв. 2017</a:t>
                      </a:r>
                      <a:r>
                        <a:rPr lang="ru-RU" sz="1400" baseline="0" dirty="0" smtClean="0"/>
                        <a:t> г., шт. ( % к общ. кол-ву)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Пояснения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Главы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Всего</a:t>
                      </a:r>
                      <a:r>
                        <a:rPr lang="ru-RU" sz="1600" baseline="0" dirty="0" smtClean="0"/>
                        <a:t> комплектов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239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241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Статус «представлено» и выше</a:t>
                      </a:r>
                      <a:r>
                        <a:rPr lang="ru-RU" sz="1600" baseline="0" dirty="0" smtClean="0"/>
                        <a:t> по сроку мониторинга 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 23.03.2017</a:t>
                      </a:r>
                      <a:r>
                        <a:rPr lang="ru-RU" sz="1600" baseline="0" dirty="0" smtClean="0"/>
                        <a:t> </a:t>
                      </a:r>
                      <a:r>
                        <a:rPr lang="ru-RU" sz="1600" dirty="0" smtClean="0"/>
                        <a:t>144 (60 %)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на 24.04.2017</a:t>
                      </a:r>
                    </a:p>
                    <a:p>
                      <a:r>
                        <a:rPr lang="ru-RU" sz="1600" dirty="0" smtClean="0"/>
                        <a:t>137 (57 %)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Статус «представлено» и выше на 14.07.2017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229 (96 %)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229 (95 %)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6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в т. ч.  «условно» представлено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29 (12 %)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21 (9 %)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/>
                        <a:t>нет движения по счету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/>
                        <a:t>загружает</a:t>
                      </a:r>
                      <a:r>
                        <a:rPr lang="ru-RU" sz="1400" baseline="0" dirty="0" smtClean="0"/>
                        <a:t> РБС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baseline="0" dirty="0" smtClean="0"/>
                        <a:t>комплект в соответствии с требованиями РБС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baseline="0" dirty="0" smtClean="0"/>
                        <a:t> </a:t>
                      </a:r>
                      <a:endParaRPr lang="ru-RU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Ниже статуса «представлено»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10 (4 %)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12 (5 %)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/>
                        <a:t>орг. причины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400" dirty="0" smtClean="0"/>
                        <a:t>тех. причины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177, 054, 110, 048</a:t>
                      </a:r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9706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dirty="0" smtClean="0"/>
              <a:t>Полнота </a:t>
            </a:r>
            <a:r>
              <a:rPr lang="ru-RU" sz="2400" dirty="0"/>
              <a:t>и </a:t>
            </a:r>
            <a:r>
              <a:rPr lang="ru-RU" sz="2400" dirty="0" smtClean="0"/>
              <a:t>своевременность </a:t>
            </a:r>
            <a:r>
              <a:rPr lang="ru-RU" sz="2400" dirty="0"/>
              <a:t>загрузки </a:t>
            </a:r>
            <a:r>
              <a:rPr lang="ru-RU" sz="2400" dirty="0" smtClean="0"/>
              <a:t>информации в подсистему </a:t>
            </a:r>
            <a:r>
              <a:rPr lang="ru-RU" sz="2400" dirty="0" err="1" smtClean="0"/>
              <a:t>УиО</a:t>
            </a:r>
            <a:r>
              <a:rPr lang="ru-RU" sz="2400" dirty="0" smtClean="0"/>
              <a:t> ГИИС ЭБ по Хабаровскому краю за 1 полугодие 2017 г.</a:t>
            </a:r>
            <a:endParaRPr lang="ru-RU" sz="2400" dirty="0"/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7681173"/>
              </p:ext>
            </p:extLst>
          </p:nvPr>
        </p:nvGraphicFramePr>
        <p:xfrm>
          <a:off x="457200" y="1600200"/>
          <a:ext cx="8229600" cy="4302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2632"/>
                <a:gridCol w="1296144"/>
                <a:gridCol w="3168352"/>
                <a:gridCol w="11624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Комплектов отчетности 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Шт.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Причины задержки</a:t>
                      </a:r>
                      <a:r>
                        <a:rPr lang="ru-RU" baseline="0" dirty="0" smtClean="0"/>
                        <a:t> / непредставления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Глава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Всего по сроку сдачи (10.07</a:t>
                      </a:r>
                      <a:r>
                        <a:rPr lang="ru-RU" baseline="0" dirty="0" smtClean="0"/>
                        <a:t> – 13.07.2017)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86 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Из них статус</a:t>
                      </a:r>
                      <a:r>
                        <a:rPr lang="ru-RU" baseline="0" dirty="0" smtClean="0"/>
                        <a:t> «принято»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15 (17 %)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Из них статус «представлено»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54 (63 %)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Из</a:t>
                      </a:r>
                      <a:r>
                        <a:rPr lang="ru-RU" baseline="0" dirty="0" smtClean="0"/>
                        <a:t> них статус ниже «представлено»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17 (20 %)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 smtClean="0"/>
                        <a:t>2</a:t>
                      </a:r>
                      <a:r>
                        <a:rPr lang="ru-RU" baseline="0" dirty="0" smtClean="0"/>
                        <a:t> – </a:t>
                      </a:r>
                      <a:r>
                        <a:rPr lang="ru-RU" dirty="0" smtClean="0"/>
                        <a:t>нет разрешения РБС</a:t>
                      </a:r>
                      <a:endParaRPr lang="ru-RU" baseline="0" dirty="0" smtClean="0"/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dirty="0" smtClean="0"/>
                        <a:t>10 – 13.07.2017</a:t>
                      </a:r>
                      <a:r>
                        <a:rPr lang="ru-RU" baseline="0" dirty="0" smtClean="0"/>
                        <a:t> получено разрешение РБС, в процессе загрузки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baseline="0" dirty="0" smtClean="0"/>
                        <a:t>4 – в процессе формирования</a:t>
                      </a:r>
                    </a:p>
                    <a:p>
                      <a:pPr marL="285750" indent="-285750" algn="l">
                        <a:buFontTx/>
                        <a:buChar char="-"/>
                      </a:pPr>
                      <a:r>
                        <a:rPr lang="ru-RU" baseline="0" dirty="0" smtClean="0"/>
                        <a:t>1 – техническая ошибка </a:t>
                      </a:r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/>
                        <a:t>318,</a:t>
                      </a:r>
                      <a:r>
                        <a:rPr lang="ru-RU" baseline="0" dirty="0" smtClean="0"/>
                        <a:t> 048</a:t>
                      </a:r>
                      <a:r>
                        <a:rPr lang="ru-RU" dirty="0" smtClean="0"/>
                        <a:t>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baseline="0" dirty="0" smtClean="0"/>
                        <a:t> 048, 318, 107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ru-RU" baseline="0" dirty="0" smtClean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800" baseline="0" dirty="0" smtClean="0"/>
                        <a:t>103, 108, 167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dirty="0" smtClean="0"/>
                        <a:t>076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82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670"/>
            <a:ext cx="9144000" cy="68580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graphicFrame>
        <p:nvGraphicFramePr>
          <p:cNvPr id="11" name="Схема 10"/>
          <p:cNvGraphicFramePr/>
          <p:nvPr>
            <p:extLst>
              <p:ext uri="{D42A27DB-BD31-4B8C-83A1-F6EECF244321}">
                <p14:modId xmlns:p14="http://schemas.microsoft.com/office/powerpoint/2010/main" val="2415451985"/>
              </p:ext>
            </p:extLst>
          </p:nvPr>
        </p:nvGraphicFramePr>
        <p:xfrm>
          <a:off x="0" y="1556792"/>
          <a:ext cx="741682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3" name="Заголовок 4"/>
          <p:cNvSpPr>
            <a:spLocks noGrp="1"/>
          </p:cNvSpPr>
          <p:nvPr>
            <p:ph type="ctrTitle"/>
          </p:nvPr>
        </p:nvSpPr>
        <p:spPr>
          <a:xfrm>
            <a:off x="685800" y="764704"/>
            <a:ext cx="7772400" cy="115212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Причины неполной загрузки субъектами отчетности информации в подсистему Учет и Отчетность </a:t>
            </a:r>
            <a:endParaRPr lang="ru-RU" sz="2400" dirty="0"/>
          </a:p>
        </p:txBody>
      </p:sp>
      <p:sp>
        <p:nvSpPr>
          <p:cNvPr id="16" name="Заголовок 4"/>
          <p:cNvSpPr txBox="1">
            <a:spLocks/>
          </p:cNvSpPr>
          <p:nvPr/>
        </p:nvSpPr>
        <p:spPr>
          <a:xfrm>
            <a:off x="7956376" y="2564904"/>
            <a:ext cx="792088" cy="2232248"/>
          </a:xfrm>
          <a:prstGeom prst="rect">
            <a:avLst/>
          </a:prstGeom>
        </p:spPr>
        <p:txBody>
          <a:bodyPr vert="wordArtVert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rgbClr val="C00000"/>
                </a:solidFill>
              </a:rPr>
              <a:t>ГРБС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14" name="Стрелка вправо 13"/>
          <p:cNvSpPr/>
          <p:nvPr/>
        </p:nvSpPr>
        <p:spPr>
          <a:xfrm rot="12705483">
            <a:off x="7035124" y="297519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19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670"/>
            <a:ext cx="9144000" cy="68580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Предложения по возможностям подсистемы Учет и Отчетность ГИИС Электронный бюджет и организации проведения мониторинга </a:t>
            </a:r>
            <a:endParaRPr lang="ru-RU" sz="2400" dirty="0"/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1126139160"/>
              </p:ext>
            </p:extLst>
          </p:nvPr>
        </p:nvGraphicFramePr>
        <p:xfrm>
          <a:off x="395536" y="2276872"/>
          <a:ext cx="828092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2886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670"/>
            <a:ext cx="9144000" cy="68580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1152128"/>
          </a:xfrm>
        </p:spPr>
        <p:txBody>
          <a:bodyPr>
            <a:normAutofit fontScale="90000"/>
          </a:bodyPr>
          <a:lstStyle/>
          <a:p>
            <a:r>
              <a:rPr lang="ru-RU" sz="2400" dirty="0" smtClean="0"/>
              <a:t>Формы отчетности, вызывающие наибольшее затруднение при составлении у финансово-бухгалтерских служб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2449342"/>
            <a:ext cx="3313998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0503164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38604" y="4581127"/>
            <a:ext cx="3312368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0503738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805830" y="3579310"/>
            <a:ext cx="3312368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0503769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1182" y="3571273"/>
            <a:ext cx="3312368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0503169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9552" y="4581128"/>
            <a:ext cx="3312368" cy="461665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0503128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9552" y="5445224"/>
            <a:ext cx="7611420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0503160 и 0503760 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текстовая часть Пояснительной записки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50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4670"/>
            <a:ext cx="9144000" cy="6858000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pic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971600" y="3645024"/>
            <a:ext cx="7772400" cy="1152128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Спасибо за внимание!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5379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УФ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УФК</Template>
  <TotalTime>313</TotalTime>
  <Words>426</Words>
  <Application>Microsoft Office PowerPoint</Application>
  <PresentationFormat>Экран (4:3)</PresentationFormat>
  <Paragraphs>80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шаблон УФК</vt:lpstr>
      <vt:lpstr>Текущие вопросы представления участниками бюджетного процесса бюджетной (бухгалтерской) отчетности в подсистеме «Учет и отчетность» государственной интегрированной информационной системы управления общественными финансами «Электронный бюджет» </vt:lpstr>
      <vt:lpstr>Полнота и своевременность загрузки информации в подсистему УиО ГИИС ЭБ по Хабаровскому краю за 1 полугодие 2017 г.</vt:lpstr>
      <vt:lpstr>Полнота и своевременность загрузки информации в подсистему УиО ГИИС ЭБ по Хабаровскому краю за 1 полугодие 2017 г.</vt:lpstr>
      <vt:lpstr>Причины неполной загрузки субъектами отчетности информации в подсистему Учет и Отчетность </vt:lpstr>
      <vt:lpstr>Предложения по возможностям подсистемы Учет и Отчетность ГИИС Электронный бюджет и организации проведения мониторинга </vt:lpstr>
      <vt:lpstr>Формы отчетности, вызывающие наибольшее затруднение при составлении у финансово-бухгалтерских служб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Текущие вопросы представления участниками бюджетного процесса бюджетной (бухгалтерской) отчетности в подсистеме «Учет и отчетность» государственной интегрированной информационной системы управления общественными финансами «Электронный бюджет»</dc:title>
  <dc:creator>del</dc:creator>
  <cp:lastModifiedBy>Россошанская Наталья Владимировна</cp:lastModifiedBy>
  <cp:revision>27</cp:revision>
  <dcterms:created xsi:type="dcterms:W3CDTF">2017-07-11T02:56:05Z</dcterms:created>
  <dcterms:modified xsi:type="dcterms:W3CDTF">2017-07-18T08:12:33Z</dcterms:modified>
</cp:coreProperties>
</file>