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293" r:id="rId2"/>
    <p:sldId id="314" r:id="rId3"/>
    <p:sldId id="343" r:id="rId4"/>
    <p:sldId id="344" r:id="rId5"/>
    <p:sldId id="345" r:id="rId6"/>
    <p:sldId id="346" r:id="rId7"/>
    <p:sldId id="322" r:id="rId8"/>
  </p:sldIdLst>
  <p:sldSz cx="12192000" cy="6858000"/>
  <p:notesSz cx="6819900" cy="9918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E897A78-646D-4735-AD0A-F0877CD0326B}">
          <p14:sldIdLst/>
        </p14:section>
        <p14:section name="Раздел без заголовка" id="{35158A4D-836B-4C46-8657-B230111A9C27}">
          <p14:sldIdLst>
            <p14:sldId id="293"/>
            <p14:sldId id="314"/>
            <p14:sldId id="343"/>
            <p14:sldId id="344"/>
            <p14:sldId id="345"/>
            <p14:sldId id="346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\&#1057;&#1083;&#1072;&#1081;&#1076;&#1099;\20200610_&#1040;&#1083;&#1073;&#1099;&#1095;&#1077;&#1074;\&#1057;&#1090;&#1072;&#1090;&#1091;&#1089;&#1099;%20&#1085;&#1072;%20&#1082;&#1072;&#1088;&#1090;&#109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\&#1057;&#1083;&#1072;&#1081;&#1076;&#1099;\20200610_&#1040;&#1083;&#1073;&#1099;&#1095;&#1077;&#1074;\&#1057;&#1090;&#1072;&#1090;&#1091;&#1089;&#1099;%20&#1085;&#1072;%20&#1082;&#1072;&#1088;&#1090;&#1091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\&#1057;&#1083;&#1072;&#1081;&#1076;&#1099;\20200610_&#1040;&#1083;&#1073;&#1099;&#1095;&#1077;&#1074;\&#1057;&#1090;&#1072;&#1090;&#1091;&#1089;&#1099;%20&#1085;&#1072;%20&#1082;&#1072;&#1088;&#1090;&#1091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\&#1057;&#1083;&#1072;&#1081;&#1076;&#1099;\20200610_&#1040;&#1083;&#1073;&#1099;&#1095;&#1077;&#1074;\&#1057;&#1090;&#1072;&#1090;&#1091;&#1089;&#1099;%20&#1085;&#1072;%20&#1082;&#1072;&#1088;&#1090;&#1091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\&#1057;&#1083;&#1072;&#1081;&#1076;&#1099;\20200610_&#1040;&#1083;&#1073;&#1099;&#1095;&#1077;&#1074;\&#1057;&#1090;&#1072;&#1090;&#1091;&#1089;&#1099;%20&#1085;&#1072;%20&#1082;&#1072;&#1088;&#1090;&#1091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\&#1057;&#1083;&#1072;&#1081;&#1076;&#1099;\20200610_&#1040;&#1083;&#1073;&#1099;&#1095;&#1077;&#1074;\&#1057;&#1090;&#1072;&#1090;&#1091;&#1089;&#1099;%20&#1085;&#1072;%20&#1082;&#1072;&#1088;&#1090;&#1091;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8C41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4D-4852-BE22-74F01549062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4D-4852-BE22-74F01549062C}"/>
              </c:ext>
            </c:extLst>
          </c:dPt>
          <c:cat>
            <c:strRef>
              <c:f>РА!$I$94:$I$95</c:f>
              <c:strCache>
                <c:ptCount val="2"/>
                <c:pt idx="0">
                  <c:v>готовы</c:v>
                </c:pt>
                <c:pt idx="1">
                  <c:v>не готовы</c:v>
                </c:pt>
              </c:strCache>
            </c:strRef>
          </c:cat>
          <c:val>
            <c:numRef>
              <c:f>РА!$J$94:$J$95</c:f>
              <c:numCache>
                <c:formatCode>General</c:formatCode>
                <c:ptCount val="2"/>
                <c:pt idx="0">
                  <c:v>6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4D-4852-BE22-74F01549062C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84D-4852-BE22-74F01549062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784D-4852-BE22-74F01549062C}"/>
              </c:ext>
            </c:extLst>
          </c:dPt>
          <c:cat>
            <c:strRef>
              <c:f>РА!$I$94:$I$95</c:f>
              <c:strCache>
                <c:ptCount val="2"/>
                <c:pt idx="0">
                  <c:v>готовы</c:v>
                </c:pt>
                <c:pt idx="1">
                  <c:v>не готовы</c:v>
                </c:pt>
              </c:strCache>
            </c:strRef>
          </c:cat>
          <c:val>
            <c:numRef>
              <c:f>РА!$K$94:$K$95</c:f>
              <c:numCache>
                <c:formatCode>General</c:formatCode>
                <c:ptCount val="2"/>
                <c:pt idx="0">
                  <c:v>100</c:v>
                </c:pt>
                <c:pt idx="1">
                  <c:v>16.666666666666668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84D-4852-BE22-74F015490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8C41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95-4F23-9AAA-636D6A4D01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95-4F23-9AAA-636D6A4D012F}"/>
              </c:ext>
            </c:extLst>
          </c:dPt>
          <c:cat>
            <c:strRef>
              <c:f>Росалкоголь!$I$90:$I$95</c:f>
              <c:strCache>
                <c:ptCount val="2"/>
                <c:pt idx="0">
                  <c:v>готовы</c:v>
                </c:pt>
                <c:pt idx="1">
                  <c:v>не готовы</c:v>
                </c:pt>
              </c:strCache>
            </c:strRef>
          </c:cat>
          <c:val>
            <c:numRef>
              <c:f>Росалкоголь!$J$90:$J$95</c:f>
              <c:numCache>
                <c:formatCode>General</c:formatCode>
                <c:ptCount val="2"/>
                <c:pt idx="0">
                  <c:v>8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95-4F23-9AAA-636D6A4D01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8C41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8D-44CC-813F-A8F00A32EA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8D-44CC-813F-A8F00A32EA29}"/>
              </c:ext>
            </c:extLst>
          </c:dPt>
          <c:cat>
            <c:strRef>
              <c:f>Пробирка!$I$90:$I$95</c:f>
              <c:strCache>
                <c:ptCount val="2"/>
                <c:pt idx="0">
                  <c:v>готовы</c:v>
                </c:pt>
                <c:pt idx="1">
                  <c:v>не готовы</c:v>
                </c:pt>
              </c:strCache>
            </c:strRef>
          </c:cat>
          <c:val>
            <c:numRef>
              <c:f>Пробирка!$J$90:$J$95</c:f>
              <c:numCache>
                <c:formatCode>General</c:formatCode>
                <c:ptCount val="2"/>
                <c:pt idx="0">
                  <c:v>10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8D-44CC-813F-A8F00A32E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8C41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6F-4FBE-B136-1EA7B05D62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6F-4FBE-B136-1EA7B05D62EA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6F-4FBE-B136-1EA7B05D62EA}"/>
              </c:ext>
            </c:extLst>
          </c:dPt>
          <c:val>
            <c:numRef>
              <c:f>Россельхознадзор!$J$111:$J$113</c:f>
              <c:numCache>
                <c:formatCode>General</c:formatCode>
                <c:ptCount val="3"/>
                <c:pt idx="0">
                  <c:v>1</c:v>
                </c:pt>
                <c:pt idx="1">
                  <c:v>7</c:v>
                </c:pt>
                <c:pt idx="2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6F-4FBE-B136-1EA7B05D62EA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CE6F-4FBE-B136-1EA7B05D62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CE6F-4FBE-B136-1EA7B05D62E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CE6F-4FBE-B136-1EA7B05D62EA}"/>
              </c:ext>
            </c:extLst>
          </c:dPt>
          <c:val>
            <c:numRef>
              <c:f>Россельхознадзор!$K$111:$K$113</c:f>
              <c:numCache>
                <c:formatCode>General</c:formatCode>
                <c:ptCount val="3"/>
                <c:pt idx="0">
                  <c:v>2</c:v>
                </c:pt>
                <c:pt idx="1">
                  <c:v>13</c:v>
                </c:pt>
                <c:pt idx="2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E6F-4FBE-B136-1EA7B05D62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8C41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10-46FB-90F6-8C9E5CA54B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10-46FB-90F6-8C9E5CA54B77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10-46FB-90F6-8C9E5CA54B77}"/>
              </c:ext>
            </c:extLst>
          </c:dPt>
          <c:val>
            <c:numRef>
              <c:f>Рослесхоз!$J$111:$J$113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10-46FB-90F6-8C9E5CA54B77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2110-46FB-90F6-8C9E5CA54B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2110-46FB-90F6-8C9E5CA54B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2110-46FB-90F6-8C9E5CA54B77}"/>
              </c:ext>
            </c:extLst>
          </c:dPt>
          <c:val>
            <c:numRef>
              <c:f>Рослесхоз!$K$111:$K$113</c:f>
              <c:numCache>
                <c:formatCode>General</c:formatCode>
                <c:ptCount val="3"/>
                <c:pt idx="0">
                  <c:v>2</c:v>
                </c:pt>
                <c:pt idx="1">
                  <c:v>13</c:v>
                </c:pt>
                <c:pt idx="2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110-46FB-90F6-8C9E5CA54B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8C41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B5-41C6-878E-140F8AA666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B5-41C6-878E-140F8AA66638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B5-41C6-878E-140F8AA66638}"/>
              </c:ext>
            </c:extLst>
          </c:dPt>
          <c:val>
            <c:numRef>
              <c:f>'6'!$J$111:$J$113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B5-41C6-878E-140F8AA66638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B9B5-41C6-878E-140F8AA666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B9B5-41C6-878E-140F8AA666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B9B5-41C6-878E-140F8AA66638}"/>
              </c:ext>
            </c:extLst>
          </c:dPt>
          <c:val>
            <c:numRef>
              <c:f>'6'!$K$111:$K$113</c:f>
              <c:numCache>
                <c:formatCode>General</c:formatCode>
                <c:ptCount val="3"/>
                <c:pt idx="0">
                  <c:v>2</c:v>
                </c:pt>
                <c:pt idx="1">
                  <c:v>13</c:v>
                </c:pt>
                <c:pt idx="2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9B5-41C6-878E-140F8AA666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0.56245</cdr:x>
      <cdr:y>0.64302</cdr:y>
    </cdr:from>
    <cdr:to>
      <cdr:x>0.77008</cdr:x>
      <cdr:y>0.72357</cdr:y>
    </cdr:to>
    <cdr:sp macro="" textlink="">
      <cdr:nvSpPr>
        <cdr:cNvPr id="2" name="Прямоугольник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12625" y="2204912"/>
          <a:ext cx="632221" cy="2762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91434" tIns="45718" rIns="91434" bIns="45718">
          <a:spAutoFit/>
        </a:bodyPr>
        <a:lstStyle xmlns:a="http://schemas.openxmlformats.org/drawingml/2006/main">
          <a:def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</a:defPPr>
          <a:lvl1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1pPr>
          <a:lvl2pPr marR="0" lvl="1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2pPr>
          <a:lvl3pPr marR="0" lvl="2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3pPr>
          <a:lvl4pPr marR="0" lvl="3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4pPr>
          <a:lvl5pPr marR="0" lvl="4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5pPr>
          <a:lvl6pPr marR="0" lvl="5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6pPr>
          <a:lvl7pPr marR="0" lvl="6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7pPr>
          <a:lvl8pPr marR="0" lvl="7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8pPr>
          <a:lvl9pPr marR="0" lvl="8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9pPr>
        </a:lstStyle>
        <a:p xmlns:a="http://schemas.openxmlformats.org/drawingml/2006/main">
          <a:pPr algn="ctr" eaLnBrk="1" hangingPunct="1">
            <a:lnSpc>
              <a:spcPct val="100000"/>
            </a:lnSpc>
            <a:spcBef>
              <a:spcPct val="0"/>
            </a:spcBef>
            <a:buFontTx/>
            <a:buNone/>
          </a:pPr>
          <a:r>
            <a:rPr lang="ru-RU" altLang="ru-RU" sz="1200" b="1" dirty="0" smtClean="0">
              <a:solidFill>
                <a:srgbClr val="002060"/>
              </a:solidFill>
              <a:latin typeface="Arial" pitchFamily="34" charset="0"/>
            </a:rPr>
            <a:t>87%</a:t>
          </a:r>
          <a:endParaRPr lang="ru-RU" altLang="ru-RU" sz="1200" b="1" dirty="0">
            <a:solidFill>
              <a:srgbClr val="002060"/>
            </a:solidFill>
            <a:latin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2275" y="0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32298-93A9-4AC5-BE8D-93CDE88144AA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56033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2275" y="9420624"/>
            <a:ext cx="2956033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9A47B-DA34-426D-AACC-CD8AB503E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762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56033" cy="496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62274" y="1"/>
            <a:ext cx="2956033" cy="496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3188" y="744538"/>
            <a:ext cx="6613525" cy="37195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1672" y="4711106"/>
            <a:ext cx="5456557" cy="4463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0623"/>
            <a:ext cx="2956033" cy="496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62274" y="9420623"/>
            <a:ext cx="2956033" cy="496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53637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b="1">
              <a:sym typeface="Wingdings" pitchFamily="2" charset="2"/>
            </a:endParaRPr>
          </a:p>
        </p:txBody>
      </p:sp>
      <p:sp>
        <p:nvSpPr>
          <p:cNvPr id="1085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9B4380EA-2F50-4263-88B5-14539989100C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775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8238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5438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2638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98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70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42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14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0EA16A2B-EE6B-4899-9640-7D6753A26704}" type="slidenum">
              <a:rPr lang="ru-RU" altLang="ru-RU" smtClean="0">
                <a:latin typeface="Arial" pitchFamily="34" charset="0"/>
                <a:cs typeface="Arial" pitchFamily="34" charset="0"/>
              </a:rPr>
              <a:pPr>
                <a:spcBef>
                  <a:spcPct val="0"/>
                </a:spcBef>
              </a:pPr>
              <a:t>7</a:t>
            </a:fld>
            <a:endParaRPr lang="ru-RU" alt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48483" name="Rectangle 7"/>
          <p:cNvSpPr txBox="1">
            <a:spLocks noGrp="1" noChangeArrowheads="1"/>
          </p:cNvSpPr>
          <p:nvPr/>
        </p:nvSpPr>
        <p:spPr bwMode="auto">
          <a:xfrm>
            <a:off x="3865462" y="9420624"/>
            <a:ext cx="2952848" cy="496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06" tIns="46255" rIns="92506" bIns="46255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76A86A-476F-4860-8CB6-229A399AE054}" type="slidenum">
              <a:rPr lang="ru-RU" altLang="ru-RU">
                <a:latin typeface="Arial" pitchFamily="34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ru-RU" altLang="ru-RU">
              <a:latin typeface="Arial" pitchFamily="34" charset="0"/>
            </a:endParaRPr>
          </a:p>
        </p:txBody>
      </p:sp>
      <p:sp>
        <p:nvSpPr>
          <p:cNvPr id="148484" name="Rectangle 7"/>
          <p:cNvSpPr txBox="1">
            <a:spLocks noGrp="1" noChangeArrowheads="1"/>
          </p:cNvSpPr>
          <p:nvPr/>
        </p:nvSpPr>
        <p:spPr bwMode="auto">
          <a:xfrm>
            <a:off x="3865462" y="9420624"/>
            <a:ext cx="2952848" cy="496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06" tIns="46255" rIns="92506" bIns="46255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152C86F-C740-4084-B0FD-919BB205D4CB}" type="slidenum">
              <a:rPr lang="ru-RU" altLang="ru-RU">
                <a:latin typeface="Arial" pitchFamily="34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ru-RU" altLang="ru-RU">
              <a:latin typeface="Arial" pitchFamily="34" charset="0"/>
            </a:endParaRPr>
          </a:p>
        </p:txBody>
      </p:sp>
      <p:sp>
        <p:nvSpPr>
          <p:cNvPr id="148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506" tIns="46255" rIns="92506" bIns="46255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 rot="5400000">
            <a:off x="3920332" y="-1256506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>
            <a:spLocks noGrp="1"/>
          </p:cNvSpPr>
          <p:nvPr>
            <p:ph type="pic" idx="2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3"/>
          </p:nvPr>
        </p:nvSpPr>
        <p:spPr>
          <a:xfrm>
            <a:off x="6172202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4"/>
          </p:nvPr>
        </p:nvSpPr>
        <p:spPr>
          <a:xfrm>
            <a:off x="6172202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1389063" y="5729288"/>
            <a:ext cx="20113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altLang="ru-RU" dirty="0" smtClean="0">
                <a:cs typeface="Times New Roman" pitchFamily="18" charset="0"/>
              </a:rPr>
              <a:t>10 июня 2020 </a:t>
            </a:r>
            <a:r>
              <a:rPr lang="ru-RU" altLang="ru-RU" dirty="0">
                <a:cs typeface="Times New Roman" pitchFamily="18" charset="0"/>
              </a:rPr>
              <a:t>г.</a:t>
            </a:r>
            <a:endParaRPr lang="ru-RU" altLang="ru-RU" b="1" dirty="0">
              <a:cs typeface="Times New Roman" pitchFamily="18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7BDAA6-D823-4CD9-92DF-9D348E373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665" y="1616071"/>
            <a:ext cx="10232074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Font typeface="Arial" pitchFamily="34" charset="0"/>
              <a:buNone/>
              <a:tabLst>
                <a:tab pos="7086600" algn="l"/>
              </a:tabLst>
              <a:defRPr/>
            </a:pPr>
            <a:r>
              <a:rPr lang="ru-RU" altLang="ru-RU" sz="2600" b="1" dirty="0" smtClean="0">
                <a:solidFill>
                  <a:schemeClr val="accent5">
                    <a:lumMod val="50000"/>
                  </a:schemeClr>
                </a:solidFill>
              </a:rPr>
              <a:t>Статус перехода к начислению выплат по оплате труда и иных выплат, а также платежей в бюджеты бюджетной системы РФ на основании данных ЕИСУ КС</a:t>
            </a:r>
            <a:endParaRPr lang="ru-RU" altLang="ru-RU" sz="2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5357192" y="5181478"/>
            <a:ext cx="5777534" cy="84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dirty="0" smtClean="0">
                <a:cs typeface="Times New Roman" pitchFamily="18" charset="0"/>
              </a:rPr>
              <a:t>Заместитель руководителя Межрегионального бухгалтерского </a:t>
            </a:r>
            <a:r>
              <a:rPr lang="ru-RU" altLang="ru-RU" dirty="0">
                <a:cs typeface="Times New Roman" pitchFamily="18" charset="0"/>
              </a:rPr>
              <a:t>Управления </a:t>
            </a:r>
            <a:r>
              <a:rPr lang="ru-RU" altLang="ru-RU" dirty="0" smtClean="0">
                <a:cs typeface="Times New Roman" pitchFamily="18" charset="0"/>
              </a:rPr>
              <a:t>Федерального </a:t>
            </a:r>
            <a:r>
              <a:rPr lang="ru-RU" altLang="ru-RU" dirty="0">
                <a:cs typeface="Times New Roman" pitchFamily="18" charset="0"/>
              </a:rPr>
              <a:t>казначейства </a:t>
            </a:r>
          </a:p>
          <a:p>
            <a:pPr algn="r">
              <a:spcBef>
                <a:spcPct val="50000"/>
              </a:spcBef>
            </a:pPr>
            <a:r>
              <a:rPr lang="ru-RU" altLang="ru-RU" b="1" dirty="0" smtClean="0">
                <a:cs typeface="Times New Roman" pitchFamily="18" charset="0"/>
              </a:rPr>
              <a:t>Д.В</a:t>
            </a:r>
            <a:r>
              <a:rPr lang="ru-RU" altLang="ru-RU" b="1" dirty="0">
                <a:cs typeface="Times New Roman" pitchFamily="18" charset="0"/>
              </a:rPr>
              <a:t>. </a:t>
            </a:r>
            <a:r>
              <a:rPr lang="ru-RU" altLang="ru-RU" b="1" dirty="0" smtClean="0">
                <a:cs typeface="Times New Roman" pitchFamily="18" charset="0"/>
              </a:rPr>
              <a:t>Соломатин</a:t>
            </a:r>
            <a:endParaRPr lang="ru-RU" altLang="ru-RU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98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947862" y="6356350"/>
            <a:ext cx="405938" cy="365125"/>
          </a:xfrm>
        </p:spPr>
        <p:txBody>
          <a:bodyPr/>
          <a:lstStyle/>
          <a:p>
            <a:fld id="{6CFFCC01-7066-4CD9-9DA1-83E6E175B465}" type="slidenum">
              <a:rPr lang="ru-RU" altLang="ru-RU" smtClean="0"/>
              <a:pPr/>
              <a:t>2</a:t>
            </a:fld>
            <a:endParaRPr lang="ru-RU" alt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707603" y="253132"/>
            <a:ext cx="74843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График перехода на расчет заработной платы на основании сведений из ЕИСУ КС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5555" y="2452694"/>
            <a:ext cx="6742959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600"/>
              </a:lnSpc>
              <a:spcAft>
                <a:spcPts val="1200"/>
              </a:spcAft>
            </a:pPr>
            <a:r>
              <a:rPr lang="ru-RU" sz="2400" b="1" dirty="0" smtClean="0">
                <a:solidFill>
                  <a:srgbClr val="0070C0"/>
                </a:solidFill>
              </a:rPr>
              <a:t>18 мая 2020 г. утвержден график перехода федеральных органов исполнительной власти (их территориальных органов)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к начислению выплат по оплате труда и иных выплат, а также связанных с ними платежей в бюджеты бюджетной системы Российской Федерации на основании данных федеральной государственной информационной системы «Единая информационная система управления кадровым составом государственной гражданской службы Российской Федерации»</a:t>
            </a:r>
            <a:endParaRPr lang="en-US" dirty="0">
              <a:solidFill>
                <a:srgbClr val="0070C0"/>
              </a:solidFill>
            </a:endParaRPr>
          </a:p>
          <a:p>
            <a:pPr algn="just">
              <a:lnSpc>
                <a:spcPts val="2600"/>
              </a:lnSpc>
              <a:spcAft>
                <a:spcPts val="1200"/>
              </a:spcAft>
            </a:pPr>
            <a:r>
              <a:rPr lang="en-US" sz="1800" b="1" dirty="0" smtClean="0">
                <a:solidFill>
                  <a:srgbClr val="0070C0"/>
                </a:solidFill>
              </a:rPr>
              <a:t>(</a:t>
            </a:r>
            <a:r>
              <a:rPr lang="ru-RU" sz="1800" b="1" dirty="0" smtClean="0">
                <a:solidFill>
                  <a:srgbClr val="0070C0"/>
                </a:solidFill>
              </a:rPr>
              <a:t>направлен письмом Казначейства России </a:t>
            </a:r>
            <a:br>
              <a:rPr lang="ru-RU" sz="1800" b="1" dirty="0" smtClean="0">
                <a:solidFill>
                  <a:srgbClr val="0070C0"/>
                </a:solidFill>
              </a:rPr>
            </a:br>
            <a:r>
              <a:rPr lang="ru-RU" sz="1800" b="1" dirty="0" smtClean="0">
                <a:solidFill>
                  <a:srgbClr val="0070C0"/>
                </a:solidFill>
              </a:rPr>
              <a:t>от 19 мая 2020 г. № 07-04-05/08-9747)</a:t>
            </a:r>
            <a:endParaRPr lang="ru-RU" sz="1800" b="1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00" y="1813191"/>
            <a:ext cx="4085303" cy="4720566"/>
          </a:xfrm>
          <a:prstGeom prst="rect">
            <a:avLst/>
          </a:prstGeom>
          <a:effectLst>
            <a:outerShdw blurRad="50800" dist="25400" algn="ctr" rotWithShape="0">
              <a:srgbClr val="000000">
                <a:alpha val="9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898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947862" y="6356350"/>
            <a:ext cx="405938" cy="365125"/>
          </a:xfrm>
        </p:spPr>
        <p:txBody>
          <a:bodyPr/>
          <a:lstStyle/>
          <a:p>
            <a:fld id="{6CFFCC01-7066-4CD9-9DA1-83E6E175B465}" type="slidenum">
              <a:rPr lang="ru-RU" altLang="ru-RU" smtClean="0"/>
              <a:pPr/>
              <a:t>3</a:t>
            </a:fld>
            <a:endParaRPr lang="ru-RU" alt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53671" y="145182"/>
            <a:ext cx="74843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Статус готовности к переходу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на расчет заработной платы на основании сведений из </a:t>
            </a: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ЕИСУ КС (с 01.06.2020)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4" name="Прямоугольник 34"/>
          <p:cNvSpPr>
            <a:spLocks noChangeArrowheads="1"/>
          </p:cNvSpPr>
          <p:nvPr/>
        </p:nvSpPr>
        <p:spPr bwMode="auto">
          <a:xfrm>
            <a:off x="501579" y="1453970"/>
            <a:ext cx="2472314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 err="1" smtClean="0">
                <a:solidFill>
                  <a:srgbClr val="002060"/>
                </a:solidFill>
                <a:latin typeface="Arial" pitchFamily="34" charset="0"/>
              </a:rPr>
              <a:t>Росаккредитация</a:t>
            </a:r>
            <a:endParaRPr lang="ru-RU" altLang="ru-RU" sz="2000" b="1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697175"/>
              </p:ext>
            </p:extLst>
          </p:nvPr>
        </p:nvGraphicFramePr>
        <p:xfrm>
          <a:off x="457199" y="5091832"/>
          <a:ext cx="2724150" cy="1224915"/>
        </p:xfrm>
        <a:graphic>
          <a:graphicData uri="http://schemas.openxmlformats.org/drawingml/2006/table">
            <a:tbl>
              <a:tblPr/>
              <a:tblGrid>
                <a:gridCol w="908050">
                  <a:extLst>
                    <a:ext uri="{9D8B030D-6E8A-4147-A177-3AD203B41FA5}">
                      <a16:colId xmlns:a16="http://schemas.microsoft.com/office/drawing/2014/main" val="2055497398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959800016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353923234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5959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9379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6338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менее 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895776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-219651" y="2196604"/>
            <a:ext cx="4029652" cy="2819399"/>
            <a:chOff x="218499" y="2404221"/>
            <a:chExt cx="4029652" cy="2819399"/>
          </a:xfrm>
        </p:grpSpPr>
        <p:graphicFrame>
          <p:nvGraphicFramePr>
            <p:cNvPr id="15" name="Диаграмма 1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90211136"/>
                </p:ext>
              </p:extLst>
            </p:nvPr>
          </p:nvGraphicFramePr>
          <p:xfrm>
            <a:off x="218499" y="2404221"/>
            <a:ext cx="4029652" cy="28193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6" name="Прямоугольник 34"/>
            <p:cNvSpPr>
              <a:spLocks noChangeArrowheads="1"/>
            </p:cNvSpPr>
            <p:nvPr/>
          </p:nvSpPr>
          <p:spPr bwMode="auto">
            <a:xfrm>
              <a:off x="2233325" y="4074295"/>
              <a:ext cx="632221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34" tIns="45718" rIns="91434" bIns="45718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200" b="1" dirty="0" smtClean="0">
                  <a:solidFill>
                    <a:srgbClr val="002060"/>
                  </a:solidFill>
                  <a:latin typeface="Arial" pitchFamily="34" charset="0"/>
                </a:rPr>
                <a:t>86%</a:t>
              </a:r>
              <a:endParaRPr lang="ru-RU" altLang="ru-RU" sz="1200" b="1" dirty="0">
                <a:solidFill>
                  <a:srgbClr val="002060"/>
                </a:solidFill>
                <a:latin typeface="Arial" pitchFamily="34" charset="0"/>
              </a:endParaRPr>
            </a:p>
          </p:txBody>
        </p:sp>
        <p:sp>
          <p:nvSpPr>
            <p:cNvPr id="17" name="Прямоугольник 34"/>
            <p:cNvSpPr>
              <a:spLocks noChangeArrowheads="1"/>
            </p:cNvSpPr>
            <p:nvPr/>
          </p:nvSpPr>
          <p:spPr bwMode="auto">
            <a:xfrm>
              <a:off x="1601104" y="2924970"/>
              <a:ext cx="632221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34" tIns="45718" rIns="91434" bIns="45718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200" b="1" dirty="0" smtClean="0">
                  <a:solidFill>
                    <a:srgbClr val="002060"/>
                  </a:solidFill>
                  <a:latin typeface="Arial" pitchFamily="34" charset="0"/>
                </a:rPr>
                <a:t>14%</a:t>
              </a:r>
              <a:endParaRPr lang="ru-RU" altLang="ru-RU" sz="1200" b="1" dirty="0">
                <a:solidFill>
                  <a:srgbClr val="002060"/>
                </a:solidFill>
                <a:latin typeface="Arial" pitchFamily="34" charset="0"/>
              </a:endParaRPr>
            </a:p>
          </p:txBody>
        </p:sp>
      </p:grp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76599"/>
              </p:ext>
            </p:extLst>
          </p:nvPr>
        </p:nvGraphicFramePr>
        <p:xfrm>
          <a:off x="4724401" y="1968666"/>
          <a:ext cx="2733673" cy="3180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Прямоугольник 34"/>
          <p:cNvSpPr>
            <a:spLocks noChangeArrowheads="1"/>
          </p:cNvSpPr>
          <p:nvPr/>
        </p:nvSpPr>
        <p:spPr bwMode="auto">
          <a:xfrm>
            <a:off x="6214775" y="3771428"/>
            <a:ext cx="632221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solidFill>
                  <a:srgbClr val="002060"/>
                </a:solidFill>
                <a:latin typeface="Arial" pitchFamily="34" charset="0"/>
              </a:rPr>
              <a:t>89%</a:t>
            </a:r>
            <a:endParaRPr lang="ru-RU" altLang="ru-RU" sz="12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20" name="Прямоугольник 34"/>
          <p:cNvSpPr>
            <a:spLocks noChangeArrowheads="1"/>
          </p:cNvSpPr>
          <p:nvPr/>
        </p:nvSpPr>
        <p:spPr bwMode="auto">
          <a:xfrm>
            <a:off x="5459017" y="2402555"/>
            <a:ext cx="632221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solidFill>
                  <a:srgbClr val="002060"/>
                </a:solidFill>
                <a:latin typeface="Arial" pitchFamily="34" charset="0"/>
              </a:rPr>
              <a:t>11%</a:t>
            </a:r>
            <a:endParaRPr lang="ru-RU" altLang="ru-RU" sz="1200" b="1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70967"/>
              </p:ext>
            </p:extLst>
          </p:nvPr>
        </p:nvGraphicFramePr>
        <p:xfrm>
          <a:off x="4733924" y="5101357"/>
          <a:ext cx="2643189" cy="1224915"/>
        </p:xfrm>
        <a:graphic>
          <a:graphicData uri="http://schemas.openxmlformats.org/drawingml/2006/table">
            <a:tbl>
              <a:tblPr/>
              <a:tblGrid>
                <a:gridCol w="881063">
                  <a:extLst>
                    <a:ext uri="{9D8B030D-6E8A-4147-A177-3AD203B41FA5}">
                      <a16:colId xmlns:a16="http://schemas.microsoft.com/office/drawing/2014/main" val="3518353249"/>
                    </a:ext>
                  </a:extLst>
                </a:gridCol>
                <a:gridCol w="881063">
                  <a:extLst>
                    <a:ext uri="{9D8B030D-6E8A-4147-A177-3AD203B41FA5}">
                      <a16:colId xmlns:a16="http://schemas.microsoft.com/office/drawing/2014/main" val="310538157"/>
                    </a:ext>
                  </a:extLst>
                </a:gridCol>
                <a:gridCol w="881063">
                  <a:extLst>
                    <a:ext uri="{9D8B030D-6E8A-4147-A177-3AD203B41FA5}">
                      <a16:colId xmlns:a16="http://schemas.microsoft.com/office/drawing/2014/main" val="36159889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566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3809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767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менее 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192199"/>
                  </a:ext>
                </a:extLst>
              </a:tr>
            </a:tbl>
          </a:graphicData>
        </a:graphic>
      </p:graphicFrame>
      <p:sp>
        <p:nvSpPr>
          <p:cNvPr id="21" name="Прямоугольник 34"/>
          <p:cNvSpPr>
            <a:spLocks noChangeArrowheads="1"/>
          </p:cNvSpPr>
          <p:nvPr/>
        </p:nvSpPr>
        <p:spPr bwMode="auto">
          <a:xfrm>
            <a:off x="4190262" y="1453970"/>
            <a:ext cx="3801952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 err="1" smtClean="0">
                <a:solidFill>
                  <a:srgbClr val="002060"/>
                </a:solidFill>
                <a:latin typeface="Arial" pitchFamily="34" charset="0"/>
              </a:rPr>
              <a:t>Росалкогольрегулирование</a:t>
            </a:r>
            <a:endParaRPr lang="ru-RU" altLang="ru-RU" sz="2000" b="1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7816846"/>
              </p:ext>
            </p:extLst>
          </p:nvPr>
        </p:nvGraphicFramePr>
        <p:xfrm>
          <a:off x="8818167" y="2095499"/>
          <a:ext cx="2719901" cy="307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Прямоугольник 34"/>
          <p:cNvSpPr>
            <a:spLocks noChangeArrowheads="1"/>
          </p:cNvSpPr>
          <p:nvPr/>
        </p:nvSpPr>
        <p:spPr bwMode="auto">
          <a:xfrm>
            <a:off x="10110500" y="4247605"/>
            <a:ext cx="632221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solidFill>
                  <a:srgbClr val="002060"/>
                </a:solidFill>
                <a:latin typeface="Arial" pitchFamily="34" charset="0"/>
              </a:rPr>
              <a:t>100%</a:t>
            </a:r>
            <a:endParaRPr lang="ru-RU" altLang="ru-RU" sz="12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24" name="Прямоугольник 34"/>
          <p:cNvSpPr>
            <a:spLocks noChangeArrowheads="1"/>
          </p:cNvSpPr>
          <p:nvPr/>
        </p:nvSpPr>
        <p:spPr bwMode="auto">
          <a:xfrm>
            <a:off x="8372980" y="1406217"/>
            <a:ext cx="3801952" cy="70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Arial" pitchFamily="34" charset="0"/>
              </a:rPr>
              <a:t>Федеральная пробирная палата</a:t>
            </a: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43191"/>
              </p:ext>
            </p:extLst>
          </p:nvPr>
        </p:nvGraphicFramePr>
        <p:xfrm>
          <a:off x="8908656" y="5105338"/>
          <a:ext cx="2540260" cy="1224915"/>
        </p:xfrm>
        <a:graphic>
          <a:graphicData uri="http://schemas.openxmlformats.org/drawingml/2006/table">
            <a:tbl>
              <a:tblPr/>
              <a:tblGrid>
                <a:gridCol w="1006518">
                  <a:extLst>
                    <a:ext uri="{9D8B030D-6E8A-4147-A177-3AD203B41FA5}">
                      <a16:colId xmlns:a16="http://schemas.microsoft.com/office/drawing/2014/main" val="2081383547"/>
                    </a:ext>
                  </a:extLst>
                </a:gridCol>
                <a:gridCol w="766871">
                  <a:extLst>
                    <a:ext uri="{9D8B030D-6E8A-4147-A177-3AD203B41FA5}">
                      <a16:colId xmlns:a16="http://schemas.microsoft.com/office/drawing/2014/main" val="1201927456"/>
                    </a:ext>
                  </a:extLst>
                </a:gridCol>
                <a:gridCol w="766871">
                  <a:extLst>
                    <a:ext uri="{9D8B030D-6E8A-4147-A177-3AD203B41FA5}">
                      <a16:colId xmlns:a16="http://schemas.microsoft.com/office/drawing/2014/main" val="318702021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5955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0282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2826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менее 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377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22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947862" y="6356350"/>
            <a:ext cx="405938" cy="365125"/>
          </a:xfrm>
        </p:spPr>
        <p:txBody>
          <a:bodyPr/>
          <a:lstStyle/>
          <a:p>
            <a:fld id="{6CFFCC01-7066-4CD9-9DA1-83E6E175B465}" type="slidenum">
              <a:rPr lang="ru-RU" altLang="ru-RU" smtClean="0"/>
              <a:pPr/>
              <a:t>4</a:t>
            </a:fld>
            <a:endParaRPr lang="ru-RU" alt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53671" y="145182"/>
            <a:ext cx="74843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Статус готовности к переходу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на расчет заработной платы на основании сведений из </a:t>
            </a: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ЕИСУ КС (с 15.06.2020)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4" name="Прямоугольник 34"/>
          <p:cNvSpPr>
            <a:spLocks noChangeArrowheads="1"/>
          </p:cNvSpPr>
          <p:nvPr/>
        </p:nvSpPr>
        <p:spPr bwMode="auto">
          <a:xfrm>
            <a:off x="501579" y="1453970"/>
            <a:ext cx="2784546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 err="1">
                <a:solidFill>
                  <a:srgbClr val="002060"/>
                </a:solidFill>
                <a:latin typeface="Arial" pitchFamily="34" charset="0"/>
              </a:rPr>
              <a:t>Россельхознадзор</a:t>
            </a:r>
            <a:endParaRPr lang="ru-RU" altLang="ru-RU" sz="20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21" name="Прямоугольник 34"/>
          <p:cNvSpPr>
            <a:spLocks noChangeArrowheads="1"/>
          </p:cNvSpPr>
          <p:nvPr/>
        </p:nvSpPr>
        <p:spPr bwMode="auto">
          <a:xfrm>
            <a:off x="4190262" y="1511120"/>
            <a:ext cx="3801952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itchFamily="34" charset="0"/>
              </a:rPr>
              <a:t>Рослесхоз</a:t>
            </a:r>
            <a:endParaRPr lang="ru-RU" altLang="ru-RU" sz="20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24" name="Прямоугольник 34"/>
          <p:cNvSpPr>
            <a:spLocks noChangeArrowheads="1"/>
          </p:cNvSpPr>
          <p:nvPr/>
        </p:nvSpPr>
        <p:spPr bwMode="auto">
          <a:xfrm>
            <a:off x="8372980" y="1501467"/>
            <a:ext cx="3801952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 err="1" smtClean="0">
                <a:solidFill>
                  <a:srgbClr val="002060"/>
                </a:solidFill>
                <a:latin typeface="Arial" pitchFamily="34" charset="0"/>
              </a:rPr>
              <a:t>Росводресурсы</a:t>
            </a:r>
            <a:endParaRPr lang="ru-RU" altLang="ru-RU" sz="2000" b="1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687412"/>
              </p:ext>
            </p:extLst>
          </p:nvPr>
        </p:nvGraphicFramePr>
        <p:xfrm>
          <a:off x="369851" y="2028825"/>
          <a:ext cx="3048001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471103"/>
              </p:ext>
            </p:extLst>
          </p:nvPr>
        </p:nvGraphicFramePr>
        <p:xfrm>
          <a:off x="598451" y="5457825"/>
          <a:ext cx="2590800" cy="9525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4582862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640856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0932384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0323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1919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409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более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7019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менее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98800"/>
                  </a:ext>
                </a:extLst>
              </a:tr>
            </a:tbl>
          </a:graphicData>
        </a:graphic>
      </p:graphicFrame>
      <p:sp>
        <p:nvSpPr>
          <p:cNvPr id="28" name="Прямоугольник 34"/>
          <p:cNvSpPr>
            <a:spLocks noChangeArrowheads="1"/>
          </p:cNvSpPr>
          <p:nvPr/>
        </p:nvSpPr>
        <p:spPr bwMode="auto">
          <a:xfrm>
            <a:off x="2176175" y="4085753"/>
            <a:ext cx="632221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solidFill>
                  <a:srgbClr val="002060"/>
                </a:solidFill>
                <a:latin typeface="Arial" pitchFamily="34" charset="0"/>
              </a:rPr>
              <a:t>85%</a:t>
            </a:r>
            <a:endParaRPr lang="ru-RU" altLang="ru-RU" sz="12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29" name="Прямоугольник 34"/>
          <p:cNvSpPr>
            <a:spLocks noChangeArrowheads="1"/>
          </p:cNvSpPr>
          <p:nvPr/>
        </p:nvSpPr>
        <p:spPr bwMode="auto">
          <a:xfrm>
            <a:off x="2061875" y="2890602"/>
            <a:ext cx="632221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solidFill>
                  <a:srgbClr val="002060"/>
                </a:solidFill>
                <a:latin typeface="Arial" pitchFamily="34" charset="0"/>
              </a:rPr>
              <a:t>13%</a:t>
            </a:r>
            <a:endParaRPr lang="ru-RU" altLang="ru-RU" sz="12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30" name="Прямоугольник 34"/>
          <p:cNvSpPr>
            <a:spLocks noChangeArrowheads="1"/>
          </p:cNvSpPr>
          <p:nvPr/>
        </p:nvSpPr>
        <p:spPr bwMode="auto">
          <a:xfrm>
            <a:off x="1661825" y="2154112"/>
            <a:ext cx="632221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rgbClr val="002060"/>
                </a:solidFill>
                <a:latin typeface="Arial" pitchFamily="34" charset="0"/>
              </a:rPr>
              <a:t>2</a:t>
            </a:r>
            <a:r>
              <a:rPr lang="ru-RU" altLang="ru-RU" sz="1200" b="1" dirty="0" smtClean="0">
                <a:solidFill>
                  <a:srgbClr val="002060"/>
                </a:solidFill>
                <a:latin typeface="Arial" pitchFamily="34" charset="0"/>
              </a:rPr>
              <a:t>%</a:t>
            </a:r>
            <a:endParaRPr lang="ru-RU" altLang="ru-RU" sz="1200" b="1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31" name="Диаграмма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3828801"/>
              </p:ext>
            </p:extLst>
          </p:nvPr>
        </p:nvGraphicFramePr>
        <p:xfrm>
          <a:off x="4568770" y="2028825"/>
          <a:ext cx="3044936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129713"/>
              </p:ext>
            </p:extLst>
          </p:nvPr>
        </p:nvGraphicFramePr>
        <p:xfrm>
          <a:off x="4706357" y="5457825"/>
          <a:ext cx="2590800" cy="9525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72607899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778314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1812621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0818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2211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0662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более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3138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менее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881664"/>
                  </a:ext>
                </a:extLst>
              </a:tr>
            </a:tbl>
          </a:graphicData>
        </a:graphic>
      </p:graphicFrame>
      <p:sp>
        <p:nvSpPr>
          <p:cNvPr id="32" name="Прямоугольник 34"/>
          <p:cNvSpPr>
            <a:spLocks noChangeArrowheads="1"/>
          </p:cNvSpPr>
          <p:nvPr/>
        </p:nvSpPr>
        <p:spPr bwMode="auto">
          <a:xfrm>
            <a:off x="6176675" y="2752489"/>
            <a:ext cx="632221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solidFill>
                  <a:srgbClr val="002060"/>
                </a:solidFill>
                <a:latin typeface="Arial" pitchFamily="34" charset="0"/>
              </a:rPr>
              <a:t>12%</a:t>
            </a:r>
            <a:endParaRPr lang="ru-RU" altLang="ru-RU" sz="12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33" name="Прямоугольник 34"/>
          <p:cNvSpPr>
            <a:spLocks noChangeArrowheads="1"/>
          </p:cNvSpPr>
          <p:nvPr/>
        </p:nvSpPr>
        <p:spPr bwMode="auto">
          <a:xfrm>
            <a:off x="6127859" y="4111618"/>
            <a:ext cx="632221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solidFill>
                  <a:srgbClr val="002060"/>
                </a:solidFill>
                <a:latin typeface="Arial" pitchFamily="34" charset="0"/>
              </a:rPr>
              <a:t>88%</a:t>
            </a:r>
            <a:endParaRPr lang="ru-RU" altLang="ru-RU" sz="1200" b="1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35" name="Диаграмма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063415"/>
              </p:ext>
            </p:extLst>
          </p:nvPr>
        </p:nvGraphicFramePr>
        <p:xfrm>
          <a:off x="8598418" y="2028825"/>
          <a:ext cx="3044936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055093"/>
              </p:ext>
            </p:extLst>
          </p:nvPr>
        </p:nvGraphicFramePr>
        <p:xfrm>
          <a:off x="8978556" y="5457825"/>
          <a:ext cx="2590800" cy="9525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42529104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97817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6949389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072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4425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94016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более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275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готовность менее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793958"/>
                  </a:ext>
                </a:extLst>
              </a:tr>
            </a:tbl>
          </a:graphicData>
        </a:graphic>
      </p:graphicFrame>
      <p:sp>
        <p:nvSpPr>
          <p:cNvPr id="36" name="Прямоугольник 34"/>
          <p:cNvSpPr>
            <a:spLocks noChangeArrowheads="1"/>
          </p:cNvSpPr>
          <p:nvPr/>
        </p:nvSpPr>
        <p:spPr bwMode="auto">
          <a:xfrm>
            <a:off x="10120886" y="2752488"/>
            <a:ext cx="632221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solidFill>
                  <a:srgbClr val="002060"/>
                </a:solidFill>
                <a:latin typeface="Arial" pitchFamily="34" charset="0"/>
              </a:rPr>
              <a:t>13%</a:t>
            </a:r>
            <a:endParaRPr lang="ru-RU" altLang="ru-RU" sz="1200" b="1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21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947862" y="6356350"/>
            <a:ext cx="405938" cy="365125"/>
          </a:xfrm>
        </p:spPr>
        <p:txBody>
          <a:bodyPr/>
          <a:lstStyle/>
          <a:p>
            <a:fld id="{6CFFCC01-7066-4CD9-9DA1-83E6E175B465}" type="slidenum">
              <a:rPr lang="ru-RU" altLang="ru-RU" smtClean="0"/>
              <a:pPr/>
              <a:t>5</a:t>
            </a:fld>
            <a:endParaRPr lang="ru-RU" alt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53671" y="145182"/>
            <a:ext cx="74843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Статус готовности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центральных аппаратов федеральных органов исполнительной власти </a:t>
            </a: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к переходу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на расчет заработной платы на основании сведений из </a:t>
            </a: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ЕИСУ КС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87717"/>
              </p:ext>
            </p:extLst>
          </p:nvPr>
        </p:nvGraphicFramePr>
        <p:xfrm>
          <a:off x="3302000" y="2477294"/>
          <a:ext cx="5184775" cy="3112770"/>
        </p:xfrm>
        <a:graphic>
          <a:graphicData uri="http://schemas.openxmlformats.org/drawingml/2006/table">
            <a:tbl>
              <a:tblPr/>
              <a:tblGrid>
                <a:gridCol w="736108">
                  <a:extLst>
                    <a:ext uri="{9D8B030D-6E8A-4147-A177-3AD203B41FA5}">
                      <a16:colId xmlns:a16="http://schemas.microsoft.com/office/drawing/2014/main" val="2922884948"/>
                    </a:ext>
                  </a:extLst>
                </a:gridCol>
                <a:gridCol w="2772267">
                  <a:extLst>
                    <a:ext uri="{9D8B030D-6E8A-4147-A177-3AD203B41FA5}">
                      <a16:colId xmlns:a16="http://schemas.microsoft.com/office/drawing/2014/main" val="348587511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141564796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ФОИВ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готовности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84095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Росалкогольрегулирование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12724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Росаккредитация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01639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Минстрой России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26872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Минкомсвязь России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95645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Минфин России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5657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Минэкономразвития России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3163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Минспорт России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99658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ФАДН России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6461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Росмолодежь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985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897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947862" y="6356350"/>
            <a:ext cx="405938" cy="365125"/>
          </a:xfrm>
        </p:spPr>
        <p:txBody>
          <a:bodyPr/>
          <a:lstStyle/>
          <a:p>
            <a:fld id="{6CFFCC01-7066-4CD9-9DA1-83E6E175B465}" type="slidenum">
              <a:rPr lang="ru-RU" altLang="ru-RU" smtClean="0"/>
              <a:pPr/>
              <a:t>6</a:t>
            </a:fld>
            <a:endParaRPr lang="ru-RU" alt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053671" y="145182"/>
            <a:ext cx="74843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Системные проблемы учета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и расчета по работникам государственного органа, </a:t>
            </a: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переведенным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на новые системы оплаты труда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02134" y="1673411"/>
            <a:ext cx="1046596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6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rgbClr val="4472C4"/>
                </a:solidFill>
                <a:latin typeface="+mj-lt"/>
              </a:rPr>
              <a:t>Неполные </a:t>
            </a:r>
            <a:r>
              <a:rPr lang="ru-RU" sz="2200" b="1" dirty="0">
                <a:solidFill>
                  <a:srgbClr val="4472C4"/>
                </a:solidFill>
                <a:latin typeface="+mj-lt"/>
              </a:rPr>
              <a:t>ставки: </a:t>
            </a:r>
            <a:endParaRPr lang="ru-RU" sz="2200" b="1" dirty="0" smtClean="0">
              <a:solidFill>
                <a:srgbClr val="4472C4"/>
              </a:solidFill>
              <a:latin typeface="+mj-lt"/>
            </a:endParaRPr>
          </a:p>
          <a:p>
            <a:pPr>
              <a:lnSpc>
                <a:spcPts val="2600"/>
              </a:lnSpc>
              <a:spcAft>
                <a:spcPts val="1200"/>
              </a:spcAft>
            </a:pPr>
            <a:r>
              <a:rPr lang="ru-RU" sz="1800" dirty="0" smtClean="0">
                <a:solidFill>
                  <a:srgbClr val="4472C4"/>
                </a:solidFill>
                <a:latin typeface="+mj-lt"/>
              </a:rPr>
              <a:t>Сейчас </a:t>
            </a:r>
            <a:r>
              <a:rPr lang="ru-RU" sz="1800" dirty="0">
                <a:solidFill>
                  <a:srgbClr val="4472C4"/>
                </a:solidFill>
                <a:latin typeface="+mj-lt"/>
              </a:rPr>
              <a:t>нет возможности сопоставить сотрудников, которые </a:t>
            </a:r>
            <a:r>
              <a:rPr lang="ru-RU" sz="1800" dirty="0" smtClean="0">
                <a:solidFill>
                  <a:srgbClr val="4472C4"/>
                </a:solidFill>
                <a:latin typeface="+mj-lt"/>
              </a:rPr>
              <a:t>работают </a:t>
            </a:r>
            <a:r>
              <a:rPr lang="ru-RU" sz="1800" dirty="0">
                <a:solidFill>
                  <a:srgbClr val="4472C4"/>
                </a:solidFill>
                <a:latin typeface="+mj-lt"/>
              </a:rPr>
              <a:t>на </a:t>
            </a:r>
            <a:r>
              <a:rPr lang="ru-RU" sz="1800" dirty="0" smtClean="0">
                <a:solidFill>
                  <a:srgbClr val="4472C4"/>
                </a:solidFill>
                <a:latin typeface="+mj-lt"/>
              </a:rPr>
              <a:t>неполную </a:t>
            </a:r>
            <a:r>
              <a:rPr lang="ru-RU" sz="1800" dirty="0">
                <a:solidFill>
                  <a:srgbClr val="4472C4"/>
                </a:solidFill>
                <a:latin typeface="+mj-lt"/>
              </a:rPr>
              <a:t>ставку. </a:t>
            </a:r>
            <a:r>
              <a:rPr lang="ru-RU" sz="1800" dirty="0" smtClean="0">
                <a:solidFill>
                  <a:srgbClr val="4472C4"/>
                </a:solidFill>
                <a:latin typeface="+mj-lt"/>
              </a:rPr>
              <a:t/>
            </a:r>
            <a:br>
              <a:rPr lang="ru-RU" sz="1800" dirty="0" smtClean="0">
                <a:solidFill>
                  <a:srgbClr val="4472C4"/>
                </a:solidFill>
                <a:latin typeface="+mj-lt"/>
              </a:rPr>
            </a:br>
            <a:r>
              <a:rPr lang="ru-RU" dirty="0" smtClean="0">
                <a:solidFill>
                  <a:srgbClr val="4472C4"/>
                </a:solidFill>
                <a:latin typeface="+mj-lt"/>
              </a:rPr>
              <a:t>Срок </a:t>
            </a:r>
            <a:r>
              <a:rPr lang="ru-RU" dirty="0">
                <a:solidFill>
                  <a:srgbClr val="4472C4"/>
                </a:solidFill>
                <a:latin typeface="+mj-lt"/>
              </a:rPr>
              <a:t>решения и со стороны </a:t>
            </a:r>
            <a:r>
              <a:rPr lang="ru-RU" dirty="0" smtClean="0">
                <a:solidFill>
                  <a:srgbClr val="4472C4"/>
                </a:solidFill>
                <a:latin typeface="+mj-lt"/>
              </a:rPr>
              <a:t>ЕИСУ КС, </a:t>
            </a:r>
            <a:r>
              <a:rPr lang="ru-RU" dirty="0">
                <a:solidFill>
                  <a:srgbClr val="4472C4"/>
                </a:solidFill>
                <a:latin typeface="+mj-lt"/>
              </a:rPr>
              <a:t>и со стороны ПУОТ </a:t>
            </a:r>
            <a:r>
              <a:rPr lang="ru-RU" dirty="0" smtClean="0">
                <a:solidFill>
                  <a:srgbClr val="4472C4"/>
                </a:solidFill>
                <a:latin typeface="+mj-lt"/>
              </a:rPr>
              <a:t>ГИИС «Электронный бюджет» </a:t>
            </a:r>
            <a:r>
              <a:rPr lang="ru-RU" dirty="0">
                <a:solidFill>
                  <a:srgbClr val="4472C4"/>
                </a:solidFill>
                <a:latin typeface="+mj-lt"/>
              </a:rPr>
              <a:t>– </a:t>
            </a:r>
            <a:r>
              <a:rPr lang="ru-RU" dirty="0" smtClean="0">
                <a:solidFill>
                  <a:srgbClr val="4472C4"/>
                </a:solidFill>
                <a:latin typeface="+mj-lt"/>
              </a:rPr>
              <a:t>15.06.2020</a:t>
            </a:r>
            <a:r>
              <a:rPr lang="ru-RU" dirty="0">
                <a:solidFill>
                  <a:srgbClr val="4472C4"/>
                </a:solidFill>
                <a:latin typeface="+mj-lt"/>
              </a:rPr>
              <a:t>	</a:t>
            </a:r>
            <a:endParaRPr lang="ru-RU" dirty="0" smtClean="0">
              <a:solidFill>
                <a:srgbClr val="4472C4"/>
              </a:solidFill>
              <a:latin typeface="+mj-lt"/>
            </a:endParaRPr>
          </a:p>
          <a:p>
            <a:pPr marL="342900" indent="-342900">
              <a:lnSpc>
                <a:spcPts val="26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rgbClr val="4472C4"/>
                </a:solidFill>
                <a:latin typeface="+mj-lt"/>
              </a:rPr>
              <a:t>Виды </a:t>
            </a:r>
            <a:r>
              <a:rPr lang="ru-RU" sz="2200" b="1" dirty="0">
                <a:solidFill>
                  <a:srgbClr val="4472C4"/>
                </a:solidFill>
                <a:latin typeface="+mj-lt"/>
              </a:rPr>
              <a:t>выплат НСОТ: </a:t>
            </a:r>
            <a:endParaRPr lang="ru-RU" sz="2200" b="1" dirty="0" smtClean="0">
              <a:solidFill>
                <a:srgbClr val="4472C4"/>
              </a:solidFill>
              <a:latin typeface="+mj-lt"/>
            </a:endParaRPr>
          </a:p>
          <a:p>
            <a:pPr>
              <a:lnSpc>
                <a:spcPts val="2600"/>
              </a:lnSpc>
              <a:spcAft>
                <a:spcPts val="1200"/>
              </a:spcAft>
            </a:pPr>
            <a:r>
              <a:rPr lang="ru-RU" dirty="0" smtClean="0">
                <a:solidFill>
                  <a:srgbClr val="4472C4"/>
                </a:solidFill>
                <a:latin typeface="+mj-lt"/>
              </a:rPr>
              <a:t>Со стороны ПУОТ </a:t>
            </a:r>
            <a:r>
              <a:rPr lang="ru-RU" dirty="0">
                <a:solidFill>
                  <a:srgbClr val="4472C4"/>
                </a:solidFill>
              </a:rPr>
              <a:t>ГИИС «Электронный бюджет»</a:t>
            </a:r>
            <a:r>
              <a:rPr lang="ru-RU" dirty="0" smtClean="0">
                <a:solidFill>
                  <a:srgbClr val="4472C4"/>
                </a:solidFill>
                <a:latin typeface="+mj-lt"/>
              </a:rPr>
              <a:t> выложена 15-я версия начислений и удержаний в разрезе ФОИВ, со стороны ЕИСУ КС виды выплат добавят до 15.06.2020</a:t>
            </a:r>
          </a:p>
          <a:p>
            <a:pPr marL="342900" indent="-342900">
              <a:lnSpc>
                <a:spcPts val="26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rgbClr val="4472C4"/>
                </a:solidFill>
                <a:latin typeface="+mj-lt"/>
              </a:rPr>
              <a:t>Сменные графики:</a:t>
            </a:r>
          </a:p>
          <a:p>
            <a:pPr>
              <a:lnSpc>
                <a:spcPts val="2600"/>
              </a:lnSpc>
              <a:spcAft>
                <a:spcPts val="1200"/>
              </a:spcAft>
            </a:pPr>
            <a:r>
              <a:rPr lang="ru-RU" sz="1800" dirty="0" smtClean="0">
                <a:solidFill>
                  <a:srgbClr val="4472C4"/>
                </a:solidFill>
                <a:latin typeface="+mj-lt"/>
              </a:rPr>
              <a:t>Доработка готовится и со стороны ЕИСУ КС, и со стороны ПУОТ </a:t>
            </a:r>
            <a:r>
              <a:rPr lang="ru-RU" sz="1800" dirty="0">
                <a:solidFill>
                  <a:srgbClr val="4472C4"/>
                </a:solidFill>
              </a:rPr>
              <a:t>ГИИС «Электронный бюджет»</a:t>
            </a:r>
            <a:r>
              <a:rPr lang="ru-RU" sz="1800" dirty="0" smtClean="0">
                <a:solidFill>
                  <a:srgbClr val="4472C4"/>
                </a:solidFill>
                <a:latin typeface="+mj-lt"/>
              </a:rPr>
              <a:t> </a:t>
            </a:r>
            <a:br>
              <a:rPr lang="ru-RU" sz="1800" dirty="0" smtClean="0">
                <a:solidFill>
                  <a:srgbClr val="4472C4"/>
                </a:solidFill>
                <a:latin typeface="+mj-lt"/>
              </a:rPr>
            </a:br>
            <a:r>
              <a:rPr lang="ru-RU" dirty="0" smtClean="0">
                <a:solidFill>
                  <a:srgbClr val="4472C4"/>
                </a:solidFill>
                <a:latin typeface="+mj-lt"/>
              </a:rPr>
              <a:t>временное решение предоставим к 15.06.2020</a:t>
            </a:r>
            <a:endParaRPr lang="ru-RU" dirty="0">
              <a:solidFill>
                <a:srgbClr val="4472C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0959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Номер слайда 4"/>
          <p:cNvSpPr txBox="1">
            <a:spLocks noGrp="1"/>
          </p:cNvSpPr>
          <p:nvPr/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8" rIns="91424" bIns="45718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500">
              <a:latin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66349" y="2276883"/>
            <a:ext cx="8160907" cy="1015663"/>
          </a:xfrm>
          <a:prstGeom prst="rect">
            <a:avLst/>
          </a:prstGeom>
          <a:noFill/>
        </p:spPr>
        <p:txBody>
          <a:bodyPr lIns="91424" tIns="45718" rIns="91424" bIns="45718">
            <a:spAutoFit/>
          </a:bodyPr>
          <a:lstStyle/>
          <a:p>
            <a:pPr algn="ctr">
              <a:defRPr/>
            </a:pP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www.roskazna.ru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780953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4152</TotalTime>
  <Words>404</Words>
  <Application>Microsoft Office PowerPoint</Application>
  <PresentationFormat>Широкоэкранный</PresentationFormat>
  <Paragraphs>156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СОВЕЩАНИЯ</dc:title>
  <dc:creator>Дубовик Антон Викторович</dc:creator>
  <cp:lastModifiedBy>Логинова</cp:lastModifiedBy>
  <cp:revision>350</cp:revision>
  <cp:lastPrinted>2019-04-23T08:53:02Z</cp:lastPrinted>
  <dcterms:modified xsi:type="dcterms:W3CDTF">2020-06-09T18:53:20Z</dcterms:modified>
</cp:coreProperties>
</file>