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708" r:id="rId4"/>
    <p:sldMasterId id="2147483720" r:id="rId5"/>
    <p:sldMasterId id="2147483732" r:id="rId6"/>
    <p:sldMasterId id="2147483768" r:id="rId7"/>
    <p:sldMasterId id="2147483780" r:id="rId8"/>
  </p:sldMasterIdLst>
  <p:notesMasterIdLst>
    <p:notesMasterId r:id="rId18"/>
  </p:notesMasterIdLst>
  <p:sldIdLst>
    <p:sldId id="258" r:id="rId9"/>
    <p:sldId id="379" r:id="rId10"/>
    <p:sldId id="371" r:id="rId11"/>
    <p:sldId id="375" r:id="rId12"/>
    <p:sldId id="372" r:id="rId13"/>
    <p:sldId id="376" r:id="rId14"/>
    <p:sldId id="380" r:id="rId15"/>
    <p:sldId id="373" r:id="rId16"/>
    <p:sldId id="273" r:id="rId17"/>
  </p:sldIdLst>
  <p:sldSz cx="12192000" cy="6858000"/>
  <p:notesSz cx="6645275" cy="97758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97B0"/>
    <a:srgbClr val="D2DEEF"/>
    <a:srgbClr val="CFD5EA"/>
    <a:srgbClr val="E6E6E6"/>
    <a:srgbClr val="FEDEC6"/>
    <a:srgbClr val="BDD7EE"/>
    <a:srgbClr val="EAEFF7"/>
    <a:srgbClr val="4E9FBA"/>
    <a:srgbClr val="DB9731"/>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1811" autoAdjust="0"/>
  </p:normalViewPr>
  <p:slideViewPr>
    <p:cSldViewPr snapToGrid="0">
      <p:cViewPr>
        <p:scale>
          <a:sx n="100" d="100"/>
          <a:sy n="100" d="100"/>
        </p:scale>
        <p:origin x="-864" y="-156"/>
      </p:cViewPr>
      <p:guideLst>
        <p:guide orient="horz" pos="3978"/>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47" Type="http://schemas.microsoft.com/office/2015/10/relationships/revisionInfo" Target="revisionInfo.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0"/>
            <a:ext cx="2879619" cy="488791"/>
          </a:xfrm>
          <a:prstGeom prst="rect">
            <a:avLst/>
          </a:prstGeom>
        </p:spPr>
        <p:txBody>
          <a:bodyPr vert="horz" lIns="89752" tIns="44876" rIns="89752" bIns="44876" rtlCol="0"/>
          <a:lstStyle>
            <a:lvl1pPr algn="l">
              <a:defRPr sz="1200"/>
            </a:lvl1pPr>
          </a:lstStyle>
          <a:p>
            <a:endParaRPr lang="ru-RU"/>
          </a:p>
        </p:txBody>
      </p:sp>
      <p:sp>
        <p:nvSpPr>
          <p:cNvPr id="3" name="Дата 2"/>
          <p:cNvSpPr>
            <a:spLocks noGrp="1"/>
          </p:cNvSpPr>
          <p:nvPr>
            <p:ph type="dt" idx="1"/>
          </p:nvPr>
        </p:nvSpPr>
        <p:spPr>
          <a:xfrm>
            <a:off x="3764121" y="0"/>
            <a:ext cx="2879619" cy="488791"/>
          </a:xfrm>
          <a:prstGeom prst="rect">
            <a:avLst/>
          </a:prstGeom>
        </p:spPr>
        <p:txBody>
          <a:bodyPr vert="horz" lIns="89752" tIns="44876" rIns="89752" bIns="44876" rtlCol="0"/>
          <a:lstStyle>
            <a:lvl1pPr algn="r">
              <a:defRPr sz="1200"/>
            </a:lvl1pPr>
          </a:lstStyle>
          <a:p>
            <a:fld id="{D5B61104-6349-45F4-976A-1FA71746F830}" type="datetimeFigureOut">
              <a:rPr lang="ru-RU" smtClean="0"/>
              <a:t>02.07.2018</a:t>
            </a:fld>
            <a:endParaRPr lang="ru-RU"/>
          </a:p>
        </p:txBody>
      </p:sp>
      <p:sp>
        <p:nvSpPr>
          <p:cNvPr id="4" name="Образ слайда 3"/>
          <p:cNvSpPr>
            <a:spLocks noGrp="1" noRot="1" noChangeAspect="1"/>
          </p:cNvSpPr>
          <p:nvPr>
            <p:ph type="sldImg" idx="2"/>
          </p:nvPr>
        </p:nvSpPr>
        <p:spPr>
          <a:xfrm>
            <a:off x="65088" y="733425"/>
            <a:ext cx="6515100" cy="3665538"/>
          </a:xfrm>
          <a:prstGeom prst="rect">
            <a:avLst/>
          </a:prstGeom>
          <a:noFill/>
          <a:ln w="12700">
            <a:solidFill>
              <a:prstClr val="black"/>
            </a:solidFill>
          </a:ln>
        </p:spPr>
        <p:txBody>
          <a:bodyPr vert="horz" lIns="89752" tIns="44876" rIns="89752" bIns="44876" rtlCol="0" anchor="ctr"/>
          <a:lstStyle/>
          <a:p>
            <a:endParaRPr lang="ru-RU"/>
          </a:p>
        </p:txBody>
      </p:sp>
      <p:sp>
        <p:nvSpPr>
          <p:cNvPr id="5" name="Заметки 4"/>
          <p:cNvSpPr>
            <a:spLocks noGrp="1"/>
          </p:cNvSpPr>
          <p:nvPr>
            <p:ph type="body" sz="quarter" idx="3"/>
          </p:nvPr>
        </p:nvSpPr>
        <p:spPr>
          <a:xfrm>
            <a:off x="664528" y="4643520"/>
            <a:ext cx="5316220" cy="4399121"/>
          </a:xfrm>
          <a:prstGeom prst="rect">
            <a:avLst/>
          </a:prstGeom>
        </p:spPr>
        <p:txBody>
          <a:bodyPr vert="horz" lIns="89752" tIns="44876" rIns="89752" bIns="44876"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2" y="9285340"/>
            <a:ext cx="2879619" cy="488791"/>
          </a:xfrm>
          <a:prstGeom prst="rect">
            <a:avLst/>
          </a:prstGeom>
        </p:spPr>
        <p:txBody>
          <a:bodyPr vert="horz" lIns="89752" tIns="44876" rIns="89752" bIns="44876" rtlCol="0" anchor="b"/>
          <a:lstStyle>
            <a:lvl1pPr algn="l">
              <a:defRPr sz="1200"/>
            </a:lvl1pPr>
          </a:lstStyle>
          <a:p>
            <a:endParaRPr lang="ru-RU"/>
          </a:p>
        </p:txBody>
      </p:sp>
      <p:sp>
        <p:nvSpPr>
          <p:cNvPr id="7" name="Номер слайда 6"/>
          <p:cNvSpPr>
            <a:spLocks noGrp="1"/>
          </p:cNvSpPr>
          <p:nvPr>
            <p:ph type="sldNum" sz="quarter" idx="5"/>
          </p:nvPr>
        </p:nvSpPr>
        <p:spPr>
          <a:xfrm>
            <a:off x="3764121" y="9285340"/>
            <a:ext cx="2879619" cy="488791"/>
          </a:xfrm>
          <a:prstGeom prst="rect">
            <a:avLst/>
          </a:prstGeom>
        </p:spPr>
        <p:txBody>
          <a:bodyPr vert="horz" lIns="89752" tIns="44876" rIns="89752" bIns="44876" rtlCol="0" anchor="b"/>
          <a:lstStyle>
            <a:lvl1pPr algn="r">
              <a:defRPr sz="1200"/>
            </a:lvl1pPr>
          </a:lstStyle>
          <a:p>
            <a:fld id="{FEDCA9CD-B243-4225-9B42-C179C167EA96}" type="slidenum">
              <a:rPr lang="ru-RU" smtClean="0"/>
              <a:t>‹#›</a:t>
            </a:fld>
            <a:endParaRPr lang="ru-RU"/>
          </a:p>
        </p:txBody>
      </p:sp>
    </p:spTree>
    <p:extLst>
      <p:ext uri="{BB962C8B-B14F-4D97-AF65-F5344CB8AC3E}">
        <p14:creationId xmlns:p14="http://schemas.microsoft.com/office/powerpoint/2010/main" val="702037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EDCA9CD-B243-4225-9B42-C179C167EA96}" type="slidenum">
              <a:rPr lang="ru-RU" smtClean="0">
                <a:solidFill>
                  <a:prstClr val="black"/>
                </a:solidFill>
              </a:rPr>
              <a:pPr/>
              <a:t>2</a:t>
            </a:fld>
            <a:endParaRPr lang="ru-RU">
              <a:solidFill>
                <a:prstClr val="black"/>
              </a:solidFill>
            </a:endParaRPr>
          </a:p>
        </p:txBody>
      </p:sp>
    </p:spTree>
    <p:extLst>
      <p:ext uri="{BB962C8B-B14F-4D97-AF65-F5344CB8AC3E}">
        <p14:creationId xmlns:p14="http://schemas.microsoft.com/office/powerpoint/2010/main" val="1465816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10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28564" indent="-279362">
              <a:defRPr>
                <a:solidFill>
                  <a:schemeClr val="tx1"/>
                </a:solidFill>
                <a:latin typeface="Calibri" pitchFamily="34" charset="0"/>
                <a:cs typeface="Arial" charset="0"/>
              </a:defRPr>
            </a:lvl2pPr>
            <a:lvl3pPr marL="1120624" indent="-223808">
              <a:defRPr>
                <a:solidFill>
                  <a:schemeClr val="tx1"/>
                </a:solidFill>
                <a:latin typeface="Calibri" pitchFamily="34" charset="0"/>
                <a:cs typeface="Arial" charset="0"/>
              </a:defRPr>
            </a:lvl3pPr>
            <a:lvl4pPr marL="1569827" indent="-223808">
              <a:defRPr>
                <a:solidFill>
                  <a:schemeClr val="tx1"/>
                </a:solidFill>
                <a:latin typeface="Calibri" pitchFamily="34" charset="0"/>
                <a:cs typeface="Arial" charset="0"/>
              </a:defRPr>
            </a:lvl4pPr>
            <a:lvl5pPr marL="2019028" indent="-223808">
              <a:defRPr>
                <a:solidFill>
                  <a:schemeClr val="tx1"/>
                </a:solidFill>
                <a:latin typeface="Calibri" pitchFamily="34" charset="0"/>
                <a:cs typeface="Arial" charset="0"/>
              </a:defRPr>
            </a:lvl5pPr>
            <a:lvl6pPr marL="2476166" indent="-223808" eaLnBrk="0" fontAlgn="base" hangingPunct="0">
              <a:spcBef>
                <a:spcPct val="0"/>
              </a:spcBef>
              <a:spcAft>
                <a:spcPct val="0"/>
              </a:spcAft>
              <a:defRPr>
                <a:solidFill>
                  <a:schemeClr val="tx1"/>
                </a:solidFill>
                <a:latin typeface="Calibri" pitchFamily="34" charset="0"/>
                <a:cs typeface="Arial" charset="0"/>
              </a:defRPr>
            </a:lvl6pPr>
            <a:lvl7pPr marL="2933304" indent="-223808" eaLnBrk="0" fontAlgn="base" hangingPunct="0">
              <a:spcBef>
                <a:spcPct val="0"/>
              </a:spcBef>
              <a:spcAft>
                <a:spcPct val="0"/>
              </a:spcAft>
              <a:defRPr>
                <a:solidFill>
                  <a:schemeClr val="tx1"/>
                </a:solidFill>
                <a:latin typeface="Calibri" pitchFamily="34" charset="0"/>
                <a:cs typeface="Arial" charset="0"/>
              </a:defRPr>
            </a:lvl7pPr>
            <a:lvl8pPr marL="3390443" indent="-223808" eaLnBrk="0" fontAlgn="base" hangingPunct="0">
              <a:spcBef>
                <a:spcPct val="0"/>
              </a:spcBef>
              <a:spcAft>
                <a:spcPct val="0"/>
              </a:spcAft>
              <a:defRPr>
                <a:solidFill>
                  <a:schemeClr val="tx1"/>
                </a:solidFill>
                <a:latin typeface="Calibri" pitchFamily="34" charset="0"/>
                <a:cs typeface="Arial" charset="0"/>
              </a:defRPr>
            </a:lvl8pPr>
            <a:lvl9pPr marL="3847581" indent="-223808" eaLnBrk="0" fontAlgn="base" hangingPunct="0">
              <a:spcBef>
                <a:spcPct val="0"/>
              </a:spcBef>
              <a:spcAft>
                <a:spcPct val="0"/>
              </a:spcAft>
              <a:defRPr>
                <a:solidFill>
                  <a:schemeClr val="tx1"/>
                </a:solidFill>
                <a:latin typeface="Calibri" pitchFamily="34" charset="0"/>
                <a:cs typeface="Arial" charset="0"/>
              </a:defRPr>
            </a:lvl9pPr>
          </a:lstStyle>
          <a:p>
            <a:fld id="{667C6DDC-8B65-494D-B71E-3ECA1C30CFD2}" type="slidenum">
              <a:rPr lang="ru-RU" altLang="ru-RU">
                <a:solidFill>
                  <a:prstClr val="black"/>
                </a:solidFill>
              </a:rPr>
              <a:pPr/>
              <a:t>5</a:t>
            </a:fld>
            <a:endParaRPr lang="ru-RU" altLang="ru-RU">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EDCA9CD-B243-4225-9B42-C179C167EA96}" type="slidenum">
              <a:rPr lang="ru-RU" smtClean="0">
                <a:solidFill>
                  <a:prstClr val="black"/>
                </a:solidFill>
              </a:rPr>
              <a:pPr/>
              <a:t>6</a:t>
            </a:fld>
            <a:endParaRPr lang="ru-RU">
              <a:solidFill>
                <a:prstClr val="black"/>
              </a:solidFill>
            </a:endParaRPr>
          </a:p>
        </p:txBody>
      </p:sp>
    </p:spTree>
    <p:extLst>
      <p:ext uri="{BB962C8B-B14F-4D97-AF65-F5344CB8AC3E}">
        <p14:creationId xmlns:p14="http://schemas.microsoft.com/office/powerpoint/2010/main" val="1465816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608DC69-DD7A-435E-BB76-5052C14525C9}" type="slidenum">
              <a:rPr lang="ru-RU" smtClean="0">
                <a:solidFill>
                  <a:prstClr val="black"/>
                </a:solidFill>
              </a:rPr>
              <a:pPr/>
              <a:t>7</a:t>
            </a:fld>
            <a:endParaRPr lang="ru-RU">
              <a:solidFill>
                <a:prstClr val="black"/>
              </a:solidFill>
            </a:endParaRPr>
          </a:p>
        </p:txBody>
      </p:sp>
    </p:spTree>
    <p:extLst>
      <p:ext uri="{BB962C8B-B14F-4D97-AF65-F5344CB8AC3E}">
        <p14:creationId xmlns:p14="http://schemas.microsoft.com/office/powerpoint/2010/main" val="2797186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EDCA9CD-B243-4225-9B42-C179C167EA96}" type="slidenum">
              <a:rPr lang="ru-RU" smtClean="0"/>
              <a:t>8</a:t>
            </a:fld>
            <a:endParaRPr lang="ru-RU"/>
          </a:p>
        </p:txBody>
      </p:sp>
    </p:spTree>
    <p:extLst>
      <p:ext uri="{BB962C8B-B14F-4D97-AF65-F5344CB8AC3E}">
        <p14:creationId xmlns:p14="http://schemas.microsoft.com/office/powerpoint/2010/main" val="633769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40480F8-B5B9-4DE2-8AA1-0D3856F7887C}"/>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E6B6B678-9EDC-4A7A-A865-D343B23BC3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9A51BFE0-CCB8-4AC8-AE87-30FB31B725E2}"/>
              </a:ext>
            </a:extLst>
          </p:cNvPr>
          <p:cNvSpPr>
            <a:spLocks noGrp="1"/>
          </p:cNvSpPr>
          <p:nvPr>
            <p:ph type="dt" sz="half" idx="10"/>
          </p:nvPr>
        </p:nvSpPr>
        <p:spPr/>
        <p:txBody>
          <a:bodyPr/>
          <a:lstStyle/>
          <a:p>
            <a:r>
              <a:rPr lang="ru-RU" smtClean="0"/>
              <a:t>10.02.2016</a:t>
            </a:r>
            <a:endParaRPr lang="ru-RU"/>
          </a:p>
        </p:txBody>
      </p:sp>
      <p:sp>
        <p:nvSpPr>
          <p:cNvPr id="5" name="Нижний колонтитул 4">
            <a:extLst>
              <a:ext uri="{FF2B5EF4-FFF2-40B4-BE49-F238E27FC236}">
                <a16:creationId xmlns:a16="http://schemas.microsoft.com/office/drawing/2014/main" xmlns="" id="{C8CFF2B3-8E10-4439-ACB1-91146A7D1C9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C61293B1-7A43-4526-9E45-3250863CD68C}"/>
              </a:ext>
            </a:extLst>
          </p:cNvPr>
          <p:cNvSpPr>
            <a:spLocks noGrp="1"/>
          </p:cNvSpPr>
          <p:nvPr>
            <p:ph type="sldNum" sz="quarter" idx="12"/>
          </p:nvPr>
        </p:nvSpPr>
        <p:spPr/>
        <p:txBody>
          <a:bodyPr/>
          <a:lstStyle/>
          <a:p>
            <a:fld id="{F8FF5DD0-1489-4E45-B2C6-8977F80E2973}" type="slidenum">
              <a:rPr lang="ru-RU" smtClean="0"/>
              <a:t>‹#›</a:t>
            </a:fld>
            <a:endParaRPr lang="ru-RU"/>
          </a:p>
        </p:txBody>
      </p:sp>
    </p:spTree>
    <p:extLst>
      <p:ext uri="{BB962C8B-B14F-4D97-AF65-F5344CB8AC3E}">
        <p14:creationId xmlns:p14="http://schemas.microsoft.com/office/powerpoint/2010/main" val="1382098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5DE7A04-6CA0-4F62-8C07-3F604182032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6ED00062-9C38-4D80-ACB2-937E2F478DD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35161CA2-7A9B-4022-9C55-37B4FAC86074}"/>
              </a:ext>
            </a:extLst>
          </p:cNvPr>
          <p:cNvSpPr>
            <a:spLocks noGrp="1"/>
          </p:cNvSpPr>
          <p:nvPr>
            <p:ph type="dt" sz="half" idx="10"/>
          </p:nvPr>
        </p:nvSpPr>
        <p:spPr/>
        <p:txBody>
          <a:bodyPr/>
          <a:lstStyle/>
          <a:p>
            <a:r>
              <a:rPr lang="ru-RU" smtClean="0"/>
              <a:t>10.02.2016</a:t>
            </a:r>
            <a:endParaRPr lang="ru-RU"/>
          </a:p>
        </p:txBody>
      </p:sp>
      <p:sp>
        <p:nvSpPr>
          <p:cNvPr id="5" name="Нижний колонтитул 4">
            <a:extLst>
              <a:ext uri="{FF2B5EF4-FFF2-40B4-BE49-F238E27FC236}">
                <a16:creationId xmlns:a16="http://schemas.microsoft.com/office/drawing/2014/main" xmlns="" id="{E855A8BF-B840-413F-81AE-3DA5B3A8418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50FBE99F-C450-46ED-B9CC-9930F1ED100D}"/>
              </a:ext>
            </a:extLst>
          </p:cNvPr>
          <p:cNvSpPr>
            <a:spLocks noGrp="1"/>
          </p:cNvSpPr>
          <p:nvPr>
            <p:ph type="sldNum" sz="quarter" idx="12"/>
          </p:nvPr>
        </p:nvSpPr>
        <p:spPr/>
        <p:txBody>
          <a:bodyPr/>
          <a:lstStyle/>
          <a:p>
            <a:fld id="{F8FF5DD0-1489-4E45-B2C6-8977F80E2973}" type="slidenum">
              <a:rPr lang="ru-RU" smtClean="0"/>
              <a:t>‹#›</a:t>
            </a:fld>
            <a:endParaRPr lang="ru-RU"/>
          </a:p>
        </p:txBody>
      </p:sp>
    </p:spTree>
    <p:extLst>
      <p:ext uri="{BB962C8B-B14F-4D97-AF65-F5344CB8AC3E}">
        <p14:creationId xmlns:p14="http://schemas.microsoft.com/office/powerpoint/2010/main" val="657259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0A2B11AC-9DDF-4DB4-B0E8-50A529F2B7BC}"/>
              </a:ext>
            </a:extLst>
          </p:cNvPr>
          <p:cNvSpPr>
            <a:spLocks noGrp="1"/>
          </p:cNvSpPr>
          <p:nvPr>
            <p:ph type="title" orient="vert"/>
          </p:nvPr>
        </p:nvSpPr>
        <p:spPr>
          <a:xfrm>
            <a:off x="8724901"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36F7D1C9-006E-4444-B1EC-BB15985118BC}"/>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8DFDD929-5BB5-4CCA-8FC3-65E438E93437}"/>
              </a:ext>
            </a:extLst>
          </p:cNvPr>
          <p:cNvSpPr>
            <a:spLocks noGrp="1"/>
          </p:cNvSpPr>
          <p:nvPr>
            <p:ph type="dt" sz="half" idx="10"/>
          </p:nvPr>
        </p:nvSpPr>
        <p:spPr/>
        <p:txBody>
          <a:bodyPr/>
          <a:lstStyle/>
          <a:p>
            <a:r>
              <a:rPr lang="ru-RU" smtClean="0"/>
              <a:t>10.02.2016</a:t>
            </a:r>
            <a:endParaRPr lang="ru-RU"/>
          </a:p>
        </p:txBody>
      </p:sp>
      <p:sp>
        <p:nvSpPr>
          <p:cNvPr id="5" name="Нижний колонтитул 4">
            <a:extLst>
              <a:ext uri="{FF2B5EF4-FFF2-40B4-BE49-F238E27FC236}">
                <a16:creationId xmlns:a16="http://schemas.microsoft.com/office/drawing/2014/main" xmlns="" id="{7AB83E04-37CF-46D0-87D8-62E4B4D919A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8630B0E0-A3D3-4403-AABC-B1242E96BABF}"/>
              </a:ext>
            </a:extLst>
          </p:cNvPr>
          <p:cNvSpPr>
            <a:spLocks noGrp="1"/>
          </p:cNvSpPr>
          <p:nvPr>
            <p:ph type="sldNum" sz="quarter" idx="12"/>
          </p:nvPr>
        </p:nvSpPr>
        <p:spPr/>
        <p:txBody>
          <a:bodyPr/>
          <a:lstStyle/>
          <a:p>
            <a:fld id="{F8FF5DD0-1489-4E45-B2C6-8977F80E2973}" type="slidenum">
              <a:rPr lang="ru-RU" smtClean="0"/>
              <a:t>‹#›</a:t>
            </a:fld>
            <a:endParaRPr lang="ru-RU"/>
          </a:p>
        </p:txBody>
      </p:sp>
    </p:spTree>
    <p:extLst>
      <p:ext uri="{BB962C8B-B14F-4D97-AF65-F5344CB8AC3E}">
        <p14:creationId xmlns:p14="http://schemas.microsoft.com/office/powerpoint/2010/main" val="469556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8" y="1122363"/>
            <a:ext cx="9144001"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8" y="3602041"/>
            <a:ext cx="9144001" cy="1655763"/>
          </a:xfrm>
        </p:spPr>
        <p:txBody>
          <a:bodyPr/>
          <a:lstStyle>
            <a:lvl1pPr marL="0" indent="0" algn="ctr">
              <a:buNone/>
              <a:defRPr sz="2400"/>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BF228ED-B2EE-4F15-A0C7-6C0A4540E08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440613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B71FCD68-0AFD-4048-852E-53B764BC6EE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710459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49" y="1709749"/>
            <a:ext cx="10515601"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49" y="4589475"/>
            <a:ext cx="10515601"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67">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A22171C-80CF-4EB9-A959-3CDAA13E4B7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739829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4" y="1825625"/>
            <a:ext cx="5181600" cy="43513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3" y="1825625"/>
            <a:ext cx="5181600" cy="43513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00B7E1EA-8D70-4860-BF45-409C57149FC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818427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90" y="365129"/>
            <a:ext cx="10515601" cy="1325563"/>
          </a:xfrm>
        </p:spPr>
        <p:txBody>
          <a:bodyPr/>
          <a:lstStyle/>
          <a:p>
            <a:r>
              <a:rPr lang="ru-RU"/>
              <a:t>Образец заголовка</a:t>
            </a:r>
          </a:p>
        </p:txBody>
      </p:sp>
      <p:sp>
        <p:nvSpPr>
          <p:cNvPr id="3" name="Текст 2"/>
          <p:cNvSpPr>
            <a:spLocks noGrp="1"/>
          </p:cNvSpPr>
          <p:nvPr>
            <p:ph type="body" idx="1"/>
          </p:nvPr>
        </p:nvSpPr>
        <p:spPr>
          <a:xfrm>
            <a:off x="839791" y="1681164"/>
            <a:ext cx="5157787" cy="823912"/>
          </a:xfrm>
        </p:spPr>
        <p:txBody>
          <a:bodyPr anchor="b"/>
          <a:lstStyle>
            <a:lvl1pPr marL="0" indent="0">
              <a:buNone/>
              <a:defRPr sz="2400" b="1"/>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ru-RU"/>
              <a:t>Образец текста</a:t>
            </a:r>
          </a:p>
        </p:txBody>
      </p:sp>
      <p:sp>
        <p:nvSpPr>
          <p:cNvPr id="4" name="Объект 3"/>
          <p:cNvSpPr>
            <a:spLocks noGrp="1"/>
          </p:cNvSpPr>
          <p:nvPr>
            <p:ph sz="half" idx="2"/>
          </p:nvPr>
        </p:nvSpPr>
        <p:spPr>
          <a:xfrm>
            <a:off x="839791"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3" y="1681164"/>
            <a:ext cx="5183188" cy="823912"/>
          </a:xfrm>
        </p:spPr>
        <p:txBody>
          <a:bodyPr anchor="b"/>
          <a:lstStyle>
            <a:lvl1pPr marL="0" indent="0">
              <a:buNone/>
              <a:defRPr sz="2400" b="1"/>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ru-RU"/>
              <a:t>Образец текста</a:t>
            </a:r>
          </a:p>
        </p:txBody>
      </p:sp>
      <p:sp>
        <p:nvSpPr>
          <p:cNvPr id="6" name="Объект 5"/>
          <p:cNvSpPr>
            <a:spLocks noGrp="1"/>
          </p:cNvSpPr>
          <p:nvPr>
            <p:ph sz="quarter" idx="4"/>
          </p:nvPr>
        </p:nvSpPr>
        <p:spPr>
          <a:xfrm>
            <a:off x="6172203"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D9AC3CE3-15E3-41B9-AE14-EA2B846D9B6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222983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7DDD3E9E-ECEF-4AC7-BCA9-85B732FA39F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164070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47EA9584-6FC9-446B-89E9-C9D48C4D166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2567975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92" y="457201"/>
            <a:ext cx="3932239"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96" y="987437"/>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92" y="2057401"/>
            <a:ext cx="3932239" cy="3811588"/>
          </a:xfrm>
        </p:spPr>
        <p:txBody>
          <a:bodyPr/>
          <a:lstStyle>
            <a:lvl1pPr marL="0" indent="0">
              <a:buNone/>
              <a:defRPr sz="1600"/>
            </a:lvl1pPr>
            <a:lvl2pPr marL="457189" indent="0">
              <a:buNone/>
              <a:defRPr sz="1467"/>
            </a:lvl2pPr>
            <a:lvl3pPr marL="914377" indent="0">
              <a:buNone/>
              <a:defRPr sz="1200"/>
            </a:lvl3pPr>
            <a:lvl4pPr marL="1371566" indent="0">
              <a:buNone/>
              <a:defRPr sz="1067"/>
            </a:lvl4pPr>
            <a:lvl5pPr marL="1828754" indent="0">
              <a:buNone/>
              <a:defRPr sz="1067"/>
            </a:lvl5pPr>
            <a:lvl6pPr marL="2285943" indent="0">
              <a:buNone/>
              <a:defRPr sz="1067"/>
            </a:lvl6pPr>
            <a:lvl7pPr marL="2743131" indent="0">
              <a:buNone/>
              <a:defRPr sz="1067"/>
            </a:lvl7pPr>
            <a:lvl8pPr marL="3200320" indent="0">
              <a:buNone/>
              <a:defRPr sz="1067"/>
            </a:lvl8pPr>
            <a:lvl9pPr marL="3657509" indent="0">
              <a:buNone/>
              <a:defRPr sz="1067"/>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060EB9F3-39CE-44E7-B9F9-66414ECE552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837015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6934BAC-5946-4560-959F-29EEE6192F8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B8703112-1366-4B8D-816B-E5A8D081753E}"/>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FD561184-EFA7-484D-BDBD-7C0270DC4D65}"/>
              </a:ext>
            </a:extLst>
          </p:cNvPr>
          <p:cNvSpPr>
            <a:spLocks noGrp="1"/>
          </p:cNvSpPr>
          <p:nvPr>
            <p:ph type="dt" sz="half" idx="10"/>
          </p:nvPr>
        </p:nvSpPr>
        <p:spPr/>
        <p:txBody>
          <a:bodyPr/>
          <a:lstStyle/>
          <a:p>
            <a:r>
              <a:rPr lang="ru-RU" smtClean="0"/>
              <a:t>10.02.2016</a:t>
            </a:r>
            <a:endParaRPr lang="ru-RU"/>
          </a:p>
        </p:txBody>
      </p:sp>
      <p:sp>
        <p:nvSpPr>
          <p:cNvPr id="5" name="Нижний колонтитул 4">
            <a:extLst>
              <a:ext uri="{FF2B5EF4-FFF2-40B4-BE49-F238E27FC236}">
                <a16:creationId xmlns:a16="http://schemas.microsoft.com/office/drawing/2014/main" xmlns="" id="{5EB86C74-42AC-49CF-8417-D4EA7950826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AA0494FF-AD81-4981-B04D-BA035B8F0D90}"/>
              </a:ext>
            </a:extLst>
          </p:cNvPr>
          <p:cNvSpPr>
            <a:spLocks noGrp="1"/>
          </p:cNvSpPr>
          <p:nvPr>
            <p:ph type="sldNum" sz="quarter" idx="12"/>
          </p:nvPr>
        </p:nvSpPr>
        <p:spPr/>
        <p:txBody>
          <a:bodyPr/>
          <a:lstStyle/>
          <a:p>
            <a:fld id="{F8FF5DD0-1489-4E45-B2C6-8977F80E2973}" type="slidenum">
              <a:rPr lang="ru-RU" smtClean="0"/>
              <a:t>‹#›</a:t>
            </a:fld>
            <a:endParaRPr lang="ru-RU"/>
          </a:p>
        </p:txBody>
      </p:sp>
    </p:spTree>
    <p:extLst>
      <p:ext uri="{BB962C8B-B14F-4D97-AF65-F5344CB8AC3E}">
        <p14:creationId xmlns:p14="http://schemas.microsoft.com/office/powerpoint/2010/main" val="31641713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92" y="457201"/>
            <a:ext cx="3932239"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96" y="987437"/>
            <a:ext cx="6172201" cy="4873625"/>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ru-RU" noProof="0"/>
          </a:p>
        </p:txBody>
      </p:sp>
      <p:sp>
        <p:nvSpPr>
          <p:cNvPr id="4" name="Текст 3"/>
          <p:cNvSpPr>
            <a:spLocks noGrp="1"/>
          </p:cNvSpPr>
          <p:nvPr>
            <p:ph type="body" sz="half" idx="2"/>
          </p:nvPr>
        </p:nvSpPr>
        <p:spPr>
          <a:xfrm>
            <a:off x="839792" y="2057401"/>
            <a:ext cx="3932239" cy="3811588"/>
          </a:xfrm>
        </p:spPr>
        <p:txBody>
          <a:bodyPr/>
          <a:lstStyle>
            <a:lvl1pPr marL="0" indent="0">
              <a:buNone/>
              <a:defRPr sz="1600"/>
            </a:lvl1pPr>
            <a:lvl2pPr marL="457189" indent="0">
              <a:buNone/>
              <a:defRPr sz="1467"/>
            </a:lvl2pPr>
            <a:lvl3pPr marL="914377" indent="0">
              <a:buNone/>
              <a:defRPr sz="1200"/>
            </a:lvl3pPr>
            <a:lvl4pPr marL="1371566" indent="0">
              <a:buNone/>
              <a:defRPr sz="1067"/>
            </a:lvl4pPr>
            <a:lvl5pPr marL="1828754" indent="0">
              <a:buNone/>
              <a:defRPr sz="1067"/>
            </a:lvl5pPr>
            <a:lvl6pPr marL="2285943" indent="0">
              <a:buNone/>
              <a:defRPr sz="1067"/>
            </a:lvl6pPr>
            <a:lvl7pPr marL="2743131" indent="0">
              <a:buNone/>
              <a:defRPr sz="1067"/>
            </a:lvl7pPr>
            <a:lvl8pPr marL="3200320" indent="0">
              <a:buNone/>
              <a:defRPr sz="1067"/>
            </a:lvl8pPr>
            <a:lvl9pPr marL="3657509" indent="0">
              <a:buNone/>
              <a:defRPr sz="1067"/>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2B2B362C-59B7-4224-B209-68A5E34A71C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473144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918EBDE8-C4F5-46D8-A81D-B6AF711C3B2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9490472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3" y="365130"/>
            <a:ext cx="2628900" cy="5811839"/>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1" y="365130"/>
            <a:ext cx="7734300" cy="581183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C499F1A9-CE99-4E9B-9B96-ACE372EA209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0567778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6753049-A68B-45DE-94FC-69B76DDF3ACB}" type="slidenum">
              <a:rPr lang="ru-RU" altLang="ru-RU"/>
              <a:pPr>
                <a:defRPr/>
              </a:pPr>
              <a:t>‹#›</a:t>
            </a:fld>
            <a:endParaRPr lang="ru-RU" altLang="ru-RU"/>
          </a:p>
        </p:txBody>
      </p:sp>
    </p:spTree>
    <p:extLst>
      <p:ext uri="{BB962C8B-B14F-4D97-AF65-F5344CB8AC3E}">
        <p14:creationId xmlns:p14="http://schemas.microsoft.com/office/powerpoint/2010/main" val="34952233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0463464C-E551-4EEE-A486-CA4A32E1D81E}" type="slidenum">
              <a:rPr lang="ru-RU" altLang="ru-RU"/>
              <a:pPr>
                <a:defRPr/>
              </a:pPr>
              <a:t>‹#›</a:t>
            </a:fld>
            <a:endParaRPr lang="ru-RU" altLang="ru-RU"/>
          </a:p>
        </p:txBody>
      </p:sp>
    </p:spTree>
    <p:extLst>
      <p:ext uri="{BB962C8B-B14F-4D97-AF65-F5344CB8AC3E}">
        <p14:creationId xmlns:p14="http://schemas.microsoft.com/office/powerpoint/2010/main" val="31922578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43"/>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BD1873C2-D223-4F03-8CD1-05C5B733AFA5}" type="slidenum">
              <a:rPr lang="ru-RU" altLang="ru-RU"/>
              <a:pPr>
                <a:defRPr/>
              </a:pPr>
              <a:t>‹#›</a:t>
            </a:fld>
            <a:endParaRPr lang="ru-RU" altLang="ru-RU"/>
          </a:p>
        </p:txBody>
      </p:sp>
    </p:spTree>
    <p:extLst>
      <p:ext uri="{BB962C8B-B14F-4D97-AF65-F5344CB8AC3E}">
        <p14:creationId xmlns:p14="http://schemas.microsoft.com/office/powerpoint/2010/main" val="12503797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3A09439F-F3E2-4B8A-A6BD-0D3DCC54DB12}" type="slidenum">
              <a:rPr lang="ru-RU" altLang="ru-RU"/>
              <a:pPr>
                <a:defRPr/>
              </a:pPr>
              <a:t>‹#›</a:t>
            </a:fld>
            <a:endParaRPr lang="ru-RU" altLang="ru-RU"/>
          </a:p>
        </p:txBody>
      </p:sp>
    </p:spTree>
    <p:extLst>
      <p:ext uri="{BB962C8B-B14F-4D97-AF65-F5344CB8AC3E}">
        <p14:creationId xmlns:p14="http://schemas.microsoft.com/office/powerpoint/2010/main" val="25427552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9"/>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3"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ACD61571-06EA-46E2-9AE9-1291DF00515D}" type="slidenum">
              <a:rPr lang="ru-RU" altLang="ru-RU"/>
              <a:pPr>
                <a:defRPr/>
              </a:pPr>
              <a:t>‹#›</a:t>
            </a:fld>
            <a:endParaRPr lang="ru-RU" altLang="ru-RU"/>
          </a:p>
        </p:txBody>
      </p:sp>
    </p:spTree>
    <p:extLst>
      <p:ext uri="{BB962C8B-B14F-4D97-AF65-F5344CB8AC3E}">
        <p14:creationId xmlns:p14="http://schemas.microsoft.com/office/powerpoint/2010/main" val="4600693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C0A0FCB8-06E0-4FB9-BEC8-EA7709078DDF}" type="slidenum">
              <a:rPr lang="ru-RU" altLang="ru-RU"/>
              <a:pPr>
                <a:defRPr/>
              </a:pPr>
              <a:t>‹#›</a:t>
            </a:fld>
            <a:endParaRPr lang="ru-RU" altLang="ru-RU"/>
          </a:p>
        </p:txBody>
      </p:sp>
    </p:spTree>
    <p:extLst>
      <p:ext uri="{BB962C8B-B14F-4D97-AF65-F5344CB8AC3E}">
        <p14:creationId xmlns:p14="http://schemas.microsoft.com/office/powerpoint/2010/main" val="26640770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A4C78232-5B69-4009-A2B0-DAC03FE70212}" type="slidenum">
              <a:rPr lang="ru-RU" altLang="ru-RU"/>
              <a:pPr>
                <a:defRPr/>
              </a:pPr>
              <a:t>‹#›</a:t>
            </a:fld>
            <a:endParaRPr lang="ru-RU" altLang="ru-RU"/>
          </a:p>
        </p:txBody>
      </p:sp>
    </p:spTree>
    <p:extLst>
      <p:ext uri="{BB962C8B-B14F-4D97-AF65-F5344CB8AC3E}">
        <p14:creationId xmlns:p14="http://schemas.microsoft.com/office/powerpoint/2010/main" val="649908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19240BF-C3C2-4242-BB70-EEB0B96B7B2E}"/>
              </a:ext>
            </a:extLst>
          </p:cNvPr>
          <p:cNvSpPr>
            <a:spLocks noGrp="1"/>
          </p:cNvSpPr>
          <p:nvPr>
            <p:ph type="title"/>
          </p:nvPr>
        </p:nvSpPr>
        <p:spPr>
          <a:xfrm>
            <a:off x="831850" y="1709742"/>
            <a:ext cx="10515601"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63D060A1-C69C-4736-9FE0-AD884E85DBA7}"/>
              </a:ext>
            </a:extLst>
          </p:cNvPr>
          <p:cNvSpPr>
            <a:spLocks noGrp="1"/>
          </p:cNvSpPr>
          <p:nvPr>
            <p:ph type="body" idx="1"/>
          </p:nvPr>
        </p:nvSpPr>
        <p:spPr>
          <a:xfrm>
            <a:off x="831850" y="4589467"/>
            <a:ext cx="1051560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7091185B-06EB-40E6-A644-F51BE34801AD}"/>
              </a:ext>
            </a:extLst>
          </p:cNvPr>
          <p:cNvSpPr>
            <a:spLocks noGrp="1"/>
          </p:cNvSpPr>
          <p:nvPr>
            <p:ph type="dt" sz="half" idx="10"/>
          </p:nvPr>
        </p:nvSpPr>
        <p:spPr/>
        <p:txBody>
          <a:bodyPr/>
          <a:lstStyle/>
          <a:p>
            <a:r>
              <a:rPr lang="ru-RU" smtClean="0"/>
              <a:t>10.02.2016</a:t>
            </a:r>
            <a:endParaRPr lang="ru-RU"/>
          </a:p>
        </p:txBody>
      </p:sp>
      <p:sp>
        <p:nvSpPr>
          <p:cNvPr id="5" name="Нижний колонтитул 4">
            <a:extLst>
              <a:ext uri="{FF2B5EF4-FFF2-40B4-BE49-F238E27FC236}">
                <a16:creationId xmlns:a16="http://schemas.microsoft.com/office/drawing/2014/main" xmlns="" id="{63CFF43D-5824-40C6-9DDD-1CD8B5CB85C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BC228964-C969-4740-A4EC-7C5FAD481680}"/>
              </a:ext>
            </a:extLst>
          </p:cNvPr>
          <p:cNvSpPr>
            <a:spLocks noGrp="1"/>
          </p:cNvSpPr>
          <p:nvPr>
            <p:ph type="sldNum" sz="quarter" idx="12"/>
          </p:nvPr>
        </p:nvSpPr>
        <p:spPr/>
        <p:txBody>
          <a:bodyPr/>
          <a:lstStyle/>
          <a:p>
            <a:fld id="{F8FF5DD0-1489-4E45-B2C6-8977F80E2973}" type="slidenum">
              <a:rPr lang="ru-RU" smtClean="0"/>
              <a:t>‹#›</a:t>
            </a:fld>
            <a:endParaRPr lang="ru-RU"/>
          </a:p>
        </p:txBody>
      </p:sp>
    </p:spTree>
    <p:extLst>
      <p:ext uri="{BB962C8B-B14F-4D97-AF65-F5344CB8AC3E}">
        <p14:creationId xmlns:p14="http://schemas.microsoft.com/office/powerpoint/2010/main" val="5304551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37E38771-55CB-478C-A596-13F5BC4D817A}" type="slidenum">
              <a:rPr lang="ru-RU" altLang="ru-RU"/>
              <a:pPr>
                <a:defRPr/>
              </a:pPr>
              <a:t>‹#›</a:t>
            </a:fld>
            <a:endParaRPr lang="ru-RU" altLang="ru-RU"/>
          </a:p>
        </p:txBody>
      </p:sp>
    </p:spTree>
    <p:extLst>
      <p:ext uri="{BB962C8B-B14F-4D97-AF65-F5344CB8AC3E}">
        <p14:creationId xmlns:p14="http://schemas.microsoft.com/office/powerpoint/2010/main" val="38961426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08174573-5A34-480F-B67A-C9C8F463CD1E}" type="slidenum">
              <a:rPr lang="ru-RU" altLang="ru-RU"/>
              <a:pPr>
                <a:defRPr/>
              </a:pPr>
              <a:t>‹#›</a:t>
            </a:fld>
            <a:endParaRPr lang="ru-RU" altLang="ru-RU"/>
          </a:p>
        </p:txBody>
      </p:sp>
    </p:spTree>
    <p:extLst>
      <p:ext uri="{BB962C8B-B14F-4D97-AF65-F5344CB8AC3E}">
        <p14:creationId xmlns:p14="http://schemas.microsoft.com/office/powerpoint/2010/main" val="9758727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6537394-921B-40DA-A38A-C58FBF364801}" type="slidenum">
              <a:rPr lang="ru-RU" altLang="ru-RU"/>
              <a:pPr>
                <a:defRPr/>
              </a:pPr>
              <a:t>‹#›</a:t>
            </a:fld>
            <a:endParaRPr lang="ru-RU" altLang="ru-RU"/>
          </a:p>
        </p:txBody>
      </p:sp>
    </p:spTree>
    <p:extLst>
      <p:ext uri="{BB962C8B-B14F-4D97-AF65-F5344CB8AC3E}">
        <p14:creationId xmlns:p14="http://schemas.microsoft.com/office/powerpoint/2010/main" val="964601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3"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387AA34-7368-4D0C-9769-CCEA33270694}" type="slidenum">
              <a:rPr lang="ru-RU" altLang="ru-RU"/>
              <a:pPr>
                <a:defRPr/>
              </a:pPr>
              <a:t>‹#›</a:t>
            </a:fld>
            <a:endParaRPr lang="ru-RU" altLang="ru-RU"/>
          </a:p>
        </p:txBody>
      </p:sp>
    </p:spTree>
    <p:extLst>
      <p:ext uri="{BB962C8B-B14F-4D97-AF65-F5344CB8AC3E}">
        <p14:creationId xmlns:p14="http://schemas.microsoft.com/office/powerpoint/2010/main" val="33967551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D54D5D8-8755-4ED2-9DD0-D2D3138E236A}" type="slidenum">
              <a:rPr lang="ru-RU" altLang="ru-RU"/>
              <a:pPr>
                <a:defRPr/>
              </a:pPr>
              <a:t>‹#›</a:t>
            </a:fld>
            <a:endParaRPr lang="ru-RU" altLang="ru-RU"/>
          </a:p>
        </p:txBody>
      </p:sp>
    </p:spTree>
    <p:extLst>
      <p:ext uri="{BB962C8B-B14F-4D97-AF65-F5344CB8AC3E}">
        <p14:creationId xmlns:p14="http://schemas.microsoft.com/office/powerpoint/2010/main" val="27767695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F8519CF5-72E8-4EF9-BA0A-65234478C214}" type="slidenum">
              <a:rPr lang="ru-RU" altLang="ru-RU"/>
              <a:pPr>
                <a:defRPr/>
              </a:pPr>
              <a:t>‹#›</a:t>
            </a:fld>
            <a:endParaRPr lang="ru-RU" altLang="ru-RU"/>
          </a:p>
        </p:txBody>
      </p:sp>
    </p:spTree>
    <p:extLst>
      <p:ext uri="{BB962C8B-B14F-4D97-AF65-F5344CB8AC3E}">
        <p14:creationId xmlns:p14="http://schemas.microsoft.com/office/powerpoint/2010/main" val="3304701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43"/>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5E29F0A4-11F4-45A5-9134-23CC6AA931E3}" type="slidenum">
              <a:rPr lang="ru-RU" altLang="ru-RU"/>
              <a:pPr>
                <a:defRPr/>
              </a:pPr>
              <a:t>‹#›</a:t>
            </a:fld>
            <a:endParaRPr lang="ru-RU" altLang="ru-RU"/>
          </a:p>
        </p:txBody>
      </p:sp>
    </p:spTree>
    <p:extLst>
      <p:ext uri="{BB962C8B-B14F-4D97-AF65-F5344CB8AC3E}">
        <p14:creationId xmlns:p14="http://schemas.microsoft.com/office/powerpoint/2010/main" val="247103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88FE5743-C811-415D-A0F8-9924EA1633CE}" type="slidenum">
              <a:rPr lang="ru-RU" altLang="ru-RU"/>
              <a:pPr>
                <a:defRPr/>
              </a:pPr>
              <a:t>‹#›</a:t>
            </a:fld>
            <a:endParaRPr lang="ru-RU" altLang="ru-RU"/>
          </a:p>
        </p:txBody>
      </p:sp>
    </p:spTree>
    <p:extLst>
      <p:ext uri="{BB962C8B-B14F-4D97-AF65-F5344CB8AC3E}">
        <p14:creationId xmlns:p14="http://schemas.microsoft.com/office/powerpoint/2010/main" val="29411362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9"/>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3"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5D88CDEE-101E-47B3-ACC7-9E3E4EF6A2AF}" type="slidenum">
              <a:rPr lang="ru-RU" altLang="ru-RU"/>
              <a:pPr>
                <a:defRPr/>
              </a:pPr>
              <a:t>‹#›</a:t>
            </a:fld>
            <a:endParaRPr lang="ru-RU" altLang="ru-RU"/>
          </a:p>
        </p:txBody>
      </p:sp>
    </p:spTree>
    <p:extLst>
      <p:ext uri="{BB962C8B-B14F-4D97-AF65-F5344CB8AC3E}">
        <p14:creationId xmlns:p14="http://schemas.microsoft.com/office/powerpoint/2010/main" val="25938185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C631C6A5-E824-4D2C-A970-63793ADFF7C4}" type="slidenum">
              <a:rPr lang="ru-RU" altLang="ru-RU"/>
              <a:pPr>
                <a:defRPr/>
              </a:pPr>
              <a:t>‹#›</a:t>
            </a:fld>
            <a:endParaRPr lang="ru-RU" altLang="ru-RU"/>
          </a:p>
        </p:txBody>
      </p:sp>
    </p:spTree>
    <p:extLst>
      <p:ext uri="{BB962C8B-B14F-4D97-AF65-F5344CB8AC3E}">
        <p14:creationId xmlns:p14="http://schemas.microsoft.com/office/powerpoint/2010/main" val="701897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8566829-D730-47DA-AB74-E00EE50DDF8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7A06D776-03FC-4FB8-9166-B6E00A47ACC3}"/>
              </a:ext>
            </a:extLst>
          </p:cNvPr>
          <p:cNvSpPr>
            <a:spLocks noGrp="1"/>
          </p:cNvSpPr>
          <p:nvPr>
            <p:ph sz="half" idx="1"/>
          </p:nvPr>
        </p:nvSpPr>
        <p:spPr>
          <a:xfrm>
            <a:off x="838201"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8B73B393-E695-408F-95E4-8FEC96E170AD}"/>
              </a:ext>
            </a:extLst>
          </p:cNvPr>
          <p:cNvSpPr>
            <a:spLocks noGrp="1"/>
          </p:cNvSpPr>
          <p:nvPr>
            <p:ph sz="half" idx="2"/>
          </p:nvPr>
        </p:nvSpPr>
        <p:spPr>
          <a:xfrm>
            <a:off x="6172201"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E6AB3503-04DB-4D2C-8011-5DCC6B66E1B2}"/>
              </a:ext>
            </a:extLst>
          </p:cNvPr>
          <p:cNvSpPr>
            <a:spLocks noGrp="1"/>
          </p:cNvSpPr>
          <p:nvPr>
            <p:ph type="dt" sz="half" idx="10"/>
          </p:nvPr>
        </p:nvSpPr>
        <p:spPr/>
        <p:txBody>
          <a:bodyPr/>
          <a:lstStyle/>
          <a:p>
            <a:r>
              <a:rPr lang="ru-RU" smtClean="0"/>
              <a:t>10.02.2016</a:t>
            </a:r>
            <a:endParaRPr lang="ru-RU"/>
          </a:p>
        </p:txBody>
      </p:sp>
      <p:sp>
        <p:nvSpPr>
          <p:cNvPr id="6" name="Нижний колонтитул 5">
            <a:extLst>
              <a:ext uri="{FF2B5EF4-FFF2-40B4-BE49-F238E27FC236}">
                <a16:creationId xmlns:a16="http://schemas.microsoft.com/office/drawing/2014/main" xmlns="" id="{35689E71-9F4B-4926-94D0-6077E514EA6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229A23BE-09D0-463B-9A36-43FFBC2BC9B6}"/>
              </a:ext>
            </a:extLst>
          </p:cNvPr>
          <p:cNvSpPr>
            <a:spLocks noGrp="1"/>
          </p:cNvSpPr>
          <p:nvPr>
            <p:ph type="sldNum" sz="quarter" idx="12"/>
          </p:nvPr>
        </p:nvSpPr>
        <p:spPr/>
        <p:txBody>
          <a:bodyPr/>
          <a:lstStyle/>
          <a:p>
            <a:fld id="{F8FF5DD0-1489-4E45-B2C6-8977F80E2973}" type="slidenum">
              <a:rPr lang="ru-RU" smtClean="0"/>
              <a:t>‹#›</a:t>
            </a:fld>
            <a:endParaRPr lang="ru-RU"/>
          </a:p>
        </p:txBody>
      </p:sp>
    </p:spTree>
    <p:extLst>
      <p:ext uri="{BB962C8B-B14F-4D97-AF65-F5344CB8AC3E}">
        <p14:creationId xmlns:p14="http://schemas.microsoft.com/office/powerpoint/2010/main" val="25746475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3C16E492-7BBF-4556-886E-2E73ACFE28C9}" type="slidenum">
              <a:rPr lang="ru-RU" altLang="ru-RU"/>
              <a:pPr>
                <a:defRPr/>
              </a:pPr>
              <a:t>‹#›</a:t>
            </a:fld>
            <a:endParaRPr lang="ru-RU" altLang="ru-RU"/>
          </a:p>
        </p:txBody>
      </p:sp>
    </p:spTree>
    <p:extLst>
      <p:ext uri="{BB962C8B-B14F-4D97-AF65-F5344CB8AC3E}">
        <p14:creationId xmlns:p14="http://schemas.microsoft.com/office/powerpoint/2010/main" val="18262927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BE442A26-172A-41EE-8196-A093310F899F}" type="slidenum">
              <a:rPr lang="ru-RU" altLang="ru-RU"/>
              <a:pPr>
                <a:defRPr/>
              </a:pPr>
              <a:t>‹#›</a:t>
            </a:fld>
            <a:endParaRPr lang="ru-RU" altLang="ru-RU"/>
          </a:p>
        </p:txBody>
      </p:sp>
    </p:spTree>
    <p:extLst>
      <p:ext uri="{BB962C8B-B14F-4D97-AF65-F5344CB8AC3E}">
        <p14:creationId xmlns:p14="http://schemas.microsoft.com/office/powerpoint/2010/main" val="26193683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5E267E2A-1023-4ACE-8B7B-09DDFDEA12F9}" type="slidenum">
              <a:rPr lang="ru-RU" altLang="ru-RU"/>
              <a:pPr>
                <a:defRPr/>
              </a:pPr>
              <a:t>‹#›</a:t>
            </a:fld>
            <a:endParaRPr lang="ru-RU" altLang="ru-RU"/>
          </a:p>
        </p:txBody>
      </p:sp>
    </p:spTree>
    <p:extLst>
      <p:ext uri="{BB962C8B-B14F-4D97-AF65-F5344CB8AC3E}">
        <p14:creationId xmlns:p14="http://schemas.microsoft.com/office/powerpoint/2010/main" val="23802911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80E081A7-14B1-4778-8211-2C8837C256D6}" type="slidenum">
              <a:rPr lang="ru-RU" altLang="ru-RU"/>
              <a:pPr>
                <a:defRPr/>
              </a:pPr>
              <a:t>‹#›</a:t>
            </a:fld>
            <a:endParaRPr lang="ru-RU" altLang="ru-RU"/>
          </a:p>
        </p:txBody>
      </p:sp>
    </p:spTree>
    <p:extLst>
      <p:ext uri="{BB962C8B-B14F-4D97-AF65-F5344CB8AC3E}">
        <p14:creationId xmlns:p14="http://schemas.microsoft.com/office/powerpoint/2010/main" val="30842666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3"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5DE91EA-A3FA-4061-AE8B-294C536D3701}" type="slidenum">
              <a:rPr lang="ru-RU" altLang="ru-RU"/>
              <a:pPr>
                <a:defRPr/>
              </a:pPr>
              <a:t>‹#›</a:t>
            </a:fld>
            <a:endParaRPr lang="ru-RU" altLang="ru-RU"/>
          </a:p>
        </p:txBody>
      </p:sp>
    </p:spTree>
    <p:extLst>
      <p:ext uri="{BB962C8B-B14F-4D97-AF65-F5344CB8AC3E}">
        <p14:creationId xmlns:p14="http://schemas.microsoft.com/office/powerpoint/2010/main" val="19592731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6102B51-FD0C-407C-8355-96869A87BD28}"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8031680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7DDDC1F-B868-481C-8FAA-78D572F49E2B}"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1856075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8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1" y="45895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86350A75-557E-459F-8997-6C1D09B81BC5}"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4313606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FF7357F4-8D52-4A8E-94CB-46B9B5B7FC0A}"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6531333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9"/>
            <a:ext cx="10515600" cy="1325563"/>
          </a:xfrm>
        </p:spPr>
        <p:txBody>
          <a:bodyPr/>
          <a:lstStyle/>
          <a:p>
            <a:r>
              <a:rPr lang="ru-RU"/>
              <a:t>Образец заголовка</a:t>
            </a:r>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3"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dirty="0">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5422E993-94F1-4A02-97EC-595791DF44D8}"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18076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3E54E62-3C7F-4A53-85B7-D1686DC8B63A}"/>
              </a:ext>
            </a:extLst>
          </p:cNvPr>
          <p:cNvSpPr>
            <a:spLocks noGrp="1"/>
          </p:cNvSpPr>
          <p:nvPr>
            <p:ph type="title"/>
          </p:nvPr>
        </p:nvSpPr>
        <p:spPr>
          <a:xfrm>
            <a:off x="839788" y="365129"/>
            <a:ext cx="10515601"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FF97FF1D-FF40-4FC3-BD86-45231401AF1D}"/>
              </a:ext>
            </a:extLst>
          </p:cNvPr>
          <p:cNvSpPr>
            <a:spLocks noGrp="1"/>
          </p:cNvSpPr>
          <p:nvPr>
            <p:ph type="body" idx="1"/>
          </p:nvPr>
        </p:nvSpPr>
        <p:spPr>
          <a:xfrm>
            <a:off x="83979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D87B7816-1A7A-4F48-88E4-263F175B71FA}"/>
              </a:ext>
            </a:extLst>
          </p:cNvPr>
          <p:cNvSpPr>
            <a:spLocks noGrp="1"/>
          </p:cNvSpPr>
          <p:nvPr>
            <p:ph sz="half" idx="2"/>
          </p:nvPr>
        </p:nvSpPr>
        <p:spPr>
          <a:xfrm>
            <a:off x="839790"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9E624669-349D-4AFF-9ED7-C1530C6C8B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A7274729-026F-4F0B-B55C-49BFDAC4DD71}"/>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DCB5A3BE-B3D0-4358-BC48-D91771EB1047}"/>
              </a:ext>
            </a:extLst>
          </p:cNvPr>
          <p:cNvSpPr>
            <a:spLocks noGrp="1"/>
          </p:cNvSpPr>
          <p:nvPr>
            <p:ph type="dt" sz="half" idx="10"/>
          </p:nvPr>
        </p:nvSpPr>
        <p:spPr/>
        <p:txBody>
          <a:bodyPr/>
          <a:lstStyle/>
          <a:p>
            <a:r>
              <a:rPr lang="ru-RU" smtClean="0"/>
              <a:t>10.02.2016</a:t>
            </a:r>
            <a:endParaRPr lang="ru-RU"/>
          </a:p>
        </p:txBody>
      </p:sp>
      <p:sp>
        <p:nvSpPr>
          <p:cNvPr id="8" name="Нижний колонтитул 7">
            <a:extLst>
              <a:ext uri="{FF2B5EF4-FFF2-40B4-BE49-F238E27FC236}">
                <a16:creationId xmlns:a16="http://schemas.microsoft.com/office/drawing/2014/main" xmlns="" id="{C994EFD9-2576-4DF4-9F64-7C681855DBCB}"/>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1E0CA56F-0384-4670-B6E3-2284D6E19EC7}"/>
              </a:ext>
            </a:extLst>
          </p:cNvPr>
          <p:cNvSpPr>
            <a:spLocks noGrp="1"/>
          </p:cNvSpPr>
          <p:nvPr>
            <p:ph type="sldNum" sz="quarter" idx="12"/>
          </p:nvPr>
        </p:nvSpPr>
        <p:spPr/>
        <p:txBody>
          <a:bodyPr/>
          <a:lstStyle/>
          <a:p>
            <a:fld id="{F8FF5DD0-1489-4E45-B2C6-8977F80E2973}" type="slidenum">
              <a:rPr lang="ru-RU" smtClean="0"/>
              <a:t>‹#›</a:t>
            </a:fld>
            <a:endParaRPr lang="ru-RU"/>
          </a:p>
        </p:txBody>
      </p:sp>
    </p:spTree>
    <p:extLst>
      <p:ext uri="{BB962C8B-B14F-4D97-AF65-F5344CB8AC3E}">
        <p14:creationId xmlns:p14="http://schemas.microsoft.com/office/powerpoint/2010/main" val="22443742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dirty="0">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E73C17F9-3F70-418B-B6BC-F92BBB78796B}"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5518926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dirty="0">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7AE3F632-3016-4CCE-ADE3-EFDB7D461A0D}"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681877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5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4B79AB78-FFC1-4975-A42F-1875F5166F65}"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2486530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5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92225442-5A9A-4E57-8FEA-935FD6A6A115}"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9669407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405D6223-F2C2-4E36-AE61-82D04464380D}"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2257658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3"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5FC716C7-4054-421F-9BED-4DA9C54BFE10}"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5297887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6102B51-FD0C-407C-8355-96869A87BD28}"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41138360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7DDDC1F-B868-481C-8FAA-78D572F49E2B}"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342737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8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1" y="45895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86350A75-557E-459F-8997-6C1D09B81BC5}"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8870448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FF7357F4-8D52-4A8E-94CB-46B9B5B7FC0A}"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872811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E970875-5D99-4F1F-89EA-003E0D625C58}"/>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340F57A7-E1C5-4FA9-ADED-DC3C203B32A5}"/>
              </a:ext>
            </a:extLst>
          </p:cNvPr>
          <p:cNvSpPr>
            <a:spLocks noGrp="1"/>
          </p:cNvSpPr>
          <p:nvPr>
            <p:ph type="dt" sz="half" idx="10"/>
          </p:nvPr>
        </p:nvSpPr>
        <p:spPr/>
        <p:txBody>
          <a:bodyPr/>
          <a:lstStyle/>
          <a:p>
            <a:r>
              <a:rPr lang="ru-RU" smtClean="0"/>
              <a:t>10.02.2016</a:t>
            </a:r>
            <a:endParaRPr lang="ru-RU"/>
          </a:p>
        </p:txBody>
      </p:sp>
      <p:sp>
        <p:nvSpPr>
          <p:cNvPr id="4" name="Нижний колонтитул 3">
            <a:extLst>
              <a:ext uri="{FF2B5EF4-FFF2-40B4-BE49-F238E27FC236}">
                <a16:creationId xmlns:a16="http://schemas.microsoft.com/office/drawing/2014/main" xmlns="" id="{606249F1-CB2D-4CF6-A4E5-A1B85378D51C}"/>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26BDC346-83A2-4DF4-A236-35520A94262A}"/>
              </a:ext>
            </a:extLst>
          </p:cNvPr>
          <p:cNvSpPr>
            <a:spLocks noGrp="1"/>
          </p:cNvSpPr>
          <p:nvPr>
            <p:ph type="sldNum" sz="quarter" idx="12"/>
          </p:nvPr>
        </p:nvSpPr>
        <p:spPr/>
        <p:txBody>
          <a:bodyPr/>
          <a:lstStyle/>
          <a:p>
            <a:fld id="{F8FF5DD0-1489-4E45-B2C6-8977F80E2973}" type="slidenum">
              <a:rPr lang="ru-RU" smtClean="0"/>
              <a:t>‹#›</a:t>
            </a:fld>
            <a:endParaRPr lang="ru-RU"/>
          </a:p>
        </p:txBody>
      </p:sp>
    </p:spTree>
    <p:extLst>
      <p:ext uri="{BB962C8B-B14F-4D97-AF65-F5344CB8AC3E}">
        <p14:creationId xmlns:p14="http://schemas.microsoft.com/office/powerpoint/2010/main" val="10759835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9"/>
            <a:ext cx="10515600" cy="1325563"/>
          </a:xfrm>
        </p:spPr>
        <p:txBody>
          <a:bodyPr/>
          <a:lstStyle/>
          <a:p>
            <a:r>
              <a:rPr lang="ru-RU"/>
              <a:t>Образец заголовка</a:t>
            </a:r>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3"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dirty="0">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5422E993-94F1-4A02-97EC-595791DF44D8}"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3403176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dirty="0">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E73C17F9-3F70-418B-B6BC-F92BBB78796B}"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078474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dirty="0">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7AE3F632-3016-4CCE-ADE3-EFDB7D461A0D}"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0174125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5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4B79AB78-FFC1-4975-A42F-1875F5166F65}"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5431046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5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92225442-5A9A-4E57-8FEA-935FD6A6A115}"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7498420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405D6223-F2C2-4E36-AE61-82D04464380D}"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7324184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3"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5FC716C7-4054-421F-9BED-4DA9C54BFE10}"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6255259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6102B51-FD0C-407C-8355-96869A87BD28}"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5285904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7DDDC1F-B868-481C-8FAA-78D572F49E2B}"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6873349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8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1" y="45895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86350A75-557E-459F-8997-6C1D09B81BC5}"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340797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8C5794EC-DE54-4828-A558-F19A17E728C3}"/>
              </a:ext>
            </a:extLst>
          </p:cNvPr>
          <p:cNvSpPr>
            <a:spLocks noGrp="1"/>
          </p:cNvSpPr>
          <p:nvPr>
            <p:ph type="dt" sz="half" idx="10"/>
          </p:nvPr>
        </p:nvSpPr>
        <p:spPr/>
        <p:txBody>
          <a:bodyPr/>
          <a:lstStyle/>
          <a:p>
            <a:r>
              <a:rPr lang="ru-RU" smtClean="0"/>
              <a:t>10.02.2016</a:t>
            </a:r>
            <a:endParaRPr lang="ru-RU"/>
          </a:p>
        </p:txBody>
      </p:sp>
      <p:sp>
        <p:nvSpPr>
          <p:cNvPr id="3" name="Нижний колонтитул 2">
            <a:extLst>
              <a:ext uri="{FF2B5EF4-FFF2-40B4-BE49-F238E27FC236}">
                <a16:creationId xmlns:a16="http://schemas.microsoft.com/office/drawing/2014/main" xmlns="" id="{166A02CE-B7FB-462F-88F2-9672BE2F467D}"/>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51AD8EBF-C9F4-4AED-8EB6-DB3157E08BB4}"/>
              </a:ext>
            </a:extLst>
          </p:cNvPr>
          <p:cNvSpPr>
            <a:spLocks noGrp="1"/>
          </p:cNvSpPr>
          <p:nvPr>
            <p:ph type="sldNum" sz="quarter" idx="12"/>
          </p:nvPr>
        </p:nvSpPr>
        <p:spPr/>
        <p:txBody>
          <a:bodyPr/>
          <a:lstStyle/>
          <a:p>
            <a:fld id="{F8FF5DD0-1489-4E45-B2C6-8977F80E2973}" type="slidenum">
              <a:rPr lang="ru-RU" smtClean="0"/>
              <a:t>‹#›</a:t>
            </a:fld>
            <a:endParaRPr lang="ru-RU"/>
          </a:p>
        </p:txBody>
      </p:sp>
    </p:spTree>
    <p:extLst>
      <p:ext uri="{BB962C8B-B14F-4D97-AF65-F5344CB8AC3E}">
        <p14:creationId xmlns:p14="http://schemas.microsoft.com/office/powerpoint/2010/main" val="28635717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FF7357F4-8D52-4A8E-94CB-46B9B5B7FC0A}"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394423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9"/>
            <a:ext cx="10515600" cy="1325563"/>
          </a:xfrm>
        </p:spPr>
        <p:txBody>
          <a:bodyPr/>
          <a:lstStyle/>
          <a:p>
            <a:r>
              <a:rPr lang="ru-RU"/>
              <a:t>Образец заголовка</a:t>
            </a:r>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3"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dirty="0">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5422E993-94F1-4A02-97EC-595791DF44D8}"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369743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dirty="0">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E73C17F9-3F70-418B-B6BC-F92BBB78796B}"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2710428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dirty="0">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7AE3F632-3016-4CCE-ADE3-EFDB7D461A0D}"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6875490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5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4B79AB78-FFC1-4975-A42F-1875F5166F65}"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6100329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5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92225442-5A9A-4E57-8FEA-935FD6A6A115}"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9684088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405D6223-F2C2-4E36-AE61-82D04464380D}"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42681771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3"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5FC716C7-4054-421F-9BED-4DA9C54BFE10}"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0596353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6102B51-FD0C-407C-8355-96869A87BD28}"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506984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7DDDC1F-B868-481C-8FAA-78D572F49E2B}"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805499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D6A970B-7E0C-4C8B-9E4A-399C772F691C}"/>
              </a:ext>
            </a:extLst>
          </p:cNvPr>
          <p:cNvSpPr>
            <a:spLocks noGrp="1"/>
          </p:cNvSpPr>
          <p:nvPr>
            <p:ph type="title"/>
          </p:nvPr>
        </p:nvSpPr>
        <p:spPr>
          <a:xfrm>
            <a:off x="839791" y="457200"/>
            <a:ext cx="3932238"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B7415405-5AB1-44B1-A285-091F2CBB902E}"/>
              </a:ext>
            </a:extLst>
          </p:cNvPr>
          <p:cNvSpPr>
            <a:spLocks noGrp="1"/>
          </p:cNvSpPr>
          <p:nvPr>
            <p:ph idx="1"/>
          </p:nvPr>
        </p:nvSpPr>
        <p:spPr>
          <a:xfrm>
            <a:off x="5183188" y="987429"/>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42042CBB-EC55-4409-9F84-E49DC3FA4CED}"/>
              </a:ext>
            </a:extLst>
          </p:cNvPr>
          <p:cNvSpPr>
            <a:spLocks noGrp="1"/>
          </p:cNvSpPr>
          <p:nvPr>
            <p:ph type="body" sz="half" idx="2"/>
          </p:nvPr>
        </p:nvSpPr>
        <p:spPr>
          <a:xfrm>
            <a:off x="839791"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D3F1BAAE-58C9-4E7C-B937-13DAB138C373}"/>
              </a:ext>
            </a:extLst>
          </p:cNvPr>
          <p:cNvSpPr>
            <a:spLocks noGrp="1"/>
          </p:cNvSpPr>
          <p:nvPr>
            <p:ph type="dt" sz="half" idx="10"/>
          </p:nvPr>
        </p:nvSpPr>
        <p:spPr/>
        <p:txBody>
          <a:bodyPr/>
          <a:lstStyle/>
          <a:p>
            <a:r>
              <a:rPr lang="ru-RU" smtClean="0"/>
              <a:t>10.02.2016</a:t>
            </a:r>
            <a:endParaRPr lang="ru-RU"/>
          </a:p>
        </p:txBody>
      </p:sp>
      <p:sp>
        <p:nvSpPr>
          <p:cNvPr id="6" name="Нижний колонтитул 5">
            <a:extLst>
              <a:ext uri="{FF2B5EF4-FFF2-40B4-BE49-F238E27FC236}">
                <a16:creationId xmlns:a16="http://schemas.microsoft.com/office/drawing/2014/main" xmlns="" id="{34ADCF08-1FF2-4CC9-837A-A3DEE016523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D2676F40-A813-421D-AB99-E5E398C881D3}"/>
              </a:ext>
            </a:extLst>
          </p:cNvPr>
          <p:cNvSpPr>
            <a:spLocks noGrp="1"/>
          </p:cNvSpPr>
          <p:nvPr>
            <p:ph type="sldNum" sz="quarter" idx="12"/>
          </p:nvPr>
        </p:nvSpPr>
        <p:spPr/>
        <p:txBody>
          <a:bodyPr/>
          <a:lstStyle/>
          <a:p>
            <a:fld id="{F8FF5DD0-1489-4E45-B2C6-8977F80E2973}" type="slidenum">
              <a:rPr lang="ru-RU" smtClean="0"/>
              <a:t>‹#›</a:t>
            </a:fld>
            <a:endParaRPr lang="ru-RU"/>
          </a:p>
        </p:txBody>
      </p:sp>
    </p:spTree>
    <p:extLst>
      <p:ext uri="{BB962C8B-B14F-4D97-AF65-F5344CB8AC3E}">
        <p14:creationId xmlns:p14="http://schemas.microsoft.com/office/powerpoint/2010/main" val="15348126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8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1" y="45895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86350A75-557E-459F-8997-6C1D09B81BC5}"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8570929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FF7357F4-8D52-4A8E-94CB-46B9B5B7FC0A}"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5871288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9"/>
            <a:ext cx="10515600" cy="1325563"/>
          </a:xfrm>
        </p:spPr>
        <p:txBody>
          <a:bodyPr/>
          <a:lstStyle/>
          <a:p>
            <a:r>
              <a:rPr lang="ru-RU"/>
              <a:t>Образец заголовка</a:t>
            </a:r>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3"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dirty="0">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5422E993-94F1-4A02-97EC-595791DF44D8}"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408093955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dirty="0">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E73C17F9-3F70-418B-B6BC-F92BBB78796B}"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9056904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dirty="0">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7AE3F632-3016-4CCE-ADE3-EFDB7D461A0D}"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61330855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5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4B79AB78-FFC1-4975-A42F-1875F5166F65}"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6588399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5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92225442-5A9A-4E57-8FEA-935FD6A6A115}"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4803146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405D6223-F2C2-4E36-AE61-82D04464380D}"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9717330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3"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5FC716C7-4054-421F-9BED-4DA9C54BFE10}"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43194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27C8C8-98F6-4BC9-B3EC-1E4FE449104B}"/>
              </a:ext>
            </a:extLst>
          </p:cNvPr>
          <p:cNvSpPr>
            <a:spLocks noGrp="1"/>
          </p:cNvSpPr>
          <p:nvPr>
            <p:ph type="title"/>
          </p:nvPr>
        </p:nvSpPr>
        <p:spPr>
          <a:xfrm>
            <a:off x="839791" y="457200"/>
            <a:ext cx="3932238"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434F54CB-EB49-4688-A2F2-99FAC56BF03A}"/>
              </a:ext>
            </a:extLst>
          </p:cNvPr>
          <p:cNvSpPr>
            <a:spLocks noGrp="1"/>
          </p:cNvSpPr>
          <p:nvPr>
            <p:ph type="pic" idx="1"/>
          </p:nvPr>
        </p:nvSpPr>
        <p:spPr>
          <a:xfrm>
            <a:off x="5183188" y="987429"/>
            <a:ext cx="617220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B7A9E47E-54D0-416D-B81C-22791C0DB17C}"/>
              </a:ext>
            </a:extLst>
          </p:cNvPr>
          <p:cNvSpPr>
            <a:spLocks noGrp="1"/>
          </p:cNvSpPr>
          <p:nvPr>
            <p:ph type="body" sz="half" idx="2"/>
          </p:nvPr>
        </p:nvSpPr>
        <p:spPr>
          <a:xfrm>
            <a:off x="839791"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7558F7C5-3E4A-4B1F-9958-24F9C07A713F}"/>
              </a:ext>
            </a:extLst>
          </p:cNvPr>
          <p:cNvSpPr>
            <a:spLocks noGrp="1"/>
          </p:cNvSpPr>
          <p:nvPr>
            <p:ph type="dt" sz="half" idx="10"/>
          </p:nvPr>
        </p:nvSpPr>
        <p:spPr/>
        <p:txBody>
          <a:bodyPr/>
          <a:lstStyle/>
          <a:p>
            <a:r>
              <a:rPr lang="ru-RU" smtClean="0"/>
              <a:t>10.02.2016</a:t>
            </a:r>
            <a:endParaRPr lang="ru-RU"/>
          </a:p>
        </p:txBody>
      </p:sp>
      <p:sp>
        <p:nvSpPr>
          <p:cNvPr id="6" name="Нижний колонтитул 5">
            <a:extLst>
              <a:ext uri="{FF2B5EF4-FFF2-40B4-BE49-F238E27FC236}">
                <a16:creationId xmlns:a16="http://schemas.microsoft.com/office/drawing/2014/main" xmlns="" id="{EA7448A8-1B97-4580-81BE-4E21B41FEBC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70BB8AD4-C77F-4419-8CF9-4EBC663354CF}"/>
              </a:ext>
            </a:extLst>
          </p:cNvPr>
          <p:cNvSpPr>
            <a:spLocks noGrp="1"/>
          </p:cNvSpPr>
          <p:nvPr>
            <p:ph type="sldNum" sz="quarter" idx="12"/>
          </p:nvPr>
        </p:nvSpPr>
        <p:spPr/>
        <p:txBody>
          <a:bodyPr/>
          <a:lstStyle/>
          <a:p>
            <a:fld id="{F8FF5DD0-1489-4E45-B2C6-8977F80E2973}" type="slidenum">
              <a:rPr lang="ru-RU" smtClean="0"/>
              <a:t>‹#›</a:t>
            </a:fld>
            <a:endParaRPr lang="ru-RU"/>
          </a:p>
        </p:txBody>
      </p:sp>
    </p:spTree>
    <p:extLst>
      <p:ext uri="{BB962C8B-B14F-4D97-AF65-F5344CB8AC3E}">
        <p14:creationId xmlns:p14="http://schemas.microsoft.com/office/powerpoint/2010/main" val="2845262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1D1B6F7-5C1E-48B4-8B5B-CBCB5759EB50}"/>
              </a:ext>
            </a:extLst>
          </p:cNvPr>
          <p:cNvSpPr>
            <a:spLocks noGrp="1"/>
          </p:cNvSpPr>
          <p:nvPr>
            <p:ph type="title"/>
          </p:nvPr>
        </p:nvSpPr>
        <p:spPr>
          <a:xfrm>
            <a:off x="838201" y="365129"/>
            <a:ext cx="10515601"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19E4CFC8-E7FE-4469-BEDF-5BEFF994C5E8}"/>
              </a:ext>
            </a:extLst>
          </p:cNvPr>
          <p:cNvSpPr>
            <a:spLocks noGrp="1"/>
          </p:cNvSpPr>
          <p:nvPr>
            <p:ph type="body" idx="1"/>
          </p:nvPr>
        </p:nvSpPr>
        <p:spPr>
          <a:xfrm>
            <a:off x="838201" y="1825625"/>
            <a:ext cx="10515601"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DBDFAAAE-168E-478E-BE00-6E23969F31B5}"/>
              </a:ext>
            </a:extLst>
          </p:cNvPr>
          <p:cNvSpPr>
            <a:spLocks noGrp="1"/>
          </p:cNvSpPr>
          <p:nvPr>
            <p:ph type="dt" sz="half" idx="2"/>
          </p:nvPr>
        </p:nvSpPr>
        <p:spPr>
          <a:xfrm>
            <a:off x="838201"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ru-RU" smtClean="0"/>
              <a:t>10.02.2016</a:t>
            </a:r>
            <a:endParaRPr lang="ru-RU"/>
          </a:p>
        </p:txBody>
      </p:sp>
      <p:sp>
        <p:nvSpPr>
          <p:cNvPr id="5" name="Нижний колонтитул 4">
            <a:extLst>
              <a:ext uri="{FF2B5EF4-FFF2-40B4-BE49-F238E27FC236}">
                <a16:creationId xmlns:a16="http://schemas.microsoft.com/office/drawing/2014/main" xmlns="" id="{F6E0D10E-31E7-41BD-8C54-17CF6C71FF19}"/>
              </a:ext>
            </a:extLst>
          </p:cNvPr>
          <p:cNvSpPr>
            <a:spLocks noGrp="1"/>
          </p:cNvSpPr>
          <p:nvPr>
            <p:ph type="ftr" sz="quarter" idx="3"/>
          </p:nvPr>
        </p:nvSpPr>
        <p:spPr>
          <a:xfrm>
            <a:off x="4038602" y="6356354"/>
            <a:ext cx="411480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D711B80E-AC0D-4214-BC43-A0AF10C56D7C}"/>
              </a:ext>
            </a:extLst>
          </p:cNvPr>
          <p:cNvSpPr>
            <a:spLocks noGrp="1"/>
          </p:cNvSpPr>
          <p:nvPr>
            <p:ph type="sldNum" sz="quarter" idx="4"/>
          </p:nvPr>
        </p:nvSpPr>
        <p:spPr>
          <a:xfrm>
            <a:off x="8610601"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FF5DD0-1489-4E45-B2C6-8977F80E2973}" type="slidenum">
              <a:rPr lang="ru-RU" smtClean="0"/>
              <a:t>‹#›</a:t>
            </a:fld>
            <a:endParaRPr lang="ru-RU"/>
          </a:p>
        </p:txBody>
      </p:sp>
    </p:spTree>
    <p:extLst>
      <p:ext uri="{BB962C8B-B14F-4D97-AF65-F5344CB8AC3E}">
        <p14:creationId xmlns:p14="http://schemas.microsoft.com/office/powerpoint/2010/main" val="30387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38202" y="365129"/>
            <a:ext cx="1051560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lvl="0"/>
            <a:r>
              <a:rPr lang="ru-RU" altLang="ru-RU"/>
              <a:t>Образец заголовка</a:t>
            </a:r>
          </a:p>
        </p:txBody>
      </p:sp>
      <p:sp>
        <p:nvSpPr>
          <p:cNvPr id="1027" name="Текст 2"/>
          <p:cNvSpPr>
            <a:spLocks noGrp="1"/>
          </p:cNvSpPr>
          <p:nvPr>
            <p:ph type="body" idx="1"/>
          </p:nvPr>
        </p:nvSpPr>
        <p:spPr bwMode="auto">
          <a:xfrm>
            <a:off x="838202" y="1825625"/>
            <a:ext cx="10515601" cy="435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838204" y="6356360"/>
            <a:ext cx="2743200" cy="365125"/>
          </a:xfrm>
          <a:prstGeom prst="rect">
            <a:avLst/>
          </a:prstGeom>
        </p:spPr>
        <p:txBody>
          <a:bodyPr vert="horz" lIns="68580" tIns="34290" rIns="68580" bIns="3429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5" name="Нижний колонтитул 4"/>
          <p:cNvSpPr>
            <a:spLocks noGrp="1"/>
          </p:cNvSpPr>
          <p:nvPr>
            <p:ph type="ftr" sz="quarter" idx="3"/>
          </p:nvPr>
        </p:nvSpPr>
        <p:spPr>
          <a:xfrm>
            <a:off x="4038602" y="6356360"/>
            <a:ext cx="4114801" cy="365125"/>
          </a:xfrm>
          <a:prstGeom prst="rect">
            <a:avLst/>
          </a:prstGeom>
        </p:spPr>
        <p:txBody>
          <a:bodyPr vert="horz" lIns="68580" tIns="34290" rIns="68580" bIns="3429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8610603" y="6356360"/>
            <a:ext cx="2743200" cy="365125"/>
          </a:xfrm>
          <a:prstGeom prst="rect">
            <a:avLst/>
          </a:prstGeom>
        </p:spPr>
        <p:txBody>
          <a:bodyPr vert="horz" lIns="68580" tIns="34290" rIns="68580" bIns="3429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AF6D111-74A9-45D9-ADCC-62D41ADA5A7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9810148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189" algn="l" rtl="0" fontAlgn="base">
        <a:lnSpc>
          <a:spcPct val="90000"/>
        </a:lnSpc>
        <a:spcBef>
          <a:spcPct val="0"/>
        </a:spcBef>
        <a:spcAft>
          <a:spcPct val="0"/>
        </a:spcAft>
        <a:defRPr sz="4400">
          <a:solidFill>
            <a:schemeClr val="tx1"/>
          </a:solidFill>
          <a:latin typeface="Calibri Light" pitchFamily="34" charset="0"/>
        </a:defRPr>
      </a:lvl6pPr>
      <a:lvl7pPr marL="914377" algn="l" rtl="0" fontAlgn="base">
        <a:lnSpc>
          <a:spcPct val="90000"/>
        </a:lnSpc>
        <a:spcBef>
          <a:spcPct val="0"/>
        </a:spcBef>
        <a:spcAft>
          <a:spcPct val="0"/>
        </a:spcAft>
        <a:defRPr sz="4400">
          <a:solidFill>
            <a:schemeClr val="tx1"/>
          </a:solidFill>
          <a:latin typeface="Calibri Light" pitchFamily="34" charset="0"/>
        </a:defRPr>
      </a:lvl7pPr>
      <a:lvl8pPr marL="1371566" algn="l" rtl="0" fontAlgn="base">
        <a:lnSpc>
          <a:spcPct val="90000"/>
        </a:lnSpc>
        <a:spcBef>
          <a:spcPct val="0"/>
        </a:spcBef>
        <a:spcAft>
          <a:spcPct val="0"/>
        </a:spcAft>
        <a:defRPr sz="4400">
          <a:solidFill>
            <a:schemeClr val="tx1"/>
          </a:solidFill>
          <a:latin typeface="Calibri Light" pitchFamily="34" charset="0"/>
        </a:defRPr>
      </a:lvl8pPr>
      <a:lvl9pPr marL="1828754" algn="l" rtl="0" fontAlgn="base">
        <a:lnSpc>
          <a:spcPct val="90000"/>
        </a:lnSpc>
        <a:spcBef>
          <a:spcPct val="0"/>
        </a:spcBef>
        <a:spcAft>
          <a:spcPct val="0"/>
        </a:spcAft>
        <a:defRPr sz="4400">
          <a:solidFill>
            <a:schemeClr val="tx1"/>
          </a:solidFill>
          <a:latin typeface="Calibri Light" pitchFamily="34" charset="0"/>
        </a:defRPr>
      </a:lvl9pPr>
    </p:titleStyle>
    <p:bodyStyle>
      <a:lvl1pPr marL="228594" indent="-228594"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783" indent="-228594"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2971" indent="-228594"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160" indent="-228594"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4pPr>
      <a:lvl5pPr marL="2057349" indent="-228594"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ru-RU"/>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B2B93998-B341-4E3B-9769-058E9E75D9C0}" type="slidenum">
              <a:rPr lang="ru-RU" altLang="ru-RU">
                <a:cs typeface="Arial" charset="0"/>
              </a:rPr>
              <a:pPr fontAlgn="base">
                <a:spcBef>
                  <a:spcPct val="0"/>
                </a:spcBef>
                <a:spcAft>
                  <a:spcPct val="0"/>
                </a:spcAft>
                <a:defRPr/>
              </a:pPr>
              <a:t>‹#›</a:t>
            </a:fld>
            <a:endParaRPr lang="ru-RU" altLang="ru-RU">
              <a:cs typeface="Arial" charset="0"/>
            </a:endParaRPr>
          </a:p>
        </p:txBody>
      </p:sp>
    </p:spTree>
    <p:extLst>
      <p:ext uri="{BB962C8B-B14F-4D97-AF65-F5344CB8AC3E}">
        <p14:creationId xmlns:p14="http://schemas.microsoft.com/office/powerpoint/2010/main" val="245628762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60997C2F-99E9-4BA7-B3EE-8B1CC7640086}" type="slidenum">
              <a:rPr lang="ru-RU" altLang="ru-RU">
                <a:cs typeface="Arial" charset="0"/>
              </a:rPr>
              <a:pPr fontAlgn="base">
                <a:spcBef>
                  <a:spcPct val="0"/>
                </a:spcBef>
                <a:spcAft>
                  <a:spcPct val="0"/>
                </a:spcAft>
                <a:defRPr/>
              </a:pPr>
              <a:t>‹#›</a:t>
            </a:fld>
            <a:endParaRPr lang="ru-RU" altLang="ru-RU">
              <a:cs typeface="Arial" charset="0"/>
            </a:endParaRPr>
          </a:p>
        </p:txBody>
      </p:sp>
    </p:spTree>
    <p:extLst>
      <p:ext uri="{BB962C8B-B14F-4D97-AF65-F5344CB8AC3E}">
        <p14:creationId xmlns:p14="http://schemas.microsoft.com/office/powerpoint/2010/main" val="269191297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t="-3000" b="-3000"/>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Текст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838200" y="63564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ru-RU" smtClean="0">
                <a:solidFill>
                  <a:prstClr val="black">
                    <a:tint val="75000"/>
                  </a:prstClr>
                </a:solidFill>
              </a:rPr>
              <a:t>10.02.2016</a:t>
            </a:r>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4038600" y="63564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dirty="0">
              <a:solidFill>
                <a:prstClr val="black">
                  <a:tint val="75000"/>
                </a:prstClr>
              </a:solidFill>
            </a:endParaRPr>
          </a:p>
        </p:txBody>
      </p:sp>
      <p:sp>
        <p:nvSpPr>
          <p:cNvPr id="6" name="Номер слайда 5"/>
          <p:cNvSpPr>
            <a:spLocks noGrp="1"/>
          </p:cNvSpPr>
          <p:nvPr>
            <p:ph type="sldNum" sz="quarter" idx="4"/>
          </p:nvPr>
        </p:nvSpPr>
        <p:spPr>
          <a:xfrm>
            <a:off x="8610600" y="63564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60B19C8-07B2-47AD-87EF-1E955DB3308E}"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47489469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t="-3000" b="-3000"/>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Текст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838200" y="63564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ru-RU" smtClean="0">
                <a:solidFill>
                  <a:prstClr val="black">
                    <a:tint val="75000"/>
                  </a:prstClr>
                </a:solidFill>
              </a:rPr>
              <a:t>10.02.2016</a:t>
            </a:r>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4038600" y="63564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dirty="0">
              <a:solidFill>
                <a:prstClr val="black">
                  <a:tint val="75000"/>
                </a:prstClr>
              </a:solidFill>
            </a:endParaRPr>
          </a:p>
        </p:txBody>
      </p:sp>
      <p:sp>
        <p:nvSpPr>
          <p:cNvPr id="6" name="Номер слайда 5"/>
          <p:cNvSpPr>
            <a:spLocks noGrp="1"/>
          </p:cNvSpPr>
          <p:nvPr>
            <p:ph type="sldNum" sz="quarter" idx="4"/>
          </p:nvPr>
        </p:nvSpPr>
        <p:spPr>
          <a:xfrm>
            <a:off x="8610600" y="63564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60B19C8-07B2-47AD-87EF-1E955DB3308E}"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58570393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t="-3000" b="-3000"/>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Текст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838200" y="63564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ru-RU" smtClean="0">
                <a:solidFill>
                  <a:prstClr val="black">
                    <a:tint val="75000"/>
                  </a:prstClr>
                </a:solidFill>
              </a:rPr>
              <a:t>10.02.2016</a:t>
            </a:r>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4038600" y="63564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dirty="0">
              <a:solidFill>
                <a:prstClr val="black">
                  <a:tint val="75000"/>
                </a:prstClr>
              </a:solidFill>
            </a:endParaRPr>
          </a:p>
        </p:txBody>
      </p:sp>
      <p:sp>
        <p:nvSpPr>
          <p:cNvPr id="6" name="Номер слайда 5"/>
          <p:cNvSpPr>
            <a:spLocks noGrp="1"/>
          </p:cNvSpPr>
          <p:nvPr>
            <p:ph type="sldNum" sz="quarter" idx="4"/>
          </p:nvPr>
        </p:nvSpPr>
        <p:spPr>
          <a:xfrm>
            <a:off x="8610600" y="63564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60B19C8-07B2-47AD-87EF-1E955DB3308E}"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28712497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t="-3000" b="-3000"/>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Текст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838200" y="63564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ru-RU" smtClean="0">
                <a:solidFill>
                  <a:prstClr val="black">
                    <a:tint val="75000"/>
                  </a:prstClr>
                </a:solidFill>
              </a:rPr>
              <a:t>10.02.2016</a:t>
            </a:r>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4038600" y="63564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dirty="0">
              <a:solidFill>
                <a:prstClr val="black">
                  <a:tint val="75000"/>
                </a:prstClr>
              </a:solidFill>
            </a:endParaRPr>
          </a:p>
        </p:txBody>
      </p:sp>
      <p:sp>
        <p:nvSpPr>
          <p:cNvPr id="6" name="Номер слайда 5"/>
          <p:cNvSpPr>
            <a:spLocks noGrp="1"/>
          </p:cNvSpPr>
          <p:nvPr>
            <p:ph type="sldNum" sz="quarter" idx="4"/>
          </p:nvPr>
        </p:nvSpPr>
        <p:spPr>
          <a:xfrm>
            <a:off x="8610600" y="63564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60B19C8-07B2-47AD-87EF-1E955DB3308E}"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24491418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ublic\Pictures\Sample Pictures\Рисунок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09" name="Rectangle 97"/>
          <p:cNvSpPr>
            <a:spLocks noChangeArrowheads="1"/>
          </p:cNvSpPr>
          <p:nvPr/>
        </p:nvSpPr>
        <p:spPr bwMode="auto">
          <a:xfrm>
            <a:off x="368143" y="1916836"/>
            <a:ext cx="11519065" cy="139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endParaRPr lang="ru-RU" altLang="ru-RU" sz="2267" b="1" dirty="0">
              <a:solidFill>
                <a:srgbClr val="0070C0"/>
              </a:solidFill>
              <a:latin typeface="Open Sans Condensed" charset="0"/>
              <a:ea typeface="Open Sans Condensed" charset="0"/>
              <a:cs typeface="Open Sans Condensed" charset="0"/>
            </a:endParaRPr>
          </a:p>
          <a:p>
            <a:pPr algn="ctr"/>
            <a:endParaRPr lang="ru-RU" altLang="ru-RU" sz="2267" b="1" dirty="0">
              <a:solidFill>
                <a:srgbClr val="0070C0"/>
              </a:solidFill>
              <a:latin typeface="Open Sans Condensed" charset="0"/>
              <a:ea typeface="Open Sans Condensed" charset="0"/>
              <a:cs typeface="Open Sans Condensed" charset="0"/>
            </a:endParaRPr>
          </a:p>
          <a:p>
            <a:pPr algn="ctr"/>
            <a:r>
              <a:rPr lang="ru-RU" altLang="ru-RU" sz="2267" b="1" dirty="0">
                <a:solidFill>
                  <a:srgbClr val="0070C0"/>
                </a:solidFill>
                <a:latin typeface="Open Sans Condensed" charset="0"/>
                <a:ea typeface="Open Sans Condensed" charset="0"/>
                <a:cs typeface="Open Sans Condensed" charset="0"/>
              </a:rPr>
              <a:t/>
            </a:r>
            <a:br>
              <a:rPr lang="ru-RU" altLang="ru-RU" sz="2267" b="1" dirty="0">
                <a:solidFill>
                  <a:srgbClr val="0070C0"/>
                </a:solidFill>
                <a:latin typeface="Open Sans Condensed" charset="0"/>
                <a:ea typeface="Open Sans Condensed" charset="0"/>
                <a:cs typeface="Open Sans Condensed" charset="0"/>
              </a:rPr>
            </a:br>
            <a:endParaRPr lang="ru-RU" altLang="ru-RU" sz="2267" b="1" dirty="0">
              <a:solidFill>
                <a:srgbClr val="0070C0"/>
              </a:solidFill>
              <a:latin typeface="Open Sans Condensed" charset="0"/>
              <a:ea typeface="Open Sans Condensed" charset="0"/>
              <a:cs typeface="Open Sans Condensed" charset="0"/>
            </a:endParaRPr>
          </a:p>
        </p:txBody>
      </p:sp>
      <p:sp>
        <p:nvSpPr>
          <p:cNvPr id="111" name="TextBox 3"/>
          <p:cNvSpPr txBox="1">
            <a:spLocks noChangeArrowheads="1"/>
          </p:cNvSpPr>
          <p:nvPr/>
        </p:nvSpPr>
        <p:spPr bwMode="auto">
          <a:xfrm>
            <a:off x="7472385" y="5209558"/>
            <a:ext cx="3811980" cy="9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ru-RU" sz="1867" dirty="0">
                <a:solidFill>
                  <a:srgbClr val="1C1C1C"/>
                </a:solidFill>
                <a:latin typeface="Times New Roman" panose="02020603050405020304" pitchFamily="18" charset="0"/>
                <a:cs typeface="Times New Roman" panose="02020603050405020304" pitchFamily="18" charset="0"/>
              </a:rPr>
              <a:t>Начальник Управления по надзору за аудиторской деятельностью </a:t>
            </a:r>
          </a:p>
          <a:p>
            <a:pPr eaLnBrk="1" hangingPunct="1"/>
            <a:r>
              <a:rPr lang="ru-RU" sz="1867" dirty="0">
                <a:solidFill>
                  <a:srgbClr val="1C1C1C"/>
                </a:solidFill>
                <a:latin typeface="Times New Roman" panose="02020603050405020304" pitchFamily="18" charset="0"/>
                <a:ea typeface="Open Sans Condensed Light" charset="0"/>
                <a:cs typeface="Times New Roman" panose="02020603050405020304" pitchFamily="18" charset="0"/>
              </a:rPr>
              <a:t>Муромцева Л.Х.</a:t>
            </a:r>
          </a:p>
        </p:txBody>
      </p:sp>
      <p:sp>
        <p:nvSpPr>
          <p:cNvPr id="3" name="TextBox 2"/>
          <p:cNvSpPr txBox="1"/>
          <p:nvPr/>
        </p:nvSpPr>
        <p:spPr>
          <a:xfrm>
            <a:off x="1244012" y="2223966"/>
            <a:ext cx="10419908" cy="1948226"/>
          </a:xfrm>
          <a:prstGeom prst="rect">
            <a:avLst/>
          </a:prstGeom>
          <a:noFill/>
        </p:spPr>
        <p:txBody>
          <a:bodyPr wrap="square" lIns="91440" tIns="45720" rIns="91440" bIns="45720" rtlCol="0">
            <a:spAutoFit/>
          </a:bodyPr>
          <a:lstStyle/>
          <a:p>
            <a:pPr indent="450215" algn="ctr">
              <a:lnSpc>
                <a:spcPct val="115000"/>
              </a:lnSpc>
              <a:spcAft>
                <a:spcPts val="0"/>
              </a:spcAft>
            </a:pPr>
            <a:r>
              <a:rPr lang="ru-RU" sz="2800" b="1" dirty="0">
                <a:latin typeface="Times New Roman"/>
                <a:ea typeface="Calibri"/>
                <a:cs typeface="Times New Roman"/>
              </a:rPr>
              <a:t>СОВЕРШЕНСТВОВАНИЕ МЕХАНИЗМОВ КОНТРОЛЯ ЗА ИСПОЛЬЗОВАНИЕМ СРЕДСТВ, ПРЕДОСТАВЛЯЕМЫХ ИЗ ФЕДЕРАЛЬНОГО БЮДЖЕТА</a:t>
            </a:r>
            <a:endParaRPr lang="ru-RU" sz="2000" dirty="0">
              <a:ea typeface="Calibri"/>
              <a:cs typeface="Times New Roman"/>
            </a:endParaRPr>
          </a:p>
          <a:p>
            <a:pPr algn="ctr">
              <a:defRPr/>
            </a:pPr>
            <a:endParaRPr lang="ru-RU" sz="24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p:txBody>
          <a:bodyPr/>
          <a:lstStyle/>
          <a:p>
            <a:r>
              <a:rPr lang="ru-RU" dirty="0"/>
              <a:t> </a:t>
            </a:r>
          </a:p>
        </p:txBody>
      </p:sp>
    </p:spTree>
    <p:extLst>
      <p:ext uri="{BB962C8B-B14F-4D97-AF65-F5344CB8AC3E}">
        <p14:creationId xmlns:p14="http://schemas.microsoft.com/office/powerpoint/2010/main" val="26173958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11325224" y="6099175"/>
            <a:ext cx="866775" cy="0"/>
          </a:xfrm>
          <a:prstGeom prst="line">
            <a:avLst/>
          </a:prstGeom>
          <a:ln w="28575">
            <a:solidFill>
              <a:schemeClr val="accent2">
                <a:lumMod val="75000"/>
              </a:schemeClr>
            </a:solidFill>
          </a:ln>
        </p:spPr>
        <p:style>
          <a:lnRef idx="3">
            <a:schemeClr val="accent2"/>
          </a:lnRef>
          <a:fillRef idx="0">
            <a:schemeClr val="accent2"/>
          </a:fillRef>
          <a:effectRef idx="2">
            <a:schemeClr val="accent2"/>
          </a:effectRef>
          <a:fontRef idx="minor">
            <a:schemeClr val="tx1"/>
          </a:fontRef>
        </p:style>
      </p:cxnSp>
      <p:sp>
        <p:nvSpPr>
          <p:cNvPr id="4" name="TextBox 101"/>
          <p:cNvSpPr txBox="1">
            <a:spLocks noChangeArrowheads="1"/>
          </p:cNvSpPr>
          <p:nvPr/>
        </p:nvSpPr>
        <p:spPr bwMode="auto">
          <a:xfrm>
            <a:off x="3429000" y="222419"/>
            <a:ext cx="8463628" cy="570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51" tIns="38876" rIns="77751" bIns="38876">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sz="2000">
                <a:solidFill>
                  <a:schemeClr val="tx1"/>
                </a:solidFill>
                <a:latin typeface="Calibri" pitchFamily="34" charset="0"/>
              </a:defRPr>
            </a:lvl4pPr>
            <a:lvl5pPr marL="2057400" indent="-228600" eaLnBrk="0" hangingPunct="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algn="r" defTabSz="1219170" eaLnBrk="1" fontAlgn="base" hangingPunct="1">
              <a:lnSpc>
                <a:spcPct val="100000"/>
              </a:lnSpc>
              <a:spcBef>
                <a:spcPct val="0"/>
              </a:spcBef>
              <a:spcAft>
                <a:spcPct val="0"/>
              </a:spcAft>
              <a:buFont typeface="Arial" charset="0"/>
              <a:buNone/>
            </a:pPr>
            <a:r>
              <a:rPr lang="ru-RU" sz="1600" b="1" dirty="0" smtClean="0">
                <a:solidFill>
                  <a:srgbClr val="002060"/>
                </a:solidFill>
                <a:latin typeface="Times New Roman" panose="02020603050405020304" pitchFamily="18" charset="0"/>
                <a:cs typeface="Times New Roman" panose="02020603050405020304" pitchFamily="18" charset="0"/>
              </a:rPr>
              <a:t>ОБЕСПЕЧЕНИЕ ДЕЯТЕЛЬНОСТИ КАЗНАЧЕЙСТВА ПО КОНТРОЛЮ </a:t>
            </a:r>
          </a:p>
          <a:p>
            <a:pPr algn="r" defTabSz="1219170" eaLnBrk="1" fontAlgn="base" hangingPunct="1">
              <a:lnSpc>
                <a:spcPct val="100000"/>
              </a:lnSpc>
              <a:spcBef>
                <a:spcPct val="0"/>
              </a:spcBef>
              <a:spcAft>
                <a:spcPct val="0"/>
              </a:spcAft>
              <a:buFont typeface="Arial" charset="0"/>
              <a:buNone/>
            </a:pPr>
            <a:r>
              <a:rPr lang="ru-RU" sz="1600" b="1" dirty="0" smtClean="0">
                <a:solidFill>
                  <a:srgbClr val="002060"/>
                </a:solidFill>
                <a:latin typeface="Times New Roman" panose="02020603050405020304" pitchFamily="18" charset="0"/>
                <a:cs typeface="Times New Roman" panose="02020603050405020304" pitchFamily="18" charset="0"/>
              </a:rPr>
              <a:t>В СФЕРЕ БУХГАЛТЕРСКОГО И УПРАВЛЕНЧЕСКОГО УЧЕТА</a:t>
            </a:r>
            <a:endParaRPr lang="ru-RU" sz="1600" b="1" dirty="0">
              <a:solidFill>
                <a:srgbClr val="002060"/>
              </a:solidFill>
              <a:latin typeface="Times New Roman" panose="02020603050405020304" pitchFamily="18" charset="0"/>
              <a:cs typeface="Times New Roman" panose="02020603050405020304" pitchFamily="18" charset="0"/>
            </a:endParaRPr>
          </a:p>
        </p:txBody>
      </p:sp>
      <p:sp>
        <p:nvSpPr>
          <p:cNvPr id="45" name="Прямоугольник 44">
            <a:extLst>
              <a:ext uri="{FF2B5EF4-FFF2-40B4-BE49-F238E27FC236}">
                <a16:creationId xmlns:a16="http://schemas.microsoft.com/office/drawing/2014/main" xmlns="" id="{893C342D-F3AD-489B-ABC6-B603DC735B0A}"/>
              </a:ext>
            </a:extLst>
          </p:cNvPr>
          <p:cNvSpPr/>
          <p:nvPr/>
        </p:nvSpPr>
        <p:spPr bwMode="auto">
          <a:xfrm>
            <a:off x="348982" y="5156738"/>
            <a:ext cx="11461337" cy="1575427"/>
          </a:xfrm>
          <a:prstGeom prst="rect">
            <a:avLst/>
          </a:prstGeom>
          <a:solidFill>
            <a:srgbClr val="E6E6E6">
              <a:alpha val="88000"/>
            </a:srgbClr>
          </a:solidFill>
          <a:ln>
            <a:solidFill>
              <a:schemeClr val="bg1">
                <a:lumMod val="85000"/>
              </a:schemeClr>
            </a:solidFill>
          </a:ln>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51" tIns="38876" rIns="77751" bIns="38876" anchor="ctr"/>
          <a:lstStyle/>
          <a:p>
            <a:pPr marL="228600" indent="-228600" algn="just">
              <a:buFontTx/>
              <a:buAutoNum type="arabicPeriod"/>
            </a:pPr>
            <a:r>
              <a:rPr lang="ru-RU" sz="1400" dirty="0" smtClean="0">
                <a:solidFill>
                  <a:prstClr val="black"/>
                </a:solidFill>
                <a:latin typeface="Times New Roman" panose="02020603050405020304" pitchFamily="18" charset="0"/>
                <a:cs typeface="Times New Roman" panose="02020603050405020304" pitchFamily="18" charset="0"/>
              </a:rPr>
              <a:t>Разработана и подготовлена к внедрению Методика осуществления контроля организации раздельного учета при использовании средств Федерального бюджета</a:t>
            </a:r>
          </a:p>
          <a:p>
            <a:pPr marL="228600" indent="-228600" algn="just">
              <a:buFontTx/>
              <a:buAutoNum type="arabicPeriod"/>
            </a:pPr>
            <a:r>
              <a:rPr lang="ru-RU" sz="1400" dirty="0" smtClean="0">
                <a:solidFill>
                  <a:prstClr val="black"/>
                </a:solidFill>
                <a:latin typeface="Times New Roman" panose="02020603050405020304" pitchFamily="18" charset="0"/>
                <a:cs typeface="Times New Roman" panose="02020603050405020304" pitchFamily="18" charset="0"/>
              </a:rPr>
              <a:t>Разработана и подготовлена  к внедрению Методика осуществления контроля за формированием себестоимости</a:t>
            </a:r>
          </a:p>
          <a:p>
            <a:pPr marL="228600" indent="-228600" algn="just">
              <a:buFontTx/>
              <a:buAutoNum type="arabicPeriod"/>
            </a:pPr>
            <a:r>
              <a:rPr lang="ru-RU" sz="1400" dirty="0" smtClean="0">
                <a:solidFill>
                  <a:prstClr val="black"/>
                </a:solidFill>
                <a:latin typeface="Times New Roman" panose="02020603050405020304" pitchFamily="18" charset="0"/>
                <a:cs typeface="Times New Roman" panose="02020603050405020304" pitchFamily="18" charset="0"/>
              </a:rPr>
              <a:t>Проведена апробация (в ходе контрольного мероприятия) Методики осуществления контроля за формированием себестоимости и Методики осуществления контроля организации раздельного учета при использовании средств Федерального бюджета</a:t>
            </a:r>
          </a:p>
          <a:p>
            <a:pPr marL="228600" indent="-228600" algn="just">
              <a:buFontTx/>
              <a:buAutoNum type="arabicPeriod"/>
            </a:pPr>
            <a:r>
              <a:rPr lang="ru-RU" sz="1400" dirty="0" smtClean="0">
                <a:solidFill>
                  <a:prstClr val="black"/>
                </a:solidFill>
                <a:latin typeface="Times New Roman" panose="02020603050405020304" pitchFamily="18" charset="0"/>
                <a:cs typeface="Times New Roman" panose="02020603050405020304" pitchFamily="18" charset="0"/>
              </a:rPr>
              <a:t>Подготовлены предложения по разработке (внесению изменений) нормативных правовых актов, регулирующих вопросы контроля в сфере бухгалтерского и управленческого учета </a:t>
            </a:r>
            <a:endParaRPr lang="ru-RU" sz="1400" dirty="0">
              <a:solidFill>
                <a:prstClr val="black"/>
              </a:solidFill>
              <a:latin typeface="Times New Roman" panose="02020603050405020304" pitchFamily="18" charset="0"/>
              <a:cs typeface="Times New Roman" panose="02020603050405020304" pitchFamily="18" charset="0"/>
            </a:endParaRPr>
          </a:p>
        </p:txBody>
      </p:sp>
      <p:sp>
        <p:nvSpPr>
          <p:cNvPr id="46" name="TextBox 45"/>
          <p:cNvSpPr txBox="1"/>
          <p:nvPr/>
        </p:nvSpPr>
        <p:spPr>
          <a:xfrm>
            <a:off x="348983" y="4461141"/>
            <a:ext cx="11461336" cy="584775"/>
          </a:xfrm>
          <a:prstGeom prst="rect">
            <a:avLst/>
          </a:prstGeom>
          <a:solidFill>
            <a:srgbClr val="8497B0"/>
          </a:solidFill>
          <a:effectLst>
            <a:outerShdw blurRad="50800" dist="50800" dir="5400000" sx="1000" sy="1000" algn="ctr" rotWithShape="0">
              <a:srgbClr val="000000"/>
            </a:outerShdw>
          </a:effectLst>
          <a:scene3d>
            <a:camera prst="orthographicFront"/>
            <a:lightRig rig="threePt" dir="t"/>
          </a:scene3d>
          <a:sp3d>
            <a:bevelT/>
            <a:bevelB/>
          </a:sp3d>
        </p:spPr>
        <p:txBody>
          <a:bodyPr wrap="square" rtlCol="0">
            <a:spAutoFit/>
          </a:bodyPr>
          <a:lstStyle/>
          <a:p>
            <a:pPr algn="ctr"/>
            <a:r>
              <a:rPr lang="ru-RU" sz="1600" b="1" dirty="0" smtClean="0">
                <a:solidFill>
                  <a:prstClr val="white"/>
                </a:solidFill>
                <a:latin typeface="Times New Roman" panose="02020603050405020304" pitchFamily="18" charset="0"/>
                <a:cs typeface="Times New Roman" panose="02020603050405020304" pitchFamily="18" charset="0"/>
              </a:rPr>
              <a:t>Пункт 31. Обеспечение деятельности Федерального казначейства по контролю в сфере </a:t>
            </a:r>
          </a:p>
          <a:p>
            <a:pPr algn="ctr"/>
            <a:r>
              <a:rPr lang="ru-RU" sz="1600" b="1" dirty="0" smtClean="0">
                <a:solidFill>
                  <a:prstClr val="white"/>
                </a:solidFill>
                <a:latin typeface="Times New Roman" panose="02020603050405020304" pitchFamily="18" charset="0"/>
                <a:cs typeface="Times New Roman" panose="02020603050405020304" pitchFamily="18" charset="0"/>
              </a:rPr>
              <a:t>бухгалтерского и управленческого учета</a:t>
            </a:r>
            <a:endParaRPr lang="ru-RU" sz="1600" b="1" dirty="0">
              <a:solidFill>
                <a:prstClr val="white"/>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893" t="15798" r="4485" b="50116"/>
          <a:stretch/>
        </p:blipFill>
        <p:spPr bwMode="auto">
          <a:xfrm rot="60000">
            <a:off x="194543" y="1016132"/>
            <a:ext cx="11770215" cy="249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8453" t="55683" r="3252" b="38852"/>
          <a:stretch/>
        </p:blipFill>
        <p:spPr bwMode="auto">
          <a:xfrm>
            <a:off x="173708" y="3830223"/>
            <a:ext cx="11718920" cy="407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8470" t="39982" r="3244" b="55646"/>
          <a:stretch/>
        </p:blipFill>
        <p:spPr bwMode="auto">
          <a:xfrm>
            <a:off x="173707" y="3447026"/>
            <a:ext cx="11718921" cy="326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Номер слайда 1"/>
          <p:cNvSpPr>
            <a:spLocks noGrp="1"/>
          </p:cNvSpPr>
          <p:nvPr>
            <p:ph type="sldNum" sz="quarter" idx="12"/>
          </p:nvPr>
        </p:nvSpPr>
        <p:spPr>
          <a:xfrm>
            <a:off x="9315450" y="6356450"/>
            <a:ext cx="2743200" cy="365125"/>
          </a:xfrm>
        </p:spPr>
        <p:txBody>
          <a:bodyPr/>
          <a:lstStyle/>
          <a:p>
            <a:pPr>
              <a:defRPr/>
            </a:pPr>
            <a:fld id="{7AE3F632-3016-4CCE-ADE3-EFDB7D461A0D}" type="slidenum">
              <a:rPr lang="ru-RU" b="1" smtClean="0">
                <a:solidFill>
                  <a:schemeClr val="tx1"/>
                </a:solidFill>
                <a:latin typeface="Times New Roman" panose="02020603050405020304" pitchFamily="18" charset="0"/>
                <a:cs typeface="Times New Roman" panose="02020603050405020304" pitchFamily="18" charset="0"/>
              </a:rPr>
              <a:pPr>
                <a:defRPr/>
              </a:pPr>
              <a:t>2</a:t>
            </a:fld>
            <a:endParaRPr lang="ru-RU"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9049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01"/>
          <p:cNvSpPr txBox="1">
            <a:spLocks noChangeArrowheads="1"/>
          </p:cNvSpPr>
          <p:nvPr/>
        </p:nvSpPr>
        <p:spPr bwMode="auto">
          <a:xfrm>
            <a:off x="4310718" y="345130"/>
            <a:ext cx="7487241" cy="632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40" tIns="38871" rIns="77740" bIns="38871">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defTabSz="914377" fontAlgn="base">
              <a:spcBef>
                <a:spcPct val="0"/>
              </a:spcBef>
              <a:spcAft>
                <a:spcPct val="0"/>
              </a:spcAft>
            </a:pPr>
            <a:r>
              <a:rPr lang="ru-RU" b="1" dirty="0" smtClean="0">
                <a:solidFill>
                  <a:srgbClr val="002060"/>
                </a:solidFill>
                <a:latin typeface="Times New Roman" panose="02020603050405020304" pitchFamily="18" charset="0"/>
                <a:cs typeface="Times New Roman" panose="02020603050405020304" pitchFamily="18" charset="0"/>
              </a:rPr>
              <a:t>КАЗНАЧЕЙСКОЕ СОПРОВОЖДЕНИЕ СРЕДСТВ С ПРИМЕНЕНИЕМ ИНСТРУМЕНТА РАСХОДНОЙ ДЕКЛАРАЦИИ</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36623" y="1305126"/>
            <a:ext cx="11461336" cy="523220"/>
          </a:xfrm>
          <a:prstGeom prst="rect">
            <a:avLst/>
          </a:prstGeom>
          <a:solidFill>
            <a:srgbClr val="8497B0"/>
          </a:solidFill>
          <a:effectLst>
            <a:outerShdw blurRad="50800" dist="50800" dir="5400000" sx="1000" sy="1000" algn="ctr" rotWithShape="0">
              <a:srgbClr val="000000"/>
            </a:outerShdw>
          </a:effectLst>
          <a:scene3d>
            <a:camera prst="orthographicFront"/>
            <a:lightRig rig="threePt" dir="t"/>
          </a:scene3d>
          <a:sp3d>
            <a:bevelT/>
            <a:bevelB/>
          </a:sp3d>
        </p:spPr>
        <p:txBody>
          <a:bodyPr wrap="square" rtlCol="0">
            <a:spAutoFit/>
          </a:bodyPr>
          <a:lstStyle/>
          <a:p>
            <a:pPr algn="ctr"/>
            <a:r>
              <a:rPr lang="ru-RU" sz="1400" b="1" dirty="0" smtClean="0">
                <a:solidFill>
                  <a:schemeClr val="bg1"/>
                </a:solidFill>
                <a:latin typeface="Times New Roman" panose="02020603050405020304" pitchFamily="18" charset="0"/>
                <a:cs typeface="Times New Roman" panose="02020603050405020304" pitchFamily="18" charset="0"/>
              </a:rPr>
              <a:t>Распоряжение </a:t>
            </a:r>
            <a:r>
              <a:rPr lang="ru-RU" sz="1400" b="1" dirty="0">
                <a:solidFill>
                  <a:schemeClr val="bg1"/>
                </a:solidFill>
                <a:latin typeface="Times New Roman" panose="02020603050405020304" pitchFamily="18" charset="0"/>
                <a:cs typeface="Times New Roman" panose="02020603050405020304" pitchFamily="18" charset="0"/>
              </a:rPr>
              <a:t>Правительства РФ от 14 июля 2017 г. № 1502-р «О казначейском сопровождении средств, получаемых на основании отдельных государственных контрактов, договоров (соглашений), а также контрактов (договоров), заключаемых в рамках их исполнения»</a:t>
            </a:r>
            <a:endParaRPr lang="ru-RU" sz="1400" b="1" dirty="0" smtClean="0">
              <a:solidFill>
                <a:schemeClr val="bg1"/>
              </a:solidFill>
              <a:latin typeface="Times New Roman" panose="02020603050405020304" pitchFamily="18" charset="0"/>
              <a:cs typeface="Times New Roman" panose="02020603050405020304" pitchFamily="18" charset="0"/>
            </a:endParaRPr>
          </a:p>
        </p:txBody>
      </p:sp>
      <p:sp>
        <p:nvSpPr>
          <p:cNvPr id="8" name="Стрелка вниз 7"/>
          <p:cNvSpPr/>
          <p:nvPr/>
        </p:nvSpPr>
        <p:spPr>
          <a:xfrm>
            <a:off x="4799562" y="1828346"/>
            <a:ext cx="2367196" cy="425513"/>
          </a:xfrm>
          <a:prstGeom prst="downArrow">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11" name="Таблица 10"/>
          <p:cNvGraphicFramePr>
            <a:graphicFrameLocks noGrp="1"/>
          </p:cNvGraphicFramePr>
          <p:nvPr>
            <p:extLst>
              <p:ext uri="{D42A27DB-BD31-4B8C-83A1-F6EECF244321}">
                <p14:modId xmlns:p14="http://schemas.microsoft.com/office/powerpoint/2010/main" val="1605118119"/>
              </p:ext>
            </p:extLst>
          </p:nvPr>
        </p:nvGraphicFramePr>
        <p:xfrm>
          <a:off x="280530" y="2330704"/>
          <a:ext cx="11573522" cy="3968634"/>
        </p:xfrm>
        <a:graphic>
          <a:graphicData uri="http://schemas.openxmlformats.org/drawingml/2006/table">
            <a:tbl>
              <a:tblPr>
                <a:tableStyleId>{5C22544A-7EE6-4342-B048-85BDC9FD1C3A}</a:tableStyleId>
              </a:tblPr>
              <a:tblGrid>
                <a:gridCol w="11573522"/>
              </a:tblGrid>
              <a:tr h="211943">
                <a:tc>
                  <a:txBody>
                    <a:bodyPr/>
                    <a:lstStyle/>
                    <a:p>
                      <a:pPr algn="ctr" fontAlgn="ctr"/>
                      <a:r>
                        <a:rPr lang="ru-RU" sz="1400" b="1" u="none" strike="noStrike" dirty="0" smtClean="0">
                          <a:solidFill>
                            <a:schemeClr val="bg1"/>
                          </a:solidFill>
                          <a:effectLst/>
                          <a:latin typeface="Times New Roman" panose="02020603050405020304" pitchFamily="18" charset="0"/>
                          <a:cs typeface="Times New Roman" panose="02020603050405020304" pitchFamily="18" charset="0"/>
                        </a:rPr>
                        <a:t>Объекты проверки с применением инструмента Расходной декларации</a:t>
                      </a:r>
                      <a:endParaRPr lang="ru-RU"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846" marR="6846" marT="6846" marB="0" anchor="ctr">
                    <a:solidFill>
                      <a:srgbClr val="8497B0"/>
                    </a:solidFill>
                  </a:tcPr>
                </a:tc>
              </a:tr>
              <a:tr h="763934">
                <a:tc>
                  <a:txBody>
                    <a:bodyPr/>
                    <a:lstStyle/>
                    <a:p>
                      <a:pPr marL="171450" marR="0" indent="-171450" algn="just" defTabSz="914400" rtl="0" eaLnBrk="1" fontAlgn="t" latinLnBrk="0" hangingPunct="1">
                        <a:lnSpc>
                          <a:spcPct val="100000"/>
                        </a:lnSpc>
                        <a:spcBef>
                          <a:spcPts val="0"/>
                        </a:spcBef>
                        <a:spcAft>
                          <a:spcPts val="0"/>
                        </a:spcAft>
                        <a:buClrTx/>
                        <a:buSzTx/>
                        <a:buFont typeface="Wingdings" panose="05000000000000000000" pitchFamily="2" charset="2"/>
                        <a:buChar char="Ø"/>
                        <a:tabLst/>
                        <a:defRPr/>
                      </a:pPr>
                      <a:r>
                        <a:rPr lang="ru-RU" sz="1400" b="0" i="0" u="none" strike="noStrike" dirty="0" smtClean="0">
                          <a:solidFill>
                            <a:srgbClr val="000000"/>
                          </a:solidFill>
                          <a:effectLst/>
                          <a:latin typeface="Times New Roman"/>
                        </a:rPr>
                        <a:t>Средства, получаемые юридическими лицами по государственным контрактам на выполнение работ по объекту «Строительство и реконструкция автомобильной дороги М-7 «Волга» от Москвы через Владимир, Нижний Новгород, Казань до Уфы. Строительство транспортной развязки на км 27 автомобильной дороги М-7 «Волга» Москва - Владимир - Нижний Новгород - Казань - Уфа, Московская область»</a:t>
                      </a:r>
                    </a:p>
                  </a:txBody>
                  <a:tcPr marL="9525" marR="9525" marT="9525" marB="0">
                    <a:solidFill>
                      <a:schemeClr val="accent3">
                        <a:lumMod val="20000"/>
                        <a:lumOff val="80000"/>
                      </a:schemeClr>
                    </a:solidFill>
                  </a:tcPr>
                </a:tc>
              </a:tr>
              <a:tr h="610246">
                <a:tc>
                  <a:txBody>
                    <a:bodyPr/>
                    <a:lstStyle/>
                    <a:p>
                      <a:pPr marL="171450" marR="0" indent="-171450" algn="just" defTabSz="914400" rtl="0" eaLnBrk="1" fontAlgn="t" latinLnBrk="0" hangingPunct="1">
                        <a:lnSpc>
                          <a:spcPct val="100000"/>
                        </a:lnSpc>
                        <a:spcBef>
                          <a:spcPts val="0"/>
                        </a:spcBef>
                        <a:spcAft>
                          <a:spcPts val="0"/>
                        </a:spcAft>
                        <a:buClrTx/>
                        <a:buSzTx/>
                        <a:buFont typeface="Wingdings" panose="05000000000000000000" pitchFamily="2" charset="2"/>
                        <a:buChar char="Ø"/>
                        <a:tabLst/>
                        <a:defRPr/>
                      </a:pPr>
                      <a:r>
                        <a:rPr lang="ru-RU" sz="1400" b="0" i="0" u="none" strike="noStrike" dirty="0" smtClean="0">
                          <a:solidFill>
                            <a:srgbClr val="000000"/>
                          </a:solidFill>
                          <a:effectLst/>
                          <a:latin typeface="Times New Roman"/>
                        </a:rPr>
                        <a:t>Средства, предоставленные из федерального бюджета в форме субсидий бюджету Красноярского края на основании договора (соглашения) в целях </a:t>
                      </a:r>
                      <a:r>
                        <a:rPr lang="ru-RU" sz="1400" b="0" i="0" u="none" strike="noStrike" dirty="0" err="1" smtClean="0">
                          <a:solidFill>
                            <a:srgbClr val="000000"/>
                          </a:solidFill>
                          <a:effectLst/>
                          <a:latin typeface="Times New Roman"/>
                        </a:rPr>
                        <a:t>софинансирования</a:t>
                      </a:r>
                      <a:r>
                        <a:rPr lang="ru-RU" sz="1400" b="0" i="0" u="none" strike="noStrike" dirty="0" smtClean="0">
                          <a:solidFill>
                            <a:srgbClr val="000000"/>
                          </a:solidFill>
                          <a:effectLst/>
                          <a:latin typeface="Times New Roman"/>
                        </a:rPr>
                        <a:t> расходных обязательств субъекта Российской Федерации, связанных с реконструкцией Красноярского государственного бюджетного учреждения здравоохранения «Краевая клиническая больница»</a:t>
                      </a:r>
                      <a:endParaRPr lang="ru-RU" sz="1400" b="0" i="0" u="none" strike="noStrike" dirty="0">
                        <a:solidFill>
                          <a:srgbClr val="000000"/>
                        </a:solidFill>
                        <a:effectLst/>
                        <a:latin typeface="Times New Roman"/>
                      </a:endParaRPr>
                    </a:p>
                  </a:txBody>
                  <a:tcPr marL="9525" marR="9525" marT="9525" marB="0">
                    <a:solidFill>
                      <a:schemeClr val="accent3">
                        <a:lumMod val="20000"/>
                        <a:lumOff val="80000"/>
                      </a:schemeClr>
                    </a:solidFill>
                  </a:tcPr>
                </a:tc>
              </a:tr>
              <a:tr h="608959">
                <a:tc>
                  <a:txBody>
                    <a:bodyPr/>
                    <a:lstStyle/>
                    <a:p>
                      <a:pPr marL="171450" marR="0" indent="-171450" algn="just" defTabSz="914400" rtl="0" eaLnBrk="1" fontAlgn="t" latinLnBrk="0" hangingPunct="1">
                        <a:lnSpc>
                          <a:spcPct val="100000"/>
                        </a:lnSpc>
                        <a:spcBef>
                          <a:spcPts val="0"/>
                        </a:spcBef>
                        <a:spcAft>
                          <a:spcPts val="0"/>
                        </a:spcAft>
                        <a:buClrTx/>
                        <a:buSzTx/>
                        <a:buFont typeface="Wingdings" panose="05000000000000000000" pitchFamily="2" charset="2"/>
                        <a:buChar char="Ø"/>
                        <a:tabLst/>
                        <a:defRPr/>
                      </a:pPr>
                      <a:r>
                        <a:rPr lang="ru-RU" sz="1400" b="0" i="0" u="none" strike="noStrike" dirty="0" smtClean="0">
                          <a:solidFill>
                            <a:srgbClr val="000000"/>
                          </a:solidFill>
                          <a:effectLst/>
                          <a:latin typeface="Times New Roman"/>
                        </a:rPr>
                        <a:t>Средства, предоставленные из федерального бюджета в форме взноса в уставный капитал акционерного общества «Российская корпорация ракетно-космического приборостроения и информационных систем», г. Москва, по договору (соглашению) о предоставлении взноса</a:t>
                      </a:r>
                      <a:endParaRPr lang="ru-RU" sz="1400" b="0" i="0" u="none" strike="noStrike" dirty="0">
                        <a:solidFill>
                          <a:srgbClr val="000000"/>
                        </a:solidFill>
                        <a:effectLst/>
                        <a:latin typeface="Times New Roman"/>
                      </a:endParaRPr>
                    </a:p>
                  </a:txBody>
                  <a:tcPr marL="9525" marR="9525" marT="9525" marB="0">
                    <a:solidFill>
                      <a:schemeClr val="accent3">
                        <a:lumMod val="20000"/>
                        <a:lumOff val="80000"/>
                      </a:schemeClr>
                    </a:solidFill>
                  </a:tcPr>
                </a:tc>
              </a:tr>
              <a:tr h="162829">
                <a:tc>
                  <a:txBody>
                    <a:bodyPr/>
                    <a:lstStyle/>
                    <a:p>
                      <a:pPr marL="171450" marR="0" indent="-171450" algn="just" defTabSz="914400" rtl="0" eaLnBrk="1" fontAlgn="t" latinLnBrk="0" hangingPunct="1">
                        <a:lnSpc>
                          <a:spcPct val="100000"/>
                        </a:lnSpc>
                        <a:spcBef>
                          <a:spcPts val="0"/>
                        </a:spcBef>
                        <a:spcAft>
                          <a:spcPts val="0"/>
                        </a:spcAft>
                        <a:buClrTx/>
                        <a:buSzTx/>
                        <a:buFont typeface="Wingdings" panose="05000000000000000000" pitchFamily="2" charset="2"/>
                        <a:buChar char="Ø"/>
                        <a:tabLst/>
                        <a:defRPr/>
                      </a:pPr>
                      <a:r>
                        <a:rPr lang="ru-RU" sz="1400" b="0" i="0" u="none" strike="noStrike" kern="1200" dirty="0" smtClean="0">
                          <a:solidFill>
                            <a:srgbClr val="000000"/>
                          </a:solidFill>
                          <a:effectLst/>
                          <a:latin typeface="Times New Roman"/>
                          <a:ea typeface="+mn-ea"/>
                          <a:cs typeface="+mn-cs"/>
                        </a:rPr>
                        <a:t>Средства, получаемые юридическими лицами по договору (соглашению) о предоставлении субсидий из федерального бюджета для реализации мероприятий на территории Республики Крым, связанных с обеспечением каналами связи Республики Крым с использованием существующей (строящейся) электросетевой инфраструктуры</a:t>
                      </a:r>
                      <a:endParaRPr lang="ru-RU" sz="1400" b="0" i="0" u="none" strike="noStrike" kern="1200" dirty="0">
                        <a:solidFill>
                          <a:srgbClr val="000000"/>
                        </a:solidFill>
                        <a:effectLst/>
                        <a:latin typeface="Times New Roman"/>
                        <a:ea typeface="+mn-ea"/>
                        <a:cs typeface="+mn-cs"/>
                      </a:endParaRPr>
                    </a:p>
                  </a:txBody>
                  <a:tcPr marL="9525" marR="9525" marT="9525" marB="0">
                    <a:solidFill>
                      <a:schemeClr val="accent3">
                        <a:lumMod val="20000"/>
                        <a:lumOff val="80000"/>
                      </a:schemeClr>
                    </a:solidFill>
                  </a:tcPr>
                </a:tc>
              </a:tr>
              <a:tr h="164757">
                <a:tc>
                  <a:txBody>
                    <a:bodyPr/>
                    <a:lstStyle/>
                    <a:p>
                      <a:pPr marL="171450" marR="0" indent="-171450" algn="just" defTabSz="914400" rtl="0" eaLnBrk="1" fontAlgn="t" latinLnBrk="0" hangingPunct="1">
                        <a:lnSpc>
                          <a:spcPct val="100000"/>
                        </a:lnSpc>
                        <a:spcBef>
                          <a:spcPts val="0"/>
                        </a:spcBef>
                        <a:spcAft>
                          <a:spcPts val="0"/>
                        </a:spcAft>
                        <a:buClrTx/>
                        <a:buSzTx/>
                        <a:buFont typeface="Wingdings" panose="05000000000000000000" pitchFamily="2" charset="2"/>
                        <a:buChar char="Ø"/>
                        <a:tabLst/>
                        <a:defRPr/>
                      </a:pPr>
                      <a:r>
                        <a:rPr lang="ru-RU" sz="1400" b="0" i="0" u="none" strike="noStrike" dirty="0" smtClean="0">
                          <a:solidFill>
                            <a:srgbClr val="000000"/>
                          </a:solidFill>
                          <a:effectLst/>
                          <a:latin typeface="Times New Roman"/>
                        </a:rPr>
                        <a:t>Средства, получаемые юридическими лицами, крестьянскими (фермерскими) хозяйствами, индивидуальными предпринимателями по договору (соглашению) о предоставлении субсидий из бюджетов субъектов Российской Федерации, в целях </a:t>
                      </a:r>
                      <a:r>
                        <a:rPr lang="ru-RU" sz="1400" b="0" i="0" u="none" strike="noStrike" dirty="0" err="1" smtClean="0">
                          <a:solidFill>
                            <a:srgbClr val="000000"/>
                          </a:solidFill>
                          <a:effectLst/>
                          <a:latin typeface="Times New Roman"/>
                        </a:rPr>
                        <a:t>софинансирования</a:t>
                      </a:r>
                      <a:r>
                        <a:rPr lang="ru-RU" sz="1400" b="0" i="0" u="none" strike="noStrike" dirty="0" smtClean="0">
                          <a:solidFill>
                            <a:srgbClr val="000000"/>
                          </a:solidFill>
                          <a:effectLst/>
                          <a:latin typeface="Times New Roman"/>
                        </a:rPr>
                        <a:t> расходных обязательств которых предоставляются субсидии из федерального бюджета на содействие достижению целевых показателей региональных программ развития агропромышленного комплекса (в Республике Башкортостан, Республике Крым, Республике Татарстан, Чувашской Республике, Алтайском крае, Краснодарском крае, Ставропольском крае, Белгородской области, Воронежской области)</a:t>
                      </a:r>
                      <a:endParaRPr lang="ru-RU" sz="1400" b="0" i="0" u="none" strike="noStrike" dirty="0">
                        <a:solidFill>
                          <a:srgbClr val="000000"/>
                        </a:solidFill>
                        <a:effectLst/>
                        <a:latin typeface="Times New Roman"/>
                      </a:endParaRPr>
                    </a:p>
                  </a:txBody>
                  <a:tcPr marL="9525" marR="9525" marT="9525" marB="0">
                    <a:solidFill>
                      <a:schemeClr val="accent3">
                        <a:lumMod val="20000"/>
                        <a:lumOff val="80000"/>
                      </a:schemeClr>
                    </a:solidFill>
                  </a:tcPr>
                </a:tc>
              </a:tr>
            </a:tbl>
          </a:graphicData>
        </a:graphic>
      </p:graphicFrame>
      <p:sp>
        <p:nvSpPr>
          <p:cNvPr id="10" name="Номер слайда 1"/>
          <p:cNvSpPr>
            <a:spLocks noGrp="1"/>
          </p:cNvSpPr>
          <p:nvPr>
            <p:ph type="sldNum" sz="quarter" idx="12"/>
          </p:nvPr>
        </p:nvSpPr>
        <p:spPr>
          <a:xfrm>
            <a:off x="9315450" y="6356450"/>
            <a:ext cx="2743200" cy="365125"/>
          </a:xfrm>
        </p:spPr>
        <p:txBody>
          <a:bodyPr/>
          <a:lstStyle/>
          <a:p>
            <a:pPr>
              <a:defRPr/>
            </a:pPr>
            <a:fld id="{7AE3F632-3016-4CCE-ADE3-EFDB7D461A0D}" type="slidenum">
              <a:rPr lang="ru-RU" b="1" smtClean="0">
                <a:solidFill>
                  <a:schemeClr val="tx1"/>
                </a:solidFill>
                <a:latin typeface="Times New Roman" panose="02020603050405020304" pitchFamily="18" charset="0"/>
                <a:cs typeface="Times New Roman" panose="02020603050405020304" pitchFamily="18" charset="0"/>
              </a:rPr>
              <a:pPr>
                <a:defRPr/>
              </a:pPr>
              <a:t>3</a:t>
            </a:fld>
            <a:endParaRPr lang="ru-RU"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59386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01"/>
          <p:cNvSpPr txBox="1">
            <a:spLocks noChangeArrowheads="1"/>
          </p:cNvSpPr>
          <p:nvPr/>
        </p:nvSpPr>
        <p:spPr bwMode="auto">
          <a:xfrm>
            <a:off x="4310718" y="345130"/>
            <a:ext cx="7487241" cy="632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40" tIns="38871" rIns="77740" bIns="38871">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defTabSz="914377" fontAlgn="base">
              <a:spcBef>
                <a:spcPct val="0"/>
              </a:spcBef>
              <a:spcAft>
                <a:spcPct val="0"/>
              </a:spcAft>
            </a:pPr>
            <a:r>
              <a:rPr lang="ru-RU" b="1" dirty="0" smtClean="0">
                <a:solidFill>
                  <a:srgbClr val="002060"/>
                </a:solidFill>
                <a:latin typeface="Times New Roman" panose="02020603050405020304" pitchFamily="18" charset="0"/>
                <a:cs typeface="Times New Roman" panose="02020603050405020304" pitchFamily="18" charset="0"/>
              </a:rPr>
              <a:t>КАЗНАЧЕЙСКОЕ СОПРОВОЖДЕНИЕ СРЕДСТВ С ПРИМЕНЕНИЕМ ИНСТРУМЕНТА РАСХОДНОЙ ДЕКЛАРАЦИИ</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36623" y="1305126"/>
            <a:ext cx="11461336" cy="523220"/>
          </a:xfrm>
          <a:prstGeom prst="rect">
            <a:avLst/>
          </a:prstGeom>
          <a:solidFill>
            <a:srgbClr val="8497B0"/>
          </a:solidFill>
          <a:effectLst>
            <a:outerShdw blurRad="50800" dist="50800" dir="5400000" sx="1000" sy="1000" algn="ctr" rotWithShape="0">
              <a:srgbClr val="000000"/>
            </a:outerShdw>
          </a:effectLst>
          <a:scene3d>
            <a:camera prst="orthographicFront"/>
            <a:lightRig rig="threePt" dir="t"/>
          </a:scene3d>
          <a:sp3d>
            <a:bevelT/>
            <a:bevelB/>
          </a:sp3d>
        </p:spPr>
        <p:txBody>
          <a:bodyPr wrap="square" rtlCol="0">
            <a:spAutoFit/>
          </a:bodyPr>
          <a:lstStyle/>
          <a:p>
            <a:pPr algn="ctr"/>
            <a:r>
              <a:rPr lang="ru-RU" sz="1400" b="1" dirty="0" smtClean="0">
                <a:solidFill>
                  <a:schemeClr val="bg1"/>
                </a:solidFill>
                <a:latin typeface="Times New Roman" panose="02020603050405020304" pitchFamily="18" charset="0"/>
                <a:cs typeface="Times New Roman" panose="02020603050405020304" pitchFamily="18" charset="0"/>
              </a:rPr>
              <a:t>Распоряжение </a:t>
            </a:r>
            <a:r>
              <a:rPr lang="ru-RU" sz="1400" b="1" dirty="0">
                <a:solidFill>
                  <a:schemeClr val="bg1"/>
                </a:solidFill>
                <a:latin typeface="Times New Roman" panose="02020603050405020304" pitchFamily="18" charset="0"/>
                <a:cs typeface="Times New Roman" panose="02020603050405020304" pitchFamily="18" charset="0"/>
              </a:rPr>
              <a:t>Правительства РФ от 14 июля 2017 г. № 1502-р «О казначейском сопровождении средств, получаемых на основании отдельных государственных контрактов, договоров (соглашений), а также контрактов (договоров), заключаемых в рамках их исполнения»</a:t>
            </a:r>
            <a:endParaRPr lang="ru-RU" sz="1400" b="1" dirty="0" smtClean="0">
              <a:solidFill>
                <a:schemeClr val="bg1"/>
              </a:solidFill>
              <a:latin typeface="Times New Roman" panose="02020603050405020304" pitchFamily="18" charset="0"/>
              <a:cs typeface="Times New Roman" panose="02020603050405020304" pitchFamily="18" charset="0"/>
            </a:endParaRPr>
          </a:p>
        </p:txBody>
      </p:sp>
      <p:sp>
        <p:nvSpPr>
          <p:cNvPr id="8" name="Стрелка вниз 7"/>
          <p:cNvSpPr/>
          <p:nvPr/>
        </p:nvSpPr>
        <p:spPr>
          <a:xfrm>
            <a:off x="4799562" y="1828346"/>
            <a:ext cx="2367196" cy="552904"/>
          </a:xfrm>
          <a:prstGeom prst="downArrow">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bwMode="auto">
          <a:xfrm>
            <a:off x="238125" y="2783425"/>
            <a:ext cx="1574319" cy="3045873"/>
          </a:xfrm>
          <a:prstGeom prst="rect">
            <a:avLst/>
          </a:prstGeom>
          <a:gradFill>
            <a:gsLst>
              <a:gs pos="0">
                <a:schemeClr val="tx2">
                  <a:lumMod val="20000"/>
                  <a:lumOff val="80000"/>
                </a:schemeClr>
              </a:gs>
              <a:gs pos="50000">
                <a:schemeClr val="bg1">
                  <a:lumMod val="95000"/>
                </a:schemeClr>
              </a:gs>
              <a:gs pos="99000">
                <a:schemeClr val="tx2">
                  <a:lumMod val="40000"/>
                  <a:lumOff val="60000"/>
                  <a:alpha val="34000"/>
                </a:schemeClr>
              </a:gs>
            </a:gsLst>
            <a:lin ang="5400000" scaled="0"/>
          </a:gradFill>
          <a:effectLst>
            <a:glow rad="101600">
              <a:schemeClr val="bg2">
                <a:alpha val="38000"/>
              </a:schemeClr>
            </a:glow>
            <a:softEdge rad="203200"/>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latin typeface="Times New Roman" panose="02020603050405020304" pitchFamily="18" charset="0"/>
                <a:cs typeface="Times New Roman" panose="02020603050405020304" pitchFamily="18" charset="0"/>
              </a:rPr>
              <a:t>Условия исполнения отдельных государственных контрактов</a:t>
            </a: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2190750" y="2381250"/>
            <a:ext cx="9607209" cy="1162050"/>
          </a:xfrm>
          <a:prstGeom prst="rect">
            <a:avLst/>
          </a:prstGeom>
          <a:gradFill>
            <a:gsLst>
              <a:gs pos="0">
                <a:schemeClr val="tx2">
                  <a:lumMod val="20000"/>
                  <a:lumOff val="80000"/>
                </a:schemeClr>
              </a:gs>
              <a:gs pos="50000">
                <a:schemeClr val="bg1">
                  <a:lumMod val="95000"/>
                </a:schemeClr>
              </a:gs>
              <a:gs pos="99000">
                <a:schemeClr val="tx2">
                  <a:lumMod val="40000"/>
                  <a:lumOff val="60000"/>
                  <a:alpha val="34000"/>
                </a:schemeClr>
              </a:gs>
            </a:gsLst>
            <a:lin ang="5400000" scaled="0"/>
          </a:gradFill>
          <a:effectLst>
            <a:glow rad="101600">
              <a:schemeClr val="bg2">
                <a:alpha val="38000"/>
              </a:schemeClr>
            </a:glow>
            <a:softEdge rad="203200"/>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latin typeface="Times New Roman" panose="02020603050405020304" pitchFamily="18" charset="0"/>
                <a:cs typeface="Times New Roman" panose="02020603050405020304" pitchFamily="18" charset="0"/>
              </a:rPr>
              <a:t>Раскрытие </a:t>
            </a:r>
            <a:r>
              <a:rPr lang="ru-RU" sz="1400" b="1" dirty="0">
                <a:solidFill>
                  <a:schemeClr val="tx1"/>
                </a:solidFill>
                <a:latin typeface="Times New Roman" panose="02020603050405020304" pitchFamily="18" charset="0"/>
                <a:cs typeface="Times New Roman" panose="02020603050405020304" pitchFamily="18" charset="0"/>
              </a:rPr>
              <a:t>структуры цены государственного контракта, контракта (договора), суммы субсидии (взноса) по договору (соглашению) юридическим лицом, крестьянским (фермерским) хозяйством, индивидуальным предпринимателем, получающими средства на основании государственного контракта, договора (соглашения), а также контракта (договора), заключаемого в рамках исполнения государственного контракта, договора (соглашения), в порядке, установленном Минфином России</a:t>
            </a:r>
          </a:p>
        </p:txBody>
      </p:sp>
      <p:sp>
        <p:nvSpPr>
          <p:cNvPr id="12" name="Прямоугольник 11"/>
          <p:cNvSpPr/>
          <p:nvPr/>
        </p:nvSpPr>
        <p:spPr>
          <a:xfrm>
            <a:off x="2190749" y="3749147"/>
            <a:ext cx="9607209" cy="1095375"/>
          </a:xfrm>
          <a:prstGeom prst="rect">
            <a:avLst/>
          </a:prstGeom>
          <a:gradFill>
            <a:gsLst>
              <a:gs pos="0">
                <a:schemeClr val="tx2">
                  <a:lumMod val="20000"/>
                  <a:lumOff val="80000"/>
                </a:schemeClr>
              </a:gs>
              <a:gs pos="50000">
                <a:schemeClr val="bg1">
                  <a:lumMod val="95000"/>
                </a:schemeClr>
              </a:gs>
              <a:gs pos="99000">
                <a:schemeClr val="tx2">
                  <a:lumMod val="40000"/>
                  <a:lumOff val="60000"/>
                  <a:alpha val="34000"/>
                </a:schemeClr>
              </a:gs>
            </a:gsLst>
            <a:lin ang="5400000" scaled="0"/>
          </a:gradFill>
          <a:effectLst>
            <a:glow rad="101600">
              <a:schemeClr val="bg2">
                <a:alpha val="38000"/>
              </a:schemeClr>
            </a:glow>
            <a:softEdge rad="203200"/>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latin typeface="Times New Roman" panose="02020603050405020304" pitchFamily="18" charset="0"/>
                <a:cs typeface="Times New Roman" panose="02020603050405020304" pitchFamily="18" charset="0"/>
              </a:rPr>
              <a:t>Ведение </a:t>
            </a:r>
            <a:r>
              <a:rPr lang="ru-RU" sz="1400" b="1" dirty="0">
                <a:solidFill>
                  <a:schemeClr val="tx1"/>
                </a:solidFill>
                <a:latin typeface="Times New Roman" panose="02020603050405020304" pitchFamily="18" charset="0"/>
                <a:cs typeface="Times New Roman" panose="02020603050405020304" pitchFamily="18" charset="0"/>
              </a:rPr>
              <a:t>раздельного учета результатов финансово-хозяйственной деятельности юридическим лицом, крестьянским (фермерским) хозяйством, индивидуальным предпринимателем при использовании средств, полученных на основании государственного контракта, договора (соглашения), а также контракта (договора), заключаемого в рамках их исполнения, в порядке, установленном Минфином России</a:t>
            </a:r>
          </a:p>
        </p:txBody>
      </p:sp>
      <p:sp>
        <p:nvSpPr>
          <p:cNvPr id="13" name="Прямоугольник 12"/>
          <p:cNvSpPr/>
          <p:nvPr/>
        </p:nvSpPr>
        <p:spPr>
          <a:xfrm>
            <a:off x="2190748" y="5038726"/>
            <a:ext cx="9607209" cy="1196448"/>
          </a:xfrm>
          <a:prstGeom prst="rect">
            <a:avLst/>
          </a:prstGeom>
          <a:gradFill>
            <a:gsLst>
              <a:gs pos="0">
                <a:schemeClr val="tx2">
                  <a:lumMod val="20000"/>
                  <a:lumOff val="80000"/>
                </a:schemeClr>
              </a:gs>
              <a:gs pos="50000">
                <a:schemeClr val="bg1">
                  <a:lumMod val="95000"/>
                </a:schemeClr>
              </a:gs>
              <a:gs pos="99000">
                <a:schemeClr val="tx2">
                  <a:lumMod val="40000"/>
                  <a:lumOff val="60000"/>
                  <a:alpha val="34000"/>
                </a:schemeClr>
              </a:gs>
            </a:gsLst>
            <a:lin ang="5400000" scaled="0"/>
          </a:gradFill>
          <a:effectLst>
            <a:glow rad="101600">
              <a:schemeClr val="bg2">
                <a:alpha val="38000"/>
              </a:schemeClr>
            </a:glow>
            <a:softEdge rad="203200"/>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latin typeface="Times New Roman" panose="02020603050405020304" pitchFamily="18" charset="0"/>
                <a:cs typeface="Times New Roman" panose="02020603050405020304" pitchFamily="18" charset="0"/>
              </a:rPr>
              <a:t> </a:t>
            </a:r>
            <a:r>
              <a:rPr lang="ru-RU" sz="1400" b="1" dirty="0" smtClean="0">
                <a:solidFill>
                  <a:schemeClr val="tx1"/>
                </a:solidFill>
                <a:latin typeface="Times New Roman" panose="02020603050405020304" pitchFamily="18" charset="0"/>
                <a:cs typeface="Times New Roman" panose="02020603050405020304" pitchFamily="18" charset="0"/>
              </a:rPr>
              <a:t>Осуществление </a:t>
            </a:r>
            <a:r>
              <a:rPr lang="ru-RU" sz="1400" b="1" dirty="0">
                <a:solidFill>
                  <a:schemeClr val="tx1"/>
                </a:solidFill>
                <a:latin typeface="Times New Roman" panose="02020603050405020304" pitchFamily="18" charset="0"/>
                <a:cs typeface="Times New Roman" panose="02020603050405020304" pitchFamily="18" charset="0"/>
              </a:rPr>
              <a:t>платежей после проведения Казначейством России проверки документов на соответствие фактически поставленным товарам (выполненным работам, оказанным услугам), данным раздельного учета результатов финансово-хозяйственной деятельности и информации о структуре цены государственного контракта, суммы субсидии (взноса) по договору (соглашению), а также контракта (договора), заключаемого в рамках их исполнения, в порядке, установленном Минфином </a:t>
            </a:r>
            <a:r>
              <a:rPr lang="ru-RU" sz="1400" b="1" dirty="0" smtClean="0">
                <a:solidFill>
                  <a:schemeClr val="tx1"/>
                </a:solidFill>
                <a:latin typeface="Times New Roman" panose="02020603050405020304" pitchFamily="18" charset="0"/>
                <a:cs typeface="Times New Roman" panose="02020603050405020304" pitchFamily="18" charset="0"/>
              </a:rPr>
              <a:t>России</a:t>
            </a: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10" name="Номер слайда 1"/>
          <p:cNvSpPr>
            <a:spLocks noGrp="1"/>
          </p:cNvSpPr>
          <p:nvPr>
            <p:ph type="sldNum" sz="quarter" idx="12"/>
          </p:nvPr>
        </p:nvSpPr>
        <p:spPr>
          <a:xfrm>
            <a:off x="9315450" y="6356450"/>
            <a:ext cx="2743200" cy="365125"/>
          </a:xfrm>
        </p:spPr>
        <p:txBody>
          <a:bodyPr/>
          <a:lstStyle/>
          <a:p>
            <a:pPr>
              <a:defRPr/>
            </a:pPr>
            <a:fld id="{7AE3F632-3016-4CCE-ADE3-EFDB7D461A0D}" type="slidenum">
              <a:rPr lang="ru-RU" b="1" smtClean="0">
                <a:solidFill>
                  <a:schemeClr val="tx1"/>
                </a:solidFill>
                <a:latin typeface="Times New Roman" panose="02020603050405020304" pitchFamily="18" charset="0"/>
                <a:cs typeface="Times New Roman" panose="02020603050405020304" pitchFamily="18" charset="0"/>
              </a:rPr>
              <a:pPr>
                <a:defRPr/>
              </a:pPr>
              <a:t>4</a:t>
            </a:fld>
            <a:endParaRPr lang="ru-RU"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9156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9525"/>
            <a:ext cx="12193588" cy="514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Стрелка вверх 20"/>
          <p:cNvSpPr/>
          <p:nvPr/>
        </p:nvSpPr>
        <p:spPr>
          <a:xfrm rot="5400000">
            <a:off x="6715289" y="3575582"/>
            <a:ext cx="567512" cy="1093781"/>
          </a:xfrm>
          <a:prstGeom prst="upArrow">
            <a:avLst/>
          </a:prstGeom>
          <a:solidFill>
            <a:srgbClr val="F3926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a:solidFill>
                <a:prstClr val="white"/>
              </a:solidFill>
            </a:endParaRPr>
          </a:p>
        </p:txBody>
      </p:sp>
      <p:sp>
        <p:nvSpPr>
          <p:cNvPr id="52" name="Прямоугольник 51"/>
          <p:cNvSpPr/>
          <p:nvPr/>
        </p:nvSpPr>
        <p:spPr bwMode="auto">
          <a:xfrm>
            <a:off x="7545936" y="1922804"/>
            <a:ext cx="4307398" cy="1617303"/>
          </a:xfrm>
          <a:prstGeom prst="rect">
            <a:avLst/>
          </a:prstGeom>
          <a:solidFill>
            <a:srgbClr val="D2DEEF"/>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77749" tIns="38875" rIns="77749" bIns="38875" anchor="ctr"/>
          <a:lstStyle/>
          <a:p>
            <a:pPr algn="just" eaLnBrk="0" fontAlgn="base" hangingPunct="0">
              <a:spcBef>
                <a:spcPct val="0"/>
              </a:spcBef>
              <a:spcAft>
                <a:spcPct val="0"/>
              </a:spcAft>
              <a:defRPr/>
            </a:pPr>
            <a:r>
              <a:rPr lang="ru-RU" sz="1200" b="1" dirty="0">
                <a:solidFill>
                  <a:srgbClr val="44546A"/>
                </a:solidFill>
                <a:latin typeface="Times New Roman" panose="02020603050405020304" pitchFamily="18" charset="0"/>
                <a:cs typeface="Times New Roman" panose="02020603050405020304" pitchFamily="18" charset="0"/>
              </a:rPr>
              <a:t>Проверка организации и ведения раздельного учета при использовании средств федерального  бюджета включает:</a:t>
            </a:r>
          </a:p>
          <a:p>
            <a:pPr marL="171450" indent="-171450" algn="just" eaLnBrk="0" fontAlgn="base" hangingPunct="0">
              <a:spcBef>
                <a:spcPct val="0"/>
              </a:spcBef>
              <a:spcAft>
                <a:spcPct val="0"/>
              </a:spcAft>
              <a:buFont typeface="Wingdings" panose="05000000000000000000" pitchFamily="2" charset="2"/>
              <a:buChar char="ü"/>
              <a:defRPr/>
            </a:pPr>
            <a:r>
              <a:rPr lang="ru-RU" altLang="ru-RU" sz="1200" dirty="0">
                <a:solidFill>
                  <a:prstClr val="black"/>
                </a:solidFill>
                <a:latin typeface="Times New Roman" pitchFamily="18" charset="0"/>
                <a:cs typeface="Times New Roman" pitchFamily="18" charset="0"/>
              </a:rPr>
              <a:t>Соблюдение установленных требований в части раздельного учета</a:t>
            </a:r>
          </a:p>
          <a:p>
            <a:pPr marL="171450" indent="-171450" algn="just" eaLnBrk="0" fontAlgn="base" hangingPunct="0">
              <a:spcBef>
                <a:spcPct val="0"/>
              </a:spcBef>
              <a:spcAft>
                <a:spcPct val="0"/>
              </a:spcAft>
              <a:buFont typeface="Wingdings" panose="05000000000000000000" pitchFamily="2" charset="2"/>
              <a:buChar char="ü"/>
              <a:defRPr/>
            </a:pPr>
            <a:r>
              <a:rPr lang="ru-RU" altLang="ru-RU" sz="1200" dirty="0">
                <a:solidFill>
                  <a:prstClr val="black"/>
                </a:solidFill>
                <a:latin typeface="Times New Roman" pitchFamily="18" charset="0"/>
                <a:cs typeface="Times New Roman" pitchFamily="18" charset="0"/>
              </a:rPr>
              <a:t>Достоверность и обоснованность ведения раздельного учета затрат и заполнения регистров бухгалтерского учета</a:t>
            </a:r>
          </a:p>
          <a:p>
            <a:pPr marL="171450" indent="-171450" algn="just" eaLnBrk="0" fontAlgn="base" hangingPunct="0">
              <a:spcBef>
                <a:spcPct val="0"/>
              </a:spcBef>
              <a:spcAft>
                <a:spcPct val="0"/>
              </a:spcAft>
              <a:buFont typeface="Wingdings" panose="05000000000000000000" pitchFamily="2" charset="2"/>
              <a:buChar char="ü"/>
              <a:defRPr/>
            </a:pPr>
            <a:r>
              <a:rPr lang="ru-RU" altLang="ru-RU" sz="1200" dirty="0">
                <a:solidFill>
                  <a:prstClr val="black"/>
                </a:solidFill>
                <a:latin typeface="Times New Roman" pitchFamily="18" charset="0"/>
                <a:cs typeface="Times New Roman" pitchFamily="18" charset="0"/>
              </a:rPr>
              <a:t>Соответствие данных первичных учетных документов данным регистров бухгалтерского учета</a:t>
            </a:r>
          </a:p>
        </p:txBody>
      </p:sp>
      <p:sp>
        <p:nvSpPr>
          <p:cNvPr id="28" name="Стрелка вверх 27"/>
          <p:cNvSpPr/>
          <p:nvPr/>
        </p:nvSpPr>
        <p:spPr>
          <a:xfrm rot="5400000">
            <a:off x="6692181" y="2709460"/>
            <a:ext cx="567512" cy="1093781"/>
          </a:xfrm>
          <a:prstGeom prst="upArrow">
            <a:avLst/>
          </a:prstGeom>
          <a:solidFill>
            <a:srgbClr val="F3926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a:solidFill>
                <a:prstClr val="white"/>
              </a:solidFill>
            </a:endParaRPr>
          </a:p>
        </p:txBody>
      </p:sp>
      <p:sp>
        <p:nvSpPr>
          <p:cNvPr id="9" name="Прямоугольник 8"/>
          <p:cNvSpPr/>
          <p:nvPr/>
        </p:nvSpPr>
        <p:spPr>
          <a:xfrm>
            <a:off x="4114800" y="155575"/>
            <a:ext cx="7654925" cy="738664"/>
          </a:xfrm>
          <a:prstGeom prst="rect">
            <a:avLst/>
          </a:prstGeom>
        </p:spPr>
        <p:txBody>
          <a:bodyPr>
            <a:spAutoFit/>
          </a:bodyPr>
          <a:lstStyle/>
          <a:p>
            <a:pPr algn="r" eaLnBrk="0" fontAlgn="base" hangingPunct="0">
              <a:spcBef>
                <a:spcPct val="0"/>
              </a:spcBef>
              <a:spcAft>
                <a:spcPct val="0"/>
              </a:spcAft>
              <a:defRPr/>
            </a:pPr>
            <a:r>
              <a:rPr lang="ru-RU" sz="1400" b="1" dirty="0">
                <a:solidFill>
                  <a:schemeClr val="accent5">
                    <a:lumMod val="50000"/>
                  </a:schemeClr>
                </a:solidFill>
                <a:latin typeface="Times New Roman" pitchFamily="18" charset="0"/>
                <a:cs typeface="Times New Roman" pitchFamily="18" charset="0"/>
              </a:rPr>
              <a:t>КОНТРОЛЬ ОРГАНИЗАЦИИ И ВЕДЕНИЯ РАЗДЕЛЬНОГО УЧЕТА </a:t>
            </a:r>
            <a:br>
              <a:rPr lang="ru-RU" sz="1400" b="1" dirty="0">
                <a:solidFill>
                  <a:schemeClr val="accent5">
                    <a:lumMod val="50000"/>
                  </a:schemeClr>
                </a:solidFill>
                <a:latin typeface="Times New Roman" pitchFamily="18" charset="0"/>
                <a:cs typeface="Times New Roman" pitchFamily="18" charset="0"/>
              </a:rPr>
            </a:br>
            <a:r>
              <a:rPr lang="ru-RU" sz="1400" b="1" dirty="0">
                <a:solidFill>
                  <a:schemeClr val="accent5">
                    <a:lumMod val="50000"/>
                  </a:schemeClr>
                </a:solidFill>
                <a:latin typeface="Times New Roman" pitchFamily="18" charset="0"/>
                <a:cs typeface="Times New Roman" pitchFamily="18" charset="0"/>
              </a:rPr>
              <a:t>И ФОРМИРОВАНИЯ СЕБЕСТОИМОСТИ ТОВАРОВ (РАБОТ, УСЛУГ) </a:t>
            </a:r>
            <a:br>
              <a:rPr lang="ru-RU" sz="1400" b="1" dirty="0">
                <a:solidFill>
                  <a:schemeClr val="accent5">
                    <a:lumMod val="50000"/>
                  </a:schemeClr>
                </a:solidFill>
                <a:latin typeface="Times New Roman" pitchFamily="18" charset="0"/>
                <a:cs typeface="Times New Roman" pitchFamily="18" charset="0"/>
              </a:rPr>
            </a:br>
            <a:r>
              <a:rPr lang="ru-RU" sz="1400" b="1" dirty="0">
                <a:solidFill>
                  <a:schemeClr val="accent5">
                    <a:lumMod val="50000"/>
                  </a:schemeClr>
                </a:solidFill>
                <a:latin typeface="Times New Roman" pitchFamily="18" charset="0"/>
                <a:cs typeface="Times New Roman" pitchFamily="18" charset="0"/>
              </a:rPr>
              <a:t>ПРИ ИСПОЛЬЗОВАНИИ </a:t>
            </a:r>
            <a:r>
              <a:rPr lang="ru-RU" sz="1400" b="1" dirty="0" smtClean="0">
                <a:solidFill>
                  <a:schemeClr val="accent5">
                    <a:lumMod val="50000"/>
                  </a:schemeClr>
                </a:solidFill>
                <a:latin typeface="Times New Roman" pitchFamily="18" charset="0"/>
                <a:cs typeface="Times New Roman" pitchFamily="18" charset="0"/>
              </a:rPr>
              <a:t>ЦЕЛЕВЫХСРЕДСТВ В ОТДЕЛЬНЫХ СЛУЧАЯХ</a:t>
            </a:r>
            <a:endParaRPr lang="ru-RU" sz="1400" b="1" dirty="0">
              <a:solidFill>
                <a:schemeClr val="accent5">
                  <a:lumMod val="50000"/>
                </a:schemeClr>
              </a:solidFill>
              <a:latin typeface="Times New Roman" pitchFamily="18" charset="0"/>
              <a:cs typeface="Times New Roman" pitchFamily="18" charset="0"/>
            </a:endParaRPr>
          </a:p>
        </p:txBody>
      </p:sp>
      <p:sp>
        <p:nvSpPr>
          <p:cNvPr id="47" name="Прямоугольник 46"/>
          <p:cNvSpPr/>
          <p:nvPr/>
        </p:nvSpPr>
        <p:spPr bwMode="auto">
          <a:xfrm>
            <a:off x="4666004" y="3086101"/>
            <a:ext cx="2222467" cy="1474426"/>
          </a:xfrm>
          <a:prstGeom prst="rect">
            <a:avLst/>
          </a:prstGeom>
          <a:solidFill>
            <a:srgbClr val="D2DEEF"/>
          </a:solidFill>
          <a:ln>
            <a:noFill/>
          </a:ln>
          <a:effectLst>
            <a:glow rad="279400">
              <a:schemeClr val="accent2">
                <a:satMod val="175000"/>
                <a:alpha val="30000"/>
              </a:schemeClr>
            </a:glow>
            <a:softEdge rad="635000"/>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77749" tIns="38875" rIns="77749" bIns="38875" anchor="ctr"/>
          <a:lstStyle/>
          <a:p>
            <a:pPr algn="ctr" eaLnBrk="0" fontAlgn="base" hangingPunct="0">
              <a:spcBef>
                <a:spcPct val="0"/>
              </a:spcBef>
              <a:spcAft>
                <a:spcPct val="0"/>
              </a:spcAft>
              <a:defRPr/>
            </a:pPr>
            <a:r>
              <a:rPr lang="ru-RU" altLang="ru-RU" sz="1200" b="1" dirty="0" smtClean="0">
                <a:solidFill>
                  <a:srgbClr val="44546A"/>
                </a:solidFill>
                <a:latin typeface="Times New Roman" pitchFamily="18" charset="0"/>
                <a:cs typeface="Times New Roman" pitchFamily="18" charset="0"/>
              </a:rPr>
              <a:t>Проверка </a:t>
            </a:r>
            <a:r>
              <a:rPr lang="ru-RU" altLang="ru-RU" sz="1200" b="1" dirty="0">
                <a:solidFill>
                  <a:srgbClr val="44546A"/>
                </a:solidFill>
                <a:latin typeface="Times New Roman" pitchFamily="18" charset="0"/>
                <a:cs typeface="Times New Roman" pitchFamily="18" charset="0"/>
              </a:rPr>
              <a:t>соответствия показателей Расходной декларации данным раздельного учета результатов </a:t>
            </a:r>
            <a:r>
              <a:rPr lang="ru-RU" altLang="ru-RU" sz="1200" b="1" dirty="0" smtClean="0">
                <a:solidFill>
                  <a:srgbClr val="44546A"/>
                </a:solidFill>
                <a:latin typeface="Times New Roman" pitchFamily="18" charset="0"/>
                <a:cs typeface="Times New Roman" pitchFamily="18" charset="0"/>
              </a:rPr>
              <a:t>ФХД, </a:t>
            </a:r>
            <a:r>
              <a:rPr lang="ru-RU" altLang="ru-RU" sz="1200" b="1" dirty="0">
                <a:solidFill>
                  <a:srgbClr val="44546A"/>
                </a:solidFill>
                <a:latin typeface="Times New Roman" pitchFamily="18" charset="0"/>
                <a:cs typeface="Times New Roman" pitchFamily="18" charset="0"/>
              </a:rPr>
              <a:t>а также данным первичных учетных </a:t>
            </a:r>
            <a:r>
              <a:rPr lang="ru-RU" altLang="ru-RU" sz="1200" b="1" dirty="0" smtClean="0">
                <a:solidFill>
                  <a:srgbClr val="44546A"/>
                </a:solidFill>
                <a:latin typeface="Times New Roman" pitchFamily="18" charset="0"/>
                <a:cs typeface="Times New Roman" pitchFamily="18" charset="0"/>
              </a:rPr>
              <a:t>документов</a:t>
            </a:r>
            <a:endParaRPr lang="ru-RU" altLang="ru-RU" sz="1200" b="1" dirty="0">
              <a:solidFill>
                <a:srgbClr val="44546A"/>
              </a:solidFill>
              <a:latin typeface="Times New Roman" pitchFamily="18" charset="0"/>
              <a:cs typeface="Times New Roman" pitchFamily="18" charset="0"/>
            </a:endParaRPr>
          </a:p>
        </p:txBody>
      </p:sp>
      <p:sp>
        <p:nvSpPr>
          <p:cNvPr id="32" name="Прямоугольник 31"/>
          <p:cNvSpPr/>
          <p:nvPr/>
        </p:nvSpPr>
        <p:spPr bwMode="auto">
          <a:xfrm>
            <a:off x="296334" y="863600"/>
            <a:ext cx="11557000" cy="948108"/>
          </a:xfrm>
          <a:prstGeom prst="rect">
            <a:avLst/>
          </a:prstGeom>
          <a:solidFill>
            <a:srgbClr val="E6E6E6"/>
          </a:solidFill>
          <a:ln>
            <a:noFill/>
          </a:ln>
          <a:scene3d>
            <a:camera prst="orthographicFront"/>
            <a:lightRig rig="threePt" dir="t"/>
          </a:scene3d>
          <a:sp3d>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just" eaLnBrk="0" fontAlgn="base" hangingPunct="0">
              <a:spcBef>
                <a:spcPct val="0"/>
              </a:spcBef>
              <a:spcAft>
                <a:spcPct val="0"/>
              </a:spcAft>
              <a:defRPr/>
            </a:pPr>
            <a:r>
              <a:rPr lang="ru-RU" sz="1100" b="1" dirty="0" smtClean="0">
                <a:solidFill>
                  <a:prstClr val="black"/>
                </a:solidFill>
                <a:latin typeface="Times New Roman" panose="02020603050405020304" pitchFamily="18" charset="0"/>
                <a:cs typeface="Times New Roman" panose="02020603050405020304" pitchFamily="18" charset="0"/>
              </a:rPr>
              <a:t>На основании положений части 2 статьи </a:t>
            </a:r>
            <a:r>
              <a:rPr lang="ru-RU" sz="1100" b="1" dirty="0">
                <a:solidFill>
                  <a:prstClr val="black"/>
                </a:solidFill>
                <a:latin typeface="Times New Roman" panose="02020603050405020304" pitchFamily="18" charset="0"/>
                <a:cs typeface="Times New Roman" panose="02020603050405020304" pitchFamily="18" charset="0"/>
              </a:rPr>
              <a:t>5 Федерального </a:t>
            </a:r>
            <a:r>
              <a:rPr lang="ru-RU" sz="1100" b="1" dirty="0" smtClean="0">
                <a:solidFill>
                  <a:prstClr val="black"/>
                </a:solidFill>
                <a:latin typeface="Times New Roman" panose="02020603050405020304" pitchFamily="18" charset="0"/>
                <a:cs typeface="Times New Roman" panose="02020603050405020304" pitchFamily="18" charset="0"/>
              </a:rPr>
              <a:t>закона от </a:t>
            </a:r>
            <a:r>
              <a:rPr lang="ru-RU" sz="1100" b="1" dirty="0">
                <a:solidFill>
                  <a:prstClr val="black"/>
                </a:solidFill>
                <a:latin typeface="Times New Roman" panose="02020603050405020304" pitchFamily="18" charset="0"/>
                <a:cs typeface="Times New Roman" panose="02020603050405020304" pitchFamily="18" charset="0"/>
              </a:rPr>
              <a:t>5 декабря 2017 г. № 362-ФЗ «О федеральном бюджете на 2018 год и на плановый период 2019 и 2020 годов» и Правилами казначейского сопровождения средств в случаях, предусмотренных Федеральным </a:t>
            </a:r>
            <a:r>
              <a:rPr lang="ru-RU" sz="1100" b="1" dirty="0" smtClean="0">
                <a:solidFill>
                  <a:prstClr val="black"/>
                </a:solidFill>
                <a:latin typeface="Times New Roman" panose="02020603050405020304" pitchFamily="18" charset="0"/>
                <a:cs typeface="Times New Roman" panose="02020603050405020304" pitchFamily="18" charset="0"/>
              </a:rPr>
              <a:t>законом «</a:t>
            </a:r>
            <a:r>
              <a:rPr lang="ru-RU" sz="1100" b="1" dirty="0">
                <a:solidFill>
                  <a:prstClr val="black"/>
                </a:solidFill>
                <a:latin typeface="Times New Roman" panose="02020603050405020304" pitchFamily="18" charset="0"/>
                <a:cs typeface="Times New Roman" panose="02020603050405020304" pitchFamily="18" charset="0"/>
              </a:rPr>
              <a:t>О федеральном бюджете на 2018 год и на плановый период 2019 и 2020 годов», утвержденными постановлением Правительства Российской Федерации от 30 декабря 2017 г. № 1722, органы Федерального казначейства осуществляют казначейское сопровождение средств в валюте Российской Федерации, в том числе в отношении средств, получаемых юридическими </a:t>
            </a:r>
            <a:r>
              <a:rPr lang="ru-RU" sz="1100" b="1" dirty="0" smtClean="0">
                <a:solidFill>
                  <a:prstClr val="black"/>
                </a:solidFill>
                <a:latin typeface="Times New Roman" panose="02020603050405020304" pitchFamily="18" charset="0"/>
                <a:cs typeface="Times New Roman" panose="02020603050405020304" pitchFamily="18" charset="0"/>
              </a:rPr>
              <a:t>лицами (ИП, КФХ) </a:t>
            </a:r>
            <a:r>
              <a:rPr lang="ru-RU" sz="1100" b="1" dirty="0">
                <a:solidFill>
                  <a:prstClr val="black"/>
                </a:solidFill>
                <a:latin typeface="Times New Roman" panose="02020603050405020304" pitchFamily="18" charset="0"/>
                <a:cs typeface="Times New Roman" panose="02020603050405020304" pitchFamily="18" charset="0"/>
              </a:rPr>
              <a:t>в случаях, установленных Правительством Российской Федерации</a:t>
            </a:r>
          </a:p>
        </p:txBody>
      </p:sp>
      <p:sp>
        <p:nvSpPr>
          <p:cNvPr id="33" name="Прямоугольник 32"/>
          <p:cNvSpPr/>
          <p:nvPr/>
        </p:nvSpPr>
        <p:spPr bwMode="auto">
          <a:xfrm>
            <a:off x="296333" y="3287441"/>
            <a:ext cx="1904999" cy="1010107"/>
          </a:xfrm>
          <a:prstGeom prst="rect">
            <a:avLst/>
          </a:prstGeom>
          <a:solidFill>
            <a:srgbClr val="D2DEEF"/>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77749" tIns="38875" rIns="77749" bIns="38875" anchor="ctr"/>
          <a:lstStyle/>
          <a:p>
            <a:pPr algn="ctr" eaLnBrk="0" fontAlgn="base" hangingPunct="0">
              <a:spcBef>
                <a:spcPct val="0"/>
              </a:spcBef>
              <a:spcAft>
                <a:spcPct val="0"/>
              </a:spcAft>
              <a:defRPr/>
            </a:pPr>
            <a:r>
              <a:rPr lang="ru-RU" sz="1200" b="1" dirty="0">
                <a:solidFill>
                  <a:srgbClr val="44546A"/>
                </a:solidFill>
                <a:latin typeface="Times New Roman" panose="02020603050405020304" pitchFamily="18" charset="0"/>
                <a:cs typeface="Times New Roman" panose="02020603050405020304" pitchFamily="18" charset="0"/>
              </a:rPr>
              <a:t>Проверка первичных документов на соответствие условиям контрактов</a:t>
            </a:r>
          </a:p>
        </p:txBody>
      </p:sp>
      <p:sp>
        <p:nvSpPr>
          <p:cNvPr id="34" name="Прямоугольник 33"/>
          <p:cNvSpPr/>
          <p:nvPr/>
        </p:nvSpPr>
        <p:spPr bwMode="auto">
          <a:xfrm>
            <a:off x="2382837" y="3287441"/>
            <a:ext cx="2009701" cy="1010107"/>
          </a:xfrm>
          <a:prstGeom prst="rect">
            <a:avLst/>
          </a:prstGeom>
          <a:solidFill>
            <a:srgbClr val="D2DEEF"/>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77749" tIns="38875" rIns="77749" bIns="38875" anchor="ctr"/>
          <a:lstStyle/>
          <a:p>
            <a:pPr algn="ctr" eaLnBrk="0" fontAlgn="base" hangingPunct="0">
              <a:spcBef>
                <a:spcPct val="0"/>
              </a:spcBef>
              <a:spcAft>
                <a:spcPct val="0"/>
              </a:spcAft>
              <a:defRPr/>
            </a:pPr>
            <a:r>
              <a:rPr lang="ru-RU" altLang="ru-RU" sz="1200" b="1" dirty="0">
                <a:solidFill>
                  <a:srgbClr val="44546A"/>
                </a:solidFill>
                <a:latin typeface="Times New Roman" pitchFamily="18" charset="0"/>
                <a:cs typeface="Times New Roman" pitchFamily="18" charset="0"/>
              </a:rPr>
              <a:t>Проверка фактов поставки товаров, работ, услуг, с использованием  фото и видео фиксации</a:t>
            </a:r>
          </a:p>
        </p:txBody>
      </p:sp>
      <p:sp>
        <p:nvSpPr>
          <p:cNvPr id="37" name="Прямоугольник 36"/>
          <p:cNvSpPr/>
          <p:nvPr/>
        </p:nvSpPr>
        <p:spPr bwMode="auto">
          <a:xfrm>
            <a:off x="304270" y="1989899"/>
            <a:ext cx="6584202" cy="410100"/>
          </a:xfrm>
          <a:prstGeom prst="rect">
            <a:avLst/>
          </a:prstGeom>
          <a:solidFill>
            <a:srgbClr val="8497B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eaLnBrk="0" fontAlgn="base" hangingPunct="0">
              <a:spcBef>
                <a:spcPct val="0"/>
              </a:spcBef>
              <a:spcAft>
                <a:spcPct val="0"/>
              </a:spcAft>
              <a:defRPr/>
            </a:pPr>
            <a:r>
              <a:rPr lang="ru-RU" sz="1600" b="1" dirty="0">
                <a:solidFill>
                  <a:prstClr val="white"/>
                </a:solidFill>
                <a:latin typeface="Times New Roman" panose="02020603050405020304" pitchFamily="18" charset="0"/>
                <a:cs typeface="Times New Roman" panose="02020603050405020304" pitchFamily="18" charset="0"/>
              </a:rPr>
              <a:t>Казначейское сопровождение</a:t>
            </a:r>
          </a:p>
        </p:txBody>
      </p:sp>
      <p:sp>
        <p:nvSpPr>
          <p:cNvPr id="38" name="Прямоугольник 37"/>
          <p:cNvSpPr/>
          <p:nvPr/>
        </p:nvSpPr>
        <p:spPr bwMode="auto">
          <a:xfrm>
            <a:off x="296334" y="4946450"/>
            <a:ext cx="6702711" cy="1431077"/>
          </a:xfrm>
          <a:prstGeom prst="rect">
            <a:avLst/>
          </a:prstGeom>
          <a:solidFill>
            <a:srgbClr val="FEDEC6"/>
          </a:solidFill>
          <a:ln>
            <a:noFill/>
          </a:ln>
          <a:effectLst>
            <a:softEdge rad="0"/>
          </a:effectLst>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51" tIns="38876" rIns="77751" bIns="38876"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eaLnBrk="0" hangingPunct="0">
              <a:defRPr/>
            </a:pPr>
            <a:endParaRPr lang="ru-RU" sz="1200" dirty="0">
              <a:solidFill>
                <a:prstClr val="black"/>
              </a:solidFill>
              <a:latin typeface="Times New Roman" panose="02020603050405020304" pitchFamily="18" charset="0"/>
              <a:cs typeface="Times New Roman" panose="02020603050405020304" pitchFamily="18" charset="0"/>
            </a:endParaRPr>
          </a:p>
        </p:txBody>
      </p:sp>
      <p:sp>
        <p:nvSpPr>
          <p:cNvPr id="2080" name="TextBox 20"/>
          <p:cNvSpPr txBox="1">
            <a:spLocks noChangeArrowheads="1"/>
          </p:cNvSpPr>
          <p:nvPr/>
        </p:nvSpPr>
        <p:spPr bwMode="auto">
          <a:xfrm>
            <a:off x="492125" y="4745038"/>
            <a:ext cx="46038"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685800" indent="-22860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sz="2000">
                <a:solidFill>
                  <a:schemeClr val="tx1"/>
                </a:solidFill>
                <a:latin typeface="Calibri" pitchFamily="34" charset="0"/>
              </a:defRPr>
            </a:lvl4pPr>
            <a:lvl5pPr marL="2057400" indent="-22860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algn="ctr" eaLnBrk="0" fontAlgn="base" hangingPunct="0">
              <a:lnSpc>
                <a:spcPct val="100000"/>
              </a:lnSpc>
              <a:spcBef>
                <a:spcPct val="0"/>
              </a:spcBef>
              <a:spcAft>
                <a:spcPct val="0"/>
              </a:spcAft>
              <a:buFontTx/>
              <a:buNone/>
            </a:pPr>
            <a:r>
              <a:rPr lang="ru-RU" altLang="ru-RU" sz="10000" b="1" smtClean="0">
                <a:solidFill>
                  <a:srgbClr val="FF0000"/>
                </a:solidFill>
                <a:latin typeface="Times New Roman" pitchFamily="18" charset="0"/>
                <a:cs typeface="Times New Roman" pitchFamily="18" charset="0"/>
              </a:rPr>
              <a:t>!</a:t>
            </a:r>
          </a:p>
        </p:txBody>
      </p:sp>
      <p:sp>
        <p:nvSpPr>
          <p:cNvPr id="53" name="Прямоугольник 52"/>
          <p:cNvSpPr/>
          <p:nvPr/>
        </p:nvSpPr>
        <p:spPr bwMode="auto">
          <a:xfrm>
            <a:off x="7545936" y="3671590"/>
            <a:ext cx="4307398" cy="2233554"/>
          </a:xfrm>
          <a:prstGeom prst="rect">
            <a:avLst/>
          </a:prstGeom>
          <a:solidFill>
            <a:srgbClr val="D2DEEF"/>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77749" tIns="38875" rIns="77749" bIns="38875" anchor="ctr"/>
          <a:lstStyle/>
          <a:p>
            <a:pPr algn="just" eaLnBrk="0" fontAlgn="base" hangingPunct="0">
              <a:spcBef>
                <a:spcPct val="0"/>
              </a:spcBef>
              <a:spcAft>
                <a:spcPct val="0"/>
              </a:spcAft>
              <a:defRPr/>
            </a:pPr>
            <a:r>
              <a:rPr lang="ru-RU" sz="1200" b="1" dirty="0">
                <a:solidFill>
                  <a:srgbClr val="44546A"/>
                </a:solidFill>
                <a:latin typeface="Times New Roman" pitchFamily="18" charset="0"/>
                <a:cs typeface="Times New Roman" pitchFamily="18" charset="0"/>
              </a:rPr>
              <a:t>Проверка формирования себестоимости товаров, работ, услуг включает:</a:t>
            </a:r>
          </a:p>
          <a:p>
            <a:pPr marL="171450" indent="-171450" algn="just" eaLnBrk="0" fontAlgn="base" hangingPunct="0">
              <a:spcBef>
                <a:spcPct val="0"/>
              </a:spcBef>
              <a:spcAft>
                <a:spcPct val="0"/>
              </a:spcAft>
              <a:buFont typeface="Wingdings" panose="05000000000000000000" pitchFamily="2" charset="2"/>
              <a:buChar char="ü"/>
              <a:defRPr/>
            </a:pPr>
            <a:r>
              <a:rPr lang="ru-RU" altLang="ru-RU" sz="1200" dirty="0">
                <a:solidFill>
                  <a:prstClr val="black"/>
                </a:solidFill>
                <a:latin typeface="Times New Roman" pitchFamily="18" charset="0"/>
                <a:cs typeface="Times New Roman" pitchFamily="18" charset="0"/>
              </a:rPr>
              <a:t>Соблюдение установленных требований в части раскрытия себестоимости</a:t>
            </a:r>
          </a:p>
          <a:p>
            <a:pPr marL="171450" indent="-171450" algn="just" eaLnBrk="0" fontAlgn="base" hangingPunct="0">
              <a:spcBef>
                <a:spcPct val="0"/>
              </a:spcBef>
              <a:spcAft>
                <a:spcPct val="0"/>
              </a:spcAft>
              <a:buFont typeface="Wingdings" panose="05000000000000000000" pitchFamily="2" charset="2"/>
              <a:buChar char="ü"/>
              <a:defRPr/>
            </a:pPr>
            <a:r>
              <a:rPr lang="ru-RU" altLang="ru-RU" sz="1200" dirty="0">
                <a:solidFill>
                  <a:prstClr val="black"/>
                </a:solidFill>
                <a:latin typeface="Times New Roman" pitchFamily="18" charset="0"/>
                <a:cs typeface="Times New Roman" pitchFamily="18" charset="0"/>
              </a:rPr>
              <a:t>Соответствие данных регистров бухгалтерского учета данным показателей Расходной декларации</a:t>
            </a:r>
          </a:p>
          <a:p>
            <a:pPr marL="171450" indent="-171450" algn="just" eaLnBrk="0" fontAlgn="base" hangingPunct="0">
              <a:spcBef>
                <a:spcPct val="0"/>
              </a:spcBef>
              <a:spcAft>
                <a:spcPct val="0"/>
              </a:spcAft>
              <a:buFont typeface="Wingdings" panose="05000000000000000000" pitchFamily="2" charset="2"/>
              <a:buChar char="ü"/>
              <a:defRPr/>
            </a:pPr>
            <a:r>
              <a:rPr lang="ru-RU" altLang="ru-RU" sz="1200" dirty="0">
                <a:solidFill>
                  <a:prstClr val="black"/>
                </a:solidFill>
                <a:latin typeface="Times New Roman" pitchFamily="18" charset="0"/>
                <a:cs typeface="Times New Roman" pitchFamily="18" charset="0"/>
              </a:rPr>
              <a:t>Достоверность и обоснованность формирования данных регистров бухгалтерского учета в части включения затрат в состав себестоимости </a:t>
            </a:r>
          </a:p>
          <a:p>
            <a:pPr marL="171450" indent="-171450" algn="just" eaLnBrk="0" fontAlgn="base" hangingPunct="0">
              <a:spcBef>
                <a:spcPct val="0"/>
              </a:spcBef>
              <a:spcAft>
                <a:spcPct val="0"/>
              </a:spcAft>
              <a:buFont typeface="Wingdings" panose="05000000000000000000" pitchFamily="2" charset="2"/>
              <a:buChar char="ü"/>
              <a:defRPr/>
            </a:pPr>
            <a:r>
              <a:rPr lang="ru-RU" altLang="ru-RU" sz="1200" dirty="0">
                <a:solidFill>
                  <a:prstClr val="black"/>
                </a:solidFill>
                <a:latin typeface="Times New Roman" pitchFamily="18" charset="0"/>
                <a:cs typeface="Times New Roman" pitchFamily="18" charset="0"/>
              </a:rPr>
              <a:t>Соответствие данных первичных учетных документов данным регистров бухгалтерского учета </a:t>
            </a:r>
          </a:p>
        </p:txBody>
      </p:sp>
      <p:grpSp>
        <p:nvGrpSpPr>
          <p:cNvPr id="2084" name="Группа 26"/>
          <p:cNvGrpSpPr>
            <a:grpSpLocks/>
          </p:cNvGrpSpPr>
          <p:nvPr/>
        </p:nvGrpSpPr>
        <p:grpSpPr bwMode="auto">
          <a:xfrm>
            <a:off x="742950" y="2582863"/>
            <a:ext cx="5162550" cy="503237"/>
            <a:chOff x="4621427" y="3253946"/>
            <a:chExt cx="3122140" cy="567123"/>
          </a:xfrm>
        </p:grpSpPr>
        <p:sp>
          <p:nvSpPr>
            <p:cNvPr id="55" name="Равнобедренный треугольник 54"/>
            <p:cNvSpPr/>
            <p:nvPr/>
          </p:nvSpPr>
          <p:spPr bwMode="auto">
            <a:xfrm rot="10800000">
              <a:off x="4636914" y="3565237"/>
              <a:ext cx="3106653" cy="255832"/>
            </a:xfrm>
            <a:prstGeom prst="triangle">
              <a:avLst/>
            </a:prstGeom>
            <a:solidFill>
              <a:srgbClr val="BE6732">
                <a:alpha val="92000"/>
              </a:srgb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lstStyle/>
            <a:p>
              <a:pPr algn="ctr" eaLnBrk="0" fontAlgn="base" hangingPunct="0">
                <a:lnSpc>
                  <a:spcPct val="107000"/>
                </a:lnSpc>
                <a:spcBef>
                  <a:spcPct val="0"/>
                </a:spcBef>
                <a:defRPr/>
              </a:pPr>
              <a:endParaRPr lang="ru-RU" sz="1300" b="1" dirty="0">
                <a:solidFill>
                  <a:prstClr val="white"/>
                </a:solidFill>
                <a:latin typeface="Open Sans Condensed" pitchFamily="34" charset="0"/>
                <a:cs typeface="Arial" charset="0"/>
              </a:endParaRPr>
            </a:p>
          </p:txBody>
        </p:sp>
        <p:sp>
          <p:nvSpPr>
            <p:cNvPr id="56" name="Прямоугольник 55"/>
            <p:cNvSpPr/>
            <p:nvPr/>
          </p:nvSpPr>
          <p:spPr bwMode="auto">
            <a:xfrm>
              <a:off x="4621427" y="3253946"/>
              <a:ext cx="3106653" cy="313081"/>
            </a:xfrm>
            <a:prstGeom prst="rect">
              <a:avLst/>
            </a:prstGeom>
            <a:solidFill>
              <a:srgbClr val="BE6732">
                <a:alpha val="92000"/>
              </a:srgb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lstStyle/>
            <a:p>
              <a:pPr algn="ctr" eaLnBrk="0" fontAlgn="base" hangingPunct="0">
                <a:lnSpc>
                  <a:spcPct val="107000"/>
                </a:lnSpc>
                <a:spcBef>
                  <a:spcPct val="0"/>
                </a:spcBef>
                <a:defRPr/>
              </a:pPr>
              <a:endParaRPr lang="ru-RU" sz="1200" b="1" dirty="0">
                <a:solidFill>
                  <a:prstClr val="white"/>
                </a:solidFill>
                <a:latin typeface="Times New Roman" panose="02020603050405020304" pitchFamily="18" charset="0"/>
                <a:cs typeface="Times New Roman" panose="02020603050405020304" pitchFamily="18" charset="0"/>
              </a:endParaRPr>
            </a:p>
          </p:txBody>
        </p:sp>
      </p:grpSp>
      <p:sp>
        <p:nvSpPr>
          <p:cNvPr id="3" name="Прямоугольник 2"/>
          <p:cNvSpPr/>
          <p:nvPr/>
        </p:nvSpPr>
        <p:spPr>
          <a:xfrm>
            <a:off x="758825" y="5133975"/>
            <a:ext cx="5929313" cy="1016000"/>
          </a:xfrm>
          <a:prstGeom prst="rect">
            <a:avLst/>
          </a:prstGeom>
        </p:spPr>
        <p:txBody>
          <a:bodyPr>
            <a:spAutoFit/>
          </a:bodyPr>
          <a:lstStyle/>
          <a:p>
            <a:pPr algn="just" eaLnBrk="0" fontAlgn="base" hangingPunct="0">
              <a:spcBef>
                <a:spcPct val="0"/>
              </a:spcBef>
              <a:spcAft>
                <a:spcPct val="0"/>
              </a:spcAft>
              <a:defRPr/>
            </a:pPr>
            <a:r>
              <a:rPr lang="ru-RU" sz="1200" b="1" dirty="0">
                <a:solidFill>
                  <a:prstClr val="black"/>
                </a:solidFill>
                <a:latin typeface="Times New Roman" panose="02020603050405020304" pitchFamily="18" charset="0"/>
                <a:cs typeface="Times New Roman" panose="02020603050405020304" pitchFamily="18" charset="0"/>
              </a:rPr>
              <a:t>Контроль за ведением раздельного учета и достоверностью формирования себестоимости продукции, работ, услуг позволит</a:t>
            </a:r>
            <a:endParaRPr lang="ru-RU" sz="1200" dirty="0">
              <a:solidFill>
                <a:prstClr val="black"/>
              </a:solidFill>
              <a:latin typeface="Times New Roman" panose="02020603050405020304" pitchFamily="18" charset="0"/>
              <a:cs typeface="Times New Roman" panose="02020603050405020304" pitchFamily="18" charset="0"/>
            </a:endParaRPr>
          </a:p>
          <a:p>
            <a:pPr marL="285750" indent="-285750" algn="just" eaLnBrk="0" fontAlgn="base" hangingPunct="0">
              <a:spcBef>
                <a:spcPct val="0"/>
              </a:spcBef>
              <a:spcAft>
                <a:spcPct val="0"/>
              </a:spcAft>
              <a:buFont typeface="Wingdings" panose="05000000000000000000" pitchFamily="2" charset="2"/>
              <a:buChar char="ü"/>
              <a:defRPr/>
            </a:pPr>
            <a:r>
              <a:rPr lang="ru-RU" sz="1200" dirty="0">
                <a:solidFill>
                  <a:prstClr val="black"/>
                </a:solidFill>
                <a:latin typeface="Times New Roman" panose="02020603050405020304" pitchFamily="18" charset="0"/>
                <a:cs typeface="Times New Roman" panose="02020603050405020304" pitchFamily="18" charset="0"/>
              </a:rPr>
              <a:t>повысить эффективность государственных расходов</a:t>
            </a:r>
          </a:p>
          <a:p>
            <a:pPr marL="285750" indent="-285750" algn="just" eaLnBrk="0" fontAlgn="base" hangingPunct="0">
              <a:spcBef>
                <a:spcPct val="0"/>
              </a:spcBef>
              <a:spcAft>
                <a:spcPct val="0"/>
              </a:spcAft>
              <a:buFont typeface="Wingdings" panose="05000000000000000000" pitchFamily="2" charset="2"/>
              <a:buChar char="ü"/>
              <a:defRPr/>
            </a:pPr>
            <a:r>
              <a:rPr lang="ru-RU" sz="1200" dirty="0">
                <a:solidFill>
                  <a:prstClr val="black"/>
                </a:solidFill>
                <a:latin typeface="Times New Roman" panose="02020603050405020304" pitchFamily="18" charset="0"/>
                <a:cs typeface="Times New Roman" panose="02020603050405020304" pitchFamily="18" charset="0"/>
              </a:rPr>
              <a:t> снизить неоправданный рост затрат и необоснованных издержек</a:t>
            </a:r>
          </a:p>
          <a:p>
            <a:pPr marL="285750" indent="-285750" algn="just" eaLnBrk="0" fontAlgn="base" hangingPunct="0">
              <a:spcBef>
                <a:spcPct val="0"/>
              </a:spcBef>
              <a:spcAft>
                <a:spcPct val="0"/>
              </a:spcAft>
              <a:buFont typeface="Wingdings" panose="05000000000000000000" pitchFamily="2" charset="2"/>
              <a:buChar char="ü"/>
              <a:defRPr/>
            </a:pPr>
            <a:r>
              <a:rPr lang="ru-RU" sz="1200" dirty="0">
                <a:solidFill>
                  <a:prstClr val="black"/>
                </a:solidFill>
                <a:latin typeface="Times New Roman" panose="02020603050405020304" pitchFamily="18" charset="0"/>
                <a:cs typeface="Times New Roman" panose="02020603050405020304" pitchFamily="18" charset="0"/>
              </a:rPr>
              <a:t> контролировать себестоимость и уровень прибыли</a:t>
            </a:r>
          </a:p>
        </p:txBody>
      </p:sp>
      <p:sp>
        <p:nvSpPr>
          <p:cNvPr id="20" name="Номер слайда 1"/>
          <p:cNvSpPr>
            <a:spLocks noGrp="1"/>
          </p:cNvSpPr>
          <p:nvPr>
            <p:ph type="sldNum" sz="quarter" idx="12"/>
          </p:nvPr>
        </p:nvSpPr>
        <p:spPr>
          <a:xfrm>
            <a:off x="9315450" y="6356450"/>
            <a:ext cx="2743200" cy="365125"/>
          </a:xfrm>
        </p:spPr>
        <p:txBody>
          <a:bodyPr/>
          <a:lstStyle/>
          <a:p>
            <a:pPr>
              <a:defRPr/>
            </a:pPr>
            <a:fld id="{7AE3F632-3016-4CCE-ADE3-EFDB7D461A0D}" type="slidenum">
              <a:rPr lang="ru-RU" b="1" smtClean="0">
                <a:solidFill>
                  <a:schemeClr val="tx1"/>
                </a:solidFill>
                <a:latin typeface="Times New Roman" panose="02020603050405020304" pitchFamily="18" charset="0"/>
                <a:cs typeface="Times New Roman" panose="02020603050405020304" pitchFamily="18" charset="0"/>
              </a:rPr>
              <a:pPr>
                <a:defRPr/>
              </a:pPr>
              <a:t>5</a:t>
            </a:fld>
            <a:endParaRPr lang="ru-RU" b="1" dirty="0">
              <a:solidFill>
                <a:schemeClr val="tx1"/>
              </a:solidFill>
              <a:latin typeface="Times New Roman" panose="02020603050405020304" pitchFamily="18" charset="0"/>
              <a:cs typeface="Times New Roman" panose="02020603050405020304" pitchFamily="18" charset="0"/>
            </a:endParaRPr>
          </a:p>
        </p:txBody>
      </p:sp>
      <p:cxnSp>
        <p:nvCxnSpPr>
          <p:cNvPr id="5" name="Прямая соединительная линия 4"/>
          <p:cNvCxnSpPr/>
          <p:nvPr/>
        </p:nvCxnSpPr>
        <p:spPr>
          <a:xfrm>
            <a:off x="11325224" y="6099175"/>
            <a:ext cx="866775" cy="0"/>
          </a:xfrm>
          <a:prstGeom prst="line">
            <a:avLst/>
          </a:prstGeom>
          <a:ln w="28575">
            <a:solidFill>
              <a:schemeClr val="accent2">
                <a:lumMod val="75000"/>
              </a:schemeClr>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7164159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Прямая соединительная линия 63"/>
          <p:cNvCxnSpPr/>
          <p:nvPr/>
        </p:nvCxnSpPr>
        <p:spPr>
          <a:xfrm>
            <a:off x="11325224" y="6099175"/>
            <a:ext cx="866775" cy="0"/>
          </a:xfrm>
          <a:prstGeom prst="line">
            <a:avLst/>
          </a:prstGeom>
          <a:ln w="28575">
            <a:solidFill>
              <a:schemeClr val="accent2">
                <a:lumMod val="75000"/>
              </a:schemeClr>
            </a:solidFill>
          </a:ln>
        </p:spPr>
        <p:style>
          <a:lnRef idx="3">
            <a:schemeClr val="accent2"/>
          </a:lnRef>
          <a:fillRef idx="0">
            <a:schemeClr val="accent2"/>
          </a:fillRef>
          <a:effectRef idx="2">
            <a:schemeClr val="accent2"/>
          </a:effectRef>
          <a:fontRef idx="minor">
            <a:schemeClr val="tx1"/>
          </a:fontRef>
        </p:style>
      </p:cxnSp>
      <p:sp>
        <p:nvSpPr>
          <p:cNvPr id="4" name="TextBox 101"/>
          <p:cNvSpPr txBox="1">
            <a:spLocks noChangeArrowheads="1"/>
          </p:cNvSpPr>
          <p:nvPr/>
        </p:nvSpPr>
        <p:spPr bwMode="auto">
          <a:xfrm>
            <a:off x="3429000" y="222419"/>
            <a:ext cx="8463628" cy="1309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51" tIns="38876" rIns="77751" bIns="38876">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sz="2000">
                <a:solidFill>
                  <a:schemeClr val="tx1"/>
                </a:solidFill>
                <a:latin typeface="Calibri" pitchFamily="34" charset="0"/>
              </a:defRPr>
            </a:lvl4pPr>
            <a:lvl5pPr marL="2057400" indent="-228600" eaLnBrk="0" hangingPunct="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algn="r" defTabSz="1219170" eaLnBrk="1" fontAlgn="base" hangingPunct="1">
              <a:lnSpc>
                <a:spcPct val="100000"/>
              </a:lnSpc>
              <a:spcBef>
                <a:spcPct val="0"/>
              </a:spcBef>
              <a:spcAft>
                <a:spcPct val="0"/>
              </a:spcAft>
              <a:buNone/>
            </a:pPr>
            <a:r>
              <a:rPr lang="ru-RU" sz="1600" b="1" dirty="0" smtClean="0">
                <a:solidFill>
                  <a:srgbClr val="002060"/>
                </a:solidFill>
                <a:latin typeface="Times New Roman" panose="02020603050405020304" pitchFamily="18" charset="0"/>
                <a:cs typeface="Times New Roman" panose="02020603050405020304" pitchFamily="18" charset="0"/>
              </a:rPr>
              <a:t>ОСНОВНЫЕ ЗАДАЧИ ОСУЩЕСТВЛЕНИЯ ПРОВЕРОК СООТВЕТСТВИЯ ПОКАЗАТЕЛЕЙ РАСХОДНОЙ ДЕКЛАРАЦИИ ДАННЫМ РАЗДЕЛЬНОГО УЧЕТА РЕЗУЛЬТАТОВ ФИНАНСОВО-ХОЗЯЙСТВЕННОЙ ДЕЯТЕЛЬНОСТИ, А ТАКЖЕ ДАННЫМ ПЕРВИЧНЫХ УЧЕТНЫХ ДОКУМЕНТОВ</a:t>
            </a:r>
            <a:endParaRPr lang="ru-RU" sz="1600" b="1" dirty="0">
              <a:solidFill>
                <a:srgbClr val="002060"/>
              </a:solidFill>
              <a:latin typeface="Times New Roman" panose="02020603050405020304" pitchFamily="18" charset="0"/>
              <a:cs typeface="Times New Roman" panose="02020603050405020304" pitchFamily="18" charset="0"/>
            </a:endParaRPr>
          </a:p>
          <a:p>
            <a:pPr algn="r" defTabSz="1219170" eaLnBrk="1" fontAlgn="base" hangingPunct="1">
              <a:lnSpc>
                <a:spcPct val="100000"/>
              </a:lnSpc>
              <a:spcBef>
                <a:spcPct val="0"/>
              </a:spcBef>
              <a:spcAft>
                <a:spcPct val="0"/>
              </a:spcAft>
              <a:buFont typeface="Arial" charset="0"/>
              <a:buNone/>
            </a:pPr>
            <a:endParaRPr lang="ru-RU" sz="1600" b="1" dirty="0">
              <a:solidFill>
                <a:srgbClr val="002060"/>
              </a:solidFill>
              <a:latin typeface="Times New Roman" panose="02020603050405020304" pitchFamily="18" charset="0"/>
              <a:cs typeface="Times New Roman" panose="02020603050405020304" pitchFamily="18" charset="0"/>
            </a:endParaRPr>
          </a:p>
        </p:txBody>
      </p:sp>
      <p:grpSp>
        <p:nvGrpSpPr>
          <p:cNvPr id="10" name="Группа 143">
            <a:extLst>
              <a:ext uri="{FF2B5EF4-FFF2-40B4-BE49-F238E27FC236}">
                <a16:creationId xmlns="" xmlns:a16="http://schemas.microsoft.com/office/drawing/2014/main" id="{5D48C377-1A85-48D2-943F-1EECA21B82D6}"/>
              </a:ext>
            </a:extLst>
          </p:cNvPr>
          <p:cNvGrpSpPr/>
          <p:nvPr/>
        </p:nvGrpSpPr>
        <p:grpSpPr>
          <a:xfrm>
            <a:off x="468970" y="1532037"/>
            <a:ext cx="581538" cy="574942"/>
            <a:chOff x="1279869" y="1230573"/>
            <a:chExt cx="566701" cy="797525"/>
          </a:xfrm>
          <a:solidFill>
            <a:srgbClr val="8497B0"/>
          </a:solidFill>
        </p:grpSpPr>
        <p:cxnSp>
          <p:nvCxnSpPr>
            <p:cNvPr id="11" name="Прямая со стрелкой 10">
              <a:extLst>
                <a:ext uri="{FF2B5EF4-FFF2-40B4-BE49-F238E27FC236}">
                  <a16:creationId xmlns="" xmlns:a16="http://schemas.microsoft.com/office/drawing/2014/main" id="{9F8B188D-18B4-4615-85E8-DF269AAD6B12}"/>
                </a:ext>
              </a:extLst>
            </p:cNvPr>
            <p:cNvCxnSpPr/>
            <p:nvPr/>
          </p:nvCxnSpPr>
          <p:spPr bwMode="auto">
            <a:xfrm flipV="1">
              <a:off x="1503773" y="1621870"/>
              <a:ext cx="43570" cy="39"/>
            </a:xfrm>
            <a:prstGeom prst="straightConnector1">
              <a:avLst/>
            </a:prstGeom>
            <a:grpFill/>
            <a:ln w="25400">
              <a:solidFill>
                <a:schemeClr val="bg1"/>
              </a:solidFill>
              <a:tailEnd type="arrow"/>
            </a:ln>
            <a:scene3d>
              <a:camera prst="orthographicFront"/>
              <a:lightRig rig="threePt" dir="t"/>
            </a:scene3d>
            <a:sp3d>
              <a:bevelT/>
              <a:bevelB w="165100" prst="coolSlant"/>
            </a:sp3d>
          </p:spPr>
          <p:style>
            <a:lnRef idx="1">
              <a:schemeClr val="accent1"/>
            </a:lnRef>
            <a:fillRef idx="0">
              <a:schemeClr val="accent1"/>
            </a:fillRef>
            <a:effectRef idx="0">
              <a:schemeClr val="accent1"/>
            </a:effectRef>
            <a:fontRef idx="minor">
              <a:schemeClr val="tx1"/>
            </a:fontRef>
          </p:style>
        </p:cxnSp>
        <p:sp>
          <p:nvSpPr>
            <p:cNvPr id="12" name="Овал 11">
              <a:extLst>
                <a:ext uri="{FF2B5EF4-FFF2-40B4-BE49-F238E27FC236}">
                  <a16:creationId xmlns="" xmlns:a16="http://schemas.microsoft.com/office/drawing/2014/main" id="{414AF32A-9A83-43C7-A441-BCB7F194D88E}"/>
                </a:ext>
              </a:extLst>
            </p:cNvPr>
            <p:cNvSpPr/>
            <p:nvPr/>
          </p:nvSpPr>
          <p:spPr bwMode="auto">
            <a:xfrm>
              <a:off x="1365008" y="1366387"/>
              <a:ext cx="234841" cy="234973"/>
            </a:xfrm>
            <a:prstGeom prst="ellipse">
              <a:avLst/>
            </a:prstGeom>
            <a:grpFill/>
            <a:ln w="25400">
              <a:solidFill>
                <a:schemeClr val="bg1"/>
              </a:solidFill>
            </a:ln>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base">
                <a:spcBef>
                  <a:spcPct val="0"/>
                </a:spcBef>
                <a:spcAft>
                  <a:spcPct val="0"/>
                </a:spcAft>
                <a:defRPr/>
              </a:pPr>
              <a:endParaRPr lang="ru-RU" sz="1867" dirty="0">
                <a:solidFill>
                  <a:prstClr val="white"/>
                </a:solidFill>
              </a:endParaRPr>
            </a:p>
          </p:txBody>
        </p:sp>
        <p:grpSp>
          <p:nvGrpSpPr>
            <p:cNvPr id="13" name="Группа 109">
              <a:extLst>
                <a:ext uri="{FF2B5EF4-FFF2-40B4-BE49-F238E27FC236}">
                  <a16:creationId xmlns="" xmlns:a16="http://schemas.microsoft.com/office/drawing/2014/main" id="{2364CAE6-6D8B-4D20-AABD-64FC08250EBC}"/>
                </a:ext>
              </a:extLst>
            </p:cNvPr>
            <p:cNvGrpSpPr/>
            <p:nvPr/>
          </p:nvGrpSpPr>
          <p:grpSpPr>
            <a:xfrm>
              <a:off x="1279869" y="1230573"/>
              <a:ext cx="566701" cy="797525"/>
              <a:chOff x="1279869" y="1230573"/>
              <a:chExt cx="566701" cy="797525"/>
            </a:xfrm>
            <a:grpFill/>
          </p:grpSpPr>
          <p:sp>
            <p:nvSpPr>
              <p:cNvPr id="19" name="Прямоугольник 18">
                <a:extLst>
                  <a:ext uri="{FF2B5EF4-FFF2-40B4-BE49-F238E27FC236}">
                    <a16:creationId xmlns="" xmlns:a16="http://schemas.microsoft.com/office/drawing/2014/main" id="{449A6B86-95D4-45C1-8212-DB12F6347591}"/>
                  </a:ext>
                </a:extLst>
              </p:cNvPr>
              <p:cNvSpPr/>
              <p:nvPr/>
            </p:nvSpPr>
            <p:spPr bwMode="auto">
              <a:xfrm>
                <a:off x="1279869" y="1230573"/>
                <a:ext cx="566701" cy="797525"/>
              </a:xfrm>
              <a:prstGeom prst="rect">
                <a:avLst/>
              </a:prstGeom>
              <a:grpFill/>
              <a:ln>
                <a:noFill/>
              </a:ln>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103668" tIns="51835" rIns="103668" bIns="51835" anchor="ctr"/>
              <a:lstStyle/>
              <a:p>
                <a:pPr defTabSz="914377" fontAlgn="base">
                  <a:lnSpc>
                    <a:spcPts val="1300"/>
                  </a:lnSpc>
                  <a:spcBef>
                    <a:spcPct val="0"/>
                  </a:spcBef>
                  <a:spcAft>
                    <a:spcPct val="0"/>
                  </a:spcAft>
                  <a:defRPr/>
                </a:pPr>
                <a:endParaRPr lang="ru-RU" sz="1067" dirty="0">
                  <a:solidFill>
                    <a:prstClr val="white"/>
                  </a:solidFill>
                  <a:latin typeface="Open Sans Condensed" pitchFamily="34" charset="0"/>
                  <a:ea typeface="Open Sans Condensed Light" pitchFamily="34" charset="0"/>
                  <a:cs typeface="Open Sans Condensed Light" pitchFamily="34" charset="0"/>
                </a:endParaRPr>
              </a:p>
            </p:txBody>
          </p:sp>
          <p:cxnSp>
            <p:nvCxnSpPr>
              <p:cNvPr id="20" name="Прямая со стрелкой 19">
                <a:extLst>
                  <a:ext uri="{FF2B5EF4-FFF2-40B4-BE49-F238E27FC236}">
                    <a16:creationId xmlns="" xmlns:a16="http://schemas.microsoft.com/office/drawing/2014/main" id="{58D05C0F-B921-478E-8066-15520E40BC67}"/>
                  </a:ext>
                </a:extLst>
              </p:cNvPr>
              <p:cNvCxnSpPr/>
              <p:nvPr/>
            </p:nvCxnSpPr>
            <p:spPr bwMode="auto">
              <a:xfrm flipV="1">
                <a:off x="1567448" y="1621790"/>
                <a:ext cx="43570" cy="39"/>
              </a:xfrm>
              <a:prstGeom prst="straightConnector1">
                <a:avLst/>
              </a:prstGeom>
              <a:grpFill/>
              <a:ln w="25400">
                <a:solidFill>
                  <a:schemeClr val="bg1"/>
                </a:solidFill>
                <a:tailEnd type="arrow"/>
              </a:ln>
              <a:scene3d>
                <a:camera prst="orthographicFront"/>
                <a:lightRig rig="threePt" dir="t"/>
              </a:scene3d>
              <a:sp3d>
                <a:bevelT/>
                <a:bevelB w="165100" prst="coolSlant"/>
              </a:sp3d>
            </p:spPr>
            <p:style>
              <a:lnRef idx="1">
                <a:schemeClr val="accent1"/>
              </a:lnRef>
              <a:fillRef idx="0">
                <a:schemeClr val="accent1"/>
              </a:fillRef>
              <a:effectRef idx="0">
                <a:schemeClr val="accent1"/>
              </a:effectRef>
              <a:fontRef idx="minor">
                <a:schemeClr val="tx1"/>
              </a:fontRef>
            </p:style>
          </p:cxnSp>
        </p:grpSp>
      </p:grpSp>
      <p:sp>
        <p:nvSpPr>
          <p:cNvPr id="21" name="Овал 20">
            <a:extLst>
              <a:ext uri="{FF2B5EF4-FFF2-40B4-BE49-F238E27FC236}">
                <a16:creationId xmlns="" xmlns:a16="http://schemas.microsoft.com/office/drawing/2014/main" id="{F802A356-80C2-404E-99EC-01F3DBE142EF}"/>
              </a:ext>
            </a:extLst>
          </p:cNvPr>
          <p:cNvSpPr/>
          <p:nvPr/>
        </p:nvSpPr>
        <p:spPr bwMode="auto">
          <a:xfrm>
            <a:off x="597343" y="1672520"/>
            <a:ext cx="297963" cy="289196"/>
          </a:xfrm>
          <a:prstGeom prst="ellipse">
            <a:avLst/>
          </a:prstGeom>
          <a:solidFill>
            <a:srgbClr val="8497B0"/>
          </a:solidFill>
          <a:ln w="25400">
            <a:solidFill>
              <a:schemeClr val="bg1"/>
            </a:solidFill>
          </a:ln>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base">
              <a:spcBef>
                <a:spcPct val="0"/>
              </a:spcBef>
              <a:spcAft>
                <a:spcPct val="0"/>
              </a:spcAft>
              <a:defRPr/>
            </a:pPr>
            <a:endParaRPr lang="ru-RU" sz="1867" dirty="0">
              <a:solidFill>
                <a:prstClr val="white"/>
              </a:solidFill>
            </a:endParaRPr>
          </a:p>
        </p:txBody>
      </p:sp>
      <p:sp>
        <p:nvSpPr>
          <p:cNvPr id="22" name="Прямоугольник 21"/>
          <p:cNvSpPr/>
          <p:nvPr/>
        </p:nvSpPr>
        <p:spPr>
          <a:xfrm>
            <a:off x="1374211" y="1532037"/>
            <a:ext cx="10486385" cy="578113"/>
          </a:xfrm>
          <a:prstGeom prst="rect">
            <a:avLst/>
          </a:prstGeom>
          <a:solidFill>
            <a:srgbClr val="8497B0"/>
          </a:solidFill>
          <a:ln>
            <a:noFill/>
          </a:ln>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40" tIns="38871" rIns="77740" bIns="38871" anchor="ctr"/>
          <a:lstStyle/>
          <a:p>
            <a:pPr algn="just" defTabSz="914377" fontAlgn="base">
              <a:spcBef>
                <a:spcPct val="0"/>
              </a:spcBef>
              <a:spcAft>
                <a:spcPct val="0"/>
              </a:spcAft>
              <a:defRPr/>
            </a:pPr>
            <a:r>
              <a:rPr lang="ru-RU" sz="1400" b="1" dirty="0" smtClean="0">
                <a:solidFill>
                  <a:prstClr val="white"/>
                </a:solidFill>
                <a:latin typeface="Times New Roman" panose="02020603050405020304" pitchFamily="18" charset="0"/>
                <a:cs typeface="Times New Roman" panose="02020603050405020304" pitchFamily="18" charset="0"/>
              </a:rPr>
              <a:t>Проверка </a:t>
            </a:r>
            <a:r>
              <a:rPr lang="ru-RU" sz="1400" b="1" dirty="0">
                <a:solidFill>
                  <a:prstClr val="white"/>
                </a:solidFill>
                <a:latin typeface="Times New Roman" panose="02020603050405020304" pitchFamily="18" charset="0"/>
                <a:cs typeface="Times New Roman" panose="02020603050405020304" pitchFamily="18" charset="0"/>
              </a:rPr>
              <a:t>правильности раскрытия поставщиком (подрядчиком, исполнителем) структуры образования цены товара (работы, услуги) с расчетом себестоимости по элементам затрат и прибыли</a:t>
            </a:r>
          </a:p>
        </p:txBody>
      </p:sp>
      <p:sp>
        <p:nvSpPr>
          <p:cNvPr id="23" name="Прямоугольник 22"/>
          <p:cNvSpPr/>
          <p:nvPr/>
        </p:nvSpPr>
        <p:spPr>
          <a:xfrm>
            <a:off x="1406243" y="2321913"/>
            <a:ext cx="10486385" cy="578113"/>
          </a:xfrm>
          <a:prstGeom prst="rect">
            <a:avLst/>
          </a:prstGeom>
          <a:solidFill>
            <a:srgbClr val="8497B0"/>
          </a:solidFill>
          <a:ln>
            <a:noFill/>
          </a:ln>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40" tIns="38871" rIns="77740" bIns="38871" anchor="ctr"/>
          <a:lstStyle/>
          <a:p>
            <a:pPr algn="just" defTabSz="914377" fontAlgn="base">
              <a:spcBef>
                <a:spcPct val="0"/>
              </a:spcBef>
              <a:spcAft>
                <a:spcPct val="0"/>
              </a:spcAft>
              <a:defRPr/>
            </a:pPr>
            <a:r>
              <a:rPr lang="ru-RU" sz="1400" b="1" dirty="0">
                <a:solidFill>
                  <a:prstClr val="white"/>
                </a:solidFill>
                <a:latin typeface="Times New Roman" panose="02020603050405020304" pitchFamily="18" charset="0"/>
                <a:cs typeface="Times New Roman" panose="02020603050405020304" pitchFamily="18" charset="0"/>
              </a:rPr>
              <a:t>Проверка правильности учета расходов по статьям затрат, указанных в Расходной декларации,</a:t>
            </a:r>
          </a:p>
          <a:p>
            <a:pPr algn="just" defTabSz="914377" fontAlgn="base">
              <a:spcBef>
                <a:spcPct val="0"/>
              </a:spcBef>
              <a:spcAft>
                <a:spcPct val="0"/>
              </a:spcAft>
              <a:defRPr/>
            </a:pPr>
            <a:r>
              <a:rPr lang="ru-RU" sz="1400" b="1" dirty="0">
                <a:solidFill>
                  <a:prstClr val="white"/>
                </a:solidFill>
                <a:latin typeface="Times New Roman" panose="02020603050405020304" pitchFamily="18" charset="0"/>
                <a:cs typeface="Times New Roman" panose="02020603050405020304" pitchFamily="18" charset="0"/>
              </a:rPr>
              <a:t> и их отнесения на себестоимость выпускаемой продукции (выполняемых работ, оказываемых услуг)</a:t>
            </a:r>
          </a:p>
        </p:txBody>
      </p:sp>
      <p:grpSp>
        <p:nvGrpSpPr>
          <p:cNvPr id="24" name="Группа 143">
            <a:extLst>
              <a:ext uri="{FF2B5EF4-FFF2-40B4-BE49-F238E27FC236}">
                <a16:creationId xmlns="" xmlns:a16="http://schemas.microsoft.com/office/drawing/2014/main" id="{5D48C377-1A85-48D2-943F-1EECA21B82D6}"/>
              </a:ext>
            </a:extLst>
          </p:cNvPr>
          <p:cNvGrpSpPr/>
          <p:nvPr/>
        </p:nvGrpSpPr>
        <p:grpSpPr>
          <a:xfrm>
            <a:off x="504251" y="2325084"/>
            <a:ext cx="581538" cy="574942"/>
            <a:chOff x="1279869" y="1230573"/>
            <a:chExt cx="566701" cy="797525"/>
          </a:xfrm>
          <a:solidFill>
            <a:srgbClr val="8497B0"/>
          </a:solidFill>
        </p:grpSpPr>
        <p:cxnSp>
          <p:nvCxnSpPr>
            <p:cNvPr id="25" name="Прямая со стрелкой 24">
              <a:extLst>
                <a:ext uri="{FF2B5EF4-FFF2-40B4-BE49-F238E27FC236}">
                  <a16:creationId xmlns="" xmlns:a16="http://schemas.microsoft.com/office/drawing/2014/main" id="{9F8B188D-18B4-4615-85E8-DF269AAD6B12}"/>
                </a:ext>
              </a:extLst>
            </p:cNvPr>
            <p:cNvCxnSpPr/>
            <p:nvPr/>
          </p:nvCxnSpPr>
          <p:spPr bwMode="auto">
            <a:xfrm flipV="1">
              <a:off x="1503773" y="1621870"/>
              <a:ext cx="43570" cy="39"/>
            </a:xfrm>
            <a:prstGeom prst="straightConnector1">
              <a:avLst/>
            </a:prstGeom>
            <a:grpFill/>
            <a:ln w="25400">
              <a:solidFill>
                <a:schemeClr val="bg1"/>
              </a:solidFill>
              <a:tailEnd type="arrow"/>
            </a:ln>
            <a:scene3d>
              <a:camera prst="orthographicFront"/>
              <a:lightRig rig="threePt" dir="t"/>
            </a:scene3d>
            <a:sp3d>
              <a:bevelT/>
              <a:bevelB w="165100" prst="coolSlant"/>
            </a:sp3d>
          </p:spPr>
          <p:style>
            <a:lnRef idx="1">
              <a:schemeClr val="accent1"/>
            </a:lnRef>
            <a:fillRef idx="0">
              <a:schemeClr val="accent1"/>
            </a:fillRef>
            <a:effectRef idx="0">
              <a:schemeClr val="accent1"/>
            </a:effectRef>
            <a:fontRef idx="minor">
              <a:schemeClr val="tx1"/>
            </a:fontRef>
          </p:style>
        </p:cxnSp>
        <p:sp>
          <p:nvSpPr>
            <p:cNvPr id="26" name="Овал 25">
              <a:extLst>
                <a:ext uri="{FF2B5EF4-FFF2-40B4-BE49-F238E27FC236}">
                  <a16:creationId xmlns="" xmlns:a16="http://schemas.microsoft.com/office/drawing/2014/main" id="{414AF32A-9A83-43C7-A441-BCB7F194D88E}"/>
                </a:ext>
              </a:extLst>
            </p:cNvPr>
            <p:cNvSpPr/>
            <p:nvPr/>
          </p:nvSpPr>
          <p:spPr bwMode="auto">
            <a:xfrm>
              <a:off x="1365008" y="1366387"/>
              <a:ext cx="234841" cy="234973"/>
            </a:xfrm>
            <a:prstGeom prst="ellipse">
              <a:avLst/>
            </a:prstGeom>
            <a:grpFill/>
            <a:ln w="25400">
              <a:solidFill>
                <a:schemeClr val="bg1"/>
              </a:solidFill>
            </a:ln>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base">
                <a:spcBef>
                  <a:spcPct val="0"/>
                </a:spcBef>
                <a:spcAft>
                  <a:spcPct val="0"/>
                </a:spcAft>
                <a:defRPr/>
              </a:pPr>
              <a:endParaRPr lang="ru-RU" sz="1867" dirty="0">
                <a:solidFill>
                  <a:prstClr val="white"/>
                </a:solidFill>
              </a:endParaRPr>
            </a:p>
          </p:txBody>
        </p:sp>
        <p:grpSp>
          <p:nvGrpSpPr>
            <p:cNvPr id="27" name="Группа 109">
              <a:extLst>
                <a:ext uri="{FF2B5EF4-FFF2-40B4-BE49-F238E27FC236}">
                  <a16:creationId xmlns="" xmlns:a16="http://schemas.microsoft.com/office/drawing/2014/main" id="{2364CAE6-6D8B-4D20-AABD-64FC08250EBC}"/>
                </a:ext>
              </a:extLst>
            </p:cNvPr>
            <p:cNvGrpSpPr/>
            <p:nvPr/>
          </p:nvGrpSpPr>
          <p:grpSpPr>
            <a:xfrm>
              <a:off x="1279869" y="1230573"/>
              <a:ext cx="566701" cy="797525"/>
              <a:chOff x="1279869" y="1230573"/>
              <a:chExt cx="566701" cy="797525"/>
            </a:xfrm>
            <a:grpFill/>
          </p:grpSpPr>
          <p:sp>
            <p:nvSpPr>
              <p:cNvPr id="28" name="Прямоугольник 27">
                <a:extLst>
                  <a:ext uri="{FF2B5EF4-FFF2-40B4-BE49-F238E27FC236}">
                    <a16:creationId xmlns="" xmlns:a16="http://schemas.microsoft.com/office/drawing/2014/main" id="{449A6B86-95D4-45C1-8212-DB12F6347591}"/>
                  </a:ext>
                </a:extLst>
              </p:cNvPr>
              <p:cNvSpPr/>
              <p:nvPr/>
            </p:nvSpPr>
            <p:spPr bwMode="auto">
              <a:xfrm>
                <a:off x="1279869" y="1230573"/>
                <a:ext cx="566701" cy="797525"/>
              </a:xfrm>
              <a:prstGeom prst="rect">
                <a:avLst/>
              </a:prstGeom>
              <a:grpFill/>
              <a:ln>
                <a:noFill/>
              </a:ln>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103668" tIns="51835" rIns="103668" bIns="51835" anchor="ctr"/>
              <a:lstStyle/>
              <a:p>
                <a:pPr defTabSz="914377" fontAlgn="base">
                  <a:lnSpc>
                    <a:spcPts val="1300"/>
                  </a:lnSpc>
                  <a:spcBef>
                    <a:spcPct val="0"/>
                  </a:spcBef>
                  <a:spcAft>
                    <a:spcPct val="0"/>
                  </a:spcAft>
                  <a:defRPr/>
                </a:pPr>
                <a:endParaRPr lang="ru-RU" sz="1067" dirty="0">
                  <a:solidFill>
                    <a:prstClr val="white"/>
                  </a:solidFill>
                  <a:latin typeface="Open Sans Condensed" pitchFamily="34" charset="0"/>
                  <a:ea typeface="Open Sans Condensed Light" pitchFamily="34" charset="0"/>
                  <a:cs typeface="Open Sans Condensed Light" pitchFamily="34" charset="0"/>
                </a:endParaRPr>
              </a:p>
            </p:txBody>
          </p:sp>
          <p:cxnSp>
            <p:nvCxnSpPr>
              <p:cNvPr id="29" name="Прямая со стрелкой 28">
                <a:extLst>
                  <a:ext uri="{FF2B5EF4-FFF2-40B4-BE49-F238E27FC236}">
                    <a16:creationId xmlns="" xmlns:a16="http://schemas.microsoft.com/office/drawing/2014/main" id="{58D05C0F-B921-478E-8066-15520E40BC67}"/>
                  </a:ext>
                </a:extLst>
              </p:cNvPr>
              <p:cNvCxnSpPr/>
              <p:nvPr/>
            </p:nvCxnSpPr>
            <p:spPr bwMode="auto">
              <a:xfrm flipV="1">
                <a:off x="1567448" y="1621790"/>
                <a:ext cx="43570" cy="39"/>
              </a:xfrm>
              <a:prstGeom prst="straightConnector1">
                <a:avLst/>
              </a:prstGeom>
              <a:grpFill/>
              <a:ln w="25400">
                <a:solidFill>
                  <a:schemeClr val="bg1"/>
                </a:solidFill>
                <a:tailEnd type="arrow"/>
              </a:ln>
              <a:scene3d>
                <a:camera prst="orthographicFront"/>
                <a:lightRig rig="threePt" dir="t"/>
              </a:scene3d>
              <a:sp3d>
                <a:bevelT/>
                <a:bevelB w="165100" prst="coolSlant"/>
              </a:sp3d>
            </p:spPr>
            <p:style>
              <a:lnRef idx="1">
                <a:schemeClr val="accent1"/>
              </a:lnRef>
              <a:fillRef idx="0">
                <a:schemeClr val="accent1"/>
              </a:fillRef>
              <a:effectRef idx="0">
                <a:schemeClr val="accent1"/>
              </a:effectRef>
              <a:fontRef idx="minor">
                <a:schemeClr val="tx1"/>
              </a:fontRef>
            </p:style>
          </p:cxnSp>
        </p:grpSp>
      </p:grpSp>
      <p:sp>
        <p:nvSpPr>
          <p:cNvPr id="30" name="Овал 29">
            <a:extLst>
              <a:ext uri="{FF2B5EF4-FFF2-40B4-BE49-F238E27FC236}">
                <a16:creationId xmlns="" xmlns:a16="http://schemas.microsoft.com/office/drawing/2014/main" id="{F802A356-80C2-404E-99EC-01F3DBE142EF}"/>
              </a:ext>
            </a:extLst>
          </p:cNvPr>
          <p:cNvSpPr/>
          <p:nvPr/>
        </p:nvSpPr>
        <p:spPr bwMode="auto">
          <a:xfrm>
            <a:off x="629251" y="2487007"/>
            <a:ext cx="297963" cy="289196"/>
          </a:xfrm>
          <a:prstGeom prst="ellipse">
            <a:avLst/>
          </a:prstGeom>
          <a:solidFill>
            <a:srgbClr val="8497B0"/>
          </a:solidFill>
          <a:ln w="25400">
            <a:solidFill>
              <a:schemeClr val="bg1"/>
            </a:solidFill>
          </a:ln>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base">
              <a:spcBef>
                <a:spcPct val="0"/>
              </a:spcBef>
              <a:spcAft>
                <a:spcPct val="0"/>
              </a:spcAft>
              <a:defRPr/>
            </a:pPr>
            <a:endParaRPr lang="ru-RU" sz="1867" dirty="0">
              <a:solidFill>
                <a:prstClr val="white"/>
              </a:solidFill>
            </a:endParaRPr>
          </a:p>
        </p:txBody>
      </p:sp>
      <p:sp>
        <p:nvSpPr>
          <p:cNvPr id="31" name="Прямоугольник 30"/>
          <p:cNvSpPr/>
          <p:nvPr/>
        </p:nvSpPr>
        <p:spPr>
          <a:xfrm>
            <a:off x="1434189" y="3075902"/>
            <a:ext cx="10486385" cy="578113"/>
          </a:xfrm>
          <a:prstGeom prst="rect">
            <a:avLst/>
          </a:prstGeom>
          <a:solidFill>
            <a:srgbClr val="8497B0"/>
          </a:solidFill>
          <a:ln>
            <a:noFill/>
          </a:ln>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40" tIns="38871" rIns="77740" bIns="38871" anchor="ctr"/>
          <a:lstStyle/>
          <a:p>
            <a:pPr algn="just" defTabSz="914377" fontAlgn="base">
              <a:spcBef>
                <a:spcPct val="0"/>
              </a:spcBef>
              <a:spcAft>
                <a:spcPct val="0"/>
              </a:spcAft>
              <a:defRPr/>
            </a:pPr>
            <a:r>
              <a:rPr lang="ru-RU" sz="1400" b="1" dirty="0" smtClean="0">
                <a:solidFill>
                  <a:prstClr val="white"/>
                </a:solidFill>
                <a:latin typeface="Times New Roman" panose="02020603050405020304" pitchFamily="18" charset="0"/>
                <a:cs typeface="Times New Roman" panose="02020603050405020304" pitchFamily="18" charset="0"/>
              </a:rPr>
              <a:t>Проверка соответствия </a:t>
            </a:r>
            <a:r>
              <a:rPr lang="ru-RU" sz="1400" b="1" dirty="0">
                <a:solidFill>
                  <a:prstClr val="white"/>
                </a:solidFill>
                <a:latin typeface="Times New Roman" panose="02020603050405020304" pitchFamily="18" charset="0"/>
                <a:cs typeface="Times New Roman" panose="02020603050405020304" pitchFamily="18" charset="0"/>
              </a:rPr>
              <a:t>информации, указанной в первичных документах, показателям, содержащимся в Расходной декларации</a:t>
            </a:r>
          </a:p>
        </p:txBody>
      </p:sp>
      <p:sp>
        <p:nvSpPr>
          <p:cNvPr id="32" name="Прямоугольник 31"/>
          <p:cNvSpPr/>
          <p:nvPr/>
        </p:nvSpPr>
        <p:spPr>
          <a:xfrm>
            <a:off x="1443713" y="3827399"/>
            <a:ext cx="10486385" cy="578113"/>
          </a:xfrm>
          <a:prstGeom prst="rect">
            <a:avLst/>
          </a:prstGeom>
          <a:solidFill>
            <a:srgbClr val="8497B0"/>
          </a:solidFill>
          <a:ln>
            <a:noFill/>
          </a:ln>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40" tIns="38871" rIns="77740" bIns="38871" anchor="ctr"/>
          <a:lstStyle/>
          <a:p>
            <a:pPr algn="just" defTabSz="914377" fontAlgn="base">
              <a:spcBef>
                <a:spcPct val="0"/>
              </a:spcBef>
              <a:spcAft>
                <a:spcPct val="0"/>
              </a:spcAft>
              <a:defRPr/>
            </a:pPr>
            <a:r>
              <a:rPr lang="ru-RU" sz="1400" b="1" dirty="0" smtClean="0">
                <a:solidFill>
                  <a:prstClr val="white"/>
                </a:solidFill>
                <a:latin typeface="Times New Roman" panose="02020603050405020304" pitchFamily="18" charset="0"/>
                <a:cs typeface="Times New Roman" panose="02020603050405020304" pitchFamily="18" charset="0"/>
              </a:rPr>
              <a:t>Выявление </a:t>
            </a:r>
            <a:r>
              <a:rPr lang="ru-RU" sz="1400" b="1" dirty="0">
                <a:solidFill>
                  <a:prstClr val="white"/>
                </a:solidFill>
                <a:latin typeface="Times New Roman" panose="02020603050405020304" pitchFamily="18" charset="0"/>
                <a:cs typeface="Times New Roman" panose="02020603050405020304" pitchFamily="18" charset="0"/>
              </a:rPr>
              <a:t>резервов снижения себестоимости продукции и разработка мероприятий по устранению причин, вызвавших удорожание продукции, мобилизация скрытых резервов снижения себестоимости </a:t>
            </a:r>
            <a:r>
              <a:rPr lang="ru-RU" sz="1400" b="1" dirty="0" smtClean="0">
                <a:solidFill>
                  <a:prstClr val="white"/>
                </a:solidFill>
                <a:latin typeface="Times New Roman" panose="02020603050405020304" pitchFamily="18" charset="0"/>
                <a:cs typeface="Times New Roman" panose="02020603050405020304" pitchFamily="18" charset="0"/>
              </a:rPr>
              <a:t>продукции</a:t>
            </a:r>
            <a:endParaRPr lang="ru-RU" sz="1400" b="1" dirty="0">
              <a:solidFill>
                <a:prstClr val="white"/>
              </a:solidFill>
              <a:latin typeface="Times New Roman" panose="02020603050405020304" pitchFamily="18" charset="0"/>
              <a:cs typeface="Times New Roman" panose="02020603050405020304" pitchFamily="18" charset="0"/>
            </a:endParaRPr>
          </a:p>
        </p:txBody>
      </p:sp>
      <p:sp>
        <p:nvSpPr>
          <p:cNvPr id="33" name="Прямоугольник 32"/>
          <p:cNvSpPr/>
          <p:nvPr/>
        </p:nvSpPr>
        <p:spPr>
          <a:xfrm>
            <a:off x="1467490" y="4615062"/>
            <a:ext cx="10486385" cy="578113"/>
          </a:xfrm>
          <a:prstGeom prst="rect">
            <a:avLst/>
          </a:prstGeom>
          <a:solidFill>
            <a:srgbClr val="8497B0"/>
          </a:solidFill>
          <a:ln>
            <a:noFill/>
          </a:ln>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40" tIns="38871" rIns="77740" bIns="38871" anchor="ctr"/>
          <a:lstStyle/>
          <a:p>
            <a:pPr algn="just" defTabSz="914377" fontAlgn="base">
              <a:spcBef>
                <a:spcPct val="0"/>
              </a:spcBef>
              <a:spcAft>
                <a:spcPct val="0"/>
              </a:spcAft>
              <a:defRPr/>
            </a:pPr>
            <a:r>
              <a:rPr lang="ru-RU" sz="1400" b="1" dirty="0" smtClean="0">
                <a:solidFill>
                  <a:prstClr val="white"/>
                </a:solidFill>
                <a:latin typeface="Times New Roman" panose="02020603050405020304" pitchFamily="18" charset="0"/>
                <a:cs typeface="Times New Roman" panose="02020603050405020304" pitchFamily="18" charset="0"/>
              </a:rPr>
              <a:t>Соблюдение </a:t>
            </a:r>
            <a:r>
              <a:rPr lang="ru-RU" sz="1400" b="1" dirty="0">
                <a:solidFill>
                  <a:prstClr val="white"/>
                </a:solidFill>
                <a:latin typeface="Times New Roman" panose="02020603050405020304" pitchFamily="18" charset="0"/>
                <a:cs typeface="Times New Roman" panose="02020603050405020304" pitchFamily="18" charset="0"/>
              </a:rPr>
              <a:t>предельного размера доходности (при ее установлении</a:t>
            </a:r>
            <a:r>
              <a:rPr lang="ru-RU" sz="1400" b="1" dirty="0" smtClean="0">
                <a:solidFill>
                  <a:prstClr val="white"/>
                </a:solidFill>
                <a:latin typeface="Times New Roman" panose="02020603050405020304" pitchFamily="18" charset="0"/>
                <a:cs typeface="Times New Roman" panose="02020603050405020304" pitchFamily="18" charset="0"/>
              </a:rPr>
              <a:t>)</a:t>
            </a:r>
            <a:endParaRPr lang="ru-RU" sz="1400" b="1" dirty="0">
              <a:solidFill>
                <a:prstClr val="white"/>
              </a:solidFill>
              <a:latin typeface="Times New Roman" panose="02020603050405020304" pitchFamily="18" charset="0"/>
              <a:cs typeface="Times New Roman" panose="02020603050405020304" pitchFamily="18" charset="0"/>
            </a:endParaRPr>
          </a:p>
        </p:txBody>
      </p:sp>
      <p:sp>
        <p:nvSpPr>
          <p:cNvPr id="34" name="Прямоугольник 33"/>
          <p:cNvSpPr/>
          <p:nvPr/>
        </p:nvSpPr>
        <p:spPr>
          <a:xfrm>
            <a:off x="1450410" y="5494504"/>
            <a:ext cx="10486385" cy="744371"/>
          </a:xfrm>
          <a:prstGeom prst="rect">
            <a:avLst/>
          </a:prstGeom>
          <a:solidFill>
            <a:srgbClr val="8497B0"/>
          </a:solidFill>
          <a:ln>
            <a:noFill/>
          </a:ln>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40" tIns="38871" rIns="77740" bIns="38871" anchor="ctr"/>
          <a:lstStyle/>
          <a:p>
            <a:pPr algn="just" defTabSz="914377" fontAlgn="base">
              <a:spcBef>
                <a:spcPct val="0"/>
              </a:spcBef>
              <a:spcAft>
                <a:spcPct val="0"/>
              </a:spcAft>
              <a:defRPr/>
            </a:pPr>
            <a:r>
              <a:rPr lang="ru-RU" sz="1400" b="1" dirty="0" smtClean="0">
                <a:solidFill>
                  <a:prstClr val="white"/>
                </a:solidFill>
                <a:latin typeface="Times New Roman" panose="02020603050405020304" pitchFamily="18" charset="0"/>
                <a:cs typeface="Times New Roman" panose="02020603050405020304" pitchFamily="18" charset="0"/>
              </a:rPr>
              <a:t>Проверка  </a:t>
            </a:r>
            <a:r>
              <a:rPr lang="ru-RU" sz="1400" b="1" dirty="0">
                <a:solidFill>
                  <a:prstClr val="white"/>
                </a:solidFill>
                <a:latin typeface="Times New Roman" panose="02020603050405020304" pitchFamily="18" charset="0"/>
                <a:cs typeface="Times New Roman" panose="02020603050405020304" pitchFamily="18" charset="0"/>
              </a:rPr>
              <a:t>фактов превышения общей суммы расходов по соответствующим статьям затрат (в случае наличия), указанных в Расходной декларации нарастающим итогом с начала года, над суммой цены государственного контракта (контракта, договора</a:t>
            </a:r>
            <a:r>
              <a:rPr lang="ru-RU" sz="1400" b="1" dirty="0" smtClean="0">
                <a:solidFill>
                  <a:prstClr val="white"/>
                </a:solidFill>
                <a:latin typeface="Times New Roman" panose="02020603050405020304" pitchFamily="18" charset="0"/>
                <a:cs typeface="Times New Roman" panose="02020603050405020304" pitchFamily="18" charset="0"/>
              </a:rPr>
              <a:t>)</a:t>
            </a:r>
            <a:endParaRPr lang="ru-RU" sz="1400" b="1" dirty="0">
              <a:solidFill>
                <a:prstClr val="white"/>
              </a:solidFill>
              <a:latin typeface="Times New Roman" panose="02020603050405020304" pitchFamily="18" charset="0"/>
              <a:cs typeface="Times New Roman" panose="02020603050405020304" pitchFamily="18" charset="0"/>
            </a:endParaRPr>
          </a:p>
        </p:txBody>
      </p:sp>
      <p:grpSp>
        <p:nvGrpSpPr>
          <p:cNvPr id="35" name="Группа 143">
            <a:extLst>
              <a:ext uri="{FF2B5EF4-FFF2-40B4-BE49-F238E27FC236}">
                <a16:creationId xmlns="" xmlns:a16="http://schemas.microsoft.com/office/drawing/2014/main" id="{5D48C377-1A85-48D2-943F-1EECA21B82D6}"/>
              </a:ext>
            </a:extLst>
          </p:cNvPr>
          <p:cNvGrpSpPr/>
          <p:nvPr/>
        </p:nvGrpSpPr>
        <p:grpSpPr>
          <a:xfrm>
            <a:off x="514583" y="3077487"/>
            <a:ext cx="581538" cy="574942"/>
            <a:chOff x="1279869" y="1230573"/>
            <a:chExt cx="566701" cy="797525"/>
          </a:xfrm>
          <a:solidFill>
            <a:srgbClr val="8497B0"/>
          </a:solidFill>
        </p:grpSpPr>
        <p:cxnSp>
          <p:nvCxnSpPr>
            <p:cNvPr id="36" name="Прямая со стрелкой 35">
              <a:extLst>
                <a:ext uri="{FF2B5EF4-FFF2-40B4-BE49-F238E27FC236}">
                  <a16:creationId xmlns="" xmlns:a16="http://schemas.microsoft.com/office/drawing/2014/main" id="{9F8B188D-18B4-4615-85E8-DF269AAD6B12}"/>
                </a:ext>
              </a:extLst>
            </p:cNvPr>
            <p:cNvCxnSpPr/>
            <p:nvPr/>
          </p:nvCxnSpPr>
          <p:spPr bwMode="auto">
            <a:xfrm flipV="1">
              <a:off x="1503773" y="1621870"/>
              <a:ext cx="43570" cy="39"/>
            </a:xfrm>
            <a:prstGeom prst="straightConnector1">
              <a:avLst/>
            </a:prstGeom>
            <a:grpFill/>
            <a:ln w="25400">
              <a:solidFill>
                <a:schemeClr val="bg1"/>
              </a:solidFill>
              <a:tailEnd type="arrow"/>
            </a:ln>
            <a:scene3d>
              <a:camera prst="orthographicFront"/>
              <a:lightRig rig="threePt" dir="t"/>
            </a:scene3d>
            <a:sp3d>
              <a:bevelT/>
              <a:bevelB w="165100" prst="coolSlant"/>
            </a:sp3d>
          </p:spPr>
          <p:style>
            <a:lnRef idx="1">
              <a:schemeClr val="accent1"/>
            </a:lnRef>
            <a:fillRef idx="0">
              <a:schemeClr val="accent1"/>
            </a:fillRef>
            <a:effectRef idx="0">
              <a:schemeClr val="accent1"/>
            </a:effectRef>
            <a:fontRef idx="minor">
              <a:schemeClr val="tx1"/>
            </a:fontRef>
          </p:style>
        </p:cxnSp>
        <p:sp>
          <p:nvSpPr>
            <p:cNvPr id="37" name="Овал 36">
              <a:extLst>
                <a:ext uri="{FF2B5EF4-FFF2-40B4-BE49-F238E27FC236}">
                  <a16:creationId xmlns="" xmlns:a16="http://schemas.microsoft.com/office/drawing/2014/main" id="{414AF32A-9A83-43C7-A441-BCB7F194D88E}"/>
                </a:ext>
              </a:extLst>
            </p:cNvPr>
            <p:cNvSpPr/>
            <p:nvPr/>
          </p:nvSpPr>
          <p:spPr bwMode="auto">
            <a:xfrm>
              <a:off x="1365008" y="1366387"/>
              <a:ext cx="234841" cy="234973"/>
            </a:xfrm>
            <a:prstGeom prst="ellipse">
              <a:avLst/>
            </a:prstGeom>
            <a:grpFill/>
            <a:ln w="25400">
              <a:solidFill>
                <a:schemeClr val="bg1"/>
              </a:solidFill>
            </a:ln>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base">
                <a:spcBef>
                  <a:spcPct val="0"/>
                </a:spcBef>
                <a:spcAft>
                  <a:spcPct val="0"/>
                </a:spcAft>
                <a:defRPr/>
              </a:pPr>
              <a:endParaRPr lang="ru-RU" sz="1867" dirty="0">
                <a:solidFill>
                  <a:prstClr val="white"/>
                </a:solidFill>
              </a:endParaRPr>
            </a:p>
          </p:txBody>
        </p:sp>
        <p:grpSp>
          <p:nvGrpSpPr>
            <p:cNvPr id="38" name="Группа 109">
              <a:extLst>
                <a:ext uri="{FF2B5EF4-FFF2-40B4-BE49-F238E27FC236}">
                  <a16:creationId xmlns="" xmlns:a16="http://schemas.microsoft.com/office/drawing/2014/main" id="{2364CAE6-6D8B-4D20-AABD-64FC08250EBC}"/>
                </a:ext>
              </a:extLst>
            </p:cNvPr>
            <p:cNvGrpSpPr/>
            <p:nvPr/>
          </p:nvGrpSpPr>
          <p:grpSpPr>
            <a:xfrm>
              <a:off x="1279869" y="1230573"/>
              <a:ext cx="566701" cy="797525"/>
              <a:chOff x="1279869" y="1230573"/>
              <a:chExt cx="566701" cy="797525"/>
            </a:xfrm>
            <a:grpFill/>
          </p:grpSpPr>
          <p:sp>
            <p:nvSpPr>
              <p:cNvPr id="39" name="Прямоугольник 38">
                <a:extLst>
                  <a:ext uri="{FF2B5EF4-FFF2-40B4-BE49-F238E27FC236}">
                    <a16:creationId xmlns="" xmlns:a16="http://schemas.microsoft.com/office/drawing/2014/main" id="{449A6B86-95D4-45C1-8212-DB12F6347591}"/>
                  </a:ext>
                </a:extLst>
              </p:cNvPr>
              <p:cNvSpPr/>
              <p:nvPr/>
            </p:nvSpPr>
            <p:spPr bwMode="auto">
              <a:xfrm>
                <a:off x="1279869" y="1230573"/>
                <a:ext cx="566701" cy="797525"/>
              </a:xfrm>
              <a:prstGeom prst="rect">
                <a:avLst/>
              </a:prstGeom>
              <a:grpFill/>
              <a:ln>
                <a:noFill/>
              </a:ln>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103668" tIns="51835" rIns="103668" bIns="51835" anchor="ctr"/>
              <a:lstStyle/>
              <a:p>
                <a:pPr defTabSz="914377" fontAlgn="base">
                  <a:lnSpc>
                    <a:spcPts val="1300"/>
                  </a:lnSpc>
                  <a:spcBef>
                    <a:spcPct val="0"/>
                  </a:spcBef>
                  <a:spcAft>
                    <a:spcPct val="0"/>
                  </a:spcAft>
                  <a:defRPr/>
                </a:pPr>
                <a:endParaRPr lang="ru-RU" sz="1067" dirty="0">
                  <a:solidFill>
                    <a:prstClr val="white"/>
                  </a:solidFill>
                  <a:latin typeface="Open Sans Condensed" pitchFamily="34" charset="0"/>
                  <a:ea typeface="Open Sans Condensed Light" pitchFamily="34" charset="0"/>
                  <a:cs typeface="Open Sans Condensed Light" pitchFamily="34" charset="0"/>
                </a:endParaRPr>
              </a:p>
            </p:txBody>
          </p:sp>
          <p:cxnSp>
            <p:nvCxnSpPr>
              <p:cNvPr id="40" name="Прямая со стрелкой 39">
                <a:extLst>
                  <a:ext uri="{FF2B5EF4-FFF2-40B4-BE49-F238E27FC236}">
                    <a16:creationId xmlns="" xmlns:a16="http://schemas.microsoft.com/office/drawing/2014/main" id="{58D05C0F-B921-478E-8066-15520E40BC67}"/>
                  </a:ext>
                </a:extLst>
              </p:cNvPr>
              <p:cNvCxnSpPr/>
              <p:nvPr/>
            </p:nvCxnSpPr>
            <p:spPr bwMode="auto">
              <a:xfrm flipV="1">
                <a:off x="1567448" y="1621790"/>
                <a:ext cx="43570" cy="39"/>
              </a:xfrm>
              <a:prstGeom prst="straightConnector1">
                <a:avLst/>
              </a:prstGeom>
              <a:grpFill/>
              <a:ln w="25400">
                <a:solidFill>
                  <a:schemeClr val="bg1"/>
                </a:solidFill>
                <a:tailEnd type="arrow"/>
              </a:ln>
              <a:scene3d>
                <a:camera prst="orthographicFront"/>
                <a:lightRig rig="threePt" dir="t"/>
              </a:scene3d>
              <a:sp3d>
                <a:bevelT/>
                <a:bevelB w="165100" prst="coolSlant"/>
              </a:sp3d>
            </p:spPr>
            <p:style>
              <a:lnRef idx="1">
                <a:schemeClr val="accent1"/>
              </a:lnRef>
              <a:fillRef idx="0">
                <a:schemeClr val="accent1"/>
              </a:fillRef>
              <a:effectRef idx="0">
                <a:schemeClr val="accent1"/>
              </a:effectRef>
              <a:fontRef idx="minor">
                <a:schemeClr val="tx1"/>
              </a:fontRef>
            </p:style>
          </p:cxnSp>
        </p:grpSp>
      </p:grpSp>
      <p:grpSp>
        <p:nvGrpSpPr>
          <p:cNvPr id="41" name="Группа 143">
            <a:extLst>
              <a:ext uri="{FF2B5EF4-FFF2-40B4-BE49-F238E27FC236}">
                <a16:creationId xmlns="" xmlns:a16="http://schemas.microsoft.com/office/drawing/2014/main" id="{5D48C377-1A85-48D2-943F-1EECA21B82D6}"/>
              </a:ext>
            </a:extLst>
          </p:cNvPr>
          <p:cNvGrpSpPr/>
          <p:nvPr/>
        </p:nvGrpSpPr>
        <p:grpSpPr>
          <a:xfrm>
            <a:off x="522753" y="3820579"/>
            <a:ext cx="581538" cy="574942"/>
            <a:chOff x="1279869" y="1230573"/>
            <a:chExt cx="566701" cy="797525"/>
          </a:xfrm>
          <a:solidFill>
            <a:srgbClr val="8497B0"/>
          </a:solidFill>
        </p:grpSpPr>
        <p:cxnSp>
          <p:nvCxnSpPr>
            <p:cNvPr id="42" name="Прямая со стрелкой 41">
              <a:extLst>
                <a:ext uri="{FF2B5EF4-FFF2-40B4-BE49-F238E27FC236}">
                  <a16:creationId xmlns="" xmlns:a16="http://schemas.microsoft.com/office/drawing/2014/main" id="{9F8B188D-18B4-4615-85E8-DF269AAD6B12}"/>
                </a:ext>
              </a:extLst>
            </p:cNvPr>
            <p:cNvCxnSpPr/>
            <p:nvPr/>
          </p:nvCxnSpPr>
          <p:spPr bwMode="auto">
            <a:xfrm flipV="1">
              <a:off x="1503773" y="1621870"/>
              <a:ext cx="43570" cy="39"/>
            </a:xfrm>
            <a:prstGeom prst="straightConnector1">
              <a:avLst/>
            </a:prstGeom>
            <a:grpFill/>
            <a:ln w="25400">
              <a:solidFill>
                <a:schemeClr val="bg1"/>
              </a:solidFill>
              <a:tailEnd type="arrow"/>
            </a:ln>
            <a:scene3d>
              <a:camera prst="orthographicFront"/>
              <a:lightRig rig="threePt" dir="t"/>
            </a:scene3d>
            <a:sp3d>
              <a:bevelT/>
              <a:bevelB w="165100" prst="coolSlant"/>
            </a:sp3d>
          </p:spPr>
          <p:style>
            <a:lnRef idx="1">
              <a:schemeClr val="accent1"/>
            </a:lnRef>
            <a:fillRef idx="0">
              <a:schemeClr val="accent1"/>
            </a:fillRef>
            <a:effectRef idx="0">
              <a:schemeClr val="accent1"/>
            </a:effectRef>
            <a:fontRef idx="minor">
              <a:schemeClr val="tx1"/>
            </a:fontRef>
          </p:style>
        </p:cxnSp>
        <p:sp>
          <p:nvSpPr>
            <p:cNvPr id="43" name="Овал 42">
              <a:extLst>
                <a:ext uri="{FF2B5EF4-FFF2-40B4-BE49-F238E27FC236}">
                  <a16:creationId xmlns="" xmlns:a16="http://schemas.microsoft.com/office/drawing/2014/main" id="{414AF32A-9A83-43C7-A441-BCB7F194D88E}"/>
                </a:ext>
              </a:extLst>
            </p:cNvPr>
            <p:cNvSpPr/>
            <p:nvPr/>
          </p:nvSpPr>
          <p:spPr bwMode="auto">
            <a:xfrm>
              <a:off x="1365008" y="1366387"/>
              <a:ext cx="234841" cy="234973"/>
            </a:xfrm>
            <a:prstGeom prst="ellipse">
              <a:avLst/>
            </a:prstGeom>
            <a:grpFill/>
            <a:ln w="25400">
              <a:solidFill>
                <a:schemeClr val="bg1"/>
              </a:solidFill>
            </a:ln>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base">
                <a:spcBef>
                  <a:spcPct val="0"/>
                </a:spcBef>
                <a:spcAft>
                  <a:spcPct val="0"/>
                </a:spcAft>
                <a:defRPr/>
              </a:pPr>
              <a:endParaRPr lang="ru-RU" sz="1867" dirty="0">
                <a:solidFill>
                  <a:prstClr val="white"/>
                </a:solidFill>
              </a:endParaRPr>
            </a:p>
          </p:txBody>
        </p:sp>
        <p:grpSp>
          <p:nvGrpSpPr>
            <p:cNvPr id="44" name="Группа 109">
              <a:extLst>
                <a:ext uri="{FF2B5EF4-FFF2-40B4-BE49-F238E27FC236}">
                  <a16:creationId xmlns="" xmlns:a16="http://schemas.microsoft.com/office/drawing/2014/main" id="{2364CAE6-6D8B-4D20-AABD-64FC08250EBC}"/>
                </a:ext>
              </a:extLst>
            </p:cNvPr>
            <p:cNvGrpSpPr/>
            <p:nvPr/>
          </p:nvGrpSpPr>
          <p:grpSpPr>
            <a:xfrm>
              <a:off x="1279869" y="1230573"/>
              <a:ext cx="566701" cy="797525"/>
              <a:chOff x="1279869" y="1230573"/>
              <a:chExt cx="566701" cy="797525"/>
            </a:xfrm>
            <a:grpFill/>
          </p:grpSpPr>
          <p:sp>
            <p:nvSpPr>
              <p:cNvPr id="45" name="Прямоугольник 44">
                <a:extLst>
                  <a:ext uri="{FF2B5EF4-FFF2-40B4-BE49-F238E27FC236}">
                    <a16:creationId xmlns="" xmlns:a16="http://schemas.microsoft.com/office/drawing/2014/main" id="{449A6B86-95D4-45C1-8212-DB12F6347591}"/>
                  </a:ext>
                </a:extLst>
              </p:cNvPr>
              <p:cNvSpPr/>
              <p:nvPr/>
            </p:nvSpPr>
            <p:spPr bwMode="auto">
              <a:xfrm>
                <a:off x="1279869" y="1230573"/>
                <a:ext cx="566701" cy="797525"/>
              </a:xfrm>
              <a:prstGeom prst="rect">
                <a:avLst/>
              </a:prstGeom>
              <a:grpFill/>
              <a:ln>
                <a:noFill/>
              </a:ln>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103668" tIns="51835" rIns="103668" bIns="51835" anchor="ctr"/>
              <a:lstStyle/>
              <a:p>
                <a:pPr defTabSz="914377" fontAlgn="base">
                  <a:lnSpc>
                    <a:spcPts val="1300"/>
                  </a:lnSpc>
                  <a:spcBef>
                    <a:spcPct val="0"/>
                  </a:spcBef>
                  <a:spcAft>
                    <a:spcPct val="0"/>
                  </a:spcAft>
                  <a:defRPr/>
                </a:pPr>
                <a:endParaRPr lang="ru-RU" sz="1067" dirty="0">
                  <a:solidFill>
                    <a:prstClr val="white"/>
                  </a:solidFill>
                  <a:latin typeface="Open Sans Condensed" pitchFamily="34" charset="0"/>
                  <a:ea typeface="Open Sans Condensed Light" pitchFamily="34" charset="0"/>
                  <a:cs typeface="Open Sans Condensed Light" pitchFamily="34" charset="0"/>
                </a:endParaRPr>
              </a:p>
            </p:txBody>
          </p:sp>
          <p:cxnSp>
            <p:nvCxnSpPr>
              <p:cNvPr id="46" name="Прямая со стрелкой 45">
                <a:extLst>
                  <a:ext uri="{FF2B5EF4-FFF2-40B4-BE49-F238E27FC236}">
                    <a16:creationId xmlns="" xmlns:a16="http://schemas.microsoft.com/office/drawing/2014/main" id="{58D05C0F-B921-478E-8066-15520E40BC67}"/>
                  </a:ext>
                </a:extLst>
              </p:cNvPr>
              <p:cNvCxnSpPr/>
              <p:nvPr/>
            </p:nvCxnSpPr>
            <p:spPr bwMode="auto">
              <a:xfrm flipV="1">
                <a:off x="1567448" y="1621790"/>
                <a:ext cx="43570" cy="39"/>
              </a:xfrm>
              <a:prstGeom prst="straightConnector1">
                <a:avLst/>
              </a:prstGeom>
              <a:grpFill/>
              <a:ln w="25400">
                <a:solidFill>
                  <a:schemeClr val="bg1"/>
                </a:solidFill>
                <a:tailEnd type="arrow"/>
              </a:ln>
              <a:scene3d>
                <a:camera prst="orthographicFront"/>
                <a:lightRig rig="threePt" dir="t"/>
              </a:scene3d>
              <a:sp3d>
                <a:bevelT/>
                <a:bevelB w="165100" prst="coolSlant"/>
              </a:sp3d>
            </p:spPr>
            <p:style>
              <a:lnRef idx="1">
                <a:schemeClr val="accent1"/>
              </a:lnRef>
              <a:fillRef idx="0">
                <a:schemeClr val="accent1"/>
              </a:fillRef>
              <a:effectRef idx="0">
                <a:schemeClr val="accent1"/>
              </a:effectRef>
              <a:fontRef idx="minor">
                <a:schemeClr val="tx1"/>
              </a:fontRef>
            </p:style>
          </p:cxnSp>
        </p:grpSp>
      </p:grpSp>
      <p:grpSp>
        <p:nvGrpSpPr>
          <p:cNvPr id="47" name="Группа 143">
            <a:extLst>
              <a:ext uri="{FF2B5EF4-FFF2-40B4-BE49-F238E27FC236}">
                <a16:creationId xmlns="" xmlns:a16="http://schemas.microsoft.com/office/drawing/2014/main" id="{5D48C377-1A85-48D2-943F-1EECA21B82D6}"/>
              </a:ext>
            </a:extLst>
          </p:cNvPr>
          <p:cNvGrpSpPr/>
          <p:nvPr/>
        </p:nvGrpSpPr>
        <p:grpSpPr>
          <a:xfrm>
            <a:off x="551135" y="4618233"/>
            <a:ext cx="581538" cy="574942"/>
            <a:chOff x="1279869" y="1230573"/>
            <a:chExt cx="566701" cy="797525"/>
          </a:xfrm>
          <a:solidFill>
            <a:srgbClr val="8497B0"/>
          </a:solidFill>
        </p:grpSpPr>
        <p:cxnSp>
          <p:nvCxnSpPr>
            <p:cNvPr id="48" name="Прямая со стрелкой 47">
              <a:extLst>
                <a:ext uri="{FF2B5EF4-FFF2-40B4-BE49-F238E27FC236}">
                  <a16:creationId xmlns="" xmlns:a16="http://schemas.microsoft.com/office/drawing/2014/main" id="{9F8B188D-18B4-4615-85E8-DF269AAD6B12}"/>
                </a:ext>
              </a:extLst>
            </p:cNvPr>
            <p:cNvCxnSpPr/>
            <p:nvPr/>
          </p:nvCxnSpPr>
          <p:spPr bwMode="auto">
            <a:xfrm flipV="1">
              <a:off x="1503773" y="1621870"/>
              <a:ext cx="43570" cy="39"/>
            </a:xfrm>
            <a:prstGeom prst="straightConnector1">
              <a:avLst/>
            </a:prstGeom>
            <a:grpFill/>
            <a:ln w="25400">
              <a:solidFill>
                <a:schemeClr val="bg1"/>
              </a:solidFill>
              <a:tailEnd type="arrow"/>
            </a:ln>
            <a:scene3d>
              <a:camera prst="orthographicFront"/>
              <a:lightRig rig="threePt" dir="t"/>
            </a:scene3d>
            <a:sp3d>
              <a:bevelT/>
              <a:bevelB w="165100" prst="coolSlant"/>
            </a:sp3d>
          </p:spPr>
          <p:style>
            <a:lnRef idx="1">
              <a:schemeClr val="accent1"/>
            </a:lnRef>
            <a:fillRef idx="0">
              <a:schemeClr val="accent1"/>
            </a:fillRef>
            <a:effectRef idx="0">
              <a:schemeClr val="accent1"/>
            </a:effectRef>
            <a:fontRef idx="minor">
              <a:schemeClr val="tx1"/>
            </a:fontRef>
          </p:style>
        </p:cxnSp>
        <p:sp>
          <p:nvSpPr>
            <p:cNvPr id="49" name="Овал 48">
              <a:extLst>
                <a:ext uri="{FF2B5EF4-FFF2-40B4-BE49-F238E27FC236}">
                  <a16:creationId xmlns="" xmlns:a16="http://schemas.microsoft.com/office/drawing/2014/main" id="{414AF32A-9A83-43C7-A441-BCB7F194D88E}"/>
                </a:ext>
              </a:extLst>
            </p:cNvPr>
            <p:cNvSpPr/>
            <p:nvPr/>
          </p:nvSpPr>
          <p:spPr bwMode="auto">
            <a:xfrm>
              <a:off x="1365008" y="1366387"/>
              <a:ext cx="234841" cy="234973"/>
            </a:xfrm>
            <a:prstGeom prst="ellipse">
              <a:avLst/>
            </a:prstGeom>
            <a:grpFill/>
            <a:ln w="25400">
              <a:solidFill>
                <a:schemeClr val="bg1"/>
              </a:solidFill>
            </a:ln>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base">
                <a:spcBef>
                  <a:spcPct val="0"/>
                </a:spcBef>
                <a:spcAft>
                  <a:spcPct val="0"/>
                </a:spcAft>
                <a:defRPr/>
              </a:pPr>
              <a:endParaRPr lang="ru-RU" sz="1867" dirty="0">
                <a:solidFill>
                  <a:prstClr val="white"/>
                </a:solidFill>
              </a:endParaRPr>
            </a:p>
          </p:txBody>
        </p:sp>
        <p:grpSp>
          <p:nvGrpSpPr>
            <p:cNvPr id="50" name="Группа 109">
              <a:extLst>
                <a:ext uri="{FF2B5EF4-FFF2-40B4-BE49-F238E27FC236}">
                  <a16:creationId xmlns="" xmlns:a16="http://schemas.microsoft.com/office/drawing/2014/main" id="{2364CAE6-6D8B-4D20-AABD-64FC08250EBC}"/>
                </a:ext>
              </a:extLst>
            </p:cNvPr>
            <p:cNvGrpSpPr/>
            <p:nvPr/>
          </p:nvGrpSpPr>
          <p:grpSpPr>
            <a:xfrm>
              <a:off x="1279869" y="1230573"/>
              <a:ext cx="566701" cy="797525"/>
              <a:chOff x="1279869" y="1230573"/>
              <a:chExt cx="566701" cy="797525"/>
            </a:xfrm>
            <a:grpFill/>
          </p:grpSpPr>
          <p:sp>
            <p:nvSpPr>
              <p:cNvPr id="51" name="Прямоугольник 50">
                <a:extLst>
                  <a:ext uri="{FF2B5EF4-FFF2-40B4-BE49-F238E27FC236}">
                    <a16:creationId xmlns="" xmlns:a16="http://schemas.microsoft.com/office/drawing/2014/main" id="{449A6B86-95D4-45C1-8212-DB12F6347591}"/>
                  </a:ext>
                </a:extLst>
              </p:cNvPr>
              <p:cNvSpPr/>
              <p:nvPr/>
            </p:nvSpPr>
            <p:spPr bwMode="auto">
              <a:xfrm>
                <a:off x="1279869" y="1230573"/>
                <a:ext cx="566701" cy="797525"/>
              </a:xfrm>
              <a:prstGeom prst="rect">
                <a:avLst/>
              </a:prstGeom>
              <a:grpFill/>
              <a:ln>
                <a:noFill/>
              </a:ln>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103668" tIns="51835" rIns="103668" bIns="51835" anchor="ctr"/>
              <a:lstStyle/>
              <a:p>
                <a:pPr defTabSz="914377" fontAlgn="base">
                  <a:lnSpc>
                    <a:spcPts val="1300"/>
                  </a:lnSpc>
                  <a:spcBef>
                    <a:spcPct val="0"/>
                  </a:spcBef>
                  <a:spcAft>
                    <a:spcPct val="0"/>
                  </a:spcAft>
                  <a:defRPr/>
                </a:pPr>
                <a:endParaRPr lang="ru-RU" sz="1067" dirty="0">
                  <a:solidFill>
                    <a:prstClr val="white"/>
                  </a:solidFill>
                  <a:latin typeface="Open Sans Condensed" pitchFamily="34" charset="0"/>
                  <a:ea typeface="Open Sans Condensed Light" pitchFamily="34" charset="0"/>
                  <a:cs typeface="Open Sans Condensed Light" pitchFamily="34" charset="0"/>
                </a:endParaRPr>
              </a:p>
            </p:txBody>
          </p:sp>
          <p:cxnSp>
            <p:nvCxnSpPr>
              <p:cNvPr id="52" name="Прямая со стрелкой 51">
                <a:extLst>
                  <a:ext uri="{FF2B5EF4-FFF2-40B4-BE49-F238E27FC236}">
                    <a16:creationId xmlns="" xmlns:a16="http://schemas.microsoft.com/office/drawing/2014/main" id="{58D05C0F-B921-478E-8066-15520E40BC67}"/>
                  </a:ext>
                </a:extLst>
              </p:cNvPr>
              <p:cNvCxnSpPr/>
              <p:nvPr/>
            </p:nvCxnSpPr>
            <p:spPr bwMode="auto">
              <a:xfrm flipV="1">
                <a:off x="1567448" y="1621790"/>
                <a:ext cx="43570" cy="39"/>
              </a:xfrm>
              <a:prstGeom prst="straightConnector1">
                <a:avLst/>
              </a:prstGeom>
              <a:grpFill/>
              <a:ln w="25400">
                <a:solidFill>
                  <a:schemeClr val="bg1"/>
                </a:solidFill>
                <a:tailEnd type="arrow"/>
              </a:ln>
              <a:scene3d>
                <a:camera prst="orthographicFront"/>
                <a:lightRig rig="threePt" dir="t"/>
              </a:scene3d>
              <a:sp3d>
                <a:bevelT/>
                <a:bevelB w="165100" prst="coolSlant"/>
              </a:sp3d>
            </p:spPr>
            <p:style>
              <a:lnRef idx="1">
                <a:schemeClr val="accent1"/>
              </a:lnRef>
              <a:fillRef idx="0">
                <a:schemeClr val="accent1"/>
              </a:fillRef>
              <a:effectRef idx="0">
                <a:schemeClr val="accent1"/>
              </a:effectRef>
              <a:fontRef idx="minor">
                <a:schemeClr val="tx1"/>
              </a:fontRef>
            </p:style>
          </p:cxnSp>
        </p:grpSp>
      </p:grpSp>
      <p:grpSp>
        <p:nvGrpSpPr>
          <p:cNvPr id="53" name="Группа 143">
            <a:extLst>
              <a:ext uri="{FF2B5EF4-FFF2-40B4-BE49-F238E27FC236}">
                <a16:creationId xmlns="" xmlns:a16="http://schemas.microsoft.com/office/drawing/2014/main" id="{5D48C377-1A85-48D2-943F-1EECA21B82D6}"/>
              </a:ext>
            </a:extLst>
          </p:cNvPr>
          <p:cNvGrpSpPr/>
          <p:nvPr/>
        </p:nvGrpSpPr>
        <p:grpSpPr>
          <a:xfrm>
            <a:off x="542757" y="5579218"/>
            <a:ext cx="581538" cy="574942"/>
            <a:chOff x="1279869" y="1230573"/>
            <a:chExt cx="566701" cy="797525"/>
          </a:xfrm>
          <a:solidFill>
            <a:srgbClr val="8497B0"/>
          </a:solidFill>
        </p:grpSpPr>
        <p:cxnSp>
          <p:nvCxnSpPr>
            <p:cNvPr id="54" name="Прямая со стрелкой 53">
              <a:extLst>
                <a:ext uri="{FF2B5EF4-FFF2-40B4-BE49-F238E27FC236}">
                  <a16:creationId xmlns="" xmlns:a16="http://schemas.microsoft.com/office/drawing/2014/main" id="{9F8B188D-18B4-4615-85E8-DF269AAD6B12}"/>
                </a:ext>
              </a:extLst>
            </p:cNvPr>
            <p:cNvCxnSpPr/>
            <p:nvPr/>
          </p:nvCxnSpPr>
          <p:spPr bwMode="auto">
            <a:xfrm flipV="1">
              <a:off x="1503773" y="1621870"/>
              <a:ext cx="43570" cy="39"/>
            </a:xfrm>
            <a:prstGeom prst="straightConnector1">
              <a:avLst/>
            </a:prstGeom>
            <a:grpFill/>
            <a:ln w="25400">
              <a:solidFill>
                <a:schemeClr val="bg1"/>
              </a:solidFill>
              <a:tailEnd type="arrow"/>
            </a:ln>
            <a:scene3d>
              <a:camera prst="orthographicFront"/>
              <a:lightRig rig="threePt" dir="t"/>
            </a:scene3d>
            <a:sp3d>
              <a:bevelT/>
              <a:bevelB w="165100" prst="coolSlant"/>
            </a:sp3d>
          </p:spPr>
          <p:style>
            <a:lnRef idx="1">
              <a:schemeClr val="accent1"/>
            </a:lnRef>
            <a:fillRef idx="0">
              <a:schemeClr val="accent1"/>
            </a:fillRef>
            <a:effectRef idx="0">
              <a:schemeClr val="accent1"/>
            </a:effectRef>
            <a:fontRef idx="minor">
              <a:schemeClr val="tx1"/>
            </a:fontRef>
          </p:style>
        </p:cxnSp>
        <p:sp>
          <p:nvSpPr>
            <p:cNvPr id="55" name="Овал 54">
              <a:extLst>
                <a:ext uri="{FF2B5EF4-FFF2-40B4-BE49-F238E27FC236}">
                  <a16:creationId xmlns="" xmlns:a16="http://schemas.microsoft.com/office/drawing/2014/main" id="{414AF32A-9A83-43C7-A441-BCB7F194D88E}"/>
                </a:ext>
              </a:extLst>
            </p:cNvPr>
            <p:cNvSpPr/>
            <p:nvPr/>
          </p:nvSpPr>
          <p:spPr bwMode="auto">
            <a:xfrm>
              <a:off x="1365008" y="1366387"/>
              <a:ext cx="234841" cy="234973"/>
            </a:xfrm>
            <a:prstGeom prst="ellipse">
              <a:avLst/>
            </a:prstGeom>
            <a:grpFill/>
            <a:ln w="25400">
              <a:solidFill>
                <a:schemeClr val="bg1"/>
              </a:solidFill>
            </a:ln>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base">
                <a:spcBef>
                  <a:spcPct val="0"/>
                </a:spcBef>
                <a:spcAft>
                  <a:spcPct val="0"/>
                </a:spcAft>
                <a:defRPr/>
              </a:pPr>
              <a:endParaRPr lang="ru-RU" sz="1867" dirty="0">
                <a:solidFill>
                  <a:prstClr val="white"/>
                </a:solidFill>
              </a:endParaRPr>
            </a:p>
          </p:txBody>
        </p:sp>
        <p:grpSp>
          <p:nvGrpSpPr>
            <p:cNvPr id="56" name="Группа 109">
              <a:extLst>
                <a:ext uri="{FF2B5EF4-FFF2-40B4-BE49-F238E27FC236}">
                  <a16:creationId xmlns="" xmlns:a16="http://schemas.microsoft.com/office/drawing/2014/main" id="{2364CAE6-6D8B-4D20-AABD-64FC08250EBC}"/>
                </a:ext>
              </a:extLst>
            </p:cNvPr>
            <p:cNvGrpSpPr/>
            <p:nvPr/>
          </p:nvGrpSpPr>
          <p:grpSpPr>
            <a:xfrm>
              <a:off x="1279869" y="1230573"/>
              <a:ext cx="566701" cy="797525"/>
              <a:chOff x="1279869" y="1230573"/>
              <a:chExt cx="566701" cy="797525"/>
            </a:xfrm>
            <a:grpFill/>
          </p:grpSpPr>
          <p:sp>
            <p:nvSpPr>
              <p:cNvPr id="57" name="Прямоугольник 56">
                <a:extLst>
                  <a:ext uri="{FF2B5EF4-FFF2-40B4-BE49-F238E27FC236}">
                    <a16:creationId xmlns="" xmlns:a16="http://schemas.microsoft.com/office/drawing/2014/main" id="{449A6B86-95D4-45C1-8212-DB12F6347591}"/>
                  </a:ext>
                </a:extLst>
              </p:cNvPr>
              <p:cNvSpPr/>
              <p:nvPr/>
            </p:nvSpPr>
            <p:spPr bwMode="auto">
              <a:xfrm>
                <a:off x="1279869" y="1230573"/>
                <a:ext cx="566701" cy="797525"/>
              </a:xfrm>
              <a:prstGeom prst="rect">
                <a:avLst/>
              </a:prstGeom>
              <a:grpFill/>
              <a:ln>
                <a:noFill/>
              </a:ln>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103668" tIns="51835" rIns="103668" bIns="51835" anchor="ctr"/>
              <a:lstStyle/>
              <a:p>
                <a:pPr defTabSz="914377" fontAlgn="base">
                  <a:lnSpc>
                    <a:spcPts val="1300"/>
                  </a:lnSpc>
                  <a:spcBef>
                    <a:spcPct val="0"/>
                  </a:spcBef>
                  <a:spcAft>
                    <a:spcPct val="0"/>
                  </a:spcAft>
                  <a:defRPr/>
                </a:pPr>
                <a:endParaRPr lang="ru-RU" sz="1067" dirty="0">
                  <a:solidFill>
                    <a:prstClr val="white"/>
                  </a:solidFill>
                  <a:latin typeface="Open Sans Condensed" pitchFamily="34" charset="0"/>
                  <a:ea typeface="Open Sans Condensed Light" pitchFamily="34" charset="0"/>
                  <a:cs typeface="Open Sans Condensed Light" pitchFamily="34" charset="0"/>
                </a:endParaRPr>
              </a:p>
            </p:txBody>
          </p:sp>
          <p:cxnSp>
            <p:nvCxnSpPr>
              <p:cNvPr id="58" name="Прямая со стрелкой 57">
                <a:extLst>
                  <a:ext uri="{FF2B5EF4-FFF2-40B4-BE49-F238E27FC236}">
                    <a16:creationId xmlns="" xmlns:a16="http://schemas.microsoft.com/office/drawing/2014/main" id="{58D05C0F-B921-478E-8066-15520E40BC67}"/>
                  </a:ext>
                </a:extLst>
              </p:cNvPr>
              <p:cNvCxnSpPr/>
              <p:nvPr/>
            </p:nvCxnSpPr>
            <p:spPr bwMode="auto">
              <a:xfrm flipV="1">
                <a:off x="1567448" y="1621790"/>
                <a:ext cx="43570" cy="39"/>
              </a:xfrm>
              <a:prstGeom prst="straightConnector1">
                <a:avLst/>
              </a:prstGeom>
              <a:grpFill/>
              <a:ln w="25400">
                <a:solidFill>
                  <a:schemeClr val="bg1"/>
                </a:solidFill>
                <a:tailEnd type="arrow"/>
              </a:ln>
              <a:scene3d>
                <a:camera prst="orthographicFront"/>
                <a:lightRig rig="threePt" dir="t"/>
              </a:scene3d>
              <a:sp3d>
                <a:bevelT/>
                <a:bevelB w="165100" prst="coolSlant"/>
              </a:sp3d>
            </p:spPr>
            <p:style>
              <a:lnRef idx="1">
                <a:schemeClr val="accent1"/>
              </a:lnRef>
              <a:fillRef idx="0">
                <a:schemeClr val="accent1"/>
              </a:fillRef>
              <a:effectRef idx="0">
                <a:schemeClr val="accent1"/>
              </a:effectRef>
              <a:fontRef idx="minor">
                <a:schemeClr val="tx1"/>
              </a:fontRef>
            </p:style>
          </p:cxnSp>
        </p:grpSp>
      </p:grpSp>
      <p:sp>
        <p:nvSpPr>
          <p:cNvPr id="59" name="Овал 58">
            <a:extLst>
              <a:ext uri="{FF2B5EF4-FFF2-40B4-BE49-F238E27FC236}">
                <a16:creationId xmlns="" xmlns:a16="http://schemas.microsoft.com/office/drawing/2014/main" id="{F802A356-80C2-404E-99EC-01F3DBE142EF}"/>
              </a:ext>
            </a:extLst>
          </p:cNvPr>
          <p:cNvSpPr/>
          <p:nvPr/>
        </p:nvSpPr>
        <p:spPr bwMode="auto">
          <a:xfrm>
            <a:off x="650377" y="3214920"/>
            <a:ext cx="297963" cy="289196"/>
          </a:xfrm>
          <a:prstGeom prst="ellipse">
            <a:avLst/>
          </a:prstGeom>
          <a:solidFill>
            <a:srgbClr val="8497B0"/>
          </a:solidFill>
          <a:ln w="25400">
            <a:solidFill>
              <a:schemeClr val="bg1"/>
            </a:solidFill>
          </a:ln>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base">
              <a:spcBef>
                <a:spcPct val="0"/>
              </a:spcBef>
              <a:spcAft>
                <a:spcPct val="0"/>
              </a:spcAft>
              <a:defRPr/>
            </a:pPr>
            <a:endParaRPr lang="ru-RU" sz="1867" dirty="0">
              <a:solidFill>
                <a:prstClr val="white"/>
              </a:solidFill>
            </a:endParaRPr>
          </a:p>
        </p:txBody>
      </p:sp>
      <p:sp>
        <p:nvSpPr>
          <p:cNvPr id="60" name="Овал 59">
            <a:extLst>
              <a:ext uri="{FF2B5EF4-FFF2-40B4-BE49-F238E27FC236}">
                <a16:creationId xmlns="" xmlns:a16="http://schemas.microsoft.com/office/drawing/2014/main" id="{F802A356-80C2-404E-99EC-01F3DBE142EF}"/>
              </a:ext>
            </a:extLst>
          </p:cNvPr>
          <p:cNvSpPr/>
          <p:nvPr/>
        </p:nvSpPr>
        <p:spPr bwMode="auto">
          <a:xfrm>
            <a:off x="667775" y="3982502"/>
            <a:ext cx="297963" cy="289196"/>
          </a:xfrm>
          <a:prstGeom prst="ellipse">
            <a:avLst/>
          </a:prstGeom>
          <a:solidFill>
            <a:srgbClr val="8497B0"/>
          </a:solidFill>
          <a:ln w="25400">
            <a:solidFill>
              <a:schemeClr val="bg1"/>
            </a:solidFill>
          </a:ln>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base">
              <a:spcBef>
                <a:spcPct val="0"/>
              </a:spcBef>
              <a:spcAft>
                <a:spcPct val="0"/>
              </a:spcAft>
              <a:defRPr/>
            </a:pPr>
            <a:endParaRPr lang="ru-RU" sz="1867" dirty="0">
              <a:solidFill>
                <a:prstClr val="white"/>
              </a:solidFill>
            </a:endParaRPr>
          </a:p>
        </p:txBody>
      </p:sp>
      <p:sp>
        <p:nvSpPr>
          <p:cNvPr id="61" name="Овал 60">
            <a:extLst>
              <a:ext uri="{FF2B5EF4-FFF2-40B4-BE49-F238E27FC236}">
                <a16:creationId xmlns="" xmlns:a16="http://schemas.microsoft.com/office/drawing/2014/main" id="{F802A356-80C2-404E-99EC-01F3DBE142EF}"/>
              </a:ext>
            </a:extLst>
          </p:cNvPr>
          <p:cNvSpPr/>
          <p:nvPr/>
        </p:nvSpPr>
        <p:spPr bwMode="auto">
          <a:xfrm>
            <a:off x="677777" y="4761106"/>
            <a:ext cx="297963" cy="289196"/>
          </a:xfrm>
          <a:prstGeom prst="ellipse">
            <a:avLst/>
          </a:prstGeom>
          <a:solidFill>
            <a:srgbClr val="8497B0"/>
          </a:solidFill>
          <a:ln w="25400">
            <a:solidFill>
              <a:schemeClr val="bg1"/>
            </a:solidFill>
          </a:ln>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base">
              <a:spcBef>
                <a:spcPct val="0"/>
              </a:spcBef>
              <a:spcAft>
                <a:spcPct val="0"/>
              </a:spcAft>
              <a:defRPr/>
            </a:pPr>
            <a:endParaRPr lang="ru-RU" sz="1867" dirty="0">
              <a:solidFill>
                <a:prstClr val="white"/>
              </a:solidFill>
            </a:endParaRPr>
          </a:p>
        </p:txBody>
      </p:sp>
      <p:sp>
        <p:nvSpPr>
          <p:cNvPr id="62" name="Овал 61">
            <a:extLst>
              <a:ext uri="{FF2B5EF4-FFF2-40B4-BE49-F238E27FC236}">
                <a16:creationId xmlns="" xmlns:a16="http://schemas.microsoft.com/office/drawing/2014/main" id="{F802A356-80C2-404E-99EC-01F3DBE142EF}"/>
              </a:ext>
            </a:extLst>
          </p:cNvPr>
          <p:cNvSpPr/>
          <p:nvPr/>
        </p:nvSpPr>
        <p:spPr bwMode="auto">
          <a:xfrm>
            <a:off x="686825" y="5745226"/>
            <a:ext cx="297963" cy="289196"/>
          </a:xfrm>
          <a:prstGeom prst="ellipse">
            <a:avLst/>
          </a:prstGeom>
          <a:solidFill>
            <a:srgbClr val="8497B0"/>
          </a:solidFill>
          <a:ln w="25400">
            <a:solidFill>
              <a:schemeClr val="bg1"/>
            </a:solidFill>
          </a:ln>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base">
              <a:spcBef>
                <a:spcPct val="0"/>
              </a:spcBef>
              <a:spcAft>
                <a:spcPct val="0"/>
              </a:spcAft>
              <a:defRPr/>
            </a:pPr>
            <a:endParaRPr lang="ru-RU" sz="1867" dirty="0">
              <a:solidFill>
                <a:prstClr val="white"/>
              </a:solidFill>
            </a:endParaRPr>
          </a:p>
        </p:txBody>
      </p:sp>
      <p:sp>
        <p:nvSpPr>
          <p:cNvPr id="63" name="Номер слайда 1"/>
          <p:cNvSpPr>
            <a:spLocks noGrp="1"/>
          </p:cNvSpPr>
          <p:nvPr>
            <p:ph type="sldNum" sz="quarter" idx="12"/>
          </p:nvPr>
        </p:nvSpPr>
        <p:spPr>
          <a:xfrm>
            <a:off x="9315450" y="6356450"/>
            <a:ext cx="2743200" cy="365125"/>
          </a:xfrm>
        </p:spPr>
        <p:txBody>
          <a:bodyPr/>
          <a:lstStyle/>
          <a:p>
            <a:pPr>
              <a:defRPr/>
            </a:pPr>
            <a:fld id="{7AE3F632-3016-4CCE-ADE3-EFDB7D461A0D}" type="slidenum">
              <a:rPr lang="ru-RU" b="1" smtClean="0">
                <a:solidFill>
                  <a:schemeClr val="tx1"/>
                </a:solidFill>
                <a:latin typeface="Times New Roman" panose="02020603050405020304" pitchFamily="18" charset="0"/>
                <a:cs typeface="Times New Roman" panose="02020603050405020304" pitchFamily="18" charset="0"/>
              </a:rPr>
              <a:pPr>
                <a:defRPr/>
              </a:pPr>
              <a:t>6</a:t>
            </a:fld>
            <a:endParaRPr lang="ru-RU"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26883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Прямая соединительная линия 43"/>
          <p:cNvCxnSpPr/>
          <p:nvPr/>
        </p:nvCxnSpPr>
        <p:spPr>
          <a:xfrm>
            <a:off x="11325224" y="6099175"/>
            <a:ext cx="866775" cy="0"/>
          </a:xfrm>
          <a:prstGeom prst="line">
            <a:avLst/>
          </a:prstGeom>
          <a:ln w="28575">
            <a:solidFill>
              <a:schemeClr val="accent2">
                <a:lumMod val="75000"/>
              </a:schemeClr>
            </a:solidFill>
          </a:ln>
        </p:spPr>
        <p:style>
          <a:lnRef idx="3">
            <a:schemeClr val="accent2"/>
          </a:lnRef>
          <a:fillRef idx="0">
            <a:schemeClr val="accent2"/>
          </a:fillRef>
          <a:effectRef idx="2">
            <a:schemeClr val="accent2"/>
          </a:effectRef>
          <a:fontRef idx="minor">
            <a:schemeClr val="tx1"/>
          </a:fontRef>
        </p:style>
      </p:cxnSp>
      <p:sp>
        <p:nvSpPr>
          <p:cNvPr id="71" name="Стрелка вверх 70"/>
          <p:cNvSpPr/>
          <p:nvPr/>
        </p:nvSpPr>
        <p:spPr>
          <a:xfrm rot="5400000">
            <a:off x="10108363" y="5269391"/>
            <a:ext cx="276827" cy="423348"/>
          </a:xfrm>
          <a:prstGeom prst="upArrow">
            <a:avLst/>
          </a:prstGeom>
          <a:solidFill>
            <a:srgbClr val="F3926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pPr>
            <a:endParaRPr lang="ru-RU">
              <a:solidFill>
                <a:prstClr val="white"/>
              </a:solidFill>
            </a:endParaRPr>
          </a:p>
        </p:txBody>
      </p:sp>
      <p:sp>
        <p:nvSpPr>
          <p:cNvPr id="12290" name="TextBox 101"/>
          <p:cNvSpPr txBox="1">
            <a:spLocks noChangeArrowheads="1"/>
          </p:cNvSpPr>
          <p:nvPr/>
        </p:nvSpPr>
        <p:spPr bwMode="auto">
          <a:xfrm>
            <a:off x="4396443" y="126055"/>
            <a:ext cx="7487241" cy="940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40" tIns="38871" rIns="77740" bIns="38871">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defTabSz="914377" fontAlgn="base">
              <a:spcBef>
                <a:spcPct val="0"/>
              </a:spcBef>
              <a:spcAft>
                <a:spcPct val="0"/>
              </a:spcAft>
            </a:pPr>
            <a:r>
              <a:rPr lang="ru-RU" b="1" dirty="0" smtClean="0">
                <a:solidFill>
                  <a:srgbClr val="002060"/>
                </a:solidFill>
                <a:latin typeface="Times New Roman" panose="02020603050405020304" pitchFamily="18" charset="0"/>
                <a:cs typeface="Times New Roman" panose="02020603050405020304" pitchFamily="18" charset="0"/>
              </a:rPr>
              <a:t>ПРОВЕРКА ПОКАЗАТЕЛЕЙ РАСХОДНОЙ ДЕКЛАРАЦИИ </a:t>
            </a:r>
            <a:br>
              <a:rPr lang="ru-RU" b="1" dirty="0" smtClean="0">
                <a:solidFill>
                  <a:srgbClr val="002060"/>
                </a:solidFill>
                <a:latin typeface="Times New Roman" panose="02020603050405020304" pitchFamily="18" charset="0"/>
                <a:cs typeface="Times New Roman" panose="02020603050405020304" pitchFamily="18" charset="0"/>
              </a:rPr>
            </a:br>
            <a:r>
              <a:rPr lang="ru-RU" b="1" dirty="0" smtClean="0">
                <a:solidFill>
                  <a:srgbClr val="002060"/>
                </a:solidFill>
                <a:latin typeface="Times New Roman" panose="02020603050405020304" pitchFamily="18" charset="0"/>
                <a:cs typeface="Times New Roman" panose="02020603050405020304" pitchFamily="18" charset="0"/>
              </a:rPr>
              <a:t>С ПРИМЕНЕНИЕМ ФОРМАТНО - ЛОГИЧЕСКОГО КОНТРОЛЯ ДАННЫХ УЧЕТА РЕЗУЛЬТАТОВ ДЕЯТЕЛЬНОСТИ</a:t>
            </a:r>
            <a:endParaRPr lang="ru-RU" b="1" dirty="0">
              <a:solidFill>
                <a:srgbClr val="002060"/>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2225" y="2476500"/>
            <a:ext cx="1972425" cy="4281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860441">
            <a:off x="7923" y="2966091"/>
            <a:ext cx="3461873" cy="3248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1648" y="2814636"/>
            <a:ext cx="1114425"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0249" y="3899619"/>
            <a:ext cx="1114425"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1648" y="5164849"/>
            <a:ext cx="1114425"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8387" y="3070621"/>
            <a:ext cx="762000"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3"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1350" y="3119436"/>
            <a:ext cx="1066800" cy="1292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 name="Прямоугольник 47"/>
          <p:cNvSpPr/>
          <p:nvPr/>
        </p:nvSpPr>
        <p:spPr bwMode="auto">
          <a:xfrm>
            <a:off x="7083896" y="2557092"/>
            <a:ext cx="1231429" cy="1775914"/>
          </a:xfrm>
          <a:prstGeom prst="rect">
            <a:avLst/>
          </a:prstGeom>
          <a:gradFill>
            <a:gsLst>
              <a:gs pos="0">
                <a:schemeClr val="tx2">
                  <a:lumMod val="20000"/>
                  <a:lumOff val="80000"/>
                </a:schemeClr>
              </a:gs>
              <a:gs pos="50000">
                <a:schemeClr val="bg1">
                  <a:lumMod val="95000"/>
                </a:schemeClr>
              </a:gs>
              <a:gs pos="99000">
                <a:schemeClr val="tx2">
                  <a:lumMod val="40000"/>
                  <a:lumOff val="60000"/>
                  <a:alpha val="34000"/>
                </a:schemeClr>
              </a:gs>
            </a:gsLst>
            <a:lin ang="5400000" scaled="0"/>
          </a:gradFill>
          <a:effectLst>
            <a:glow rad="139700">
              <a:schemeClr val="accent6">
                <a:satMod val="175000"/>
                <a:alpha val="40000"/>
              </a:schemeClr>
            </a:glow>
            <a:softEdge rad="203200"/>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50" b="1" dirty="0">
                <a:solidFill>
                  <a:prstClr val="black"/>
                </a:solidFill>
                <a:latin typeface="Times New Roman" panose="02020603050405020304" pitchFamily="18" charset="0"/>
                <a:cs typeface="Times New Roman" panose="02020603050405020304" pitchFamily="18" charset="0"/>
              </a:rPr>
              <a:t>Соответствие данных Расходной декларации данным раздельного учета и массива данных ПО</a:t>
            </a:r>
          </a:p>
        </p:txBody>
      </p:sp>
      <p:sp>
        <p:nvSpPr>
          <p:cNvPr id="49" name="Прямоугольник 48"/>
          <p:cNvSpPr/>
          <p:nvPr/>
        </p:nvSpPr>
        <p:spPr bwMode="auto">
          <a:xfrm>
            <a:off x="7074370" y="4599156"/>
            <a:ext cx="1240955" cy="1747237"/>
          </a:xfrm>
          <a:prstGeom prst="rect">
            <a:avLst/>
          </a:prstGeom>
          <a:solidFill>
            <a:srgbClr val="D2DEEF"/>
          </a:solidFill>
          <a:ln>
            <a:noFill/>
          </a:ln>
          <a:effectLst>
            <a:glow rad="139700">
              <a:schemeClr val="accent2">
                <a:satMod val="175000"/>
                <a:alpha val="40000"/>
              </a:schemeClr>
            </a:glow>
          </a:effectLst>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49" tIns="38875" rIns="77749" bIns="38875" anchor="ctr"/>
          <a:lstStyle/>
          <a:p>
            <a:pPr algn="ctr"/>
            <a:r>
              <a:rPr lang="ru-RU" sz="1250" b="1" dirty="0">
                <a:solidFill>
                  <a:prstClr val="black"/>
                </a:solidFill>
                <a:latin typeface="Times New Roman" panose="02020603050405020304" pitchFamily="18" charset="0"/>
                <a:cs typeface="Times New Roman" panose="02020603050405020304" pitchFamily="18" charset="0"/>
              </a:rPr>
              <a:t>Риски несоблюдения порядка использования средств федерального бюджета</a:t>
            </a:r>
          </a:p>
        </p:txBody>
      </p:sp>
      <p:cxnSp>
        <p:nvCxnSpPr>
          <p:cNvPr id="52" name="Прямая соединительная линия 51"/>
          <p:cNvCxnSpPr/>
          <p:nvPr/>
        </p:nvCxnSpPr>
        <p:spPr>
          <a:xfrm>
            <a:off x="9491517" y="5275972"/>
            <a:ext cx="325580" cy="0"/>
          </a:xfrm>
          <a:prstGeom prst="line">
            <a:avLst/>
          </a:prstGeom>
        </p:spPr>
        <p:style>
          <a:lnRef idx="1">
            <a:schemeClr val="accent1"/>
          </a:lnRef>
          <a:fillRef idx="0">
            <a:schemeClr val="accent1"/>
          </a:fillRef>
          <a:effectRef idx="0">
            <a:schemeClr val="accent1"/>
          </a:effectRef>
          <a:fontRef idx="minor">
            <a:schemeClr val="tx1"/>
          </a:fontRef>
        </p:style>
      </p:cxnSp>
      <p:sp>
        <p:nvSpPr>
          <p:cNvPr id="54" name="Прямоугольник 53"/>
          <p:cNvSpPr/>
          <p:nvPr/>
        </p:nvSpPr>
        <p:spPr bwMode="auto">
          <a:xfrm>
            <a:off x="10487025" y="2539719"/>
            <a:ext cx="1203574" cy="1793287"/>
          </a:xfrm>
          <a:prstGeom prst="rect">
            <a:avLst/>
          </a:prstGeom>
          <a:gradFill>
            <a:gsLst>
              <a:gs pos="0">
                <a:schemeClr val="tx2">
                  <a:lumMod val="20000"/>
                  <a:lumOff val="80000"/>
                </a:schemeClr>
              </a:gs>
              <a:gs pos="50000">
                <a:schemeClr val="bg1">
                  <a:lumMod val="95000"/>
                </a:schemeClr>
              </a:gs>
              <a:gs pos="99000">
                <a:schemeClr val="tx2">
                  <a:lumMod val="40000"/>
                  <a:lumOff val="60000"/>
                  <a:alpha val="34000"/>
                </a:schemeClr>
              </a:gs>
            </a:gsLst>
            <a:lin ang="5400000" scaled="0"/>
          </a:gradFill>
          <a:effectLst>
            <a:glow rad="139700">
              <a:schemeClr val="accent6">
                <a:satMod val="175000"/>
                <a:alpha val="40000"/>
              </a:schemeClr>
            </a:glow>
            <a:softEdge rad="203200"/>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50" b="1" dirty="0" smtClean="0">
                <a:solidFill>
                  <a:prstClr val="black"/>
                </a:solidFill>
                <a:latin typeface="Times New Roman" panose="02020603050405020304" pitchFamily="18" charset="0"/>
                <a:cs typeface="Times New Roman" panose="02020603050405020304" pitchFamily="18" charset="0"/>
              </a:rPr>
              <a:t>Санкционирование </a:t>
            </a:r>
            <a:r>
              <a:rPr lang="ru-RU" sz="1250" b="1" dirty="0">
                <a:solidFill>
                  <a:prstClr val="black"/>
                </a:solidFill>
                <a:latin typeface="Times New Roman" panose="02020603050405020304" pitchFamily="18" charset="0"/>
                <a:cs typeface="Times New Roman" panose="02020603050405020304" pitchFamily="18" charset="0"/>
              </a:rPr>
              <a:t>оплаты</a:t>
            </a:r>
          </a:p>
        </p:txBody>
      </p:sp>
      <p:sp>
        <p:nvSpPr>
          <p:cNvPr id="58" name="Прямоугольник 57"/>
          <p:cNvSpPr/>
          <p:nvPr/>
        </p:nvSpPr>
        <p:spPr bwMode="auto">
          <a:xfrm>
            <a:off x="8766698" y="4603796"/>
            <a:ext cx="1227832" cy="1709007"/>
          </a:xfrm>
          <a:prstGeom prst="rect">
            <a:avLst/>
          </a:prstGeom>
          <a:solidFill>
            <a:srgbClr val="D2DEEF"/>
          </a:solidFill>
          <a:ln>
            <a:noFill/>
          </a:ln>
          <a:effectLst>
            <a:glow rad="139700">
              <a:schemeClr val="accent2">
                <a:satMod val="175000"/>
                <a:alpha val="40000"/>
              </a:schemeClr>
            </a:glow>
          </a:effectLst>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49" tIns="38875" rIns="77749" bIns="38875" anchor="ctr"/>
          <a:lstStyle/>
          <a:p>
            <a:pPr algn="ctr"/>
            <a:r>
              <a:rPr lang="ru-RU" sz="1250" b="1" dirty="0" smtClean="0">
                <a:solidFill>
                  <a:prstClr val="black"/>
                </a:solidFill>
                <a:latin typeface="Times New Roman" panose="02020603050405020304" pitchFamily="18" charset="0"/>
                <a:cs typeface="Times New Roman" panose="02020603050405020304" pitchFamily="18" charset="0"/>
              </a:rPr>
              <a:t>Выездная п</a:t>
            </a:r>
            <a:r>
              <a:rPr lang="ru-RU" sz="1250" b="1" dirty="0" smtClean="0">
                <a:solidFill>
                  <a:prstClr val="black"/>
                </a:solidFill>
                <a:latin typeface="Times New Roman" panose="02020603050405020304" pitchFamily="18" charset="0"/>
                <a:cs typeface="Times New Roman" panose="02020603050405020304" pitchFamily="18" charset="0"/>
              </a:rPr>
              <a:t>роверка</a:t>
            </a:r>
            <a:endParaRPr lang="ru-RU" sz="1250" b="1" dirty="0">
              <a:solidFill>
                <a:prstClr val="black"/>
              </a:solidFill>
              <a:latin typeface="Times New Roman" panose="02020603050405020304" pitchFamily="18" charset="0"/>
              <a:cs typeface="Times New Roman" panose="02020603050405020304" pitchFamily="18" charset="0"/>
            </a:endParaRPr>
          </a:p>
        </p:txBody>
      </p:sp>
      <p:pic>
        <p:nvPicPr>
          <p:cNvPr id="62"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38349" y="4343140"/>
            <a:ext cx="1362076" cy="1508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Стрелка вверх 49"/>
          <p:cNvSpPr/>
          <p:nvPr/>
        </p:nvSpPr>
        <p:spPr>
          <a:xfrm rot="5400000">
            <a:off x="205791" y="3287129"/>
            <a:ext cx="345281" cy="824285"/>
          </a:xfrm>
          <a:prstGeom prst="upArrow">
            <a:avLst/>
          </a:prstGeom>
          <a:solidFill>
            <a:schemeClr val="accent6">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pPr>
            <a:endParaRPr lang="ru-RU">
              <a:solidFill>
                <a:prstClr val="white"/>
              </a:solidFill>
            </a:endParaRPr>
          </a:p>
        </p:txBody>
      </p:sp>
      <p:sp>
        <p:nvSpPr>
          <p:cNvPr id="51" name="Стрелка вверх 50"/>
          <p:cNvSpPr/>
          <p:nvPr/>
        </p:nvSpPr>
        <p:spPr>
          <a:xfrm rot="5400000">
            <a:off x="223289" y="4775363"/>
            <a:ext cx="343996" cy="790576"/>
          </a:xfrm>
          <a:prstGeom prst="upArrow">
            <a:avLst/>
          </a:prstGeom>
          <a:solidFill>
            <a:srgbClr val="F3926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pPr>
            <a:endParaRPr lang="ru-RU">
              <a:solidFill>
                <a:prstClr val="white"/>
              </a:solidFill>
            </a:endParaRPr>
          </a:p>
        </p:txBody>
      </p:sp>
      <p:sp>
        <p:nvSpPr>
          <p:cNvPr id="53" name="Прямоугольник 52">
            <a:extLst>
              <a:ext uri="{FF2B5EF4-FFF2-40B4-BE49-F238E27FC236}">
                <a16:creationId xmlns:a16="http://schemas.microsoft.com/office/drawing/2014/main" xmlns="" id="{893C342D-F3AD-489B-ABC6-B603DC735B0A}"/>
              </a:ext>
            </a:extLst>
          </p:cNvPr>
          <p:cNvSpPr/>
          <p:nvPr/>
        </p:nvSpPr>
        <p:spPr bwMode="auto">
          <a:xfrm>
            <a:off x="492731" y="1066523"/>
            <a:ext cx="3155344" cy="1150376"/>
          </a:xfrm>
          <a:prstGeom prst="rect">
            <a:avLst/>
          </a:prstGeom>
          <a:solidFill>
            <a:srgbClr val="8497B0"/>
          </a:solidFill>
          <a:ln>
            <a:noFill/>
          </a:ln>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51" tIns="38876" rIns="77751" bIns="38876" anchor="ctr"/>
          <a:lstStyle/>
          <a:p>
            <a:pPr algn="ctr" defTabSz="1219170"/>
            <a:r>
              <a:rPr lang="ru-RU" sz="1400" b="1" dirty="0" smtClean="0">
                <a:solidFill>
                  <a:prstClr val="white"/>
                </a:solidFill>
                <a:latin typeface="Times New Roman" panose="02020603050405020304" pitchFamily="18" charset="0"/>
                <a:cs typeface="Times New Roman" panose="02020603050405020304" pitchFamily="18" charset="0"/>
              </a:rPr>
              <a:t>Направление Расходной декларации, предоставление удаленного доступа к ПО, обеспечивающему раздельный учет результатов ФХД </a:t>
            </a:r>
            <a:endParaRPr lang="ru-RU" sz="1400" b="1" dirty="0">
              <a:solidFill>
                <a:prstClr val="white"/>
              </a:solidFill>
              <a:latin typeface="Times New Roman" panose="02020603050405020304" pitchFamily="18" charset="0"/>
              <a:cs typeface="Times New Roman" panose="02020603050405020304" pitchFamily="18" charset="0"/>
            </a:endParaRPr>
          </a:p>
        </p:txBody>
      </p:sp>
      <p:sp>
        <p:nvSpPr>
          <p:cNvPr id="55" name="Прямоугольник 54">
            <a:extLst>
              <a:ext uri="{FF2B5EF4-FFF2-40B4-BE49-F238E27FC236}">
                <a16:creationId xmlns:a16="http://schemas.microsoft.com/office/drawing/2014/main" xmlns="" id="{893C342D-F3AD-489B-ABC6-B603DC735B0A}"/>
              </a:ext>
            </a:extLst>
          </p:cNvPr>
          <p:cNvSpPr/>
          <p:nvPr/>
        </p:nvSpPr>
        <p:spPr bwMode="auto">
          <a:xfrm>
            <a:off x="4238626" y="1092674"/>
            <a:ext cx="2913912" cy="1124225"/>
          </a:xfrm>
          <a:prstGeom prst="rect">
            <a:avLst/>
          </a:prstGeom>
          <a:solidFill>
            <a:srgbClr val="8497B0"/>
          </a:solidFill>
          <a:ln>
            <a:noFill/>
          </a:ln>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51" tIns="38876" rIns="77751" bIns="38876" anchor="ctr"/>
          <a:lstStyle/>
          <a:p>
            <a:pPr algn="ctr" defTabSz="1219170"/>
            <a:r>
              <a:rPr lang="ru-RU" sz="1400" b="1" dirty="0">
                <a:solidFill>
                  <a:prstClr val="white"/>
                </a:solidFill>
                <a:latin typeface="Times New Roman" panose="02020603050405020304" pitchFamily="18" charset="0"/>
                <a:cs typeface="Times New Roman" panose="02020603050405020304" pitchFamily="18" charset="0"/>
              </a:rPr>
              <a:t>Проверка соответствия показателей Расходной декларации с использованием форматно-логического контроля программного обеспечения </a:t>
            </a:r>
          </a:p>
        </p:txBody>
      </p:sp>
      <p:sp>
        <p:nvSpPr>
          <p:cNvPr id="56" name="Прямоугольник 55">
            <a:extLst>
              <a:ext uri="{FF2B5EF4-FFF2-40B4-BE49-F238E27FC236}">
                <a16:creationId xmlns:a16="http://schemas.microsoft.com/office/drawing/2014/main" xmlns="" id="{893C342D-F3AD-489B-ABC6-B603DC735B0A}"/>
              </a:ext>
            </a:extLst>
          </p:cNvPr>
          <p:cNvSpPr/>
          <p:nvPr/>
        </p:nvSpPr>
        <p:spPr bwMode="auto">
          <a:xfrm>
            <a:off x="7591425" y="1066523"/>
            <a:ext cx="3788826" cy="1150376"/>
          </a:xfrm>
          <a:prstGeom prst="rect">
            <a:avLst/>
          </a:prstGeom>
          <a:solidFill>
            <a:srgbClr val="8497B0"/>
          </a:solidFill>
          <a:ln>
            <a:noFill/>
          </a:ln>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51" tIns="38876" rIns="77751" bIns="38876" anchor="ctr"/>
          <a:lstStyle/>
          <a:p>
            <a:pPr algn="ctr" defTabSz="1219170"/>
            <a:r>
              <a:rPr lang="ru-RU" sz="1400" b="1" dirty="0" smtClean="0">
                <a:solidFill>
                  <a:prstClr val="white"/>
                </a:solidFill>
                <a:latin typeface="Times New Roman" panose="02020603050405020304" pitchFamily="18" charset="0"/>
                <a:cs typeface="Times New Roman" panose="02020603050405020304" pitchFamily="18" charset="0"/>
              </a:rPr>
              <a:t>РЕЗУЛЬТАТ</a:t>
            </a:r>
            <a:br>
              <a:rPr lang="ru-RU" sz="1400" b="1" dirty="0" smtClean="0">
                <a:solidFill>
                  <a:prstClr val="white"/>
                </a:solidFill>
                <a:latin typeface="Times New Roman" panose="02020603050405020304" pitchFamily="18" charset="0"/>
                <a:cs typeface="Times New Roman" panose="02020603050405020304" pitchFamily="18" charset="0"/>
              </a:rPr>
            </a:br>
            <a:r>
              <a:rPr lang="ru-RU" sz="1400" b="1" dirty="0" smtClean="0">
                <a:solidFill>
                  <a:prstClr val="white"/>
                </a:solidFill>
                <a:latin typeface="Times New Roman" panose="02020603050405020304" pitchFamily="18" charset="0"/>
                <a:cs typeface="Times New Roman" panose="02020603050405020304" pitchFamily="18" charset="0"/>
              </a:rPr>
              <a:t>проверки фактических показателей Расходной декларации данным раздельного учета и первичных документов </a:t>
            </a:r>
            <a:endParaRPr lang="ru-RU" sz="1400" b="1" dirty="0">
              <a:solidFill>
                <a:prstClr val="white"/>
              </a:solidFill>
              <a:latin typeface="Times New Roman" panose="02020603050405020304" pitchFamily="18" charset="0"/>
              <a:cs typeface="Times New Roman" panose="02020603050405020304" pitchFamily="18" charset="0"/>
            </a:endParaRPr>
          </a:p>
        </p:txBody>
      </p:sp>
      <p:sp>
        <p:nvSpPr>
          <p:cNvPr id="57" name="Стрелка вверх 56"/>
          <p:cNvSpPr/>
          <p:nvPr/>
        </p:nvSpPr>
        <p:spPr>
          <a:xfrm rot="5400000">
            <a:off x="6610302" y="3170665"/>
            <a:ext cx="387725" cy="479411"/>
          </a:xfrm>
          <a:prstGeom prst="upArrow">
            <a:avLst/>
          </a:prstGeom>
          <a:solidFill>
            <a:schemeClr val="accent6">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pPr>
            <a:endParaRPr lang="ru-RU">
              <a:solidFill>
                <a:prstClr val="white"/>
              </a:solidFill>
            </a:endParaRPr>
          </a:p>
        </p:txBody>
      </p:sp>
      <p:sp>
        <p:nvSpPr>
          <p:cNvPr id="60" name="Стрелка вверх 59"/>
          <p:cNvSpPr/>
          <p:nvPr/>
        </p:nvSpPr>
        <p:spPr>
          <a:xfrm rot="5400000">
            <a:off x="6689474" y="5349153"/>
            <a:ext cx="343872" cy="425921"/>
          </a:xfrm>
          <a:prstGeom prst="upArrow">
            <a:avLst/>
          </a:prstGeom>
          <a:solidFill>
            <a:srgbClr val="F3926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pPr>
            <a:endParaRPr lang="ru-RU">
              <a:solidFill>
                <a:prstClr val="white"/>
              </a:solidFill>
            </a:endParaRPr>
          </a:p>
        </p:txBody>
      </p:sp>
      <p:sp>
        <p:nvSpPr>
          <p:cNvPr id="68" name="Стрелка вверх 67"/>
          <p:cNvSpPr/>
          <p:nvPr/>
        </p:nvSpPr>
        <p:spPr>
          <a:xfrm rot="5400000">
            <a:off x="9256560" y="2321802"/>
            <a:ext cx="345281" cy="2134697"/>
          </a:xfrm>
          <a:prstGeom prst="upArrow">
            <a:avLst/>
          </a:prstGeom>
          <a:solidFill>
            <a:schemeClr val="accent6">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pPr>
            <a:endParaRPr lang="ru-RU">
              <a:solidFill>
                <a:prstClr val="white"/>
              </a:solidFill>
            </a:endParaRPr>
          </a:p>
        </p:txBody>
      </p:sp>
      <p:sp>
        <p:nvSpPr>
          <p:cNvPr id="69" name="Стрелка вверх 68"/>
          <p:cNvSpPr/>
          <p:nvPr/>
        </p:nvSpPr>
        <p:spPr>
          <a:xfrm rot="3360028">
            <a:off x="10084678" y="4231836"/>
            <a:ext cx="345281" cy="474156"/>
          </a:xfrm>
          <a:prstGeom prst="upArrow">
            <a:avLst/>
          </a:prstGeom>
          <a:solidFill>
            <a:schemeClr val="accent6">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pPr>
            <a:endParaRPr lang="ru-RU">
              <a:solidFill>
                <a:prstClr val="white"/>
              </a:solidFill>
            </a:endParaRPr>
          </a:p>
        </p:txBody>
      </p:sp>
      <p:sp>
        <p:nvSpPr>
          <p:cNvPr id="73" name="Стрелка вверх 72"/>
          <p:cNvSpPr/>
          <p:nvPr/>
        </p:nvSpPr>
        <p:spPr>
          <a:xfrm rot="5400000">
            <a:off x="11803641" y="5253688"/>
            <a:ext cx="293435" cy="438148"/>
          </a:xfrm>
          <a:prstGeom prst="upArrow">
            <a:avLst/>
          </a:prstGeom>
          <a:solidFill>
            <a:srgbClr val="F3926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pPr>
            <a:endParaRPr lang="ru-RU">
              <a:solidFill>
                <a:prstClr val="white"/>
              </a:solidFill>
            </a:endParaRPr>
          </a:p>
        </p:txBody>
      </p:sp>
      <p:sp>
        <p:nvSpPr>
          <p:cNvPr id="74" name="Стрелка вверх 73"/>
          <p:cNvSpPr/>
          <p:nvPr/>
        </p:nvSpPr>
        <p:spPr>
          <a:xfrm rot="5400000">
            <a:off x="8391204" y="5313028"/>
            <a:ext cx="308043" cy="442944"/>
          </a:xfrm>
          <a:prstGeom prst="upArrow">
            <a:avLst/>
          </a:prstGeom>
          <a:solidFill>
            <a:srgbClr val="F3926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pPr>
            <a:endParaRPr lang="ru-RU">
              <a:solidFill>
                <a:prstClr val="white"/>
              </a:solidFill>
            </a:endParaRPr>
          </a:p>
        </p:txBody>
      </p:sp>
      <p:pic>
        <p:nvPicPr>
          <p:cNvPr id="38" name="Рисунок 37" descr="https://im1-tub-ru.yandex.net/i?id=ee641bc8b05d685e5712a27f15ccae98&amp;n=33&amp;w=208&amp;h=150"/>
          <p:cNvPicPr/>
          <p:nvPr/>
        </p:nvPicPr>
        <p:blipFill>
          <a:blip r:embed="rId9">
            <a:extLst>
              <a:ext uri="{28A0092B-C50C-407E-A947-70E740481C1C}">
                <a14:useLocalDpi xmlns:a14="http://schemas.microsoft.com/office/drawing/2010/main" val="0"/>
              </a:ext>
            </a:extLst>
          </a:blip>
          <a:srcRect/>
          <a:stretch>
            <a:fillRect/>
          </a:stretch>
        </p:blipFill>
        <p:spPr bwMode="auto">
          <a:xfrm>
            <a:off x="2781935" y="4606623"/>
            <a:ext cx="1865515" cy="1528747"/>
          </a:xfrm>
          <a:prstGeom prst="rect">
            <a:avLst/>
          </a:prstGeom>
          <a:noFill/>
          <a:ln>
            <a:noFill/>
          </a:ln>
        </p:spPr>
      </p:pic>
      <p:cxnSp>
        <p:nvCxnSpPr>
          <p:cNvPr id="4" name="Прямая со стрелкой 3"/>
          <p:cNvCxnSpPr/>
          <p:nvPr/>
        </p:nvCxnSpPr>
        <p:spPr>
          <a:xfrm flipV="1">
            <a:off x="2371725" y="3475433"/>
            <a:ext cx="942975" cy="1"/>
          </a:xfrm>
          <a:prstGeom prst="straightConnector1">
            <a:avLst/>
          </a:prstGeom>
          <a:ln w="31750">
            <a:prstDash val="dash"/>
            <a:headEnd type="oval"/>
            <a:tailEnd type="stealth"/>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p:nvPr/>
        </p:nvCxnSpPr>
        <p:spPr>
          <a:xfrm>
            <a:off x="2371725" y="4411780"/>
            <a:ext cx="683983" cy="354614"/>
          </a:xfrm>
          <a:prstGeom prst="straightConnector1">
            <a:avLst/>
          </a:prstGeom>
          <a:ln w="31750">
            <a:prstDash val="dash"/>
            <a:headEnd type="oval"/>
            <a:tailEnd type="stealth"/>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flipV="1">
            <a:off x="2371725" y="4998653"/>
            <a:ext cx="683983" cy="535848"/>
          </a:xfrm>
          <a:prstGeom prst="straightConnector1">
            <a:avLst/>
          </a:prstGeom>
          <a:ln w="31750">
            <a:prstDash val="dash"/>
            <a:headEnd type="oval"/>
            <a:tailEnd type="stealth"/>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4142625" y="3486358"/>
            <a:ext cx="734175" cy="0"/>
          </a:xfrm>
          <a:prstGeom prst="straightConnector1">
            <a:avLst/>
          </a:prstGeom>
          <a:ln w="31750">
            <a:prstDash val="dash"/>
            <a:headEnd type="oval"/>
            <a:tailEnd type="stealth"/>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a:off x="3848100" y="4766394"/>
            <a:ext cx="904125" cy="1"/>
          </a:xfrm>
          <a:prstGeom prst="straightConnector1">
            <a:avLst/>
          </a:prstGeom>
          <a:ln w="31750">
            <a:prstDash val="solid"/>
            <a:headEnd type="stealth"/>
            <a:tailEnd type="stealth"/>
          </a:ln>
        </p:spPr>
        <p:style>
          <a:lnRef idx="1">
            <a:schemeClr val="accent1"/>
          </a:lnRef>
          <a:fillRef idx="0">
            <a:schemeClr val="accent1"/>
          </a:fillRef>
          <a:effectRef idx="0">
            <a:schemeClr val="accent1"/>
          </a:effectRef>
          <a:fontRef idx="minor">
            <a:schemeClr val="tx1"/>
          </a:fontRef>
        </p:style>
      </p:cxnSp>
      <p:sp>
        <p:nvSpPr>
          <p:cNvPr id="40" name="Прямоугольник 39"/>
          <p:cNvSpPr/>
          <p:nvPr/>
        </p:nvSpPr>
        <p:spPr bwMode="auto">
          <a:xfrm>
            <a:off x="10458451" y="4626561"/>
            <a:ext cx="1227832" cy="1709007"/>
          </a:xfrm>
          <a:prstGeom prst="rect">
            <a:avLst/>
          </a:prstGeom>
          <a:solidFill>
            <a:srgbClr val="D2DEEF"/>
          </a:solidFill>
          <a:ln>
            <a:noFill/>
          </a:ln>
          <a:effectLst>
            <a:glow rad="139700">
              <a:schemeClr val="accent2">
                <a:satMod val="175000"/>
                <a:alpha val="40000"/>
              </a:schemeClr>
            </a:glow>
          </a:effectLst>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vert="horz" lIns="77749" tIns="38875" rIns="77749" bIns="38875" anchor="ctr"/>
          <a:lstStyle/>
          <a:p>
            <a:pPr algn="ctr"/>
            <a:r>
              <a:rPr lang="ru-RU" sz="1400" b="1" dirty="0" smtClean="0">
                <a:solidFill>
                  <a:prstClr val="black"/>
                </a:solidFill>
                <a:latin typeface="Times New Roman" panose="02020603050405020304" pitchFamily="18" charset="0"/>
                <a:cs typeface="Times New Roman" panose="02020603050405020304" pitchFamily="18" charset="0"/>
              </a:rPr>
              <a:t>Отказ</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42" name="Стрелка вверх 41"/>
          <p:cNvSpPr/>
          <p:nvPr/>
        </p:nvSpPr>
        <p:spPr>
          <a:xfrm rot="5400000">
            <a:off x="11755873" y="3164536"/>
            <a:ext cx="345281" cy="413509"/>
          </a:xfrm>
          <a:prstGeom prst="upArrow">
            <a:avLst/>
          </a:prstGeom>
          <a:solidFill>
            <a:schemeClr val="accent6">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pPr>
            <a:endParaRPr lang="ru-RU">
              <a:solidFill>
                <a:prstClr val="white"/>
              </a:solidFill>
            </a:endParaRPr>
          </a:p>
        </p:txBody>
      </p:sp>
      <p:sp>
        <p:nvSpPr>
          <p:cNvPr id="43" name="Номер слайда 1"/>
          <p:cNvSpPr>
            <a:spLocks noGrp="1"/>
          </p:cNvSpPr>
          <p:nvPr>
            <p:ph type="sldNum" sz="quarter" idx="12"/>
          </p:nvPr>
        </p:nvSpPr>
        <p:spPr>
          <a:xfrm>
            <a:off x="9315450" y="6356450"/>
            <a:ext cx="2743200" cy="365125"/>
          </a:xfrm>
        </p:spPr>
        <p:txBody>
          <a:bodyPr/>
          <a:lstStyle/>
          <a:p>
            <a:pPr>
              <a:defRPr/>
            </a:pPr>
            <a:fld id="{7AE3F632-3016-4CCE-ADE3-EFDB7D461A0D}" type="slidenum">
              <a:rPr lang="ru-RU" b="1" smtClean="0">
                <a:solidFill>
                  <a:schemeClr val="tx1"/>
                </a:solidFill>
                <a:latin typeface="Times New Roman" panose="02020603050405020304" pitchFamily="18" charset="0"/>
                <a:cs typeface="Times New Roman" panose="02020603050405020304" pitchFamily="18" charset="0"/>
              </a:rPr>
              <a:pPr>
                <a:defRPr/>
              </a:pPr>
              <a:t>7</a:t>
            </a:fld>
            <a:endParaRPr lang="ru-RU"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4517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Прямая соединительная линия 54"/>
          <p:cNvCxnSpPr/>
          <p:nvPr/>
        </p:nvCxnSpPr>
        <p:spPr>
          <a:xfrm>
            <a:off x="11325224" y="6099175"/>
            <a:ext cx="866775" cy="0"/>
          </a:xfrm>
          <a:prstGeom prst="line">
            <a:avLst/>
          </a:prstGeom>
          <a:ln w="28575">
            <a:solidFill>
              <a:schemeClr val="accent2">
                <a:lumMod val="75000"/>
              </a:schemeClr>
            </a:solidFill>
          </a:ln>
        </p:spPr>
        <p:style>
          <a:lnRef idx="3">
            <a:schemeClr val="accent2"/>
          </a:lnRef>
          <a:fillRef idx="0">
            <a:schemeClr val="accent2"/>
          </a:fillRef>
          <a:effectRef idx="2">
            <a:schemeClr val="accent2"/>
          </a:effectRef>
          <a:fontRef idx="minor">
            <a:schemeClr val="tx1"/>
          </a:fontRef>
        </p:style>
      </p:cxnSp>
      <p:sp>
        <p:nvSpPr>
          <p:cNvPr id="3" name="Прямоугольник 2">
            <a:extLst>
              <a:ext uri="{FF2B5EF4-FFF2-40B4-BE49-F238E27FC236}">
                <a16:creationId xmlns="" xmlns:a16="http://schemas.microsoft.com/office/drawing/2014/main" id="{893C342D-F3AD-489B-ABC6-B603DC735B0A}"/>
              </a:ext>
            </a:extLst>
          </p:cNvPr>
          <p:cNvSpPr/>
          <p:nvPr/>
        </p:nvSpPr>
        <p:spPr bwMode="auto">
          <a:xfrm>
            <a:off x="4398301" y="866777"/>
            <a:ext cx="3395398" cy="417078"/>
          </a:xfrm>
          <a:prstGeom prst="rect">
            <a:avLst/>
          </a:prstGeom>
          <a:solidFill>
            <a:srgbClr val="8497B0"/>
          </a:solidFill>
          <a:ln>
            <a:noFill/>
          </a:ln>
          <a:effectLst>
            <a:glow rad="101600">
              <a:schemeClr val="accent3">
                <a:satMod val="175000"/>
                <a:alpha val="40000"/>
              </a:schemeClr>
            </a:glow>
          </a:effectLst>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51" tIns="38876" rIns="77751" bIns="38876" anchor="ctr"/>
          <a:lstStyle/>
          <a:p>
            <a:pPr algn="ctr" defTabSz="1219170" fontAlgn="base">
              <a:spcBef>
                <a:spcPct val="0"/>
              </a:spcBef>
              <a:spcAft>
                <a:spcPct val="0"/>
              </a:spcAft>
              <a:defRPr/>
            </a:pPr>
            <a:r>
              <a:rPr lang="ru-RU" sz="1400" b="1" dirty="0" err="1" smtClean="0">
                <a:solidFill>
                  <a:prstClr val="white"/>
                </a:solidFill>
                <a:latin typeface="Times New Roman" panose="02020603050405020304" pitchFamily="18" charset="0"/>
                <a:cs typeface="Times New Roman" panose="02020603050405020304" pitchFamily="18" charset="0"/>
              </a:rPr>
              <a:t>Аудируемые</a:t>
            </a:r>
            <a:r>
              <a:rPr lang="ru-RU" sz="1400" b="1" dirty="0" smtClean="0">
                <a:solidFill>
                  <a:prstClr val="white"/>
                </a:solidFill>
                <a:latin typeface="Times New Roman" panose="02020603050405020304" pitchFamily="18" charset="0"/>
                <a:cs typeface="Times New Roman" panose="02020603050405020304" pitchFamily="18" charset="0"/>
              </a:rPr>
              <a:t> первичные документы</a:t>
            </a:r>
            <a:endParaRPr lang="ru-RU" sz="1400" b="1" dirty="0">
              <a:solidFill>
                <a:prstClr val="white"/>
              </a:solidFill>
              <a:latin typeface="Times New Roman" panose="02020603050405020304" pitchFamily="18" charset="0"/>
              <a:cs typeface="Times New Roman" panose="02020603050405020304" pitchFamily="18" charset="0"/>
            </a:endParaRPr>
          </a:p>
        </p:txBody>
      </p:sp>
      <p:sp>
        <p:nvSpPr>
          <p:cNvPr id="4" name="TextBox 101"/>
          <p:cNvSpPr txBox="1">
            <a:spLocks noChangeArrowheads="1"/>
          </p:cNvSpPr>
          <p:nvPr/>
        </p:nvSpPr>
        <p:spPr bwMode="auto">
          <a:xfrm>
            <a:off x="3429000" y="222419"/>
            <a:ext cx="8463628" cy="570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51" tIns="38876" rIns="77751" bIns="38876">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sz="2000">
                <a:solidFill>
                  <a:schemeClr val="tx1"/>
                </a:solidFill>
                <a:latin typeface="Calibri" pitchFamily="34" charset="0"/>
              </a:defRPr>
            </a:lvl4pPr>
            <a:lvl5pPr marL="2057400" indent="-228600" eaLnBrk="0" hangingPunct="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algn="r" defTabSz="1219170" eaLnBrk="1" fontAlgn="base" hangingPunct="1">
              <a:lnSpc>
                <a:spcPct val="100000"/>
              </a:lnSpc>
              <a:spcBef>
                <a:spcPct val="0"/>
              </a:spcBef>
              <a:spcAft>
                <a:spcPct val="0"/>
              </a:spcAft>
              <a:buFont typeface="Arial" charset="0"/>
              <a:buNone/>
            </a:pPr>
            <a:r>
              <a:rPr lang="ru-RU" sz="1600" b="1" dirty="0" smtClean="0">
                <a:solidFill>
                  <a:srgbClr val="002060"/>
                </a:solidFill>
                <a:latin typeface="Times New Roman" panose="02020603050405020304" pitchFamily="18" charset="0"/>
                <a:cs typeface="Times New Roman" panose="02020603050405020304" pitchFamily="18" charset="0"/>
              </a:rPr>
              <a:t>МЕТОДИКА УПРАВЛЕНЧЕСКОГО АУДИТА </a:t>
            </a:r>
          </a:p>
          <a:p>
            <a:pPr algn="r" defTabSz="1219170" eaLnBrk="1" fontAlgn="base" hangingPunct="1">
              <a:lnSpc>
                <a:spcPct val="100000"/>
              </a:lnSpc>
              <a:spcBef>
                <a:spcPct val="0"/>
              </a:spcBef>
              <a:spcAft>
                <a:spcPct val="0"/>
              </a:spcAft>
              <a:buFont typeface="Arial" charset="0"/>
              <a:buNone/>
            </a:pPr>
            <a:r>
              <a:rPr lang="ru-RU" sz="1600" b="1" dirty="0" smtClean="0">
                <a:solidFill>
                  <a:srgbClr val="002060"/>
                </a:solidFill>
                <a:latin typeface="Times New Roman" panose="02020603050405020304" pitchFamily="18" charset="0"/>
                <a:cs typeface="Times New Roman" panose="02020603050405020304" pitchFamily="18" charset="0"/>
              </a:rPr>
              <a:t>СЕБЕСТОИМОСТИ ЗАТРАТ</a:t>
            </a:r>
            <a:endParaRPr lang="ru-RU" sz="1600" b="1" dirty="0">
              <a:solidFill>
                <a:srgbClr val="002060"/>
              </a:solidFill>
              <a:latin typeface="Times New Roman" panose="02020603050405020304" pitchFamily="18" charset="0"/>
              <a:cs typeface="Times New Roman" panose="02020603050405020304" pitchFamily="18" charset="0"/>
            </a:endParaRPr>
          </a:p>
        </p:txBody>
      </p:sp>
      <p:sp>
        <p:nvSpPr>
          <p:cNvPr id="5" name="Прямоугольник 4">
            <a:extLst>
              <a:ext uri="{FF2B5EF4-FFF2-40B4-BE49-F238E27FC236}">
                <a16:creationId xmlns="" xmlns:a16="http://schemas.microsoft.com/office/drawing/2014/main" id="{893C342D-F3AD-489B-ABC6-B603DC735B0A}"/>
              </a:ext>
            </a:extLst>
          </p:cNvPr>
          <p:cNvSpPr/>
          <p:nvPr/>
        </p:nvSpPr>
        <p:spPr bwMode="auto">
          <a:xfrm>
            <a:off x="504825" y="1664546"/>
            <a:ext cx="1764444" cy="827838"/>
          </a:xfrm>
          <a:prstGeom prst="rect">
            <a:avLst/>
          </a:prstGeom>
          <a:solidFill>
            <a:srgbClr val="FEDEC6">
              <a:alpha val="88000"/>
            </a:srgbClr>
          </a:solidFill>
          <a:ln>
            <a:noFill/>
          </a:ln>
          <a:effectLst>
            <a:glow rad="101600">
              <a:schemeClr val="accent2">
                <a:satMod val="175000"/>
                <a:alpha val="40000"/>
              </a:schemeClr>
            </a:glow>
          </a:effectLst>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51" tIns="38876" rIns="77751" bIns="38876" anchor="ctr"/>
          <a:lstStyle/>
          <a:p>
            <a:pPr algn="ctr" defTabSz="1219170">
              <a:defRPr/>
            </a:pPr>
            <a:r>
              <a:rPr lang="ru-RU" sz="1200" b="1" dirty="0" smtClean="0">
                <a:solidFill>
                  <a:prstClr val="black"/>
                </a:solidFill>
                <a:latin typeface="Times New Roman" panose="02020603050405020304" pitchFamily="18" charset="0"/>
                <a:cs typeface="Times New Roman" panose="02020603050405020304" pitchFamily="18" charset="0"/>
              </a:rPr>
              <a:t>Документы по учету материальных затрат (сырье, материалы)</a:t>
            </a:r>
          </a:p>
        </p:txBody>
      </p:sp>
      <p:sp>
        <p:nvSpPr>
          <p:cNvPr id="6" name="Прямоугольник 5">
            <a:extLst>
              <a:ext uri="{FF2B5EF4-FFF2-40B4-BE49-F238E27FC236}">
                <a16:creationId xmlns="" xmlns:a16="http://schemas.microsoft.com/office/drawing/2014/main" id="{893C342D-F3AD-489B-ABC6-B603DC735B0A}"/>
              </a:ext>
            </a:extLst>
          </p:cNvPr>
          <p:cNvSpPr/>
          <p:nvPr/>
        </p:nvSpPr>
        <p:spPr bwMode="auto">
          <a:xfrm>
            <a:off x="2798032" y="1664546"/>
            <a:ext cx="1764444" cy="827838"/>
          </a:xfrm>
          <a:prstGeom prst="rect">
            <a:avLst/>
          </a:prstGeom>
          <a:solidFill>
            <a:srgbClr val="FEDEC6">
              <a:alpha val="88000"/>
            </a:srgbClr>
          </a:solidFill>
          <a:ln>
            <a:noFill/>
          </a:ln>
          <a:effectLst>
            <a:glow rad="101600">
              <a:schemeClr val="accent2">
                <a:satMod val="175000"/>
                <a:alpha val="40000"/>
              </a:schemeClr>
            </a:glow>
          </a:effectLst>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51" tIns="38876" rIns="77751" bIns="38876" anchor="ctr"/>
          <a:lstStyle/>
          <a:p>
            <a:pPr algn="ctr" defTabSz="1219170">
              <a:defRPr/>
            </a:pPr>
            <a:r>
              <a:rPr lang="ru-RU" sz="1200" b="1" dirty="0" smtClean="0">
                <a:solidFill>
                  <a:prstClr val="black"/>
                </a:solidFill>
                <a:latin typeface="Times New Roman" panose="02020603050405020304" pitchFamily="18" charset="0"/>
                <a:cs typeface="Times New Roman" panose="02020603050405020304" pitchFamily="18" charset="0"/>
              </a:rPr>
              <a:t>Документы по учету затрат на выполнение работ сторонними организациями</a:t>
            </a:r>
          </a:p>
        </p:txBody>
      </p:sp>
      <p:sp>
        <p:nvSpPr>
          <p:cNvPr id="7" name="Прямоугольник 6">
            <a:extLst>
              <a:ext uri="{FF2B5EF4-FFF2-40B4-BE49-F238E27FC236}">
                <a16:creationId xmlns="" xmlns:a16="http://schemas.microsoft.com/office/drawing/2014/main" id="{893C342D-F3AD-489B-ABC6-B603DC735B0A}"/>
              </a:ext>
            </a:extLst>
          </p:cNvPr>
          <p:cNvSpPr/>
          <p:nvPr/>
        </p:nvSpPr>
        <p:spPr bwMode="auto">
          <a:xfrm>
            <a:off x="5213778" y="1664546"/>
            <a:ext cx="1764444" cy="827838"/>
          </a:xfrm>
          <a:prstGeom prst="rect">
            <a:avLst/>
          </a:prstGeom>
          <a:solidFill>
            <a:srgbClr val="FEDEC6">
              <a:alpha val="88000"/>
            </a:srgbClr>
          </a:solidFill>
          <a:ln>
            <a:noFill/>
          </a:ln>
          <a:effectLst>
            <a:glow rad="101600">
              <a:schemeClr val="accent2">
                <a:satMod val="175000"/>
                <a:alpha val="40000"/>
              </a:schemeClr>
            </a:glow>
          </a:effectLst>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51" tIns="38876" rIns="77751" bIns="38876" anchor="ctr"/>
          <a:lstStyle/>
          <a:p>
            <a:pPr algn="ctr" defTabSz="1219170">
              <a:defRPr/>
            </a:pPr>
            <a:r>
              <a:rPr lang="ru-RU" sz="1200" b="1" dirty="0" smtClean="0">
                <a:solidFill>
                  <a:prstClr val="black"/>
                </a:solidFill>
                <a:latin typeface="Times New Roman" panose="02020603050405020304" pitchFamily="18" charset="0"/>
                <a:cs typeface="Times New Roman" panose="02020603050405020304" pitchFamily="18" charset="0"/>
              </a:rPr>
              <a:t>Документы учета затрат труда</a:t>
            </a:r>
          </a:p>
        </p:txBody>
      </p:sp>
      <p:sp>
        <p:nvSpPr>
          <p:cNvPr id="8" name="Прямоугольник 7">
            <a:extLst>
              <a:ext uri="{FF2B5EF4-FFF2-40B4-BE49-F238E27FC236}">
                <a16:creationId xmlns="" xmlns:a16="http://schemas.microsoft.com/office/drawing/2014/main" id="{893C342D-F3AD-489B-ABC6-B603DC735B0A}"/>
              </a:ext>
            </a:extLst>
          </p:cNvPr>
          <p:cNvSpPr/>
          <p:nvPr/>
        </p:nvSpPr>
        <p:spPr bwMode="auto">
          <a:xfrm>
            <a:off x="7640875" y="1664546"/>
            <a:ext cx="1764444" cy="827838"/>
          </a:xfrm>
          <a:prstGeom prst="rect">
            <a:avLst/>
          </a:prstGeom>
          <a:solidFill>
            <a:srgbClr val="FEDEC6">
              <a:alpha val="88000"/>
            </a:srgbClr>
          </a:solidFill>
          <a:ln>
            <a:noFill/>
          </a:ln>
          <a:effectLst>
            <a:glow rad="101600">
              <a:schemeClr val="accent2">
                <a:satMod val="175000"/>
                <a:alpha val="40000"/>
              </a:schemeClr>
            </a:glow>
          </a:effectLst>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51" tIns="38876" rIns="77751" bIns="38876" anchor="ctr"/>
          <a:lstStyle/>
          <a:p>
            <a:pPr algn="ctr" defTabSz="1219170">
              <a:defRPr/>
            </a:pPr>
            <a:r>
              <a:rPr lang="ru-RU" sz="1200" b="1" dirty="0" smtClean="0">
                <a:solidFill>
                  <a:prstClr val="black"/>
                </a:solidFill>
                <a:latin typeface="Times New Roman" panose="02020603050405020304" pitchFamily="18" charset="0"/>
                <a:cs typeface="Times New Roman" panose="02020603050405020304" pitchFamily="18" charset="0"/>
              </a:rPr>
              <a:t>Накладные расходы</a:t>
            </a:r>
          </a:p>
        </p:txBody>
      </p:sp>
      <p:sp>
        <p:nvSpPr>
          <p:cNvPr id="9" name="Прямоугольник 8">
            <a:extLst>
              <a:ext uri="{FF2B5EF4-FFF2-40B4-BE49-F238E27FC236}">
                <a16:creationId xmlns="" xmlns:a16="http://schemas.microsoft.com/office/drawing/2014/main" id="{893C342D-F3AD-489B-ABC6-B603DC735B0A}"/>
              </a:ext>
            </a:extLst>
          </p:cNvPr>
          <p:cNvSpPr/>
          <p:nvPr/>
        </p:nvSpPr>
        <p:spPr bwMode="auto">
          <a:xfrm>
            <a:off x="9941781" y="1664546"/>
            <a:ext cx="1764444" cy="827838"/>
          </a:xfrm>
          <a:prstGeom prst="rect">
            <a:avLst/>
          </a:prstGeom>
          <a:solidFill>
            <a:srgbClr val="FEDEC6">
              <a:alpha val="88000"/>
            </a:srgbClr>
          </a:solidFill>
          <a:ln>
            <a:noFill/>
          </a:ln>
          <a:effectLst>
            <a:glow rad="101600">
              <a:schemeClr val="accent2">
                <a:satMod val="175000"/>
                <a:alpha val="40000"/>
              </a:schemeClr>
            </a:glow>
          </a:effectLst>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51" tIns="38876" rIns="77751" bIns="38876" anchor="ctr"/>
          <a:lstStyle/>
          <a:p>
            <a:pPr algn="ctr" defTabSz="1219170">
              <a:defRPr/>
            </a:pPr>
            <a:r>
              <a:rPr lang="ru-RU" sz="1200" b="1" dirty="0" smtClean="0">
                <a:solidFill>
                  <a:prstClr val="black"/>
                </a:solidFill>
                <a:latin typeface="Times New Roman" panose="02020603050405020304" pitchFamily="18" charset="0"/>
                <a:cs typeface="Times New Roman" panose="02020603050405020304" pitchFamily="18" charset="0"/>
              </a:rPr>
              <a:t>Документы по использованию средств труда</a:t>
            </a:r>
          </a:p>
        </p:txBody>
      </p:sp>
      <p:sp>
        <p:nvSpPr>
          <p:cNvPr id="10" name="Прямоугольник 9">
            <a:extLst>
              <a:ext uri="{FF2B5EF4-FFF2-40B4-BE49-F238E27FC236}">
                <a16:creationId xmlns="" xmlns:a16="http://schemas.microsoft.com/office/drawing/2014/main" id="{893C342D-F3AD-489B-ABC6-B603DC735B0A}"/>
              </a:ext>
            </a:extLst>
          </p:cNvPr>
          <p:cNvSpPr/>
          <p:nvPr/>
        </p:nvSpPr>
        <p:spPr bwMode="auto">
          <a:xfrm>
            <a:off x="857250" y="2764546"/>
            <a:ext cx="8267701" cy="311178"/>
          </a:xfrm>
          <a:prstGeom prst="rect">
            <a:avLst/>
          </a:prstGeom>
          <a:solidFill>
            <a:srgbClr val="8497B0">
              <a:alpha val="88000"/>
            </a:srgbClr>
          </a:solidFill>
          <a:ln>
            <a:noFill/>
          </a:ln>
          <a:effectLst>
            <a:glow rad="101600">
              <a:schemeClr val="accent3">
                <a:satMod val="175000"/>
                <a:alpha val="40000"/>
              </a:schemeClr>
            </a:glow>
          </a:effectLst>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51" tIns="38876" rIns="77751" bIns="38876" anchor="ctr"/>
          <a:lstStyle/>
          <a:p>
            <a:pPr algn="ctr" defTabSz="1219170">
              <a:defRPr/>
            </a:pPr>
            <a:r>
              <a:rPr lang="ru-RU" sz="1400" b="1" dirty="0" err="1" smtClean="0">
                <a:solidFill>
                  <a:prstClr val="white"/>
                </a:solidFill>
                <a:latin typeface="Times New Roman" panose="02020603050405020304" pitchFamily="18" charset="0"/>
                <a:cs typeface="Times New Roman" panose="02020603050405020304" pitchFamily="18" charset="0"/>
              </a:rPr>
              <a:t>Аудируемые</a:t>
            </a:r>
            <a:r>
              <a:rPr lang="ru-RU" sz="1400" b="1" dirty="0" smtClean="0">
                <a:solidFill>
                  <a:prstClr val="white"/>
                </a:solidFill>
                <a:latin typeface="Times New Roman" panose="02020603050405020304" pitchFamily="18" charset="0"/>
                <a:cs typeface="Times New Roman" panose="02020603050405020304" pitchFamily="18" charset="0"/>
              </a:rPr>
              <a:t> регистры бухгалтерского учета</a:t>
            </a:r>
          </a:p>
        </p:txBody>
      </p:sp>
      <p:cxnSp>
        <p:nvCxnSpPr>
          <p:cNvPr id="12" name="Прямая соединительная линия 11"/>
          <p:cNvCxnSpPr>
            <a:stCxn id="3" idx="2"/>
          </p:cNvCxnSpPr>
          <p:nvPr/>
        </p:nvCxnSpPr>
        <p:spPr>
          <a:xfrm>
            <a:off x="6096000" y="1283855"/>
            <a:ext cx="0" cy="363970"/>
          </a:xfrm>
          <a:prstGeom prst="line">
            <a:avLst/>
          </a:prstGeom>
          <a:ln w="38100">
            <a:solidFill>
              <a:srgbClr val="8497B0"/>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flipH="1">
            <a:off x="1387047" y="1444633"/>
            <a:ext cx="4708954" cy="0"/>
          </a:xfrm>
          <a:prstGeom prst="line">
            <a:avLst/>
          </a:prstGeom>
          <a:ln w="38100">
            <a:solidFill>
              <a:srgbClr val="8497B0"/>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6091236" y="1444633"/>
            <a:ext cx="4748214" cy="0"/>
          </a:xfrm>
          <a:prstGeom prst="line">
            <a:avLst/>
          </a:prstGeom>
          <a:ln w="38100">
            <a:solidFill>
              <a:srgbClr val="8497B0"/>
            </a:solidFill>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1387047" y="1444633"/>
            <a:ext cx="0" cy="219913"/>
          </a:xfrm>
          <a:prstGeom prst="straightConnector1">
            <a:avLst/>
          </a:prstGeom>
          <a:ln w="38100">
            <a:solidFill>
              <a:srgbClr val="8497B0"/>
            </a:solidFill>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endCxn id="7" idx="0"/>
          </p:cNvCxnSpPr>
          <p:nvPr/>
        </p:nvCxnSpPr>
        <p:spPr>
          <a:xfrm>
            <a:off x="6096000" y="1444633"/>
            <a:ext cx="0" cy="219913"/>
          </a:xfrm>
          <a:prstGeom prst="straightConnector1">
            <a:avLst/>
          </a:prstGeom>
          <a:ln w="38100">
            <a:solidFill>
              <a:srgbClr val="8497B0"/>
            </a:solidFill>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a:endCxn id="6" idx="0"/>
          </p:cNvCxnSpPr>
          <p:nvPr/>
        </p:nvCxnSpPr>
        <p:spPr>
          <a:xfrm>
            <a:off x="3676650" y="1444633"/>
            <a:ext cx="3604" cy="219913"/>
          </a:xfrm>
          <a:prstGeom prst="straightConnector1">
            <a:avLst/>
          </a:prstGeom>
          <a:ln w="38100">
            <a:solidFill>
              <a:srgbClr val="8497B0"/>
            </a:solidFill>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a:endCxn id="8" idx="0"/>
          </p:cNvCxnSpPr>
          <p:nvPr/>
        </p:nvCxnSpPr>
        <p:spPr>
          <a:xfrm>
            <a:off x="8523097" y="1444633"/>
            <a:ext cx="0" cy="219913"/>
          </a:xfrm>
          <a:prstGeom prst="straightConnector1">
            <a:avLst/>
          </a:prstGeom>
          <a:ln w="38100">
            <a:solidFill>
              <a:srgbClr val="8497B0"/>
            </a:solidFill>
            <a:tailEnd type="arrow"/>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a:off x="10839450" y="1444633"/>
            <a:ext cx="0" cy="219913"/>
          </a:xfrm>
          <a:prstGeom prst="straightConnector1">
            <a:avLst/>
          </a:prstGeom>
          <a:ln w="38100">
            <a:solidFill>
              <a:srgbClr val="8497B0"/>
            </a:solidFill>
            <a:tailEnd type="arrow"/>
          </a:ln>
        </p:spPr>
        <p:style>
          <a:lnRef idx="1">
            <a:schemeClr val="accent1"/>
          </a:lnRef>
          <a:fillRef idx="0">
            <a:schemeClr val="accent1"/>
          </a:fillRef>
          <a:effectRef idx="0">
            <a:schemeClr val="accent1"/>
          </a:effectRef>
          <a:fontRef idx="minor">
            <a:schemeClr val="tx1"/>
          </a:fontRef>
        </p:style>
      </p:cxnSp>
      <p:sp>
        <p:nvSpPr>
          <p:cNvPr id="35" name="Прямоугольник 34">
            <a:extLst>
              <a:ext uri="{FF2B5EF4-FFF2-40B4-BE49-F238E27FC236}">
                <a16:creationId xmlns="" xmlns:a16="http://schemas.microsoft.com/office/drawing/2014/main" id="{893C342D-F3AD-489B-ABC6-B603DC735B0A}"/>
              </a:ext>
            </a:extLst>
          </p:cNvPr>
          <p:cNvSpPr/>
          <p:nvPr/>
        </p:nvSpPr>
        <p:spPr bwMode="auto">
          <a:xfrm>
            <a:off x="514986" y="3313253"/>
            <a:ext cx="1764444" cy="827838"/>
          </a:xfrm>
          <a:prstGeom prst="rect">
            <a:avLst/>
          </a:prstGeom>
          <a:solidFill>
            <a:srgbClr val="D2DEEF">
              <a:alpha val="88000"/>
            </a:srgbClr>
          </a:solidFill>
          <a:ln>
            <a:noFill/>
          </a:ln>
          <a:effectLst>
            <a:glow rad="101600">
              <a:schemeClr val="accent5">
                <a:satMod val="175000"/>
                <a:alpha val="40000"/>
              </a:schemeClr>
            </a:glow>
          </a:effectLst>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51" tIns="38876" rIns="77751" bIns="38876" anchor="ctr"/>
          <a:lstStyle/>
          <a:p>
            <a:pPr algn="ctr" defTabSz="1219170">
              <a:defRPr/>
            </a:pPr>
            <a:r>
              <a:rPr lang="ru-RU" sz="1200" b="1" dirty="0" smtClean="0">
                <a:solidFill>
                  <a:prstClr val="black"/>
                </a:solidFill>
                <a:latin typeface="Times New Roman" panose="02020603050405020304" pitchFamily="18" charset="0"/>
                <a:cs typeface="Times New Roman" panose="02020603050405020304" pitchFamily="18" charset="0"/>
              </a:rPr>
              <a:t>Отчет о движении материальных ценностей</a:t>
            </a:r>
          </a:p>
        </p:txBody>
      </p:sp>
      <p:sp>
        <p:nvSpPr>
          <p:cNvPr id="36" name="Прямоугольник 35">
            <a:extLst>
              <a:ext uri="{FF2B5EF4-FFF2-40B4-BE49-F238E27FC236}">
                <a16:creationId xmlns="" xmlns:a16="http://schemas.microsoft.com/office/drawing/2014/main" id="{893C342D-F3AD-489B-ABC6-B603DC735B0A}"/>
              </a:ext>
            </a:extLst>
          </p:cNvPr>
          <p:cNvSpPr/>
          <p:nvPr/>
        </p:nvSpPr>
        <p:spPr bwMode="auto">
          <a:xfrm>
            <a:off x="2803805" y="3313253"/>
            <a:ext cx="1764444" cy="827838"/>
          </a:xfrm>
          <a:prstGeom prst="rect">
            <a:avLst/>
          </a:prstGeom>
          <a:solidFill>
            <a:srgbClr val="D2DEEF">
              <a:alpha val="88000"/>
            </a:srgbClr>
          </a:solidFill>
          <a:ln>
            <a:noFill/>
          </a:ln>
          <a:effectLst>
            <a:glow rad="101600">
              <a:schemeClr val="accent5">
                <a:satMod val="175000"/>
                <a:alpha val="40000"/>
              </a:schemeClr>
            </a:glow>
          </a:effectLst>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51" tIns="38876" rIns="77751" bIns="38876" anchor="ctr"/>
          <a:lstStyle/>
          <a:p>
            <a:pPr algn="ctr" defTabSz="1219170">
              <a:defRPr/>
            </a:pPr>
            <a:r>
              <a:rPr lang="ru-RU" sz="1200" b="1" dirty="0" smtClean="0">
                <a:solidFill>
                  <a:prstClr val="black"/>
                </a:solidFill>
                <a:latin typeface="Times New Roman" panose="02020603050405020304" pitchFamily="18" charset="0"/>
                <a:cs typeface="Times New Roman" panose="02020603050405020304" pitchFamily="18" charset="0"/>
              </a:rPr>
              <a:t>Журнал-ордер </a:t>
            </a:r>
            <a:br>
              <a:rPr lang="ru-RU" sz="1200" b="1" dirty="0" smtClean="0">
                <a:solidFill>
                  <a:prstClr val="black"/>
                </a:solidFill>
                <a:latin typeface="Times New Roman" panose="02020603050405020304" pitchFamily="18" charset="0"/>
                <a:cs typeface="Times New Roman" panose="02020603050405020304" pitchFamily="18" charset="0"/>
              </a:rPr>
            </a:br>
            <a:r>
              <a:rPr lang="ru-RU" sz="1200" b="1" dirty="0" smtClean="0">
                <a:solidFill>
                  <a:prstClr val="black"/>
                </a:solidFill>
                <a:latin typeface="Times New Roman" panose="02020603050405020304" pitchFamily="18" charset="0"/>
                <a:cs typeface="Times New Roman" panose="02020603050405020304" pitchFamily="18" charset="0"/>
              </a:rPr>
              <a:t>учета расчетов </a:t>
            </a:r>
            <a:br>
              <a:rPr lang="ru-RU" sz="1200" b="1" dirty="0" smtClean="0">
                <a:solidFill>
                  <a:prstClr val="black"/>
                </a:solidFill>
                <a:latin typeface="Times New Roman" panose="02020603050405020304" pitchFamily="18" charset="0"/>
                <a:cs typeface="Times New Roman" panose="02020603050405020304" pitchFamily="18" charset="0"/>
              </a:rPr>
            </a:br>
            <a:r>
              <a:rPr lang="ru-RU" sz="1200" b="1" dirty="0" smtClean="0">
                <a:solidFill>
                  <a:prstClr val="black"/>
                </a:solidFill>
                <a:latin typeface="Times New Roman" panose="02020603050405020304" pitchFamily="18" charset="0"/>
                <a:cs typeface="Times New Roman" panose="02020603050405020304" pitchFamily="18" charset="0"/>
              </a:rPr>
              <a:t>с поставщиками (подрядчиками)</a:t>
            </a:r>
          </a:p>
        </p:txBody>
      </p:sp>
      <p:sp>
        <p:nvSpPr>
          <p:cNvPr id="37" name="Прямоугольник 36">
            <a:extLst>
              <a:ext uri="{FF2B5EF4-FFF2-40B4-BE49-F238E27FC236}">
                <a16:creationId xmlns="" xmlns:a16="http://schemas.microsoft.com/office/drawing/2014/main" id="{893C342D-F3AD-489B-ABC6-B603DC735B0A}"/>
              </a:ext>
            </a:extLst>
          </p:cNvPr>
          <p:cNvSpPr/>
          <p:nvPr/>
        </p:nvSpPr>
        <p:spPr bwMode="auto">
          <a:xfrm>
            <a:off x="5219551" y="3313253"/>
            <a:ext cx="1764444" cy="827838"/>
          </a:xfrm>
          <a:prstGeom prst="rect">
            <a:avLst/>
          </a:prstGeom>
          <a:solidFill>
            <a:srgbClr val="D2DEEF">
              <a:alpha val="88000"/>
            </a:srgbClr>
          </a:solidFill>
          <a:ln>
            <a:noFill/>
          </a:ln>
          <a:effectLst>
            <a:glow rad="101600">
              <a:schemeClr val="accent5">
                <a:satMod val="175000"/>
                <a:alpha val="40000"/>
              </a:schemeClr>
            </a:glow>
          </a:effectLst>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51" tIns="38876" rIns="77751" bIns="38876" anchor="ctr"/>
          <a:lstStyle/>
          <a:p>
            <a:pPr algn="ctr" defTabSz="1219170">
              <a:defRPr/>
            </a:pPr>
            <a:r>
              <a:rPr lang="ru-RU" sz="1200" b="1" dirty="0" smtClean="0">
                <a:solidFill>
                  <a:prstClr val="black"/>
                </a:solidFill>
                <a:latin typeface="Times New Roman" panose="02020603050405020304" pitchFamily="18" charset="0"/>
                <a:cs typeface="Times New Roman" panose="02020603050405020304" pitchFamily="18" charset="0"/>
              </a:rPr>
              <a:t>Сводная ведомость затрат по оплате труда</a:t>
            </a:r>
          </a:p>
        </p:txBody>
      </p:sp>
      <p:sp>
        <p:nvSpPr>
          <p:cNvPr id="38" name="Прямоугольник 37">
            <a:extLst>
              <a:ext uri="{FF2B5EF4-FFF2-40B4-BE49-F238E27FC236}">
                <a16:creationId xmlns="" xmlns:a16="http://schemas.microsoft.com/office/drawing/2014/main" id="{893C342D-F3AD-489B-ABC6-B603DC735B0A}"/>
              </a:ext>
            </a:extLst>
          </p:cNvPr>
          <p:cNvSpPr/>
          <p:nvPr/>
        </p:nvSpPr>
        <p:spPr bwMode="auto">
          <a:xfrm>
            <a:off x="7646648" y="3313253"/>
            <a:ext cx="1764444" cy="827838"/>
          </a:xfrm>
          <a:prstGeom prst="rect">
            <a:avLst/>
          </a:prstGeom>
          <a:solidFill>
            <a:srgbClr val="D2DEEF">
              <a:alpha val="88000"/>
            </a:srgbClr>
          </a:solidFill>
          <a:ln>
            <a:noFill/>
          </a:ln>
          <a:effectLst>
            <a:glow rad="101600">
              <a:schemeClr val="accent5">
                <a:satMod val="175000"/>
                <a:alpha val="40000"/>
              </a:schemeClr>
            </a:glow>
          </a:effectLst>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51" tIns="38876" rIns="77751" bIns="38876" anchor="ctr"/>
          <a:lstStyle/>
          <a:p>
            <a:pPr algn="ctr" defTabSz="1219170">
              <a:defRPr/>
            </a:pPr>
            <a:r>
              <a:rPr lang="ru-RU" sz="1200" b="1" dirty="0" smtClean="0">
                <a:solidFill>
                  <a:prstClr val="black"/>
                </a:solidFill>
                <a:latin typeface="Times New Roman" panose="02020603050405020304" pitchFamily="18" charset="0"/>
                <a:cs typeface="Times New Roman" panose="02020603050405020304" pitchFamily="18" charset="0"/>
              </a:rPr>
              <a:t>Счета накладных расходов </a:t>
            </a:r>
          </a:p>
          <a:p>
            <a:pPr algn="ctr" defTabSz="1219170">
              <a:defRPr/>
            </a:pPr>
            <a:r>
              <a:rPr lang="ru-RU" sz="1200" b="1" dirty="0" smtClean="0">
                <a:solidFill>
                  <a:prstClr val="black"/>
                </a:solidFill>
                <a:latin typeface="Times New Roman" panose="02020603050405020304" pitchFamily="18" charset="0"/>
                <a:cs typeface="Times New Roman" panose="02020603050405020304" pitchFamily="18" charset="0"/>
              </a:rPr>
              <a:t>(регистры учета)</a:t>
            </a:r>
          </a:p>
        </p:txBody>
      </p:sp>
      <p:cxnSp>
        <p:nvCxnSpPr>
          <p:cNvPr id="40" name="Прямая со стрелкой 39"/>
          <p:cNvCxnSpPr/>
          <p:nvPr/>
        </p:nvCxnSpPr>
        <p:spPr>
          <a:xfrm flipH="1">
            <a:off x="1415680" y="2492384"/>
            <a:ext cx="1" cy="272162"/>
          </a:xfrm>
          <a:prstGeom prst="straightConnector1">
            <a:avLst/>
          </a:prstGeom>
          <a:ln w="38100">
            <a:solidFill>
              <a:srgbClr val="8497B0"/>
            </a:solidFill>
            <a:tailEnd type="arrow"/>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p:cNvCxnSpPr>
            <a:stCxn id="6" idx="2"/>
          </p:cNvCxnSpPr>
          <p:nvPr/>
        </p:nvCxnSpPr>
        <p:spPr>
          <a:xfrm>
            <a:off x="3680254" y="2492384"/>
            <a:ext cx="0" cy="272161"/>
          </a:xfrm>
          <a:prstGeom prst="straightConnector1">
            <a:avLst/>
          </a:prstGeom>
          <a:ln w="38100">
            <a:solidFill>
              <a:srgbClr val="8497B0"/>
            </a:solidFill>
            <a:tailEnd type="arrow"/>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a:stCxn id="7" idx="2"/>
          </p:cNvCxnSpPr>
          <p:nvPr/>
        </p:nvCxnSpPr>
        <p:spPr>
          <a:xfrm>
            <a:off x="6096000" y="2492384"/>
            <a:ext cx="0" cy="272161"/>
          </a:xfrm>
          <a:prstGeom prst="straightConnector1">
            <a:avLst/>
          </a:prstGeom>
          <a:ln w="38100">
            <a:solidFill>
              <a:srgbClr val="8497B0"/>
            </a:solidFill>
            <a:tailEnd type="arrow"/>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a:stCxn id="8" idx="2"/>
          </p:cNvCxnSpPr>
          <p:nvPr/>
        </p:nvCxnSpPr>
        <p:spPr>
          <a:xfrm>
            <a:off x="8523097" y="2492384"/>
            <a:ext cx="0" cy="272161"/>
          </a:xfrm>
          <a:prstGeom prst="straightConnector1">
            <a:avLst/>
          </a:prstGeom>
          <a:ln w="38100">
            <a:solidFill>
              <a:srgbClr val="8497B0"/>
            </a:solidFill>
            <a:tailEnd type="arrow"/>
          </a:ln>
        </p:spPr>
        <p:style>
          <a:lnRef idx="1">
            <a:schemeClr val="accent1"/>
          </a:lnRef>
          <a:fillRef idx="0">
            <a:schemeClr val="accent1"/>
          </a:fillRef>
          <a:effectRef idx="0">
            <a:schemeClr val="accent1"/>
          </a:effectRef>
          <a:fontRef idx="minor">
            <a:schemeClr val="tx1"/>
          </a:fontRef>
        </p:style>
      </p:cxnSp>
      <p:cxnSp>
        <p:nvCxnSpPr>
          <p:cNvPr id="54" name="Прямая со стрелкой 53"/>
          <p:cNvCxnSpPr/>
          <p:nvPr/>
        </p:nvCxnSpPr>
        <p:spPr>
          <a:xfrm>
            <a:off x="1415679" y="3075724"/>
            <a:ext cx="1" cy="237529"/>
          </a:xfrm>
          <a:prstGeom prst="straightConnector1">
            <a:avLst/>
          </a:prstGeom>
          <a:ln w="38100">
            <a:solidFill>
              <a:srgbClr val="8497B0"/>
            </a:solidFill>
            <a:tailEnd type="arrow"/>
          </a:ln>
        </p:spPr>
        <p:style>
          <a:lnRef idx="1">
            <a:schemeClr val="accent1"/>
          </a:lnRef>
          <a:fillRef idx="0">
            <a:schemeClr val="accent1"/>
          </a:fillRef>
          <a:effectRef idx="0">
            <a:schemeClr val="accent1"/>
          </a:effectRef>
          <a:fontRef idx="minor">
            <a:schemeClr val="tx1"/>
          </a:fontRef>
        </p:style>
      </p:cxnSp>
      <p:cxnSp>
        <p:nvCxnSpPr>
          <p:cNvPr id="56" name="Прямая со стрелкой 55"/>
          <p:cNvCxnSpPr>
            <a:endCxn id="36" idx="0"/>
          </p:cNvCxnSpPr>
          <p:nvPr/>
        </p:nvCxnSpPr>
        <p:spPr>
          <a:xfrm>
            <a:off x="3686027" y="3075724"/>
            <a:ext cx="0" cy="237529"/>
          </a:xfrm>
          <a:prstGeom prst="straightConnector1">
            <a:avLst/>
          </a:prstGeom>
          <a:ln w="38100">
            <a:solidFill>
              <a:srgbClr val="8497B0"/>
            </a:solidFill>
            <a:tailEnd type="arrow"/>
          </a:ln>
        </p:spPr>
        <p:style>
          <a:lnRef idx="1">
            <a:schemeClr val="accent1"/>
          </a:lnRef>
          <a:fillRef idx="0">
            <a:schemeClr val="accent1"/>
          </a:fillRef>
          <a:effectRef idx="0">
            <a:schemeClr val="accent1"/>
          </a:effectRef>
          <a:fontRef idx="minor">
            <a:schemeClr val="tx1"/>
          </a:fontRef>
        </p:style>
      </p:cxnSp>
      <p:cxnSp>
        <p:nvCxnSpPr>
          <p:cNvPr id="60" name="Прямая со стрелкой 59"/>
          <p:cNvCxnSpPr>
            <a:endCxn id="37" idx="0"/>
          </p:cNvCxnSpPr>
          <p:nvPr/>
        </p:nvCxnSpPr>
        <p:spPr>
          <a:xfrm>
            <a:off x="6101773" y="3075724"/>
            <a:ext cx="0" cy="237529"/>
          </a:xfrm>
          <a:prstGeom prst="straightConnector1">
            <a:avLst/>
          </a:prstGeom>
          <a:ln w="38100">
            <a:solidFill>
              <a:srgbClr val="8497B0"/>
            </a:solidFill>
            <a:tailEnd type="arrow"/>
          </a:ln>
        </p:spPr>
        <p:style>
          <a:lnRef idx="1">
            <a:schemeClr val="accent1"/>
          </a:lnRef>
          <a:fillRef idx="0">
            <a:schemeClr val="accent1"/>
          </a:fillRef>
          <a:effectRef idx="0">
            <a:schemeClr val="accent1"/>
          </a:effectRef>
          <a:fontRef idx="minor">
            <a:schemeClr val="tx1"/>
          </a:fontRef>
        </p:style>
      </p:cxnSp>
      <p:cxnSp>
        <p:nvCxnSpPr>
          <p:cNvPr id="62" name="Прямая со стрелкой 61"/>
          <p:cNvCxnSpPr>
            <a:endCxn id="38" idx="0"/>
          </p:cNvCxnSpPr>
          <p:nvPr/>
        </p:nvCxnSpPr>
        <p:spPr>
          <a:xfrm>
            <a:off x="8528870" y="3075724"/>
            <a:ext cx="0" cy="237529"/>
          </a:xfrm>
          <a:prstGeom prst="straightConnector1">
            <a:avLst/>
          </a:prstGeom>
          <a:ln w="38100">
            <a:solidFill>
              <a:srgbClr val="8497B0"/>
            </a:solidFill>
            <a:tailEnd type="arrow"/>
          </a:ln>
        </p:spPr>
        <p:style>
          <a:lnRef idx="1">
            <a:schemeClr val="accent1"/>
          </a:lnRef>
          <a:fillRef idx="0">
            <a:schemeClr val="accent1"/>
          </a:fillRef>
          <a:effectRef idx="0">
            <a:schemeClr val="accent1"/>
          </a:effectRef>
          <a:fontRef idx="minor">
            <a:schemeClr val="tx1"/>
          </a:fontRef>
        </p:style>
      </p:cxnSp>
      <p:cxnSp>
        <p:nvCxnSpPr>
          <p:cNvPr id="64" name="Прямая соединительная линия 63"/>
          <p:cNvCxnSpPr>
            <a:stCxn id="35" idx="2"/>
          </p:cNvCxnSpPr>
          <p:nvPr/>
        </p:nvCxnSpPr>
        <p:spPr>
          <a:xfrm>
            <a:off x="1397208" y="4141091"/>
            <a:ext cx="0" cy="172314"/>
          </a:xfrm>
          <a:prstGeom prst="line">
            <a:avLst/>
          </a:prstGeom>
          <a:ln w="38100">
            <a:solidFill>
              <a:srgbClr val="8497B0"/>
            </a:solidFill>
          </a:ln>
        </p:spPr>
        <p:style>
          <a:lnRef idx="1">
            <a:schemeClr val="accent1"/>
          </a:lnRef>
          <a:fillRef idx="0">
            <a:schemeClr val="accent1"/>
          </a:fillRef>
          <a:effectRef idx="0">
            <a:schemeClr val="accent1"/>
          </a:effectRef>
          <a:fontRef idx="minor">
            <a:schemeClr val="tx1"/>
          </a:fontRef>
        </p:style>
      </p:cxnSp>
      <p:cxnSp>
        <p:nvCxnSpPr>
          <p:cNvPr id="68" name="Прямая соединительная линия 67"/>
          <p:cNvCxnSpPr/>
          <p:nvPr/>
        </p:nvCxnSpPr>
        <p:spPr>
          <a:xfrm>
            <a:off x="1387047" y="4313405"/>
            <a:ext cx="7138936" cy="0"/>
          </a:xfrm>
          <a:prstGeom prst="line">
            <a:avLst/>
          </a:prstGeom>
          <a:ln w="38100">
            <a:solidFill>
              <a:srgbClr val="8497B0"/>
            </a:solidFill>
          </a:ln>
        </p:spPr>
        <p:style>
          <a:lnRef idx="1">
            <a:schemeClr val="accent1"/>
          </a:lnRef>
          <a:fillRef idx="0">
            <a:schemeClr val="accent1"/>
          </a:fillRef>
          <a:effectRef idx="0">
            <a:schemeClr val="accent1"/>
          </a:effectRef>
          <a:fontRef idx="minor">
            <a:schemeClr val="tx1"/>
          </a:fontRef>
        </p:style>
      </p:cxnSp>
      <p:cxnSp>
        <p:nvCxnSpPr>
          <p:cNvPr id="70" name="Прямая соединительная линия 69"/>
          <p:cNvCxnSpPr>
            <a:stCxn id="38" idx="2"/>
          </p:cNvCxnSpPr>
          <p:nvPr/>
        </p:nvCxnSpPr>
        <p:spPr>
          <a:xfrm>
            <a:off x="8528870" y="4141091"/>
            <a:ext cx="7118" cy="172314"/>
          </a:xfrm>
          <a:prstGeom prst="line">
            <a:avLst/>
          </a:prstGeom>
          <a:ln w="38100">
            <a:solidFill>
              <a:srgbClr val="8497B0"/>
            </a:solidFill>
          </a:ln>
        </p:spPr>
        <p:style>
          <a:lnRef idx="1">
            <a:schemeClr val="accent1"/>
          </a:lnRef>
          <a:fillRef idx="0">
            <a:schemeClr val="accent1"/>
          </a:fillRef>
          <a:effectRef idx="0">
            <a:schemeClr val="accent1"/>
          </a:effectRef>
          <a:fontRef idx="minor">
            <a:schemeClr val="tx1"/>
          </a:fontRef>
        </p:style>
      </p:cxnSp>
      <p:cxnSp>
        <p:nvCxnSpPr>
          <p:cNvPr id="72" name="Прямая соединительная линия 71"/>
          <p:cNvCxnSpPr>
            <a:stCxn id="36" idx="2"/>
          </p:cNvCxnSpPr>
          <p:nvPr/>
        </p:nvCxnSpPr>
        <p:spPr>
          <a:xfrm>
            <a:off x="3686027" y="4141091"/>
            <a:ext cx="0" cy="172314"/>
          </a:xfrm>
          <a:prstGeom prst="line">
            <a:avLst/>
          </a:prstGeom>
          <a:ln w="38100">
            <a:solidFill>
              <a:srgbClr val="8497B0"/>
            </a:solidFill>
          </a:ln>
        </p:spPr>
        <p:style>
          <a:lnRef idx="1">
            <a:schemeClr val="accent1"/>
          </a:lnRef>
          <a:fillRef idx="0">
            <a:schemeClr val="accent1"/>
          </a:fillRef>
          <a:effectRef idx="0">
            <a:schemeClr val="accent1"/>
          </a:effectRef>
          <a:fontRef idx="minor">
            <a:schemeClr val="tx1"/>
          </a:fontRef>
        </p:style>
      </p:cxnSp>
      <p:cxnSp>
        <p:nvCxnSpPr>
          <p:cNvPr id="74" name="Прямая соединительная линия 73"/>
          <p:cNvCxnSpPr>
            <a:stCxn id="37" idx="2"/>
          </p:cNvCxnSpPr>
          <p:nvPr/>
        </p:nvCxnSpPr>
        <p:spPr>
          <a:xfrm>
            <a:off x="6101773" y="4141091"/>
            <a:ext cx="0" cy="172314"/>
          </a:xfrm>
          <a:prstGeom prst="line">
            <a:avLst/>
          </a:prstGeom>
          <a:ln w="38100">
            <a:solidFill>
              <a:srgbClr val="8497B0"/>
            </a:solidFill>
          </a:ln>
        </p:spPr>
        <p:style>
          <a:lnRef idx="1">
            <a:schemeClr val="accent1"/>
          </a:lnRef>
          <a:fillRef idx="0">
            <a:schemeClr val="accent1"/>
          </a:fillRef>
          <a:effectRef idx="0">
            <a:schemeClr val="accent1"/>
          </a:effectRef>
          <a:fontRef idx="minor">
            <a:schemeClr val="tx1"/>
          </a:fontRef>
        </p:style>
      </p:cxnSp>
      <p:sp>
        <p:nvSpPr>
          <p:cNvPr id="75" name="Прямоугольник 74">
            <a:extLst>
              <a:ext uri="{FF2B5EF4-FFF2-40B4-BE49-F238E27FC236}">
                <a16:creationId xmlns="" xmlns:a16="http://schemas.microsoft.com/office/drawing/2014/main" id="{893C342D-F3AD-489B-ABC6-B603DC735B0A}"/>
              </a:ext>
            </a:extLst>
          </p:cNvPr>
          <p:cNvSpPr/>
          <p:nvPr/>
        </p:nvSpPr>
        <p:spPr bwMode="auto">
          <a:xfrm>
            <a:off x="2794428" y="4485407"/>
            <a:ext cx="1764444" cy="827838"/>
          </a:xfrm>
          <a:prstGeom prst="rect">
            <a:avLst/>
          </a:prstGeom>
          <a:solidFill>
            <a:srgbClr val="D2DEEF">
              <a:alpha val="88000"/>
            </a:srgbClr>
          </a:solidFill>
          <a:ln>
            <a:noFill/>
          </a:ln>
          <a:effectLst>
            <a:glow rad="101600">
              <a:schemeClr val="accent5">
                <a:satMod val="175000"/>
                <a:alpha val="40000"/>
              </a:schemeClr>
            </a:glow>
          </a:effectLst>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51" tIns="38876" rIns="77751" bIns="38876" anchor="ctr"/>
          <a:lstStyle/>
          <a:p>
            <a:pPr algn="ctr" defTabSz="1219170">
              <a:defRPr/>
            </a:pPr>
            <a:r>
              <a:rPr lang="ru-RU" sz="1200" b="1" dirty="0" smtClean="0">
                <a:solidFill>
                  <a:prstClr val="black"/>
                </a:solidFill>
                <a:latin typeface="Times New Roman" panose="02020603050405020304" pitchFamily="18" charset="0"/>
                <a:cs typeface="Times New Roman" panose="02020603050405020304" pitchFamily="18" charset="0"/>
              </a:rPr>
              <a:t>Сводная ведомость затрат использования материалов</a:t>
            </a:r>
          </a:p>
        </p:txBody>
      </p:sp>
      <p:cxnSp>
        <p:nvCxnSpPr>
          <p:cNvPr id="77" name="Прямая со стрелкой 76"/>
          <p:cNvCxnSpPr>
            <a:endCxn id="75" idx="0"/>
          </p:cNvCxnSpPr>
          <p:nvPr/>
        </p:nvCxnSpPr>
        <p:spPr>
          <a:xfrm>
            <a:off x="3676650" y="4298686"/>
            <a:ext cx="0" cy="186721"/>
          </a:xfrm>
          <a:prstGeom prst="straightConnector1">
            <a:avLst/>
          </a:prstGeom>
          <a:ln w="38100">
            <a:solidFill>
              <a:srgbClr val="8497B0"/>
            </a:solidFill>
            <a:tailEnd type="arrow"/>
          </a:ln>
        </p:spPr>
        <p:style>
          <a:lnRef idx="1">
            <a:schemeClr val="accent1"/>
          </a:lnRef>
          <a:fillRef idx="0">
            <a:schemeClr val="accent1"/>
          </a:fillRef>
          <a:effectRef idx="0">
            <a:schemeClr val="accent1"/>
          </a:effectRef>
          <a:fontRef idx="minor">
            <a:schemeClr val="tx1"/>
          </a:fontRef>
        </p:style>
      </p:cxnSp>
      <p:sp>
        <p:nvSpPr>
          <p:cNvPr id="82" name="Прямоугольник 81">
            <a:extLst>
              <a:ext uri="{FF2B5EF4-FFF2-40B4-BE49-F238E27FC236}">
                <a16:creationId xmlns="" xmlns:a16="http://schemas.microsoft.com/office/drawing/2014/main" id="{893C342D-F3AD-489B-ABC6-B603DC735B0A}"/>
              </a:ext>
            </a:extLst>
          </p:cNvPr>
          <p:cNvSpPr/>
          <p:nvPr/>
        </p:nvSpPr>
        <p:spPr bwMode="auto">
          <a:xfrm>
            <a:off x="6475048" y="4596532"/>
            <a:ext cx="1764444" cy="827838"/>
          </a:xfrm>
          <a:prstGeom prst="rect">
            <a:avLst/>
          </a:prstGeom>
          <a:solidFill>
            <a:srgbClr val="FEDEC6">
              <a:alpha val="88000"/>
            </a:srgbClr>
          </a:solidFill>
          <a:ln>
            <a:noFill/>
          </a:ln>
          <a:effectLst>
            <a:glow rad="101600">
              <a:schemeClr val="accent2">
                <a:satMod val="175000"/>
                <a:alpha val="40000"/>
              </a:schemeClr>
            </a:glow>
          </a:effectLst>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51" tIns="38876" rIns="77751" bIns="38876" anchor="ctr"/>
          <a:lstStyle/>
          <a:p>
            <a:pPr algn="ctr" defTabSz="1219170">
              <a:defRPr/>
            </a:pPr>
            <a:r>
              <a:rPr lang="ru-RU" sz="1200" b="1" dirty="0" smtClean="0">
                <a:solidFill>
                  <a:prstClr val="black"/>
                </a:solidFill>
                <a:latin typeface="Times New Roman" panose="02020603050405020304" pitchFamily="18" charset="0"/>
                <a:cs typeface="Times New Roman" panose="02020603050405020304" pitchFamily="18" charset="0"/>
              </a:rPr>
              <a:t>Карточка фактических затрат</a:t>
            </a:r>
          </a:p>
        </p:txBody>
      </p:sp>
      <p:cxnSp>
        <p:nvCxnSpPr>
          <p:cNvPr id="84" name="Прямая со стрелкой 83"/>
          <p:cNvCxnSpPr>
            <a:endCxn id="82" idx="0"/>
          </p:cNvCxnSpPr>
          <p:nvPr/>
        </p:nvCxnSpPr>
        <p:spPr>
          <a:xfrm>
            <a:off x="7357270" y="4298686"/>
            <a:ext cx="0" cy="297846"/>
          </a:xfrm>
          <a:prstGeom prst="straightConnector1">
            <a:avLst/>
          </a:prstGeom>
          <a:ln w="38100">
            <a:solidFill>
              <a:srgbClr val="8497B0"/>
            </a:solidFill>
            <a:tailEnd type="arrow"/>
          </a:ln>
        </p:spPr>
        <p:style>
          <a:lnRef idx="1">
            <a:schemeClr val="accent1"/>
          </a:lnRef>
          <a:fillRef idx="0">
            <a:schemeClr val="accent1"/>
          </a:fillRef>
          <a:effectRef idx="0">
            <a:schemeClr val="accent1"/>
          </a:effectRef>
          <a:fontRef idx="minor">
            <a:schemeClr val="tx1"/>
          </a:fontRef>
        </p:style>
      </p:cxnSp>
      <p:sp>
        <p:nvSpPr>
          <p:cNvPr id="100" name="Прямоугольник 99">
            <a:extLst>
              <a:ext uri="{FF2B5EF4-FFF2-40B4-BE49-F238E27FC236}">
                <a16:creationId xmlns="" xmlns:a16="http://schemas.microsoft.com/office/drawing/2014/main" id="{893C342D-F3AD-489B-ABC6-B603DC735B0A}"/>
              </a:ext>
            </a:extLst>
          </p:cNvPr>
          <p:cNvSpPr/>
          <p:nvPr/>
        </p:nvSpPr>
        <p:spPr bwMode="auto">
          <a:xfrm>
            <a:off x="6475048" y="5724525"/>
            <a:ext cx="1764444" cy="953365"/>
          </a:xfrm>
          <a:prstGeom prst="rect">
            <a:avLst/>
          </a:prstGeom>
          <a:solidFill>
            <a:srgbClr val="D2DEEF">
              <a:alpha val="88000"/>
            </a:srgbClr>
          </a:solidFill>
          <a:ln>
            <a:noFill/>
          </a:ln>
          <a:effectLst>
            <a:glow rad="101600">
              <a:schemeClr val="accent5">
                <a:satMod val="175000"/>
                <a:alpha val="40000"/>
              </a:schemeClr>
            </a:glow>
          </a:effectLst>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51" tIns="38876" rIns="77751" bIns="38876" anchor="ctr"/>
          <a:lstStyle/>
          <a:p>
            <a:pPr algn="ctr" defTabSz="1219170">
              <a:defRPr/>
            </a:pPr>
            <a:r>
              <a:rPr lang="ru-RU" sz="1200" b="1" dirty="0" smtClean="0">
                <a:solidFill>
                  <a:prstClr val="black"/>
                </a:solidFill>
                <a:latin typeface="Times New Roman" panose="02020603050405020304" pitchFamily="18" charset="0"/>
                <a:cs typeface="Times New Roman" panose="02020603050405020304" pitchFamily="18" charset="0"/>
              </a:rPr>
              <a:t>Свод затрат на производство</a:t>
            </a:r>
          </a:p>
        </p:txBody>
      </p:sp>
      <p:sp>
        <p:nvSpPr>
          <p:cNvPr id="105" name="Прямоугольник 104">
            <a:extLst>
              <a:ext uri="{FF2B5EF4-FFF2-40B4-BE49-F238E27FC236}">
                <a16:creationId xmlns="" xmlns:a16="http://schemas.microsoft.com/office/drawing/2014/main" id="{893C342D-F3AD-489B-ABC6-B603DC735B0A}"/>
              </a:ext>
            </a:extLst>
          </p:cNvPr>
          <p:cNvSpPr/>
          <p:nvPr/>
        </p:nvSpPr>
        <p:spPr bwMode="auto">
          <a:xfrm>
            <a:off x="9941781" y="4618757"/>
            <a:ext cx="1764444" cy="827838"/>
          </a:xfrm>
          <a:prstGeom prst="rect">
            <a:avLst/>
          </a:prstGeom>
          <a:solidFill>
            <a:srgbClr val="FEDEC6">
              <a:alpha val="88000"/>
            </a:srgbClr>
          </a:solidFill>
          <a:ln>
            <a:noFill/>
          </a:ln>
          <a:effectLst>
            <a:glow rad="101600">
              <a:schemeClr val="accent2">
                <a:satMod val="175000"/>
                <a:alpha val="40000"/>
              </a:schemeClr>
            </a:glow>
          </a:effectLst>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51" tIns="38876" rIns="77751" bIns="38876" anchor="ctr"/>
          <a:lstStyle/>
          <a:p>
            <a:pPr algn="ctr" defTabSz="1219170">
              <a:defRPr/>
            </a:pPr>
            <a:r>
              <a:rPr lang="ru-RU" sz="1200" b="1" dirty="0" smtClean="0">
                <a:solidFill>
                  <a:prstClr val="black"/>
                </a:solidFill>
                <a:latin typeface="Times New Roman" panose="02020603050405020304" pitchFamily="18" charset="0"/>
                <a:cs typeface="Times New Roman" panose="02020603050405020304" pitchFamily="18" charset="0"/>
              </a:rPr>
              <a:t>Журнал ордер №10</a:t>
            </a:r>
          </a:p>
        </p:txBody>
      </p:sp>
      <p:sp>
        <p:nvSpPr>
          <p:cNvPr id="106" name="Прямоугольник 105">
            <a:extLst>
              <a:ext uri="{FF2B5EF4-FFF2-40B4-BE49-F238E27FC236}">
                <a16:creationId xmlns="" xmlns:a16="http://schemas.microsoft.com/office/drawing/2014/main" id="{893C342D-F3AD-489B-ABC6-B603DC735B0A}"/>
              </a:ext>
            </a:extLst>
          </p:cNvPr>
          <p:cNvSpPr/>
          <p:nvPr/>
        </p:nvSpPr>
        <p:spPr bwMode="auto">
          <a:xfrm>
            <a:off x="9947992" y="5850052"/>
            <a:ext cx="1764444" cy="827838"/>
          </a:xfrm>
          <a:prstGeom prst="rect">
            <a:avLst/>
          </a:prstGeom>
          <a:solidFill>
            <a:srgbClr val="FEDEC6">
              <a:alpha val="88000"/>
            </a:srgbClr>
          </a:solidFill>
          <a:ln>
            <a:noFill/>
          </a:ln>
          <a:effectLst>
            <a:glow rad="101600">
              <a:schemeClr val="accent2">
                <a:satMod val="175000"/>
                <a:alpha val="40000"/>
              </a:schemeClr>
            </a:glow>
          </a:effectLst>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51" tIns="38876" rIns="77751" bIns="38876" anchor="ctr"/>
          <a:lstStyle/>
          <a:p>
            <a:pPr algn="ctr" defTabSz="1219170">
              <a:defRPr/>
            </a:pPr>
            <a:r>
              <a:rPr lang="ru-RU" sz="1200" b="1" dirty="0" smtClean="0">
                <a:solidFill>
                  <a:prstClr val="black"/>
                </a:solidFill>
                <a:latin typeface="Times New Roman" panose="02020603050405020304" pitchFamily="18" charset="0"/>
                <a:cs typeface="Times New Roman" panose="02020603050405020304" pitchFamily="18" charset="0"/>
              </a:rPr>
              <a:t>Главная книга</a:t>
            </a:r>
          </a:p>
        </p:txBody>
      </p:sp>
      <p:cxnSp>
        <p:nvCxnSpPr>
          <p:cNvPr id="109" name="Прямая со стрелкой 108"/>
          <p:cNvCxnSpPr/>
          <p:nvPr/>
        </p:nvCxnSpPr>
        <p:spPr>
          <a:xfrm>
            <a:off x="8233281" y="5013626"/>
            <a:ext cx="1708500" cy="0"/>
          </a:xfrm>
          <a:prstGeom prst="straightConnector1">
            <a:avLst/>
          </a:prstGeom>
          <a:ln w="38100">
            <a:solidFill>
              <a:srgbClr val="8497B0"/>
            </a:solidFill>
            <a:tailEnd type="arrow"/>
          </a:ln>
        </p:spPr>
        <p:style>
          <a:lnRef idx="1">
            <a:schemeClr val="accent1"/>
          </a:lnRef>
          <a:fillRef idx="0">
            <a:schemeClr val="accent1"/>
          </a:fillRef>
          <a:effectRef idx="0">
            <a:schemeClr val="accent1"/>
          </a:effectRef>
          <a:fontRef idx="minor">
            <a:schemeClr val="tx1"/>
          </a:fontRef>
        </p:style>
      </p:cxnSp>
      <p:cxnSp>
        <p:nvCxnSpPr>
          <p:cNvPr id="111" name="Прямая со стрелкой 110"/>
          <p:cNvCxnSpPr>
            <a:stCxn id="106" idx="1"/>
          </p:cNvCxnSpPr>
          <p:nvPr/>
        </p:nvCxnSpPr>
        <p:spPr>
          <a:xfrm flipH="1">
            <a:off x="8239492" y="6263971"/>
            <a:ext cx="1708500" cy="0"/>
          </a:xfrm>
          <a:prstGeom prst="straightConnector1">
            <a:avLst/>
          </a:prstGeom>
          <a:ln w="38100">
            <a:solidFill>
              <a:srgbClr val="8497B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3" name="Прямая со стрелкой 112"/>
          <p:cNvCxnSpPr>
            <a:stCxn id="9" idx="2"/>
          </p:cNvCxnSpPr>
          <p:nvPr/>
        </p:nvCxnSpPr>
        <p:spPr>
          <a:xfrm>
            <a:off x="10824003" y="2492384"/>
            <a:ext cx="15447" cy="2104148"/>
          </a:xfrm>
          <a:prstGeom prst="straightConnector1">
            <a:avLst/>
          </a:prstGeom>
          <a:ln w="38100">
            <a:solidFill>
              <a:srgbClr val="8497B0"/>
            </a:solidFill>
            <a:tailEnd type="arrow"/>
          </a:ln>
        </p:spPr>
        <p:style>
          <a:lnRef idx="1">
            <a:schemeClr val="accent1"/>
          </a:lnRef>
          <a:fillRef idx="0">
            <a:schemeClr val="accent1"/>
          </a:fillRef>
          <a:effectRef idx="0">
            <a:schemeClr val="accent1"/>
          </a:effectRef>
          <a:fontRef idx="minor">
            <a:schemeClr val="tx1"/>
          </a:fontRef>
        </p:style>
      </p:cxnSp>
      <p:cxnSp>
        <p:nvCxnSpPr>
          <p:cNvPr id="115" name="Прямая со стрелкой 114"/>
          <p:cNvCxnSpPr>
            <a:stCxn id="105" idx="2"/>
            <a:endCxn id="106" idx="0"/>
          </p:cNvCxnSpPr>
          <p:nvPr/>
        </p:nvCxnSpPr>
        <p:spPr>
          <a:xfrm>
            <a:off x="10824003" y="5446595"/>
            <a:ext cx="6211" cy="403457"/>
          </a:xfrm>
          <a:prstGeom prst="straightConnector1">
            <a:avLst/>
          </a:prstGeom>
          <a:ln w="38100">
            <a:solidFill>
              <a:srgbClr val="8497B0"/>
            </a:solidFill>
            <a:tailEnd type="arrow"/>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a:stCxn id="82" idx="2"/>
            <a:endCxn id="100" idx="0"/>
          </p:cNvCxnSpPr>
          <p:nvPr/>
        </p:nvCxnSpPr>
        <p:spPr>
          <a:xfrm>
            <a:off x="7357270" y="5424370"/>
            <a:ext cx="0" cy="300155"/>
          </a:xfrm>
          <a:prstGeom prst="straightConnector1">
            <a:avLst/>
          </a:prstGeom>
          <a:ln w="38100">
            <a:solidFill>
              <a:srgbClr val="8497B0"/>
            </a:solidFill>
            <a:tailEnd type="arrow"/>
          </a:ln>
        </p:spPr>
        <p:style>
          <a:lnRef idx="1">
            <a:schemeClr val="accent1"/>
          </a:lnRef>
          <a:fillRef idx="0">
            <a:schemeClr val="accent1"/>
          </a:fillRef>
          <a:effectRef idx="0">
            <a:schemeClr val="accent1"/>
          </a:effectRef>
          <a:fontRef idx="minor">
            <a:schemeClr val="tx1"/>
          </a:fontRef>
        </p:style>
      </p:cxnSp>
      <p:sp>
        <p:nvSpPr>
          <p:cNvPr id="53" name="Номер слайда 1"/>
          <p:cNvSpPr>
            <a:spLocks noGrp="1"/>
          </p:cNvSpPr>
          <p:nvPr>
            <p:ph type="sldNum" sz="quarter" idx="12"/>
          </p:nvPr>
        </p:nvSpPr>
        <p:spPr>
          <a:xfrm>
            <a:off x="9315450" y="6356450"/>
            <a:ext cx="2743200" cy="365125"/>
          </a:xfrm>
        </p:spPr>
        <p:txBody>
          <a:bodyPr/>
          <a:lstStyle/>
          <a:p>
            <a:pPr>
              <a:defRPr/>
            </a:pPr>
            <a:fld id="{7AE3F632-3016-4CCE-ADE3-EFDB7D461A0D}" type="slidenum">
              <a:rPr lang="ru-RU" b="1" smtClean="0">
                <a:solidFill>
                  <a:schemeClr val="tx1"/>
                </a:solidFill>
                <a:latin typeface="Times New Roman" panose="02020603050405020304" pitchFamily="18" charset="0"/>
                <a:cs typeface="Times New Roman" panose="02020603050405020304" pitchFamily="18" charset="0"/>
              </a:rPr>
              <a:pPr>
                <a:defRPr/>
              </a:pPr>
              <a:t>8</a:t>
            </a:fld>
            <a:endParaRPr lang="ru-RU"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27429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Public\Pictures\Sample Pictures\Рисунок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txBox="1">
            <a:spLocks/>
          </p:cNvSpPr>
          <p:nvPr/>
        </p:nvSpPr>
        <p:spPr>
          <a:xfrm>
            <a:off x="1127616" y="2789125"/>
            <a:ext cx="10515601" cy="784225"/>
          </a:xfrm>
          <a:prstGeom prst="rect">
            <a:avLst/>
          </a:prstGeom>
        </p:spPr>
        <p:txBody>
          <a:bodyPr lIns="91440" tIns="45720" rIns="91440" bIns="45720"/>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219170">
              <a:spcBef>
                <a:spcPts val="1333"/>
              </a:spcBef>
              <a:buNone/>
            </a:pPr>
            <a:r>
              <a:rPr lang="ru-RU" sz="5067" dirty="0">
                <a:solidFill>
                  <a:srgbClr val="5B9BD5">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Спасибо за внимание!</a:t>
            </a:r>
          </a:p>
        </p:txBody>
      </p:sp>
      <p:sp>
        <p:nvSpPr>
          <p:cNvPr id="5" name="Номер слайда 1"/>
          <p:cNvSpPr txBox="1">
            <a:spLocks/>
          </p:cNvSpPr>
          <p:nvPr/>
        </p:nvSpPr>
        <p:spPr>
          <a:xfrm>
            <a:off x="8610603" y="6356356"/>
            <a:ext cx="2743200" cy="365125"/>
          </a:xfrm>
          <a:prstGeom prst="rect">
            <a:avLst/>
          </a:prstGeom>
        </p:spPr>
        <p:txBody>
          <a:bodyPr vert="horz" lIns="91440" tIns="45720" rIns="91440" bIns="45720" rtlCol="0" anchor="ctr"/>
          <a:lstStyle>
            <a:defPPr>
              <a:defRPr lang="ru-RU"/>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defTabSz="1219170">
              <a:defRPr/>
            </a:pPr>
            <a:endParaRPr lang="ru-RU" sz="1600" dirty="0">
              <a:solidFill>
                <a:prstClr val="black">
                  <a:tint val="75000"/>
                </a:prstClr>
              </a:solidFill>
              <a:latin typeface="Calibri"/>
            </a:endParaRPr>
          </a:p>
        </p:txBody>
      </p:sp>
      <p:sp>
        <p:nvSpPr>
          <p:cNvPr id="4" name="Номер слайда 3"/>
          <p:cNvSpPr>
            <a:spLocks noGrp="1"/>
          </p:cNvSpPr>
          <p:nvPr>
            <p:ph type="sldNum" sz="quarter" idx="12"/>
          </p:nvPr>
        </p:nvSpPr>
        <p:spPr>
          <a:xfrm>
            <a:off x="9448800" y="6492875"/>
            <a:ext cx="2743200" cy="365125"/>
          </a:xfrm>
        </p:spPr>
        <p:txBody>
          <a:bodyPr vert="horz" lIns="91440" tIns="45720" rIns="91440" bIns="45720" rtlCol="0" anchor="ctr"/>
          <a:lstStyle/>
          <a:p>
            <a:fld id="{47EA9584-6FC9-446B-89E9-C9D48C4D1663}" type="slidenum">
              <a:rPr lang="ru-RU">
                <a:solidFill>
                  <a:prstClr val="black">
                    <a:tint val="75000"/>
                  </a:prstClr>
                </a:solidFill>
              </a:rPr>
              <a:pPr/>
              <a:t>9</a:t>
            </a:fld>
            <a:endParaRPr lang="ru-RU" dirty="0">
              <a:solidFill>
                <a:prstClr val="black">
                  <a:tint val="75000"/>
                </a:prstClr>
              </a:solidFill>
            </a:endParaRPr>
          </a:p>
        </p:txBody>
      </p:sp>
    </p:spTree>
    <p:extLst>
      <p:ext uri="{BB962C8B-B14F-4D97-AF65-F5344CB8AC3E}">
        <p14:creationId xmlns:p14="http://schemas.microsoft.com/office/powerpoint/2010/main" val="16233014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4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6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8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9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10998</TotalTime>
  <Words>1247</Words>
  <Application>Microsoft Office PowerPoint</Application>
  <PresentationFormat>Произвольный</PresentationFormat>
  <Paragraphs>99</Paragraphs>
  <Slides>9</Slides>
  <Notes>5</Notes>
  <HiddenSlides>0</HiddenSlides>
  <MMClips>0</MMClips>
  <ScaleCrop>false</ScaleCrop>
  <HeadingPairs>
    <vt:vector size="4" baseType="variant">
      <vt:variant>
        <vt:lpstr>Тема</vt:lpstr>
      </vt:variant>
      <vt:variant>
        <vt:i4>8</vt:i4>
      </vt:variant>
      <vt:variant>
        <vt:lpstr>Заголовки слайдов</vt:lpstr>
      </vt:variant>
      <vt:variant>
        <vt:i4>9</vt:i4>
      </vt:variant>
    </vt:vector>
  </HeadingPairs>
  <TitlesOfParts>
    <vt:vector size="17" baseType="lpstr">
      <vt:lpstr>Тема Office</vt:lpstr>
      <vt:lpstr>1_Тема Office</vt:lpstr>
      <vt:lpstr>2_Тема Office</vt:lpstr>
      <vt:lpstr>4_Тема Office</vt:lpstr>
      <vt:lpstr>5_Тема Office</vt:lpstr>
      <vt:lpstr>6_Тема Office</vt:lpstr>
      <vt:lpstr>8_Тема Office</vt:lpstr>
      <vt:lpstr>9_Тема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Stream</dc:creator>
  <cp:lastModifiedBy>Родькина Наталья Валерьевна</cp:lastModifiedBy>
  <cp:revision>803</cp:revision>
  <cp:lastPrinted>2018-07-02T15:23:20Z</cp:lastPrinted>
  <dcterms:created xsi:type="dcterms:W3CDTF">2017-06-26T12:05:56Z</dcterms:created>
  <dcterms:modified xsi:type="dcterms:W3CDTF">2018-07-02T16:05:12Z</dcterms:modified>
</cp:coreProperties>
</file>