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43" r:id="rId2"/>
  </p:sldMasterIdLst>
  <p:notesMasterIdLst>
    <p:notesMasterId r:id="rId31"/>
  </p:notesMasterIdLst>
  <p:handoutMasterIdLst>
    <p:handoutMasterId r:id="rId32"/>
  </p:handoutMasterIdLst>
  <p:sldIdLst>
    <p:sldId id="339" r:id="rId3"/>
    <p:sldId id="584" r:id="rId4"/>
    <p:sldId id="571" r:id="rId5"/>
    <p:sldId id="583" r:id="rId6"/>
    <p:sldId id="587" r:id="rId7"/>
    <p:sldId id="590" r:id="rId8"/>
    <p:sldId id="588" r:id="rId9"/>
    <p:sldId id="589" r:id="rId10"/>
    <p:sldId id="567" r:id="rId11"/>
    <p:sldId id="586" r:id="rId12"/>
    <p:sldId id="608" r:id="rId13"/>
    <p:sldId id="592" r:id="rId14"/>
    <p:sldId id="595" r:id="rId15"/>
    <p:sldId id="607" r:id="rId16"/>
    <p:sldId id="597" r:id="rId17"/>
    <p:sldId id="596" r:id="rId18"/>
    <p:sldId id="604" r:id="rId19"/>
    <p:sldId id="602" r:id="rId20"/>
    <p:sldId id="593" r:id="rId21"/>
    <p:sldId id="591" r:id="rId22"/>
    <p:sldId id="557" r:id="rId23"/>
    <p:sldId id="579" r:id="rId24"/>
    <p:sldId id="581" r:id="rId25"/>
    <p:sldId id="609" r:id="rId26"/>
    <p:sldId id="612" r:id="rId27"/>
    <p:sldId id="611" r:id="rId28"/>
    <p:sldId id="613" r:id="rId29"/>
    <p:sldId id="453" r:id="rId3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99FF"/>
    <a:srgbClr val="0000FF"/>
    <a:srgbClr val="EBF4FF"/>
    <a:srgbClr val="00863D"/>
    <a:srgbClr val="0DE16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78760" autoAdjust="0"/>
  </p:normalViewPr>
  <p:slideViewPr>
    <p:cSldViewPr>
      <p:cViewPr>
        <p:scale>
          <a:sx n="100" d="100"/>
          <a:sy n="100" d="100"/>
        </p:scale>
        <p:origin x="-1980" y="-906"/>
      </p:cViewPr>
      <p:guideLst>
        <p:guide orient="horz" pos="1591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12"/>
    </p:cViewPr>
  </p:sorterViewPr>
  <p:notesViewPr>
    <p:cSldViewPr>
      <p:cViewPr varScale="1">
        <p:scale>
          <a:sx n="75" d="100"/>
          <a:sy n="75" d="100"/>
        </p:scale>
        <p:origin x="-2154" y="-84"/>
      </p:cViewPr>
      <p:guideLst>
        <p:guide orient="horz" pos="2895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FBEB7-1EA6-4977-AF95-8DDA69DD505B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3A3388-0933-4680-9C64-8FD2BE88B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2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C3BEEE-C989-4C6F-8B62-4A25B642697B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045604-97F0-4D79-9CB6-41090001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54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16E96-053C-40A5-BF1B-6134207AF0FF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B43E9-82F9-4361-A6F2-BE1ED9D888C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C406B-62B6-4CBE-B4E6-BCE517B88168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A82EA-1BFE-4067-A8A4-206EBD8A543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953" y="9428801"/>
            <a:ext cx="2944465" cy="4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69" tIns="46838" rIns="90069" bIns="46838" anchor="b"/>
          <a:lstStyle>
            <a:lvl1pPr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SzPct val="100000"/>
            </a:pPr>
            <a:fld id="{C7019D74-B2F7-4920-8AC3-D7A0BA81D502}" type="slidenum">
              <a:rPr lang="ru-RU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604000" cy="371633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488" y="4714400"/>
            <a:ext cx="5442700" cy="4464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69" tIns="46838" rIns="90069" bIns="46838" anchor="ctr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0175-D872-410A-A032-C5065BC0D00E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CE4-DFF6-49B6-A5D6-DB7C824E6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CAD8-F5E3-457C-BD96-CBE640AD5614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0117-995B-477C-8DD4-26648D41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7237-8A87-421F-B138-AEF6125341FF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9E41-4746-4030-A04F-0B3771CB1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503D-56E2-401C-BE6E-DC6BE0E8D19D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0DEA-BA7B-4F8F-8B32-BB5C7FAD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9900-2A74-45A4-9A21-E7DCB807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79D-9EA3-49C5-B925-9075BC74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83E-C205-4F02-9CC5-73EAF51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6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6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522C-A59D-4E4F-8B66-F327218F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33A-C724-472E-8EC9-D8D976BF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5B1-2E61-41FC-89A8-E6E71044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A8C-F7E1-453E-B864-29E6248A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56BEE-153C-469F-8E2F-1EE83FBC9DB6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DE85-6BDA-4CEC-B94D-283C0DB6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97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34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3344-E934-4A4B-9F50-88B6D271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D716-A24F-44F1-9226-E6226C9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C844-B12C-46F0-92E5-5565421B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DF4-0610-41D1-8209-D9A9A7B6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86926"/>
            <a:ext cx="8229600" cy="45077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96D5-9797-4A62-831D-23DF8D8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387-FE05-4FDF-A029-8ED9C8600945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15DD-076C-46DE-8E5A-93E61629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6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6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E551-5900-4EE9-9391-3450BAEB934A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E445-17FC-4440-A006-D2180636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0E6-4EED-4750-83DF-1FF69AC79A62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CFE0-AB3E-46CF-AC65-099D41813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78A3-9D3D-4084-AB56-05695E06BA03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202-677F-4903-9872-B3827C1FC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DF59-9670-4498-96FB-471F42B9E753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AE34-EBB1-4B11-91A9-290D5386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97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34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D676-7517-4A36-AB25-F3EF739CF349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DCAC-37B5-4F2F-9A92-E24544FF8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27FD-0A25-479E-859E-52AEE32B450B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326E-A6A5-46C4-B328-FC1C6D1DF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741"/>
            <a:ext cx="8229600" cy="85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540"/>
            <a:ext cx="8229600" cy="33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090"/>
            <a:ext cx="2133600" cy="27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6DFC4-B7BE-4CD7-873E-DC097242A7D1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090"/>
            <a:ext cx="2895600" cy="27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090"/>
            <a:ext cx="2133600" cy="27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F8BD-4110-4A98-A967-0587C113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86504"/>
            <a:ext cx="5759450" cy="3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540"/>
            <a:ext cx="8229600" cy="33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090"/>
            <a:ext cx="2133600" cy="27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090"/>
            <a:ext cx="2895600" cy="27354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090"/>
            <a:ext cx="2133600" cy="27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C74B6-1CE5-4A89-8A08-8A55087B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691680" y="3435846"/>
            <a:ext cx="5904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449E"/>
                </a:solidFill>
                <a:latin typeface="Franklin Gothic Demi" pitchFamily="34" charset="0"/>
              </a:rPr>
              <a:t>Начальник </a:t>
            </a:r>
            <a:r>
              <a:rPr lang="ru-RU" altLang="ru-RU" b="1" dirty="0" smtClean="0">
                <a:solidFill>
                  <a:srgbClr val="00449E"/>
                </a:solidFill>
                <a:latin typeface="Franklin Gothic Demi" pitchFamily="34" charset="0"/>
              </a:rPr>
              <a:t>Управления совершенствования внутреннего государственного финансового контроля</a:t>
            </a:r>
            <a:endParaRPr lang="ru-RU" altLang="ru-RU" b="1" dirty="0">
              <a:solidFill>
                <a:srgbClr val="00449E"/>
              </a:solidFill>
              <a:latin typeface="Franklin Gothic Demi" pitchFamily="34" charset="0"/>
            </a:endParaRPr>
          </a:p>
          <a:p>
            <a:pPr algn="ctr"/>
            <a:r>
              <a:rPr lang="ru-RU" altLang="ru-RU" b="1" dirty="0">
                <a:solidFill>
                  <a:srgbClr val="00449E"/>
                </a:solidFill>
                <a:latin typeface="Franklin Gothic Demi" pitchFamily="34" charset="0"/>
              </a:rPr>
              <a:t>СОЛОДОВ Алексей </a:t>
            </a:r>
            <a:r>
              <a:rPr lang="ru-RU" altLang="ru-RU" b="1" dirty="0" smtClean="0">
                <a:solidFill>
                  <a:srgbClr val="00449E"/>
                </a:solidFill>
                <a:latin typeface="Franklin Gothic Demi" pitchFamily="34" charset="0"/>
              </a:rPr>
              <a:t>Викторович</a:t>
            </a:r>
            <a:endParaRPr lang="ru-RU" altLang="ru-RU" sz="2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85868"/>
            <a:ext cx="8642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-24780" y="1246148"/>
            <a:ext cx="9136062" cy="20153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И НАПРАВЛЕНИЯ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УПРАВЛЕНИЯ СОВЕРШЕНСТВОВАНИЯ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ГОСУДАРСТВЕННОГО ФИНАНСОВОГО КОНТРОЛЯ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043311" y="4521882"/>
            <a:ext cx="544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449E"/>
                </a:solidFill>
                <a:latin typeface="Franklin Gothic Demi" pitchFamily="34" charset="0"/>
              </a:rPr>
              <a:t>Алтайский край, июнь </a:t>
            </a:r>
            <a:r>
              <a:rPr lang="ru-RU" altLang="ru-RU" sz="1600" b="1" dirty="0" smtClean="0">
                <a:solidFill>
                  <a:srgbClr val="00449E"/>
                </a:solidFill>
                <a:latin typeface="Franklin Gothic Demi" pitchFamily="34" charset="0"/>
              </a:rPr>
              <a:t>2017 года</a:t>
            </a:r>
            <a:endParaRPr lang="ru-RU" alt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КОНТРОЛЬНЫХ МЕРОПРИЯТИЙ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артинки\Методика отбора КМ (приложение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840544"/>
            <a:ext cx="4032573" cy="39592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81080"/>
            <a:ext cx="45656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ПАРАМЕТРЫ ОТБОРА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КОНТРОЛЬНЫХ МЕРОПРИЯТИЙ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36293"/>
            <a:ext cx="4693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1. СУЩЕСТВЕННОСТЬ И ЗНАЧИМОСТЬ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ОСНОВНЫХ НАПРАВЛЕНИЙ ДЕЯТ-ТИ,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РЕАЛИЗУЕМЫХ ГОСПРОГРАММ РФ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816" y="3101991"/>
            <a:ext cx="42755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2. ОТНЕСЕНИЕ КОНТРОЛЬНОГО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МЕРОПРИЯТИЯ К НАПРАВЛЕНИЯМ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ДЕЯТЕЛЬНОСТИ С ВЫСОКИМ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УРОВНЕМ РИСКА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545" y="0"/>
            <a:ext cx="8065268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ВОПРОСОВ ТИПОВОЙ ПРОГРАММЫ ПРОВЕРКИ ДЕЯТЕЛЬНОСТИ ТОФК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816" y="941988"/>
            <a:ext cx="5128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ПРИКАЗ ФК ОТ 15 ДЕКАБРЯ 2016 Г.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76138"/>
            <a:ext cx="54954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РАЗДЕЛ 18.  ДЕЯТЕЛЬНОСТЬ КРО;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РАЗДЕЛ 19.  ДЕЯТЕЛЬНОСТЬ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 КОНТРОЛЮ В СФЕРЕ КОНТРАКТНЫХ 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ОТНОШЕНИЙ;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РАЗДЕЛ 20.  НАДЗОР ЗА АУДИТОРСКОЙ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ДЕЯТЕЛЬНОСТЬЮ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Доку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27" y="1203598"/>
            <a:ext cx="2382763" cy="30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КЛАССИФИКАТОР НАРУШЕНИЙ (РИСКОВ)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727104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КЛАССИФИКАТОР:</a:t>
            </a:r>
            <a:endParaRPr lang="ru-RU" sz="2800" dirty="0"/>
          </a:p>
        </p:txBody>
      </p:sp>
      <p:pic>
        <p:nvPicPr>
          <p:cNvPr id="6146" name="Picture 2" descr="E:\Картинки\Классифик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8004"/>
            <a:ext cx="2736304" cy="20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27542" y="1131590"/>
            <a:ext cx="520527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ЕДИНСТВО ПОДХОДОВ НА ВСЕХ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УРОВНЯХ БЮДЖЕТНОЙ СИСТЕМЫ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И ВО ВСЕХ КНО;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ПОЛНОТА ПОКРЫТИЯ ВСЕХ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ВОЗМОЖНЫХ НАРУШЕНИЙ</a:t>
            </a:r>
            <a:r>
              <a:rPr lang="ru-RU" sz="2400" b="1" dirty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(РИСКОВ);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РАЗГРАНИЧЕНИЕ НАРУШЕНИЙ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(РИСКОВ);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ВОЗМОЖНОСТЬ ПООБЪЕКТНОГО ИЛИ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ФУНКЦИОНАЛЬНОГО РАЗРЕЗОВ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ПУТЕМ АВТОМАТИЗАЦИИ</a:t>
            </a:r>
          </a:p>
        </p:txBody>
      </p:sp>
      <p:pic>
        <p:nvPicPr>
          <p:cNvPr id="6147" name="Picture 3" descr="E:\Картинки\Автоматизац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1991"/>
            <a:ext cx="2736304" cy="15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АКТУАЛЬНЫЕ ВОПРОСЫ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028" y="973043"/>
            <a:ext cx="43091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ВНЕСЕНИЕ ИЗМЕНЕНИЙ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 БЮДЖЕТНЫЙ КОДЕКС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РОССИЙСКОЙ ФЕДЕРАЦИИ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(3-Й ИЗ 6 ЗАКОНОПРОЕКТОВ)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7564" y="2805316"/>
            <a:ext cx="8101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ПОРЯДОК ВЗАИМНОГО ПРИЗНАНИЯ РЕЗУЛЬТАТОВ ПРОВЕРОК;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ДОСУДЕБНОЕ ОБЖАЛОВАНИЕ;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ВНУТРЕННИЙФИНАНСОВЫЙ КОНТРОЛЬ И АУДИТ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РАЗВИТИЕ НОРМ О ПРИМЕНЕНИИ МЕР БЮДЖЕТНОЙ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ОТВЕТСТВЕННОСТИ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Бюджетный коде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95088"/>
            <a:ext cx="3024709" cy="16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АКТУАЛЬНЫЕ ВОПРОСЫ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6870" y="905983"/>
            <a:ext cx="34115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ВНЕСЕНИЕ ИЗМЕНЕНИЙ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 КОДЕКС РФ ОБ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АДМИНИСТРАТИВНЫХ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ПРАВОНАРУШЕНИЯХ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7564" y="3023808"/>
            <a:ext cx="7786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АВТОМАТИЗАЦИЯ КОНТРОЛЯ;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ДЕКРИМИНАЛИЗАЦИЯ ОТДЕЛЬНЫХ СОСТАВОВ;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УСТАНОВЛЕНИЕ ОТВЕТСТВЕННОСТИ ЗА НЕЭФФЕКТИВНОЕ ИСПОЛЬЗОВАНИЕ БЮДЖЕТНЫХ СРЕДСТВ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Картинки\КОА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49" y="870934"/>
            <a:ext cx="3319564" cy="18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АКТУЛЬНЫЕ ВОПРОСЫ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1059582"/>
            <a:ext cx="4007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РАЗРАБОТКА СТАНДАРТОВ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(ПОРЯДКОВ)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797" y="2495773"/>
            <a:ext cx="8244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ПОРЯДОК ПРОВЕДЕНИЯ АНАЛИЗА ОСУЩЕСТВЛЕНИЯ ГАБС ВФК И ВФА (157, Ч. 4 БК РФ);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ПОРЯДОК ПРОВЕДЕНИЯ АНАЛИЗА ИСПОЛНЕНИЯ БЮДЖЕТНЫХ ПОЛНОМОЧИЙ ОРГАНОВ Г(М)ФК СУБЪЕКТОВ И МУНИЦИПАЛИТЕТОВ (157, Ч. 3БК РФ);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СТАНДАРТ ОСУЩЕСТВЛЕНИЯ ФК ВГФК В СФЕРЕ БО</a:t>
            </a:r>
          </a:p>
        </p:txBody>
      </p:sp>
      <p:pic>
        <p:nvPicPr>
          <p:cNvPr id="10242" name="Picture 2" descr="E:\Картинки\Стандарты даеш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2" y="815107"/>
            <a:ext cx="2013148" cy="16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КОНТРОЛЯ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7474" y="994413"/>
            <a:ext cx="58031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РАЗРАБОТКА МЕТОДИЧЕСКИХ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РЕКОМЕНДАЦИЙ ДЛЯ ОСУЩЕСТВЛЕНИЯ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КОНТРОЛЯ В ОТДЕЛЬНЫХ СФЕРАХ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4063" y="2547607"/>
            <a:ext cx="8101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СОЗДАНИЕ ИНВЕСТИЦИОННЫХ ОБЪЕКТОВ;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НИОКР;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СФЕРА ИНФОРМАЦИОННО-КОММУНИКАЦИОННЫХ </a:t>
            </a:r>
            <a:b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ТЕХНОЛОГИЙ;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МЕТОДИКА ОЦЕНКИ ЭФФЕКТИВНОСТИ ИСПОЛЬЗОВАНИЯ БЮДЖЕТНЫХ СРЕДСТВ</a:t>
            </a:r>
          </a:p>
        </p:txBody>
      </p:sp>
      <p:pic>
        <p:nvPicPr>
          <p:cNvPr id="9218" name="Picture 2" descr="E:\Картинки\Методические рекоменд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4980"/>
            <a:ext cx="2520280" cy="16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ДЛЯ ПРОВЕРОК СПЕЦИАЛИСТОВ ФКУ «ЦОКР» 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1293" y="987574"/>
            <a:ext cx="71858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ВСЕ МАТЕРИАЛЫ, ПОДГОТОВЛЕННЫЕ СПЕЦИАЛИСТАМИ ФКУ «ЦОКР» ПРИ ПРОВЕДЕНИИ ИССЛЕДОВАНИЙ (В РАМКАХ ОБСЛЕДОВАНИЙ), ДОЛЖНЫ НАЙТИ ОТРАЖЕНИЕ В ЗАКЛЮЧЕНИЯХ, ПОДПИСЫВАЕМЫХ ЛИЦАМИ,  УПОЛНОМОЧЕННЫМИ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НА ОСУЩЕСТВЛЕНИЕ КОНТРОЛЯ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 ФИНАНСОВО-БЮДЖЕТНОЙ СФЕРЕ</a:t>
            </a:r>
            <a:endParaRPr lang="ru-RU" sz="2800" dirty="0"/>
          </a:p>
        </p:txBody>
      </p:sp>
      <p:pic>
        <p:nvPicPr>
          <p:cNvPr id="8" name="Picture 2" descr="E:\Symbol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2" y="2373683"/>
            <a:ext cx="88009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АКТУЛЬНЫЕ ВОПРОСЫ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28004"/>
            <a:ext cx="8193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ПОНЯТИЯ «НЕЭФФЕКТИВНОЕ» И «НЕПРАВОМЕРНОЕ» ИСПОЛЬЗОВАНИЕ БЮДЖЕТНЫХ СРЕДСТВ, ВКЛЮЧАЯ РАСПРОСТРАНЕНИЕ НА НЕУЧАСТНИКОВ БП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НАПРАВЛЕНИЕ АКТА В ТЕЧЕНИЕ 1 РАБОЧЕГО ДНЯ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(В СЛУЧАЕ УКЛОНЕНИЯ ОБЪЕКТА КОНТОЛЯ)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ВОЗМОЖНОСТЬ ПРИВЛЕЧЕНИЯ К ПРОВЕРКАМ СОТРУДНИКОВ, НЕ ЯВЛЯЮЩИХСЯ КОНТРОЛЕРАМИ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НЕДОСТАТОК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ПОЛУЧЕНИЕ ИНФОРМАЦИИ ПО УСТНЫМ ЗАПРОСАМ</a:t>
            </a:r>
          </a:p>
        </p:txBody>
      </p:sp>
    </p:spTree>
    <p:extLst>
      <p:ext uri="{BB962C8B-B14F-4D97-AF65-F5344CB8AC3E}">
        <p14:creationId xmlns:p14="http://schemas.microsoft.com/office/powerpoint/2010/main" val="2777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СВЕТЛОЕ БУДУЩЕЕ КОНТРОЛЯ</a:t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ФИНАНСОВО-БЮДЖЕЬНОЙ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71313" y="874979"/>
            <a:ext cx="479330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ПОДСИСТЕМА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ФИНАНСОВОГО КОНТРОЛЯ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ГИИС «ЭЛЕКТРОННЫЙ БЮДЖЕТ»</a:t>
            </a:r>
            <a:endParaRPr lang="ru-RU" sz="2800" dirty="0"/>
          </a:p>
        </p:txBody>
      </p:sp>
      <p:pic>
        <p:nvPicPr>
          <p:cNvPr id="7170" name="Picture 2" descr="E:\Картинки\Электронный бюдж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4979"/>
            <a:ext cx="3843016" cy="1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2916939"/>
            <a:ext cx="8425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ВНУТРЕННИЙ ГОСУДАРСТВЕННЫЙ ФИНАНСОВЫЙ КОНТРОЛЬ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ВНУТРЕННИЙ ФИНАНСОВЫЙ КОНТРОЛЬ И ВНУТРЕННИЙ ФИНАНСОВЫЙ АУДИТ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АНАЛИЗ БЮДЖЕТНЫХ ПОЛНОМОЧИЙ ПО СТ. СТ. 157 БК РФ (3, 4)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БЮДЖЕТНЫЙ МОНИТОРИНГ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8054" y="2233324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МОДУЛИ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19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В ФИНАНСОВО-БЮДЖЕТНОЙ СФЕРЕ</a:t>
            </a:r>
          </a:p>
        </p:txBody>
      </p:sp>
      <p:sp>
        <p:nvSpPr>
          <p:cNvPr id="17414" name="Номер слайда 5"/>
          <p:cNvSpPr txBox="1">
            <a:spLocks noGrp="1"/>
          </p:cNvSpPr>
          <p:nvPr/>
        </p:nvSpPr>
        <p:spPr bwMode="auto">
          <a:xfrm>
            <a:off x="8712200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BC7528-50D8-4C36-9F3B-B360C6109E3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артинки\Get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8625"/>
            <a:ext cx="3640610" cy="37908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ртинки\Флаг Ф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723365"/>
            <a:ext cx="4639149" cy="24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40783" y="946531"/>
            <a:ext cx="3996184" cy="663952"/>
          </a:xfrm>
          <a:prstGeom prst="roundRect">
            <a:avLst>
              <a:gd name="adj" fmla="val 20741"/>
            </a:avLst>
          </a:prstGeom>
          <a:noFill/>
          <a:ln w="25400" cmpd="sng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+mn-cs"/>
              </a:rPr>
              <a:t>2 февраля 2016 года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ПРИ ЗАКЛЮЧЕНИИ СОГЛАШЕНИЙ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5160" y="727560"/>
            <a:ext cx="67265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ПОСТАНОВЛЕНИЕ ПРАВИТЕЛЬСТВА РФ № 999,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с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оглашения о предоставлении субсидий</a:t>
            </a:r>
            <a:endParaRPr lang="ru-RU" sz="28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5883" y="2307801"/>
            <a:ext cx="6987855" cy="524173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Соглашений, не прошедших контроль*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48441" y="1681667"/>
            <a:ext cx="6987855" cy="524173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Соглашений, прошедших контроль в УВК(А)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  <a:cs typeface="+mn-cs"/>
              </a:rPr>
              <a:t>иОЭД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524329" y="1681667"/>
            <a:ext cx="1394295" cy="524173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2 759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524327" y="2307801"/>
            <a:ext cx="1394295" cy="524173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44*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55882" y="2964253"/>
            <a:ext cx="6972972" cy="524173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  <a:cs typeface="+mn-cs"/>
              </a:rPr>
              <a:t>Допсоглашений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, прошедших контроль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524329" y="2964253"/>
            <a:ext cx="1394295" cy="524173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1316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5882" y="3616161"/>
            <a:ext cx="6972972" cy="524173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err="1" smtClean="0">
                <a:solidFill>
                  <a:schemeClr val="bg1"/>
                </a:solidFill>
                <a:latin typeface="+mn-lt"/>
                <a:cs typeface="+mn-cs"/>
              </a:rPr>
              <a:t>Допсоглашений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, не прошедших контроль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524328" y="3616161"/>
            <a:ext cx="1394295" cy="524173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11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228" y="4404501"/>
            <a:ext cx="881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* Все соглашения перезаключены и успешно прошли повторный контроль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Группа 18"/>
          <p:cNvGrpSpPr>
            <a:grpSpLocks/>
          </p:cNvGrpSpPr>
          <p:nvPr/>
        </p:nvGrpSpPr>
        <p:grpSpPr bwMode="auto">
          <a:xfrm>
            <a:off x="1795463" y="1682225"/>
            <a:ext cx="2066776" cy="627014"/>
            <a:chOff x="3059832" y="3204468"/>
            <a:chExt cx="1656184" cy="77925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59832" y="3204468"/>
              <a:ext cx="1584528" cy="77925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7" name="TextBox 17"/>
            <p:cNvSpPr txBox="1">
              <a:spLocks noChangeArrowheads="1"/>
            </p:cNvSpPr>
            <p:nvPr/>
          </p:nvSpPr>
          <p:spPr bwMode="auto">
            <a:xfrm>
              <a:off x="3114374" y="3276717"/>
              <a:ext cx="1601642" cy="650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800" b="1" dirty="0" smtClean="0">
                  <a:solidFill>
                    <a:schemeClr val="bg1"/>
                  </a:solidFill>
                  <a:latin typeface="Calibri" pitchFamily="34" charset="0"/>
                </a:rPr>
                <a:t>411 </a:t>
              </a:r>
              <a:r>
                <a:rPr lang="ru-RU" altLang="ru-RU" sz="2800" b="1" dirty="0">
                  <a:solidFill>
                    <a:schemeClr val="bg1"/>
                  </a:solidFill>
                  <a:latin typeface="Calibri" pitchFamily="34" charset="0"/>
                </a:rPr>
                <a:t>чел.</a:t>
              </a: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9389" y="767113"/>
            <a:ext cx="8740775" cy="80373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Актуализация пула контролеров и аудиторов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Федерального казначейства (ежеквартально)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 l="8940" t="2940" r="8092" b="7532"/>
          <a:stretch>
            <a:fillRect/>
          </a:stretch>
        </p:blipFill>
        <p:spPr bwMode="auto">
          <a:xfrm>
            <a:off x="5375275" y="1679914"/>
            <a:ext cx="3517900" cy="3074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2" descr="http://avia.mvsm.ru/image.aspx?UNID=f415303f-266d-40ab-a1f1-8cdd43170460&amp;h=480&amp;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727" y="2401813"/>
            <a:ext cx="2996318" cy="18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49362" y="4286324"/>
            <a:ext cx="4032250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Сотрудники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ТОФК, ФКУ «ЦОКР»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0730" name="Группа 8"/>
          <p:cNvGrpSpPr>
            <a:grpSpLocks/>
          </p:cNvGrpSpPr>
          <p:nvPr/>
        </p:nvGrpSpPr>
        <p:grpSpPr bwMode="auto">
          <a:xfrm>
            <a:off x="7631114" y="662811"/>
            <a:ext cx="1512887" cy="955054"/>
            <a:chOff x="7668344" y="945867"/>
            <a:chExt cx="1405390" cy="1309697"/>
          </a:xfrm>
        </p:grpSpPr>
        <p:sp>
          <p:nvSpPr>
            <p:cNvPr id="25" name="24-конечная звезда 24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3" name="TextBox 25"/>
            <p:cNvSpPr txBox="1">
              <a:spLocks noChangeArrowheads="1"/>
            </p:cNvSpPr>
            <p:nvPr/>
          </p:nvSpPr>
          <p:spPr bwMode="auto">
            <a:xfrm>
              <a:off x="7753287" y="1081710"/>
              <a:ext cx="1249627" cy="1139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chemeClr val="bg1"/>
                  </a:solidFill>
                  <a:latin typeface="Calibri" pitchFamily="34" charset="0"/>
                </a:rPr>
                <a:t>75 </a:t>
              </a:r>
              <a:r>
                <a:rPr lang="ru-RU" altLang="ru-RU" sz="2400" b="1" dirty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  <a:p>
              <a:pPr algn="ctr"/>
              <a:r>
                <a:rPr lang="ru-RU" altLang="ru-RU" sz="2400" b="1" dirty="0">
                  <a:solidFill>
                    <a:schemeClr val="bg1"/>
                  </a:solidFill>
                  <a:latin typeface="Calibri" pitchFamily="34" charset="0"/>
                </a:rPr>
                <a:t>КМ</a:t>
              </a:r>
            </a:p>
          </p:txBody>
        </p:sp>
      </p:grpSp>
      <p:sp>
        <p:nvSpPr>
          <p:cNvPr id="30731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2A2C35-CDF1-4419-B524-6734594F6C0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4214" y="0"/>
            <a:ext cx="7710944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 ВНУТРЕННИХ КОНТРОЛЕРОВ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АУДИТОРОВ ФЕДЕРАЛЬНОГО КАЗНАЧЕЙСТВА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1"/>
          <p:cNvSpPr>
            <a:spLocks noChangeArrowheads="1"/>
          </p:cNvSpPr>
          <p:nvPr/>
        </p:nvSpPr>
        <p:spPr bwMode="auto">
          <a:xfrm>
            <a:off x="179388" y="681514"/>
            <a:ext cx="8642350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51520" y="819704"/>
            <a:ext cx="8642350" cy="419338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Кадровые изменения. Риск снижения качества и оперативности работы 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51520" y="1174418"/>
            <a:ext cx="8642350" cy="683835"/>
          </a:xfrm>
          <a:prstGeom prst="roundRect">
            <a:avLst>
              <a:gd name="adj" fmla="val 1006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о наличии нарушений, содержащиеся в обращениях граждан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1520" y="1790911"/>
            <a:ext cx="8642350" cy="415766"/>
          </a:xfrm>
          <a:prstGeom prst="roundRect">
            <a:avLst>
              <a:gd name="adj" fmla="val 1981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нарушений, установленных контрольно-надзорными органами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51520" y="2161539"/>
            <a:ext cx="8642350" cy="415766"/>
          </a:xfrm>
          <a:prstGeom prst="roundRect">
            <a:avLst>
              <a:gd name="adj" fmla="val 1981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Заключение ТОФК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сумму, превышающую 2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51520" y="2537044"/>
            <a:ext cx="8642350" cy="422910"/>
          </a:xfrm>
          <a:prstGeom prst="roundRect">
            <a:avLst>
              <a:gd name="adj" fmla="val 22256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Низкое качество финансового менеджмента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1520" y="2926515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Нарушения, выявленные по результатам мониторинга публикаций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средствах массовой информации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51520" y="3545798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Нарушения исполнения требований вновь принятых нормативных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равовых актов и иных документов 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43880" y="4136771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Нахождение ТОФК в числе пяти последних в рейтинге результативности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 ТОФК по итогам года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4214" y="0"/>
            <a:ext cx="7710944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РИСКОРИЕНТИРОВАННАЯ МОДЕЛЬ</a:t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ВНУТРЕННЕГО КОНТРОЛЯ И АУДИТА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458245"/>
            <a:ext cx="8883780" cy="34023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009145"/>
            <a:ext cx="2544486" cy="103982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Анализ результатов проверок КНО </a:t>
            </a:r>
            <a:r>
              <a:rPr lang="en-US" sz="1200" b="1" dirty="0" smtClean="0">
                <a:solidFill>
                  <a:schemeClr val="tx1"/>
                </a:solidFill>
              </a:rPr>
              <a:t>(</a:t>
            </a:r>
            <a:r>
              <a:rPr lang="ru-RU" sz="1200" b="1" dirty="0" smtClean="0">
                <a:solidFill>
                  <a:schemeClr val="tx1"/>
                </a:solidFill>
              </a:rPr>
              <a:t>9 месяцев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момента смены руководителя, заместителя руководителя, начальника отдела ТОФК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23528" y="3155015"/>
            <a:ext cx="2312212" cy="85918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А</a:t>
            </a:r>
            <a:r>
              <a:rPr lang="ru-RU" sz="1200" b="1" dirty="0" smtClean="0">
                <a:solidFill>
                  <a:schemeClr val="tx1"/>
                </a:solidFill>
              </a:rPr>
              <a:t>нализ управленческих решений руководителя ТОФК по материалам проверок КНО, </a:t>
            </a:r>
            <a:r>
              <a:rPr lang="ru-RU" sz="1200" b="1" dirty="0" err="1" smtClean="0">
                <a:solidFill>
                  <a:schemeClr val="tx1"/>
                </a:solidFill>
              </a:rPr>
              <a:t>ОВКиА</a:t>
            </a:r>
            <a:r>
              <a:rPr lang="ru-RU" sz="1200" b="1" dirty="0" smtClean="0">
                <a:solidFill>
                  <a:schemeClr val="tx1"/>
                </a:solidFill>
              </a:rPr>
              <a:t>, поручениям ФК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8946" y="1693694"/>
            <a:ext cx="1877077" cy="475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 от  1</a:t>
            </a:r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</a:rPr>
              <a:t> до </a:t>
            </a:r>
            <a:r>
              <a:rPr lang="en-US" sz="1200" b="1" dirty="0" smtClean="0">
                <a:solidFill>
                  <a:schemeClr val="tx1"/>
                </a:solidFill>
              </a:rPr>
              <a:t>30</a:t>
            </a:r>
            <a:r>
              <a:rPr lang="ru-RU" sz="1200" b="1" dirty="0" smtClean="0">
                <a:solidFill>
                  <a:schemeClr val="tx1"/>
                </a:solidFill>
              </a:rPr>
              <a:t> 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38771" y="2269570"/>
            <a:ext cx="1877077" cy="468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 от </a:t>
            </a:r>
            <a:r>
              <a:rPr lang="en-US" sz="1200" b="1" dirty="0" smtClean="0">
                <a:solidFill>
                  <a:schemeClr val="tx1"/>
                </a:solidFill>
              </a:rPr>
              <a:t>30</a:t>
            </a:r>
            <a:r>
              <a:rPr lang="ru-RU" sz="1200" b="1" dirty="0" smtClean="0">
                <a:solidFill>
                  <a:schemeClr val="tx1"/>
                </a:solidFill>
              </a:rPr>
              <a:t> до 50 %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36148" y="2851165"/>
            <a:ext cx="1877078" cy="441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&gt; </a:t>
            </a:r>
            <a:r>
              <a:rPr lang="ru-RU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</a:rPr>
              <a:t>0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64089" y="1617317"/>
            <a:ext cx="3344905" cy="54507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Внеплановая проверка соответствующего направления со стороны </a:t>
            </a:r>
            <a:r>
              <a:rPr lang="ru-RU" sz="1300" b="1" dirty="0" err="1" smtClean="0">
                <a:solidFill>
                  <a:schemeClr val="tx1"/>
                </a:solidFill>
              </a:rPr>
              <a:t>ОВКиА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ТОФК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72372" y="2238534"/>
            <a:ext cx="3356943" cy="53521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Анализ </a:t>
            </a:r>
            <a:r>
              <a:rPr lang="ru-RU" sz="1300" b="1" dirty="0" smtClean="0">
                <a:solidFill>
                  <a:schemeClr val="tx1"/>
                </a:solidFill>
              </a:rPr>
              <a:t>материалов КНО, в зависимости от результатов – инициирование проверки </a:t>
            </a:r>
            <a:r>
              <a:rPr lang="ru-RU" sz="1300" b="1" dirty="0" err="1" smtClean="0">
                <a:solidFill>
                  <a:schemeClr val="tx1"/>
                </a:solidFill>
              </a:rPr>
              <a:t>ОВКиА</a:t>
            </a:r>
            <a:r>
              <a:rPr lang="ru-RU" sz="1300" b="1" dirty="0" smtClean="0">
                <a:solidFill>
                  <a:schemeClr val="tx1"/>
                </a:solidFill>
              </a:rPr>
              <a:t> или УВК(А)</a:t>
            </a:r>
            <a:r>
              <a:rPr lang="ru-RU" sz="1300" b="1" dirty="0" err="1" smtClean="0">
                <a:solidFill>
                  <a:schemeClr val="tx1"/>
                </a:solidFill>
              </a:rPr>
              <a:t>иОЭД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377720" y="2850142"/>
            <a:ext cx="3365224" cy="441854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Внеплановая проверка УВК(А)</a:t>
            </a:r>
            <a:r>
              <a:rPr lang="ru-RU" sz="1400" b="1" dirty="0" err="1" smtClean="0">
                <a:solidFill>
                  <a:schemeClr val="tx1"/>
                </a:solidFill>
              </a:rPr>
              <a:t>иОЭД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3420135"/>
            <a:ext cx="2160240" cy="742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Отсутствие (непринятие) мер по результатам проверок </a:t>
            </a:r>
            <a:r>
              <a:rPr lang="ru-RU" sz="1200" b="1" dirty="0" err="1">
                <a:solidFill>
                  <a:schemeClr val="tx1"/>
                </a:solidFill>
              </a:rPr>
              <a:t>ОВКиА</a:t>
            </a:r>
            <a:r>
              <a:rPr lang="ru-RU" sz="1200" b="1" dirty="0">
                <a:solidFill>
                  <a:schemeClr val="tx1"/>
                </a:solidFill>
              </a:rPr>
              <a:t>, КНО, поручений </a:t>
            </a:r>
            <a:r>
              <a:rPr lang="ru-RU" sz="1200" b="1" dirty="0" smtClean="0">
                <a:solidFill>
                  <a:schemeClr val="tx1"/>
                </a:solidFill>
              </a:rPr>
              <a:t>ФК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64088" y="3420135"/>
            <a:ext cx="3384376" cy="84838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Включение проверки ТОФК в </a:t>
            </a:r>
            <a:r>
              <a:rPr lang="ru-RU" sz="1300" b="1" dirty="0" smtClean="0">
                <a:solidFill>
                  <a:schemeClr val="tx1"/>
                </a:solidFill>
              </a:rPr>
              <a:t>годовой План внутреннего контроля и внутреннего аудита Федерального казначейства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на </a:t>
            </a:r>
            <a:r>
              <a:rPr lang="ru-RU" sz="1300" b="1" dirty="0">
                <a:solidFill>
                  <a:schemeClr val="tx1"/>
                </a:solidFill>
              </a:rPr>
              <a:t>следующий </a:t>
            </a:r>
            <a:r>
              <a:rPr lang="ru-RU" sz="1300" b="1" dirty="0" smtClean="0">
                <a:solidFill>
                  <a:schemeClr val="tx1"/>
                </a:solidFill>
              </a:rPr>
              <a:t>год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395537" y="4109448"/>
            <a:ext cx="2448272" cy="68931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Анализ сведений о наличии нарушений, содержащихся в обращениях граждан, организаций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4932040" y="1776389"/>
            <a:ext cx="432048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5364089" y="4268519"/>
            <a:ext cx="3365226" cy="530241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ЗАВИСИМОСТИ ОТ СУЩЕСТВА ОБРАЩЕНИЙ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2773386" y="1644294"/>
            <a:ext cx="360040" cy="1711330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355977" y="1299172"/>
            <a:ext cx="723629" cy="318144"/>
          </a:xfrm>
          <a:prstGeom prst="downArrow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51520" y="768931"/>
            <a:ext cx="8661648" cy="53024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Анализ деятельности вновь назначенных руководителя, </a:t>
            </a:r>
            <a:r>
              <a:rPr lang="ru-RU" b="1" dirty="0">
                <a:solidFill>
                  <a:schemeClr val="accent6"/>
                </a:solidFill>
              </a:rPr>
              <a:t>заместителей руководителя, </a:t>
            </a:r>
            <a:r>
              <a:rPr lang="ru-RU" b="1" dirty="0" smtClean="0">
                <a:solidFill>
                  <a:schemeClr val="accent6"/>
                </a:solidFill>
              </a:rPr>
              <a:t>начальников отделов ТОФК (на постоянной основе)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3528" y="132643"/>
            <a:ext cx="792088" cy="53024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1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4932040" y="2359654"/>
            <a:ext cx="432048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932040" y="2942919"/>
            <a:ext cx="432048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2627784" y="3685256"/>
            <a:ext cx="288032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право с вырезом 54"/>
          <p:cNvSpPr/>
          <p:nvPr/>
        </p:nvSpPr>
        <p:spPr>
          <a:xfrm>
            <a:off x="5076056" y="3685256"/>
            <a:ext cx="288032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трелка вправо с вырезом 55"/>
          <p:cNvSpPr/>
          <p:nvPr/>
        </p:nvSpPr>
        <p:spPr>
          <a:xfrm>
            <a:off x="2843808" y="4321545"/>
            <a:ext cx="2520280" cy="283532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ИЗМЕНЕНИЯ.</a:t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 СНИЖЕНИЯ КАЧЕСТВА РАБОТЫ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"/>
          <p:cNvSpPr>
            <a:spLocks noChangeArrowheads="1"/>
          </p:cNvSpPr>
          <p:nvPr/>
        </p:nvSpPr>
        <p:spPr bwMode="auto">
          <a:xfrm>
            <a:off x="179388" y="681514"/>
            <a:ext cx="8642350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3AEBA2-3C1A-44B7-AA51-6683A2F15A31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91592" y="3474993"/>
            <a:ext cx="8713787" cy="1362849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Проверка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из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21 направления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– полностью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камерально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(доходы, расходы, технологическое обеспечение);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 направлений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– выезд до 1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недели.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 направления – 2 сотрудника 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(Кадры +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антикоррупция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; ОКОИБ + бюджетные кредиты)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07004" y="777886"/>
            <a:ext cx="8740775" cy="80373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Переход к организации контрольных и аудиторских мероприятий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в формате комбинированных и камеральных проверок</a:t>
            </a:r>
          </a:p>
        </p:txBody>
      </p:sp>
      <p:pic>
        <p:nvPicPr>
          <p:cNvPr id="31752" name="Picture 3" descr="http://mirsovetov.ru/images/1470/10.jpg"/>
          <p:cNvPicPr>
            <a:picLocks noChangeAspect="1" noChangeArrowheads="1"/>
          </p:cNvPicPr>
          <p:nvPr/>
        </p:nvPicPr>
        <p:blipFill>
          <a:blip r:embed="rId3" cstate="print"/>
          <a:srcRect t="25806"/>
          <a:stretch>
            <a:fillRect/>
          </a:stretch>
        </p:blipFill>
        <p:spPr bwMode="auto">
          <a:xfrm>
            <a:off x="2843808" y="1691274"/>
            <a:ext cx="3332578" cy="137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 descr="http://www.neobroker.ru/gallery/5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022" y="1640075"/>
            <a:ext cx="2514786" cy="147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7" descr="http://900igr.net/datai/geografija/Nizhnij-Novgorod/0044-017-Upravlenie-federalnogo-kaznachejstva-po-nizhegorodskoj-obla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386" y="1640075"/>
            <a:ext cx="2613499" cy="15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1221" y="3149529"/>
            <a:ext cx="2879725" cy="211585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УФК – объект контроля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14699" y="3179706"/>
            <a:ext cx="2879725" cy="212754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УФК – субъект контроля </a:t>
            </a:r>
          </a:p>
        </p:txBody>
      </p:sp>
      <p:grpSp>
        <p:nvGrpSpPr>
          <p:cNvPr id="31757" name="Группа 8"/>
          <p:cNvGrpSpPr>
            <a:grpSpLocks/>
          </p:cNvGrpSpPr>
          <p:nvPr/>
        </p:nvGrpSpPr>
        <p:grpSpPr bwMode="auto">
          <a:xfrm>
            <a:off x="7679985" y="609860"/>
            <a:ext cx="1456079" cy="1008147"/>
            <a:chOff x="7668344" y="945867"/>
            <a:chExt cx="1405390" cy="1309697"/>
          </a:xfrm>
        </p:grpSpPr>
        <p:sp>
          <p:nvSpPr>
            <p:cNvPr id="10" name="24-конечная звезда 9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59" name="TextBox 10"/>
            <p:cNvSpPr txBox="1">
              <a:spLocks noChangeArrowheads="1"/>
            </p:cNvSpPr>
            <p:nvPr/>
          </p:nvSpPr>
          <p:spPr bwMode="auto">
            <a:xfrm>
              <a:off x="7843729" y="1308676"/>
              <a:ext cx="1139191" cy="67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800" b="1" dirty="0" smtClean="0">
                  <a:solidFill>
                    <a:schemeClr val="bg1"/>
                  </a:solidFill>
                  <a:latin typeface="Calibri" pitchFamily="34" charset="0"/>
                </a:rPr>
                <a:t>100 </a:t>
              </a:r>
              <a:r>
                <a:rPr lang="ru-RU" altLang="ru-RU" sz="2800" b="1" dirty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ВНУТРЕННЕГО КОНТРОЛЯ И ВНУТРЕННЕГО АУДИТА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4"/>
          <p:cNvSpPr>
            <a:spLocks noChangeShapeType="1"/>
          </p:cNvSpPr>
          <p:nvPr/>
        </p:nvSpPr>
        <p:spPr bwMode="auto">
          <a:xfrm flipV="1">
            <a:off x="539750" y="1596628"/>
            <a:ext cx="1588" cy="30813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8532814" y="1653778"/>
            <a:ext cx="1587" cy="30241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9389" y="1010841"/>
            <a:ext cx="172878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SzPct val="100000"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сотрудников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308851" y="897731"/>
            <a:ext cx="1655763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SzPct val="100000"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</a:t>
            </a:r>
            <a:br>
              <a:rPr lang="ru-RU" alt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 России</a:t>
            </a:r>
          </a:p>
        </p:txBody>
      </p: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684214" y="1023937"/>
            <a:ext cx="6118225" cy="3625454"/>
            <a:chOff x="431" y="905"/>
            <a:chExt cx="3854" cy="3045"/>
          </a:xfrm>
        </p:grpSpPr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1621" y="905"/>
              <a:ext cx="1474" cy="408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Государственные программы</a:t>
              </a:r>
              <a:endParaRPr lang="ru-RU" sz="12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Р</a:t>
              </a: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оссийской Федерации</a:t>
              </a:r>
              <a:endParaRPr lang="en-US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defRPr/>
              </a:pPr>
              <a:r>
                <a:rPr lang="en-US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</a:t>
              </a:r>
              <a:r>
                <a:rPr lang="en-US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8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 лет</a:t>
              </a:r>
              <a:r>
                <a:rPr lang="en-US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1451" y="1298"/>
              <a:ext cx="1814" cy="385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План деятельности</a:t>
              </a:r>
              <a:endPara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Ф</a:t>
              </a:r>
              <a:r>
                <a:rPr lang="ru-RU" sz="12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едерального казначейства</a:t>
              </a:r>
              <a:endPara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1281" y="1683"/>
              <a:ext cx="2154" cy="453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0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Доклад о результатах и основных</a:t>
              </a:r>
            </a:p>
            <a:p>
              <a:pPr algn="ctr">
                <a:defRPr/>
              </a:pPr>
              <a:r>
                <a:rPr lang="ru-RU" sz="10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направлениях деятельности ФК </a:t>
              </a:r>
            </a:p>
            <a:p>
              <a:pPr algn="ctr">
                <a:defRPr/>
              </a:pPr>
              <a:r>
                <a:rPr lang="ru-RU" sz="10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на среднесрочную перспективу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(горизонт планирования – 3 года)</a:t>
              </a:r>
              <a:endParaRPr lang="ru-RU" sz="10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1111" y="2136"/>
              <a:ext cx="2494" cy="408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Стратегическая карта </a:t>
              </a:r>
            </a:p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Казначейства России</a:t>
              </a:r>
            </a:p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</a:t>
              </a:r>
              <a:r>
                <a:rPr lang="en-US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5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 лет</a:t>
              </a: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941" y="2545"/>
              <a:ext cx="2834" cy="386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Основные мероприятия Стратегической карты</a:t>
              </a:r>
            </a:p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Казначейства России и планы их выполнения</a:t>
              </a:r>
              <a:endParaRPr lang="ru-RU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ru-RU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771" y="2930"/>
              <a:ext cx="3174" cy="340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Планы деятельности управлений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sz="1200" b="1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20" name="Rectangle 15"/>
            <p:cNvSpPr>
              <a:spLocks noChangeArrowheads="1"/>
            </p:cNvSpPr>
            <p:nvPr/>
          </p:nvSpPr>
          <p:spPr bwMode="auto">
            <a:xfrm>
              <a:off x="601" y="3270"/>
              <a:ext cx="3514" cy="340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Планы деятельности отделов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431" y="3610"/>
              <a:ext cx="3854" cy="340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Планы деятельности сотрудников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1200" b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sz="1200" b="1" i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горизонт планирования – 1 год)</a:t>
              </a:r>
              <a:endParaRPr lang="ru-RU" sz="12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859338" y="1078707"/>
            <a:ext cx="2233612" cy="378619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Председатель Правительства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Российской Федерации</a:t>
            </a: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5867400" y="4300537"/>
            <a:ext cx="2520950" cy="215504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Начальники отделов ЦА ФК, УФК и МОУ ФК</a:t>
            </a:r>
          </a:p>
        </p:txBody>
      </p:sp>
      <p:sp>
        <p:nvSpPr>
          <p:cNvPr id="10250" name="Oval 8"/>
          <p:cNvSpPr>
            <a:spLocks noChangeArrowheads="1"/>
          </p:cNvSpPr>
          <p:nvPr/>
        </p:nvSpPr>
        <p:spPr bwMode="auto">
          <a:xfrm>
            <a:off x="5435601" y="3867150"/>
            <a:ext cx="2951163" cy="325041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Заместители начальников управлений ЦА ФК,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заместители руководителей УФК и МОУ ФК</a:t>
            </a:r>
          </a:p>
        </p:txBody>
      </p:sp>
      <p:sp>
        <p:nvSpPr>
          <p:cNvPr id="10251" name="Oval 8"/>
          <p:cNvSpPr>
            <a:spLocks noChangeArrowheads="1"/>
          </p:cNvSpPr>
          <p:nvPr/>
        </p:nvSpPr>
        <p:spPr bwMode="auto">
          <a:xfrm>
            <a:off x="5724526" y="3461147"/>
            <a:ext cx="2303463" cy="3238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Начальники управлений ЦА ФК,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руководители УФК и МОУ ФК</a:t>
            </a:r>
          </a:p>
        </p:txBody>
      </p:sp>
      <p:sp>
        <p:nvSpPr>
          <p:cNvPr id="10252" name="Oval 8"/>
          <p:cNvSpPr>
            <a:spLocks noChangeArrowheads="1"/>
          </p:cNvSpPr>
          <p:nvPr/>
        </p:nvSpPr>
        <p:spPr bwMode="auto">
          <a:xfrm>
            <a:off x="5435600" y="2950369"/>
            <a:ext cx="3054350" cy="43219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Заместители руководителя</a:t>
            </a:r>
            <a:r>
              <a:rPr lang="ru-RU" altLang="ru-RU" sz="9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Федерального</a:t>
            </a:r>
            <a:endParaRPr lang="ru-RU" altLang="ru-RU" sz="900" b="1" i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</a:t>
            </a:r>
            <a:r>
              <a:rPr lang="ru-RU" altLang="ru-RU" sz="9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начальник Юридического управления</a:t>
            </a:r>
          </a:p>
        </p:txBody>
      </p:sp>
      <p:sp>
        <p:nvSpPr>
          <p:cNvPr id="10253" name="Oval 8"/>
          <p:cNvSpPr>
            <a:spLocks noChangeArrowheads="1"/>
          </p:cNvSpPr>
          <p:nvPr/>
        </p:nvSpPr>
        <p:spPr bwMode="auto">
          <a:xfrm>
            <a:off x="5148263" y="2626519"/>
            <a:ext cx="2736850" cy="215504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Руководитель Федерального казначейства</a:t>
            </a:r>
          </a:p>
        </p:txBody>
      </p:sp>
      <p:sp>
        <p:nvSpPr>
          <p:cNvPr id="10254" name="Oval 8"/>
          <p:cNvSpPr>
            <a:spLocks noChangeArrowheads="1"/>
          </p:cNvSpPr>
          <p:nvPr/>
        </p:nvSpPr>
        <p:spPr bwMode="auto">
          <a:xfrm>
            <a:off x="4932363" y="1618060"/>
            <a:ext cx="2952750" cy="21550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Министр финансов Российской Федерации</a:t>
            </a:r>
          </a:p>
        </p:txBody>
      </p:sp>
      <p:sp>
        <p:nvSpPr>
          <p:cNvPr id="10255" name="Oval 8"/>
          <p:cNvSpPr>
            <a:spLocks noChangeArrowheads="1"/>
          </p:cNvSpPr>
          <p:nvPr/>
        </p:nvSpPr>
        <p:spPr bwMode="auto">
          <a:xfrm>
            <a:off x="5076825" y="2139554"/>
            <a:ext cx="2808288" cy="21550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Руководитель Федерального казначейства</a:t>
            </a:r>
          </a:p>
        </p:txBody>
      </p:sp>
      <p:sp>
        <p:nvSpPr>
          <p:cNvPr id="10256" name="Номер слайда 5"/>
          <p:cNvSpPr txBox="1">
            <a:spLocks noGrp="1"/>
          </p:cNvSpPr>
          <p:nvPr/>
        </p:nvSpPr>
        <p:spPr bwMode="auto">
          <a:xfrm>
            <a:off x="8532813" y="4569619"/>
            <a:ext cx="431800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Номер слайда 5"/>
          <p:cNvSpPr txBox="1">
            <a:spLocks noGrp="1"/>
          </p:cNvSpPr>
          <p:nvPr/>
        </p:nvSpPr>
        <p:spPr bwMode="auto">
          <a:xfrm>
            <a:off x="8532813" y="4677966"/>
            <a:ext cx="431800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5232B4-67C4-4FB3-ADD0-199250A395D1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/>
              <a:t>25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ПЛАНИРОВАНИЯ ДЕЯТЕЛЬНОСТИ ФЕДЕРАЛЬНОГО КАЗНАЧЕЙСТВА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48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26543"/>
          <a:stretch>
            <a:fillRect/>
          </a:stretch>
        </p:blipFill>
        <p:spPr bwMode="auto">
          <a:xfrm>
            <a:off x="468314" y="769187"/>
            <a:ext cx="8410575" cy="40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095A8C-CC3C-4679-AB71-D9DCE5E2587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0"/>
            <a:ext cx="7704855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ОУЕНКА РЕЗУЛЬТАТИВНОСТИ ДЕЯТЕЛЬНОСТИ ОРГАНОВ ФЕДЕРАЛЬНОГО КАЗНАЧЕЙСТВА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381027" y="1130233"/>
            <a:ext cx="8320677" cy="3369050"/>
            <a:chOff x="427786" y="1782542"/>
            <a:chExt cx="8320677" cy="4575253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27786" y="1782542"/>
              <a:ext cx="8320677" cy="4575253"/>
              <a:chOff x="467544" y="1749408"/>
              <a:chExt cx="8187458" cy="4575253"/>
            </a:xfrm>
          </p:grpSpPr>
          <p:sp>
            <p:nvSpPr>
              <p:cNvPr id="23" name="Стрелка вправо 22"/>
              <p:cNvSpPr/>
              <p:nvPr/>
            </p:nvSpPr>
            <p:spPr>
              <a:xfrm>
                <a:off x="5647552" y="4187766"/>
                <a:ext cx="1052444" cy="512557"/>
              </a:xfrm>
              <a:prstGeom prst="righ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5597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Доклад</a:t>
                </a:r>
                <a:r>
                  <a:rPr kumimoji="0" lang="ru-RU" altLang="ru-R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4" name="Стрелка вправо 23"/>
              <p:cNvSpPr/>
              <p:nvPr/>
            </p:nvSpPr>
            <p:spPr>
              <a:xfrm>
                <a:off x="2422550" y="2402284"/>
                <a:ext cx="1149728" cy="512556"/>
              </a:xfrm>
              <a:prstGeom prst="righ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5597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Информация</a:t>
                </a:r>
              </a:p>
            </p:txBody>
          </p:sp>
          <p:sp>
            <p:nvSpPr>
              <p:cNvPr id="25" name="Стрелка влево 24"/>
              <p:cNvSpPr/>
              <p:nvPr/>
            </p:nvSpPr>
            <p:spPr>
              <a:xfrm>
                <a:off x="2422550" y="3254818"/>
                <a:ext cx="1213345" cy="486686"/>
              </a:xfrm>
              <a:prstGeom prst="lef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F5597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Заключения</a:t>
                </a:r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467544" y="1752719"/>
                <a:ext cx="1955006" cy="3680060"/>
                <a:chOff x="738188" y="1752719"/>
                <a:chExt cx="1955006" cy="3680060"/>
              </a:xfrm>
            </p:grpSpPr>
            <p:sp>
              <p:nvSpPr>
                <p:cNvPr id="26" name="Скругленный прямоугольник 25"/>
                <p:cNvSpPr/>
                <p:nvPr/>
              </p:nvSpPr>
              <p:spPr>
                <a:xfrm rot="5400000">
                  <a:off x="-124339" y="2615246"/>
                  <a:ext cx="3680060" cy="1955006"/>
                </a:xfrm>
                <a:prstGeom prst="roundRect">
                  <a:avLst>
                    <a:gd name="adj" fmla="val 632"/>
                  </a:avLst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vert="vert27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890587" y="2241021"/>
                  <a:ext cx="1633538" cy="294760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77713" tIns="38856" rIns="77713" bIns="38856" anchor="ctr"/>
                <a:lstStyle>
                  <a:lvl1pPr defTabSz="1087438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defTabSz="1087438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defTabSz="1087438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defTabSz="1087438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defTabSz="1087438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defTabSz="108743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defTabSz="108743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defTabSz="108743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defTabSz="108743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marL="0" marR="0" lvl="0" indent="0" algn="ctr" defTabSz="108743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Организация </a:t>
                  </a:r>
                  <a:br>
                    <a:rPr kumimoji="0" lang="ru-RU" altLang="ru-RU" sz="12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kumimoji="0" lang="ru-RU" altLang="ru-RU" sz="12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осуществление ВФК и ВФА</a:t>
                  </a:r>
                </a:p>
              </p:txBody>
            </p:sp>
            <p:sp>
              <p:nvSpPr>
                <p:cNvPr id="2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890589" y="1943512"/>
                  <a:ext cx="1650206" cy="37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-RU" altLang="ru-RU" sz="12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ГАСФБ</a:t>
                  </a:r>
                  <a:endParaRPr lang="ru-RU" alt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Группа 37"/>
              <p:cNvGrpSpPr>
                <a:grpSpLocks/>
              </p:cNvGrpSpPr>
              <p:nvPr/>
            </p:nvGrpSpPr>
            <p:grpSpPr bwMode="auto">
              <a:xfrm>
                <a:off x="3572278" y="1749408"/>
                <a:ext cx="2075274" cy="3673598"/>
                <a:chOff x="4996673" y="1554561"/>
                <a:chExt cx="2605938" cy="3361545"/>
              </a:xfrm>
            </p:grpSpPr>
            <p:sp>
              <p:nvSpPr>
                <p:cNvPr id="30" name="Прямоугольник 29"/>
                <p:cNvSpPr/>
                <p:nvPr/>
              </p:nvSpPr>
              <p:spPr bwMode="auto">
                <a:xfrm>
                  <a:off x="4996673" y="1554561"/>
                  <a:ext cx="2605938" cy="33615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B9BD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lIns="77751" tIns="38876" rIns="77751" bIns="38876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5218860" y="1991739"/>
                  <a:ext cx="2179021" cy="62622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lIns="77713" tIns="38856" rIns="77713" bIns="38856" anchor="ctr"/>
                <a:lstStyle/>
                <a:p>
                  <a:pPr marL="0" marR="0" lvl="0" indent="0" algn="ctr" defTabSz="108743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Анализ информации и документов</a:t>
                  </a: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5218860" y="2751210"/>
                  <a:ext cx="2179021" cy="856587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lIns="77713" tIns="38856" rIns="77713" bIns="38856" anchor="ctr"/>
                <a:lstStyle/>
                <a:p>
                  <a:pPr marL="0" marR="0" lvl="0" indent="0" algn="ctr" defTabSz="108743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Подготовка </a:t>
                  </a: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рекомендаций 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совершенствованию деятельности по ВФК и ВФА</a:t>
                  </a: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5218860" y="3699097"/>
                  <a:ext cx="2179021" cy="115483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lIns="77713" tIns="38856" rIns="77713" bIns="38856" anchor="ctr"/>
                <a:lstStyle/>
                <a:p>
                  <a:pPr marL="0" marR="0" lvl="0" indent="0" algn="ctr" defTabSz="108743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Обобщение результатов анализа </a:t>
                  </a: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подготовка предложений по методическому обеспечению </a:t>
                  </a: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ВФК 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</a:t>
                  </a:r>
                  <a:r>
                    <a:rPr kumimoji="0" lang="ru-RU" sz="10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ВФА</a:t>
                  </a: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6699996" y="1752719"/>
                <a:ext cx="1955006" cy="3680060"/>
                <a:chOff x="6488908" y="1752718"/>
                <a:chExt cx="1955006" cy="3680060"/>
              </a:xfrm>
            </p:grpSpPr>
            <p:grpSp>
              <p:nvGrpSpPr>
                <p:cNvPr id="34" name="Группа 38"/>
                <p:cNvGrpSpPr>
                  <a:grpSpLocks/>
                </p:cNvGrpSpPr>
                <p:nvPr/>
              </p:nvGrpSpPr>
              <p:grpSpPr bwMode="auto">
                <a:xfrm>
                  <a:off x="6488908" y="1752718"/>
                  <a:ext cx="1955006" cy="3680060"/>
                  <a:chOff x="8166391" y="1553706"/>
                  <a:chExt cx="2606400" cy="3362400"/>
                </a:xfrm>
              </p:grpSpPr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8166391" y="1553706"/>
                    <a:ext cx="2606400" cy="33624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70AD47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70AD47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 bwMode="auto">
                  <a:xfrm>
                    <a:off x="8409253" y="1990995"/>
                    <a:ext cx="2177820" cy="269169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  <p:txBody>
                  <a:bodyPr lIns="77713" tIns="38856" rIns="77713" bIns="38856" anchor="ctr"/>
                  <a:lstStyle/>
                  <a:p>
                    <a:pPr marL="0" marR="0" lvl="0" indent="0" algn="ctr" defTabSz="108743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Методическое обеспечение </a:t>
                    </a:r>
                    <a:r>
                      <a:rPr kumimoji="0" lang="ru-RU" sz="1200" b="1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организации</a:t>
                    </a:r>
                    <a:br>
                      <a:rPr kumimoji="0" lang="ru-RU" sz="1200" b="1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kumimoji="0" lang="ru-RU" sz="1200" b="1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 </a:t>
                    </a:r>
                    <a:r>
                      <a: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осуществления ВФК и ВФА</a:t>
                    </a:r>
                  </a:p>
                </p:txBody>
              </p:sp>
            </p:grpSp>
            <p:sp>
              <p:nvSpPr>
                <p:cNvPr id="3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6598444" y="1890156"/>
                  <a:ext cx="1650206" cy="37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-RU" altLang="ru-RU" sz="12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Минфин России</a:t>
                  </a:r>
                  <a:endParaRPr lang="ru-RU" alt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Группа 19"/>
              <p:cNvGrpSpPr>
                <a:grpSpLocks/>
              </p:cNvGrpSpPr>
              <p:nvPr/>
            </p:nvGrpSpPr>
            <p:grpSpPr bwMode="auto">
              <a:xfrm>
                <a:off x="1451397" y="5423006"/>
                <a:ext cx="6232452" cy="232905"/>
                <a:chOff x="1935195" y="5321297"/>
                <a:chExt cx="8309936" cy="451286"/>
              </a:xfrm>
            </p:grpSpPr>
            <p:cxnSp>
              <p:nvCxnSpPr>
                <p:cNvPr id="40" name="Соединительная линия уступом 39"/>
                <p:cNvCxnSpPr>
                  <a:stCxn id="35" idx="2"/>
                  <a:endCxn id="26" idx="3"/>
                </p:cNvCxnSpPr>
                <p:nvPr/>
              </p:nvCxnSpPr>
              <p:spPr>
                <a:xfrm rot="5400000">
                  <a:off x="6077859" y="1185203"/>
                  <a:ext cx="24608" cy="8309936"/>
                </a:xfrm>
                <a:prstGeom prst="bentConnector3">
                  <a:avLst>
                    <a:gd name="adj1" fmla="val 1800000"/>
                  </a:avLst>
                </a:prstGeom>
                <a:noFill/>
                <a:ln w="19050" cap="flat" cmpd="sng" algn="ctr">
                  <a:solidFill>
                    <a:srgbClr val="ED7D31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41" name="Прямая со стрелкой 40"/>
                <p:cNvCxnSpPr>
                  <a:stCxn id="42" idx="0"/>
                  <a:endCxn id="30" idx="2"/>
                </p:cNvCxnSpPr>
                <p:nvPr/>
              </p:nvCxnSpPr>
              <p:spPr>
                <a:xfrm flipV="1">
                  <a:off x="6144418" y="5321297"/>
                  <a:ext cx="2135" cy="45128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ED7D31"/>
                  </a:solidFill>
                  <a:prstDash val="solid"/>
                  <a:miter lim="800000"/>
                  <a:tailEnd type="arrow"/>
                </a:ln>
                <a:effectLst/>
              </p:spPr>
            </p:cxnSp>
          </p:grpSp>
          <p:sp>
            <p:nvSpPr>
              <p:cNvPr id="42" name="Прямоугольник 20"/>
              <p:cNvSpPr>
                <a:spLocks noChangeArrowheads="1"/>
              </p:cNvSpPr>
              <p:nvPr/>
            </p:nvSpPr>
            <p:spPr bwMode="auto">
              <a:xfrm>
                <a:off x="1728787" y="5655911"/>
                <a:ext cx="5759054" cy="66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300" b="1" dirty="0" smtClean="0">
                    <a:solidFill>
                      <a:srgbClr val="2F5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Нормативные правовые акты по организации </a:t>
                </a:r>
                <a:br>
                  <a:rPr lang="ru-RU" altLang="ru-RU" sz="1300" b="1" dirty="0" smtClean="0">
                    <a:solidFill>
                      <a:srgbClr val="2F5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sz="1300" b="1" dirty="0" smtClean="0">
                    <a:solidFill>
                      <a:srgbClr val="2F5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осуществлению ВФК и ВФА</a:t>
                </a: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3583037" y="1795952"/>
              <a:ext cx="2120109" cy="376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Федеральное казначейство</a:t>
              </a: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187624" y="0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Федеральным казначейством анализа осуществления главными администраторами средств федерального бюджета внутреннего финансового контроля и внутреннего финансового аудита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4 ст. 157 БК РФ)</a:t>
            </a:r>
            <a:endParaRPr lang="ru-RU" altLang="ru-RU" b="1" cap="all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1704" y="4889584"/>
            <a:ext cx="44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/>
          </p:cNvSpPr>
          <p:nvPr/>
        </p:nvSpPr>
        <p:spPr bwMode="auto">
          <a:xfrm>
            <a:off x="431800" y="821791"/>
            <a:ext cx="8280400" cy="38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419622"/>
            <a:ext cx="4427834" cy="28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32095"/>
            <a:ext cx="8642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05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54" y="1131590"/>
            <a:ext cx="3498355" cy="14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" descr="F:\Фото 2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12410"/>
            <a:ext cx="1990739" cy="146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b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</a:p>
        </p:txBody>
      </p:sp>
      <p:sp>
        <p:nvSpPr>
          <p:cNvPr id="17414" name="Номер слайда 5"/>
          <p:cNvSpPr txBox="1">
            <a:spLocks noGrp="1"/>
          </p:cNvSpPr>
          <p:nvPr/>
        </p:nvSpPr>
        <p:spPr bwMode="auto">
          <a:xfrm>
            <a:off x="8712200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BC7528-50D8-4C36-9F3B-B360C6109E3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38687" y="1143696"/>
            <a:ext cx="5743773" cy="1362849"/>
          </a:xfrm>
          <a:prstGeom prst="roundRect">
            <a:avLst>
              <a:gd name="adj" fmla="val 20741"/>
            </a:avLst>
          </a:prstGeom>
          <a:noFill/>
          <a:ln w="25400" cmpd="sng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+mn-cs"/>
              </a:rPr>
              <a:t>о</a:t>
            </a: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+mn-cs"/>
              </a:rPr>
              <a:t>т 28 ноября 2013 г. </a:t>
            </a:r>
            <a:b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+mn-cs"/>
              </a:rPr>
            </a:b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+mn-cs"/>
              </a:rPr>
              <a:t>№ 1092</a:t>
            </a:r>
          </a:p>
        </p:txBody>
      </p:sp>
      <p:pic>
        <p:nvPicPr>
          <p:cNvPr id="1028" name="Picture 4" descr="E:\Картинки\Постановление Правительства Р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" y="768932"/>
            <a:ext cx="3202827" cy="23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327" y="288989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«О Порядке осуществления Федеральным казначейством полномочий по 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контролю</a:t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 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финансово-бюджетной 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сфере»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 txBox="1">
            <a:spLocks noGrp="1"/>
          </p:cNvSpPr>
          <p:nvPr/>
        </p:nvSpPr>
        <p:spPr bwMode="auto">
          <a:xfrm>
            <a:off x="870426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53BFBE-59F9-4768-A6FB-21F026A9091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7224" y="1805495"/>
            <a:ext cx="5970511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Контроль за деятельностью</a:t>
            </a:r>
            <a:b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региональных операторов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251520" y="800229"/>
            <a:ext cx="5976664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+mn-lt"/>
                <a:cs typeface="+mn-cs"/>
              </a:rPr>
              <a:t>Внутренний государственный финансовый контроль</a:t>
            </a:r>
            <a:endParaRPr lang="ru-RU" altLang="ru-RU" sz="2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b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463633" y="799396"/>
            <a:ext cx="2456531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+mn-lt"/>
                <a:cs typeface="+mn-cs"/>
              </a:rPr>
              <a:t>ч</a:t>
            </a:r>
            <a:r>
              <a:rPr lang="ru-RU" altLang="ru-RU" sz="2400" b="1" dirty="0" smtClean="0">
                <a:solidFill>
                  <a:srgbClr val="FFFF00"/>
                </a:solidFill>
                <a:latin typeface="+mn-lt"/>
                <a:cs typeface="+mn-cs"/>
              </a:rPr>
              <a:t>. 3 ст. 269.2</a:t>
            </a:r>
            <a:br>
              <a:rPr lang="ru-RU" altLang="ru-RU" sz="2400" b="1" dirty="0" smtClean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altLang="ru-RU" sz="2400" b="1" dirty="0" smtClean="0">
                <a:solidFill>
                  <a:srgbClr val="FFFF00"/>
                </a:solidFill>
                <a:latin typeface="+mn-lt"/>
                <a:cs typeface="+mn-cs"/>
              </a:rPr>
              <a:t>БК РФ</a:t>
            </a:r>
            <a:endParaRPr lang="ru-RU" altLang="ru-RU" sz="2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454106" y="1813655"/>
            <a:ext cx="2456533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с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т. 186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ЖК РФК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59532" y="3851217"/>
            <a:ext cx="5978203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Контроль средств Фонда содействия реформированию ЖКХ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463633" y="3851216"/>
            <a:ext cx="2456531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185-ФЗ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«О ФСРЖКХ»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59532" y="2832373"/>
            <a:ext cx="5974357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Контроль в сфере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контрактных отношений</a:t>
            </a:r>
            <a:endParaRPr lang="ru-RU" alt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463633" y="2843029"/>
            <a:ext cx="2456531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60000"/>
              <a:lumOff val="4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с</a:t>
            </a: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т. 99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44-ФЗ</a:t>
            </a:r>
            <a:endParaRPr lang="ru-RU" alt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0"/>
            <a:ext cx="7920880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ТРЕБОВАНИЯ К ОРГАНИЗАЦИИ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456" y="821956"/>
            <a:ext cx="891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ПРИКАЗ ФК ОТ 1 МАРТА 2017 Г. № 39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СТАНДАРТ «ОБЩИЕ ТРЕБОВАНИЯ К ВНУТРЕННЕЙ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ОРГАНИЗАЦИИ КОНТРОЛЬНОГО МЕРОПРИЯТИЯ» </a:t>
            </a:r>
            <a:endParaRPr lang="ru-RU" sz="2400" dirty="0"/>
          </a:p>
        </p:txBody>
      </p:sp>
      <p:pic>
        <p:nvPicPr>
          <p:cNvPr id="4098" name="Picture 2" descr="E:\Картинки\Стандарт  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70" y="2165603"/>
            <a:ext cx="4549644" cy="25126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0"/>
            <a:ext cx="7920880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НОВАЦИИ ПРИ ОСУЩЕСТВЛЕНИИ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6732" y="915566"/>
            <a:ext cx="7993262" cy="594062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ОТЧЕТ О РЕЗУЛЬТАТАХ КОНТРОЛЬНОГО МЕРОПРИЯТИЯ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ru-RU" altLang="ru-RU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6732" y="1635646"/>
            <a:ext cx="8016081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СПРАВКА О ЗАВЕРШЕНИИ КОНТРОЛЬНЫХ ДЕЙСТВИЙ –</a:t>
            </a:r>
            <a:b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В ДЕНЬ ПРЕДСТАВЛЕНИЯ АКТА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9041" y="2715766"/>
            <a:ext cx="8023771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РЕЗУЛЬТАТЫ КОНТРОЛЬНОГО МЕРОПРИЯТИЯ – В ОТЧЕТЕ О РЕЗУЛЬТАТАХ КОНТРОЛЬНОГО МЕРОПРИЯТИЯ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28091" y="3793771"/>
            <a:ext cx="8023772" cy="943511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УЧАСТИЕ НЕ МЕНЕЕ ДВУХ СОТРУДНИКОВ</a:t>
            </a:r>
            <a:b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В ВЫЕЗДНЫХ ПРОВЕРКАХ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807183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ПРИЛОЖЕНИЯ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8245" y="1352196"/>
            <a:ext cx="82304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1. ПРОГРАММА  КОНТРОЛЬНОГО МЕРОПРИЯТИЯ;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2. ИЗМЕНЕНИЯ В ПРОГРАММУ КОНТРОЛЬНОГО МЕРОПРИЯТИЯ;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3. РАБОЧИЙ ПЛАН ПРОВЕДЕНИЯ КОНТРОЛЬНОГО МЕРОПРИЯТИЯ;</a:t>
            </a:r>
            <a:endParaRPr lang="ru-RU" sz="2100" dirty="0" smtClean="0">
              <a:solidFill>
                <a:srgbClr val="0070C0"/>
              </a:solidFill>
            </a:endParaRPr>
          </a:p>
          <a:p>
            <a:pPr marL="266700" indent="-266700"/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4. АКТ О ВОСПРЕПЯТСТВОВАНИИ ДОСТУПУ ПРОВЕРОЧНОЙ (РЕВИЗИОННОЙ) ГРУППЫ В ПОМЕЩЕНИЯ И НА ТЕРРИТОРИИ, КОТОРЫЕ ЗАНИМАЮТ ОБЪЕКТЫ КОНТРОЛЯ;</a:t>
            </a:r>
          </a:p>
          <a:p>
            <a:pPr marL="266700" indent="-266700"/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5. ПЕРЕЧЕНЬ ЗАКОНОДАТЕЛЬНЫХ И ИНЫХ НПА, СОБЛЮДЕНИЕ КОТОРЫХ ИЗУЧЕНО ПРИ ПРОВЕДЕНИИ КОНТРОЛЬНОГО МЕРОПРИЯТИЯ;</a:t>
            </a:r>
          </a:p>
          <a:p>
            <a:pPr marL="266700" indent="-266700"/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6. ОТЧЕТ О РЕЗУЛЬТАТАХ КОНТРОЛЬНОГО МЕРОПРИЯТИЯ;</a:t>
            </a:r>
          </a:p>
          <a:p>
            <a:pPr marL="266700" indent="-266700"/>
            <a:r>
              <a:rPr lang="ru-RU" sz="21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7. ЗАКЛЮЧЕНИЕ НА ВОЗРАЖЕНИЯ ОБЪЕКТА КОНТРОЛЯ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0"/>
            <a:ext cx="7920880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ТРЕБОВАНИЯ К ОРГАНИЗАЦИИ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0"/>
            <a:ext cx="7920880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ТРЕБОВАНИЯ К ОРГАНИЗАЦИИ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456" y="821956"/>
            <a:ext cx="8910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ПРИКАЗ ФК ОТ 29 ИЮЛЯ 2016 Г. № 12Н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«ОБ УТВЕРЖДЕНИИ ФОРМ И ТРЕБОВАНИЙ К СОДЕРЖАНИЮ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ДОКУМЕНТОВ, СОСТАВЛЯЕМЫХ ДОЛЖНОСТНЫМИ ЛИЦАМИ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ФК ПРИ РЕАЛИЗАЦИИ ПОЛНОМОЧИЙ ПО КОНТРОЛЮ В ФИНАНСОВО-БЮДЖЕТНОЙ СФЕРЕ» </a:t>
            </a:r>
            <a:endParaRPr lang="ru-RU" sz="2400" dirty="0"/>
          </a:p>
        </p:txBody>
      </p:sp>
      <p:pic>
        <p:nvPicPr>
          <p:cNvPr id="5123" name="Picture 3" descr="E:\Картинки\Приказ 12н о форм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53" y="2760948"/>
            <a:ext cx="3598478" cy="19873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8532813" y="4678247"/>
            <a:ext cx="431800" cy="3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213A8-C1A8-42EA-8CEC-2760D5703B86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99593" y="0"/>
            <a:ext cx="7282383" cy="7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КОНТРОЛЬНЫХ МЕРОПРИЯТИЙ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ФИНАНСОВО-БЮДЖЕТНОЙ СФЕРЕ</a:t>
            </a:r>
            <a:endParaRPr alt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E:\Картинки\Постановление Правительства Р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42922"/>
            <a:ext cx="2483768" cy="18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7" y="2247191"/>
            <a:ext cx="1005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. 24</a:t>
            </a:r>
            <a:endParaRPr lang="ru-RU" sz="3200" dirty="0"/>
          </a:p>
        </p:txBody>
      </p:sp>
      <p:pic>
        <p:nvPicPr>
          <p:cNvPr id="2050" name="Picture 2" descr="E:\Картинки\Методика отбора К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" t="2398" r="856" b="6792"/>
          <a:stretch/>
        </p:blipFill>
        <p:spPr bwMode="auto">
          <a:xfrm>
            <a:off x="5215441" y="842358"/>
            <a:ext cx="3749173" cy="18558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2797173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Методика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отбора контрольных мероприятий при формировании планов контрольных мероприятий ФК и ТОФК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 финансово-бюджетной сфере</a:t>
            </a:r>
            <a:endParaRPr lang="ru-RU" sz="2800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051720" y="1034052"/>
            <a:ext cx="3312368" cy="1200366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Приказ ФК от 30.12.2016 № 532</a:t>
            </a:r>
            <a:endParaRPr lang="ru-RU" sz="2200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18692</TotalTime>
  <Words>1203</Words>
  <Application>Microsoft Office PowerPoint</Application>
  <PresentationFormat>Экран (16:9)</PresentationFormat>
  <Paragraphs>257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bc_user</dc:creator>
  <cp:lastModifiedBy>Солодов Алексей Викторович</cp:lastModifiedBy>
  <cp:revision>1338</cp:revision>
  <cp:lastPrinted>2017-05-23T09:32:25Z</cp:lastPrinted>
  <dcterms:created xsi:type="dcterms:W3CDTF">2014-10-03T18:46:21Z</dcterms:created>
  <dcterms:modified xsi:type="dcterms:W3CDTF">2017-06-20T14:33:51Z</dcterms:modified>
</cp:coreProperties>
</file>