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  <p:sldMasterId id="2147483699" r:id="rId3"/>
  </p:sldMasterIdLst>
  <p:notesMasterIdLst>
    <p:notesMasterId r:id="rId16"/>
  </p:notesMasterIdLst>
  <p:handoutMasterIdLst>
    <p:handoutMasterId r:id="rId17"/>
  </p:handoutMasterIdLst>
  <p:sldIdLst>
    <p:sldId id="319" r:id="rId4"/>
    <p:sldId id="320" r:id="rId5"/>
    <p:sldId id="330" r:id="rId6"/>
    <p:sldId id="348" r:id="rId7"/>
    <p:sldId id="356" r:id="rId8"/>
    <p:sldId id="349" r:id="rId9"/>
    <p:sldId id="350" r:id="rId10"/>
    <p:sldId id="327" r:id="rId11"/>
    <p:sldId id="357" r:id="rId12"/>
    <p:sldId id="353" r:id="rId13"/>
    <p:sldId id="352" r:id="rId14"/>
    <p:sldId id="318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CD0F4"/>
    <a:srgbClr val="BBE0E3"/>
    <a:srgbClr val="52B1C4"/>
    <a:srgbClr val="CFF8FD"/>
    <a:srgbClr val="4F81BD"/>
    <a:srgbClr val="DEF7F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284" autoAdjust="0"/>
  </p:normalViewPr>
  <p:slideViewPr>
    <p:cSldViewPr>
      <p:cViewPr varScale="1">
        <p:scale>
          <a:sx n="115" d="100"/>
          <a:sy n="11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FF1F6-6A34-4586-AC3A-C611D408814A}" type="datetimeFigureOut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3B1911-46B9-4F6B-B7A7-5BC33BF2B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5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7B5A0-289B-4943-A98E-47833454BF15}" type="datetimeFigureOut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A13B10-FCCF-46E1-BC20-6965E0800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4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134938"/>
            <a:ext cx="2070100" cy="5553075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134938"/>
            <a:ext cx="6062662" cy="555307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A4A7-60C2-4DF6-8A2E-664934E24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B873-6F96-4093-98BD-AFB1EC4D6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00CB-C7F6-4A4D-93BC-CF895D0C3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FDD0A-6808-451C-BC14-E053945F4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7E31-942C-46F8-A502-89AC9EE4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BD2E-ECBC-42E0-9F84-21878FAA5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54B6-3B1F-4704-A102-C4C140CDD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ABD6-19D5-4305-9DE7-D62295470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EAC9-1EFC-43DA-8B83-1D927F2E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F22E-12D9-4073-8D88-07737152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134938"/>
            <a:ext cx="2070100" cy="5553075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134938"/>
            <a:ext cx="6062662" cy="555307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C6B9-E496-49DE-8D64-081A02D30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1116-43F3-4CE6-8949-B088AC567784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B381-6128-457F-ACB9-3CFDC4D93ACE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F3E4-D123-485A-846F-AB689782019D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542E-E7D5-4F8A-96B6-1C6C504A22D3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9E59-F715-4A94-91B4-374ADBB68136}" type="datetime1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54CB-B801-47FE-8C75-53FBFB19823F}" type="datetime1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1858-ADC0-4A00-8FD8-2C2C6E2EE1FF}" type="datetime1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B12-809F-4D67-89B0-860EE612C4F7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FBFD-D2DE-4E71-9ABC-C98D6BAE3E71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DBB8-EE1D-4F0D-A232-0F29A405C4F7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9D3-C99A-469A-B622-AFD4C680D09E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28775"/>
            <a:ext cx="8185150" cy="405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134938"/>
            <a:ext cx="6235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400">
          <a:solidFill>
            <a:schemeClr val="tx1"/>
          </a:solidFill>
          <a:latin typeface="+mn-lt"/>
          <a:cs typeface="+mn-cs"/>
        </a:defRPr>
      </a:lvl2pPr>
      <a:lvl3pPr marL="808038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3pPr>
      <a:lvl4pPr marL="1062038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4pPr>
      <a:lvl5pPr marL="1347788" indent="-28416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5pPr>
      <a:lvl6pPr marL="18049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6pPr>
      <a:lvl7pPr marL="22621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7pPr>
      <a:lvl8pPr marL="27193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8pPr>
      <a:lvl9pPr marL="31765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28775"/>
            <a:ext cx="8185150" cy="405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3875" y="6330950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2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E9106-B5B4-4921-9BEA-06DA55215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134938"/>
            <a:ext cx="6235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push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400">
          <a:solidFill>
            <a:schemeClr val="tx1"/>
          </a:solidFill>
          <a:latin typeface="+mn-lt"/>
          <a:cs typeface="+mn-cs"/>
        </a:defRPr>
      </a:lvl2pPr>
      <a:lvl3pPr marL="808038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3pPr>
      <a:lvl4pPr marL="1062038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4pPr>
      <a:lvl5pPr marL="1347788" indent="-28416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5pPr>
      <a:lvl6pPr marL="18049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6pPr>
      <a:lvl7pPr marL="22621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7pPr>
      <a:lvl8pPr marL="27193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8pPr>
      <a:lvl9pPr marL="31765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3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E676BB-8A3C-4063-AC73-5D0E032A6EF0}" type="datetime1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28688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1115616" y="44623"/>
                  <a:ext cx="7200800" cy="8617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400" b="1" kern="1600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</a:t>
                  </a: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</a:t>
                  </a:r>
                  <a:r>
                    <a:rPr lang="ru-RU" sz="24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Новосибирской области</a:t>
                  </a:r>
                  <a:endParaRPr lang="ru-RU" sz="24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950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user\Desktop\43.3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" y="960071"/>
            <a:ext cx="9138010" cy="61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928688"/>
            <a:ext cx="9144000" cy="613869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800" b="1" dirty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8044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b="1" dirty="0" smtClean="0">
                <a:solidFill>
                  <a:srgbClr val="214ABD"/>
                </a:solidFill>
              </a:rPr>
              <a:t>Текущие вопросы представления участниками бюджетного процесса бюджетной (бухгалтерской) отчетности в подсистеме «Учет и отчетность» государственной интегрированной информационной </a:t>
            </a:r>
            <a:r>
              <a:rPr lang="ru-RU" altLang="ru-RU" sz="3200" b="1" dirty="0">
                <a:solidFill>
                  <a:srgbClr val="214ABD"/>
                </a:solidFill>
              </a:rPr>
              <a:t>системы управления общественными финансами «Электронный бюджет</a:t>
            </a:r>
            <a:r>
              <a:rPr lang="ru-RU" altLang="ru-RU" sz="3200" b="1" dirty="0" smtClean="0">
                <a:solidFill>
                  <a:srgbClr val="214ABD"/>
                </a:solidFill>
              </a:rPr>
              <a:t>»</a:t>
            </a:r>
          </a:p>
          <a:p>
            <a:pPr algn="r">
              <a:buFont typeface="Arial" charset="0"/>
              <a:buNone/>
            </a:pPr>
            <a:endParaRPr lang="ru-RU" altLang="ru-RU" sz="2000" b="1" dirty="0" smtClean="0">
              <a:solidFill>
                <a:srgbClr val="7030A0"/>
              </a:solidFill>
            </a:endParaRPr>
          </a:p>
          <a:p>
            <a:pPr algn="r">
              <a:buFont typeface="Arial" charset="0"/>
              <a:buNone/>
            </a:pP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Н.А. </a:t>
            </a:r>
            <a:r>
              <a:rPr lang="ru-RU" alt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Резникова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r">
              <a:buFont typeface="Arial" charset="0"/>
              <a:buNone/>
            </a:pP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начальник отдела финансового обеспечения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Результаты анкетирования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96752"/>
            <a:ext cx="7272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1. </a:t>
            </a:r>
            <a:r>
              <a:rPr lang="ru-RU" sz="1200" b="1" dirty="0" smtClean="0"/>
              <a:t>Оцените </a:t>
            </a:r>
            <a:r>
              <a:rPr lang="ru-RU" sz="1200" b="1" dirty="0"/>
              <a:t>(по пятибалльной системе от 1 до 5) помощь сотрудников УФК </a:t>
            </a:r>
            <a:endParaRPr lang="en-US" sz="1200" b="1" dirty="0" smtClean="0"/>
          </a:p>
          <a:p>
            <a:r>
              <a:rPr lang="ru-RU" sz="1200" b="1" dirty="0" smtClean="0"/>
              <a:t>при </a:t>
            </a:r>
            <a:r>
              <a:rPr lang="ru-RU" sz="1200" b="1" dirty="0"/>
              <a:t>представлении отчетности в подсистеме «Учет и отчетность» ГИИС «Электронный бюджет»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2360" y="1196752"/>
            <a:ext cx="6480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4,23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916832"/>
            <a:ext cx="7272808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2. </a:t>
            </a:r>
            <a:r>
              <a:rPr lang="ru-RU" sz="1200" b="1" dirty="0" smtClean="0"/>
              <a:t>С </a:t>
            </a:r>
            <a:r>
              <a:rPr lang="ru-RU" sz="1200" b="1" dirty="0"/>
              <a:t>какими сложностями Вам пришлось столкнуться при работе в подсистеме «Учет и отчетность» ГИИС «Электронный бюджет» (актуальные на сегодняшний момент</a:t>
            </a:r>
            <a:r>
              <a:rPr lang="ru-RU" sz="1200" b="1" dirty="0" smtClean="0"/>
              <a:t>)?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2420888"/>
            <a:ext cx="7272808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медленная </a:t>
            </a:r>
            <a:r>
              <a:rPr lang="ru-RU" sz="1200" dirty="0"/>
              <a:t>работа, </a:t>
            </a:r>
            <a:r>
              <a:rPr lang="ru-RU" sz="1200" dirty="0" err="1"/>
              <a:t>подвисание</a:t>
            </a:r>
            <a:r>
              <a:rPr lang="ru-RU" sz="1200" dirty="0"/>
              <a:t> программы;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некорректная </a:t>
            </a:r>
            <a:r>
              <a:rPr lang="ru-RU" sz="1200" dirty="0"/>
              <a:t>загрузка отчетных форм, сложности при загрузке </a:t>
            </a:r>
            <a:r>
              <a:rPr lang="en-US" sz="1200" dirty="0"/>
              <a:t>txt</a:t>
            </a:r>
            <a:r>
              <a:rPr lang="ru-RU" sz="1200" dirty="0"/>
              <a:t>.файлов;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некорректные </a:t>
            </a:r>
            <a:r>
              <a:rPr lang="ru-RU" sz="1200" dirty="0"/>
              <a:t>контрольные соотношения;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ошибки </a:t>
            </a:r>
            <a:r>
              <a:rPr lang="ru-RU" sz="1200" dirty="0"/>
              <a:t>при подписании отчетных форм;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неудобная </a:t>
            </a:r>
            <a:r>
              <a:rPr lang="ru-RU" sz="1200" dirty="0"/>
              <a:t>система входа в программу, возникновение ошибок при</a:t>
            </a:r>
            <a:r>
              <a:rPr lang="ru-RU" sz="1200" u="sng" dirty="0"/>
              <a:t> </a:t>
            </a:r>
            <a:r>
              <a:rPr lang="ru-RU" sz="1200" dirty="0"/>
              <a:t>входе в программу;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часто </a:t>
            </a:r>
            <a:r>
              <a:rPr lang="ru-RU" sz="1200" dirty="0"/>
              <a:t>сервер недоступен;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не </a:t>
            </a:r>
            <a:r>
              <a:rPr lang="ru-RU" sz="1200" dirty="0"/>
              <a:t>заполнялись поля ИНН, ОКПО, ОКТМО, наименование контрагента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084037"/>
            <a:ext cx="72728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3</a:t>
            </a:r>
            <a:r>
              <a:rPr lang="en-US" sz="1200" b="1" dirty="0" smtClean="0"/>
              <a:t>. </a:t>
            </a:r>
            <a:r>
              <a:rPr lang="ru-RU" sz="1200" b="1" dirty="0"/>
              <a:t>Ваши предложения по улучшению работы в подсистеме «Учет и отчетность» ГИИС «Электронный бюджет»?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297" y="4617710"/>
            <a:ext cx="726902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ускорить </a:t>
            </a:r>
            <a:r>
              <a:rPr lang="ru-RU" sz="1200" dirty="0"/>
              <a:t>решение  технических </a:t>
            </a:r>
            <a:r>
              <a:rPr lang="ru-RU" sz="1200" dirty="0" smtClean="0"/>
              <a:t>проблем;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упростить </a:t>
            </a:r>
            <a:r>
              <a:rPr lang="ru-RU" sz="1200" dirty="0"/>
              <a:t>систему загрузки </a:t>
            </a:r>
            <a:r>
              <a:rPr lang="ru-RU" sz="1200" dirty="0" smtClean="0"/>
              <a:t>файлов;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увеличить </a:t>
            </a:r>
            <a:r>
              <a:rPr lang="ru-RU" sz="1200" dirty="0"/>
              <a:t>скорость загрузки страниц </a:t>
            </a:r>
            <a:r>
              <a:rPr lang="ru-RU" sz="1200" dirty="0" smtClean="0"/>
              <a:t>сервиса;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упростить </a:t>
            </a:r>
            <a:r>
              <a:rPr lang="ru-RU" sz="1200" dirty="0"/>
              <a:t>порядок подписания </a:t>
            </a:r>
            <a:r>
              <a:rPr lang="ru-RU" sz="1200" dirty="0" smtClean="0"/>
              <a:t>форм;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отработать </a:t>
            </a:r>
            <a:r>
              <a:rPr lang="ru-RU" sz="1200" dirty="0"/>
              <a:t>контрольные </a:t>
            </a:r>
            <a:r>
              <a:rPr lang="ru-RU" sz="1200" dirty="0" smtClean="0"/>
              <a:t>соотношения;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информировать </a:t>
            </a:r>
            <a:r>
              <a:rPr lang="ru-RU" sz="1200" dirty="0"/>
              <a:t>об обновлениях системы, </a:t>
            </a:r>
            <a:r>
              <a:rPr lang="ru-RU" sz="1200" dirty="0" smtClean="0"/>
              <a:t>об </a:t>
            </a:r>
            <a:r>
              <a:rPr lang="ru-RU" sz="1200" dirty="0"/>
              <a:t>изменении технических требований для работы с </a:t>
            </a:r>
            <a:r>
              <a:rPr lang="ru-RU" sz="1200" dirty="0" smtClean="0"/>
              <a:t>системой;</a:t>
            </a:r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разработка </a:t>
            </a:r>
            <a:r>
              <a:rPr lang="ru-RU" sz="1200" dirty="0"/>
              <a:t>единой бухгалтерской программы с автоматическим созданием отчетов + пояснительная записка в расширенном </a:t>
            </a:r>
            <a:r>
              <a:rPr lang="ru-RU" sz="1200" dirty="0" smtClean="0"/>
              <a:t>виде;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результаты </a:t>
            </a:r>
            <a:r>
              <a:rPr lang="ru-RU" sz="1200" dirty="0"/>
              <a:t>мониторинга размещать в «личном кабинете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22" name="Рисунок 21" descr="E:\otsenk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5914" r="19899" b="3583"/>
          <a:stretch/>
        </p:blipFill>
        <p:spPr bwMode="auto">
          <a:xfrm>
            <a:off x="7497327" y="4509320"/>
            <a:ext cx="1611177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22203" y="6488023"/>
            <a:ext cx="442409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Результаты анкетирования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827981"/>
            <a:ext cx="7416824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4</a:t>
            </a:r>
            <a:r>
              <a:rPr lang="en-US" sz="1200" b="1" dirty="0" smtClean="0"/>
              <a:t>. </a:t>
            </a:r>
            <a:r>
              <a:rPr lang="ru-RU" sz="1200" b="1" dirty="0"/>
              <a:t>Ваши предложения и пожелания для улучшения взаимодействия с сотрудниками УФК: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2188021"/>
            <a:ext cx="7416824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/>
              <a:t>все устраивает;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спасибо </a:t>
            </a:r>
            <a:r>
              <a:rPr lang="ru-RU" sz="1200" dirty="0"/>
              <a:t>за вежливое и корректное отношение, за помощь при работе в </a:t>
            </a:r>
            <a:r>
              <a:rPr lang="ru-RU" sz="1200" dirty="0" smtClean="0"/>
              <a:t>подсистеме;</a:t>
            </a:r>
            <a:endParaRPr lang="ru-RU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/>
              <a:t>сложно дозвониться до куратора;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связь </a:t>
            </a:r>
            <a:r>
              <a:rPr lang="ru-RU" sz="1200" dirty="0"/>
              <a:t>в режиме </a:t>
            </a:r>
            <a:r>
              <a:rPr lang="ru-RU" sz="1200" dirty="0" smtClean="0"/>
              <a:t>онлайн;</a:t>
            </a:r>
            <a:endParaRPr lang="ru-RU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обязательное </a:t>
            </a:r>
            <a:r>
              <a:rPr lang="ru-RU" sz="1200" dirty="0"/>
              <a:t>обучение по графику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3340149"/>
            <a:ext cx="741682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5</a:t>
            </a:r>
            <a:r>
              <a:rPr lang="en-US" sz="1200" b="1" dirty="0" smtClean="0"/>
              <a:t>. </a:t>
            </a:r>
            <a:r>
              <a:rPr lang="ru-RU" sz="1200" b="1" dirty="0"/>
              <a:t>Какие методологические вопросы по составлению к представлению бухгалтерской отчетности Вам хотелось бы обсудить на следующем совещании (укажите при желании формы отчетности и проблемы при составлении)?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1640" y="4060229"/>
            <a:ext cx="7416824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/>
              <a:t>п</a:t>
            </a:r>
            <a:r>
              <a:rPr lang="ru-RU" sz="1200" dirty="0" smtClean="0"/>
              <a:t>ояснительная записка, </a:t>
            </a:r>
            <a:r>
              <a:rPr lang="ru-RU" sz="1200" dirty="0"/>
              <a:t>разделы и загрузка в </a:t>
            </a:r>
            <a:r>
              <a:rPr lang="ru-RU" sz="1200" dirty="0" smtClean="0"/>
              <a:t>ЭБ;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заполнение ф.0503738;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ф.0503769 </a:t>
            </a:r>
            <a:r>
              <a:rPr lang="ru-RU" sz="1200" dirty="0"/>
              <a:t>по кредиторской задолженности по </a:t>
            </a:r>
            <a:r>
              <a:rPr lang="ru-RU" sz="1200" dirty="0" err="1" smtClean="0"/>
              <a:t>гос.заданию</a:t>
            </a:r>
            <a:r>
              <a:rPr lang="ru-RU" sz="1200" dirty="0" smtClean="0"/>
              <a:t>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заполнение ф.0503128 </a:t>
            </a:r>
            <a:r>
              <a:rPr lang="ru-RU" sz="1200" dirty="0"/>
              <a:t>и ее увязка с </a:t>
            </a:r>
            <a:r>
              <a:rPr lang="ru-RU" sz="1200" dirty="0" smtClean="0"/>
              <a:t>ф.0503129 ТОФК;</a:t>
            </a:r>
            <a:endParaRPr lang="en-US" sz="1200" dirty="0" smtClean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/>
              <a:t>ф. 050319</a:t>
            </a:r>
            <a:r>
              <a:rPr lang="en-US" sz="1200" dirty="0"/>
              <a:t>3</a:t>
            </a:r>
            <a:r>
              <a:rPr lang="ru-RU" sz="1200" dirty="0"/>
              <a:t>, дебиторская задолженность по субсидиям</a:t>
            </a:r>
            <a:r>
              <a:rPr lang="ru-RU" sz="1200" dirty="0" smtClean="0"/>
              <a:t>;</a:t>
            </a:r>
            <a:endParaRPr lang="ru-RU" sz="1200" dirty="0"/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/>
              <a:t>методика исправления ошибок в отчетных формах;</a:t>
            </a:r>
          </a:p>
          <a:p>
            <a:pPr marL="171450" indent="-171450">
              <a:buFont typeface="Trebuchet MS" panose="020B0603020202020204" pitchFamily="34" charset="0"/>
              <a:buChar char="▫"/>
            </a:pPr>
            <a:r>
              <a:rPr lang="ru-RU" sz="1200" dirty="0" smtClean="0"/>
              <a:t>учет </a:t>
            </a:r>
            <a:r>
              <a:rPr lang="ru-RU" sz="1200" dirty="0"/>
              <a:t>денежных обязательств (зарплата, командировки, пособия), основания постановки на </a:t>
            </a:r>
            <a:r>
              <a:rPr lang="ru-RU" sz="1200" dirty="0" smtClean="0"/>
              <a:t>учет.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11"/>
          <a:stretch/>
        </p:blipFill>
        <p:spPr>
          <a:xfrm flipH="1">
            <a:off x="-346415" y="4653352"/>
            <a:ext cx="1822071" cy="1944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22203" y="6488023"/>
            <a:ext cx="442409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C:\Users\user\Desktop\43.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" y="960071"/>
            <a:ext cx="9138010" cy="61073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-36512" y="908720"/>
            <a:ext cx="9252000" cy="622800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800" b="1" dirty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6842" y="3224660"/>
            <a:ext cx="6813550" cy="9244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СПАСИБО ЗА ВНИМАНИЕ </a:t>
            </a:r>
            <a:r>
              <a:rPr lang="en-US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!</a:t>
            </a:r>
            <a:endParaRPr lang="ru-RU" sz="32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9144000" cy="928688"/>
            <a:chOff x="0" y="0"/>
            <a:chExt cx="9144000" cy="928688"/>
          </a:xfrm>
        </p:grpSpPr>
        <p:grpSp>
          <p:nvGrpSpPr>
            <p:cNvPr id="29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3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33" name="Прямоугольник 3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1115616" y="44623"/>
                  <a:ext cx="7200800" cy="8617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400" b="1" kern="1600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</a:t>
                  </a: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ru-RU" sz="24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</a:t>
                  </a:r>
                  <a:r>
                    <a:rPr lang="ru-RU" sz="24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Новосибирской области</a:t>
                  </a:r>
                  <a:endParaRPr lang="ru-RU" sz="24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32" name="Рисунок 12" descr="539px-Roskazna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950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4613" y="837640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Охват субъектов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55576" y="1772816"/>
            <a:ext cx="2016224" cy="19442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48974" y="228325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</a:t>
            </a:r>
          </a:p>
          <a:p>
            <a:pPr algn="ctr"/>
            <a:r>
              <a:rPr lang="ru-RU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субъекта отчетности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1053" y="2492896"/>
            <a:ext cx="2016224" cy="19442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94451" y="300333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372</a:t>
            </a:r>
          </a:p>
          <a:p>
            <a:pPr algn="ctr"/>
            <a:r>
              <a:rPr lang="ru-RU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комплекта отчетности</a:t>
            </a:r>
            <a:endParaRPr lang="ru-RU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4" idx="3"/>
          </p:cNvCxnSpPr>
          <p:nvPr/>
        </p:nvCxnSpPr>
        <p:spPr>
          <a:xfrm flipH="1">
            <a:off x="4136957" y="4152388"/>
            <a:ext cx="1159365" cy="71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29245" y="4152388"/>
            <a:ext cx="1371147" cy="71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9165" y="4437112"/>
            <a:ext cx="0" cy="430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627784" y="4941168"/>
            <a:ext cx="187220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158 комплектов, </a:t>
            </a:r>
            <a:r>
              <a:rPr lang="ru-RU" sz="1200" dirty="0" smtClean="0"/>
              <a:t>по</a:t>
            </a:r>
            <a:r>
              <a:rPr lang="ru-RU" sz="1400" dirty="0" smtClean="0"/>
              <a:t> И</a:t>
            </a:r>
            <a:r>
              <a:rPr lang="ru-RU" sz="1200" dirty="0" smtClean="0"/>
              <a:t>нструкции, утвержденной приказом Минфина 33н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2041" y="4941168"/>
            <a:ext cx="203461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176 комплектов, </a:t>
            </a:r>
          </a:p>
          <a:p>
            <a:pPr algn="ctr"/>
            <a:r>
              <a:rPr lang="ru-RU" sz="1200" dirty="0" smtClean="0"/>
              <a:t>по</a:t>
            </a:r>
            <a:r>
              <a:rPr lang="ru-RU" sz="1400" dirty="0" smtClean="0"/>
              <a:t> </a:t>
            </a:r>
            <a:r>
              <a:rPr lang="ru-RU" sz="1200" dirty="0" smtClean="0"/>
              <a:t>Инструкции, утвержденной приказом Минфина 191н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36296" y="4941168"/>
            <a:ext cx="1819686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38 комплектов, </a:t>
            </a:r>
            <a:r>
              <a:rPr lang="ru-RU" sz="1200" dirty="0" smtClean="0"/>
              <a:t>консолидированная отчетность</a:t>
            </a:r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88599">
            <a:off x="3031055" y="2849959"/>
            <a:ext cx="1825359" cy="713259"/>
          </a:xfrm>
          <a:prstGeom prst="stripedRightArrow">
            <a:avLst/>
          </a:prstGeom>
          <a:pattFill prst="solidDmn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E:\hilf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352"/>
            <a:ext cx="2808000" cy="280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099978" rev="0"/>
            </a:camera>
            <a:lightRig rig="threePt" dir="t"/>
          </a:scene3d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4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7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8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33674"/>
              </p:ext>
            </p:extLst>
          </p:nvPr>
        </p:nvGraphicFramePr>
        <p:xfrm>
          <a:off x="179513" y="1340768"/>
          <a:ext cx="8784975" cy="5341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1"/>
                <a:gridCol w="4248472"/>
                <a:gridCol w="3888432"/>
              </a:tblGrid>
              <a:tr h="536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Причины несвоевременного представления отчетности в ГИИС "Электронный бюджет"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Предложения </a:t>
                      </a:r>
                      <a:r>
                        <a:rPr lang="ru-RU" sz="1600" u="none" strike="noStrike" dirty="0">
                          <a:effectLst/>
                        </a:rPr>
                        <a:t>по предупреждению риска несвоевременного представления отчетности в ГИИС "Электронный </a:t>
                      </a:r>
                      <a:r>
                        <a:rPr lang="ru-RU" sz="1600" u="none" strike="noStrike" dirty="0" smtClean="0">
                          <a:effectLst/>
                        </a:rPr>
                        <a:t>бюджет“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6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Длительная проверка главными распорядителями бюджетных средств отчетов подведомственных организаций и запрет на  загрузку до окончания проверки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Обращение </a:t>
                      </a:r>
                      <a:r>
                        <a:rPr lang="ru-RU" sz="1400" u="none" strike="noStrike" dirty="0">
                          <a:effectLst/>
                        </a:rPr>
                        <a:t>к главным распорядителям бюджетных средств с просьбой  не устанавливать запрет на выгрузку отчетности подведомственными организациями до окончания ее проверки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6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Сложности при загрузке форм (технические причины и (или) выгрузка не  в тех форматах из своего ППО)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Более </a:t>
                      </a:r>
                      <a:r>
                        <a:rPr lang="ru-RU" sz="1400" u="none" strike="noStrike" dirty="0">
                          <a:effectLst/>
                        </a:rPr>
                        <a:t>тесное взаимодействие бухгалтерских служб и специалистов информационных систем субъектов отчетности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6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Отсутствие времени для загрузки отчетности (со слов представителей субъектов отчетности)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Заблаговременное </a:t>
                      </a:r>
                      <a:r>
                        <a:rPr lang="ru-RU" sz="1400" u="none" strike="noStrike" dirty="0">
                          <a:effectLst/>
                        </a:rPr>
                        <a:t>оповещение кураторами ТОФК субъектов отчетности о регламентированных сроках загрузки </a:t>
                      </a:r>
                      <a:r>
                        <a:rPr lang="ru-RU" sz="1400" u="none" strike="noStrike" dirty="0" smtClean="0">
                          <a:effectLst/>
                        </a:rPr>
                        <a:t>отчетности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Своевременность представления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9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83671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казначейства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по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Новосибирской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области</a:t>
            </a:r>
          </a:p>
        </p:txBody>
      </p:sp>
      <p:pic>
        <p:nvPicPr>
          <p:cNvPr id="7" name="Рисунок 12" descr="539px-Roskaz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8114"/>
            <a:ext cx="727650" cy="7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Logo novosibir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0204"/>
            <a:ext cx="667558" cy="75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Полнота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71932"/>
              </p:ext>
            </p:extLst>
          </p:nvPr>
        </p:nvGraphicFramePr>
        <p:xfrm>
          <a:off x="144015" y="3645024"/>
          <a:ext cx="8676456" cy="2982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61364"/>
                <a:gridCol w="2615092"/>
              </a:tblGrid>
              <a:tr h="35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Представление Пояснительной записки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1 полугодие 2017 года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 14.07.2017)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292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Пояснительная записка представлена в соответствии</a:t>
                      </a:r>
                      <a:r>
                        <a:rPr lang="ru-RU" sz="1200" baseline="0" dirty="0" smtClean="0"/>
                        <a:t> с требованиями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88%</a:t>
                      </a:r>
                      <a:endParaRPr lang="ru-RU" sz="1400" dirty="0"/>
                    </a:p>
                  </a:txBody>
                  <a:tcPr anchor="ctr"/>
                </a:tc>
              </a:tr>
              <a:tr h="59895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Пояснительная записка представлена не в полном объеме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12%</a:t>
                      </a:r>
                      <a:endParaRPr lang="ru-RU" sz="1400" dirty="0"/>
                    </a:p>
                  </a:txBody>
                  <a:tcPr anchor="ctr"/>
                </a:tc>
              </a:tr>
              <a:tr h="8709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Пояснительная записка не представлена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31412"/>
              </p:ext>
            </p:extLst>
          </p:nvPr>
        </p:nvGraphicFramePr>
        <p:xfrm>
          <a:off x="218381" y="1195824"/>
          <a:ext cx="8602090" cy="20117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47041"/>
                <a:gridCol w="3655049"/>
              </a:tblGrid>
              <a:tr h="2368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информации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1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1 полугодие 2017 года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 14.07.2017)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6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1 - все формы отчетности</a:t>
                      </a:r>
                      <a:r>
                        <a:rPr lang="ru-RU" sz="1400" baseline="0" dirty="0" smtClean="0"/>
                        <a:t> представлены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94%</a:t>
                      </a:r>
                      <a:endParaRPr lang="ru-RU" sz="1400" dirty="0"/>
                    </a:p>
                  </a:txBody>
                  <a:tcPr anchor="ctr"/>
                </a:tc>
              </a:tr>
              <a:tr h="642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2 - не все формы отчетности</a:t>
                      </a:r>
                      <a:r>
                        <a:rPr lang="ru-RU" sz="1400" baseline="0" dirty="0" smtClean="0"/>
                        <a:t> представлены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6%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1196752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ряде отчетов по требованию вышестоящей организации вводятся укрупненные или, наоборот детализированные коды бюджетной классификации, что противоречит требованиям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утвержденной приказом Министерства финансов Российской Федерации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писем.</a:t>
            </a:r>
          </a:p>
          <a:p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Минфина  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 02-07-07/15237   и   Федерального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07-04-05/02-178 от 17 марта 2016 года п.2.1 «Информация в Сведениях ф. 0503164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"Расходы бюджета" отражаются показатели, по которым по состоянию на 1 апреля, 1 июля, 1 октября исполнение составило соответственно менее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20%, 45%, 70%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утвержденных годовых назначений. Показатели в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кодов главного распорядителя средств федерального бюджета, разделов, подразделов, программной (непрограммной) статьи целевой статьи расходов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108" y="3857462"/>
            <a:ext cx="8250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45%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показателям производить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показатели в форме необходимо представить, то отражают только 12 знаков, остальные – нули</a:t>
            </a:r>
            <a:endParaRPr lang="ru-RU" sz="1400" dirty="0"/>
          </a:p>
        </p:txBody>
      </p:sp>
      <p:graphicFrame>
        <p:nvGraphicFramePr>
          <p:cNvPr id="2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292810"/>
              </p:ext>
            </p:extLst>
          </p:nvPr>
        </p:nvGraphicFramePr>
        <p:xfrm>
          <a:off x="24337" y="4653136"/>
          <a:ext cx="9031649" cy="17193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9178"/>
                <a:gridCol w="420084"/>
                <a:gridCol w="420084"/>
                <a:gridCol w="481781"/>
                <a:gridCol w="340538"/>
                <a:gridCol w="591488"/>
                <a:gridCol w="517552"/>
                <a:gridCol w="295744"/>
                <a:gridCol w="295744"/>
                <a:gridCol w="443616"/>
                <a:gridCol w="517552"/>
                <a:gridCol w="369680"/>
                <a:gridCol w="295744"/>
                <a:gridCol w="295744"/>
                <a:gridCol w="369680"/>
                <a:gridCol w="295744"/>
                <a:gridCol w="369680"/>
                <a:gridCol w="591488"/>
                <a:gridCol w="887232"/>
                <a:gridCol w="813296"/>
              </a:tblGrid>
              <a:tr h="309559"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459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 главного распорядителя бюджетных средств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 раздела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 подраздела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целевой статьи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 вида расходов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Программная (непрограммная) статья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 расходов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подгруппа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элемент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Качество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" y="3789040"/>
            <a:ext cx="800282" cy="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253529"/>
            <a:ext cx="8532439" cy="55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Качество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933056"/>
            <a:ext cx="1508383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3212976"/>
            <a:ext cx="387505" cy="382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17465" y="3957532"/>
            <a:ext cx="459512" cy="72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Качество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user\Desktop\Scan\2017-07-11 (2)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t="5581" r="23586" b="5748"/>
          <a:stretch/>
        </p:blipFill>
        <p:spPr bwMode="auto">
          <a:xfrm rot="16200000">
            <a:off x="2806563" y="-1213673"/>
            <a:ext cx="3387159" cy="90344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can\2017-07-11 (1)_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22132" r="7197" b="70109"/>
          <a:stretch/>
        </p:blipFill>
        <p:spPr bwMode="auto">
          <a:xfrm>
            <a:off x="89671" y="5445224"/>
            <a:ext cx="8964000" cy="72008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04" y="3068960"/>
            <a:ext cx="1187624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0431" y="5157192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09</a:t>
            </a:r>
            <a:r>
              <a:rPr lang="ru-RU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109070524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7344626" y="5157192"/>
            <a:ext cx="1259822" cy="261610"/>
          </a:xfrm>
          <a:prstGeom prst="borderCallout1">
            <a:avLst>
              <a:gd name="adj1" fmla="val 93707"/>
              <a:gd name="adj2" fmla="val -3924"/>
              <a:gd name="adj3" fmla="val 270686"/>
              <a:gd name="adj4" fmla="val -602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40431" y="1340768"/>
            <a:ext cx="1164017" cy="2553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ysClr val="windowText" lastClr="000000"/>
                </a:solidFill>
              </a:rPr>
              <a:t>ф. 0503164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1250827"/>
            <a:ext cx="4032448" cy="35912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ysClr val="windowText" lastClr="000000"/>
                </a:solidFill>
              </a:rPr>
              <a:t>Сведения об исполнении бюджета</a:t>
            </a:r>
          </a:p>
          <a:p>
            <a:pPr algn="ctr"/>
            <a:r>
              <a:rPr lang="ru-RU" sz="1100" b="1" dirty="0">
                <a:solidFill>
                  <a:sysClr val="windowText" lastClr="000000"/>
                </a:solidFill>
              </a:rPr>
              <a:t>н</a:t>
            </a:r>
            <a:r>
              <a:rPr lang="ru-RU" sz="1100" b="1" dirty="0" smtClean="0">
                <a:solidFill>
                  <a:sysClr val="windowText" lastClr="000000"/>
                </a:solidFill>
              </a:rPr>
              <a:t>а 1 июля 2017 г.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44984" y="5136286"/>
            <a:ext cx="4608512" cy="2880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ysClr val="windowText" lastClr="000000"/>
                </a:solidFill>
              </a:rPr>
              <a:t>Протокол форматно-логического контроля 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43" t="27375" r="2271" b="34357"/>
          <a:stretch/>
        </p:blipFill>
        <p:spPr bwMode="auto">
          <a:xfrm>
            <a:off x="179512" y="2740947"/>
            <a:ext cx="8838640" cy="2128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14691" y="3933057"/>
            <a:ext cx="158417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Качество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6268"/>
            <a:ext cx="1800200" cy="166341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668344" y="2348880"/>
            <a:ext cx="1164017" cy="2553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ysClr val="windowText" lastClr="000000"/>
                </a:solidFill>
              </a:rPr>
              <a:t>ф. 0503125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1" y="6488023"/>
            <a:ext cx="344141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5" y="1246993"/>
            <a:ext cx="64865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00" cy="836711"/>
            <a:chOff x="0" y="0"/>
            <a:chExt cx="9144000" cy="928688"/>
          </a:xfrm>
        </p:grpSpPr>
        <p:grpSp>
          <p:nvGrpSpPr>
            <p:cNvPr id="10" name="Группа 10"/>
            <p:cNvGrpSpPr>
              <a:grpSpLocks/>
            </p:cNvGrpSpPr>
            <p:nvPr/>
          </p:nvGrpSpPr>
          <p:grpSpPr bwMode="auto">
            <a:xfrm>
              <a:off x="0" y="0"/>
              <a:ext cx="9144000" cy="928688"/>
              <a:chOff x="0" y="0"/>
              <a:chExt cx="9144000" cy="928670"/>
            </a:xfrm>
          </p:grpSpPr>
          <p:grpSp>
            <p:nvGrpSpPr>
              <p:cNvPr id="11" name="Группа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928670"/>
                <a:chOff x="0" y="0"/>
                <a:chExt cx="9144000" cy="928670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0"/>
                  <a:ext cx="9144000" cy="928670"/>
                </a:xfrm>
                <a:prstGeom prst="rect">
                  <a:avLst/>
                </a:prstGeom>
                <a:solidFill>
                  <a:srgbClr val="4F81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974595" y="49528"/>
                  <a:ext cx="7200800" cy="78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Управление Федерального </a:t>
                  </a:r>
                  <a:r>
                    <a:rPr lang="ru-RU" sz="2000" b="1" kern="1600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казначейства </a:t>
                  </a:r>
                  <a:r>
                    <a:rPr lang="ru-RU" sz="2000" b="1" dirty="0" smtClean="0">
                      <a:solidFill>
                        <a:prstClr val="white">
                          <a:alpha val="97000"/>
                        </a:prst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по Новосибирской области</a:t>
                  </a:r>
                  <a:endParaRPr lang="ru-RU" sz="2000" b="1" dirty="0">
                    <a:solidFill>
                      <a:prstClr val="white">
                        <a:alpha val="97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pic>
            <p:nvPicPr>
              <p:cNvPr id="12" name="Рисунок 12" descr="539px-Roskazna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75600"/>
                <a:ext cx="727650" cy="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6" name="Picture 2" descr="C:\Users\user\Desktop\Logo novosibirs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4624"/>
              <a:ext cx="667558" cy="8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89671" y="836712"/>
            <a:ext cx="9119387" cy="35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Качество отчетности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22203" y="6488023"/>
            <a:ext cx="442409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3194"/>
            <a:ext cx="8208912" cy="23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96136" y="4941168"/>
            <a:ext cx="273630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64088" y="2996952"/>
            <a:ext cx="1440160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Оформление по умолчанию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7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Оформление по умолчанию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8097</TotalTime>
  <Words>776</Words>
  <Application>Microsoft Office PowerPoint</Application>
  <PresentationFormat>Экран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7_Оформление по умолчанию</vt:lpstr>
      <vt:lpstr>6_Оформление по умолчанию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 Рукля</dc:title>
  <dc:creator>Коспанов</dc:creator>
  <cp:keywords>Ростов</cp:keywords>
  <cp:lastModifiedBy>Россошанская Наталья Владимировна</cp:lastModifiedBy>
  <cp:revision>578</cp:revision>
  <cp:lastPrinted>2017-07-13T03:55:31Z</cp:lastPrinted>
  <dcterms:created xsi:type="dcterms:W3CDTF">2010-09-17T13:55:01Z</dcterms:created>
  <dcterms:modified xsi:type="dcterms:W3CDTF">2017-07-18T06:45:05Z</dcterms:modified>
</cp:coreProperties>
</file>